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3" d="100"/>
          <a:sy n="13" d="100"/>
        </p:scale>
        <p:origin x="2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9A33C-616F-2148-A3E8-E7F339F53E97}" type="datetimeFigureOut">
              <a:rPr lang="en-US" smtClean="0"/>
              <a:t>5/24/2023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5D3A9-890D-A744-B1C2-0353D6A96775}" type="slidenum">
              <a:rPr lang="en-US" smtClean="0"/>
              <a:t>‹#›</a:t>
            </a:fld>
            <a:endParaRPr lang="en-US"/>
          </a:p>
        </p:txBody>
      </p:sp>
    </p:spTree>
    <p:extLst>
      <p:ext uri="{BB962C8B-B14F-4D97-AF65-F5344CB8AC3E}">
        <p14:creationId xmlns:p14="http://schemas.microsoft.com/office/powerpoint/2010/main" val="3233989261"/>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5D3A9-890D-A744-B1C2-0353D6A96775}" type="slidenum">
              <a:rPr lang="en-US" smtClean="0"/>
              <a:t>1</a:t>
            </a:fld>
            <a:endParaRPr lang="en-US"/>
          </a:p>
        </p:txBody>
      </p:sp>
    </p:spTree>
    <p:extLst>
      <p:ext uri="{BB962C8B-B14F-4D97-AF65-F5344CB8AC3E}">
        <p14:creationId xmlns:p14="http://schemas.microsoft.com/office/powerpoint/2010/main" val="197543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81291D-8957-984C-91AA-5D78912B8BE1}"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395401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1291D-8957-984C-91AA-5D78912B8BE1}"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262148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1291D-8957-984C-91AA-5D78912B8BE1}"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422403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1291D-8957-984C-91AA-5D78912B8BE1}"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149773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81291D-8957-984C-91AA-5D78912B8BE1}"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248422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81291D-8957-984C-91AA-5D78912B8BE1}"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94864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81291D-8957-984C-91AA-5D78912B8BE1}"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289933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81291D-8957-984C-91AA-5D78912B8BE1}"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266277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1291D-8957-984C-91AA-5D78912B8BE1}"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26044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C381291D-8957-984C-91AA-5D78912B8BE1}"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84151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C381291D-8957-984C-91AA-5D78912B8BE1}"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58B5-0FB9-8546-A468-C0C53EBB522F}" type="slidenum">
              <a:rPr lang="en-US" smtClean="0"/>
              <a:t>‹#›</a:t>
            </a:fld>
            <a:endParaRPr lang="en-US"/>
          </a:p>
        </p:txBody>
      </p:sp>
    </p:spTree>
    <p:extLst>
      <p:ext uri="{BB962C8B-B14F-4D97-AF65-F5344CB8AC3E}">
        <p14:creationId xmlns:p14="http://schemas.microsoft.com/office/powerpoint/2010/main" val="128944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C381291D-8957-984C-91AA-5D78912B8BE1}" type="datetimeFigureOut">
              <a:rPr lang="en-US" smtClean="0"/>
              <a:t>5/24/2023</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50258B5-0FB9-8546-A468-C0C53EBB522F}" type="slidenum">
              <a:rPr lang="en-US" smtClean="0"/>
              <a:t>‹#›</a:t>
            </a:fld>
            <a:endParaRPr lang="en-US"/>
          </a:p>
        </p:txBody>
      </p:sp>
    </p:spTree>
    <p:extLst>
      <p:ext uri="{BB962C8B-B14F-4D97-AF65-F5344CB8AC3E}">
        <p14:creationId xmlns:p14="http://schemas.microsoft.com/office/powerpoint/2010/main" val="3594155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111" y="0"/>
            <a:ext cx="21342513" cy="176448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07000"/>
              </a:lnSpc>
              <a:spcAft>
                <a:spcPts val="800"/>
              </a:spcAft>
            </a:pPr>
            <a:r>
              <a:rPr lang="en-US"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Pathogenesis and Therapeutic  Aspect of </a:t>
            </a:r>
            <a:r>
              <a:rPr lang="en-US" sz="40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Toxoplasma </a:t>
            </a:r>
            <a:r>
              <a:rPr lang="en-US" sz="4000" b="1" i="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gondii</a:t>
            </a:r>
            <a:r>
              <a:rPr lang="en-US" sz="40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Infection</a:t>
            </a:r>
          </a:p>
          <a:p>
            <a:pPr algn="ctr">
              <a:lnSpc>
                <a:spcPct val="107000"/>
              </a:lnSpc>
              <a:spcAft>
                <a:spcPts val="800"/>
              </a:spcAft>
            </a:pPr>
            <a:r>
              <a:rPr lang="en-US" sz="40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Usifoh</a:t>
            </a:r>
            <a:r>
              <a:rPr lang="en-US"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Student Number:</a:t>
            </a:r>
            <a:endPar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7730" y="0"/>
            <a:ext cx="1957452" cy="1437445"/>
          </a:xfrm>
          <a:prstGeom prst="rect">
            <a:avLst/>
          </a:prstGeom>
        </p:spPr>
      </p:pic>
      <p:sp>
        <p:nvSpPr>
          <p:cNvPr id="6" name="Rectangle 5"/>
          <p:cNvSpPr/>
          <p:nvPr/>
        </p:nvSpPr>
        <p:spPr>
          <a:xfrm>
            <a:off x="2689" y="1514415"/>
            <a:ext cx="11400282" cy="308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t>ABSTRACT</a:t>
            </a:r>
          </a:p>
        </p:txBody>
      </p:sp>
      <p:sp>
        <p:nvSpPr>
          <p:cNvPr id="8" name="Rectangle 7"/>
          <p:cNvSpPr/>
          <p:nvPr/>
        </p:nvSpPr>
        <p:spPr>
          <a:xfrm>
            <a:off x="93791" y="6367607"/>
            <a:ext cx="11274933" cy="8981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400" dirty="0"/>
          </a:p>
          <a:p>
            <a:pPr algn="just"/>
            <a:endParaRPr lang="en-US" sz="2400" dirty="0"/>
          </a:p>
          <a:p>
            <a:pPr algn="just"/>
            <a:endParaRPr lang="en-US" sz="2400" dirty="0"/>
          </a:p>
          <a:p>
            <a:pPr algn="just"/>
            <a:endParaRPr lang="en-US" sz="2400" dirty="0"/>
          </a:p>
          <a:p>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i="1" dirty="0"/>
          </a:p>
          <a:p>
            <a:pPr algn="just"/>
            <a:endParaRPr lang="en-US" sz="2400" i="1" dirty="0"/>
          </a:p>
          <a:p>
            <a:pPr algn="just"/>
            <a:r>
              <a:rPr lang="en-US" sz="2400" dirty="0"/>
              <a:t>Toxoplasma </a:t>
            </a:r>
            <a:r>
              <a:rPr lang="en-US" sz="2400" dirty="0" err="1"/>
              <a:t>gondii</a:t>
            </a:r>
            <a:r>
              <a:rPr lang="en-US" sz="2400" dirty="0"/>
              <a:t> is an obligate intracellular protozoan parasite that infects a wide range of warm-blooded animals, including humans. It can have varying clinical manifestations depending on the host's immune status (</a:t>
            </a:r>
            <a:r>
              <a:rPr lang="en-GB" sz="2400" dirty="0"/>
              <a:t>Jones </a:t>
            </a:r>
            <a:r>
              <a:rPr lang="en-GB" sz="2400" i="1" dirty="0"/>
              <a:t>et al., </a:t>
            </a:r>
            <a:r>
              <a:rPr lang="en-GB" sz="2400" dirty="0"/>
              <a:t>2003;Aleem </a:t>
            </a:r>
            <a:r>
              <a:rPr lang="en-GB" sz="2400" i="1" dirty="0"/>
              <a:t> et al., </a:t>
            </a:r>
            <a:r>
              <a:rPr lang="en-GB" sz="2400" dirty="0"/>
              <a:t>2018</a:t>
            </a:r>
            <a:r>
              <a:rPr lang="en-US" sz="2400" dirty="0"/>
              <a:t>). </a:t>
            </a:r>
            <a:r>
              <a:rPr lang="en-GB" sz="2400" dirty="0"/>
              <a:t>McLeod </a:t>
            </a:r>
            <a:r>
              <a:rPr lang="en-GB" sz="2400" i="1" dirty="0"/>
              <a:t> et al. </a:t>
            </a:r>
            <a:r>
              <a:rPr lang="en-GB" sz="2400" dirty="0"/>
              <a:t>(2014) stated that </a:t>
            </a:r>
            <a:r>
              <a:rPr lang="en-US" sz="2400" dirty="0"/>
              <a:t>most people show no signs of infection, if left untreated it may cause severe illness (</a:t>
            </a:r>
            <a:r>
              <a:rPr lang="en-GB" sz="2400" dirty="0" err="1"/>
              <a:t>Oyeyemi</a:t>
            </a:r>
            <a:r>
              <a:rPr lang="en-GB" sz="2400" dirty="0"/>
              <a:t> </a:t>
            </a:r>
            <a:r>
              <a:rPr lang="en-GB" sz="2400" i="1" dirty="0"/>
              <a:t> et al., </a:t>
            </a:r>
            <a:r>
              <a:rPr lang="en-GB" sz="2400" dirty="0"/>
              <a:t>2020</a:t>
            </a:r>
            <a:r>
              <a:rPr lang="en-US" sz="2400" dirty="0"/>
              <a:t>). </a:t>
            </a:r>
            <a:r>
              <a:rPr lang="en-US" sz="2400" i="1" dirty="0"/>
              <a:t>T. </a:t>
            </a:r>
            <a:r>
              <a:rPr lang="en-US" sz="2400" i="1" dirty="0" err="1"/>
              <a:t>gondii</a:t>
            </a:r>
            <a:r>
              <a:rPr lang="en-US" sz="2400" i="1" dirty="0"/>
              <a:t> infection </a:t>
            </a:r>
            <a:r>
              <a:rPr lang="en-US" sz="2400" dirty="0"/>
              <a:t>is often asymptomatic in humans, but may cause a severe case of toxoplasmosis in certain people, especially babies and individuals with compromised immune systems (</a:t>
            </a:r>
            <a:r>
              <a:rPr lang="en-GB" sz="2400" dirty="0" err="1"/>
              <a:t>Oyeyemi</a:t>
            </a:r>
            <a:r>
              <a:rPr lang="en-GB" sz="2400" dirty="0"/>
              <a:t> </a:t>
            </a:r>
            <a:r>
              <a:rPr lang="en-GB" sz="2400" i="1" dirty="0"/>
              <a:t> et al., </a:t>
            </a:r>
            <a:r>
              <a:rPr lang="en-GB" sz="2400" dirty="0"/>
              <a:t>2020</a:t>
            </a:r>
            <a:r>
              <a:rPr lang="en-US" sz="2400" dirty="0"/>
              <a:t>). The pathogenesis of Toxoplasma </a:t>
            </a:r>
            <a:r>
              <a:rPr lang="en-US" sz="2400" dirty="0" err="1"/>
              <a:t>gondii</a:t>
            </a:r>
            <a:r>
              <a:rPr lang="en-US" sz="2400" dirty="0"/>
              <a:t> involves a complex interplay between the parasite and the host's immune system (</a:t>
            </a:r>
            <a:r>
              <a:rPr lang="en-GB" sz="2400" dirty="0"/>
              <a:t>Hide, 2016</a:t>
            </a:r>
            <a:r>
              <a:rPr lang="en-US" sz="2400" dirty="0"/>
              <a:t>). Initially, innate immune cells recognize the presence of the parasite and initiate an inflammatory response. Toxoplasma </a:t>
            </a:r>
            <a:r>
              <a:rPr lang="en-US" sz="2400" dirty="0" err="1"/>
              <a:t>gondii</a:t>
            </a:r>
            <a:r>
              <a:rPr lang="en-US" sz="2400" dirty="0"/>
              <a:t> has evolved mechanisms to evade and manipulate the host immune response, allowing it to establish chronic infection (</a:t>
            </a:r>
            <a:r>
              <a:rPr lang="en-GB" sz="2400" dirty="0" err="1"/>
              <a:t>Aleem</a:t>
            </a:r>
            <a:r>
              <a:rPr lang="en-GB" sz="2400" dirty="0"/>
              <a:t> </a:t>
            </a:r>
            <a:r>
              <a:rPr lang="en-GB" sz="2400" i="1" dirty="0"/>
              <a:t> et al., </a:t>
            </a:r>
            <a:r>
              <a:rPr lang="en-GB" sz="2400" dirty="0"/>
              <a:t>2018</a:t>
            </a:r>
            <a:r>
              <a:rPr lang="en-US" sz="2400" dirty="0"/>
              <a:t>). As such </a:t>
            </a:r>
            <a:r>
              <a:rPr lang="en-GB" sz="2400" dirty="0" err="1"/>
              <a:t>Khadem</a:t>
            </a:r>
            <a:r>
              <a:rPr lang="en-GB" sz="2400" dirty="0"/>
              <a:t> </a:t>
            </a:r>
            <a:r>
              <a:rPr lang="en-GB" sz="2400" i="1" dirty="0"/>
              <a:t>et al. </a:t>
            </a:r>
            <a:r>
              <a:rPr lang="en-GB" sz="2400" dirty="0"/>
              <a:t>(2019) opined that </a:t>
            </a:r>
            <a:r>
              <a:rPr lang="en-US" sz="2400" dirty="0"/>
              <a:t>treatment options include </a:t>
            </a:r>
            <a:r>
              <a:rPr lang="en-US" sz="2400" dirty="0" err="1"/>
              <a:t>antiparasitic</a:t>
            </a:r>
            <a:r>
              <a:rPr lang="en-US" sz="2400" dirty="0"/>
              <a:t> drugs, but drug resistance and limited efficacy against tissue cysts are areas of concern. Prenatal screening programs and management of infected pregnant women are needed to prevent congenital toxoplasmosis (</a:t>
            </a:r>
            <a:r>
              <a:rPr lang="en-GB" sz="2400" dirty="0" err="1"/>
              <a:t>Rostami</a:t>
            </a:r>
            <a:r>
              <a:rPr lang="en-GB" sz="2400" dirty="0"/>
              <a:t> I </a:t>
            </a:r>
            <a:r>
              <a:rPr lang="en-GB" sz="2400" i="1" dirty="0"/>
              <a:t>et al., </a:t>
            </a:r>
            <a:r>
              <a:rPr lang="en-GB" sz="2400" dirty="0"/>
              <a:t>2020</a:t>
            </a:r>
            <a:r>
              <a:rPr lang="en-US" sz="2400" dirty="0"/>
              <a:t>). This assessment presents the pathogenesis, prevention, treatment and emerging therapeutic for </a:t>
            </a:r>
            <a:r>
              <a:rPr lang="en-US" sz="2400" i="1" dirty="0"/>
              <a:t>Toxoplasma </a:t>
            </a:r>
            <a:r>
              <a:rPr lang="en-US" sz="2400" i="1" dirty="0" err="1"/>
              <a:t>gondii</a:t>
            </a:r>
            <a:r>
              <a:rPr lang="en-US" sz="2400" i="1" dirty="0"/>
              <a:t>.</a:t>
            </a:r>
          </a:p>
          <a:p>
            <a:pPr algn="just"/>
            <a:endParaRPr lang="en-US" sz="2400" i="1"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
        <p:nvSpPr>
          <p:cNvPr id="9" name="Rectangle 8"/>
          <p:cNvSpPr/>
          <p:nvPr/>
        </p:nvSpPr>
        <p:spPr>
          <a:xfrm>
            <a:off x="30774" y="5875632"/>
            <a:ext cx="11292308" cy="375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r>
              <a:rPr lang="en-US" b="1" dirty="0"/>
              <a:t>INTRODUCTION</a:t>
            </a:r>
          </a:p>
        </p:txBody>
      </p:sp>
      <p:sp>
        <p:nvSpPr>
          <p:cNvPr id="13" name="Rectangle 12"/>
          <p:cNvSpPr/>
          <p:nvPr/>
        </p:nvSpPr>
        <p:spPr>
          <a:xfrm>
            <a:off x="48071" y="13901566"/>
            <a:ext cx="11309519" cy="11292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600" b="1"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1481364" y="1501443"/>
            <a:ext cx="9942227" cy="4222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PREVENTION</a:t>
            </a:r>
          </a:p>
        </p:txBody>
      </p:sp>
      <p:sp>
        <p:nvSpPr>
          <p:cNvPr id="17" name="Rectangle 16"/>
          <p:cNvSpPr/>
          <p:nvPr/>
        </p:nvSpPr>
        <p:spPr>
          <a:xfrm>
            <a:off x="11504677" y="17779195"/>
            <a:ext cx="9976447" cy="385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EMERGING THERAPIES</a:t>
            </a:r>
          </a:p>
        </p:txBody>
      </p:sp>
      <p:sp>
        <p:nvSpPr>
          <p:cNvPr id="18" name="Rectangle 17"/>
          <p:cNvSpPr/>
          <p:nvPr/>
        </p:nvSpPr>
        <p:spPr>
          <a:xfrm>
            <a:off x="11543079" y="18247067"/>
            <a:ext cx="9896509" cy="5809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200" dirty="0">
                <a:solidFill>
                  <a:schemeClr val="tx1"/>
                </a:solidFill>
                <a:latin typeface="Times New Roman" panose="02020603050405020304" pitchFamily="18" charset="0"/>
                <a:cs typeface="Times New Roman" panose="02020603050405020304" pitchFamily="18" charset="0"/>
              </a:rPr>
              <a:t>Toxoplasmosis is being studied for a number of potential new treatments and preventative measures, including: </a:t>
            </a:r>
          </a:p>
          <a:p>
            <a:pPr algn="just"/>
            <a:r>
              <a:rPr lang="en-US" sz="2200" b="1" dirty="0">
                <a:solidFill>
                  <a:schemeClr val="tx1"/>
                </a:solidFill>
                <a:latin typeface="Times New Roman" panose="02020603050405020304" pitchFamily="18" charset="0"/>
                <a:cs typeface="Times New Roman" panose="02020603050405020304" pitchFamily="18" charset="0"/>
              </a:rPr>
              <a:t>Vaccines</a:t>
            </a:r>
            <a:r>
              <a:rPr lang="en-US" sz="2200" dirty="0">
                <a:solidFill>
                  <a:schemeClr val="tx1"/>
                </a:solidFill>
                <a:latin typeface="Times New Roman" panose="02020603050405020304" pitchFamily="18" charset="0"/>
                <a:cs typeface="Times New Roman" panose="02020603050405020304" pitchFamily="18" charset="0"/>
              </a:rPr>
              <a:t>: Research on creating a vaccine that is both effective and safe against T. </a:t>
            </a:r>
            <a:r>
              <a:rPr lang="en-US" sz="2200" dirty="0" err="1">
                <a:solidFill>
                  <a:schemeClr val="tx1"/>
                </a:solidFill>
                <a:latin typeface="Times New Roman" panose="02020603050405020304" pitchFamily="18" charset="0"/>
                <a:cs typeface="Times New Roman" panose="02020603050405020304" pitchFamily="18" charset="0"/>
              </a:rPr>
              <a:t>gondii</a:t>
            </a:r>
            <a:r>
              <a:rPr lang="en-US" sz="2200" dirty="0">
                <a:solidFill>
                  <a:schemeClr val="tx1"/>
                </a:solidFill>
                <a:latin typeface="Times New Roman" panose="02020603050405020304" pitchFamily="18" charset="0"/>
                <a:cs typeface="Times New Roman" panose="02020603050405020304" pitchFamily="18" charset="0"/>
              </a:rPr>
              <a:t> is ongoing. Vaccination has the capacity to either completely avoid illness or significantly mitigate its effects (</a:t>
            </a:r>
            <a:r>
              <a:rPr lang="en-GB" sz="2400" dirty="0"/>
              <a:t>Chu &amp; </a:t>
            </a:r>
            <a:r>
              <a:rPr lang="en-GB" sz="2400" dirty="0" err="1"/>
              <a:t>Quan</a:t>
            </a:r>
            <a:r>
              <a:rPr lang="en-GB" sz="2400" dirty="0"/>
              <a:t>, 2021)</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b="1" dirty="0">
                <a:solidFill>
                  <a:schemeClr val="tx1"/>
                </a:solidFill>
                <a:latin typeface="Times New Roman" panose="02020603050405020304" pitchFamily="18" charset="0"/>
                <a:cs typeface="Times New Roman" panose="02020603050405020304" pitchFamily="18" charset="0"/>
              </a:rPr>
              <a:t>New </a:t>
            </a:r>
            <a:r>
              <a:rPr lang="en-US" sz="2200" b="1" dirty="0" err="1">
                <a:solidFill>
                  <a:schemeClr val="tx1"/>
                </a:solidFill>
                <a:latin typeface="Times New Roman" panose="02020603050405020304" pitchFamily="18" charset="0"/>
                <a:cs typeface="Times New Roman" panose="02020603050405020304" pitchFamily="18" charset="0"/>
              </a:rPr>
              <a:t>antiparasitic</a:t>
            </a:r>
            <a:r>
              <a:rPr lang="en-US" sz="2200" b="1" dirty="0">
                <a:solidFill>
                  <a:schemeClr val="tx1"/>
                </a:solidFill>
                <a:latin typeface="Times New Roman" panose="02020603050405020304" pitchFamily="18" charset="0"/>
                <a:cs typeface="Times New Roman" panose="02020603050405020304" pitchFamily="18" charset="0"/>
              </a:rPr>
              <a:t> Drugs: </a:t>
            </a:r>
            <a:r>
              <a:rPr lang="en-US" sz="2200" dirty="0">
                <a:solidFill>
                  <a:schemeClr val="tx1"/>
                </a:solidFill>
                <a:latin typeface="Times New Roman" panose="02020603050405020304" pitchFamily="18" charset="0"/>
                <a:cs typeface="Times New Roman" panose="02020603050405020304" pitchFamily="18" charset="0"/>
              </a:rPr>
              <a:t>In order to combat medication-resistant forms of toxoplasmosis, scientists are investigating potential novel </a:t>
            </a:r>
            <a:r>
              <a:rPr lang="en-US" sz="2200" dirty="0" err="1">
                <a:solidFill>
                  <a:schemeClr val="tx1"/>
                </a:solidFill>
                <a:latin typeface="Times New Roman" panose="02020603050405020304" pitchFamily="18" charset="0"/>
                <a:cs typeface="Times New Roman" panose="02020603050405020304" pitchFamily="18" charset="0"/>
              </a:rPr>
              <a:t>antiparasitic</a:t>
            </a:r>
            <a:r>
              <a:rPr lang="en-US" sz="2200" dirty="0">
                <a:solidFill>
                  <a:schemeClr val="tx1"/>
                </a:solidFill>
                <a:latin typeface="Times New Roman" panose="02020603050405020304" pitchFamily="18" charset="0"/>
                <a:cs typeface="Times New Roman" panose="02020603050405020304" pitchFamily="18" charset="0"/>
              </a:rPr>
              <a:t> chemicals and pharmacological combinations that might be used as either primary or supplementary therapies. Example of such are nanoparticles and liposomes based novel drug delivery technologies being researched to enhance the targeting and potency of </a:t>
            </a:r>
            <a:r>
              <a:rPr lang="en-US" sz="2200" dirty="0" err="1">
                <a:solidFill>
                  <a:schemeClr val="tx1"/>
                </a:solidFill>
                <a:latin typeface="Times New Roman" panose="02020603050405020304" pitchFamily="18" charset="0"/>
                <a:cs typeface="Times New Roman" panose="02020603050405020304" pitchFamily="18" charset="0"/>
              </a:rPr>
              <a:t>antiparasitic</a:t>
            </a:r>
            <a:r>
              <a:rPr lang="en-US" sz="2200" dirty="0">
                <a:solidFill>
                  <a:schemeClr val="tx1"/>
                </a:solidFill>
                <a:latin typeface="Times New Roman" panose="02020603050405020304" pitchFamily="18" charset="0"/>
                <a:cs typeface="Times New Roman" panose="02020603050405020304" pitchFamily="18" charset="0"/>
              </a:rPr>
              <a:t> medicines against </a:t>
            </a:r>
            <a:r>
              <a:rPr lang="en-US" sz="2200" i="1" dirty="0">
                <a:solidFill>
                  <a:schemeClr val="tx1"/>
                </a:solidFill>
                <a:latin typeface="Times New Roman" panose="02020603050405020304" pitchFamily="18" charset="0"/>
                <a:cs typeface="Times New Roman" panose="02020603050405020304" pitchFamily="18" charset="0"/>
              </a:rPr>
              <a:t>T. </a:t>
            </a:r>
            <a:r>
              <a:rPr lang="en-US" sz="2200" i="1" dirty="0" err="1">
                <a:solidFill>
                  <a:schemeClr val="tx1"/>
                </a:solidFill>
                <a:latin typeface="Times New Roman" panose="02020603050405020304" pitchFamily="18" charset="0"/>
                <a:cs typeface="Times New Roman" panose="02020603050405020304" pitchFamily="18" charset="0"/>
              </a:rPr>
              <a:t>gondii</a:t>
            </a:r>
            <a:r>
              <a:rPr lang="en-US" sz="2200" i="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a:t>
            </a:r>
            <a:r>
              <a:rPr lang="en-GB" sz="2400" dirty="0"/>
              <a:t>Murphy </a:t>
            </a:r>
            <a:r>
              <a:rPr lang="en-GB" sz="2400" i="1" dirty="0"/>
              <a:t> et al., </a:t>
            </a:r>
            <a:r>
              <a:rPr lang="en-GB" sz="2400" dirty="0"/>
              <a:t>2022; Wang</a:t>
            </a:r>
            <a:r>
              <a:rPr lang="en-GB" sz="2400" i="1" dirty="0"/>
              <a:t> et al., </a:t>
            </a:r>
            <a:r>
              <a:rPr lang="en-GB" sz="2400" dirty="0"/>
              <a:t> 2021</a:t>
            </a:r>
            <a:r>
              <a:rPr lang="en-US" sz="2200" dirty="0">
                <a:solidFill>
                  <a:schemeClr val="tx1"/>
                </a:solidFill>
                <a:latin typeface="Times New Roman" panose="02020603050405020304" pitchFamily="18" charset="0"/>
                <a:cs typeface="Times New Roman" panose="02020603050405020304" pitchFamily="18" charset="0"/>
              </a:rPr>
              <a:t>)</a:t>
            </a:r>
            <a:r>
              <a:rPr lang="en-US" sz="2200" i="1"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b="1" dirty="0">
                <a:solidFill>
                  <a:schemeClr val="tx1"/>
                </a:solidFill>
                <a:latin typeface="Times New Roman" panose="02020603050405020304" pitchFamily="18" charset="0"/>
                <a:cs typeface="Times New Roman" panose="02020603050405020304" pitchFamily="18" charset="0"/>
              </a:rPr>
              <a:t>Immunotherapies</a:t>
            </a:r>
            <a:r>
              <a:rPr lang="en-US" sz="2200" dirty="0">
                <a:solidFill>
                  <a:schemeClr val="tx1"/>
                </a:solidFill>
                <a:latin typeface="Times New Roman" panose="02020603050405020304" pitchFamily="18" charset="0"/>
                <a:cs typeface="Times New Roman" panose="02020603050405020304" pitchFamily="18" charset="0"/>
              </a:rPr>
              <a:t>: Efforts are being made to improve the body's natural capacity to manage and eradicate </a:t>
            </a:r>
            <a:r>
              <a:rPr lang="en-US" sz="2200" i="1" dirty="0">
                <a:solidFill>
                  <a:schemeClr val="tx1"/>
                </a:solidFill>
                <a:latin typeface="Times New Roman" panose="02020603050405020304" pitchFamily="18" charset="0"/>
                <a:cs typeface="Times New Roman" panose="02020603050405020304" pitchFamily="18" charset="0"/>
              </a:rPr>
              <a:t>T. </a:t>
            </a:r>
            <a:r>
              <a:rPr lang="en-US" sz="2200" i="1" dirty="0" err="1">
                <a:solidFill>
                  <a:schemeClr val="tx1"/>
                </a:solidFill>
                <a:latin typeface="Times New Roman" panose="02020603050405020304" pitchFamily="18" charset="0"/>
                <a:cs typeface="Times New Roman" panose="02020603050405020304" pitchFamily="18" charset="0"/>
              </a:rPr>
              <a:t>gondii</a:t>
            </a:r>
            <a:r>
              <a:rPr lang="en-US" sz="2200" i="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by investigating </a:t>
            </a:r>
            <a:r>
              <a:rPr lang="en-US" sz="2200" dirty="0" err="1">
                <a:solidFill>
                  <a:schemeClr val="tx1"/>
                </a:solidFill>
                <a:latin typeface="Times New Roman" panose="02020603050405020304" pitchFamily="18" charset="0"/>
                <a:cs typeface="Times New Roman" panose="02020603050405020304" pitchFamily="18" charset="0"/>
              </a:rPr>
              <a:t>immunomodulatory</a:t>
            </a:r>
            <a:r>
              <a:rPr lang="en-US" sz="2200" dirty="0">
                <a:solidFill>
                  <a:schemeClr val="tx1"/>
                </a:solidFill>
                <a:latin typeface="Times New Roman" panose="02020603050405020304" pitchFamily="18" charset="0"/>
                <a:cs typeface="Times New Roman" panose="02020603050405020304" pitchFamily="18" charset="0"/>
              </a:rPr>
              <a:t> techniques, such as increasing the immune response to the infection as has been show in </a:t>
            </a:r>
            <a:r>
              <a:rPr lang="en-US" sz="2200" dirty="0" err="1"/>
              <a:t>Toxovax</a:t>
            </a:r>
            <a:r>
              <a:rPr lang="en-US" sz="2200" dirty="0"/>
              <a:t>® that has been found effective in veterinary clinical practice, however effort are no the way to develop for use in humans</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t>Bhadra</a:t>
            </a:r>
            <a:r>
              <a:rPr lang="en-US" sz="2200" dirty="0"/>
              <a:t> </a:t>
            </a:r>
            <a:r>
              <a:rPr lang="en-US" sz="2200" i="1" dirty="0"/>
              <a:t> et al  </a:t>
            </a:r>
            <a:r>
              <a:rPr lang="en-US" sz="2200" dirty="0"/>
              <a:t>2011</a:t>
            </a:r>
            <a:r>
              <a:rPr lang="en-US" sz="2200" dirty="0">
                <a:solidFill>
                  <a:schemeClr val="tx1"/>
                </a:solidFill>
                <a:latin typeface="Times New Roman" panose="02020603050405020304" pitchFamily="18" charset="0"/>
                <a:cs typeface="Times New Roman" panose="02020603050405020304" pitchFamily="18" charset="0"/>
              </a:rPr>
              <a:t>).</a:t>
            </a:r>
          </a:p>
        </p:txBody>
      </p:sp>
      <p:sp>
        <p:nvSpPr>
          <p:cNvPr id="28" name="Rectangle 27"/>
          <p:cNvSpPr/>
          <p:nvPr/>
        </p:nvSpPr>
        <p:spPr>
          <a:xfrm>
            <a:off x="0" y="26486502"/>
            <a:ext cx="21342513" cy="4863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GB" sz="1400" dirty="0">
              <a:solidFill>
                <a:schemeClr val="tx1"/>
              </a:solidFill>
            </a:endParaRPr>
          </a:p>
          <a:p>
            <a:r>
              <a:rPr lang="en-GB" sz="1400" dirty="0">
                <a:solidFill>
                  <a:schemeClr val="tx1"/>
                </a:solidFill>
              </a:rPr>
              <a:t>-</a:t>
            </a:r>
            <a:r>
              <a:rPr lang="en-GB" sz="1400" dirty="0" err="1">
                <a:solidFill>
                  <a:schemeClr val="tx1"/>
                </a:solidFill>
              </a:rPr>
              <a:t>Aleem</a:t>
            </a:r>
            <a:r>
              <a:rPr lang="en-GB" sz="1400" dirty="0">
                <a:solidFill>
                  <a:schemeClr val="tx1"/>
                </a:solidFill>
              </a:rPr>
              <a:t>, U., </a:t>
            </a:r>
            <a:r>
              <a:rPr lang="en-GB" sz="1400" dirty="0" err="1">
                <a:solidFill>
                  <a:schemeClr val="tx1"/>
                </a:solidFill>
              </a:rPr>
              <a:t>Ullah</a:t>
            </a:r>
            <a:r>
              <a:rPr lang="en-GB" sz="1400" dirty="0">
                <a:solidFill>
                  <a:schemeClr val="tx1"/>
                </a:solidFill>
              </a:rPr>
              <a:t>, S., </a:t>
            </a:r>
            <a:r>
              <a:rPr lang="en-GB" sz="1400" dirty="0" err="1">
                <a:solidFill>
                  <a:schemeClr val="tx1"/>
                </a:solidFill>
              </a:rPr>
              <a:t>Qasim</a:t>
            </a:r>
            <a:r>
              <a:rPr lang="en-GB" sz="1400" dirty="0">
                <a:solidFill>
                  <a:schemeClr val="tx1"/>
                </a:solidFill>
              </a:rPr>
              <a:t>, M., &amp; </a:t>
            </a:r>
            <a:r>
              <a:rPr lang="en-GB" sz="1400" dirty="0" err="1">
                <a:solidFill>
                  <a:schemeClr val="tx1"/>
                </a:solidFill>
              </a:rPr>
              <a:t>Suliman</a:t>
            </a:r>
            <a:r>
              <a:rPr lang="en-GB" sz="1400" dirty="0">
                <a:solidFill>
                  <a:schemeClr val="tx1"/>
                </a:solidFill>
              </a:rPr>
              <a:t>, M. (2018). </a:t>
            </a:r>
            <a:r>
              <a:rPr lang="en-GB" sz="1400" dirty="0" err="1">
                <a:solidFill>
                  <a:schemeClr val="tx1"/>
                </a:solidFill>
              </a:rPr>
              <a:t>Seroprevalence</a:t>
            </a:r>
            <a:r>
              <a:rPr lang="en-GB" sz="1400" dirty="0">
                <a:solidFill>
                  <a:schemeClr val="tx1"/>
                </a:solidFill>
              </a:rPr>
              <a:t> of Toxoplasmosis in Pregnant Women in </a:t>
            </a:r>
            <a:r>
              <a:rPr lang="en-GB" sz="1400" dirty="0" err="1">
                <a:solidFill>
                  <a:schemeClr val="tx1"/>
                </a:solidFill>
              </a:rPr>
              <a:t>Matta</a:t>
            </a:r>
            <a:r>
              <a:rPr lang="en-GB" sz="1400" dirty="0">
                <a:solidFill>
                  <a:schemeClr val="tx1"/>
                </a:solidFill>
              </a:rPr>
              <a:t> , Upper Swat , Khyber </a:t>
            </a:r>
            <a:r>
              <a:rPr lang="en-GB" sz="1400" dirty="0" err="1">
                <a:solidFill>
                  <a:schemeClr val="tx1"/>
                </a:solidFill>
              </a:rPr>
              <a:t>Pakhtunkhwa</a:t>
            </a:r>
            <a:r>
              <a:rPr lang="en-GB" sz="1400" dirty="0">
                <a:solidFill>
                  <a:schemeClr val="tx1"/>
                </a:solidFill>
              </a:rPr>
              <a:t> , Pakistan. </a:t>
            </a:r>
            <a:r>
              <a:rPr lang="en-GB" sz="1400" i="1" dirty="0">
                <a:solidFill>
                  <a:schemeClr val="tx1"/>
                </a:solidFill>
              </a:rPr>
              <a:t>Journal Of </a:t>
            </a:r>
            <a:r>
              <a:rPr lang="en-GB" sz="1400" i="1" dirty="0" err="1">
                <a:solidFill>
                  <a:schemeClr val="tx1"/>
                </a:solidFill>
              </a:rPr>
              <a:t>Saidu</a:t>
            </a:r>
            <a:r>
              <a:rPr lang="en-GB" sz="1400" i="1" dirty="0">
                <a:solidFill>
                  <a:schemeClr val="tx1"/>
                </a:solidFill>
              </a:rPr>
              <a:t> Medical College</a:t>
            </a:r>
            <a:r>
              <a:rPr lang="en-GB" sz="1400" dirty="0">
                <a:solidFill>
                  <a:schemeClr val="tx1"/>
                </a:solidFill>
              </a:rPr>
              <a:t>, 103–106. http://www.jsmc.pk/index.php/jsmc/article/view/88/55</a:t>
            </a:r>
            <a:endParaRPr lang="en-US" sz="1400" dirty="0">
              <a:solidFill>
                <a:schemeClr val="tx1"/>
              </a:solidFill>
            </a:endParaRPr>
          </a:p>
          <a:p>
            <a:r>
              <a:rPr lang="en-GB" sz="1400" dirty="0">
                <a:solidFill>
                  <a:schemeClr val="tx1"/>
                </a:solidFill>
              </a:rPr>
              <a:t>-Al-</a:t>
            </a:r>
            <a:r>
              <a:rPr lang="en-GB" sz="1400" dirty="0" err="1">
                <a:solidFill>
                  <a:schemeClr val="tx1"/>
                </a:solidFill>
              </a:rPr>
              <a:t>Malki</a:t>
            </a:r>
            <a:r>
              <a:rPr lang="en-GB" sz="1400" dirty="0">
                <a:solidFill>
                  <a:schemeClr val="tx1"/>
                </a:solidFill>
              </a:rPr>
              <a:t>, E. (2021). Toxoplasmosis: stages of the protozoan life cycle and risk assessment in humans and animals for an enhanced awareness and an improved socio-economic status. </a:t>
            </a:r>
            <a:r>
              <a:rPr lang="en-GB" sz="1400" i="1" dirty="0">
                <a:solidFill>
                  <a:schemeClr val="tx1"/>
                </a:solidFill>
              </a:rPr>
              <a:t>Saudi Journal of Biological Sciences</a:t>
            </a:r>
            <a:r>
              <a:rPr lang="en-GB" sz="1400" dirty="0">
                <a:solidFill>
                  <a:schemeClr val="tx1"/>
                </a:solidFill>
              </a:rPr>
              <a:t>, </a:t>
            </a:r>
            <a:r>
              <a:rPr lang="en-GB" sz="1400" i="1" dirty="0">
                <a:solidFill>
                  <a:schemeClr val="tx1"/>
                </a:solidFill>
              </a:rPr>
              <a:t>28</a:t>
            </a:r>
            <a:r>
              <a:rPr lang="en-GB" sz="1400" dirty="0">
                <a:solidFill>
                  <a:schemeClr val="tx1"/>
                </a:solidFill>
              </a:rPr>
              <a:t>(1), 962–969. https://doi.org/10.1016/J.SJBS.2020.11.007</a:t>
            </a:r>
            <a:endParaRPr lang="en-US" sz="1400" dirty="0">
              <a:solidFill>
                <a:schemeClr val="tx1"/>
              </a:solidFill>
            </a:endParaRPr>
          </a:p>
          <a:p>
            <a:r>
              <a:rPr lang="en-GB" sz="1400" dirty="0">
                <a:solidFill>
                  <a:schemeClr val="tx1"/>
                </a:solidFill>
              </a:rPr>
              <a:t>-</a:t>
            </a:r>
            <a:r>
              <a:rPr lang="en-GB" sz="1400" dirty="0" err="1">
                <a:solidFill>
                  <a:schemeClr val="tx1"/>
                </a:solidFill>
              </a:rPr>
              <a:t>Bhadra</a:t>
            </a:r>
            <a:r>
              <a:rPr lang="en-GB" sz="1400" dirty="0">
                <a:solidFill>
                  <a:schemeClr val="tx1"/>
                </a:solidFill>
              </a:rPr>
              <a:t>, R., </a:t>
            </a:r>
            <a:r>
              <a:rPr lang="en-GB" sz="1400" dirty="0" err="1">
                <a:solidFill>
                  <a:schemeClr val="tx1"/>
                </a:solidFill>
              </a:rPr>
              <a:t>Gigley</a:t>
            </a:r>
            <a:r>
              <a:rPr lang="en-GB" sz="1400" dirty="0">
                <a:solidFill>
                  <a:schemeClr val="tx1"/>
                </a:solidFill>
              </a:rPr>
              <a:t>, J. P., &amp; Khan, I. A. (2011). The CD8 T-cell road to immunotherapy of toxoplasmosis. </a:t>
            </a:r>
            <a:r>
              <a:rPr lang="en-GB" sz="1400" i="1" dirty="0">
                <a:solidFill>
                  <a:schemeClr val="tx1"/>
                </a:solidFill>
              </a:rPr>
              <a:t>Immunotherapy</a:t>
            </a:r>
            <a:r>
              <a:rPr lang="en-GB" sz="1400" dirty="0">
                <a:solidFill>
                  <a:schemeClr val="tx1"/>
                </a:solidFill>
              </a:rPr>
              <a:t>, </a:t>
            </a:r>
            <a:r>
              <a:rPr lang="en-GB" sz="1400" i="1" dirty="0">
                <a:solidFill>
                  <a:schemeClr val="tx1"/>
                </a:solidFill>
              </a:rPr>
              <a:t>3</a:t>
            </a:r>
            <a:r>
              <a:rPr lang="en-GB" sz="1400" dirty="0">
                <a:solidFill>
                  <a:schemeClr val="tx1"/>
                </a:solidFill>
              </a:rPr>
              <a:t>(6), 789. https://doi.org/10.2217/IMT.11.68</a:t>
            </a:r>
            <a:endParaRPr lang="en-US" sz="1400" dirty="0">
              <a:solidFill>
                <a:schemeClr val="tx1"/>
              </a:solidFill>
            </a:endParaRPr>
          </a:p>
          <a:p>
            <a:r>
              <a:rPr lang="en-GB" sz="1400" dirty="0">
                <a:solidFill>
                  <a:schemeClr val="tx1"/>
                </a:solidFill>
              </a:rPr>
              <a:t>-</a:t>
            </a:r>
            <a:r>
              <a:rPr lang="en-GB" sz="1400" dirty="0" err="1">
                <a:solidFill>
                  <a:schemeClr val="tx1"/>
                </a:solidFill>
              </a:rPr>
              <a:t>Chirgwin</a:t>
            </a:r>
            <a:r>
              <a:rPr lang="en-GB" sz="1400" dirty="0">
                <a:solidFill>
                  <a:schemeClr val="tx1"/>
                </a:solidFill>
              </a:rPr>
              <a:t>, K., </a:t>
            </a:r>
            <a:r>
              <a:rPr lang="en-GB" sz="1400" dirty="0" err="1">
                <a:solidFill>
                  <a:schemeClr val="tx1"/>
                </a:solidFill>
              </a:rPr>
              <a:t>Hafner</a:t>
            </a:r>
            <a:r>
              <a:rPr lang="en-GB" sz="1400" dirty="0">
                <a:solidFill>
                  <a:schemeClr val="tx1"/>
                </a:solidFill>
              </a:rPr>
              <a:t>, R., </a:t>
            </a:r>
            <a:r>
              <a:rPr lang="en-GB" sz="1400" dirty="0" err="1">
                <a:solidFill>
                  <a:schemeClr val="tx1"/>
                </a:solidFill>
              </a:rPr>
              <a:t>Leport</a:t>
            </a:r>
            <a:r>
              <a:rPr lang="en-GB" sz="1400" dirty="0">
                <a:solidFill>
                  <a:schemeClr val="tx1"/>
                </a:solidFill>
              </a:rPr>
              <a:t>, C., Remington, J., Andersen, J., </a:t>
            </a:r>
            <a:r>
              <a:rPr lang="en-GB" sz="1400" dirty="0" err="1">
                <a:solidFill>
                  <a:schemeClr val="tx1"/>
                </a:solidFill>
              </a:rPr>
              <a:t>Bosler</a:t>
            </a:r>
            <a:r>
              <a:rPr lang="en-GB" sz="1400" dirty="0">
                <a:solidFill>
                  <a:schemeClr val="tx1"/>
                </a:solidFill>
              </a:rPr>
              <a:t>, E. M., Roque, C., </a:t>
            </a:r>
            <a:r>
              <a:rPr lang="en-GB" sz="1400" dirty="0" err="1">
                <a:solidFill>
                  <a:schemeClr val="tx1"/>
                </a:solidFill>
              </a:rPr>
              <a:t>Rajicic</a:t>
            </a:r>
            <a:r>
              <a:rPr lang="en-GB" sz="1400" dirty="0">
                <a:solidFill>
                  <a:schemeClr val="tx1"/>
                </a:solidFill>
              </a:rPr>
              <a:t>, N., </a:t>
            </a:r>
            <a:r>
              <a:rPr lang="en-GB" sz="1400" dirty="0" err="1">
                <a:solidFill>
                  <a:schemeClr val="tx1"/>
                </a:solidFill>
              </a:rPr>
              <a:t>Mc</a:t>
            </a:r>
            <a:r>
              <a:rPr lang="en-GB" sz="1400" dirty="0">
                <a:solidFill>
                  <a:schemeClr val="tx1"/>
                </a:solidFill>
              </a:rPr>
              <a:t> </a:t>
            </a:r>
            <a:r>
              <a:rPr lang="en-GB" sz="1400" dirty="0" err="1">
                <a:solidFill>
                  <a:schemeClr val="tx1"/>
                </a:solidFill>
              </a:rPr>
              <a:t>Auliffe</a:t>
            </a:r>
            <a:r>
              <a:rPr lang="en-GB" sz="1400" dirty="0">
                <a:solidFill>
                  <a:schemeClr val="tx1"/>
                </a:solidFill>
              </a:rPr>
              <a:t>, V., </a:t>
            </a:r>
            <a:r>
              <a:rPr lang="en-GB" sz="1400" dirty="0" err="1">
                <a:solidFill>
                  <a:schemeClr val="tx1"/>
                </a:solidFill>
              </a:rPr>
              <a:t>Morlat</a:t>
            </a:r>
            <a:r>
              <a:rPr lang="en-GB" sz="1400" dirty="0">
                <a:solidFill>
                  <a:schemeClr val="tx1"/>
                </a:solidFill>
              </a:rPr>
              <a:t>, P., </a:t>
            </a:r>
            <a:r>
              <a:rPr lang="en-GB" sz="1400" dirty="0" err="1">
                <a:solidFill>
                  <a:schemeClr val="tx1"/>
                </a:solidFill>
              </a:rPr>
              <a:t>Jayaweera</a:t>
            </a:r>
            <a:r>
              <a:rPr lang="en-GB" sz="1400" dirty="0">
                <a:solidFill>
                  <a:schemeClr val="tx1"/>
                </a:solidFill>
              </a:rPr>
              <a:t>, D. T., </a:t>
            </a:r>
            <a:r>
              <a:rPr lang="en-GB" sz="1400" dirty="0" err="1">
                <a:solidFill>
                  <a:schemeClr val="tx1"/>
                </a:solidFill>
              </a:rPr>
              <a:t>Vilde</a:t>
            </a:r>
            <a:r>
              <a:rPr lang="en-GB" sz="1400" dirty="0">
                <a:solidFill>
                  <a:schemeClr val="tx1"/>
                </a:solidFill>
              </a:rPr>
              <a:t>, J. L., </a:t>
            </a:r>
            <a:r>
              <a:rPr lang="en-GB" sz="1400" dirty="0" err="1">
                <a:solidFill>
                  <a:schemeClr val="tx1"/>
                </a:solidFill>
              </a:rPr>
              <a:t>Luft</a:t>
            </a:r>
            <a:r>
              <a:rPr lang="en-GB" sz="1400" dirty="0">
                <a:solidFill>
                  <a:schemeClr val="tx1"/>
                </a:solidFill>
              </a:rPr>
              <a:t>, B. J., </a:t>
            </a:r>
            <a:r>
              <a:rPr lang="en-GB" sz="1400" dirty="0" err="1">
                <a:solidFill>
                  <a:schemeClr val="tx1"/>
                </a:solidFill>
              </a:rPr>
              <a:t>Sicard</a:t>
            </a:r>
            <a:r>
              <a:rPr lang="en-GB" sz="1400" dirty="0">
                <a:solidFill>
                  <a:schemeClr val="tx1"/>
                </a:solidFill>
              </a:rPr>
              <a:t>, D., </a:t>
            </a:r>
            <a:r>
              <a:rPr lang="en-GB" sz="1400" dirty="0" err="1">
                <a:solidFill>
                  <a:schemeClr val="tx1"/>
                </a:solidFill>
              </a:rPr>
              <a:t>Jeantils</a:t>
            </a:r>
            <a:r>
              <a:rPr lang="en-GB" sz="1400" dirty="0">
                <a:solidFill>
                  <a:schemeClr val="tx1"/>
                </a:solidFill>
              </a:rPr>
              <a:t>, V., </a:t>
            </a:r>
            <a:r>
              <a:rPr lang="en-GB" sz="1400" dirty="0" err="1">
                <a:solidFill>
                  <a:schemeClr val="tx1"/>
                </a:solidFill>
              </a:rPr>
              <a:t>Dupont</a:t>
            </a:r>
            <a:r>
              <a:rPr lang="en-GB" sz="1400" dirty="0">
                <a:solidFill>
                  <a:schemeClr val="tx1"/>
                </a:solidFill>
              </a:rPr>
              <a:t>, B., </a:t>
            </a:r>
            <a:r>
              <a:rPr lang="en-GB" sz="1400" dirty="0" err="1">
                <a:solidFill>
                  <a:schemeClr val="tx1"/>
                </a:solidFill>
              </a:rPr>
              <a:t>Raffi</a:t>
            </a:r>
            <a:r>
              <a:rPr lang="en-GB" sz="1400" dirty="0">
                <a:solidFill>
                  <a:schemeClr val="tx1"/>
                </a:solidFill>
              </a:rPr>
              <a:t>, F., Eid, Z., Dormant, J., … </a:t>
            </a:r>
            <a:r>
              <a:rPr lang="en-GB" sz="1400" dirty="0" err="1">
                <a:solidFill>
                  <a:schemeClr val="tx1"/>
                </a:solidFill>
              </a:rPr>
              <a:t>Notario</a:t>
            </a:r>
            <a:r>
              <a:rPr lang="en-GB" sz="1400" dirty="0">
                <a:solidFill>
                  <a:schemeClr val="tx1"/>
                </a:solidFill>
              </a:rPr>
              <a:t>, G. (2002). Randomized phase II trial of </a:t>
            </a:r>
            <a:r>
              <a:rPr lang="en-GB" sz="1400" dirty="0" err="1">
                <a:solidFill>
                  <a:schemeClr val="tx1"/>
                </a:solidFill>
              </a:rPr>
              <a:t>atovaquone</a:t>
            </a:r>
            <a:r>
              <a:rPr lang="en-GB" sz="1400" dirty="0">
                <a:solidFill>
                  <a:schemeClr val="tx1"/>
                </a:solidFill>
              </a:rPr>
              <a:t> with </a:t>
            </a:r>
            <a:r>
              <a:rPr lang="en-GB" sz="1400" dirty="0" err="1">
                <a:solidFill>
                  <a:schemeClr val="tx1"/>
                </a:solidFill>
              </a:rPr>
              <a:t>pyrimethamine</a:t>
            </a:r>
            <a:r>
              <a:rPr lang="en-GB" sz="1400" dirty="0">
                <a:solidFill>
                  <a:schemeClr val="tx1"/>
                </a:solidFill>
              </a:rPr>
              <a:t> or sulfadiazine for treatment of </a:t>
            </a:r>
            <a:r>
              <a:rPr lang="en-GB" sz="1400" dirty="0" err="1">
                <a:solidFill>
                  <a:schemeClr val="tx1"/>
                </a:solidFill>
              </a:rPr>
              <a:t>toxoplasmic</a:t>
            </a:r>
            <a:r>
              <a:rPr lang="en-GB" sz="1400" dirty="0">
                <a:solidFill>
                  <a:schemeClr val="tx1"/>
                </a:solidFill>
              </a:rPr>
              <a:t> encephalitis in patients with acquired immunodeficiency syndrome: ACTG 237/ANRS 039 study. </a:t>
            </a:r>
            <a:r>
              <a:rPr lang="en-GB" sz="1400" i="1" dirty="0">
                <a:solidFill>
                  <a:schemeClr val="tx1"/>
                </a:solidFill>
              </a:rPr>
              <a:t>Clinical Infectious Diseases</a:t>
            </a:r>
            <a:r>
              <a:rPr lang="en-GB" sz="1400" dirty="0">
                <a:solidFill>
                  <a:schemeClr val="tx1"/>
                </a:solidFill>
              </a:rPr>
              <a:t>, </a:t>
            </a:r>
            <a:r>
              <a:rPr lang="en-GB" sz="1400" i="1" dirty="0">
                <a:solidFill>
                  <a:schemeClr val="tx1"/>
                </a:solidFill>
              </a:rPr>
              <a:t>34</a:t>
            </a:r>
            <a:r>
              <a:rPr lang="en-GB" sz="1400" dirty="0">
                <a:solidFill>
                  <a:schemeClr val="tx1"/>
                </a:solidFill>
              </a:rPr>
              <a:t>(9), 1243–1250. https://doi.org/10.1086/339551</a:t>
            </a:r>
            <a:endParaRPr lang="en-US" sz="1400" dirty="0">
              <a:solidFill>
                <a:schemeClr val="tx1"/>
              </a:solidFill>
            </a:endParaRPr>
          </a:p>
          <a:p>
            <a:r>
              <a:rPr lang="en-GB" sz="1400" dirty="0">
                <a:solidFill>
                  <a:schemeClr val="tx1"/>
                </a:solidFill>
              </a:rPr>
              <a:t>-Chu, K. B., &amp; </a:t>
            </a:r>
            <a:r>
              <a:rPr lang="en-GB" sz="1400" dirty="0" err="1">
                <a:solidFill>
                  <a:schemeClr val="tx1"/>
                </a:solidFill>
              </a:rPr>
              <a:t>Quan</a:t>
            </a:r>
            <a:r>
              <a:rPr lang="en-GB" sz="1400" dirty="0">
                <a:solidFill>
                  <a:schemeClr val="tx1"/>
                </a:solidFill>
              </a:rPr>
              <a:t>, F. S. (2021). Advances in Toxoplasma </a:t>
            </a:r>
            <a:r>
              <a:rPr lang="en-GB" sz="1400" dirty="0" err="1">
                <a:solidFill>
                  <a:schemeClr val="tx1"/>
                </a:solidFill>
              </a:rPr>
              <a:t>gondii</a:t>
            </a:r>
            <a:r>
              <a:rPr lang="en-GB" sz="1400" dirty="0">
                <a:solidFill>
                  <a:schemeClr val="tx1"/>
                </a:solidFill>
              </a:rPr>
              <a:t> Vaccines: Current Strategies and Challenges for Vaccine Development. </a:t>
            </a:r>
            <a:r>
              <a:rPr lang="en-GB" sz="1400" i="1" dirty="0">
                <a:solidFill>
                  <a:schemeClr val="tx1"/>
                </a:solidFill>
              </a:rPr>
              <a:t>Vaccines</a:t>
            </a:r>
            <a:r>
              <a:rPr lang="en-GB" sz="1400" dirty="0">
                <a:solidFill>
                  <a:schemeClr val="tx1"/>
                </a:solidFill>
              </a:rPr>
              <a:t>, </a:t>
            </a:r>
            <a:r>
              <a:rPr lang="en-GB" sz="1400" i="1" dirty="0">
                <a:solidFill>
                  <a:schemeClr val="tx1"/>
                </a:solidFill>
              </a:rPr>
              <a:t>9</a:t>
            </a:r>
            <a:r>
              <a:rPr lang="en-GB" sz="1400" dirty="0">
                <a:solidFill>
                  <a:schemeClr val="tx1"/>
                </a:solidFill>
              </a:rPr>
              <a:t>(5). https://doi.org/10.3390/VACCINES9050413</a:t>
            </a:r>
            <a:endParaRPr lang="en-US" sz="1400" dirty="0">
              <a:solidFill>
                <a:schemeClr val="tx1"/>
              </a:solidFill>
            </a:endParaRPr>
          </a:p>
          <a:p>
            <a:r>
              <a:rPr lang="en-GB" sz="1400" dirty="0">
                <a:solidFill>
                  <a:schemeClr val="tx1"/>
                </a:solidFill>
              </a:rPr>
              <a:t>-Habib, F. A. (2008). Post-treatment assessment of acute Toxoplasma infection during pregnancy. </a:t>
            </a:r>
            <a:r>
              <a:rPr lang="en-GB" sz="1400" i="1" dirty="0">
                <a:solidFill>
                  <a:schemeClr val="tx1"/>
                </a:solidFill>
              </a:rPr>
              <a:t>Journal of Obstetrics and Gynaecology</a:t>
            </a:r>
            <a:r>
              <a:rPr lang="en-GB" sz="1400" dirty="0">
                <a:solidFill>
                  <a:schemeClr val="tx1"/>
                </a:solidFill>
              </a:rPr>
              <a:t>, </a:t>
            </a:r>
            <a:r>
              <a:rPr lang="en-GB" sz="1400" i="1" dirty="0">
                <a:solidFill>
                  <a:schemeClr val="tx1"/>
                </a:solidFill>
              </a:rPr>
              <a:t>28</a:t>
            </a:r>
            <a:r>
              <a:rPr lang="en-GB" sz="1400" dirty="0">
                <a:solidFill>
                  <a:schemeClr val="tx1"/>
                </a:solidFill>
              </a:rPr>
              <a:t>(6), 593–595. https://doi.org/10.1080/01443610802344332</a:t>
            </a:r>
            <a:endParaRPr lang="en-US" sz="1400" dirty="0">
              <a:solidFill>
                <a:schemeClr val="tx1"/>
              </a:solidFill>
            </a:endParaRPr>
          </a:p>
          <a:p>
            <a:r>
              <a:rPr lang="en-GB" sz="1400" dirty="0">
                <a:solidFill>
                  <a:schemeClr val="tx1"/>
                </a:solidFill>
              </a:rPr>
              <a:t>-Hide, G. (2016). Role of vertical transmission of Toxoplasma </a:t>
            </a:r>
            <a:r>
              <a:rPr lang="en-GB" sz="1400" dirty="0" err="1">
                <a:solidFill>
                  <a:schemeClr val="tx1"/>
                </a:solidFill>
              </a:rPr>
              <a:t>gondii</a:t>
            </a:r>
            <a:r>
              <a:rPr lang="en-GB" sz="1400" dirty="0">
                <a:solidFill>
                  <a:schemeClr val="tx1"/>
                </a:solidFill>
              </a:rPr>
              <a:t> in prevalence of infection. </a:t>
            </a:r>
            <a:r>
              <a:rPr lang="en-GB" sz="1400" i="1" dirty="0">
                <a:solidFill>
                  <a:schemeClr val="tx1"/>
                </a:solidFill>
              </a:rPr>
              <a:t>Expert Review of Anti-Infective Therapy</a:t>
            </a:r>
            <a:r>
              <a:rPr lang="en-GB" sz="1400" dirty="0">
                <a:solidFill>
                  <a:schemeClr val="tx1"/>
                </a:solidFill>
              </a:rPr>
              <a:t>, </a:t>
            </a:r>
            <a:r>
              <a:rPr lang="en-GB" sz="1400" i="1" dirty="0">
                <a:solidFill>
                  <a:schemeClr val="tx1"/>
                </a:solidFill>
              </a:rPr>
              <a:t>14</a:t>
            </a:r>
            <a:r>
              <a:rPr lang="en-GB" sz="1400" dirty="0">
                <a:solidFill>
                  <a:schemeClr val="tx1"/>
                </a:solidFill>
              </a:rPr>
              <a:t>(3), 335–344. https://doi.org/10.1586/14787210.2016.1146131</a:t>
            </a:r>
            <a:endParaRPr lang="en-US" sz="1400" dirty="0">
              <a:solidFill>
                <a:schemeClr val="tx1"/>
              </a:solidFill>
            </a:endParaRPr>
          </a:p>
          <a:p>
            <a:r>
              <a:rPr lang="en-GB" sz="1400" dirty="0">
                <a:solidFill>
                  <a:schemeClr val="tx1"/>
                </a:solidFill>
              </a:rPr>
              <a:t>Jones, J., Lopez, A., &amp; Wilson, M. (2003). Congenital Toxoplasmosis. </a:t>
            </a:r>
            <a:r>
              <a:rPr lang="en-GB" sz="1400" i="1" dirty="0">
                <a:solidFill>
                  <a:schemeClr val="tx1"/>
                </a:solidFill>
              </a:rPr>
              <a:t>American Family Physician</a:t>
            </a:r>
            <a:r>
              <a:rPr lang="en-GB" sz="1400" dirty="0">
                <a:solidFill>
                  <a:schemeClr val="tx1"/>
                </a:solidFill>
              </a:rPr>
              <a:t>, </a:t>
            </a:r>
            <a:r>
              <a:rPr lang="en-GB" sz="1400" i="1" dirty="0">
                <a:solidFill>
                  <a:schemeClr val="tx1"/>
                </a:solidFill>
              </a:rPr>
              <a:t>67</a:t>
            </a:r>
            <a:r>
              <a:rPr lang="en-GB" sz="1400" dirty="0">
                <a:solidFill>
                  <a:schemeClr val="tx1"/>
                </a:solidFill>
              </a:rPr>
              <a:t>(10), 2131–2138. https://www.aafp.org/pubs/afp/issues/2003/0515/p2131.html</a:t>
            </a:r>
            <a:endParaRPr lang="en-US" sz="1400" dirty="0">
              <a:solidFill>
                <a:schemeClr val="tx1"/>
              </a:solidFill>
            </a:endParaRPr>
          </a:p>
          <a:p>
            <a:r>
              <a:rPr lang="en-GB" sz="1400" dirty="0">
                <a:solidFill>
                  <a:schemeClr val="tx1"/>
                </a:solidFill>
              </a:rPr>
              <a:t>-</a:t>
            </a:r>
            <a:r>
              <a:rPr lang="en-GB" sz="1400" dirty="0" err="1">
                <a:solidFill>
                  <a:schemeClr val="tx1"/>
                </a:solidFill>
              </a:rPr>
              <a:t>Khademi</a:t>
            </a:r>
            <a:r>
              <a:rPr lang="en-GB" sz="1400" dirty="0">
                <a:solidFill>
                  <a:schemeClr val="tx1"/>
                </a:solidFill>
              </a:rPr>
              <a:t>, S. Z., </a:t>
            </a:r>
            <a:r>
              <a:rPr lang="en-GB" sz="1400" dirty="0" err="1">
                <a:solidFill>
                  <a:schemeClr val="tx1"/>
                </a:solidFill>
              </a:rPr>
              <a:t>Ghaffarifar</a:t>
            </a:r>
            <a:r>
              <a:rPr lang="en-GB" sz="1400" dirty="0">
                <a:solidFill>
                  <a:schemeClr val="tx1"/>
                </a:solidFill>
              </a:rPr>
              <a:t>, F., </a:t>
            </a:r>
            <a:r>
              <a:rPr lang="en-GB" sz="1400" dirty="0" err="1">
                <a:solidFill>
                  <a:schemeClr val="tx1"/>
                </a:solidFill>
              </a:rPr>
              <a:t>Dalimi</a:t>
            </a:r>
            <a:r>
              <a:rPr lang="en-GB" sz="1400" dirty="0">
                <a:solidFill>
                  <a:schemeClr val="tx1"/>
                </a:solidFill>
              </a:rPr>
              <a:t>, A., </a:t>
            </a:r>
            <a:r>
              <a:rPr lang="en-GB" sz="1400" dirty="0" err="1">
                <a:solidFill>
                  <a:schemeClr val="tx1"/>
                </a:solidFill>
              </a:rPr>
              <a:t>Davoodian</a:t>
            </a:r>
            <a:r>
              <a:rPr lang="en-GB" sz="1400" dirty="0">
                <a:solidFill>
                  <a:schemeClr val="tx1"/>
                </a:solidFill>
              </a:rPr>
              <a:t>, P., &amp; </a:t>
            </a:r>
            <a:r>
              <a:rPr lang="en-GB" sz="1400" dirty="0" err="1">
                <a:solidFill>
                  <a:schemeClr val="tx1"/>
                </a:solidFill>
              </a:rPr>
              <a:t>Abdoli</a:t>
            </a:r>
            <a:r>
              <a:rPr lang="en-GB" sz="1400" dirty="0">
                <a:solidFill>
                  <a:schemeClr val="tx1"/>
                </a:solidFill>
              </a:rPr>
              <a:t>, A. (2019). Prevalence and Risk Factors of Toxoplasma </a:t>
            </a:r>
            <a:r>
              <a:rPr lang="en-GB" sz="1400" dirty="0" err="1">
                <a:solidFill>
                  <a:schemeClr val="tx1"/>
                </a:solidFill>
              </a:rPr>
              <a:t>gondii</a:t>
            </a:r>
            <a:r>
              <a:rPr lang="en-GB" sz="1400" dirty="0">
                <a:solidFill>
                  <a:schemeClr val="tx1"/>
                </a:solidFill>
              </a:rPr>
              <a:t> Infection among Pregnant Women in </a:t>
            </a:r>
            <a:r>
              <a:rPr lang="en-GB" sz="1400" dirty="0" err="1">
                <a:solidFill>
                  <a:schemeClr val="tx1"/>
                </a:solidFill>
              </a:rPr>
              <a:t>Hormozgan</a:t>
            </a:r>
            <a:r>
              <a:rPr lang="en-GB" sz="1400" dirty="0">
                <a:solidFill>
                  <a:schemeClr val="tx1"/>
                </a:solidFill>
              </a:rPr>
              <a:t> Province, South of Iran. </a:t>
            </a:r>
            <a:r>
              <a:rPr lang="en-GB" sz="1400" i="1" dirty="0">
                <a:solidFill>
                  <a:schemeClr val="tx1"/>
                </a:solidFill>
              </a:rPr>
              <a:t>Iranian Journal of Parasitology</a:t>
            </a:r>
            <a:r>
              <a:rPr lang="en-GB" sz="1400" dirty="0">
                <a:solidFill>
                  <a:schemeClr val="tx1"/>
                </a:solidFill>
              </a:rPr>
              <a:t>, </a:t>
            </a:r>
            <a:r>
              <a:rPr lang="en-GB" sz="1400" i="1" dirty="0">
                <a:solidFill>
                  <a:schemeClr val="tx1"/>
                </a:solidFill>
              </a:rPr>
              <a:t>14</a:t>
            </a:r>
            <a:r>
              <a:rPr lang="en-GB" sz="1400" dirty="0">
                <a:solidFill>
                  <a:schemeClr val="tx1"/>
                </a:solidFill>
              </a:rPr>
              <a:t>(1), 167. https://doi.org/10.18502/ijpa.v14i1.732</a:t>
            </a:r>
            <a:endParaRPr lang="en-US" sz="1400" dirty="0">
              <a:solidFill>
                <a:schemeClr val="tx1"/>
              </a:solidFill>
            </a:endParaRPr>
          </a:p>
          <a:p>
            <a:r>
              <a:rPr lang="en-GB" sz="1400" dirty="0">
                <a:solidFill>
                  <a:schemeClr val="tx1"/>
                </a:solidFill>
              </a:rPr>
              <a:t>-McLeod, R., </a:t>
            </a:r>
            <a:r>
              <a:rPr lang="en-GB" sz="1400" dirty="0" err="1">
                <a:solidFill>
                  <a:schemeClr val="tx1"/>
                </a:solidFill>
              </a:rPr>
              <a:t>Lykins</a:t>
            </a:r>
            <a:r>
              <a:rPr lang="en-GB" sz="1400" dirty="0">
                <a:solidFill>
                  <a:schemeClr val="tx1"/>
                </a:solidFill>
              </a:rPr>
              <a:t>, J., Gwendolyn Noble, A., </a:t>
            </a:r>
            <a:r>
              <a:rPr lang="en-GB" sz="1400" dirty="0" err="1">
                <a:solidFill>
                  <a:schemeClr val="tx1"/>
                </a:solidFill>
              </a:rPr>
              <a:t>Rabiah</a:t>
            </a:r>
            <a:r>
              <a:rPr lang="en-GB" sz="1400" dirty="0">
                <a:solidFill>
                  <a:schemeClr val="tx1"/>
                </a:solidFill>
              </a:rPr>
              <a:t>, P., </a:t>
            </a:r>
            <a:r>
              <a:rPr lang="en-GB" sz="1400" dirty="0" err="1">
                <a:solidFill>
                  <a:schemeClr val="tx1"/>
                </a:solidFill>
              </a:rPr>
              <a:t>Swisher</a:t>
            </a:r>
            <a:r>
              <a:rPr lang="en-GB" sz="1400" dirty="0">
                <a:solidFill>
                  <a:schemeClr val="tx1"/>
                </a:solidFill>
              </a:rPr>
              <a:t>, C. N., </a:t>
            </a:r>
            <a:r>
              <a:rPr lang="en-GB" sz="1400" dirty="0" err="1">
                <a:solidFill>
                  <a:schemeClr val="tx1"/>
                </a:solidFill>
              </a:rPr>
              <a:t>Heydemann</a:t>
            </a:r>
            <a:r>
              <a:rPr lang="en-GB" sz="1400" dirty="0">
                <a:solidFill>
                  <a:schemeClr val="tx1"/>
                </a:solidFill>
              </a:rPr>
              <a:t>, P. T., </a:t>
            </a:r>
            <a:r>
              <a:rPr lang="en-GB" sz="1400" dirty="0" err="1">
                <a:solidFill>
                  <a:schemeClr val="tx1"/>
                </a:solidFill>
              </a:rPr>
              <a:t>McLone</a:t>
            </a:r>
            <a:r>
              <a:rPr lang="en-GB" sz="1400" dirty="0">
                <a:solidFill>
                  <a:schemeClr val="tx1"/>
                </a:solidFill>
              </a:rPr>
              <a:t>, D., Frim, D., Withers, S., </a:t>
            </a:r>
            <a:r>
              <a:rPr lang="en-GB" sz="1400" dirty="0" err="1">
                <a:solidFill>
                  <a:schemeClr val="tx1"/>
                </a:solidFill>
              </a:rPr>
              <a:t>Clouser</a:t>
            </a:r>
            <a:r>
              <a:rPr lang="en-GB" sz="1400" dirty="0">
                <a:solidFill>
                  <a:schemeClr val="tx1"/>
                </a:solidFill>
              </a:rPr>
              <a:t>, F., &amp; Boyer, K. (2014). Management of Congenital Toxoplasmosis. </a:t>
            </a:r>
            <a:r>
              <a:rPr lang="en-GB" sz="1400" i="1" dirty="0">
                <a:solidFill>
                  <a:schemeClr val="tx1"/>
                </a:solidFill>
              </a:rPr>
              <a:t>Current </a:t>
            </a:r>
            <a:r>
              <a:rPr lang="en-GB" sz="1400" i="1" dirty="0" err="1">
                <a:solidFill>
                  <a:schemeClr val="tx1"/>
                </a:solidFill>
              </a:rPr>
              <a:t>Pediatrics</a:t>
            </a:r>
            <a:r>
              <a:rPr lang="en-GB" sz="1400" i="1" dirty="0">
                <a:solidFill>
                  <a:schemeClr val="tx1"/>
                </a:solidFill>
              </a:rPr>
              <a:t> Reports</a:t>
            </a:r>
            <a:r>
              <a:rPr lang="en-GB" sz="1400" dirty="0">
                <a:solidFill>
                  <a:schemeClr val="tx1"/>
                </a:solidFill>
              </a:rPr>
              <a:t>, </a:t>
            </a:r>
            <a:r>
              <a:rPr lang="en-GB" sz="1400" i="1" dirty="0">
                <a:solidFill>
                  <a:schemeClr val="tx1"/>
                </a:solidFill>
              </a:rPr>
              <a:t>2</a:t>
            </a:r>
            <a:r>
              <a:rPr lang="en-GB" sz="1400" dirty="0">
                <a:solidFill>
                  <a:schemeClr val="tx1"/>
                </a:solidFill>
              </a:rPr>
              <a:t>(3), 166–194. https://doi.org/10.1007/s40124-014-0055-7</a:t>
            </a:r>
            <a:endParaRPr lang="en-US" sz="1400" dirty="0">
              <a:solidFill>
                <a:schemeClr val="tx1"/>
              </a:solidFill>
            </a:endParaRPr>
          </a:p>
          <a:p>
            <a:r>
              <a:rPr lang="en-GB" sz="1400" dirty="0">
                <a:solidFill>
                  <a:schemeClr val="tx1"/>
                </a:solidFill>
              </a:rPr>
              <a:t>-Murphy, R. D., Chen, T., Lin, J., He, R., Wu, L., Pearson, C. R., Sharma, S., Vander </a:t>
            </a:r>
            <a:r>
              <a:rPr lang="en-GB" sz="1400" dirty="0" err="1">
                <a:solidFill>
                  <a:schemeClr val="tx1"/>
                </a:solidFill>
              </a:rPr>
              <a:t>Kooi</a:t>
            </a:r>
            <a:r>
              <a:rPr lang="en-GB" sz="1400" dirty="0">
                <a:solidFill>
                  <a:schemeClr val="tx1"/>
                </a:solidFill>
              </a:rPr>
              <a:t>, C. D., Sinai, A. P., Zhang, Z. Y., Vander </a:t>
            </a:r>
            <a:r>
              <a:rPr lang="en-GB" sz="1400" dirty="0" err="1">
                <a:solidFill>
                  <a:schemeClr val="tx1"/>
                </a:solidFill>
              </a:rPr>
              <a:t>Kooi</a:t>
            </a:r>
            <a:r>
              <a:rPr lang="en-GB" sz="1400" dirty="0">
                <a:solidFill>
                  <a:schemeClr val="tx1"/>
                </a:solidFill>
              </a:rPr>
              <a:t>, C. W., &amp; Gentry, M. S. (2022). The Toxoplasma </a:t>
            </a:r>
            <a:r>
              <a:rPr lang="en-GB" sz="1400" dirty="0" err="1">
                <a:solidFill>
                  <a:schemeClr val="tx1"/>
                </a:solidFill>
              </a:rPr>
              <a:t>glucan</a:t>
            </a:r>
            <a:r>
              <a:rPr lang="en-GB" sz="1400" dirty="0">
                <a:solidFill>
                  <a:schemeClr val="tx1"/>
                </a:solidFill>
              </a:rPr>
              <a:t> phosphatase </a:t>
            </a:r>
            <a:r>
              <a:rPr lang="en-GB" sz="1400" dirty="0" err="1">
                <a:solidFill>
                  <a:schemeClr val="tx1"/>
                </a:solidFill>
              </a:rPr>
              <a:t>TgLaforin</a:t>
            </a:r>
            <a:r>
              <a:rPr lang="en-GB" sz="1400" dirty="0">
                <a:solidFill>
                  <a:schemeClr val="tx1"/>
                </a:solidFill>
              </a:rPr>
              <a:t> utilizes a distinct functional mechanism that can be exploited by therapeutic inhibitors. </a:t>
            </a:r>
            <a:r>
              <a:rPr lang="en-GB" sz="1400" i="1" dirty="0">
                <a:solidFill>
                  <a:schemeClr val="tx1"/>
                </a:solidFill>
              </a:rPr>
              <a:t>Journal of Biological Chemistry</a:t>
            </a:r>
            <a:r>
              <a:rPr lang="en-GB" sz="1400" dirty="0">
                <a:solidFill>
                  <a:schemeClr val="tx1"/>
                </a:solidFill>
              </a:rPr>
              <a:t>, </a:t>
            </a:r>
            <a:r>
              <a:rPr lang="en-GB" sz="1400" i="1" dirty="0">
                <a:solidFill>
                  <a:schemeClr val="tx1"/>
                </a:solidFill>
              </a:rPr>
              <a:t>298</a:t>
            </a:r>
            <a:r>
              <a:rPr lang="en-GB" sz="1400" dirty="0">
                <a:solidFill>
                  <a:schemeClr val="tx1"/>
                </a:solidFill>
              </a:rPr>
              <a:t>(7), 1–17. https://doi.org/10.1016/j.jbc.2022.102089</a:t>
            </a:r>
            <a:endParaRPr lang="en-US" sz="1400" dirty="0">
              <a:solidFill>
                <a:schemeClr val="tx1"/>
              </a:solidFill>
            </a:endParaRPr>
          </a:p>
          <a:p>
            <a:r>
              <a:rPr lang="en-GB" sz="1400" dirty="0">
                <a:solidFill>
                  <a:schemeClr val="tx1"/>
                </a:solidFill>
              </a:rPr>
              <a:t>-</a:t>
            </a:r>
            <a:r>
              <a:rPr lang="en-GB" sz="1400" dirty="0" err="1">
                <a:solidFill>
                  <a:schemeClr val="tx1"/>
                </a:solidFill>
              </a:rPr>
              <a:t>Oyeyemi</a:t>
            </a:r>
            <a:r>
              <a:rPr lang="en-GB" sz="1400" dirty="0">
                <a:solidFill>
                  <a:schemeClr val="tx1"/>
                </a:solidFill>
              </a:rPr>
              <a:t>, O. T., </a:t>
            </a:r>
            <a:r>
              <a:rPr lang="en-GB" sz="1400" dirty="0" err="1">
                <a:solidFill>
                  <a:schemeClr val="tx1"/>
                </a:solidFill>
              </a:rPr>
              <a:t>Oyeyemi</a:t>
            </a:r>
            <a:r>
              <a:rPr lang="en-GB" sz="1400" dirty="0">
                <a:solidFill>
                  <a:schemeClr val="tx1"/>
                </a:solidFill>
              </a:rPr>
              <a:t>, I. T., </a:t>
            </a:r>
            <a:r>
              <a:rPr lang="en-GB" sz="1400" dirty="0" err="1">
                <a:solidFill>
                  <a:schemeClr val="tx1"/>
                </a:solidFill>
              </a:rPr>
              <a:t>Adesina</a:t>
            </a:r>
            <a:r>
              <a:rPr lang="en-GB" sz="1400" dirty="0">
                <a:solidFill>
                  <a:schemeClr val="tx1"/>
                </a:solidFill>
              </a:rPr>
              <a:t>, I. A., </a:t>
            </a:r>
            <a:r>
              <a:rPr lang="en-GB" sz="1400" dirty="0" err="1">
                <a:solidFill>
                  <a:schemeClr val="tx1"/>
                </a:solidFill>
              </a:rPr>
              <a:t>Tiamiyu</a:t>
            </a:r>
            <a:r>
              <a:rPr lang="en-GB" sz="1400" dirty="0">
                <a:solidFill>
                  <a:schemeClr val="tx1"/>
                </a:solidFill>
              </a:rPr>
              <a:t>, A. M., </a:t>
            </a:r>
            <a:r>
              <a:rPr lang="en-GB" sz="1400" dirty="0" err="1">
                <a:solidFill>
                  <a:schemeClr val="tx1"/>
                </a:solidFill>
              </a:rPr>
              <a:t>Oluwafemi</a:t>
            </a:r>
            <a:r>
              <a:rPr lang="en-GB" sz="1400" dirty="0">
                <a:solidFill>
                  <a:schemeClr val="tx1"/>
                </a:solidFill>
              </a:rPr>
              <a:t>, Y. D., </a:t>
            </a:r>
            <a:r>
              <a:rPr lang="en-GB" sz="1400" dirty="0" err="1">
                <a:solidFill>
                  <a:schemeClr val="tx1"/>
                </a:solidFill>
              </a:rPr>
              <a:t>Nwuba</a:t>
            </a:r>
            <a:r>
              <a:rPr lang="en-GB" sz="1400" dirty="0">
                <a:solidFill>
                  <a:schemeClr val="tx1"/>
                </a:solidFill>
              </a:rPr>
              <a:t>, R. I., &amp; Grenfell, R. F. Q. (2020). Toxoplasmosis in pregnancy: a neglected bane but a serious threat in Nigeria. </a:t>
            </a:r>
            <a:r>
              <a:rPr lang="en-GB" sz="1400" i="1" dirty="0">
                <a:solidFill>
                  <a:schemeClr val="tx1"/>
                </a:solidFill>
              </a:rPr>
              <a:t>Parasitology</a:t>
            </a:r>
            <a:r>
              <a:rPr lang="en-GB" sz="1400" dirty="0">
                <a:solidFill>
                  <a:schemeClr val="tx1"/>
                </a:solidFill>
              </a:rPr>
              <a:t>, </a:t>
            </a:r>
            <a:r>
              <a:rPr lang="en-GB" sz="1400" i="1" dirty="0">
                <a:solidFill>
                  <a:schemeClr val="tx1"/>
                </a:solidFill>
              </a:rPr>
              <a:t>147</a:t>
            </a:r>
            <a:r>
              <a:rPr lang="en-GB" sz="1400" dirty="0">
                <a:solidFill>
                  <a:schemeClr val="tx1"/>
                </a:solidFill>
              </a:rPr>
              <a:t>(2), 127–134. https://doi.org/10.1017/S0031182019001525</a:t>
            </a:r>
            <a:endParaRPr lang="en-US" sz="1400" dirty="0">
              <a:solidFill>
                <a:schemeClr val="tx1"/>
              </a:solidFill>
            </a:endParaRPr>
          </a:p>
          <a:p>
            <a:r>
              <a:rPr lang="en-GB" sz="1400" dirty="0">
                <a:solidFill>
                  <a:schemeClr val="tx1"/>
                </a:solidFill>
              </a:rPr>
              <a:t>-</a:t>
            </a:r>
            <a:r>
              <a:rPr lang="en-GB" sz="1400" dirty="0" err="1">
                <a:solidFill>
                  <a:schemeClr val="tx1"/>
                </a:solidFill>
              </a:rPr>
              <a:t>Periz</a:t>
            </a:r>
            <a:r>
              <a:rPr lang="en-GB" sz="1400" dirty="0">
                <a:solidFill>
                  <a:schemeClr val="tx1"/>
                </a:solidFill>
              </a:rPr>
              <a:t>, J., Whitelaw, J., Harding, C., Gras, S., </a:t>
            </a:r>
            <a:r>
              <a:rPr lang="en-GB" sz="1400" dirty="0" err="1">
                <a:solidFill>
                  <a:schemeClr val="tx1"/>
                </a:solidFill>
              </a:rPr>
              <a:t>Minina</a:t>
            </a:r>
            <a:r>
              <a:rPr lang="en-GB" sz="1400" dirty="0">
                <a:solidFill>
                  <a:schemeClr val="tx1"/>
                </a:solidFill>
              </a:rPr>
              <a:t>, M. I. D. R., </a:t>
            </a:r>
            <a:r>
              <a:rPr lang="en-GB" sz="1400" dirty="0" err="1">
                <a:solidFill>
                  <a:schemeClr val="tx1"/>
                </a:solidFill>
              </a:rPr>
              <a:t>Latorre</a:t>
            </a:r>
            <a:r>
              <a:rPr lang="en-GB" sz="1400" dirty="0">
                <a:solidFill>
                  <a:schemeClr val="tx1"/>
                </a:solidFill>
              </a:rPr>
              <a:t>-Barragan, F., </a:t>
            </a:r>
            <a:r>
              <a:rPr lang="en-GB" sz="1400" dirty="0" err="1">
                <a:solidFill>
                  <a:schemeClr val="tx1"/>
                </a:solidFill>
              </a:rPr>
              <a:t>Lemgruber</a:t>
            </a:r>
            <a:r>
              <a:rPr lang="en-GB" sz="1400" dirty="0">
                <a:solidFill>
                  <a:schemeClr val="tx1"/>
                </a:solidFill>
              </a:rPr>
              <a:t>, L., Reimer, M. A., </a:t>
            </a:r>
            <a:r>
              <a:rPr lang="en-GB" sz="1400" dirty="0" err="1">
                <a:solidFill>
                  <a:schemeClr val="tx1"/>
                </a:solidFill>
              </a:rPr>
              <a:t>Insall</a:t>
            </a:r>
            <a:r>
              <a:rPr lang="en-GB" sz="1400" dirty="0">
                <a:solidFill>
                  <a:schemeClr val="tx1"/>
                </a:solidFill>
              </a:rPr>
              <a:t>, R., </a:t>
            </a:r>
            <a:r>
              <a:rPr lang="en-GB" sz="1400" dirty="0" err="1">
                <a:solidFill>
                  <a:schemeClr val="tx1"/>
                </a:solidFill>
              </a:rPr>
              <a:t>Heaslip</a:t>
            </a:r>
            <a:r>
              <a:rPr lang="en-GB" sz="1400" dirty="0">
                <a:solidFill>
                  <a:schemeClr val="tx1"/>
                </a:solidFill>
              </a:rPr>
              <a:t>, A., &amp; </a:t>
            </a:r>
            <a:r>
              <a:rPr lang="en-GB" sz="1400" dirty="0" err="1">
                <a:solidFill>
                  <a:schemeClr val="tx1"/>
                </a:solidFill>
              </a:rPr>
              <a:t>Meissner</a:t>
            </a:r>
            <a:r>
              <a:rPr lang="en-GB" sz="1400" dirty="0">
                <a:solidFill>
                  <a:schemeClr val="tx1"/>
                </a:solidFill>
              </a:rPr>
              <a:t>, M. (2017). Toxoplasma </a:t>
            </a:r>
            <a:r>
              <a:rPr lang="en-GB" sz="1400" dirty="0" err="1">
                <a:solidFill>
                  <a:schemeClr val="tx1"/>
                </a:solidFill>
              </a:rPr>
              <a:t>gondii</a:t>
            </a:r>
            <a:r>
              <a:rPr lang="en-GB" sz="1400" dirty="0">
                <a:solidFill>
                  <a:schemeClr val="tx1"/>
                </a:solidFill>
              </a:rPr>
              <a:t> F-actin forms an extensive filamentous network required for material exchange and parasite maturation. </a:t>
            </a:r>
            <a:r>
              <a:rPr lang="en-GB" sz="1400" i="1" dirty="0" err="1">
                <a:solidFill>
                  <a:schemeClr val="tx1"/>
                </a:solidFill>
              </a:rPr>
              <a:t>ELife</a:t>
            </a:r>
            <a:r>
              <a:rPr lang="en-GB" sz="1400" dirty="0">
                <a:solidFill>
                  <a:schemeClr val="tx1"/>
                </a:solidFill>
              </a:rPr>
              <a:t>, </a:t>
            </a:r>
            <a:r>
              <a:rPr lang="en-GB" sz="1400" i="1" dirty="0">
                <a:solidFill>
                  <a:schemeClr val="tx1"/>
                </a:solidFill>
              </a:rPr>
              <a:t>6</a:t>
            </a:r>
            <a:r>
              <a:rPr lang="en-GB" sz="1400" dirty="0">
                <a:solidFill>
                  <a:schemeClr val="tx1"/>
                </a:solidFill>
              </a:rPr>
              <a:t>, 1–29. https://doi.org/10.7554/eLife.24119</a:t>
            </a:r>
            <a:endParaRPr lang="en-US" sz="1400" dirty="0">
              <a:solidFill>
                <a:schemeClr val="tx1"/>
              </a:solidFill>
            </a:endParaRPr>
          </a:p>
          <a:p>
            <a:r>
              <a:rPr lang="en-GB" sz="1400" dirty="0">
                <a:solidFill>
                  <a:schemeClr val="tx1"/>
                </a:solidFill>
              </a:rPr>
              <a:t>-</a:t>
            </a:r>
            <a:r>
              <a:rPr lang="en-GB" sz="1400" dirty="0" err="1">
                <a:solidFill>
                  <a:schemeClr val="tx1"/>
                </a:solidFill>
              </a:rPr>
              <a:t>Rostami</a:t>
            </a:r>
            <a:r>
              <a:rPr lang="en-GB" sz="1400" dirty="0">
                <a:solidFill>
                  <a:schemeClr val="tx1"/>
                </a:solidFill>
              </a:rPr>
              <a:t>, A., </a:t>
            </a:r>
            <a:r>
              <a:rPr lang="en-GB" sz="1400" dirty="0" err="1">
                <a:solidFill>
                  <a:schemeClr val="tx1"/>
                </a:solidFill>
              </a:rPr>
              <a:t>Riahi</a:t>
            </a:r>
            <a:r>
              <a:rPr lang="en-GB" sz="1400" dirty="0">
                <a:solidFill>
                  <a:schemeClr val="tx1"/>
                </a:solidFill>
              </a:rPr>
              <a:t>, S. M., Gamble, H. R., </a:t>
            </a:r>
            <a:r>
              <a:rPr lang="en-GB" sz="1400" dirty="0" err="1">
                <a:solidFill>
                  <a:schemeClr val="tx1"/>
                </a:solidFill>
              </a:rPr>
              <a:t>Fakhri</a:t>
            </a:r>
            <a:r>
              <a:rPr lang="en-GB" sz="1400" dirty="0">
                <a:solidFill>
                  <a:schemeClr val="tx1"/>
                </a:solidFill>
              </a:rPr>
              <a:t>, Y., </a:t>
            </a:r>
            <a:r>
              <a:rPr lang="en-GB" sz="1400" dirty="0" err="1">
                <a:solidFill>
                  <a:schemeClr val="tx1"/>
                </a:solidFill>
              </a:rPr>
              <a:t>Nourollahpour</a:t>
            </a:r>
            <a:r>
              <a:rPr lang="en-GB" sz="1400" dirty="0">
                <a:solidFill>
                  <a:schemeClr val="tx1"/>
                </a:solidFill>
              </a:rPr>
              <a:t> </a:t>
            </a:r>
            <a:r>
              <a:rPr lang="en-GB" sz="1400" dirty="0" err="1">
                <a:solidFill>
                  <a:schemeClr val="tx1"/>
                </a:solidFill>
              </a:rPr>
              <a:t>Shiadeh</a:t>
            </a:r>
            <a:r>
              <a:rPr lang="en-GB" sz="1400" dirty="0">
                <a:solidFill>
                  <a:schemeClr val="tx1"/>
                </a:solidFill>
              </a:rPr>
              <a:t>, M., </a:t>
            </a:r>
            <a:r>
              <a:rPr lang="en-GB" sz="1400" dirty="0" err="1">
                <a:solidFill>
                  <a:schemeClr val="tx1"/>
                </a:solidFill>
              </a:rPr>
              <a:t>Danesh</a:t>
            </a:r>
            <a:r>
              <a:rPr lang="en-GB" sz="1400" dirty="0">
                <a:solidFill>
                  <a:schemeClr val="tx1"/>
                </a:solidFill>
              </a:rPr>
              <a:t>, M., </a:t>
            </a:r>
            <a:r>
              <a:rPr lang="en-GB" sz="1400" dirty="0" err="1">
                <a:solidFill>
                  <a:schemeClr val="tx1"/>
                </a:solidFill>
              </a:rPr>
              <a:t>Behniafar</a:t>
            </a:r>
            <a:r>
              <a:rPr lang="en-GB" sz="1400" dirty="0">
                <a:solidFill>
                  <a:schemeClr val="tx1"/>
                </a:solidFill>
              </a:rPr>
              <a:t>, H., </a:t>
            </a:r>
            <a:r>
              <a:rPr lang="en-GB" sz="1400" dirty="0" err="1">
                <a:solidFill>
                  <a:schemeClr val="tx1"/>
                </a:solidFill>
              </a:rPr>
              <a:t>Paktinat</a:t>
            </a:r>
            <a:r>
              <a:rPr lang="en-GB" sz="1400" dirty="0">
                <a:solidFill>
                  <a:schemeClr val="tx1"/>
                </a:solidFill>
              </a:rPr>
              <a:t>, S., </a:t>
            </a:r>
            <a:r>
              <a:rPr lang="en-GB" sz="1400" dirty="0" err="1">
                <a:solidFill>
                  <a:schemeClr val="tx1"/>
                </a:solidFill>
              </a:rPr>
              <a:t>Foroutan</a:t>
            </a:r>
            <a:r>
              <a:rPr lang="en-GB" sz="1400" dirty="0">
                <a:solidFill>
                  <a:schemeClr val="tx1"/>
                </a:solidFill>
              </a:rPr>
              <a:t>, M., </a:t>
            </a:r>
            <a:r>
              <a:rPr lang="en-GB" sz="1400" dirty="0" err="1">
                <a:solidFill>
                  <a:schemeClr val="tx1"/>
                </a:solidFill>
              </a:rPr>
              <a:t>Mokdad</a:t>
            </a:r>
            <a:r>
              <a:rPr lang="en-GB" sz="1400" dirty="0">
                <a:solidFill>
                  <a:schemeClr val="tx1"/>
                </a:solidFill>
              </a:rPr>
              <a:t>, A. H., </a:t>
            </a:r>
            <a:r>
              <a:rPr lang="en-GB" sz="1400" dirty="0" err="1">
                <a:solidFill>
                  <a:schemeClr val="tx1"/>
                </a:solidFill>
              </a:rPr>
              <a:t>Hotez</a:t>
            </a:r>
            <a:r>
              <a:rPr lang="en-GB" sz="1400" dirty="0">
                <a:solidFill>
                  <a:schemeClr val="tx1"/>
                </a:solidFill>
              </a:rPr>
              <a:t>, P. J., &amp; Gasser, R. B. (2020). Global prevalence of latent toxoplasmosis in pregnant women: a systematic review and meta-analysis. </a:t>
            </a:r>
            <a:r>
              <a:rPr lang="en-GB" sz="1400" i="1" dirty="0">
                <a:solidFill>
                  <a:schemeClr val="tx1"/>
                </a:solidFill>
              </a:rPr>
              <a:t>Clinical Microbiology and Infection</a:t>
            </a:r>
            <a:r>
              <a:rPr lang="en-GB" sz="1400" dirty="0">
                <a:solidFill>
                  <a:schemeClr val="tx1"/>
                </a:solidFill>
              </a:rPr>
              <a:t>, </a:t>
            </a:r>
            <a:r>
              <a:rPr lang="en-GB" sz="1400" i="1" dirty="0">
                <a:solidFill>
                  <a:schemeClr val="tx1"/>
                </a:solidFill>
              </a:rPr>
              <a:t>26</a:t>
            </a:r>
            <a:r>
              <a:rPr lang="en-GB" sz="1400" dirty="0">
                <a:solidFill>
                  <a:schemeClr val="tx1"/>
                </a:solidFill>
              </a:rPr>
              <a:t>(6), 673–683. https://doi.org/10.1016/j.cmi.2020.01.008</a:t>
            </a:r>
            <a:endParaRPr lang="en-US" sz="1400" dirty="0">
              <a:solidFill>
                <a:schemeClr val="tx1"/>
              </a:solidFill>
            </a:endParaRPr>
          </a:p>
          <a:p>
            <a:r>
              <a:rPr lang="en-GB" sz="1400" dirty="0">
                <a:solidFill>
                  <a:schemeClr val="tx1"/>
                </a:solidFill>
              </a:rPr>
              <a:t>-</a:t>
            </a:r>
            <a:r>
              <a:rPr lang="en-GB" sz="1400" dirty="0" err="1">
                <a:solidFill>
                  <a:schemeClr val="tx1"/>
                </a:solidFill>
              </a:rPr>
              <a:t>Shiojiri</a:t>
            </a:r>
            <a:r>
              <a:rPr lang="en-GB" sz="1400" dirty="0">
                <a:solidFill>
                  <a:schemeClr val="tx1"/>
                </a:solidFill>
              </a:rPr>
              <a:t>, D., </a:t>
            </a:r>
            <a:r>
              <a:rPr lang="en-GB" sz="1400" dirty="0" err="1">
                <a:solidFill>
                  <a:schemeClr val="tx1"/>
                </a:solidFill>
              </a:rPr>
              <a:t>Kinai</a:t>
            </a:r>
            <a:r>
              <a:rPr lang="en-GB" sz="1400" dirty="0">
                <a:solidFill>
                  <a:schemeClr val="tx1"/>
                </a:solidFill>
              </a:rPr>
              <a:t>, E., </a:t>
            </a:r>
            <a:r>
              <a:rPr lang="en-GB" sz="1400" dirty="0" err="1">
                <a:solidFill>
                  <a:schemeClr val="tx1"/>
                </a:solidFill>
              </a:rPr>
              <a:t>Teruya</a:t>
            </a:r>
            <a:r>
              <a:rPr lang="en-GB" sz="1400" dirty="0">
                <a:solidFill>
                  <a:schemeClr val="tx1"/>
                </a:solidFill>
              </a:rPr>
              <a:t>, K., Kikuchi, Y., &amp; Oka, S. (2019). Combination of clindamycin and azithromycin as alternative treatment for toxoplasma </a:t>
            </a:r>
            <a:r>
              <a:rPr lang="en-GB" sz="1400" dirty="0" err="1">
                <a:solidFill>
                  <a:schemeClr val="tx1"/>
                </a:solidFill>
              </a:rPr>
              <a:t>gondii</a:t>
            </a:r>
            <a:r>
              <a:rPr lang="en-GB" sz="1400" dirty="0">
                <a:solidFill>
                  <a:schemeClr val="tx1"/>
                </a:solidFill>
              </a:rPr>
              <a:t> encephalitis. </a:t>
            </a:r>
            <a:r>
              <a:rPr lang="en-GB" sz="1400" i="1" dirty="0">
                <a:solidFill>
                  <a:schemeClr val="tx1"/>
                </a:solidFill>
              </a:rPr>
              <a:t>Emerging Infectious Diseases</a:t>
            </a:r>
            <a:r>
              <a:rPr lang="en-GB" sz="1400" dirty="0">
                <a:solidFill>
                  <a:schemeClr val="tx1"/>
                </a:solidFill>
              </a:rPr>
              <a:t>, </a:t>
            </a:r>
            <a:r>
              <a:rPr lang="en-GB" sz="1400" i="1" dirty="0">
                <a:solidFill>
                  <a:schemeClr val="tx1"/>
                </a:solidFill>
              </a:rPr>
              <a:t>25</a:t>
            </a:r>
            <a:r>
              <a:rPr lang="en-GB" sz="1400" dirty="0">
                <a:solidFill>
                  <a:schemeClr val="tx1"/>
                </a:solidFill>
              </a:rPr>
              <a:t>(4), 841–843. https://doi.org/10.3201/eid2504.181689</a:t>
            </a:r>
            <a:endParaRPr lang="en-US" sz="1400" dirty="0">
              <a:solidFill>
                <a:schemeClr val="tx1"/>
              </a:solidFill>
            </a:endParaRPr>
          </a:p>
          <a:p>
            <a:r>
              <a:rPr lang="en-GB" sz="1400" dirty="0">
                <a:solidFill>
                  <a:schemeClr val="tx1"/>
                </a:solidFill>
              </a:rPr>
              <a:t>-Torre, D., </a:t>
            </a:r>
            <a:r>
              <a:rPr lang="en-GB" sz="1400" dirty="0" err="1">
                <a:solidFill>
                  <a:schemeClr val="tx1"/>
                </a:solidFill>
              </a:rPr>
              <a:t>Casari</a:t>
            </a:r>
            <a:r>
              <a:rPr lang="en-GB" sz="1400" dirty="0">
                <a:solidFill>
                  <a:schemeClr val="tx1"/>
                </a:solidFill>
              </a:rPr>
              <a:t>, S., </a:t>
            </a:r>
            <a:r>
              <a:rPr lang="en-GB" sz="1400" dirty="0" err="1">
                <a:solidFill>
                  <a:schemeClr val="tx1"/>
                </a:solidFill>
              </a:rPr>
              <a:t>Speranza</a:t>
            </a:r>
            <a:r>
              <a:rPr lang="en-GB" sz="1400" dirty="0">
                <a:solidFill>
                  <a:schemeClr val="tx1"/>
                </a:solidFill>
              </a:rPr>
              <a:t>, F., </a:t>
            </a:r>
            <a:r>
              <a:rPr lang="en-GB" sz="1400" dirty="0" err="1">
                <a:solidFill>
                  <a:schemeClr val="tx1"/>
                </a:solidFill>
              </a:rPr>
              <a:t>Donisi</a:t>
            </a:r>
            <a:r>
              <a:rPr lang="en-GB" sz="1400" dirty="0">
                <a:solidFill>
                  <a:schemeClr val="tx1"/>
                </a:solidFill>
              </a:rPr>
              <a:t>, A., </a:t>
            </a:r>
            <a:r>
              <a:rPr lang="en-GB" sz="1400" dirty="0" err="1">
                <a:solidFill>
                  <a:schemeClr val="tx1"/>
                </a:solidFill>
              </a:rPr>
              <a:t>Gregis</a:t>
            </a:r>
            <a:r>
              <a:rPr lang="en-GB" sz="1400" dirty="0">
                <a:solidFill>
                  <a:schemeClr val="tx1"/>
                </a:solidFill>
              </a:rPr>
              <a:t>, G., </a:t>
            </a:r>
            <a:r>
              <a:rPr lang="en-GB" sz="1400" dirty="0" err="1">
                <a:solidFill>
                  <a:schemeClr val="tx1"/>
                </a:solidFill>
              </a:rPr>
              <a:t>Poggio</a:t>
            </a:r>
            <a:r>
              <a:rPr lang="en-GB" sz="1400" dirty="0">
                <a:solidFill>
                  <a:schemeClr val="tx1"/>
                </a:solidFill>
              </a:rPr>
              <a:t>, A., </a:t>
            </a:r>
            <a:r>
              <a:rPr lang="en-GB" sz="1400" dirty="0" err="1">
                <a:solidFill>
                  <a:schemeClr val="tx1"/>
                </a:solidFill>
              </a:rPr>
              <a:t>Ranieri</a:t>
            </a:r>
            <a:r>
              <a:rPr lang="en-GB" sz="1400" dirty="0">
                <a:solidFill>
                  <a:schemeClr val="tx1"/>
                </a:solidFill>
              </a:rPr>
              <a:t>, S., </a:t>
            </a:r>
            <a:r>
              <a:rPr lang="en-GB" sz="1400" dirty="0" err="1">
                <a:solidFill>
                  <a:schemeClr val="tx1"/>
                </a:solidFill>
              </a:rPr>
              <a:t>Orani</a:t>
            </a:r>
            <a:r>
              <a:rPr lang="en-GB" sz="1400" dirty="0">
                <a:solidFill>
                  <a:schemeClr val="tx1"/>
                </a:solidFill>
              </a:rPr>
              <a:t>, A., </a:t>
            </a:r>
            <a:r>
              <a:rPr lang="en-GB" sz="1400" dirty="0" err="1">
                <a:solidFill>
                  <a:schemeClr val="tx1"/>
                </a:solidFill>
              </a:rPr>
              <a:t>Angarano</a:t>
            </a:r>
            <a:r>
              <a:rPr lang="en-GB" sz="1400" dirty="0">
                <a:solidFill>
                  <a:schemeClr val="tx1"/>
                </a:solidFill>
              </a:rPr>
              <a:t>, G., </a:t>
            </a:r>
            <a:r>
              <a:rPr lang="en-GB" sz="1400" dirty="0" err="1">
                <a:solidFill>
                  <a:schemeClr val="tx1"/>
                </a:solidFill>
              </a:rPr>
              <a:t>Chiodo</a:t>
            </a:r>
            <a:r>
              <a:rPr lang="en-GB" sz="1400" dirty="0">
                <a:solidFill>
                  <a:schemeClr val="tx1"/>
                </a:solidFill>
              </a:rPr>
              <a:t>, F., </a:t>
            </a:r>
            <a:r>
              <a:rPr lang="en-GB" sz="1400" dirty="0" err="1">
                <a:solidFill>
                  <a:schemeClr val="tx1"/>
                </a:solidFill>
              </a:rPr>
              <a:t>Fiori</a:t>
            </a:r>
            <a:r>
              <a:rPr lang="en-GB" sz="1400" dirty="0">
                <a:solidFill>
                  <a:schemeClr val="tx1"/>
                </a:solidFill>
              </a:rPr>
              <a:t>, G., &amp; </a:t>
            </a:r>
            <a:r>
              <a:rPr lang="en-GB" sz="1400" dirty="0" err="1">
                <a:solidFill>
                  <a:schemeClr val="tx1"/>
                </a:solidFill>
              </a:rPr>
              <a:t>Carosi</a:t>
            </a:r>
            <a:r>
              <a:rPr lang="en-GB" sz="1400" dirty="0">
                <a:solidFill>
                  <a:schemeClr val="tx1"/>
                </a:solidFill>
              </a:rPr>
              <a:t>, G. (1998). Randomized trial of trimethoprim-</a:t>
            </a:r>
            <a:r>
              <a:rPr lang="en-GB" sz="1400" dirty="0" err="1">
                <a:solidFill>
                  <a:schemeClr val="tx1"/>
                </a:solidFill>
              </a:rPr>
              <a:t>sulfamethoxazole</a:t>
            </a:r>
            <a:r>
              <a:rPr lang="en-GB" sz="1400" dirty="0">
                <a:solidFill>
                  <a:schemeClr val="tx1"/>
                </a:solidFill>
              </a:rPr>
              <a:t> versus </a:t>
            </a:r>
            <a:r>
              <a:rPr lang="en-GB" sz="1400" dirty="0" err="1">
                <a:solidFill>
                  <a:schemeClr val="tx1"/>
                </a:solidFill>
              </a:rPr>
              <a:t>pyrimethamine</a:t>
            </a:r>
            <a:r>
              <a:rPr lang="en-GB" sz="1400" dirty="0">
                <a:solidFill>
                  <a:schemeClr val="tx1"/>
                </a:solidFill>
              </a:rPr>
              <a:t>- sulfadiazine for therapy of </a:t>
            </a:r>
            <a:r>
              <a:rPr lang="en-GB" sz="1400" dirty="0" err="1">
                <a:solidFill>
                  <a:schemeClr val="tx1"/>
                </a:solidFill>
              </a:rPr>
              <a:t>toxoplasmic</a:t>
            </a:r>
            <a:r>
              <a:rPr lang="en-GB" sz="1400" dirty="0">
                <a:solidFill>
                  <a:schemeClr val="tx1"/>
                </a:solidFill>
              </a:rPr>
              <a:t> encephalitis in patients with AIDS. </a:t>
            </a:r>
            <a:r>
              <a:rPr lang="en-GB" sz="1400" i="1" dirty="0">
                <a:solidFill>
                  <a:schemeClr val="tx1"/>
                </a:solidFill>
              </a:rPr>
              <a:t>Antimicrobial Agents and Chemotherapy</a:t>
            </a:r>
            <a:r>
              <a:rPr lang="en-GB" sz="1400" dirty="0">
                <a:solidFill>
                  <a:schemeClr val="tx1"/>
                </a:solidFill>
              </a:rPr>
              <a:t>, </a:t>
            </a:r>
            <a:r>
              <a:rPr lang="en-GB" sz="1400" i="1" dirty="0">
                <a:solidFill>
                  <a:schemeClr val="tx1"/>
                </a:solidFill>
              </a:rPr>
              <a:t>42</a:t>
            </a:r>
            <a:r>
              <a:rPr lang="en-GB" sz="1400" dirty="0">
                <a:solidFill>
                  <a:schemeClr val="tx1"/>
                </a:solidFill>
              </a:rPr>
              <a:t>(6), 1346–1349. https://doi.org/10.1128/aac.42.6.1346</a:t>
            </a:r>
            <a:endParaRPr lang="en-US" sz="1400" dirty="0">
              <a:solidFill>
                <a:schemeClr val="tx1"/>
              </a:solidFill>
            </a:endParaRPr>
          </a:p>
          <a:p>
            <a:r>
              <a:rPr lang="en-GB" sz="1400" dirty="0">
                <a:solidFill>
                  <a:schemeClr val="tx1"/>
                </a:solidFill>
              </a:rPr>
              <a:t>-Wang, D., Xing, M., El-Ashram, S., </a:t>
            </a:r>
            <a:r>
              <a:rPr lang="en-GB" sz="1400" dirty="0" err="1">
                <a:solidFill>
                  <a:schemeClr val="tx1"/>
                </a:solidFill>
              </a:rPr>
              <a:t>DIng</a:t>
            </a:r>
            <a:r>
              <a:rPr lang="en-GB" sz="1400" dirty="0">
                <a:solidFill>
                  <a:schemeClr val="tx1"/>
                </a:solidFill>
              </a:rPr>
              <a:t>, Y., Zhang, X., Sang, X., Feng, Y., Chen, R., Wang, X., Jiang, N., Chen, Q., &amp; Yang, N. (2021). Determination of </a:t>
            </a:r>
            <a:r>
              <a:rPr lang="en-GB" sz="1400" dirty="0" err="1">
                <a:solidFill>
                  <a:schemeClr val="tx1"/>
                </a:solidFill>
              </a:rPr>
              <a:t>lumefantrine</a:t>
            </a:r>
            <a:r>
              <a:rPr lang="en-GB" sz="1400" dirty="0">
                <a:solidFill>
                  <a:schemeClr val="tx1"/>
                </a:solidFill>
              </a:rPr>
              <a:t> as an effective drug against Toxoplasma </a:t>
            </a:r>
            <a:r>
              <a:rPr lang="en-GB" sz="1400" dirty="0" err="1">
                <a:solidFill>
                  <a:schemeClr val="tx1"/>
                </a:solidFill>
              </a:rPr>
              <a:t>gondii</a:t>
            </a:r>
            <a:r>
              <a:rPr lang="en-GB" sz="1400" dirty="0">
                <a:solidFill>
                  <a:schemeClr val="tx1"/>
                </a:solidFill>
              </a:rPr>
              <a:t> infection – in vitro and in vivo study. </a:t>
            </a:r>
            <a:r>
              <a:rPr lang="en-GB" sz="1400" i="1" dirty="0">
                <a:solidFill>
                  <a:schemeClr val="tx1"/>
                </a:solidFill>
              </a:rPr>
              <a:t>Parasitology</a:t>
            </a:r>
            <a:r>
              <a:rPr lang="en-GB" sz="1400" dirty="0">
                <a:solidFill>
                  <a:schemeClr val="tx1"/>
                </a:solidFill>
              </a:rPr>
              <a:t>, </a:t>
            </a:r>
            <a:r>
              <a:rPr lang="en-GB" sz="1400" i="1" dirty="0">
                <a:solidFill>
                  <a:schemeClr val="tx1"/>
                </a:solidFill>
              </a:rPr>
              <a:t>148</a:t>
            </a:r>
            <a:r>
              <a:rPr lang="en-GB" sz="1400" dirty="0">
                <a:solidFill>
                  <a:schemeClr val="tx1"/>
                </a:solidFill>
              </a:rPr>
              <a:t>(1), 122–128. https://doi.org/10.1017/S0031182020002036</a:t>
            </a:r>
            <a:endParaRPr lang="en-US" sz="1400" dirty="0">
              <a:solidFill>
                <a:schemeClr val="tx1"/>
              </a:solidFill>
            </a:endParaRPr>
          </a:p>
          <a:p>
            <a:r>
              <a:rPr lang="en-GB" sz="1400" dirty="0">
                <a:solidFill>
                  <a:schemeClr val="tx1"/>
                </a:solidFill>
              </a:rPr>
              <a:t> </a:t>
            </a:r>
            <a:endParaRPr lang="en-US" sz="1400" dirty="0">
              <a:solidFill>
                <a:schemeClr val="tx1"/>
              </a:solidFill>
            </a:endParaRPr>
          </a:p>
        </p:txBody>
      </p:sp>
      <p:sp>
        <p:nvSpPr>
          <p:cNvPr id="29" name="Rectangle 28"/>
          <p:cNvSpPr/>
          <p:nvPr/>
        </p:nvSpPr>
        <p:spPr>
          <a:xfrm>
            <a:off x="11446005" y="23842814"/>
            <a:ext cx="9896508" cy="5749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CONCLUSION</a:t>
            </a:r>
          </a:p>
        </p:txBody>
      </p:sp>
      <p:sp>
        <p:nvSpPr>
          <p:cNvPr id="30" name="Rectangle 29"/>
          <p:cNvSpPr/>
          <p:nvPr/>
        </p:nvSpPr>
        <p:spPr>
          <a:xfrm>
            <a:off x="-17375" y="12857175"/>
            <a:ext cx="11424553" cy="460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PATHOGENESIS</a:t>
            </a:r>
          </a:p>
        </p:txBody>
      </p:sp>
      <p:sp>
        <p:nvSpPr>
          <p:cNvPr id="3" name="Rectangle 2"/>
          <p:cNvSpPr/>
          <p:nvPr/>
        </p:nvSpPr>
        <p:spPr>
          <a:xfrm>
            <a:off x="11357590" y="1897140"/>
            <a:ext cx="10066001" cy="570625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Prevention efforts seek to lessen the likelihood that a person may get infected with </a:t>
            </a:r>
            <a:r>
              <a:rPr lang="en-US" sz="2200" i="1" dirty="0">
                <a:solidFill>
                  <a:schemeClr val="tx1"/>
                </a:solidFill>
                <a:latin typeface="Times New Roman" panose="02020603050405020304" pitchFamily="18" charset="0"/>
                <a:cs typeface="Times New Roman" panose="02020603050405020304" pitchFamily="18" charset="0"/>
              </a:rPr>
              <a:t>Toxoplasma </a:t>
            </a:r>
            <a:r>
              <a:rPr lang="en-US" sz="2200" i="1" dirty="0" err="1">
                <a:solidFill>
                  <a:schemeClr val="tx1"/>
                </a:solidFill>
                <a:latin typeface="Times New Roman" panose="02020603050405020304" pitchFamily="18" charset="0"/>
                <a:cs typeface="Times New Roman" panose="02020603050405020304" pitchFamily="18" charset="0"/>
              </a:rPr>
              <a:t>gondii</a:t>
            </a:r>
            <a:r>
              <a:rPr lang="en-US" sz="2200" dirty="0">
                <a:solidFill>
                  <a:schemeClr val="tx1"/>
                </a:solidFill>
                <a:latin typeface="Times New Roman" panose="02020603050405020304" pitchFamily="18" charset="0"/>
                <a:cs typeface="Times New Roman" panose="02020603050405020304" pitchFamily="18" charset="0"/>
              </a:rPr>
              <a:t>. Some examples are: </a:t>
            </a:r>
          </a:p>
          <a:p>
            <a:pPr algn="just"/>
            <a:r>
              <a:rPr lang="en-US" sz="2200" b="1" dirty="0">
                <a:solidFill>
                  <a:schemeClr val="tx1"/>
                </a:solidFill>
                <a:latin typeface="Times New Roman" panose="02020603050405020304" pitchFamily="18" charset="0"/>
                <a:cs typeface="Times New Roman" panose="02020603050405020304" pitchFamily="18" charset="0"/>
              </a:rPr>
              <a:t>Safe Food Handling</a:t>
            </a:r>
            <a:r>
              <a:rPr lang="en-US" sz="2200" dirty="0">
                <a:solidFill>
                  <a:schemeClr val="tx1"/>
                </a:solidFill>
                <a:latin typeface="Times New Roman" panose="02020603050405020304" pitchFamily="18" charset="0"/>
                <a:cs typeface="Times New Roman" panose="02020603050405020304" pitchFamily="18" charset="0"/>
              </a:rPr>
              <a:t>: Tissue cysts in meat may be destroyed by cooking it to an internal temperature of at least 160 degrees Fahrenheit (71 degrees Celsius). Meat may also be rendered safe by freezing it at -4°F (-20°C) for at least 72 hours (</a:t>
            </a:r>
            <a:r>
              <a:rPr lang="en-GB" sz="2200" dirty="0" err="1"/>
              <a:t>Aleem</a:t>
            </a:r>
            <a:r>
              <a:rPr lang="en-GB" sz="2200" dirty="0"/>
              <a:t> </a:t>
            </a:r>
            <a:r>
              <a:rPr lang="en-GB" sz="2200" i="1" dirty="0"/>
              <a:t> et al., </a:t>
            </a:r>
            <a:r>
              <a:rPr lang="en-GB" sz="2200" dirty="0"/>
              <a:t>2018</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b="1" dirty="0">
                <a:solidFill>
                  <a:schemeClr val="tx1"/>
                </a:solidFill>
                <a:latin typeface="Times New Roman" panose="02020603050405020304" pitchFamily="18" charset="0"/>
                <a:cs typeface="Times New Roman" panose="02020603050405020304" pitchFamily="18" charset="0"/>
              </a:rPr>
              <a:t>Hygiene Standards</a:t>
            </a:r>
            <a:r>
              <a:rPr lang="en-US" sz="2200" dirty="0">
                <a:solidFill>
                  <a:schemeClr val="tx1"/>
                </a:solidFill>
                <a:latin typeface="Times New Roman" panose="02020603050405020304" pitchFamily="18" charset="0"/>
                <a:cs typeface="Times New Roman" panose="02020603050405020304" pitchFamily="18" charset="0"/>
              </a:rPr>
              <a:t>: In order to stop the spread of </a:t>
            </a:r>
            <a:r>
              <a:rPr lang="en-US" sz="2200" i="1" dirty="0">
                <a:solidFill>
                  <a:schemeClr val="tx1"/>
                </a:solidFill>
                <a:latin typeface="Times New Roman" panose="02020603050405020304" pitchFamily="18" charset="0"/>
                <a:cs typeface="Times New Roman" panose="02020603050405020304" pitchFamily="18" charset="0"/>
              </a:rPr>
              <a:t>T. </a:t>
            </a:r>
            <a:r>
              <a:rPr lang="en-US" sz="2200" i="1" dirty="0" err="1">
                <a:solidFill>
                  <a:schemeClr val="tx1"/>
                </a:solidFill>
                <a:latin typeface="Times New Roman" panose="02020603050405020304" pitchFamily="18" charset="0"/>
                <a:cs typeface="Times New Roman" panose="02020603050405020304" pitchFamily="18" charset="0"/>
              </a:rPr>
              <a:t>gondii</a:t>
            </a:r>
            <a:r>
              <a:rPr lang="en-US" sz="2200" dirty="0">
                <a:solidFill>
                  <a:schemeClr val="tx1"/>
                </a:solidFill>
                <a:latin typeface="Times New Roman" panose="02020603050405020304" pitchFamily="18" charset="0"/>
                <a:cs typeface="Times New Roman" panose="02020603050405020304" pitchFamily="18" charset="0"/>
              </a:rPr>
              <a:t>, it is important to thoroughly wash hands, utensils, and cutting boards after handling raw meat (</a:t>
            </a:r>
            <a:r>
              <a:rPr lang="en-GB" sz="2200" dirty="0" err="1"/>
              <a:t>Oyeyemi</a:t>
            </a:r>
            <a:r>
              <a:rPr lang="en-GB" sz="2200" dirty="0"/>
              <a:t> </a:t>
            </a:r>
            <a:r>
              <a:rPr lang="en-GB" sz="2200" i="1" dirty="0"/>
              <a:t> et al., </a:t>
            </a:r>
            <a:r>
              <a:rPr lang="en-GB" sz="2200" dirty="0"/>
              <a:t>2020, WHO 2022</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b="1" dirty="0">
                <a:solidFill>
                  <a:schemeClr val="tx1"/>
                </a:solidFill>
                <a:latin typeface="Times New Roman" panose="02020603050405020304" pitchFamily="18" charset="0"/>
                <a:cs typeface="Times New Roman" panose="02020603050405020304" pitchFamily="18" charset="0"/>
              </a:rPr>
              <a:t>Protection of Immune-compromised Individuals </a:t>
            </a:r>
            <a:r>
              <a:rPr lang="en-US" sz="2200" dirty="0">
                <a:solidFill>
                  <a:schemeClr val="tx1"/>
                </a:solidFill>
                <a:latin typeface="Times New Roman" panose="02020603050405020304" pitchFamily="18" charset="0"/>
                <a:cs typeface="Times New Roman" panose="02020603050405020304" pitchFamily="18" charset="0"/>
              </a:rPr>
              <a:t>Pregnant women and others with compromised immune systems should take additional care to maintain clean living conditions (</a:t>
            </a:r>
            <a:r>
              <a:rPr lang="en-GB" sz="2200" dirty="0"/>
              <a:t>Al-</a:t>
            </a:r>
            <a:r>
              <a:rPr lang="en-GB" sz="2200" dirty="0" err="1"/>
              <a:t>Malki</a:t>
            </a:r>
            <a:r>
              <a:rPr lang="en-GB" sz="2200" dirty="0"/>
              <a:t>, 2021)</a:t>
            </a:r>
            <a:r>
              <a:rPr lang="en-US" sz="2200" dirty="0">
                <a:solidFill>
                  <a:schemeClr val="tx1"/>
                </a:solidFill>
                <a:latin typeface="Times New Roman" panose="02020603050405020304" pitchFamily="18" charset="0"/>
                <a:cs typeface="Times New Roman" panose="02020603050405020304" pitchFamily="18" charset="0"/>
              </a:rPr>
              <a:t>. They should be avoided from cleaning cat litter boxes due to their compromised immune system which made them predispose to the infection. It is suggested to use disposable gloves if needed and to properly wash hands afterward (</a:t>
            </a:r>
            <a:r>
              <a:rPr lang="en-GB" sz="2200" dirty="0"/>
              <a:t>Al-</a:t>
            </a:r>
            <a:r>
              <a:rPr lang="en-GB" sz="2200" dirty="0" err="1"/>
              <a:t>Malki</a:t>
            </a:r>
            <a:r>
              <a:rPr lang="en-GB" sz="2200" dirty="0"/>
              <a:t>, 2021</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b="1" dirty="0">
                <a:solidFill>
                  <a:schemeClr val="tx1"/>
                </a:solidFill>
                <a:latin typeface="Times New Roman" panose="02020603050405020304" pitchFamily="18" charset="0"/>
                <a:cs typeface="Times New Roman" panose="02020603050405020304" pitchFamily="18" charset="0"/>
              </a:rPr>
              <a:t>Water Sources</a:t>
            </a:r>
            <a:r>
              <a:rPr lang="en-US" sz="2200" dirty="0">
                <a:solidFill>
                  <a:schemeClr val="tx1"/>
                </a:solidFill>
                <a:latin typeface="Times New Roman" panose="02020603050405020304" pitchFamily="18" charset="0"/>
                <a:cs typeface="Times New Roman" panose="02020603050405020304" pitchFamily="18" charset="0"/>
              </a:rPr>
              <a:t>: It has been found that the drinking of cleanse portable water reduce your risk of illness.</a:t>
            </a:r>
          </a:p>
          <a:p>
            <a:pPr algn="just"/>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79977" y="24386199"/>
            <a:ext cx="9878944" cy="2190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US" sz="2000" dirty="0">
              <a:solidFill>
                <a:schemeClr val="tx1"/>
              </a:solidFill>
              <a:latin typeface="Times New Roman" panose="02020603050405020304" pitchFamily="18" charset="0"/>
              <a:cs typeface="Times New Roman" panose="02020603050405020304" pitchFamily="18" charset="0"/>
            </a:endParaRPr>
          </a:p>
          <a:p>
            <a:pPr lvl="0" algn="just"/>
            <a:endParaRPr lang="en-US" sz="2000" dirty="0">
              <a:solidFill>
                <a:schemeClr val="tx1"/>
              </a:solidFill>
              <a:latin typeface="Times New Roman" panose="02020603050405020304" pitchFamily="18" charset="0"/>
              <a:cs typeface="Times New Roman" panose="02020603050405020304" pitchFamily="18" charset="0"/>
            </a:endParaRPr>
          </a:p>
          <a:p>
            <a:pPr lvl="0" algn="just"/>
            <a:r>
              <a:rPr lang="en-US" sz="2000" i="1" dirty="0">
                <a:solidFill>
                  <a:schemeClr val="tx1"/>
                </a:solidFill>
                <a:latin typeface="Times New Roman" panose="02020603050405020304" pitchFamily="18" charset="0"/>
                <a:cs typeface="Times New Roman" panose="02020603050405020304" pitchFamily="18" charset="0"/>
              </a:rPr>
              <a:t>Toxoplasma </a:t>
            </a:r>
            <a:r>
              <a:rPr lang="en-US" sz="2000" i="1" dirty="0" err="1">
                <a:solidFill>
                  <a:schemeClr val="tx1"/>
                </a:solidFill>
                <a:latin typeface="Times New Roman" panose="02020603050405020304" pitchFamily="18" charset="0"/>
                <a:cs typeface="Times New Roman" panose="02020603050405020304" pitchFamily="18" charset="0"/>
              </a:rPr>
              <a:t>gondii</a:t>
            </a:r>
            <a:r>
              <a:rPr lang="en-US" sz="2000" i="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infection's pathogenesis and treatment options are thoroughly discussed in this poster. It also present more emerging treatment options and preventative measures by improving our knowledge of the intricate relationship between the parasite and the host. The approved therapeutic found in literature that were efficacious and safe were </a:t>
            </a:r>
            <a:r>
              <a:rPr lang="en-GB" sz="2000" dirty="0"/>
              <a:t>azithromycin, </a:t>
            </a:r>
            <a:r>
              <a:rPr lang="en-GB" sz="2000" dirty="0" err="1"/>
              <a:t>spiramycin</a:t>
            </a:r>
            <a:r>
              <a:rPr lang="en-GB" sz="2000" dirty="0"/>
              <a:t>, </a:t>
            </a:r>
            <a:r>
              <a:rPr lang="en-GB" sz="2000" dirty="0" err="1"/>
              <a:t>pyrimethamine</a:t>
            </a:r>
            <a:r>
              <a:rPr lang="en-GB" sz="2000" dirty="0"/>
              <a:t>- sulfadiazine and </a:t>
            </a:r>
            <a:r>
              <a:rPr lang="en-US" sz="2000" dirty="0" err="1"/>
              <a:t>atovaquone</a:t>
            </a:r>
            <a:r>
              <a:rPr lang="en-US" sz="2000" dirty="0"/>
              <a:t>. </a:t>
            </a:r>
            <a:r>
              <a:rPr lang="en-US" sz="2000" dirty="0">
                <a:solidFill>
                  <a:schemeClr val="tx1"/>
                </a:solidFill>
                <a:latin typeface="Times New Roman" panose="02020603050405020304" pitchFamily="18" charset="0"/>
                <a:cs typeface="Times New Roman" panose="02020603050405020304" pitchFamily="18" charset="0"/>
              </a:rPr>
              <a:t>The important of hygiene and food safety was discussed as necessary preventive measure. </a:t>
            </a:r>
          </a:p>
          <a:p>
            <a:pPr lvl="0" algn="just"/>
            <a:endParaRPr lang="en-US" sz="2000" dirty="0">
              <a:solidFill>
                <a:schemeClr val="tx1"/>
              </a:solidFill>
              <a:latin typeface="Times New Roman" panose="02020603050405020304" pitchFamily="18" charset="0"/>
              <a:cs typeface="Times New Roman" panose="02020603050405020304" pitchFamily="18" charset="0"/>
            </a:endParaRPr>
          </a:p>
          <a:p>
            <a:pPr lvl="0" algn="just"/>
            <a:endParaRPr lang="en-US" sz="2000" dirty="0">
              <a:solidFill>
                <a:schemeClr val="tx1"/>
              </a:solidFill>
              <a:latin typeface="Times New Roman" panose="02020603050405020304" pitchFamily="18" charset="0"/>
              <a:cs typeface="Times New Roman" panose="02020603050405020304" pitchFamily="18" charset="0"/>
            </a:endParaRPr>
          </a:p>
          <a:p>
            <a:pPr lvl="0"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11504677" y="7575696"/>
            <a:ext cx="9918914" cy="7509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TREATMENT</a:t>
            </a:r>
          </a:p>
        </p:txBody>
      </p:sp>
      <p:sp>
        <p:nvSpPr>
          <p:cNvPr id="43" name="Rectangle 42"/>
          <p:cNvSpPr/>
          <p:nvPr/>
        </p:nvSpPr>
        <p:spPr>
          <a:xfrm>
            <a:off x="9466666" y="26329325"/>
            <a:ext cx="7024667" cy="247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REFERENCES</a:t>
            </a:r>
          </a:p>
        </p:txBody>
      </p:sp>
      <p:sp>
        <p:nvSpPr>
          <p:cNvPr id="7" name="Rectangle 6"/>
          <p:cNvSpPr/>
          <p:nvPr/>
        </p:nvSpPr>
        <p:spPr>
          <a:xfrm>
            <a:off x="-1760" y="25084133"/>
            <a:ext cx="11393322" cy="461665"/>
          </a:xfrm>
          <a:prstGeom prst="rect">
            <a:avLst/>
          </a:prstGeom>
        </p:spPr>
        <p:txBody>
          <a:bodyPr wrap="square">
            <a:spAutoFit/>
          </a:bodyPr>
          <a:lstStyle/>
          <a:p>
            <a:r>
              <a:rPr lang="en-GB" sz="2400" dirty="0"/>
              <a:t>Figure 1: </a:t>
            </a:r>
            <a:r>
              <a:rPr lang="en-GB" sz="2400" i="1" dirty="0"/>
              <a:t>Toxoplasma </a:t>
            </a:r>
            <a:r>
              <a:rPr lang="en-GB" sz="2400" i="1" dirty="0" err="1"/>
              <a:t>gondii</a:t>
            </a:r>
            <a:r>
              <a:rPr lang="en-GB" sz="2400" i="1" dirty="0"/>
              <a:t> Transmission Circle </a:t>
            </a:r>
            <a:r>
              <a:rPr lang="en-GB" sz="2400" dirty="0"/>
              <a:t>(Al-</a:t>
            </a:r>
            <a:r>
              <a:rPr lang="en-GB" sz="2400" dirty="0" err="1"/>
              <a:t>Malki</a:t>
            </a:r>
            <a:r>
              <a:rPr lang="en-GB" sz="2400" dirty="0"/>
              <a:t>, 2021).</a:t>
            </a:r>
          </a:p>
        </p:txBody>
      </p:sp>
      <p:graphicFrame>
        <p:nvGraphicFramePr>
          <p:cNvPr id="10" name="Table 9"/>
          <p:cNvGraphicFramePr>
            <a:graphicFrameLocks noGrp="1"/>
          </p:cNvGraphicFramePr>
          <p:nvPr>
            <p:extLst>
              <p:ext uri="{D42A27DB-BD31-4B8C-83A1-F6EECF244321}">
                <p14:modId xmlns:p14="http://schemas.microsoft.com/office/powerpoint/2010/main" val="3862798266"/>
              </p:ext>
            </p:extLst>
          </p:nvPr>
        </p:nvGraphicFramePr>
        <p:xfrm>
          <a:off x="11554265" y="8687982"/>
          <a:ext cx="9702891" cy="8788493"/>
        </p:xfrm>
        <a:graphic>
          <a:graphicData uri="http://schemas.openxmlformats.org/drawingml/2006/table">
            <a:tbl>
              <a:tblPr firstRow="1" firstCol="1" bandRow="1">
                <a:tableStyleId>{F5AB1C69-6EDB-4FF4-983F-18BD219EF322}</a:tableStyleId>
              </a:tblPr>
              <a:tblGrid>
                <a:gridCol w="2531696">
                  <a:extLst>
                    <a:ext uri="{9D8B030D-6E8A-4147-A177-3AD203B41FA5}">
                      <a16:colId xmlns:a16="http://schemas.microsoft.com/office/drawing/2014/main" val="20000"/>
                    </a:ext>
                  </a:extLst>
                </a:gridCol>
                <a:gridCol w="2884288">
                  <a:extLst>
                    <a:ext uri="{9D8B030D-6E8A-4147-A177-3AD203B41FA5}">
                      <a16:colId xmlns:a16="http://schemas.microsoft.com/office/drawing/2014/main" val="20001"/>
                    </a:ext>
                  </a:extLst>
                </a:gridCol>
                <a:gridCol w="4286907">
                  <a:extLst>
                    <a:ext uri="{9D8B030D-6E8A-4147-A177-3AD203B41FA5}">
                      <a16:colId xmlns:a16="http://schemas.microsoft.com/office/drawing/2014/main" val="20002"/>
                    </a:ext>
                  </a:extLst>
                </a:gridCol>
              </a:tblGrid>
              <a:tr h="841721">
                <a:tc>
                  <a:txBody>
                    <a:bodyPr/>
                    <a:lstStyle/>
                    <a:p>
                      <a:pPr marL="0" marR="0">
                        <a:lnSpc>
                          <a:spcPct val="107000"/>
                        </a:lnSpc>
                        <a:spcBef>
                          <a:spcPts val="0"/>
                        </a:spcBef>
                        <a:spcAft>
                          <a:spcPts val="800"/>
                        </a:spcAft>
                      </a:pPr>
                      <a:r>
                        <a:rPr lang="en-US" sz="2400" b="1" dirty="0">
                          <a:effectLst/>
                        </a:rPr>
                        <a:t>Author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GB" sz="2400" b="1" dirty="0">
                          <a:effectLst/>
                        </a:rPr>
                        <a:t>Drug and Dosages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US" sz="2400" b="1" dirty="0">
                          <a:effectLst/>
                        </a:rPr>
                        <a:t>Efficacy and Safety Data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000"/>
                  </a:ext>
                </a:extLst>
              </a:tr>
              <a:tr h="890113">
                <a:tc>
                  <a:txBody>
                    <a:bodyPr/>
                    <a:lstStyle/>
                    <a:p>
                      <a:pPr marL="0" marR="0">
                        <a:lnSpc>
                          <a:spcPct val="107000"/>
                        </a:lnSpc>
                        <a:spcBef>
                          <a:spcPts val="0"/>
                        </a:spcBef>
                        <a:spcAft>
                          <a:spcPts val="800"/>
                        </a:spcAft>
                      </a:pPr>
                      <a:r>
                        <a:rPr lang="en-GB" sz="2400" b="1" kern="1200" dirty="0" err="1">
                          <a:solidFill>
                            <a:schemeClr val="lt1"/>
                          </a:solidFill>
                          <a:effectLst/>
                          <a:latin typeface="+mn-lt"/>
                          <a:ea typeface="+mn-ea"/>
                          <a:cs typeface="+mn-cs"/>
                        </a:rPr>
                        <a:t>Shiojiri</a:t>
                      </a:r>
                      <a:r>
                        <a:rPr lang="en-GB" sz="2400" b="1" kern="1200" dirty="0">
                          <a:solidFill>
                            <a:schemeClr val="lt1"/>
                          </a:solidFill>
                          <a:effectLst/>
                          <a:latin typeface="+mn-lt"/>
                          <a:ea typeface="+mn-ea"/>
                          <a:cs typeface="+mn-cs"/>
                        </a:rPr>
                        <a:t> </a:t>
                      </a:r>
                      <a:r>
                        <a:rPr lang="en-GB" sz="2400" dirty="0">
                          <a:effectLst/>
                        </a:rPr>
                        <a:t>et al. 2019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GB" sz="1600" dirty="0">
                          <a:effectLst/>
                        </a:rPr>
                        <a:t>Azithromycin</a:t>
                      </a:r>
                      <a:r>
                        <a:rPr lang="en-GB" sz="1600" baseline="0" dirty="0">
                          <a:effectLst/>
                        </a:rPr>
                        <a:t> only, to trimethoprim/</a:t>
                      </a:r>
                      <a:r>
                        <a:rPr lang="en-GB" sz="1600" baseline="0" dirty="0" err="1">
                          <a:effectLst/>
                        </a:rPr>
                        <a:t>sulfamethoxazole</a:t>
                      </a:r>
                      <a:r>
                        <a:rPr lang="en-GB" sz="1600" baseline="0" dirty="0">
                          <a:effectLst/>
                        </a:rPr>
                        <a:t>, </a:t>
                      </a:r>
                      <a:r>
                        <a:rPr lang="en-GB" sz="1600" baseline="0" dirty="0" err="1">
                          <a:effectLst/>
                        </a:rPr>
                        <a:t>pyrimethamine</a:t>
                      </a:r>
                      <a:r>
                        <a:rPr lang="en-GB" sz="1600" baseline="0" dirty="0">
                          <a:effectLst/>
                        </a:rPr>
                        <a:t>, </a:t>
                      </a:r>
                      <a:r>
                        <a:rPr lang="en-GB" sz="1600" baseline="0" dirty="0" err="1">
                          <a:effectLst/>
                        </a:rPr>
                        <a:t>sulfadia</a:t>
                      </a:r>
                      <a:r>
                        <a:rPr lang="en-GB" sz="1600" baseline="0" dirty="0">
                          <a:effectLst/>
                        </a:rPr>
                        <a:t>- </a:t>
                      </a:r>
                      <a:r>
                        <a:rPr lang="en-GB" sz="1600" baseline="0" dirty="0" err="1">
                          <a:effectLst/>
                        </a:rPr>
                        <a:t>zine</a:t>
                      </a:r>
                      <a:r>
                        <a:rPr lang="en-GB" sz="1600" baseline="0" dirty="0">
                          <a:effectLst/>
                        </a:rPr>
                        <a:t>, and </a:t>
                      </a:r>
                      <a:r>
                        <a:rPr lang="en-GB" sz="1600" baseline="0" dirty="0" err="1">
                          <a:effectLst/>
                        </a:rPr>
                        <a:t>atovaquone</a:t>
                      </a:r>
                      <a:r>
                        <a:rPr lang="en-GB" sz="1600" baseline="0" dirty="0">
                          <a:effectLst/>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Combination</a:t>
                      </a:r>
                      <a:r>
                        <a:rPr lang="en-GB" sz="1600" baseline="0" dirty="0">
                          <a:effectLst/>
                          <a:latin typeface="Calibri" panose="020F0502020204030204" pitchFamily="34" charset="0"/>
                          <a:ea typeface="Calibri" panose="020F0502020204030204" pitchFamily="34" charset="0"/>
                          <a:cs typeface="Times New Roman" panose="02020603050405020304" pitchFamily="18" charset="0"/>
                        </a:rPr>
                        <a:t> of </a:t>
                      </a:r>
                      <a:r>
                        <a:rPr lang="en-US" sz="1600" dirty="0">
                          <a:effectLst/>
                          <a:latin typeface="Calibri" panose="020F0502020204030204" pitchFamily="34" charset="0"/>
                          <a:ea typeface="Calibri" panose="020F0502020204030204" pitchFamily="34" charset="0"/>
                          <a:cs typeface="Times New Roman" panose="02020603050405020304" pitchFamily="18" charset="0"/>
                        </a:rPr>
                        <a:t>clindamycin and azithromycin</a:t>
                      </a:r>
                    </a:p>
                  </a:txBody>
                  <a:tcPr marL="68580" marR="68580" marT="9525" marB="0"/>
                </a:tc>
                <a:tc>
                  <a:txBody>
                    <a:bodyPr/>
                    <a:lstStyle/>
                    <a:p>
                      <a:pPr marL="0" marR="0" indent="0" algn="l" defTabSz="2138324" rtl="0" eaLnBrk="1" fontAlgn="auto" latinLnBrk="0" hangingPunct="1">
                        <a:lnSpc>
                          <a:spcPct val="107000"/>
                        </a:lnSpc>
                        <a:spcBef>
                          <a:spcPts val="0"/>
                        </a:spcBef>
                        <a:spcAft>
                          <a:spcPts val="800"/>
                        </a:spcAft>
                        <a:buClrTx/>
                        <a:buSzTx/>
                        <a:buFontTx/>
                        <a:buNone/>
                        <a:tabLst/>
                        <a:defRPr/>
                      </a:pPr>
                      <a:r>
                        <a:rPr lang="en-GB" sz="2000" dirty="0">
                          <a:effectLst/>
                        </a:rPr>
                        <a:t>Azithromycin</a:t>
                      </a:r>
                      <a:r>
                        <a:rPr lang="en-GB" sz="2000" baseline="0" dirty="0">
                          <a:effectLst/>
                        </a:rPr>
                        <a:t> only, to trimethoprim/</a:t>
                      </a:r>
                      <a:r>
                        <a:rPr lang="en-GB" sz="2000" baseline="0" dirty="0" err="1">
                          <a:effectLst/>
                        </a:rPr>
                        <a:t>sulfamethoxazole</a:t>
                      </a:r>
                      <a:r>
                        <a:rPr lang="en-GB" sz="2000" baseline="0" dirty="0">
                          <a:effectLst/>
                        </a:rPr>
                        <a:t>, </a:t>
                      </a:r>
                      <a:r>
                        <a:rPr lang="en-GB" sz="2000" baseline="0" dirty="0" err="1">
                          <a:effectLst/>
                        </a:rPr>
                        <a:t>pyrimethamine</a:t>
                      </a:r>
                      <a:r>
                        <a:rPr lang="en-GB" sz="2000" baseline="0" dirty="0">
                          <a:effectLst/>
                        </a:rPr>
                        <a:t>, sulfadiazine, and </a:t>
                      </a:r>
                      <a:r>
                        <a:rPr lang="en-GB" sz="2000" baseline="0" dirty="0" err="1">
                          <a:effectLst/>
                        </a:rPr>
                        <a:t>atovaquone</a:t>
                      </a:r>
                      <a:r>
                        <a:rPr lang="en-GB" sz="2000" baseline="0" dirty="0">
                          <a:effectLst/>
                        </a:rPr>
                        <a:t> were not effective, but combination of </a:t>
                      </a:r>
                      <a:r>
                        <a:rPr lang="en-US" sz="2000" dirty="0">
                          <a:effectLst/>
                          <a:latin typeface="Calibri" panose="020F0502020204030204" pitchFamily="34" charset="0"/>
                          <a:ea typeface="Calibri" panose="020F0502020204030204" pitchFamily="34" charset="0"/>
                          <a:cs typeface="Times New Roman" panose="02020603050405020304" pitchFamily="18" charset="0"/>
                        </a:rPr>
                        <a:t>clindamycin and azithromycin</a:t>
                      </a:r>
                      <a:r>
                        <a:rPr lang="en-US" sz="2000" baseline="0" dirty="0">
                          <a:effectLst/>
                          <a:latin typeface="Calibri" panose="020F0502020204030204" pitchFamily="34" charset="0"/>
                          <a:ea typeface="Calibri" panose="020F0502020204030204" pitchFamily="34" charset="0"/>
                          <a:cs typeface="Times New Roman" panose="02020603050405020304" pitchFamily="18" charset="0"/>
                        </a:rPr>
                        <a:t> w</a:t>
                      </a:r>
                      <a:r>
                        <a:rPr lang="en-US" sz="2000" dirty="0">
                          <a:effectLst/>
                          <a:latin typeface="Calibri" panose="020F0502020204030204" pitchFamily="34" charset="0"/>
                          <a:ea typeface="Calibri" panose="020F0502020204030204" pitchFamily="34" charset="0"/>
                          <a:cs typeface="Times New Roman" panose="02020603050405020304" pitchFamily="18" charset="0"/>
                        </a:rPr>
                        <a:t>as effective </a:t>
                      </a:r>
                    </a:p>
                  </a:txBody>
                  <a:tcPr marL="68580" marR="68580" marT="9525" marB="0"/>
                </a:tc>
                <a:extLst>
                  <a:ext uri="{0D108BD9-81ED-4DB2-BD59-A6C34878D82A}">
                    <a16:rowId xmlns:a16="http://schemas.microsoft.com/office/drawing/2014/main" val="10001"/>
                  </a:ext>
                </a:extLst>
              </a:tr>
              <a:tr h="1016235">
                <a:tc>
                  <a:txBody>
                    <a:bodyPr/>
                    <a:lstStyle/>
                    <a:p>
                      <a:pPr marL="0" marR="0">
                        <a:lnSpc>
                          <a:spcPct val="107000"/>
                        </a:lnSpc>
                        <a:spcBef>
                          <a:spcPts val="0"/>
                        </a:spcBef>
                        <a:spcAft>
                          <a:spcPts val="800"/>
                        </a:spcAft>
                      </a:pPr>
                      <a:r>
                        <a:rPr lang="en-GB" sz="2400" dirty="0">
                          <a:effectLst/>
                        </a:rPr>
                        <a:t>Habib et al. 2008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GB" sz="1600" dirty="0" err="1">
                          <a:effectLst/>
                        </a:rPr>
                        <a:t>Spiramycin</a:t>
                      </a:r>
                      <a:r>
                        <a:rPr lang="en-GB" sz="1600" dirty="0">
                          <a:effectLst/>
                        </a:rPr>
                        <a:t>=2g/day, for 14day administered to 19 pregnant women infected with Toxoplasma </a:t>
                      </a:r>
                      <a:r>
                        <a:rPr lang="en-GB" sz="1600" dirty="0" err="1">
                          <a:effectLst/>
                        </a:rPr>
                        <a:t>gondii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US" sz="2000" dirty="0">
                          <a:effectLst/>
                        </a:rPr>
                        <a:t>Efficacy: 8 patients recovered, while 11 patients remain positive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002"/>
                  </a:ext>
                </a:extLst>
              </a:tr>
              <a:tr h="3027725">
                <a:tc>
                  <a:txBody>
                    <a:bodyPr/>
                    <a:lstStyle/>
                    <a:p>
                      <a:pPr marL="0" marR="0">
                        <a:lnSpc>
                          <a:spcPct val="107000"/>
                        </a:lnSpc>
                        <a:spcBef>
                          <a:spcPts val="0"/>
                        </a:spcBef>
                        <a:spcAft>
                          <a:spcPts val="800"/>
                        </a:spcAft>
                      </a:pPr>
                      <a:r>
                        <a:rPr lang="en-GB" sz="2400" dirty="0" err="1">
                          <a:effectLst/>
                        </a:rPr>
                        <a:t>Chirgwin</a:t>
                      </a:r>
                      <a:r>
                        <a:rPr lang="en-GB" sz="2400" dirty="0">
                          <a:effectLst/>
                        </a:rPr>
                        <a:t>  et al. 2001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US" sz="1600" dirty="0" err="1">
                          <a:effectLst/>
                        </a:rPr>
                        <a:t>Toxoplasmic</a:t>
                      </a:r>
                      <a:r>
                        <a:rPr lang="en-US" sz="1600" dirty="0">
                          <a:effectLst/>
                        </a:rPr>
                        <a:t> encephalitis (TE) in patients with human immunodeficiency virus infection is treated with </a:t>
                      </a:r>
                      <a:r>
                        <a:rPr lang="en-US" sz="1600" dirty="0" err="1">
                          <a:effectLst/>
                        </a:rPr>
                        <a:t>atovaquone</a:t>
                      </a:r>
                      <a:r>
                        <a:rPr lang="en-US" sz="1600" dirty="0">
                          <a:effectLst/>
                        </a:rPr>
                        <a:t> suspension (1500 mg orally twice daily) combined with either </a:t>
                      </a:r>
                      <a:r>
                        <a:rPr lang="en-US" sz="1600" dirty="0" err="1">
                          <a:effectLst/>
                        </a:rPr>
                        <a:t>pyrimethamine</a:t>
                      </a:r>
                      <a:r>
                        <a:rPr lang="en-US" sz="1600" dirty="0">
                          <a:effectLst/>
                        </a:rPr>
                        <a:t> (75 mg daily after a 200-mg loading dose) or sulfadiazine (1500 mg four times daily) as both an acute treatment (for 6 weeks) and a maintenance therapy (for 42 weeks).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US" sz="1800" dirty="0">
                          <a:effectLst/>
                        </a:rPr>
                        <a:t>Efficacy=Treatment for acute illness was effective in 21 (75%) of 28 patients who received </a:t>
                      </a:r>
                      <a:r>
                        <a:rPr lang="en-US" sz="1800" dirty="0" err="1">
                          <a:effectLst/>
                        </a:rPr>
                        <a:t>pyrimethamine</a:t>
                      </a:r>
                      <a:r>
                        <a:rPr lang="en-US" sz="1800" dirty="0">
                          <a:effectLst/>
                        </a:rPr>
                        <a:t> and in 9 (82%) of 11 patients who received sulfadiazine. </a:t>
                      </a:r>
                    </a:p>
                    <a:p>
                      <a:pPr marL="0" marR="0">
                        <a:lnSpc>
                          <a:spcPct val="107000"/>
                        </a:lnSpc>
                        <a:spcBef>
                          <a:spcPts val="0"/>
                        </a:spcBef>
                        <a:spcAft>
                          <a:spcPts val="800"/>
                        </a:spcAft>
                      </a:pPr>
                      <a:r>
                        <a:rPr lang="en-US" sz="1800" dirty="0">
                          <a:effectLst/>
                        </a:rPr>
                        <a:t>Safety=Only 1 of the 20 patients in the maintenance period had a recurrence. Of the 40 eligible patients, 11 (28%) terminated therapy due to adverse events, 9 of them had nausea and vomiting or a taste sensitivity to the </a:t>
                      </a:r>
                      <a:r>
                        <a:rPr lang="en-US" sz="1800" dirty="0" err="1">
                          <a:effectLst/>
                        </a:rPr>
                        <a:t>atovaquone</a:t>
                      </a:r>
                      <a:r>
                        <a:rPr lang="en-US" sz="1800" dirty="0">
                          <a:effectLst/>
                        </a:rPr>
                        <a:t> suspension.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003"/>
                  </a:ext>
                </a:extLst>
              </a:tr>
              <a:tr h="1793806">
                <a:tc>
                  <a:txBody>
                    <a:bodyPr/>
                    <a:lstStyle/>
                    <a:p>
                      <a:pPr marL="0" marR="0">
                        <a:lnSpc>
                          <a:spcPct val="107000"/>
                        </a:lnSpc>
                        <a:spcBef>
                          <a:spcPts val="0"/>
                        </a:spcBef>
                        <a:spcAft>
                          <a:spcPts val="800"/>
                        </a:spcAft>
                      </a:pPr>
                      <a:r>
                        <a:rPr lang="en-GB" sz="2400" dirty="0">
                          <a:effectLst/>
                        </a:rPr>
                        <a:t>Torre et al. 1998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GB" sz="1600" dirty="0" err="1">
                          <a:effectLst/>
                        </a:rPr>
                        <a:t>Pyrimethamine</a:t>
                      </a:r>
                      <a:r>
                        <a:rPr lang="en-GB" sz="1600" dirty="0">
                          <a:effectLst/>
                        </a:rPr>
                        <a:t>- sulfadiazine= </a:t>
                      </a:r>
                      <a:r>
                        <a:rPr lang="en-GB" sz="1600" dirty="0" err="1">
                          <a:effectLst/>
                        </a:rPr>
                        <a:t>Pyrimethamine</a:t>
                      </a:r>
                      <a:r>
                        <a:rPr lang="en-GB" sz="1600" dirty="0">
                          <a:effectLst/>
                        </a:rPr>
                        <a:t> : 50 mg/d, sulfadiazine:60 mg/kg/d   </a:t>
                      </a:r>
                      <a:r>
                        <a:rPr lang="en-GB" sz="1600" dirty="0" err="1">
                          <a:effectLst/>
                        </a:rPr>
                        <a:t>administrered</a:t>
                      </a:r>
                      <a:r>
                        <a:rPr lang="en-GB" sz="1600" dirty="0">
                          <a:effectLst/>
                        </a:rPr>
                        <a:t> to 58 AIDS patients with </a:t>
                      </a:r>
                      <a:r>
                        <a:rPr lang="en-GB" sz="1600" dirty="0" err="1">
                          <a:effectLst/>
                        </a:rPr>
                        <a:t>toxoplasmic</a:t>
                      </a:r>
                      <a:r>
                        <a:rPr lang="en-GB" sz="1600" dirty="0">
                          <a:effectLst/>
                        </a:rPr>
                        <a:t> encephalitis without pregnant, age over 18 years old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r>
                        <a:rPr lang="en-US" sz="1600" dirty="0">
                          <a:effectLst/>
                        </a:rPr>
                        <a:t>Efficacy: 23 patients were cured, while 35  patients remain positive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004"/>
                  </a:ext>
                </a:extLst>
              </a:tr>
            </a:tbl>
          </a:graphicData>
        </a:graphic>
      </p:graphicFrame>
      <p:sp>
        <p:nvSpPr>
          <p:cNvPr id="11" name="Rectangle 10"/>
          <p:cNvSpPr/>
          <p:nvPr/>
        </p:nvSpPr>
        <p:spPr>
          <a:xfrm>
            <a:off x="11639512" y="8265810"/>
            <a:ext cx="9271371" cy="461665"/>
          </a:xfrm>
          <a:prstGeom prst="rect">
            <a:avLst/>
          </a:prstGeom>
        </p:spPr>
        <p:txBody>
          <a:bodyPr wrap="square">
            <a:spAutoFit/>
          </a:bodyPr>
          <a:lstStyle/>
          <a:p>
            <a:r>
              <a:rPr lang="en-GB" sz="2400" b="1" dirty="0"/>
              <a:t>Table 1: Evidence data on Drugs and dosages for </a:t>
            </a:r>
            <a:r>
              <a:rPr lang="en-GB" sz="2400" b="1" i="1" dirty="0"/>
              <a:t>Toxoplasma </a:t>
            </a:r>
            <a:r>
              <a:rPr lang="en-GB" sz="2400" b="1" i="1" dirty="0" err="1"/>
              <a:t>gondii</a:t>
            </a:r>
            <a:endParaRPr lang="en-GB" sz="2400" b="1" i="1" dirty="0"/>
          </a:p>
        </p:txBody>
      </p:sp>
      <p:pic>
        <p:nvPicPr>
          <p:cNvPr id="1026" name="Picture 2" descr="Toxoplasmosis: stages of the protozoan life cycle and risk assessment in  humans and animals for an enhanced awareness and an improved socio-economic  status - ScienceDir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22" y="13403698"/>
            <a:ext cx="10804358" cy="78560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Pathogens | Free Full-Text | Comprehensive Overview of Toxoplasma gondii-Induced  and Associated Disease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639" y="21264511"/>
            <a:ext cx="10759185" cy="3826540"/>
          </a:xfrm>
          <a:prstGeom prst="rect">
            <a:avLst/>
          </a:prstGeom>
          <a:noFill/>
          <a:ln>
            <a:noFill/>
          </a:ln>
        </p:spPr>
      </p:pic>
      <p:sp>
        <p:nvSpPr>
          <p:cNvPr id="12" name="Rectangle 11"/>
          <p:cNvSpPr/>
          <p:nvPr/>
        </p:nvSpPr>
        <p:spPr>
          <a:xfrm>
            <a:off x="37812" y="2008473"/>
            <a:ext cx="11278232" cy="380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i="1" dirty="0"/>
              <a:t>Toxoplasma </a:t>
            </a:r>
            <a:r>
              <a:rPr lang="en-US" sz="2400" i="1" dirty="0" err="1"/>
              <a:t>gondii</a:t>
            </a:r>
            <a:r>
              <a:rPr lang="en-US" sz="2400" i="1" dirty="0"/>
              <a:t> </a:t>
            </a:r>
            <a:r>
              <a:rPr lang="en-US" sz="2400" dirty="0"/>
              <a:t>is the causative agent of toxoplasmosis, a widespread zoonotic infection affecting humans and animals. This poster provides a comprehensive overview of the pathogenesis of </a:t>
            </a:r>
            <a:r>
              <a:rPr lang="en-US" sz="2400" i="1" dirty="0"/>
              <a:t>Toxoplasma </a:t>
            </a:r>
            <a:r>
              <a:rPr lang="en-US" sz="2400" i="1" dirty="0" err="1"/>
              <a:t>gondii</a:t>
            </a:r>
            <a:r>
              <a:rPr lang="en-US" sz="2400" i="1" dirty="0"/>
              <a:t> </a:t>
            </a:r>
            <a:r>
              <a:rPr lang="en-US" sz="2400" dirty="0"/>
              <a:t>infection and discusses the current therapeutic strategies employed for its management. It outlines the life cycle and transmission routes of </a:t>
            </a:r>
            <a:r>
              <a:rPr lang="en-US" sz="2400" i="1" dirty="0"/>
              <a:t>Toxoplasma </a:t>
            </a:r>
            <a:r>
              <a:rPr lang="en-US" sz="2400" i="1" dirty="0" err="1"/>
              <a:t>gondii</a:t>
            </a:r>
            <a:r>
              <a:rPr lang="en-US" sz="2400" dirty="0"/>
              <a:t>, the various stages of the parasite's life cycle, the immune response elicited by the host, and the strategies employed by the parasite to evade immune defenses. It also highlights the importance of prevention and control measures, such as hygiene practices, and the potential future directions in the treatment of </a:t>
            </a:r>
            <a:r>
              <a:rPr lang="en-US" sz="2400" i="1" dirty="0"/>
              <a:t>Toxoplasma </a:t>
            </a:r>
            <a:r>
              <a:rPr lang="en-US" sz="2400" i="1" dirty="0" err="1"/>
              <a:t>gondii</a:t>
            </a:r>
            <a:r>
              <a:rPr lang="en-US" sz="2400" dirty="0"/>
              <a:t> infection.</a:t>
            </a:r>
          </a:p>
        </p:txBody>
      </p:sp>
      <p:sp>
        <p:nvSpPr>
          <p:cNvPr id="46" name="Rectangle 45"/>
          <p:cNvSpPr/>
          <p:nvPr/>
        </p:nvSpPr>
        <p:spPr>
          <a:xfrm>
            <a:off x="47881" y="25362419"/>
            <a:ext cx="11393322" cy="830997"/>
          </a:xfrm>
          <a:prstGeom prst="rect">
            <a:avLst/>
          </a:prstGeom>
        </p:spPr>
        <p:txBody>
          <a:bodyPr wrap="square">
            <a:spAutoFit/>
          </a:bodyPr>
          <a:lstStyle/>
          <a:p>
            <a:r>
              <a:rPr lang="en-GB" sz="2400" dirty="0"/>
              <a:t>This figure present the pathogenesis of </a:t>
            </a:r>
            <a:r>
              <a:rPr lang="en-GB" sz="2400" i="1" dirty="0"/>
              <a:t>Toxoplasma </a:t>
            </a:r>
            <a:r>
              <a:rPr lang="en-GB" sz="2400" i="1" dirty="0" err="1"/>
              <a:t>gondii</a:t>
            </a:r>
            <a:r>
              <a:rPr lang="en-GB" sz="2400" i="1" dirty="0"/>
              <a:t> </a:t>
            </a:r>
            <a:r>
              <a:rPr lang="en-GB" sz="2400" dirty="0"/>
              <a:t>and the  transmission mechanism  </a:t>
            </a:r>
          </a:p>
        </p:txBody>
      </p:sp>
    </p:spTree>
    <p:extLst>
      <p:ext uri="{BB962C8B-B14F-4D97-AF65-F5344CB8AC3E}">
        <p14:creationId xmlns:p14="http://schemas.microsoft.com/office/powerpoint/2010/main" val="4150355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8724</TotalTime>
  <Words>2427</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Usifoh</dc:creator>
  <cp:lastModifiedBy>Usifoh Obade</cp:lastModifiedBy>
  <cp:revision>99</cp:revision>
  <dcterms:created xsi:type="dcterms:W3CDTF">2018-04-11T13:31:13Z</dcterms:created>
  <dcterms:modified xsi:type="dcterms:W3CDTF">2023-05-24T13:43:55Z</dcterms:modified>
</cp:coreProperties>
</file>