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72" r:id="rId2"/>
    <p:sldId id="273" r:id="rId3"/>
    <p:sldId id="274" r:id="rId4"/>
    <p:sldId id="275" r:id="rId5"/>
    <p:sldId id="276" r:id="rId6"/>
    <p:sldId id="277" r:id="rId7"/>
    <p:sldId id="278" r:id="rId8"/>
    <p:sldId id="279" r:id="rId9"/>
    <p:sldId id="345" r:id="rId10"/>
    <p:sldId id="282" r:id="rId11"/>
    <p:sldId id="281" r:id="rId12"/>
    <p:sldId id="283" r:id="rId13"/>
    <p:sldId id="284" r:id="rId14"/>
    <p:sldId id="285" r:id="rId15"/>
    <p:sldId id="286" r:id="rId16"/>
    <p:sldId id="287" r:id="rId17"/>
    <p:sldId id="288" r:id="rId18"/>
    <p:sldId id="289" r:id="rId19"/>
    <p:sldId id="290" r:id="rId20"/>
    <p:sldId id="347" r:id="rId21"/>
    <p:sldId id="346" r:id="rId22"/>
    <p:sldId id="334" r:id="rId23"/>
    <p:sldId id="291" r:id="rId24"/>
    <p:sldId id="329" r:id="rId25"/>
    <p:sldId id="330" r:id="rId26"/>
    <p:sldId id="296" r:id="rId27"/>
    <p:sldId id="292" r:id="rId28"/>
    <p:sldId id="351" r:id="rId29"/>
    <p:sldId id="297" r:id="rId30"/>
    <p:sldId id="298" r:id="rId31"/>
    <p:sldId id="331" r:id="rId32"/>
    <p:sldId id="299" r:id="rId33"/>
    <p:sldId id="332" r:id="rId34"/>
    <p:sldId id="300" r:id="rId35"/>
    <p:sldId id="302" r:id="rId36"/>
    <p:sldId id="348" r:id="rId37"/>
    <p:sldId id="353" r:id="rId38"/>
    <p:sldId id="303" r:id="rId39"/>
    <p:sldId id="304" r:id="rId40"/>
    <p:sldId id="352" r:id="rId41"/>
    <p:sldId id="349" r:id="rId42"/>
    <p:sldId id="305" r:id="rId43"/>
    <p:sldId id="306" r:id="rId44"/>
    <p:sldId id="307" r:id="rId45"/>
    <p:sldId id="308" r:id="rId46"/>
    <p:sldId id="309" r:id="rId47"/>
    <p:sldId id="311" r:id="rId48"/>
    <p:sldId id="336" r:id="rId49"/>
    <p:sldId id="335" r:id="rId50"/>
    <p:sldId id="337" r:id="rId51"/>
    <p:sldId id="310" r:id="rId52"/>
    <p:sldId id="354" r:id="rId53"/>
    <p:sldId id="355" r:id="rId54"/>
    <p:sldId id="356" r:id="rId55"/>
    <p:sldId id="333" r:id="rId56"/>
    <p:sldId id="338" r:id="rId57"/>
    <p:sldId id="357" r:id="rId58"/>
    <p:sldId id="358" r:id="rId59"/>
    <p:sldId id="359" r:id="rId60"/>
    <p:sldId id="360" r:id="rId61"/>
    <p:sldId id="312" r:id="rId62"/>
    <p:sldId id="313" r:id="rId63"/>
    <p:sldId id="314" r:id="rId64"/>
    <p:sldId id="342" r:id="rId65"/>
    <p:sldId id="315" r:id="rId66"/>
    <p:sldId id="344" r:id="rId67"/>
    <p:sldId id="343" r:id="rId68"/>
    <p:sldId id="350" r:id="rId69"/>
    <p:sldId id="316" r:id="rId70"/>
    <p:sldId id="339" r:id="rId71"/>
    <p:sldId id="340" r:id="rId72"/>
    <p:sldId id="361" r:id="rId73"/>
    <p:sldId id="317" r:id="rId74"/>
    <p:sldId id="318" r:id="rId75"/>
    <p:sldId id="319" r:id="rId76"/>
    <p:sldId id="320" r:id="rId77"/>
    <p:sldId id="341" r:id="rId78"/>
    <p:sldId id="321" r:id="rId79"/>
    <p:sldId id="322" r:id="rId80"/>
    <p:sldId id="323" r:id="rId81"/>
  </p:sldIdLst>
  <p:sldSz cx="9144000" cy="6858000" type="screen4x3"/>
  <p:notesSz cx="6858000" cy="9144000"/>
  <p:defaultTextStyle>
    <a:defPPr>
      <a:defRPr lang="zh-CN"/>
    </a:defPPr>
    <a:lvl1pPr algn="ctr" rtl="0" fontAlgn="base">
      <a:spcBef>
        <a:spcPct val="50000"/>
      </a:spcBef>
      <a:spcAft>
        <a:spcPct val="0"/>
      </a:spcAft>
      <a:defRPr kumimoji="1" sz="2800" kern="1200">
        <a:solidFill>
          <a:schemeClr val="tx1"/>
        </a:solidFill>
        <a:latin typeface="宋体" pitchFamily="2" charset="-122"/>
        <a:ea typeface="宋体" pitchFamily="2" charset="-122"/>
        <a:cs typeface="+mn-cs"/>
      </a:defRPr>
    </a:lvl1pPr>
    <a:lvl2pPr marL="457200" algn="ctr" rtl="0" fontAlgn="base">
      <a:spcBef>
        <a:spcPct val="50000"/>
      </a:spcBef>
      <a:spcAft>
        <a:spcPct val="0"/>
      </a:spcAft>
      <a:defRPr kumimoji="1" sz="2800" kern="1200">
        <a:solidFill>
          <a:schemeClr val="tx1"/>
        </a:solidFill>
        <a:latin typeface="宋体" pitchFamily="2" charset="-122"/>
        <a:ea typeface="宋体" pitchFamily="2" charset="-122"/>
        <a:cs typeface="+mn-cs"/>
      </a:defRPr>
    </a:lvl2pPr>
    <a:lvl3pPr marL="914400" algn="ctr" rtl="0" fontAlgn="base">
      <a:spcBef>
        <a:spcPct val="50000"/>
      </a:spcBef>
      <a:spcAft>
        <a:spcPct val="0"/>
      </a:spcAft>
      <a:defRPr kumimoji="1" sz="2800" kern="1200">
        <a:solidFill>
          <a:schemeClr val="tx1"/>
        </a:solidFill>
        <a:latin typeface="宋体" pitchFamily="2" charset="-122"/>
        <a:ea typeface="宋体" pitchFamily="2" charset="-122"/>
        <a:cs typeface="+mn-cs"/>
      </a:defRPr>
    </a:lvl3pPr>
    <a:lvl4pPr marL="1371600" algn="ctr" rtl="0" fontAlgn="base">
      <a:spcBef>
        <a:spcPct val="50000"/>
      </a:spcBef>
      <a:spcAft>
        <a:spcPct val="0"/>
      </a:spcAft>
      <a:defRPr kumimoji="1" sz="2800" kern="1200">
        <a:solidFill>
          <a:schemeClr val="tx1"/>
        </a:solidFill>
        <a:latin typeface="宋体" pitchFamily="2" charset="-122"/>
        <a:ea typeface="宋体" pitchFamily="2" charset="-122"/>
        <a:cs typeface="+mn-cs"/>
      </a:defRPr>
    </a:lvl4pPr>
    <a:lvl5pPr marL="1828800" algn="ctr" rtl="0" fontAlgn="base">
      <a:spcBef>
        <a:spcPct val="50000"/>
      </a:spcBef>
      <a:spcAft>
        <a:spcPct val="0"/>
      </a:spcAft>
      <a:defRPr kumimoji="1" sz="2800" kern="1200">
        <a:solidFill>
          <a:schemeClr val="tx1"/>
        </a:solidFill>
        <a:latin typeface="宋体" pitchFamily="2" charset="-122"/>
        <a:ea typeface="宋体" pitchFamily="2" charset="-122"/>
        <a:cs typeface="+mn-cs"/>
      </a:defRPr>
    </a:lvl5pPr>
    <a:lvl6pPr marL="2286000" algn="l" defTabSz="914400" rtl="0" eaLnBrk="1" latinLnBrk="0" hangingPunct="1">
      <a:defRPr kumimoji="1" sz="2800" kern="1200">
        <a:solidFill>
          <a:schemeClr val="tx1"/>
        </a:solidFill>
        <a:latin typeface="宋体" pitchFamily="2" charset="-122"/>
        <a:ea typeface="宋体" pitchFamily="2" charset="-122"/>
        <a:cs typeface="+mn-cs"/>
      </a:defRPr>
    </a:lvl6pPr>
    <a:lvl7pPr marL="2743200" algn="l" defTabSz="914400" rtl="0" eaLnBrk="1" latinLnBrk="0" hangingPunct="1">
      <a:defRPr kumimoji="1" sz="2800" kern="1200">
        <a:solidFill>
          <a:schemeClr val="tx1"/>
        </a:solidFill>
        <a:latin typeface="宋体" pitchFamily="2" charset="-122"/>
        <a:ea typeface="宋体" pitchFamily="2" charset="-122"/>
        <a:cs typeface="+mn-cs"/>
      </a:defRPr>
    </a:lvl7pPr>
    <a:lvl8pPr marL="3200400" algn="l" defTabSz="914400" rtl="0" eaLnBrk="1" latinLnBrk="0" hangingPunct="1">
      <a:defRPr kumimoji="1" sz="2800" kern="1200">
        <a:solidFill>
          <a:schemeClr val="tx1"/>
        </a:solidFill>
        <a:latin typeface="宋体" pitchFamily="2" charset="-122"/>
        <a:ea typeface="宋体" pitchFamily="2" charset="-122"/>
        <a:cs typeface="+mn-cs"/>
      </a:defRPr>
    </a:lvl8pPr>
    <a:lvl9pPr marL="3657600" algn="l" defTabSz="914400" rtl="0" eaLnBrk="1" latinLnBrk="0" hangingPunct="1">
      <a:defRPr kumimoji="1" sz="2800" kern="1200">
        <a:solidFill>
          <a:schemeClr val="tx1"/>
        </a:solidFill>
        <a:latin typeface="宋体"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CCECFF"/>
    <a:srgbClr val="FFFF00"/>
    <a:srgbClr val="00FFFF"/>
    <a:srgbClr val="660033"/>
    <a:srgbClr val="FF33CC"/>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6" autoAdjust="0"/>
    <p:restoredTop sz="94614" autoAdjust="0"/>
  </p:normalViewPr>
  <p:slideViewPr>
    <p:cSldViewPr>
      <p:cViewPr varScale="1">
        <p:scale>
          <a:sx n="66" d="100"/>
          <a:sy n="66" d="100"/>
        </p:scale>
        <p:origin x="-98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0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1.wmf"/><Relationship Id="rId1" Type="http://schemas.openxmlformats.org/officeDocument/2006/relationships/image" Target="../media/image9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10" Type="http://schemas.openxmlformats.org/officeDocument/2006/relationships/image" Target="../media/image110.wmf"/><Relationship Id="rId4" Type="http://schemas.openxmlformats.org/officeDocument/2006/relationships/image" Target="../media/image104.wmf"/><Relationship Id="rId9" Type="http://schemas.openxmlformats.org/officeDocument/2006/relationships/image" Target="../media/image10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10" Type="http://schemas.openxmlformats.org/officeDocument/2006/relationships/image" Target="../media/image146.wmf"/><Relationship Id="rId4" Type="http://schemas.openxmlformats.org/officeDocument/2006/relationships/image" Target="../media/image140.wmf"/><Relationship Id="rId9" Type="http://schemas.openxmlformats.org/officeDocument/2006/relationships/image" Target="../media/image14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4" Type="http://schemas.openxmlformats.org/officeDocument/2006/relationships/image" Target="../media/image15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8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9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9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9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2B1736-0CBC-4684-AC00-A239454B52A2}" type="datetimeFigureOut">
              <a:rPr lang="zh-CN" altLang="en-US" smtClean="0"/>
              <a:pPr/>
              <a:t>2020/9/23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F97F2E-B61C-448B-A938-6CE0875692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F97F2E-B61C-448B-A938-6CE087569223}"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F97F2E-B61C-448B-A938-6CE087569223}" type="slidenum">
              <a:rPr lang="zh-CN" altLang="en-US" smtClean="0"/>
              <a:pPr/>
              <a:t>18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F97F2E-B61C-448B-A938-6CE087569223}" type="slidenum">
              <a:rPr lang="zh-CN" altLang="en-US" smtClean="0"/>
              <a:pPr/>
              <a:t>49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9198D69-E125-45E1-8FF9-11804E39C213}"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29C9F9-A9F8-4462-8F5D-F91E46FD2D25}"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1E5E355-F534-4893-BE44-8E4464E70574}"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7A0D0FC2-4478-41AF-AF6D-BA4CA4299BBE}"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E33702F-46C4-449F-A5FC-E0E63BC3D053}"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0F141CE-8E32-4554-9930-E822FC0624BF}"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EE23B58-9DF4-4520-B83B-A49B9C2E1129}"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E9B3607-7777-4DB7-8FB3-824A4B0D059C}"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FF5C861-823C-479D-B11A-91D430FB6AD6}"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F2AF48F-E494-4565-88FB-02B28B04C116}"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E63FABD-343A-4214-99C1-1AB16760EB65}"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1BE7036-C222-421D-A331-77A5A5E99DD6}"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atin typeface="+mn-lt"/>
              </a:defRPr>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atin typeface="+mn-lt"/>
              </a:defRPr>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atin typeface="+mn-lt"/>
              </a:defRPr>
            </a:lvl1pPr>
          </a:lstStyle>
          <a:p>
            <a:fld id="{8B4D6AE4-FEF0-43FD-AFEE-36A81476DB5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slide" Target="slide6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2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slide" Target="slide35.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2.xml"/><Relationship Id="rId1" Type="http://schemas.openxmlformats.org/officeDocument/2006/relationships/vmlDrawing" Target="../drawings/vmlDrawing16.v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oleObject" Target="../embeddings/oleObject58.bin"/><Relationship Id="rId3" Type="http://schemas.openxmlformats.org/officeDocument/2006/relationships/oleObject" Target="../embeddings/oleObject48.bin"/><Relationship Id="rId7" Type="http://schemas.openxmlformats.org/officeDocument/2006/relationships/oleObject" Target="../embeddings/oleObject52.bin"/><Relationship Id="rId12"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1.bin"/><Relationship Id="rId11" Type="http://schemas.openxmlformats.org/officeDocument/2006/relationships/oleObject" Target="../embeddings/oleObject56.bin"/><Relationship Id="rId5" Type="http://schemas.openxmlformats.org/officeDocument/2006/relationships/oleObject" Target="../embeddings/oleObject50.bin"/><Relationship Id="rId10" Type="http://schemas.openxmlformats.org/officeDocument/2006/relationships/oleObject" Target="../embeddings/oleObject55.bin"/><Relationship Id="rId4" Type="http://schemas.openxmlformats.org/officeDocument/2006/relationships/oleObject" Target="../embeddings/oleObject49.bin"/><Relationship Id="rId9" Type="http://schemas.openxmlformats.org/officeDocument/2006/relationships/oleObject" Target="../embeddings/oleObject5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113.png"/><Relationship Id="rId4" Type="http://schemas.openxmlformats.org/officeDocument/2006/relationships/image" Target="../media/image112.png"/></Relationships>
</file>

<file path=ppt/slides/_rels/slide3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30.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70.bin"/><Relationship Id="rId12"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69.bin"/><Relationship Id="rId11" Type="http://schemas.openxmlformats.org/officeDocument/2006/relationships/oleObject" Target="../embeddings/oleObject74.bin"/><Relationship Id="rId5" Type="http://schemas.openxmlformats.org/officeDocument/2006/relationships/oleObject" Target="../embeddings/oleObject68.bin"/><Relationship Id="rId10" Type="http://schemas.openxmlformats.org/officeDocument/2006/relationships/oleObject" Target="../embeddings/oleObject73.bin"/><Relationship Id="rId4" Type="http://schemas.openxmlformats.org/officeDocument/2006/relationships/oleObject" Target="../embeddings/oleObject67.bin"/><Relationship Id="rId9" Type="http://schemas.openxmlformats.org/officeDocument/2006/relationships/oleObject" Target="../embeddings/oleObject72.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6.bin"/><Relationship Id="rId7" Type="http://schemas.openxmlformats.org/officeDocument/2006/relationships/slide" Target="slide63.xml"/><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slide" Target="slide55.xml"/><Relationship Id="rId1" Type="http://schemas.openxmlformats.org/officeDocument/2006/relationships/slideLayout" Target="../slideLayouts/slideLayout7.xml"/><Relationship Id="rId5" Type="http://schemas.openxmlformats.org/officeDocument/2006/relationships/image" Target="../media/image153.png"/><Relationship Id="rId4" Type="http://schemas.openxmlformats.org/officeDocument/2006/relationships/image" Target="../media/image15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12.xml"/><Relationship Id="rId4" Type="http://schemas.openxmlformats.org/officeDocument/2006/relationships/image" Target="../media/image156.png"/></Relationships>
</file>

<file path=ppt/slides/_rels/slide54.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slide" Target="slide51.xml"/><Relationship Id="rId1" Type="http://schemas.openxmlformats.org/officeDocument/2006/relationships/slideLayout" Target="../slideLayouts/slideLayout12.xml"/><Relationship Id="rId4" Type="http://schemas.openxmlformats.org/officeDocument/2006/relationships/image" Target="../media/image158.png"/></Relationships>
</file>

<file path=ppt/slides/_rels/slide5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2.xml"/><Relationship Id="rId5" Type="http://schemas.openxmlformats.org/officeDocument/2006/relationships/image" Target="../media/image164.png"/><Relationship Id="rId4" Type="http://schemas.openxmlformats.org/officeDocument/2006/relationships/image" Target="../media/image163.png"/></Relationships>
</file>

<file path=ppt/slides/_rels/slide59.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12.xml"/><Relationship Id="rId5" Type="http://schemas.openxmlformats.org/officeDocument/2006/relationships/image" Target="../media/image168.png"/><Relationship Id="rId4" Type="http://schemas.openxmlformats.org/officeDocument/2006/relationships/image" Target="../media/image167.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 Id="rId9" Type="http://schemas.openxmlformats.org/officeDocument/2006/relationships/oleObject" Target="../embeddings/oleObject20.bin"/></Relationships>
</file>

<file path=ppt/slides/_rels/slide6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12.xml"/><Relationship Id="rId5" Type="http://schemas.openxmlformats.org/officeDocument/2006/relationships/image" Target="../media/image172.png"/><Relationship Id="rId4" Type="http://schemas.openxmlformats.org/officeDocument/2006/relationships/image" Target="../media/image171.png"/></Relationships>
</file>

<file path=ppt/slides/_rels/slide61.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7.xml"/><Relationship Id="rId5" Type="http://schemas.openxmlformats.org/officeDocument/2006/relationships/image" Target="../media/image176.png"/><Relationship Id="rId4" Type="http://schemas.openxmlformats.org/officeDocument/2006/relationships/image" Target="../media/image17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0.bin"/><Relationship Id="rId7" Type="http://schemas.openxmlformats.org/officeDocument/2006/relationships/image" Target="../media/image181.pn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80.png"/><Relationship Id="rId5" Type="http://schemas.openxmlformats.org/officeDocument/2006/relationships/image" Target="../media/image179.png"/><Relationship Id="rId4" Type="http://schemas.openxmlformats.org/officeDocument/2006/relationships/image" Target="../media/image178.png"/></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84.bin"/><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24.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89.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2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93.png"/></Relationships>
</file>

<file path=ppt/slides/_rels/slide72.xml.rels><?xml version="1.0" encoding="UTF-8" standalone="yes"?>
<Relationships xmlns="http://schemas.openxmlformats.org/package/2006/relationships"><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oleObject" Target="../embeddings/oleObject9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28.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29.v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30.vml"/></Relationships>
</file>

<file path=ppt/slides/_rels/slide79.xml.rels><?xml version="1.0" encoding="UTF-8" standalone="yes"?>
<Relationships xmlns="http://schemas.openxmlformats.org/package/2006/relationships"><Relationship Id="rId8" Type="http://schemas.openxmlformats.org/officeDocument/2006/relationships/image" Target="../media/image206.png"/><Relationship Id="rId3" Type="http://schemas.openxmlformats.org/officeDocument/2006/relationships/image" Target="../media/image201.png"/><Relationship Id="rId7" Type="http://schemas.openxmlformats.org/officeDocument/2006/relationships/image" Target="../media/image205.png"/><Relationship Id="rId2" Type="http://schemas.openxmlformats.org/officeDocument/2006/relationships/image" Target="../media/image200.png"/><Relationship Id="rId1" Type="http://schemas.openxmlformats.org/officeDocument/2006/relationships/slideLayout" Target="../slideLayouts/slideLayout7.xml"/><Relationship Id="rId6" Type="http://schemas.openxmlformats.org/officeDocument/2006/relationships/image" Target="../media/image204.png"/><Relationship Id="rId5" Type="http://schemas.openxmlformats.org/officeDocument/2006/relationships/image" Target="../media/image203.png"/><Relationship Id="rId4" Type="http://schemas.openxmlformats.org/officeDocument/2006/relationships/image" Target="../media/image202.png"/><Relationship Id="rId9" Type="http://schemas.openxmlformats.org/officeDocument/2006/relationships/image" Target="../media/image207.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oleObject" Target="../embeddings/oleObject23.bin"/><Relationship Id="rId7"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9.png"/><Relationship Id="rId5" Type="http://schemas.openxmlformats.org/officeDocument/2006/relationships/oleObject" Target="../embeddings/oleObject25.bin"/><Relationship Id="rId10" Type="http://schemas.openxmlformats.org/officeDocument/2006/relationships/image" Target="../media/image33.png"/><Relationship Id="rId4" Type="http://schemas.openxmlformats.org/officeDocument/2006/relationships/oleObject" Target="../embeddings/oleObject24.bin"/><Relationship Id="rId9" Type="http://schemas.openxmlformats.org/officeDocument/2006/relationships/image" Target="../media/image32.png"/></Relationships>
</file>

<file path=ppt/slides/_rels/slide80.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0"/>
            <a:ext cx="9144000" cy="692696"/>
          </a:xfrm>
        </p:spPr>
        <p:txBody>
          <a:bodyPr/>
          <a:lstStyle/>
          <a:p>
            <a:pPr>
              <a:lnSpc>
                <a:spcPct val="120000"/>
              </a:lnSpc>
              <a:spcBef>
                <a:spcPts val="0"/>
              </a:spcBef>
            </a:pPr>
            <a:r>
              <a:rPr lang="zh-CN" altLang="en-US" sz="3600" b="1" dirty="0">
                <a:solidFill>
                  <a:schemeClr val="accent2"/>
                </a:solidFill>
                <a:latin typeface="+mn-lt"/>
                <a:ea typeface="黑体" pitchFamily="49" charset="-122"/>
              </a:rPr>
              <a:t>第</a:t>
            </a:r>
            <a:r>
              <a:rPr lang="en-US" altLang="zh-CN" sz="3600" b="1" dirty="0">
                <a:solidFill>
                  <a:schemeClr val="accent2"/>
                </a:solidFill>
                <a:latin typeface="+mn-lt"/>
                <a:ea typeface="黑体" pitchFamily="49" charset="-122"/>
              </a:rPr>
              <a:t>2</a:t>
            </a:r>
            <a:r>
              <a:rPr lang="zh-CN" altLang="en-US" sz="3600" b="1" dirty="0">
                <a:solidFill>
                  <a:schemeClr val="accent2"/>
                </a:solidFill>
                <a:latin typeface="+mn-lt"/>
                <a:ea typeface="黑体" pitchFamily="49" charset="-122"/>
              </a:rPr>
              <a:t>章 解线性方程组的直接法</a:t>
            </a:r>
          </a:p>
        </p:txBody>
      </p:sp>
      <p:sp>
        <p:nvSpPr>
          <p:cNvPr id="18435" name="Text Box 3"/>
          <p:cNvSpPr txBox="1">
            <a:spLocks noChangeArrowheads="1"/>
          </p:cNvSpPr>
          <p:nvPr/>
        </p:nvSpPr>
        <p:spPr bwMode="auto">
          <a:xfrm>
            <a:off x="0" y="620688"/>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latin typeface="+mn-lt"/>
              </a:rPr>
              <a:t>        </a:t>
            </a:r>
            <a:r>
              <a:rPr lang="zh-CN" altLang="en-US" dirty="0" smtClean="0">
                <a:latin typeface="+mn-lt"/>
              </a:rPr>
              <a:t>本章</a:t>
            </a:r>
            <a:r>
              <a:rPr lang="zh-CN" altLang="en-US" dirty="0">
                <a:latin typeface="+mn-lt"/>
              </a:rPr>
              <a:t>讨论</a:t>
            </a:r>
            <a:r>
              <a:rPr lang="en-US" altLang="zh-CN" i="1" dirty="0">
                <a:latin typeface="+mn-lt"/>
              </a:rPr>
              <a:t>n</a:t>
            </a:r>
            <a:r>
              <a:rPr lang="zh-CN" altLang="en-US" dirty="0">
                <a:latin typeface="+mn-lt"/>
              </a:rPr>
              <a:t>元线性方程组</a:t>
            </a:r>
          </a:p>
        </p:txBody>
      </p:sp>
      <p:graphicFrame>
        <p:nvGraphicFramePr>
          <p:cNvPr id="18436" name="Object 4"/>
          <p:cNvGraphicFramePr>
            <a:graphicFrameLocks noChangeAspect="1"/>
          </p:cNvGraphicFramePr>
          <p:nvPr/>
        </p:nvGraphicFramePr>
        <p:xfrm>
          <a:off x="2748756" y="1154088"/>
          <a:ext cx="4127500" cy="1917700"/>
        </p:xfrm>
        <a:graphic>
          <a:graphicData uri="http://schemas.openxmlformats.org/presentationml/2006/ole">
            <p:oleObj spid="_x0000_s18436" name="Equation" r:id="rId4" imgW="4127400" imgH="1917360" progId="Equation.3">
              <p:embed/>
            </p:oleObj>
          </a:graphicData>
        </a:graphic>
      </p:graphicFrame>
      <p:sp>
        <p:nvSpPr>
          <p:cNvPr id="18438" name="Text Box 6"/>
          <p:cNvSpPr txBox="1">
            <a:spLocks noChangeArrowheads="1"/>
          </p:cNvSpPr>
          <p:nvPr/>
        </p:nvSpPr>
        <p:spPr bwMode="auto">
          <a:xfrm>
            <a:off x="7508304" y="1763688"/>
            <a:ext cx="1600200" cy="564257"/>
          </a:xfrm>
          <a:prstGeom prst="rect">
            <a:avLst/>
          </a:prstGeom>
          <a:noFill/>
          <a:ln w="9525">
            <a:noFill/>
            <a:miter lim="800000"/>
            <a:headEnd/>
            <a:tailEnd/>
          </a:ln>
          <a:effectLst/>
        </p:spPr>
        <p:txBody>
          <a:bodyPr>
            <a:spAutoFit/>
          </a:bodyPr>
          <a:lstStyle/>
          <a:p>
            <a:pPr algn="r">
              <a:lnSpc>
                <a:spcPct val="120000"/>
              </a:lnSpc>
              <a:spcBef>
                <a:spcPts val="0"/>
              </a:spcBef>
            </a:pPr>
            <a:r>
              <a:rPr lang="en-US" altLang="zh-CN" dirty="0">
                <a:latin typeface="+mn-lt"/>
              </a:rPr>
              <a:t> (</a:t>
            </a:r>
            <a:r>
              <a:rPr lang="en-US" altLang="zh-CN" dirty="0" smtClean="0">
                <a:latin typeface="+mn-lt"/>
              </a:rPr>
              <a:t>2.1</a:t>
            </a:r>
            <a:r>
              <a:rPr lang="en-US" altLang="zh-CN" dirty="0">
                <a:latin typeface="+mn-lt"/>
              </a:rPr>
              <a:t>)</a:t>
            </a:r>
            <a:r>
              <a:rPr lang="zh-CN" altLang="en-US" dirty="0" smtClean="0">
                <a:latin typeface="+mn-lt"/>
              </a:rPr>
              <a:t>  </a:t>
            </a:r>
            <a:endParaRPr lang="zh-CN" altLang="en-US" dirty="0">
              <a:latin typeface="+mn-lt"/>
            </a:endParaRPr>
          </a:p>
        </p:txBody>
      </p:sp>
      <p:sp>
        <p:nvSpPr>
          <p:cNvPr id="18439" name="Text Box 7"/>
          <p:cNvSpPr txBox="1">
            <a:spLocks noChangeArrowheads="1"/>
          </p:cNvSpPr>
          <p:nvPr/>
        </p:nvSpPr>
        <p:spPr bwMode="auto">
          <a:xfrm>
            <a:off x="0" y="3135288"/>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的直接</a:t>
            </a:r>
            <a:r>
              <a:rPr lang="zh-CN" altLang="en-US" dirty="0" smtClean="0">
                <a:latin typeface="+mn-lt"/>
              </a:rPr>
              <a:t>解法</a:t>
            </a:r>
            <a:r>
              <a:rPr lang="en-US" altLang="zh-CN" dirty="0" smtClean="0">
                <a:latin typeface="+mn-lt"/>
              </a:rPr>
              <a:t>. </a:t>
            </a:r>
            <a:r>
              <a:rPr lang="zh-CN" altLang="en-US" dirty="0" smtClean="0">
                <a:latin typeface="+mn-lt"/>
              </a:rPr>
              <a:t>方程组</a:t>
            </a:r>
            <a:r>
              <a:rPr lang="en-US" altLang="zh-CN" dirty="0">
                <a:latin typeface="+mn-lt"/>
              </a:rPr>
              <a:t>(2.1)</a:t>
            </a:r>
            <a:r>
              <a:rPr lang="zh-CN" altLang="en-US" dirty="0">
                <a:latin typeface="+mn-lt"/>
              </a:rPr>
              <a:t>的矩阵形式为   </a:t>
            </a:r>
          </a:p>
        </p:txBody>
      </p:sp>
      <p:sp>
        <p:nvSpPr>
          <p:cNvPr id="18440" name="Text Box 8"/>
          <p:cNvSpPr txBox="1">
            <a:spLocks noChangeArrowheads="1"/>
          </p:cNvSpPr>
          <p:nvPr/>
        </p:nvSpPr>
        <p:spPr bwMode="auto">
          <a:xfrm>
            <a:off x="0" y="3668689"/>
            <a:ext cx="9144000" cy="609398"/>
          </a:xfrm>
          <a:prstGeom prst="rect">
            <a:avLst/>
          </a:prstGeom>
          <a:noFill/>
          <a:ln w="9525">
            <a:noFill/>
            <a:miter lim="800000"/>
            <a:headEnd/>
            <a:tailEnd/>
          </a:ln>
          <a:effectLst/>
        </p:spPr>
        <p:txBody>
          <a:bodyPr wrap="square">
            <a:spAutoFit/>
          </a:bodyPr>
          <a:lstStyle/>
          <a:p>
            <a:pPr>
              <a:lnSpc>
                <a:spcPct val="120000"/>
              </a:lnSpc>
              <a:spcBef>
                <a:spcPts val="0"/>
              </a:spcBef>
            </a:pPr>
            <a:r>
              <a:rPr lang="en-US" altLang="zh-CN" dirty="0">
                <a:latin typeface="+mn-lt"/>
              </a:rPr>
              <a:t> </a:t>
            </a:r>
            <a:r>
              <a:rPr lang="en-US" altLang="zh-CN" b="1" i="1" dirty="0" smtClean="0">
                <a:latin typeface="+mn-lt"/>
                <a:ea typeface="PMingLiU" pitchFamily="18" charset="-120"/>
              </a:rPr>
              <a:t>Ax=b</a:t>
            </a:r>
            <a:r>
              <a:rPr lang="en-US" altLang="zh-CN" dirty="0" smtClean="0">
                <a:latin typeface="+mn-lt"/>
                <a:ea typeface="PMingLiU" pitchFamily="18" charset="-120"/>
              </a:rPr>
              <a:t>,</a:t>
            </a:r>
            <a:endParaRPr lang="en-US" altLang="zh-CN" dirty="0">
              <a:latin typeface="+mn-lt"/>
              <a:ea typeface="PMingLiU" pitchFamily="18" charset="-120"/>
            </a:endParaRPr>
          </a:p>
        </p:txBody>
      </p:sp>
      <p:sp>
        <p:nvSpPr>
          <p:cNvPr id="18441" name="Text Box 9"/>
          <p:cNvSpPr txBox="1">
            <a:spLocks noChangeArrowheads="1"/>
          </p:cNvSpPr>
          <p:nvPr/>
        </p:nvSpPr>
        <p:spPr bwMode="auto">
          <a:xfrm>
            <a:off x="0" y="4049688"/>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其中   </a:t>
            </a:r>
          </a:p>
        </p:txBody>
      </p:sp>
      <p:sp>
        <p:nvSpPr>
          <p:cNvPr id="18446" name="Rectangle 14"/>
          <p:cNvSpPr>
            <a:spLocks noChangeArrowheads="1"/>
          </p:cNvSpPr>
          <p:nvPr/>
        </p:nvSpPr>
        <p:spPr bwMode="auto">
          <a:xfrm>
            <a:off x="4479634" y="-76099"/>
            <a:ext cx="184730" cy="609398"/>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pPr>
              <a:lnSpc>
                <a:spcPct val="120000"/>
              </a:lnSpc>
              <a:spcBef>
                <a:spcPts val="0"/>
              </a:spcBef>
            </a:pPr>
            <a:endParaRPr lang="zh-CN" altLang="en-US">
              <a:latin typeface="+mn-lt"/>
            </a:endParaRPr>
          </a:p>
        </p:txBody>
      </p:sp>
      <p:pic>
        <p:nvPicPr>
          <p:cNvPr id="18445" name="Picture 1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97557" y="4647456"/>
            <a:ext cx="4105275" cy="1409700"/>
          </a:xfrm>
          <a:prstGeom prst="rect">
            <a:avLst/>
          </a:prstGeom>
          <a:noFill/>
        </p:spPr>
      </p:pic>
      <p:sp>
        <p:nvSpPr>
          <p:cNvPr id="18449" name="Rectangle 17"/>
          <p:cNvSpPr>
            <a:spLocks noChangeArrowheads="1"/>
          </p:cNvSpPr>
          <p:nvPr/>
        </p:nvSpPr>
        <p:spPr bwMode="auto">
          <a:xfrm>
            <a:off x="4479634" y="-76099"/>
            <a:ext cx="184730" cy="609398"/>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pPr>
              <a:lnSpc>
                <a:spcPct val="120000"/>
              </a:lnSpc>
              <a:spcBef>
                <a:spcPts val="0"/>
              </a:spcBef>
            </a:pPr>
            <a:endParaRPr lang="zh-CN" altLang="en-US">
              <a:latin typeface="+mn-lt"/>
            </a:endParaRPr>
          </a:p>
        </p:txBody>
      </p:sp>
      <p:pic>
        <p:nvPicPr>
          <p:cNvPr id="18448" name="Picture 1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925541" y="4647456"/>
            <a:ext cx="1590675" cy="1371600"/>
          </a:xfrm>
          <a:prstGeom prst="rect">
            <a:avLst/>
          </a:prstGeom>
          <a:noFill/>
        </p:spPr>
      </p:pic>
      <p:sp>
        <p:nvSpPr>
          <p:cNvPr id="18452" name="Rectangle 20"/>
          <p:cNvSpPr>
            <a:spLocks noChangeArrowheads="1"/>
          </p:cNvSpPr>
          <p:nvPr/>
        </p:nvSpPr>
        <p:spPr bwMode="auto">
          <a:xfrm>
            <a:off x="4479634" y="-76099"/>
            <a:ext cx="184730" cy="609398"/>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pPr>
              <a:lnSpc>
                <a:spcPct val="120000"/>
              </a:lnSpc>
              <a:spcBef>
                <a:spcPts val="0"/>
              </a:spcBef>
            </a:pPr>
            <a:endParaRPr lang="zh-CN" altLang="en-US">
              <a:latin typeface="+mn-lt"/>
            </a:endParaRPr>
          </a:p>
        </p:txBody>
      </p:sp>
      <p:pic>
        <p:nvPicPr>
          <p:cNvPr id="18451" name="Picture 1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797749" y="4575448"/>
            <a:ext cx="1590675" cy="1447800"/>
          </a:xfrm>
          <a:prstGeom prst="rect">
            <a:avLst/>
          </a:prstGeom>
          <a:noFill/>
        </p:spPr>
      </p:pic>
      <p:sp>
        <p:nvSpPr>
          <p:cNvPr id="18" name="Text Box 2"/>
          <p:cNvSpPr txBox="1">
            <a:spLocks noChangeArrowheads="1"/>
          </p:cNvSpPr>
          <p:nvPr/>
        </p:nvSpPr>
        <p:spPr bwMode="auto">
          <a:xfrm>
            <a:off x="0" y="6181471"/>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若矩阵</a:t>
            </a:r>
            <a:r>
              <a:rPr lang="en-US" altLang="zh-CN" b="1" i="1" dirty="0">
                <a:latin typeface="+mn-lt"/>
                <a:ea typeface="PMingLiU" pitchFamily="18" charset="-120"/>
              </a:rPr>
              <a:t>A</a:t>
            </a:r>
            <a:r>
              <a:rPr lang="zh-CN" altLang="en-US" dirty="0">
                <a:latin typeface="+mn-lt"/>
              </a:rPr>
              <a:t>非</a:t>
            </a:r>
            <a:r>
              <a:rPr lang="zh-CN" altLang="en-US" dirty="0" smtClean="0">
                <a:latin typeface="+mn-lt"/>
              </a:rPr>
              <a:t>奇异</a:t>
            </a:r>
            <a:r>
              <a:rPr lang="en-US" altLang="zh-CN" dirty="0" smtClean="0">
                <a:latin typeface="+mn-lt"/>
              </a:rPr>
              <a:t>, </a:t>
            </a:r>
            <a:r>
              <a:rPr lang="zh-CN" altLang="en-US" dirty="0" smtClean="0">
                <a:latin typeface="+mn-lt"/>
              </a:rPr>
              <a:t>即</a:t>
            </a:r>
            <a:r>
              <a:rPr lang="en-US" altLang="zh-CN" dirty="0" err="1">
                <a:latin typeface="+mn-lt"/>
              </a:rPr>
              <a:t>det</a:t>
            </a:r>
            <a:r>
              <a:rPr lang="en-US" altLang="zh-CN" dirty="0">
                <a:latin typeface="+mn-lt"/>
              </a:rPr>
              <a:t>(</a:t>
            </a:r>
            <a:r>
              <a:rPr lang="en-US" altLang="zh-CN" b="1" i="1" dirty="0">
                <a:latin typeface="+mn-lt"/>
                <a:ea typeface="PMingLiU" pitchFamily="18" charset="-120"/>
              </a:rPr>
              <a:t>A</a:t>
            </a:r>
            <a:r>
              <a:rPr lang="en-US" altLang="zh-CN" dirty="0">
                <a:latin typeface="+mn-lt"/>
              </a:rPr>
              <a:t>)≠</a:t>
            </a:r>
            <a:r>
              <a:rPr lang="en-US" altLang="zh-CN" dirty="0" smtClean="0">
                <a:latin typeface="+mn-lt"/>
              </a:rPr>
              <a:t>0, </a:t>
            </a:r>
            <a:r>
              <a:rPr lang="zh-CN" altLang="en-US" dirty="0" smtClean="0">
                <a:latin typeface="+mn-lt"/>
              </a:rPr>
              <a:t>则</a:t>
            </a:r>
            <a:r>
              <a:rPr lang="zh-CN" altLang="en-US" dirty="0">
                <a:latin typeface="+mn-lt"/>
              </a:rPr>
              <a:t>方程组</a:t>
            </a:r>
            <a:r>
              <a:rPr lang="en-US" altLang="zh-CN" dirty="0">
                <a:latin typeface="+mn-lt"/>
              </a:rPr>
              <a:t>(2.1)</a:t>
            </a:r>
            <a:r>
              <a:rPr lang="zh-CN" altLang="en-US" dirty="0">
                <a:latin typeface="+mn-lt"/>
              </a:rPr>
              <a:t>有唯一</a:t>
            </a:r>
            <a:r>
              <a:rPr lang="zh-CN" altLang="en-US" dirty="0" smtClean="0">
                <a:latin typeface="+mn-lt"/>
              </a:rPr>
              <a:t>解</a:t>
            </a:r>
            <a:r>
              <a:rPr lang="en-US" altLang="zh-CN" dirty="0" smtClean="0">
                <a:latin typeface="+mn-lt"/>
              </a:rPr>
              <a:t>.</a:t>
            </a:r>
            <a:r>
              <a:rPr lang="zh-CN" altLang="en-US" dirty="0" smtClean="0">
                <a:latin typeface="+mn-lt"/>
              </a:rPr>
              <a:t>   </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dissolve">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435"/>
                                        </p:tgtEl>
                                        <p:attrNameLst>
                                          <p:attrName>style.visibility</p:attrName>
                                        </p:attrNameLst>
                                      </p:cBhvr>
                                      <p:to>
                                        <p:strVal val="visible"/>
                                      </p:to>
                                    </p:set>
                                  </p:childTnLst>
                                </p:cTn>
                              </p:par>
                            </p:childTnLst>
                          </p:cTn>
                        </p:par>
                        <p:par>
                          <p:cTn id="12" fill="hold">
                            <p:stCondLst>
                              <p:cond delay="500"/>
                            </p:stCondLst>
                            <p:childTnLst>
                              <p:par>
                                <p:cTn id="13" presetID="22" presetClass="entr" presetSubtype="8" fill="hold" nodeType="afterEffect">
                                  <p:stCondLst>
                                    <p:cond delay="3000"/>
                                  </p:stCondLst>
                                  <p:childTnLst>
                                    <p:set>
                                      <p:cBhvr>
                                        <p:cTn id="14" dur="1" fill="hold">
                                          <p:stCondLst>
                                            <p:cond delay="0"/>
                                          </p:stCondLst>
                                        </p:cTn>
                                        <p:tgtEl>
                                          <p:spTgt spid="18436">
                                            <p:subSp spid="_x0000_s18436"/>
                                          </p:spTgt>
                                        </p:tgtEl>
                                        <p:attrNameLst>
                                          <p:attrName>style.visibility</p:attrName>
                                        </p:attrNameLst>
                                      </p:cBhvr>
                                      <p:to>
                                        <p:strVal val="visible"/>
                                      </p:to>
                                    </p:set>
                                    <p:animEffect transition="in" filter="wipe(left)">
                                      <p:cBhvr>
                                        <p:cTn id="15" dur="500"/>
                                        <p:tgtEl>
                                          <p:spTgt spid="18436">
                                            <p:subSp spid="_x0000_s18436"/>
                                          </p:spTgt>
                                        </p:tgtEl>
                                      </p:cBhvr>
                                    </p:animEffect>
                                  </p:childTnLst>
                                </p:cTn>
                              </p:par>
                            </p:childTnLst>
                          </p:cTn>
                        </p:par>
                        <p:par>
                          <p:cTn id="16" fill="hold">
                            <p:stCondLst>
                              <p:cond delay="4000"/>
                            </p:stCondLst>
                            <p:childTnLst>
                              <p:par>
                                <p:cTn id="17" presetID="1" presetClass="entr" presetSubtype="0" fill="hold" grpId="0" nodeType="afterEffect">
                                  <p:stCondLst>
                                    <p:cond delay="1000"/>
                                  </p:stCondLst>
                                  <p:childTnLst>
                                    <p:set>
                                      <p:cBhvr>
                                        <p:cTn id="18" dur="1" fill="hold">
                                          <p:stCondLst>
                                            <p:cond delay="499"/>
                                          </p:stCondLst>
                                        </p:cTn>
                                        <p:tgtEl>
                                          <p:spTgt spid="184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9"/>
                                        </p:tgtEl>
                                        <p:attrNameLst>
                                          <p:attrName>style.visibility</p:attrName>
                                        </p:attrNameLst>
                                      </p:cBhvr>
                                      <p:to>
                                        <p:strVal val="visible"/>
                                      </p:to>
                                    </p:set>
                                  </p:childTnLst>
                                </p:cTn>
                              </p:par>
                            </p:childTnLst>
                          </p:cTn>
                        </p:par>
                        <p:par>
                          <p:cTn id="23" fill="hold">
                            <p:stCondLst>
                              <p:cond delay="500"/>
                            </p:stCondLst>
                            <p:childTnLst>
                              <p:par>
                                <p:cTn id="24" presetID="22" presetClass="entr" presetSubtype="8" fill="hold" grpId="0" nodeType="afterEffect">
                                  <p:stCondLst>
                                    <p:cond delay="2000"/>
                                  </p:stCondLst>
                                  <p:childTnLst>
                                    <p:set>
                                      <p:cBhvr>
                                        <p:cTn id="25" dur="1" fill="hold">
                                          <p:stCondLst>
                                            <p:cond delay="0"/>
                                          </p:stCondLst>
                                        </p:cTn>
                                        <p:tgtEl>
                                          <p:spTgt spid="18440">
                                            <p:txEl>
                                              <p:pRg st="0" end="0"/>
                                            </p:txEl>
                                          </p:spTgt>
                                        </p:tgtEl>
                                        <p:attrNameLst>
                                          <p:attrName>style.visibility</p:attrName>
                                        </p:attrNameLst>
                                      </p:cBhvr>
                                      <p:to>
                                        <p:strVal val="visible"/>
                                      </p:to>
                                    </p:set>
                                    <p:animEffect transition="in" filter="wipe(left)">
                                      <p:cBhvr>
                                        <p:cTn id="26" dur="500"/>
                                        <p:tgtEl>
                                          <p:spTgt spid="1844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441">
                                            <p:txEl>
                                              <p:pRg st="0" end="0"/>
                                            </p:txEl>
                                          </p:spTgt>
                                        </p:tgtEl>
                                        <p:attrNameLst>
                                          <p:attrName>style.visibility</p:attrName>
                                        </p:attrNameLst>
                                      </p:cBhvr>
                                      <p:to>
                                        <p:strVal val="visible"/>
                                      </p:to>
                                    </p:set>
                                    <p:animEffect transition="in" filter="wipe(left)">
                                      <p:cBhvr>
                                        <p:cTn id="31" dur="500"/>
                                        <p:tgtEl>
                                          <p:spTgt spid="1844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445"/>
                                        </p:tgtEl>
                                        <p:attrNameLst>
                                          <p:attrName>style.visibility</p:attrName>
                                        </p:attrNameLst>
                                      </p:cBhvr>
                                      <p:to>
                                        <p:strVal val="visible"/>
                                      </p:to>
                                    </p:set>
                                    <p:animEffect transition="in" filter="blinds(horizontal)">
                                      <p:cBhvr>
                                        <p:cTn id="36" dur="500"/>
                                        <p:tgtEl>
                                          <p:spTgt spid="1844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8448"/>
                                        </p:tgtEl>
                                        <p:attrNameLst>
                                          <p:attrName>style.visibility</p:attrName>
                                        </p:attrNameLst>
                                      </p:cBhvr>
                                      <p:to>
                                        <p:strVal val="visible"/>
                                      </p:to>
                                    </p:set>
                                    <p:animEffect transition="in" filter="blinds(horizontal)">
                                      <p:cBhvr>
                                        <p:cTn id="41" dur="500"/>
                                        <p:tgtEl>
                                          <p:spTgt spid="1844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8451"/>
                                        </p:tgtEl>
                                        <p:attrNameLst>
                                          <p:attrName>style.visibility</p:attrName>
                                        </p:attrNameLst>
                                      </p:cBhvr>
                                      <p:to>
                                        <p:strVal val="visible"/>
                                      </p:to>
                                    </p:set>
                                    <p:animEffect transition="in" filter="blinds(horizontal)">
                                      <p:cBhvr>
                                        <p:cTn id="46" dur="500"/>
                                        <p:tgtEl>
                                          <p:spTgt spid="1845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utoUpdateAnimBg="0"/>
      <p:bldP spid="18438" grpId="0" autoUpdateAnimBg="0"/>
      <p:bldP spid="18439" grpId="0" autoUpdateAnimBg="0"/>
      <p:bldP spid="18440" grpId="0" build="p" autoUpdateAnimBg="0" advAuto="2000"/>
      <p:bldP spid="18441" grpId="0" build="p" autoUpdateAnimBg="0"/>
      <p:bldP spid="1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3" name="Text Box 1035"/>
          <p:cNvSpPr txBox="1">
            <a:spLocks noChangeArrowheads="1"/>
          </p:cNvSpPr>
          <p:nvPr/>
        </p:nvSpPr>
        <p:spPr bwMode="auto">
          <a:xfrm>
            <a:off x="0" y="657399"/>
            <a:ext cx="9144000" cy="1076961"/>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Times New Roman" pitchFamily="18" charset="0"/>
              </a:rPr>
              <a:t>        </a:t>
            </a:r>
            <a:r>
              <a:rPr lang="zh-CN" altLang="en-US" dirty="0" smtClean="0">
                <a:latin typeface="Times New Roman" pitchFamily="18" charset="0"/>
              </a:rPr>
              <a:t>为了</a:t>
            </a:r>
            <a:r>
              <a:rPr lang="zh-CN" altLang="en-US" dirty="0">
                <a:latin typeface="Times New Roman" pitchFamily="18" charset="0"/>
              </a:rPr>
              <a:t>提高计算的</a:t>
            </a:r>
            <a:r>
              <a:rPr lang="zh-CN" altLang="en-US" dirty="0" smtClean="0">
                <a:latin typeface="Times New Roman" pitchFamily="18" charset="0"/>
              </a:rPr>
              <a:t>数值稳定性</a:t>
            </a:r>
            <a:r>
              <a:rPr lang="en-US" altLang="zh-CN" dirty="0" smtClean="0">
                <a:latin typeface="Times New Roman" pitchFamily="18" charset="0"/>
              </a:rPr>
              <a:t>, </a:t>
            </a:r>
            <a:r>
              <a:rPr lang="zh-CN" altLang="en-US" dirty="0" smtClean="0">
                <a:latin typeface="Times New Roman" pitchFamily="18" charset="0"/>
              </a:rPr>
              <a:t>在</a:t>
            </a:r>
            <a:r>
              <a:rPr lang="zh-CN" altLang="en-US" dirty="0">
                <a:latin typeface="Times New Roman" pitchFamily="18" charset="0"/>
              </a:rPr>
              <a:t>消元过程中采用选择主元的</a:t>
            </a:r>
            <a:r>
              <a:rPr lang="zh-CN" altLang="en-US" dirty="0" smtClean="0">
                <a:latin typeface="Times New Roman" pitchFamily="18" charset="0"/>
              </a:rPr>
              <a:t>方法</a:t>
            </a:r>
            <a:r>
              <a:rPr lang="en-US" altLang="zh-CN" dirty="0" smtClean="0">
                <a:latin typeface="Times New Roman" pitchFamily="18" charset="0"/>
              </a:rPr>
              <a:t>. </a:t>
            </a:r>
            <a:r>
              <a:rPr lang="zh-CN" altLang="en-US" dirty="0" smtClean="0">
                <a:latin typeface="Times New Roman" pitchFamily="18" charset="0"/>
              </a:rPr>
              <a:t>常</a:t>
            </a:r>
            <a:r>
              <a:rPr lang="zh-CN" altLang="en-US" dirty="0">
                <a:latin typeface="Times New Roman" pitchFamily="18" charset="0"/>
              </a:rPr>
              <a:t>采用的是</a:t>
            </a:r>
            <a:r>
              <a:rPr lang="zh-CN" altLang="en-US" b="1" dirty="0">
                <a:solidFill>
                  <a:srgbClr val="FF0000"/>
                </a:solidFill>
                <a:latin typeface="Times New Roman" pitchFamily="18" charset="0"/>
              </a:rPr>
              <a:t>列主元消去法</a:t>
            </a:r>
            <a:r>
              <a:rPr lang="zh-CN" altLang="en-US" dirty="0">
                <a:latin typeface="Times New Roman" pitchFamily="18" charset="0"/>
              </a:rPr>
              <a:t>和</a:t>
            </a:r>
            <a:r>
              <a:rPr lang="zh-CN" altLang="en-US" b="1" dirty="0">
                <a:solidFill>
                  <a:srgbClr val="FF0000"/>
                </a:solidFill>
                <a:latin typeface="Times New Roman" pitchFamily="18" charset="0"/>
              </a:rPr>
              <a:t>全主元消去</a:t>
            </a:r>
            <a:r>
              <a:rPr lang="zh-CN" altLang="en-US" b="1" dirty="0" smtClean="0">
                <a:solidFill>
                  <a:srgbClr val="FF0000"/>
                </a:solidFill>
                <a:latin typeface="Times New Roman" pitchFamily="18" charset="0"/>
              </a:rPr>
              <a:t>法</a:t>
            </a:r>
            <a:r>
              <a:rPr lang="en-US" altLang="zh-CN" b="1" dirty="0" smtClean="0">
                <a:latin typeface="Times New Roman" pitchFamily="18" charset="0"/>
              </a:rPr>
              <a:t>.</a:t>
            </a:r>
            <a:endParaRPr lang="en-US" altLang="zh-CN" b="1" dirty="0">
              <a:latin typeface="Times New Roman" pitchFamily="18" charset="0"/>
            </a:endParaRPr>
          </a:p>
        </p:txBody>
      </p:sp>
      <p:sp>
        <p:nvSpPr>
          <p:cNvPr id="28684" name="Text Box 1036"/>
          <p:cNvSpPr txBox="1">
            <a:spLocks noChangeArrowheads="1"/>
          </p:cNvSpPr>
          <p:nvPr/>
        </p:nvSpPr>
        <p:spPr bwMode="auto">
          <a:xfrm>
            <a:off x="0" y="1740074"/>
            <a:ext cx="9144000" cy="1126462"/>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Times New Roman" pitchFamily="18" charset="0"/>
              </a:rPr>
              <a:t>        </a:t>
            </a:r>
            <a:r>
              <a:rPr lang="zh-CN" altLang="en-US" dirty="0" smtClean="0">
                <a:latin typeface="Times New Roman" pitchFamily="18" charset="0"/>
              </a:rPr>
              <a:t>给定</a:t>
            </a:r>
            <a:r>
              <a:rPr lang="zh-CN" altLang="en-US" dirty="0">
                <a:latin typeface="Times New Roman" pitchFamily="18" charset="0"/>
              </a:rPr>
              <a:t>线性方程组</a:t>
            </a:r>
            <a:r>
              <a:rPr lang="en-US" altLang="zh-CN" b="1" i="1" dirty="0" smtClean="0">
                <a:latin typeface="Times New Roman" pitchFamily="18" charset="0"/>
              </a:rPr>
              <a:t>Ax</a:t>
            </a:r>
            <a:r>
              <a:rPr lang="en-US" altLang="zh-CN" dirty="0" smtClean="0">
                <a:latin typeface="Times New Roman" pitchFamily="18" charset="0"/>
              </a:rPr>
              <a:t>=</a:t>
            </a:r>
            <a:r>
              <a:rPr lang="en-US" altLang="zh-CN" b="1" i="1" dirty="0" smtClean="0">
                <a:latin typeface="Times New Roman" pitchFamily="18" charset="0"/>
              </a:rPr>
              <a:t>b</a:t>
            </a:r>
            <a:r>
              <a:rPr lang="en-US" altLang="zh-CN" dirty="0" smtClean="0">
                <a:latin typeface="Times New Roman" pitchFamily="18" charset="0"/>
              </a:rPr>
              <a:t>, </a:t>
            </a:r>
            <a:r>
              <a:rPr lang="zh-CN" altLang="en-US" dirty="0" smtClean="0">
                <a:latin typeface="Times New Roman" pitchFamily="18" charset="0"/>
              </a:rPr>
              <a:t>记</a:t>
            </a:r>
            <a:r>
              <a:rPr lang="en-US" altLang="zh-CN" b="1" i="1" dirty="0">
                <a:latin typeface="Times New Roman" pitchFamily="18" charset="0"/>
              </a:rPr>
              <a:t>A</a:t>
            </a:r>
            <a:r>
              <a:rPr lang="en-US" altLang="zh-CN" baseline="30000" dirty="0">
                <a:latin typeface="Times New Roman" pitchFamily="18" charset="0"/>
              </a:rPr>
              <a:t>(1)</a:t>
            </a:r>
            <a:r>
              <a:rPr lang="en-US" altLang="zh-CN" dirty="0">
                <a:latin typeface="Times New Roman" pitchFamily="18" charset="0"/>
              </a:rPr>
              <a:t>=</a:t>
            </a:r>
            <a:r>
              <a:rPr lang="en-US" altLang="zh-CN" b="1" i="1" dirty="0">
                <a:latin typeface="Times New Roman" pitchFamily="18" charset="0"/>
              </a:rPr>
              <a:t>A</a:t>
            </a:r>
            <a:r>
              <a:rPr lang="en-US" altLang="zh-CN" dirty="0" smtClean="0">
                <a:latin typeface="Times New Roman" pitchFamily="18" charset="0"/>
              </a:rPr>
              <a:t>, </a:t>
            </a:r>
            <a:r>
              <a:rPr lang="en-US" altLang="zh-CN" b="1" i="1" dirty="0" smtClean="0">
                <a:latin typeface="Times New Roman" pitchFamily="18" charset="0"/>
              </a:rPr>
              <a:t>b</a:t>
            </a:r>
            <a:r>
              <a:rPr lang="en-US" altLang="zh-CN" baseline="30000" dirty="0" smtClean="0">
                <a:latin typeface="Times New Roman" pitchFamily="18" charset="0"/>
              </a:rPr>
              <a:t>(1</a:t>
            </a:r>
            <a:r>
              <a:rPr lang="en-US" altLang="zh-CN" baseline="30000" dirty="0">
                <a:latin typeface="Times New Roman" pitchFamily="18" charset="0"/>
              </a:rPr>
              <a:t>)</a:t>
            </a:r>
            <a:r>
              <a:rPr lang="en-US" altLang="zh-CN" dirty="0">
                <a:latin typeface="Times New Roman" pitchFamily="18" charset="0"/>
              </a:rPr>
              <a:t>=</a:t>
            </a:r>
            <a:r>
              <a:rPr lang="en-US" altLang="zh-CN" b="1" i="1" dirty="0" smtClean="0">
                <a:latin typeface="Times New Roman" pitchFamily="18" charset="0"/>
              </a:rPr>
              <a:t>b</a:t>
            </a:r>
            <a:r>
              <a:rPr lang="en-US" altLang="zh-CN" dirty="0" smtClean="0">
                <a:latin typeface="Times New Roman" pitchFamily="18" charset="0"/>
              </a:rPr>
              <a:t>, </a:t>
            </a:r>
            <a:r>
              <a:rPr lang="zh-CN" altLang="en-US" b="1" dirty="0" smtClean="0">
                <a:latin typeface="Times New Roman" pitchFamily="18" charset="0"/>
              </a:rPr>
              <a:t>列主元</a:t>
            </a:r>
            <a:r>
              <a:rPr lang="en-US" altLang="zh-CN" b="1" dirty="0" smtClean="0">
                <a:latin typeface="Times New Roman" pitchFamily="18" charset="0"/>
              </a:rPr>
              <a:t>Gauss</a:t>
            </a:r>
            <a:r>
              <a:rPr lang="zh-CN" altLang="en-US" b="1" dirty="0" smtClean="0">
                <a:latin typeface="Times New Roman" pitchFamily="18" charset="0"/>
              </a:rPr>
              <a:t>消</a:t>
            </a:r>
            <a:r>
              <a:rPr lang="zh-CN" altLang="en-US" b="1" dirty="0">
                <a:latin typeface="Times New Roman" pitchFamily="18" charset="0"/>
              </a:rPr>
              <a:t>去</a:t>
            </a:r>
            <a:r>
              <a:rPr lang="zh-CN" altLang="en-US" b="1" dirty="0" smtClean="0">
                <a:latin typeface="Times New Roman" pitchFamily="18" charset="0"/>
              </a:rPr>
              <a:t>法</a:t>
            </a:r>
            <a:r>
              <a:rPr lang="zh-CN" altLang="en-US" dirty="0" smtClean="0">
                <a:latin typeface="Times New Roman" pitchFamily="18" charset="0"/>
              </a:rPr>
              <a:t>的</a:t>
            </a:r>
            <a:r>
              <a:rPr lang="zh-CN" altLang="en-US" dirty="0">
                <a:latin typeface="Times New Roman" pitchFamily="18" charset="0"/>
              </a:rPr>
              <a:t>具体过程</a:t>
            </a:r>
            <a:r>
              <a:rPr lang="zh-CN" altLang="en-US" dirty="0" smtClean="0">
                <a:latin typeface="Times New Roman" pitchFamily="18" charset="0"/>
              </a:rPr>
              <a:t>如下</a:t>
            </a:r>
            <a:r>
              <a:rPr lang="en-US" altLang="zh-CN" dirty="0" smtClean="0">
                <a:latin typeface="Times New Roman" pitchFamily="18" charset="0"/>
              </a:rPr>
              <a:t>:</a:t>
            </a:r>
            <a:endParaRPr lang="en-US" altLang="zh-CN" dirty="0">
              <a:latin typeface="Times New Roman" pitchFamily="18" charset="0"/>
            </a:endParaRPr>
          </a:p>
        </p:txBody>
      </p:sp>
      <p:sp>
        <p:nvSpPr>
          <p:cNvPr id="28685" name="Text Box 1037"/>
          <p:cNvSpPr txBox="1">
            <a:spLocks noChangeArrowheads="1"/>
          </p:cNvSpPr>
          <p:nvPr/>
        </p:nvSpPr>
        <p:spPr bwMode="auto">
          <a:xfrm>
            <a:off x="0" y="2806874"/>
            <a:ext cx="9144000" cy="559897"/>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Times New Roman" pitchFamily="18" charset="0"/>
              </a:rPr>
              <a:t>        </a:t>
            </a:r>
            <a:r>
              <a:rPr lang="zh-CN" altLang="en-US" dirty="0" smtClean="0">
                <a:latin typeface="Times New Roman" pitchFamily="18" charset="0"/>
              </a:rPr>
              <a:t>首先</a:t>
            </a:r>
            <a:r>
              <a:rPr lang="zh-CN" altLang="en-US" dirty="0">
                <a:latin typeface="Times New Roman" pitchFamily="18" charset="0"/>
              </a:rPr>
              <a:t>在增广矩阵</a:t>
            </a:r>
            <a:r>
              <a:rPr lang="en-US" altLang="zh-CN" b="1" i="1" dirty="0">
                <a:latin typeface="Times New Roman" pitchFamily="18" charset="0"/>
              </a:rPr>
              <a:t>B</a:t>
            </a:r>
            <a:r>
              <a:rPr lang="en-US" altLang="zh-CN" baseline="30000" dirty="0">
                <a:latin typeface="Times New Roman" pitchFamily="18" charset="0"/>
              </a:rPr>
              <a:t>(1)</a:t>
            </a:r>
            <a:r>
              <a:rPr lang="en-US" altLang="zh-CN" dirty="0">
                <a:latin typeface="Times New Roman" pitchFamily="18" charset="0"/>
              </a:rPr>
              <a:t>=(</a:t>
            </a:r>
            <a:r>
              <a:rPr lang="en-US" altLang="zh-CN" b="1" i="1" dirty="0">
                <a:latin typeface="Times New Roman" pitchFamily="18" charset="0"/>
              </a:rPr>
              <a:t>A</a:t>
            </a:r>
            <a:r>
              <a:rPr lang="en-US" altLang="zh-CN" baseline="30000" dirty="0">
                <a:latin typeface="Times New Roman" pitchFamily="18" charset="0"/>
              </a:rPr>
              <a:t>(1</a:t>
            </a:r>
            <a:r>
              <a:rPr lang="en-US" altLang="zh-CN" baseline="30000" dirty="0" smtClean="0">
                <a:latin typeface="Times New Roman" pitchFamily="18" charset="0"/>
              </a:rPr>
              <a:t>)</a:t>
            </a:r>
            <a:r>
              <a:rPr lang="en-US" altLang="zh-CN" dirty="0" smtClean="0">
                <a:latin typeface="Times New Roman" pitchFamily="18" charset="0"/>
              </a:rPr>
              <a:t>, </a:t>
            </a:r>
            <a:r>
              <a:rPr lang="en-US" altLang="zh-CN" b="1" i="1" dirty="0" smtClean="0">
                <a:latin typeface="Times New Roman" pitchFamily="18" charset="0"/>
              </a:rPr>
              <a:t>b</a:t>
            </a:r>
            <a:r>
              <a:rPr lang="en-US" altLang="zh-CN" baseline="30000" dirty="0" smtClean="0">
                <a:latin typeface="Times New Roman" pitchFamily="18" charset="0"/>
              </a:rPr>
              <a:t>(1</a:t>
            </a:r>
            <a:r>
              <a:rPr lang="en-US" altLang="zh-CN" baseline="30000" dirty="0">
                <a:latin typeface="Times New Roman" pitchFamily="18" charset="0"/>
              </a:rPr>
              <a:t>)</a:t>
            </a:r>
            <a:r>
              <a:rPr lang="en-US" altLang="zh-CN" dirty="0">
                <a:latin typeface="Times New Roman" pitchFamily="18" charset="0"/>
              </a:rPr>
              <a:t>)</a:t>
            </a:r>
            <a:r>
              <a:rPr lang="zh-CN" altLang="en-US" dirty="0">
                <a:latin typeface="Times New Roman" pitchFamily="18" charset="0"/>
              </a:rPr>
              <a:t>的第一列元素</a:t>
            </a:r>
            <a:r>
              <a:rPr lang="zh-CN" altLang="en-US" dirty="0" smtClean="0">
                <a:latin typeface="Times New Roman" pitchFamily="18" charset="0"/>
              </a:rPr>
              <a:t>中</a:t>
            </a:r>
            <a:r>
              <a:rPr lang="en-US" altLang="zh-CN" dirty="0" smtClean="0">
                <a:latin typeface="Times New Roman" pitchFamily="18" charset="0"/>
              </a:rPr>
              <a:t>, </a:t>
            </a:r>
            <a:r>
              <a:rPr lang="zh-CN" altLang="en-US" dirty="0" smtClean="0">
                <a:latin typeface="Times New Roman" pitchFamily="18" charset="0"/>
              </a:rPr>
              <a:t>取  </a:t>
            </a:r>
            <a:endParaRPr lang="zh-CN" altLang="en-US" dirty="0">
              <a:latin typeface="Times New Roman" pitchFamily="18" charset="0"/>
            </a:endParaRPr>
          </a:p>
        </p:txBody>
      </p:sp>
      <p:graphicFrame>
        <p:nvGraphicFramePr>
          <p:cNvPr id="28686" name="Object 1038"/>
          <p:cNvGraphicFramePr>
            <a:graphicFrameLocks noChangeAspect="1"/>
          </p:cNvGraphicFramePr>
          <p:nvPr/>
        </p:nvGraphicFramePr>
        <p:xfrm>
          <a:off x="2171700" y="3502199"/>
          <a:ext cx="4800600" cy="584200"/>
        </p:xfrm>
        <a:graphic>
          <a:graphicData uri="http://schemas.openxmlformats.org/presentationml/2006/ole">
            <p:oleObj spid="_x0000_s28686" name="Equation" r:id="rId3" imgW="4800600" imgH="583920" progId="Equation.3">
              <p:embed/>
            </p:oleObj>
          </a:graphicData>
        </a:graphic>
      </p:graphicFrame>
      <p:sp>
        <p:nvSpPr>
          <p:cNvPr id="28687" name="Text Box 1039"/>
          <p:cNvSpPr txBox="1">
            <a:spLocks noChangeArrowheads="1"/>
          </p:cNvSpPr>
          <p:nvPr/>
        </p:nvSpPr>
        <p:spPr bwMode="auto">
          <a:xfrm>
            <a:off x="0" y="4187453"/>
            <a:ext cx="9144000" cy="1076961"/>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a:latin typeface="Times New Roman" pitchFamily="18" charset="0"/>
              </a:rPr>
              <a:t>然后进行第一步消元得增广矩阵</a:t>
            </a:r>
            <a:r>
              <a:rPr lang="en-US" altLang="zh-CN" b="1" i="1" dirty="0">
                <a:latin typeface="Times New Roman" pitchFamily="18" charset="0"/>
              </a:rPr>
              <a:t>B</a:t>
            </a:r>
            <a:r>
              <a:rPr lang="en-US" altLang="zh-CN" baseline="30000" dirty="0">
                <a:latin typeface="Times New Roman" pitchFamily="18" charset="0"/>
              </a:rPr>
              <a:t>(2)</a:t>
            </a:r>
            <a:r>
              <a:rPr lang="en-US" altLang="zh-CN" dirty="0">
                <a:latin typeface="Times New Roman" pitchFamily="18" charset="0"/>
              </a:rPr>
              <a:t>=(</a:t>
            </a:r>
            <a:r>
              <a:rPr lang="en-US" altLang="zh-CN" b="1" i="1" dirty="0">
                <a:latin typeface="Times New Roman" pitchFamily="18" charset="0"/>
              </a:rPr>
              <a:t>A</a:t>
            </a:r>
            <a:r>
              <a:rPr lang="en-US" altLang="zh-CN" baseline="30000" dirty="0">
                <a:latin typeface="Times New Roman" pitchFamily="18" charset="0"/>
              </a:rPr>
              <a:t>(2</a:t>
            </a:r>
            <a:r>
              <a:rPr lang="en-US" altLang="zh-CN" baseline="30000" dirty="0" smtClean="0">
                <a:latin typeface="Times New Roman" pitchFamily="18" charset="0"/>
              </a:rPr>
              <a:t>)</a:t>
            </a:r>
            <a:r>
              <a:rPr lang="en-US" altLang="zh-CN" dirty="0" smtClean="0">
                <a:latin typeface="Times New Roman" pitchFamily="18" charset="0"/>
              </a:rPr>
              <a:t>, </a:t>
            </a:r>
            <a:r>
              <a:rPr lang="en-US" altLang="zh-CN" b="1" i="1" dirty="0" smtClean="0">
                <a:latin typeface="Times New Roman" pitchFamily="18" charset="0"/>
              </a:rPr>
              <a:t>b</a:t>
            </a:r>
            <a:r>
              <a:rPr lang="en-US" altLang="zh-CN" baseline="30000" dirty="0" smtClean="0">
                <a:latin typeface="Times New Roman" pitchFamily="18" charset="0"/>
              </a:rPr>
              <a:t>(2)</a:t>
            </a:r>
            <a:r>
              <a:rPr lang="en-US" altLang="zh-CN" dirty="0" smtClean="0">
                <a:latin typeface="Times New Roman" pitchFamily="18" charset="0"/>
              </a:rPr>
              <a:t>). </a:t>
            </a:r>
            <a:r>
              <a:rPr lang="zh-CN" altLang="en-US" dirty="0" smtClean="0">
                <a:latin typeface="Times New Roman" pitchFamily="18" charset="0"/>
              </a:rPr>
              <a:t>再在矩阵</a:t>
            </a:r>
            <a:r>
              <a:rPr lang="en-US" altLang="zh-CN" b="1" i="1" dirty="0" smtClean="0">
                <a:latin typeface="Times New Roman" pitchFamily="18" charset="0"/>
              </a:rPr>
              <a:t>B</a:t>
            </a:r>
            <a:r>
              <a:rPr lang="en-US" altLang="zh-CN" baseline="30000" dirty="0" smtClean="0">
                <a:latin typeface="Times New Roman" pitchFamily="18" charset="0"/>
              </a:rPr>
              <a:t>(2)</a:t>
            </a:r>
            <a:r>
              <a:rPr lang="en-US" altLang="zh-CN" dirty="0" smtClean="0">
                <a:latin typeface="Times New Roman" pitchFamily="18" charset="0"/>
              </a:rPr>
              <a:t>=(</a:t>
            </a:r>
            <a:r>
              <a:rPr lang="en-US" altLang="zh-CN" b="1" i="1" dirty="0" smtClean="0">
                <a:latin typeface="Times New Roman" pitchFamily="18" charset="0"/>
              </a:rPr>
              <a:t>A</a:t>
            </a:r>
            <a:r>
              <a:rPr lang="en-US" altLang="zh-CN" baseline="30000" dirty="0" smtClean="0">
                <a:latin typeface="Times New Roman" pitchFamily="18" charset="0"/>
              </a:rPr>
              <a:t>(2)</a:t>
            </a:r>
            <a:r>
              <a:rPr lang="en-US" altLang="zh-CN" dirty="0" smtClean="0">
                <a:latin typeface="Times New Roman" pitchFamily="18" charset="0"/>
              </a:rPr>
              <a:t>, </a:t>
            </a:r>
            <a:r>
              <a:rPr lang="en-US" altLang="zh-CN" b="1" i="1" dirty="0" smtClean="0">
                <a:latin typeface="Times New Roman" pitchFamily="18" charset="0"/>
              </a:rPr>
              <a:t>b</a:t>
            </a:r>
            <a:r>
              <a:rPr lang="en-US" altLang="zh-CN" baseline="30000" dirty="0" smtClean="0">
                <a:latin typeface="Times New Roman" pitchFamily="18" charset="0"/>
              </a:rPr>
              <a:t>(2)</a:t>
            </a:r>
            <a:r>
              <a:rPr lang="en-US" altLang="zh-CN" dirty="0" smtClean="0">
                <a:latin typeface="Times New Roman" pitchFamily="18" charset="0"/>
              </a:rPr>
              <a:t>)</a:t>
            </a:r>
            <a:r>
              <a:rPr lang="zh-CN" altLang="en-US" dirty="0" smtClean="0">
                <a:latin typeface="Times New Roman" pitchFamily="18" charset="0"/>
              </a:rPr>
              <a:t>的第二列元素中</a:t>
            </a:r>
            <a:r>
              <a:rPr lang="en-US" altLang="zh-CN" dirty="0" smtClean="0">
                <a:latin typeface="Times New Roman" pitchFamily="18" charset="0"/>
              </a:rPr>
              <a:t>, </a:t>
            </a:r>
            <a:r>
              <a:rPr lang="zh-CN" altLang="en-US" dirty="0" smtClean="0">
                <a:latin typeface="Times New Roman" pitchFamily="18" charset="0"/>
              </a:rPr>
              <a:t>取</a:t>
            </a:r>
            <a:r>
              <a:rPr lang="en-US" altLang="zh-CN" dirty="0" smtClean="0">
                <a:latin typeface="Times New Roman" pitchFamily="18" charset="0"/>
              </a:rPr>
              <a:t>  </a:t>
            </a:r>
            <a:endParaRPr lang="en-US" altLang="zh-CN" dirty="0">
              <a:latin typeface="Times New Roman" pitchFamily="18" charset="0"/>
            </a:endParaRPr>
          </a:p>
        </p:txBody>
      </p:sp>
      <p:sp>
        <p:nvSpPr>
          <p:cNvPr id="28690" name="Rectangle 1042"/>
          <p:cNvSpPr>
            <a:spLocks noChangeArrowheads="1"/>
          </p:cNvSpPr>
          <p:nvPr/>
        </p:nvSpPr>
        <p:spPr bwMode="auto">
          <a:xfrm>
            <a:off x="0" y="44624"/>
            <a:ext cx="9144000" cy="559897"/>
          </a:xfrm>
          <a:prstGeom prst="rect">
            <a:avLst/>
          </a:prstGeom>
          <a:noFill/>
          <a:ln w="9525">
            <a:noFill/>
            <a:miter lim="800000"/>
            <a:headEnd/>
            <a:tailEnd/>
          </a:ln>
          <a:effectLst/>
        </p:spPr>
        <p:txBody>
          <a:bodyPr>
            <a:spAutoFit/>
          </a:bodyPr>
          <a:lstStyle/>
          <a:p>
            <a:pPr>
              <a:lnSpc>
                <a:spcPct val="120000"/>
              </a:lnSpc>
              <a:spcBef>
                <a:spcPts val="0"/>
              </a:spcBef>
            </a:pPr>
            <a:r>
              <a:rPr lang="en-US" altLang="zh-CN" dirty="0">
                <a:solidFill>
                  <a:schemeClr val="accent2"/>
                </a:solidFill>
                <a:latin typeface="Times New Roman" pitchFamily="18" charset="0"/>
              </a:rPr>
              <a:t>    </a:t>
            </a:r>
            <a:r>
              <a:rPr lang="en-US" altLang="zh-CN" b="1" dirty="0">
                <a:solidFill>
                  <a:schemeClr val="accent2"/>
                </a:solidFill>
                <a:latin typeface="Times New Roman" pitchFamily="18" charset="0"/>
              </a:rPr>
              <a:t>§1.2 </a:t>
            </a:r>
            <a:r>
              <a:rPr lang="zh-CN" altLang="en-US" b="1" dirty="0">
                <a:solidFill>
                  <a:schemeClr val="accent2"/>
                </a:solidFill>
                <a:latin typeface="Times New Roman" pitchFamily="18" charset="0"/>
              </a:rPr>
              <a:t>主元</a:t>
            </a:r>
            <a:r>
              <a:rPr lang="en-US" altLang="zh-CN" b="1" dirty="0">
                <a:solidFill>
                  <a:schemeClr val="accent2"/>
                </a:solidFill>
                <a:latin typeface="Times New Roman" pitchFamily="18" charset="0"/>
              </a:rPr>
              <a:t>Gauss</a:t>
            </a:r>
            <a:r>
              <a:rPr lang="zh-CN" altLang="en-US" b="1" dirty="0">
                <a:solidFill>
                  <a:schemeClr val="accent2"/>
                </a:solidFill>
                <a:latin typeface="Times New Roman" pitchFamily="18" charset="0"/>
              </a:rPr>
              <a:t>消去法</a:t>
            </a:r>
          </a:p>
        </p:txBody>
      </p:sp>
      <p:graphicFrame>
        <p:nvGraphicFramePr>
          <p:cNvPr id="28695" name="Object 1047"/>
          <p:cNvGraphicFramePr>
            <a:graphicFrameLocks noChangeAspect="1"/>
          </p:cNvGraphicFramePr>
          <p:nvPr/>
        </p:nvGraphicFramePr>
        <p:xfrm>
          <a:off x="2063750" y="5473328"/>
          <a:ext cx="5016500" cy="584200"/>
        </p:xfrm>
        <a:graphic>
          <a:graphicData uri="http://schemas.openxmlformats.org/presentationml/2006/ole">
            <p:oleObj spid="_x0000_s28695" name="Equation" r:id="rId4" imgW="5016240" imgH="5839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90"/>
                                        </p:tgtEl>
                                        <p:attrNameLst>
                                          <p:attrName>style.visibility</p:attrName>
                                        </p:attrNameLst>
                                      </p:cBhvr>
                                      <p:to>
                                        <p:strVal val="visible"/>
                                      </p:to>
                                    </p:set>
                                    <p:animEffect transition="in" filter="dissolve">
                                      <p:cBhvr>
                                        <p:cTn id="7" dur="500"/>
                                        <p:tgtEl>
                                          <p:spTgt spid="286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868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868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868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8686"/>
                                        </p:tgtEl>
                                        <p:attrNameLst>
                                          <p:attrName>style.visibility</p:attrName>
                                        </p:attrNameLst>
                                      </p:cBhvr>
                                      <p:to>
                                        <p:strVal val="visible"/>
                                      </p:to>
                                    </p:set>
                                    <p:animEffect transition="in" filter="wipe(left)">
                                      <p:cBhvr>
                                        <p:cTn id="24" dur="500"/>
                                        <p:tgtEl>
                                          <p:spTgt spid="2868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86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8695"/>
                                        </p:tgtEl>
                                        <p:attrNameLst>
                                          <p:attrName>style.visibility</p:attrName>
                                        </p:attrNameLst>
                                      </p:cBhvr>
                                      <p:to>
                                        <p:strVal val="visible"/>
                                      </p:to>
                                    </p:set>
                                    <p:animEffect transition="in" filter="wipe(left)">
                                      <p:cBhvr>
                                        <p:cTn id="33" dur="500"/>
                                        <p:tgtEl>
                                          <p:spTgt spid="28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3" grpId="0" autoUpdateAnimBg="0"/>
      <p:bldP spid="28684" grpId="0" autoUpdateAnimBg="0"/>
      <p:bldP spid="28685" grpId="0" autoUpdateAnimBg="0"/>
      <p:bldP spid="28687" grpId="0" autoUpdateAnimBg="0"/>
      <p:bldP spid="2869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3" name="Text Box 5"/>
          <p:cNvSpPr txBox="1">
            <a:spLocks noChangeArrowheads="1"/>
          </p:cNvSpPr>
          <p:nvPr/>
        </p:nvSpPr>
        <p:spPr bwMode="auto">
          <a:xfrm>
            <a:off x="0" y="2509063"/>
            <a:ext cx="9144000" cy="559897"/>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mn-lt"/>
              </a:rPr>
              <a:t>        </a:t>
            </a:r>
            <a:r>
              <a:rPr lang="zh-CN" altLang="en-US" dirty="0" smtClean="0">
                <a:latin typeface="+mn-lt"/>
              </a:rPr>
              <a:t>易证</a:t>
            </a:r>
            <a:r>
              <a:rPr lang="en-US" altLang="zh-CN" dirty="0" smtClean="0">
                <a:latin typeface="+mn-lt"/>
              </a:rPr>
              <a:t>: </a:t>
            </a:r>
            <a:r>
              <a:rPr lang="zh-CN" altLang="en-US" dirty="0" smtClean="0">
                <a:solidFill>
                  <a:srgbClr val="FF0000"/>
                </a:solidFill>
                <a:latin typeface="+mn-lt"/>
              </a:rPr>
              <a:t>只要</a:t>
            </a:r>
            <a:r>
              <a:rPr lang="en-US" altLang="zh-CN" dirty="0">
                <a:solidFill>
                  <a:srgbClr val="FF0000"/>
                </a:solidFill>
                <a:latin typeface="+mn-lt"/>
              </a:rPr>
              <a:t>|</a:t>
            </a:r>
            <a:r>
              <a:rPr lang="en-US" altLang="zh-CN" b="1" dirty="0">
                <a:solidFill>
                  <a:srgbClr val="FF0000"/>
                </a:solidFill>
                <a:latin typeface="+mn-lt"/>
              </a:rPr>
              <a:t>A</a:t>
            </a:r>
            <a:r>
              <a:rPr lang="en-US" altLang="zh-CN" dirty="0">
                <a:solidFill>
                  <a:srgbClr val="FF0000"/>
                </a:solidFill>
                <a:latin typeface="+mn-lt"/>
              </a:rPr>
              <a:t>|</a:t>
            </a:r>
            <a:r>
              <a:rPr lang="en-US" altLang="zh-CN" dirty="0">
                <a:solidFill>
                  <a:srgbClr val="FF0000"/>
                </a:solidFill>
                <a:latin typeface="+mn-lt"/>
                <a:sym typeface="Symbol" pitchFamily="18" charset="2"/>
              </a:rPr>
              <a:t>0</a:t>
            </a:r>
            <a:r>
              <a:rPr lang="en-US" altLang="zh-CN" dirty="0" smtClean="0">
                <a:solidFill>
                  <a:srgbClr val="FF0000"/>
                </a:solidFill>
                <a:latin typeface="+mn-lt"/>
                <a:sym typeface="Symbol" pitchFamily="18" charset="2"/>
              </a:rPr>
              <a:t>, </a:t>
            </a:r>
            <a:r>
              <a:rPr lang="zh-CN" altLang="en-US" dirty="0" smtClean="0">
                <a:solidFill>
                  <a:srgbClr val="FF0000"/>
                </a:solidFill>
                <a:latin typeface="+mn-lt"/>
              </a:rPr>
              <a:t>列主元</a:t>
            </a:r>
            <a:r>
              <a:rPr lang="en-US" altLang="zh-CN" dirty="0">
                <a:solidFill>
                  <a:srgbClr val="FF0000"/>
                </a:solidFill>
                <a:latin typeface="+mn-lt"/>
              </a:rPr>
              <a:t>Gauss</a:t>
            </a:r>
            <a:r>
              <a:rPr lang="zh-CN" altLang="en-US" dirty="0">
                <a:solidFill>
                  <a:srgbClr val="FF0000"/>
                </a:solidFill>
                <a:latin typeface="+mn-lt"/>
              </a:rPr>
              <a:t>消去法就可顺利</a:t>
            </a:r>
            <a:r>
              <a:rPr lang="zh-CN" altLang="en-US" dirty="0" smtClean="0">
                <a:solidFill>
                  <a:srgbClr val="FF0000"/>
                </a:solidFill>
                <a:latin typeface="+mn-lt"/>
              </a:rPr>
              <a:t>进行</a:t>
            </a:r>
            <a:r>
              <a:rPr lang="en-US" altLang="zh-CN" dirty="0" smtClean="0">
                <a:solidFill>
                  <a:srgbClr val="FF0000"/>
                </a:solidFill>
                <a:latin typeface="+mn-lt"/>
              </a:rPr>
              <a:t>.</a:t>
            </a:r>
            <a:endParaRPr lang="en-US" altLang="zh-CN" dirty="0">
              <a:solidFill>
                <a:srgbClr val="FF0000"/>
              </a:solidFill>
              <a:latin typeface="+mn-lt"/>
            </a:endParaRPr>
          </a:p>
        </p:txBody>
      </p:sp>
      <p:sp>
        <p:nvSpPr>
          <p:cNvPr id="27654" name="Text Box 6"/>
          <p:cNvSpPr txBox="1">
            <a:spLocks noChangeArrowheads="1"/>
          </p:cNvSpPr>
          <p:nvPr/>
        </p:nvSpPr>
        <p:spPr bwMode="auto">
          <a:xfrm>
            <a:off x="0" y="3284538"/>
            <a:ext cx="9144000" cy="1076961"/>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b="1" dirty="0">
                <a:solidFill>
                  <a:srgbClr val="0070C0"/>
                </a:solidFill>
              </a:rPr>
              <a:t>例</a:t>
            </a:r>
            <a:r>
              <a:rPr lang="en-US" altLang="zh-CN" b="1" dirty="0">
                <a:solidFill>
                  <a:srgbClr val="0070C0"/>
                </a:solidFill>
              </a:rPr>
              <a:t>2</a:t>
            </a:r>
            <a:r>
              <a:rPr lang="en-US" altLang="zh-CN" b="1" dirty="0" smtClean="0">
                <a:solidFill>
                  <a:srgbClr val="0070C0"/>
                </a:solidFill>
                <a:latin typeface="+mn-lt"/>
              </a:rPr>
              <a:t> </a:t>
            </a:r>
            <a:r>
              <a:rPr lang="zh-CN" altLang="en-US" dirty="0" smtClean="0">
                <a:solidFill>
                  <a:srgbClr val="0070C0"/>
                </a:solidFill>
                <a:latin typeface="+mn-lt"/>
              </a:rPr>
              <a:t>采用</a:t>
            </a:r>
            <a:r>
              <a:rPr lang="zh-CN" altLang="en-US" dirty="0">
                <a:solidFill>
                  <a:srgbClr val="0070C0"/>
                </a:solidFill>
                <a:latin typeface="+mn-lt"/>
              </a:rPr>
              <a:t>十进制四位浮点</a:t>
            </a:r>
            <a:r>
              <a:rPr lang="zh-CN" altLang="en-US" dirty="0" smtClean="0">
                <a:solidFill>
                  <a:srgbClr val="0070C0"/>
                </a:solidFill>
                <a:latin typeface="+mn-lt"/>
              </a:rPr>
              <a:t>计算</a:t>
            </a:r>
            <a:r>
              <a:rPr lang="en-US" altLang="zh-CN" dirty="0" smtClean="0">
                <a:solidFill>
                  <a:srgbClr val="0070C0"/>
                </a:solidFill>
                <a:latin typeface="+mn-lt"/>
              </a:rPr>
              <a:t>, </a:t>
            </a:r>
            <a:r>
              <a:rPr lang="zh-CN" altLang="en-US" dirty="0" smtClean="0">
                <a:solidFill>
                  <a:srgbClr val="0070C0"/>
                </a:solidFill>
                <a:latin typeface="+mn-lt"/>
              </a:rPr>
              <a:t>分别</a:t>
            </a:r>
            <a:r>
              <a:rPr lang="zh-CN" altLang="en-US" dirty="0">
                <a:solidFill>
                  <a:srgbClr val="0070C0"/>
                </a:solidFill>
                <a:latin typeface="+mn-lt"/>
              </a:rPr>
              <a:t>用顺序</a:t>
            </a:r>
            <a:r>
              <a:rPr lang="en-US" altLang="zh-CN" dirty="0">
                <a:solidFill>
                  <a:srgbClr val="0070C0"/>
                </a:solidFill>
                <a:latin typeface="+mn-lt"/>
              </a:rPr>
              <a:t>Gauss</a:t>
            </a:r>
            <a:r>
              <a:rPr lang="zh-CN" altLang="en-US" dirty="0">
                <a:solidFill>
                  <a:srgbClr val="0070C0"/>
                </a:solidFill>
                <a:latin typeface="+mn-lt"/>
              </a:rPr>
              <a:t>消去法和列主元</a:t>
            </a:r>
            <a:r>
              <a:rPr lang="en-US" altLang="zh-CN" dirty="0">
                <a:solidFill>
                  <a:srgbClr val="0070C0"/>
                </a:solidFill>
                <a:latin typeface="+mn-lt"/>
              </a:rPr>
              <a:t>Gauss</a:t>
            </a:r>
            <a:r>
              <a:rPr lang="zh-CN" altLang="en-US" dirty="0">
                <a:solidFill>
                  <a:srgbClr val="0070C0"/>
                </a:solidFill>
                <a:latin typeface="+mn-lt"/>
              </a:rPr>
              <a:t>消去法求解</a:t>
            </a:r>
            <a:r>
              <a:rPr lang="zh-CN" altLang="en-US" dirty="0" smtClean="0">
                <a:solidFill>
                  <a:srgbClr val="0070C0"/>
                </a:solidFill>
                <a:latin typeface="+mn-lt"/>
              </a:rPr>
              <a:t>线性方程组</a:t>
            </a:r>
            <a:r>
              <a:rPr lang="en-US" altLang="zh-CN" dirty="0" smtClean="0">
                <a:solidFill>
                  <a:srgbClr val="0070C0"/>
                </a:solidFill>
                <a:latin typeface="+mn-lt"/>
              </a:rPr>
              <a:t>:</a:t>
            </a:r>
            <a:endParaRPr lang="en-US" altLang="zh-CN" b="1" dirty="0">
              <a:solidFill>
                <a:srgbClr val="0070C0"/>
              </a:solidFill>
              <a:latin typeface="+mn-lt"/>
            </a:endParaRPr>
          </a:p>
        </p:txBody>
      </p:sp>
      <p:graphicFrame>
        <p:nvGraphicFramePr>
          <p:cNvPr id="103424" name="Object 1024"/>
          <p:cNvGraphicFramePr>
            <a:graphicFrameLocks noChangeAspect="1"/>
          </p:cNvGraphicFramePr>
          <p:nvPr/>
        </p:nvGraphicFramePr>
        <p:xfrm>
          <a:off x="1691680" y="4605784"/>
          <a:ext cx="5969495" cy="1631528"/>
        </p:xfrm>
        <a:graphic>
          <a:graphicData uri="http://schemas.openxmlformats.org/presentationml/2006/ole">
            <p:oleObj spid="_x0000_s103424" name="公式" r:id="rId3" imgW="2603160" imgH="711000" progId="Equation.3">
              <p:embed/>
            </p:oleObj>
          </a:graphicData>
        </a:graphic>
      </p:graphicFrame>
      <p:sp>
        <p:nvSpPr>
          <p:cNvPr id="27659" name="Text Box 11"/>
          <p:cNvSpPr txBox="1">
            <a:spLocks noChangeArrowheads="1"/>
          </p:cNvSpPr>
          <p:nvPr/>
        </p:nvSpPr>
        <p:spPr bwMode="auto">
          <a:xfrm>
            <a:off x="0" y="188913"/>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然后进行第二步消元得增广矩阵</a:t>
            </a:r>
            <a:r>
              <a:rPr lang="en-US" altLang="zh-CN" b="1" i="1" dirty="0">
                <a:latin typeface="+mn-lt"/>
              </a:rPr>
              <a:t>B</a:t>
            </a:r>
            <a:r>
              <a:rPr lang="en-US" altLang="zh-CN" baseline="30000" dirty="0">
                <a:latin typeface="+mn-lt"/>
              </a:rPr>
              <a:t>(3)</a:t>
            </a:r>
            <a:r>
              <a:rPr lang="en-US" altLang="zh-CN" dirty="0">
                <a:latin typeface="+mn-lt"/>
              </a:rPr>
              <a:t>=(</a:t>
            </a:r>
            <a:r>
              <a:rPr lang="en-US" altLang="zh-CN" b="1" i="1" dirty="0">
                <a:latin typeface="+mn-lt"/>
              </a:rPr>
              <a:t>A</a:t>
            </a:r>
            <a:r>
              <a:rPr lang="en-US" altLang="zh-CN" baseline="30000" dirty="0">
                <a:latin typeface="+mn-lt"/>
              </a:rPr>
              <a:t>(3</a:t>
            </a:r>
            <a:r>
              <a:rPr lang="en-US" altLang="zh-CN" baseline="30000" dirty="0" smtClean="0">
                <a:latin typeface="+mn-lt"/>
              </a:rPr>
              <a:t>)</a:t>
            </a:r>
            <a:r>
              <a:rPr lang="en-US" altLang="zh-CN" dirty="0" smtClean="0">
                <a:latin typeface="+mn-lt"/>
              </a:rPr>
              <a:t>, </a:t>
            </a:r>
            <a:r>
              <a:rPr lang="en-US" altLang="zh-CN" b="1" i="1" dirty="0" smtClean="0">
                <a:latin typeface="+mn-lt"/>
              </a:rPr>
              <a:t>b</a:t>
            </a:r>
            <a:r>
              <a:rPr lang="en-US" altLang="zh-CN" baseline="30000" dirty="0" smtClean="0">
                <a:latin typeface="+mn-lt"/>
              </a:rPr>
              <a:t>(3)</a:t>
            </a:r>
            <a:r>
              <a:rPr lang="en-US" altLang="zh-CN" dirty="0" smtClean="0">
                <a:latin typeface="+mn-lt"/>
              </a:rPr>
              <a:t>).  </a:t>
            </a:r>
            <a:endParaRPr lang="en-US" altLang="zh-CN" dirty="0">
              <a:latin typeface="+mn-lt"/>
            </a:endParaRPr>
          </a:p>
        </p:txBody>
      </p:sp>
      <p:sp>
        <p:nvSpPr>
          <p:cNvPr id="27660" name="Text Box 12"/>
          <p:cNvSpPr txBox="1">
            <a:spLocks noChangeArrowheads="1"/>
          </p:cNvSpPr>
          <p:nvPr/>
        </p:nvSpPr>
        <p:spPr bwMode="auto">
          <a:xfrm>
            <a:off x="0" y="805954"/>
            <a:ext cx="9144000" cy="1643527"/>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mn-lt"/>
              </a:rPr>
              <a:t>        </a:t>
            </a:r>
            <a:r>
              <a:rPr lang="zh-CN" altLang="en-US" dirty="0" smtClean="0">
                <a:latin typeface="+mn-lt"/>
              </a:rPr>
              <a:t>按</a:t>
            </a:r>
            <a:r>
              <a:rPr lang="zh-CN" altLang="en-US" dirty="0">
                <a:latin typeface="+mn-lt"/>
              </a:rPr>
              <a:t>此方法继续进行</a:t>
            </a:r>
            <a:r>
              <a:rPr lang="zh-CN" altLang="en-US" dirty="0" smtClean="0">
                <a:latin typeface="+mn-lt"/>
              </a:rPr>
              <a:t>下去</a:t>
            </a:r>
            <a:r>
              <a:rPr lang="en-US" altLang="zh-CN" dirty="0" smtClean="0">
                <a:latin typeface="+mn-lt"/>
              </a:rPr>
              <a:t>, </a:t>
            </a:r>
            <a:r>
              <a:rPr lang="zh-CN" altLang="en-US" dirty="0" smtClean="0">
                <a:latin typeface="+mn-lt"/>
              </a:rPr>
              <a:t>经过</a:t>
            </a:r>
            <a:r>
              <a:rPr lang="en-US" altLang="zh-CN" i="1" dirty="0">
                <a:latin typeface="+mn-lt"/>
              </a:rPr>
              <a:t>n</a:t>
            </a:r>
            <a:r>
              <a:rPr lang="en-US" altLang="zh-CN" dirty="0">
                <a:latin typeface="+mn-lt"/>
              </a:rPr>
              <a:t>-1</a:t>
            </a:r>
            <a:r>
              <a:rPr lang="zh-CN" altLang="en-US" dirty="0">
                <a:latin typeface="+mn-lt"/>
              </a:rPr>
              <a:t>步选主元和消元</a:t>
            </a:r>
            <a:r>
              <a:rPr lang="zh-CN" altLang="en-US" dirty="0" smtClean="0">
                <a:latin typeface="+mn-lt"/>
              </a:rPr>
              <a:t>运算，得到</a:t>
            </a:r>
            <a:r>
              <a:rPr lang="zh-CN" altLang="en-US" dirty="0">
                <a:latin typeface="+mn-lt"/>
              </a:rPr>
              <a:t>增广矩阵</a:t>
            </a:r>
            <a:r>
              <a:rPr lang="en-US" altLang="zh-CN" b="1" i="1" dirty="0">
                <a:latin typeface="+mn-lt"/>
              </a:rPr>
              <a:t>B</a:t>
            </a:r>
            <a:r>
              <a:rPr lang="en-US" altLang="zh-CN" baseline="30000" dirty="0">
                <a:latin typeface="+mn-lt"/>
              </a:rPr>
              <a:t>(</a:t>
            </a:r>
            <a:r>
              <a:rPr lang="en-US" altLang="zh-CN" i="1" baseline="30000" dirty="0">
                <a:latin typeface="+mn-lt"/>
              </a:rPr>
              <a:t>n</a:t>
            </a:r>
            <a:r>
              <a:rPr lang="en-US" altLang="zh-CN" baseline="30000" dirty="0">
                <a:latin typeface="+mn-lt"/>
              </a:rPr>
              <a:t>)</a:t>
            </a:r>
            <a:r>
              <a:rPr lang="en-US" altLang="zh-CN" dirty="0">
                <a:latin typeface="+mn-lt"/>
              </a:rPr>
              <a:t>=(</a:t>
            </a:r>
            <a:r>
              <a:rPr lang="en-US" altLang="zh-CN" b="1" i="1" dirty="0">
                <a:latin typeface="+mn-lt"/>
              </a:rPr>
              <a:t>A</a:t>
            </a:r>
            <a:r>
              <a:rPr lang="en-US" altLang="zh-CN" baseline="30000" dirty="0">
                <a:latin typeface="+mn-lt"/>
              </a:rPr>
              <a:t>(</a:t>
            </a:r>
            <a:r>
              <a:rPr lang="en-US" altLang="zh-CN" i="1" baseline="30000" dirty="0">
                <a:latin typeface="+mn-lt"/>
              </a:rPr>
              <a:t>n</a:t>
            </a:r>
            <a:r>
              <a:rPr lang="en-US" altLang="zh-CN" baseline="30000" dirty="0" smtClean="0">
                <a:latin typeface="+mn-lt"/>
              </a:rPr>
              <a:t>)</a:t>
            </a:r>
            <a:r>
              <a:rPr lang="en-US" altLang="zh-CN" dirty="0" smtClean="0">
                <a:latin typeface="+mn-lt"/>
              </a:rPr>
              <a:t>, </a:t>
            </a:r>
            <a:r>
              <a:rPr lang="en-US" altLang="zh-CN" b="1" i="1" dirty="0" smtClean="0">
                <a:latin typeface="+mn-lt"/>
              </a:rPr>
              <a:t>b</a:t>
            </a:r>
            <a:r>
              <a:rPr lang="en-US" altLang="zh-CN" baseline="30000" dirty="0" smtClean="0">
                <a:latin typeface="+mn-lt"/>
              </a:rPr>
              <a:t>(</a:t>
            </a:r>
            <a:r>
              <a:rPr lang="en-US" altLang="zh-CN" i="1" baseline="30000" dirty="0" smtClean="0">
                <a:latin typeface="+mn-lt"/>
              </a:rPr>
              <a:t>n</a:t>
            </a:r>
            <a:r>
              <a:rPr lang="en-US" altLang="zh-CN" baseline="30000" dirty="0" smtClean="0">
                <a:latin typeface="+mn-lt"/>
              </a:rPr>
              <a:t>)</a:t>
            </a:r>
            <a:r>
              <a:rPr lang="en-US" altLang="zh-CN" dirty="0" smtClean="0">
                <a:latin typeface="+mn-lt"/>
              </a:rPr>
              <a:t>). </a:t>
            </a:r>
            <a:r>
              <a:rPr lang="zh-CN" altLang="en-US" dirty="0" smtClean="0">
                <a:latin typeface="+mn-lt"/>
              </a:rPr>
              <a:t>则</a:t>
            </a:r>
            <a:r>
              <a:rPr lang="zh-CN" altLang="en-US" dirty="0">
                <a:latin typeface="+mn-lt"/>
              </a:rPr>
              <a:t>方程组</a:t>
            </a:r>
            <a:r>
              <a:rPr lang="en-US" altLang="zh-CN" b="1" i="1" dirty="0">
                <a:latin typeface="+mn-lt"/>
              </a:rPr>
              <a:t>A</a:t>
            </a:r>
            <a:r>
              <a:rPr lang="en-US" altLang="zh-CN" baseline="30000" dirty="0">
                <a:latin typeface="+mn-lt"/>
              </a:rPr>
              <a:t>(</a:t>
            </a:r>
            <a:r>
              <a:rPr lang="en-US" altLang="zh-CN" i="1" baseline="30000" dirty="0">
                <a:latin typeface="+mn-lt"/>
              </a:rPr>
              <a:t>n</a:t>
            </a:r>
            <a:r>
              <a:rPr lang="en-US" altLang="zh-CN" baseline="30000" dirty="0">
                <a:latin typeface="+mn-lt"/>
              </a:rPr>
              <a:t>)</a:t>
            </a:r>
            <a:r>
              <a:rPr lang="en-US" altLang="zh-CN" b="1" i="1" dirty="0">
                <a:latin typeface="+mn-lt"/>
              </a:rPr>
              <a:t>x</a:t>
            </a:r>
            <a:r>
              <a:rPr lang="en-US" altLang="zh-CN" dirty="0">
                <a:latin typeface="+mn-lt"/>
              </a:rPr>
              <a:t>=</a:t>
            </a:r>
            <a:r>
              <a:rPr lang="en-US" altLang="zh-CN" b="1" i="1" dirty="0">
                <a:latin typeface="+mn-lt"/>
              </a:rPr>
              <a:t>b</a:t>
            </a:r>
            <a:r>
              <a:rPr lang="en-US" altLang="zh-CN" baseline="30000" dirty="0">
                <a:latin typeface="+mn-lt"/>
              </a:rPr>
              <a:t>(</a:t>
            </a:r>
            <a:r>
              <a:rPr lang="en-US" altLang="zh-CN" i="1" baseline="30000" dirty="0">
                <a:latin typeface="+mn-lt"/>
              </a:rPr>
              <a:t>n</a:t>
            </a:r>
            <a:r>
              <a:rPr lang="en-US" altLang="zh-CN" baseline="30000" dirty="0">
                <a:latin typeface="+mn-lt"/>
              </a:rPr>
              <a:t>)</a:t>
            </a:r>
            <a:r>
              <a:rPr lang="zh-CN" altLang="en-US" dirty="0">
                <a:latin typeface="+mn-lt"/>
              </a:rPr>
              <a:t>是与原方程组等价的上三角形</a:t>
            </a:r>
            <a:r>
              <a:rPr lang="zh-CN" altLang="en-US" dirty="0" smtClean="0">
                <a:latin typeface="+mn-lt"/>
              </a:rPr>
              <a:t>方程组</a:t>
            </a:r>
            <a:r>
              <a:rPr lang="en-US" altLang="zh-CN" dirty="0" smtClean="0">
                <a:latin typeface="+mn-lt"/>
              </a:rPr>
              <a:t>, </a:t>
            </a:r>
            <a:r>
              <a:rPr lang="zh-CN" altLang="en-US" dirty="0" smtClean="0">
                <a:latin typeface="+mn-lt"/>
              </a:rPr>
              <a:t>可</a:t>
            </a:r>
            <a:r>
              <a:rPr lang="zh-CN" altLang="en-US" dirty="0">
                <a:latin typeface="+mn-lt"/>
              </a:rPr>
              <a:t>进行回代</a:t>
            </a:r>
            <a:r>
              <a:rPr lang="zh-CN" altLang="en-US" dirty="0" smtClean="0">
                <a:latin typeface="+mn-lt"/>
              </a:rPr>
              <a:t>求解</a:t>
            </a:r>
            <a:r>
              <a:rPr lang="en-US" altLang="zh-CN" dirty="0" smtClean="0">
                <a:latin typeface="+mn-lt"/>
              </a:rPr>
              <a:t>. </a:t>
            </a:r>
            <a:endParaRPr lang="en-US" altLang="zh-CN"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3424"/>
                                        </p:tgtEl>
                                        <p:attrNameLst>
                                          <p:attrName>style.visibility</p:attrName>
                                        </p:attrNameLst>
                                      </p:cBhvr>
                                      <p:to>
                                        <p:strVal val="visible"/>
                                      </p:to>
                                    </p:set>
                                    <p:animEffect transition="in" filter="wipe(left)">
                                      <p:cBhvr>
                                        <p:cTn id="23" dur="500"/>
                                        <p:tgtEl>
                                          <p:spTgt spid="103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utoUpdateAnimBg="0"/>
      <p:bldP spid="27654" grpId="0" autoUpdateAnimBg="0"/>
      <p:bldP spid="27659" grpId="0" autoUpdateAnimBg="0"/>
      <p:bldP spid="2766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44624"/>
            <a:ext cx="9144000" cy="1081322"/>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latin typeface="+mn-lt"/>
              </a:rPr>
              <a:t>        </a:t>
            </a:r>
            <a:r>
              <a:rPr lang="zh-CN" altLang="en-US" dirty="0" smtClean="0">
                <a:latin typeface="+mn-lt"/>
              </a:rPr>
              <a:t>方程组</a:t>
            </a:r>
            <a:r>
              <a:rPr lang="zh-CN" altLang="en-US" dirty="0">
                <a:latin typeface="+mn-lt"/>
              </a:rPr>
              <a:t>具有四位有效数字的精确解为               </a:t>
            </a:r>
          </a:p>
          <a:p>
            <a:pPr>
              <a:lnSpc>
                <a:spcPct val="120000"/>
              </a:lnSpc>
              <a:spcBef>
                <a:spcPts val="0"/>
              </a:spcBef>
            </a:pPr>
            <a:r>
              <a:rPr lang="zh-CN" altLang="en-US" dirty="0">
                <a:latin typeface="+mn-lt"/>
              </a:rPr>
              <a:t>         </a:t>
            </a:r>
            <a:r>
              <a:rPr lang="en-US" altLang="zh-CN" i="1" dirty="0">
                <a:latin typeface="+mn-lt"/>
              </a:rPr>
              <a:t>x</a:t>
            </a:r>
            <a:r>
              <a:rPr lang="en-US" altLang="zh-CN" baseline="-25000" dirty="0">
                <a:latin typeface="+mn-lt"/>
              </a:rPr>
              <a:t>1</a:t>
            </a:r>
            <a:r>
              <a:rPr lang="en-US" altLang="zh-CN" baseline="30000" dirty="0">
                <a:latin typeface="+mn-lt"/>
              </a:rPr>
              <a:t>*</a:t>
            </a:r>
            <a:r>
              <a:rPr lang="en-US" altLang="zh-CN" dirty="0">
                <a:latin typeface="+mn-lt"/>
              </a:rPr>
              <a:t>=17.46, </a:t>
            </a:r>
            <a:r>
              <a:rPr lang="en-US" altLang="zh-CN" i="1" dirty="0">
                <a:latin typeface="+mn-lt"/>
              </a:rPr>
              <a:t>x</a:t>
            </a:r>
            <a:r>
              <a:rPr lang="en-US" altLang="zh-CN" baseline="-25000" dirty="0">
                <a:latin typeface="+mn-lt"/>
              </a:rPr>
              <a:t>2</a:t>
            </a:r>
            <a:r>
              <a:rPr lang="en-US" altLang="zh-CN" baseline="30000" dirty="0" smtClean="0">
                <a:latin typeface="+mn-lt"/>
              </a:rPr>
              <a:t>*</a:t>
            </a:r>
            <a:r>
              <a:rPr lang="en-US" altLang="zh-CN" dirty="0" smtClean="0">
                <a:latin typeface="+mn-lt"/>
              </a:rPr>
              <a:t>= -</a:t>
            </a:r>
            <a:r>
              <a:rPr lang="en-US" altLang="zh-CN" dirty="0">
                <a:latin typeface="+mn-lt"/>
              </a:rPr>
              <a:t>45.76, </a:t>
            </a:r>
            <a:r>
              <a:rPr lang="en-US" altLang="zh-CN" i="1" dirty="0">
                <a:latin typeface="+mn-lt"/>
              </a:rPr>
              <a:t>x</a:t>
            </a:r>
            <a:r>
              <a:rPr lang="en-US" altLang="zh-CN" baseline="-25000" dirty="0">
                <a:latin typeface="+mn-lt"/>
              </a:rPr>
              <a:t>3</a:t>
            </a:r>
            <a:r>
              <a:rPr lang="en-US" altLang="zh-CN" baseline="30000" dirty="0">
                <a:latin typeface="+mn-lt"/>
              </a:rPr>
              <a:t>*</a:t>
            </a:r>
            <a:r>
              <a:rPr lang="en-US" altLang="zh-CN" dirty="0">
                <a:latin typeface="+mn-lt"/>
              </a:rPr>
              <a:t>=</a:t>
            </a:r>
            <a:r>
              <a:rPr lang="en-US" altLang="zh-CN" dirty="0" smtClean="0">
                <a:latin typeface="+mn-lt"/>
              </a:rPr>
              <a:t>5.546</a:t>
            </a:r>
            <a:r>
              <a:rPr lang="en-US" altLang="zh-CN" dirty="0">
                <a:latin typeface="+mn-lt"/>
              </a:rPr>
              <a:t>.</a:t>
            </a:r>
            <a:endParaRPr lang="en-US" altLang="zh-CN" b="1" dirty="0">
              <a:solidFill>
                <a:schemeClr val="accent2"/>
              </a:solidFill>
              <a:latin typeface="+mn-lt"/>
            </a:endParaRPr>
          </a:p>
        </p:txBody>
      </p:sp>
      <p:sp>
        <p:nvSpPr>
          <p:cNvPr id="29699" name="Text Box 3"/>
          <p:cNvSpPr txBox="1">
            <a:spLocks noChangeArrowheads="1"/>
          </p:cNvSpPr>
          <p:nvPr/>
        </p:nvSpPr>
        <p:spPr bwMode="auto">
          <a:xfrm>
            <a:off x="0" y="1196752"/>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b="1" dirty="0" smtClean="0">
                <a:latin typeface="+mn-lt"/>
              </a:rPr>
              <a:t>解</a:t>
            </a:r>
            <a:r>
              <a:rPr lang="en-US" altLang="zh-CN" b="1" dirty="0" smtClean="0">
                <a:latin typeface="+mn-lt"/>
              </a:rPr>
              <a:t>1</a:t>
            </a:r>
            <a:r>
              <a:rPr lang="en-US" altLang="zh-CN" b="1" dirty="0">
                <a:latin typeface="+mn-lt"/>
              </a:rPr>
              <a:t>. </a:t>
            </a:r>
            <a:r>
              <a:rPr lang="zh-CN" altLang="en-US" dirty="0">
                <a:latin typeface="+mn-lt"/>
              </a:rPr>
              <a:t>用顺序</a:t>
            </a:r>
            <a:r>
              <a:rPr lang="en-US" altLang="zh-CN" dirty="0">
                <a:latin typeface="+mn-lt"/>
              </a:rPr>
              <a:t>Gauss</a:t>
            </a:r>
            <a:r>
              <a:rPr lang="zh-CN" altLang="en-US" dirty="0">
                <a:latin typeface="+mn-lt"/>
              </a:rPr>
              <a:t>消去法</a:t>
            </a:r>
            <a:r>
              <a:rPr lang="zh-CN" altLang="en-US" dirty="0" smtClean="0">
                <a:latin typeface="+mn-lt"/>
              </a:rPr>
              <a:t>求解</a:t>
            </a:r>
            <a:r>
              <a:rPr lang="zh-CN" altLang="en-US" dirty="0">
                <a:latin typeface="+mn-lt"/>
              </a:rPr>
              <a:t>，</a:t>
            </a:r>
            <a:r>
              <a:rPr lang="zh-CN" altLang="en-US" dirty="0" smtClean="0">
                <a:latin typeface="+mn-lt"/>
              </a:rPr>
              <a:t>消</a:t>
            </a:r>
            <a:r>
              <a:rPr lang="zh-CN" altLang="en-US" dirty="0">
                <a:latin typeface="+mn-lt"/>
              </a:rPr>
              <a:t>元过程为</a:t>
            </a:r>
            <a:endParaRPr lang="zh-CN" altLang="en-US" b="1" dirty="0">
              <a:solidFill>
                <a:schemeClr val="accent2"/>
              </a:solidFill>
              <a:latin typeface="+mn-lt"/>
            </a:endParaRPr>
          </a:p>
        </p:txBody>
      </p:sp>
      <p:graphicFrame>
        <p:nvGraphicFramePr>
          <p:cNvPr id="104448" name="Object 1024"/>
          <p:cNvGraphicFramePr>
            <a:graphicFrameLocks noChangeAspect="1"/>
          </p:cNvGraphicFramePr>
          <p:nvPr/>
        </p:nvGraphicFramePr>
        <p:xfrm>
          <a:off x="1547663" y="1772816"/>
          <a:ext cx="5688633" cy="1584176"/>
        </p:xfrm>
        <a:graphic>
          <a:graphicData uri="http://schemas.openxmlformats.org/presentationml/2006/ole">
            <p:oleObj spid="_x0000_s104448" name="公式" r:id="rId3" imgW="2197080" imgH="711000" progId="Equation.3">
              <p:embed/>
            </p:oleObj>
          </a:graphicData>
        </a:graphic>
      </p:graphicFrame>
      <p:graphicFrame>
        <p:nvGraphicFramePr>
          <p:cNvPr id="104449" name="Object 1025"/>
          <p:cNvGraphicFramePr>
            <a:graphicFrameLocks noChangeAspect="1"/>
          </p:cNvGraphicFramePr>
          <p:nvPr/>
        </p:nvGraphicFramePr>
        <p:xfrm>
          <a:off x="1331640" y="3346177"/>
          <a:ext cx="6120680" cy="1450975"/>
        </p:xfrm>
        <a:graphic>
          <a:graphicData uri="http://schemas.openxmlformats.org/presentationml/2006/ole">
            <p:oleObj spid="_x0000_s104449" name="公式" r:id="rId4" imgW="2958840" imgH="711000" progId="Equation.3">
              <p:embed/>
            </p:oleObj>
          </a:graphicData>
        </a:graphic>
      </p:graphicFrame>
      <p:graphicFrame>
        <p:nvGraphicFramePr>
          <p:cNvPr id="104450" name="Object 1026"/>
          <p:cNvGraphicFramePr>
            <a:graphicFrameLocks noChangeAspect="1"/>
          </p:cNvGraphicFramePr>
          <p:nvPr/>
        </p:nvGraphicFramePr>
        <p:xfrm>
          <a:off x="1331640" y="4776241"/>
          <a:ext cx="5976664" cy="1389063"/>
        </p:xfrm>
        <a:graphic>
          <a:graphicData uri="http://schemas.openxmlformats.org/presentationml/2006/ole">
            <p:oleObj spid="_x0000_s104450" name="公式" r:id="rId5" imgW="3022560" imgH="711000" progId="Equation.3">
              <p:embed/>
            </p:oleObj>
          </a:graphicData>
        </a:graphic>
      </p:graphicFrame>
      <p:sp>
        <p:nvSpPr>
          <p:cNvPr id="29703" name="Text Box 7"/>
          <p:cNvSpPr txBox="1">
            <a:spLocks noChangeArrowheads="1"/>
          </p:cNvSpPr>
          <p:nvPr/>
        </p:nvSpPr>
        <p:spPr bwMode="auto">
          <a:xfrm>
            <a:off x="0" y="616585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回代得</a:t>
            </a:r>
            <a:r>
              <a:rPr lang="en-US" altLang="zh-CN" dirty="0">
                <a:latin typeface="+mn-lt"/>
              </a:rPr>
              <a:t>: </a:t>
            </a:r>
            <a:r>
              <a:rPr lang="en-US" altLang="zh-CN" i="1" dirty="0">
                <a:latin typeface="+mn-lt"/>
              </a:rPr>
              <a:t>x</a:t>
            </a:r>
            <a:r>
              <a:rPr lang="en-US" altLang="zh-CN" baseline="-25000" dirty="0">
                <a:latin typeface="+mn-lt"/>
              </a:rPr>
              <a:t>1</a:t>
            </a:r>
            <a:r>
              <a:rPr lang="en-US" altLang="zh-CN" dirty="0">
                <a:latin typeface="+mn-lt"/>
              </a:rPr>
              <a:t>=5.810, </a:t>
            </a:r>
            <a:r>
              <a:rPr lang="en-US" altLang="zh-CN" i="1" dirty="0">
                <a:latin typeface="+mn-lt"/>
              </a:rPr>
              <a:t>x</a:t>
            </a:r>
            <a:r>
              <a:rPr lang="en-US" altLang="zh-CN" baseline="-25000" dirty="0">
                <a:latin typeface="+mn-lt"/>
              </a:rPr>
              <a:t>2</a:t>
            </a:r>
            <a:r>
              <a:rPr lang="en-US" altLang="zh-CN" dirty="0">
                <a:latin typeface="+mn-lt"/>
              </a:rPr>
              <a:t>=-31.78, </a:t>
            </a:r>
            <a:r>
              <a:rPr lang="en-US" altLang="zh-CN" i="1" dirty="0" smtClean="0">
                <a:latin typeface="+mn-lt"/>
              </a:rPr>
              <a:t>x</a:t>
            </a:r>
            <a:r>
              <a:rPr lang="en-US" altLang="zh-CN" baseline="-25000" dirty="0" smtClean="0">
                <a:latin typeface="+mn-lt"/>
              </a:rPr>
              <a:t>3</a:t>
            </a:r>
            <a:r>
              <a:rPr lang="en-US" altLang="zh-CN" dirty="0" smtClean="0">
                <a:latin typeface="+mn-lt"/>
              </a:rPr>
              <a:t>=5.546</a:t>
            </a:r>
            <a:r>
              <a:rPr lang="en-US" altLang="zh-CN" dirty="0">
                <a:latin typeface="+mn-lt"/>
              </a:rPr>
              <a:t>.</a:t>
            </a:r>
            <a:endParaRPr lang="en-US" altLang="zh-CN" b="1" dirty="0">
              <a:solidFill>
                <a:schemeClr val="accent2"/>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4448"/>
                                        </p:tgtEl>
                                        <p:attrNameLst>
                                          <p:attrName>style.visibility</p:attrName>
                                        </p:attrNameLst>
                                      </p:cBhvr>
                                      <p:to>
                                        <p:strVal val="visible"/>
                                      </p:to>
                                    </p:set>
                                    <p:animEffect transition="in" filter="wipe(left)">
                                      <p:cBhvr>
                                        <p:cTn id="15" dur="500"/>
                                        <p:tgtEl>
                                          <p:spTgt spid="10444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4449"/>
                                        </p:tgtEl>
                                        <p:attrNameLst>
                                          <p:attrName>style.visibility</p:attrName>
                                        </p:attrNameLst>
                                      </p:cBhvr>
                                      <p:to>
                                        <p:strVal val="visible"/>
                                      </p:to>
                                    </p:set>
                                    <p:animEffect transition="in" filter="wipe(left)">
                                      <p:cBhvr>
                                        <p:cTn id="20" dur="500"/>
                                        <p:tgtEl>
                                          <p:spTgt spid="10444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4450"/>
                                        </p:tgtEl>
                                        <p:attrNameLst>
                                          <p:attrName>style.visibility</p:attrName>
                                        </p:attrNameLst>
                                      </p:cBhvr>
                                      <p:to>
                                        <p:strVal val="visible"/>
                                      </p:to>
                                    </p:set>
                                    <p:animEffect transition="in" filter="wipe(left)">
                                      <p:cBhvr>
                                        <p:cTn id="25" dur="500"/>
                                        <p:tgtEl>
                                          <p:spTgt spid="10445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9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utoUpdateAnimBg="0"/>
      <p:bldP spid="2970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0" y="-11217"/>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b="1" dirty="0" smtClean="0">
                <a:latin typeface="+mn-lt"/>
              </a:rPr>
              <a:t>2. </a:t>
            </a:r>
            <a:r>
              <a:rPr lang="zh-CN" altLang="en-US" dirty="0" smtClean="0">
                <a:latin typeface="+mn-lt"/>
              </a:rPr>
              <a:t>用</a:t>
            </a:r>
            <a:r>
              <a:rPr lang="zh-CN" altLang="en-US" dirty="0">
                <a:latin typeface="+mn-lt"/>
              </a:rPr>
              <a:t>列主元</a:t>
            </a:r>
            <a:r>
              <a:rPr lang="en-US" altLang="zh-CN" dirty="0">
                <a:latin typeface="+mn-lt"/>
              </a:rPr>
              <a:t>Gauss</a:t>
            </a:r>
            <a:r>
              <a:rPr lang="zh-CN" altLang="en-US" dirty="0">
                <a:latin typeface="+mn-lt"/>
              </a:rPr>
              <a:t>消去法</a:t>
            </a:r>
            <a:r>
              <a:rPr lang="zh-CN" altLang="en-US" dirty="0" smtClean="0">
                <a:latin typeface="+mn-lt"/>
              </a:rPr>
              <a:t>求解</a:t>
            </a:r>
            <a:r>
              <a:rPr lang="en-US" altLang="zh-CN" dirty="0" smtClean="0">
                <a:latin typeface="+mn-lt"/>
              </a:rPr>
              <a:t>, </a:t>
            </a:r>
            <a:r>
              <a:rPr lang="zh-CN" altLang="en-US" dirty="0" smtClean="0">
                <a:latin typeface="+mn-lt"/>
              </a:rPr>
              <a:t>消</a:t>
            </a:r>
            <a:r>
              <a:rPr lang="zh-CN" altLang="en-US" dirty="0">
                <a:latin typeface="+mn-lt"/>
              </a:rPr>
              <a:t>元过程为</a:t>
            </a:r>
            <a:endParaRPr lang="zh-CN" altLang="en-US" b="1" dirty="0">
              <a:solidFill>
                <a:schemeClr val="accent2"/>
              </a:solidFill>
              <a:latin typeface="+mn-lt"/>
            </a:endParaRPr>
          </a:p>
        </p:txBody>
      </p:sp>
      <p:graphicFrame>
        <p:nvGraphicFramePr>
          <p:cNvPr id="105472" name="Object 1024"/>
          <p:cNvGraphicFramePr>
            <a:graphicFrameLocks noChangeAspect="1"/>
          </p:cNvGraphicFramePr>
          <p:nvPr/>
        </p:nvGraphicFramePr>
        <p:xfrm>
          <a:off x="1835149" y="636588"/>
          <a:ext cx="4780603" cy="1496268"/>
        </p:xfrm>
        <a:graphic>
          <a:graphicData uri="http://schemas.openxmlformats.org/presentationml/2006/ole">
            <p:oleObj spid="_x0000_s105472" name="公式" r:id="rId3" imgW="2273040" imgH="711000" progId="Equation.3">
              <p:embed/>
            </p:oleObj>
          </a:graphicData>
        </a:graphic>
      </p:graphicFrame>
      <p:graphicFrame>
        <p:nvGraphicFramePr>
          <p:cNvPr id="105473" name="Object 1025"/>
          <p:cNvGraphicFramePr>
            <a:graphicFrameLocks noChangeAspect="1"/>
          </p:cNvGraphicFramePr>
          <p:nvPr/>
        </p:nvGraphicFramePr>
        <p:xfrm>
          <a:off x="1331913" y="2192338"/>
          <a:ext cx="5327650" cy="1482725"/>
        </p:xfrm>
        <a:graphic>
          <a:graphicData uri="http://schemas.openxmlformats.org/presentationml/2006/ole">
            <p:oleObj spid="_x0000_s105473" name="公式" r:id="rId4" imgW="2552400" imgH="711000" progId="Equation.3">
              <p:embed/>
            </p:oleObj>
          </a:graphicData>
        </a:graphic>
      </p:graphicFrame>
      <p:graphicFrame>
        <p:nvGraphicFramePr>
          <p:cNvPr id="105474" name="Object 1026"/>
          <p:cNvGraphicFramePr>
            <a:graphicFrameLocks noChangeAspect="1"/>
          </p:cNvGraphicFramePr>
          <p:nvPr/>
        </p:nvGraphicFramePr>
        <p:xfrm>
          <a:off x="1692275" y="3644900"/>
          <a:ext cx="4968875" cy="1427163"/>
        </p:xfrm>
        <a:graphic>
          <a:graphicData uri="http://schemas.openxmlformats.org/presentationml/2006/ole">
            <p:oleObj spid="_x0000_s105474" name="公式" r:id="rId5" imgW="2476440" imgH="711000" progId="Equation.3">
              <p:embed/>
            </p:oleObj>
          </a:graphicData>
        </a:graphic>
      </p:graphicFrame>
      <p:graphicFrame>
        <p:nvGraphicFramePr>
          <p:cNvPr id="105475" name="Object 1027"/>
          <p:cNvGraphicFramePr>
            <a:graphicFrameLocks noChangeAspect="1"/>
          </p:cNvGraphicFramePr>
          <p:nvPr/>
        </p:nvGraphicFramePr>
        <p:xfrm>
          <a:off x="1692275" y="5096147"/>
          <a:ext cx="4968875" cy="1573213"/>
        </p:xfrm>
        <a:graphic>
          <a:graphicData uri="http://schemas.openxmlformats.org/presentationml/2006/ole">
            <p:oleObj spid="_x0000_s105475" name="公式" r:id="rId6" imgW="2247840" imgH="7110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5472"/>
                                        </p:tgtEl>
                                        <p:attrNameLst>
                                          <p:attrName>style.visibility</p:attrName>
                                        </p:attrNameLst>
                                      </p:cBhvr>
                                      <p:to>
                                        <p:strVal val="visible"/>
                                      </p:to>
                                    </p:set>
                                    <p:animEffect transition="in" filter="wipe(left)">
                                      <p:cBhvr>
                                        <p:cTn id="11" dur="500"/>
                                        <p:tgtEl>
                                          <p:spTgt spid="10547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5473"/>
                                        </p:tgtEl>
                                        <p:attrNameLst>
                                          <p:attrName>style.visibility</p:attrName>
                                        </p:attrNameLst>
                                      </p:cBhvr>
                                      <p:to>
                                        <p:strVal val="visible"/>
                                      </p:to>
                                    </p:set>
                                    <p:animEffect transition="in" filter="wipe(left)">
                                      <p:cBhvr>
                                        <p:cTn id="16" dur="500"/>
                                        <p:tgtEl>
                                          <p:spTgt spid="1054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5474"/>
                                        </p:tgtEl>
                                        <p:attrNameLst>
                                          <p:attrName>style.visibility</p:attrName>
                                        </p:attrNameLst>
                                      </p:cBhvr>
                                      <p:to>
                                        <p:strVal val="visible"/>
                                      </p:to>
                                    </p:set>
                                    <p:animEffect transition="in" filter="wipe(left)">
                                      <p:cBhvr>
                                        <p:cTn id="21" dur="500"/>
                                        <p:tgtEl>
                                          <p:spTgt spid="10547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5475"/>
                                        </p:tgtEl>
                                        <p:attrNameLst>
                                          <p:attrName>style.visibility</p:attrName>
                                        </p:attrNameLst>
                                      </p:cBhvr>
                                      <p:to>
                                        <p:strVal val="visible"/>
                                      </p:to>
                                    </p:set>
                                    <p:animEffect transition="in" filter="wipe(left)">
                                      <p:cBhvr>
                                        <p:cTn id="26" dur="500"/>
                                        <p:tgtEl>
                                          <p:spTgt spid="105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6" name="Object 1024"/>
          <p:cNvGraphicFramePr>
            <a:graphicFrameLocks noChangeAspect="1"/>
          </p:cNvGraphicFramePr>
          <p:nvPr/>
        </p:nvGraphicFramePr>
        <p:xfrm>
          <a:off x="1979712" y="260350"/>
          <a:ext cx="4767957" cy="1512466"/>
        </p:xfrm>
        <a:graphic>
          <a:graphicData uri="http://schemas.openxmlformats.org/presentationml/2006/ole">
            <p:oleObj spid="_x0000_s106496" name="公式" r:id="rId3" imgW="2247840" imgH="711000" progId="Equation.3">
              <p:embed/>
            </p:oleObj>
          </a:graphicData>
        </a:graphic>
      </p:graphicFrame>
      <p:sp>
        <p:nvSpPr>
          <p:cNvPr id="31747" name="Text Box 3"/>
          <p:cNvSpPr txBox="1">
            <a:spLocks noChangeArrowheads="1"/>
          </p:cNvSpPr>
          <p:nvPr/>
        </p:nvSpPr>
        <p:spPr bwMode="auto">
          <a:xfrm>
            <a:off x="0" y="1916832"/>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ea typeface="+mn-ea"/>
              </a:rPr>
              <a:t>回代得</a:t>
            </a:r>
            <a:r>
              <a:rPr lang="en-US" altLang="zh-CN" dirty="0">
                <a:latin typeface="+mn-lt"/>
                <a:ea typeface="+mn-ea"/>
              </a:rPr>
              <a:t>: </a:t>
            </a:r>
            <a:r>
              <a:rPr lang="en-US" altLang="zh-CN" i="1" dirty="0">
                <a:latin typeface="+mn-lt"/>
                <a:ea typeface="+mn-ea"/>
              </a:rPr>
              <a:t>x</a:t>
            </a:r>
            <a:r>
              <a:rPr lang="en-US" altLang="zh-CN" baseline="-25000" dirty="0">
                <a:latin typeface="+mn-lt"/>
                <a:ea typeface="+mn-ea"/>
              </a:rPr>
              <a:t>1</a:t>
            </a:r>
            <a:r>
              <a:rPr lang="en-US" altLang="zh-CN" dirty="0">
                <a:latin typeface="+mn-lt"/>
                <a:ea typeface="+mn-ea"/>
              </a:rPr>
              <a:t>=17.46</a:t>
            </a:r>
            <a:r>
              <a:rPr lang="en-US" altLang="zh-CN" dirty="0" smtClean="0">
                <a:latin typeface="+mn-lt"/>
                <a:ea typeface="+mn-ea"/>
              </a:rPr>
              <a:t>, </a:t>
            </a:r>
            <a:r>
              <a:rPr lang="en-US" altLang="zh-CN" i="1" dirty="0" smtClean="0">
                <a:latin typeface="+mn-lt"/>
                <a:ea typeface="+mn-ea"/>
              </a:rPr>
              <a:t>x</a:t>
            </a:r>
            <a:r>
              <a:rPr lang="en-US" altLang="zh-CN" baseline="-25000" dirty="0" smtClean="0">
                <a:latin typeface="+mn-lt"/>
                <a:ea typeface="+mn-ea"/>
              </a:rPr>
              <a:t>2</a:t>
            </a:r>
            <a:r>
              <a:rPr lang="en-US" altLang="zh-CN" dirty="0" smtClean="0">
                <a:latin typeface="+mn-lt"/>
                <a:ea typeface="+mn-ea"/>
              </a:rPr>
              <a:t>= -</a:t>
            </a:r>
            <a:r>
              <a:rPr lang="en-US" altLang="zh-CN" dirty="0">
                <a:latin typeface="+mn-lt"/>
                <a:ea typeface="+mn-ea"/>
              </a:rPr>
              <a:t>45.76, </a:t>
            </a:r>
            <a:r>
              <a:rPr lang="en-US" altLang="zh-CN" i="1" dirty="0" smtClean="0">
                <a:latin typeface="+mn-lt"/>
                <a:ea typeface="+mn-ea"/>
              </a:rPr>
              <a:t>x</a:t>
            </a:r>
            <a:r>
              <a:rPr lang="en-US" altLang="zh-CN" baseline="-25000" dirty="0" smtClean="0">
                <a:latin typeface="+mn-lt"/>
                <a:ea typeface="+mn-ea"/>
              </a:rPr>
              <a:t>3</a:t>
            </a:r>
            <a:r>
              <a:rPr lang="en-US" altLang="zh-CN" dirty="0" smtClean="0">
                <a:latin typeface="+mn-lt"/>
                <a:ea typeface="+mn-ea"/>
              </a:rPr>
              <a:t>=5.545</a:t>
            </a:r>
            <a:r>
              <a:rPr lang="en-US" altLang="zh-CN" dirty="0">
                <a:latin typeface="+mn-lt"/>
                <a:ea typeface="+mn-ea"/>
              </a:rPr>
              <a:t>.</a:t>
            </a:r>
          </a:p>
        </p:txBody>
      </p:sp>
      <p:sp>
        <p:nvSpPr>
          <p:cNvPr id="31748" name="Text Box 4"/>
          <p:cNvSpPr txBox="1">
            <a:spLocks noChangeArrowheads="1"/>
          </p:cNvSpPr>
          <p:nvPr/>
        </p:nvSpPr>
        <p:spPr bwMode="auto">
          <a:xfrm>
            <a:off x="0" y="2564904"/>
            <a:ext cx="9144000" cy="1076961"/>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smtClean="0">
                <a:latin typeface="+mn-lt"/>
                <a:ea typeface="+mn-ea"/>
              </a:rPr>
              <a:t>        可见</a:t>
            </a:r>
            <a:r>
              <a:rPr lang="en-US" altLang="zh-CN" dirty="0" smtClean="0">
                <a:latin typeface="+mn-lt"/>
                <a:ea typeface="+mn-ea"/>
              </a:rPr>
              <a:t>, </a:t>
            </a:r>
            <a:r>
              <a:rPr lang="zh-CN" altLang="en-US" dirty="0" smtClean="0">
                <a:latin typeface="+mn-lt"/>
                <a:ea typeface="+mn-ea"/>
              </a:rPr>
              <a:t>列主元</a:t>
            </a:r>
            <a:r>
              <a:rPr lang="en-US" altLang="zh-CN" dirty="0">
                <a:latin typeface="+mn-lt"/>
                <a:ea typeface="+mn-ea"/>
              </a:rPr>
              <a:t>Gauss</a:t>
            </a:r>
            <a:r>
              <a:rPr lang="zh-CN" altLang="en-US" dirty="0">
                <a:latin typeface="+mn-lt"/>
                <a:ea typeface="+mn-ea"/>
              </a:rPr>
              <a:t>消去法是在每一步消元</a:t>
            </a:r>
            <a:r>
              <a:rPr lang="zh-CN" altLang="en-US" dirty="0" smtClean="0">
                <a:latin typeface="+mn-lt"/>
                <a:ea typeface="+mn-ea"/>
              </a:rPr>
              <a:t>前</a:t>
            </a:r>
            <a:r>
              <a:rPr lang="en-US" altLang="zh-CN" dirty="0" smtClean="0">
                <a:latin typeface="+mn-lt"/>
                <a:ea typeface="+mn-ea"/>
              </a:rPr>
              <a:t>, </a:t>
            </a:r>
            <a:r>
              <a:rPr lang="zh-CN" altLang="en-US" dirty="0" smtClean="0">
                <a:latin typeface="+mn-lt"/>
                <a:ea typeface="+mn-ea"/>
              </a:rPr>
              <a:t>在</a:t>
            </a:r>
            <a:r>
              <a:rPr lang="zh-CN" altLang="en-US" dirty="0">
                <a:latin typeface="+mn-lt"/>
                <a:ea typeface="+mn-ea"/>
              </a:rPr>
              <a:t>主元所在的一列选取绝对值最大的元素作为主</a:t>
            </a:r>
            <a:r>
              <a:rPr lang="zh-CN" altLang="en-US" dirty="0" smtClean="0">
                <a:latin typeface="+mn-lt"/>
                <a:ea typeface="+mn-ea"/>
              </a:rPr>
              <a:t>元素</a:t>
            </a:r>
            <a:r>
              <a:rPr lang="en-US" altLang="zh-CN" dirty="0" smtClean="0">
                <a:latin typeface="+mn-lt"/>
                <a:ea typeface="+mn-ea"/>
              </a:rPr>
              <a:t>.</a:t>
            </a:r>
            <a:endParaRPr lang="en-US" altLang="zh-CN" dirty="0">
              <a:latin typeface="+mn-lt"/>
              <a:ea typeface="+mn-ea"/>
            </a:endParaRPr>
          </a:p>
        </p:txBody>
      </p:sp>
      <p:sp>
        <p:nvSpPr>
          <p:cNvPr id="31749" name="Text Box 5"/>
          <p:cNvSpPr txBox="1">
            <a:spLocks noChangeArrowheads="1"/>
          </p:cNvSpPr>
          <p:nvPr/>
        </p:nvSpPr>
        <p:spPr bwMode="auto">
          <a:xfrm>
            <a:off x="0" y="3674837"/>
            <a:ext cx="9144000" cy="1643527"/>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mn-lt"/>
                <a:ea typeface="+mn-ea"/>
              </a:rPr>
              <a:t>        </a:t>
            </a:r>
            <a:r>
              <a:rPr lang="zh-CN" altLang="en-US" dirty="0" smtClean="0">
                <a:latin typeface="+mn-lt"/>
                <a:ea typeface="+mn-ea"/>
              </a:rPr>
              <a:t>而</a:t>
            </a:r>
            <a:r>
              <a:rPr lang="zh-CN" altLang="en-US" dirty="0">
                <a:latin typeface="+mn-lt"/>
                <a:ea typeface="+mn-ea"/>
              </a:rPr>
              <a:t>全主元</a:t>
            </a:r>
            <a:r>
              <a:rPr lang="en-US" altLang="zh-CN" dirty="0">
                <a:latin typeface="+mn-lt"/>
                <a:ea typeface="+mn-ea"/>
              </a:rPr>
              <a:t>Gauss</a:t>
            </a:r>
            <a:r>
              <a:rPr lang="zh-CN" altLang="en-US" dirty="0">
                <a:latin typeface="+mn-lt"/>
                <a:ea typeface="+mn-ea"/>
              </a:rPr>
              <a:t>消去法是在每一步消元</a:t>
            </a:r>
            <a:r>
              <a:rPr lang="zh-CN" altLang="en-US" dirty="0" smtClean="0">
                <a:latin typeface="+mn-lt"/>
                <a:ea typeface="+mn-ea"/>
              </a:rPr>
              <a:t>前</a:t>
            </a:r>
            <a:r>
              <a:rPr lang="en-US" altLang="zh-CN" dirty="0" smtClean="0">
                <a:latin typeface="+mn-lt"/>
                <a:ea typeface="+mn-ea"/>
              </a:rPr>
              <a:t>, </a:t>
            </a:r>
            <a:r>
              <a:rPr lang="zh-CN" altLang="en-US" dirty="0" smtClean="0">
                <a:latin typeface="+mn-lt"/>
                <a:ea typeface="+mn-ea"/>
              </a:rPr>
              <a:t>在</a:t>
            </a:r>
            <a:r>
              <a:rPr lang="zh-CN" altLang="en-US" dirty="0">
                <a:latin typeface="+mn-lt"/>
                <a:ea typeface="+mn-ea"/>
              </a:rPr>
              <a:t>所有元素中选取绝对值最大的元素作为主</a:t>
            </a:r>
            <a:r>
              <a:rPr lang="zh-CN" altLang="en-US" dirty="0" smtClean="0">
                <a:latin typeface="+mn-lt"/>
                <a:ea typeface="+mn-ea"/>
              </a:rPr>
              <a:t>元素</a:t>
            </a:r>
            <a:r>
              <a:rPr lang="en-US" altLang="zh-CN" dirty="0" smtClean="0">
                <a:latin typeface="+mn-lt"/>
                <a:ea typeface="+mn-ea"/>
              </a:rPr>
              <a:t>, </a:t>
            </a:r>
            <a:r>
              <a:rPr lang="zh-CN" altLang="en-US" dirty="0" smtClean="0">
                <a:latin typeface="+mn-lt"/>
                <a:ea typeface="+mn-ea"/>
              </a:rPr>
              <a:t>但</a:t>
            </a:r>
            <a:r>
              <a:rPr lang="zh-CN" altLang="en-US" dirty="0">
                <a:latin typeface="+mn-lt"/>
                <a:ea typeface="+mn-ea"/>
              </a:rPr>
              <a:t>由于计算程序更为</a:t>
            </a:r>
            <a:r>
              <a:rPr lang="zh-CN" altLang="en-US" dirty="0" smtClean="0">
                <a:latin typeface="+mn-lt"/>
                <a:ea typeface="+mn-ea"/>
              </a:rPr>
              <a:t>复杂</a:t>
            </a:r>
            <a:r>
              <a:rPr lang="en-US" altLang="zh-CN" dirty="0" smtClean="0">
                <a:latin typeface="+mn-lt"/>
                <a:ea typeface="+mn-ea"/>
              </a:rPr>
              <a:t>, </a:t>
            </a:r>
            <a:r>
              <a:rPr lang="zh-CN" altLang="en-US" dirty="0" smtClean="0">
                <a:latin typeface="+mn-lt"/>
                <a:ea typeface="+mn-ea"/>
              </a:rPr>
              <a:t>实际</a:t>
            </a:r>
            <a:r>
              <a:rPr lang="zh-CN" altLang="en-US" dirty="0">
                <a:latin typeface="+mn-lt"/>
                <a:ea typeface="+mn-ea"/>
              </a:rPr>
              <a:t>应用中并不经常</a:t>
            </a:r>
            <a:r>
              <a:rPr lang="zh-CN" altLang="en-US" dirty="0" smtClean="0">
                <a:latin typeface="+mn-lt"/>
                <a:ea typeface="+mn-ea"/>
              </a:rPr>
              <a:t>使用</a:t>
            </a:r>
            <a:r>
              <a:rPr lang="en-US" altLang="zh-CN" dirty="0" smtClean="0">
                <a:latin typeface="+mn-lt"/>
                <a:ea typeface="+mn-ea"/>
              </a:rPr>
              <a:t>.</a:t>
            </a:r>
            <a:endParaRPr lang="en-US" altLang="zh-CN" dirty="0">
              <a:latin typeface="+mn-lt"/>
              <a:ea typeface="+mn-ea"/>
            </a:endParaRPr>
          </a:p>
        </p:txBody>
      </p:sp>
      <p:sp>
        <p:nvSpPr>
          <p:cNvPr id="31751" name="AutoShape 7">
            <a:hlinkClick r:id="rId4" action="ppaction://hlinksldjump"/>
          </p:cNvPr>
          <p:cNvSpPr>
            <a:spLocks noChangeArrowheads="1"/>
          </p:cNvSpPr>
          <p:nvPr/>
        </p:nvSpPr>
        <p:spPr bwMode="auto">
          <a:xfrm>
            <a:off x="762000" y="5991647"/>
            <a:ext cx="533400" cy="381000"/>
          </a:xfrm>
          <a:prstGeom prst="curvedDownArrow">
            <a:avLst>
              <a:gd name="adj1" fmla="val 28000"/>
              <a:gd name="adj2" fmla="val 56000"/>
              <a:gd name="adj3" fmla="val 33333"/>
            </a:avLst>
          </a:prstGeom>
          <a:solidFill>
            <a:schemeClr val="accent1"/>
          </a:solidFill>
          <a:ln w="9525">
            <a:noFill/>
            <a:miter lim="800000"/>
            <a:headEnd/>
            <a:tailEnd/>
          </a:ln>
          <a:effectLst/>
        </p:spPr>
        <p:txBody>
          <a:bodyPr wrap="none" anchor="ctr"/>
          <a:lstStyle/>
          <a:p>
            <a:pPr>
              <a:lnSpc>
                <a:spcPct val="120000"/>
              </a:lnSpc>
              <a:spcBef>
                <a:spcPts val="0"/>
              </a:spcBef>
            </a:pPr>
            <a:endParaRPr lang="zh-CN" altLang="en-US">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6496"/>
                                        </p:tgtEl>
                                        <p:attrNameLst>
                                          <p:attrName>style.visibility</p:attrName>
                                        </p:attrNameLst>
                                      </p:cBhvr>
                                      <p:to>
                                        <p:strVal val="visible"/>
                                      </p:to>
                                    </p:set>
                                    <p:animEffect transition="in" filter="wipe(left)">
                                      <p:cBhvr>
                                        <p:cTn id="7" dur="500"/>
                                        <p:tgtEl>
                                          <p:spTgt spid="10649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174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17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174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1751"/>
                                        </p:tgtEl>
                                        <p:attrNameLst>
                                          <p:attrName>style.visibility</p:attrName>
                                        </p:attrNameLst>
                                      </p:cBhvr>
                                      <p:to>
                                        <p:strVal val="visible"/>
                                      </p:to>
                                    </p:set>
                                    <p:animEffect transition="in" filter="wipe(left)">
                                      <p:cBhvr>
                                        <p:cTn id="24"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P spid="31748" grpId="0" autoUpdateAnimBg="0"/>
      <p:bldP spid="31749" grpId="0" autoUpdateAnimBg="0"/>
      <p:bldP spid="3175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35474"/>
            <a:ext cx="9144000" cy="609600"/>
          </a:xfrm>
        </p:spPr>
        <p:txBody>
          <a:bodyPr/>
          <a:lstStyle/>
          <a:p>
            <a:pPr>
              <a:lnSpc>
                <a:spcPct val="120000"/>
              </a:lnSpc>
            </a:pPr>
            <a:r>
              <a:rPr lang="en-US" altLang="zh-CN" sz="2800" b="1" dirty="0">
                <a:solidFill>
                  <a:schemeClr val="accent2"/>
                </a:solidFill>
                <a:latin typeface="+mn-lt"/>
                <a:ea typeface="+mn-ea"/>
              </a:rPr>
              <a:t>§2 </a:t>
            </a:r>
            <a:r>
              <a:rPr lang="zh-CN" altLang="en-US" sz="2800" b="1" dirty="0">
                <a:solidFill>
                  <a:schemeClr val="accent2"/>
                </a:solidFill>
                <a:latin typeface="+mn-lt"/>
                <a:ea typeface="+mn-ea"/>
              </a:rPr>
              <a:t>直接三角分解法</a:t>
            </a:r>
          </a:p>
        </p:txBody>
      </p:sp>
      <p:sp>
        <p:nvSpPr>
          <p:cNvPr id="32771" name="Rectangle 3"/>
          <p:cNvSpPr>
            <a:spLocks noChangeArrowheads="1"/>
          </p:cNvSpPr>
          <p:nvPr/>
        </p:nvSpPr>
        <p:spPr bwMode="auto">
          <a:xfrm>
            <a:off x="0" y="659362"/>
            <a:ext cx="9144000" cy="609398"/>
          </a:xfrm>
          <a:prstGeom prst="rect">
            <a:avLst/>
          </a:prstGeom>
          <a:noFill/>
          <a:ln w="9525">
            <a:noFill/>
            <a:miter lim="800000"/>
            <a:headEnd/>
            <a:tailEnd/>
          </a:ln>
          <a:effectLst/>
        </p:spPr>
        <p:txBody>
          <a:bodyPr>
            <a:spAutoFit/>
          </a:bodyPr>
          <a:lstStyle/>
          <a:p>
            <a:pPr algn="l">
              <a:lnSpc>
                <a:spcPct val="120000"/>
              </a:lnSpc>
            </a:pPr>
            <a:r>
              <a:rPr lang="en-US" altLang="zh-CN" b="1" dirty="0" smtClean="0">
                <a:solidFill>
                  <a:schemeClr val="accent2"/>
                </a:solidFill>
                <a:latin typeface="+mn-lt"/>
                <a:ea typeface="+mn-ea"/>
              </a:rPr>
              <a:t>§</a:t>
            </a:r>
            <a:r>
              <a:rPr lang="en-US" altLang="zh-CN" b="1" dirty="0">
                <a:solidFill>
                  <a:schemeClr val="accent2"/>
                </a:solidFill>
                <a:latin typeface="+mn-lt"/>
                <a:ea typeface="+mn-ea"/>
              </a:rPr>
              <a:t>2.1 Gauss</a:t>
            </a:r>
            <a:r>
              <a:rPr lang="zh-CN" altLang="en-US" b="1" dirty="0">
                <a:solidFill>
                  <a:schemeClr val="accent2"/>
                </a:solidFill>
                <a:latin typeface="+mn-lt"/>
                <a:ea typeface="+mn-ea"/>
              </a:rPr>
              <a:t>消去法的矩阵表示</a:t>
            </a:r>
          </a:p>
        </p:txBody>
      </p:sp>
      <p:sp>
        <p:nvSpPr>
          <p:cNvPr id="32773" name="Text Box 5"/>
          <p:cNvSpPr txBox="1">
            <a:spLocks noChangeArrowheads="1"/>
          </p:cNvSpPr>
          <p:nvPr/>
        </p:nvSpPr>
        <p:spPr bwMode="auto">
          <a:xfrm>
            <a:off x="0" y="1140911"/>
            <a:ext cx="9144000" cy="609398"/>
          </a:xfrm>
          <a:prstGeom prst="rect">
            <a:avLst/>
          </a:prstGeom>
          <a:noFill/>
          <a:ln w="9525">
            <a:noFill/>
            <a:miter lim="800000"/>
            <a:headEnd/>
            <a:tailEnd/>
          </a:ln>
          <a:effectLst/>
        </p:spPr>
        <p:txBody>
          <a:bodyPr>
            <a:spAutoFit/>
          </a:bodyPr>
          <a:lstStyle/>
          <a:p>
            <a:pPr algn="l">
              <a:lnSpc>
                <a:spcPct val="120000"/>
              </a:lnSpc>
            </a:pPr>
            <a:r>
              <a:rPr lang="en-US" altLang="zh-CN" dirty="0" smtClean="0">
                <a:latin typeface="+mn-lt"/>
                <a:ea typeface="+mn-ea"/>
              </a:rPr>
              <a:t>        </a:t>
            </a:r>
            <a:r>
              <a:rPr lang="zh-CN" altLang="en-US" dirty="0" smtClean="0">
                <a:latin typeface="+mn-lt"/>
                <a:ea typeface="+mn-ea"/>
              </a:rPr>
              <a:t>对</a:t>
            </a:r>
            <a:r>
              <a:rPr lang="zh-CN" altLang="en-US" dirty="0">
                <a:latin typeface="+mn-lt"/>
                <a:ea typeface="+mn-ea"/>
              </a:rPr>
              <a:t>矩阵</a:t>
            </a:r>
            <a:endParaRPr lang="zh-CN" altLang="en-US" b="1" dirty="0">
              <a:solidFill>
                <a:schemeClr val="accent2"/>
              </a:solidFill>
              <a:latin typeface="+mn-lt"/>
              <a:ea typeface="+mn-ea"/>
            </a:endParaRPr>
          </a:p>
        </p:txBody>
      </p:sp>
      <p:pic>
        <p:nvPicPr>
          <p:cNvPr id="107524" name="Picture 102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11760" y="1412776"/>
            <a:ext cx="4657725" cy="2028825"/>
          </a:xfrm>
          <a:prstGeom prst="rect">
            <a:avLst/>
          </a:prstGeom>
          <a:noFill/>
        </p:spPr>
      </p:pic>
      <p:pic>
        <p:nvPicPr>
          <p:cNvPr id="107527" name="Picture 103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1671" y="3573016"/>
            <a:ext cx="1724025" cy="523875"/>
          </a:xfrm>
          <a:prstGeom prst="rect">
            <a:avLst/>
          </a:prstGeom>
          <a:noFill/>
        </p:spPr>
      </p:pic>
      <p:pic>
        <p:nvPicPr>
          <p:cNvPr id="107533" name="Picture 103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79712" y="3573016"/>
            <a:ext cx="4629150" cy="533400"/>
          </a:xfrm>
          <a:prstGeom prst="rect">
            <a:avLst/>
          </a:prstGeom>
          <a:noFill/>
        </p:spPr>
      </p:pic>
      <p:pic>
        <p:nvPicPr>
          <p:cNvPr id="107536" name="Picture 104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162522" y="4437112"/>
            <a:ext cx="4857750" cy="20859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07524"/>
                                        </p:tgtEl>
                                        <p:attrNameLst>
                                          <p:attrName>style.visibility</p:attrName>
                                        </p:attrNameLst>
                                      </p:cBhvr>
                                      <p:to>
                                        <p:strVal val="visible"/>
                                      </p:to>
                                    </p:set>
                                    <p:animEffect transition="in" filter="blinds(horizontal)">
                                      <p:cBhvr>
                                        <p:cTn id="11" dur="500"/>
                                        <p:tgtEl>
                                          <p:spTgt spid="10752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7527"/>
                                        </p:tgtEl>
                                        <p:attrNameLst>
                                          <p:attrName>style.visibility</p:attrName>
                                        </p:attrNameLst>
                                      </p:cBhvr>
                                      <p:to>
                                        <p:strVal val="visible"/>
                                      </p:to>
                                    </p:set>
                                    <p:animEffect transition="in" filter="blinds(horizontal)">
                                      <p:cBhvr>
                                        <p:cTn id="16" dur="500"/>
                                        <p:tgtEl>
                                          <p:spTgt spid="10752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7533"/>
                                        </p:tgtEl>
                                        <p:attrNameLst>
                                          <p:attrName>style.visibility</p:attrName>
                                        </p:attrNameLst>
                                      </p:cBhvr>
                                      <p:to>
                                        <p:strVal val="visible"/>
                                      </p:to>
                                    </p:set>
                                    <p:animEffect transition="in" filter="blinds(horizontal)">
                                      <p:cBhvr>
                                        <p:cTn id="21" dur="500"/>
                                        <p:tgtEl>
                                          <p:spTgt spid="10753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7536"/>
                                        </p:tgtEl>
                                        <p:attrNameLst>
                                          <p:attrName>style.visibility</p:attrName>
                                        </p:attrNameLst>
                                      </p:cBhvr>
                                      <p:to>
                                        <p:strVal val="visible"/>
                                      </p:to>
                                    </p:set>
                                    <p:animEffect transition="in" filter="blinds(horizontal)">
                                      <p:cBhvr>
                                        <p:cTn id="26" dur="500"/>
                                        <p:tgtEl>
                                          <p:spTgt spid="107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152400"/>
            <a:ext cx="9144000" cy="540725"/>
          </a:xfrm>
          <a:prstGeom prst="rect">
            <a:avLst/>
          </a:prstGeom>
          <a:noFill/>
          <a:ln w="9525">
            <a:noFill/>
            <a:miter lim="800000"/>
            <a:headEnd/>
            <a:tailEnd/>
          </a:ln>
          <a:effectLst/>
        </p:spPr>
        <p:txBody>
          <a:bodyPr>
            <a:spAutoFit/>
          </a:bodyPr>
          <a:lstStyle/>
          <a:p>
            <a:pPr algn="l">
              <a:lnSpc>
                <a:spcPct val="120000"/>
              </a:lnSpc>
            </a:pPr>
            <a:r>
              <a:rPr lang="zh-CN" altLang="en-US" dirty="0"/>
              <a:t>则有</a:t>
            </a:r>
          </a:p>
        </p:txBody>
      </p:sp>
      <p:sp>
        <p:nvSpPr>
          <p:cNvPr id="33804" name="Text Box 12"/>
          <p:cNvSpPr txBox="1">
            <a:spLocks noChangeArrowheads="1"/>
          </p:cNvSpPr>
          <p:nvPr/>
        </p:nvSpPr>
        <p:spPr bwMode="auto">
          <a:xfrm>
            <a:off x="76200" y="5877272"/>
            <a:ext cx="9144000" cy="540725"/>
          </a:xfrm>
          <a:prstGeom prst="rect">
            <a:avLst/>
          </a:prstGeom>
          <a:noFill/>
          <a:ln w="9525">
            <a:noFill/>
            <a:miter lim="800000"/>
            <a:headEnd/>
            <a:tailEnd/>
          </a:ln>
          <a:effectLst/>
        </p:spPr>
        <p:txBody>
          <a:bodyPr>
            <a:spAutoFit/>
          </a:bodyPr>
          <a:lstStyle/>
          <a:p>
            <a:pPr algn="l">
              <a:lnSpc>
                <a:spcPct val="120000"/>
              </a:lnSpc>
            </a:pPr>
            <a:r>
              <a:rPr lang="zh-CN" altLang="en-US" dirty="0"/>
              <a:t>则有</a:t>
            </a:r>
          </a:p>
        </p:txBody>
      </p:sp>
      <p:pic>
        <p:nvPicPr>
          <p:cNvPr id="108548" name="Picture 102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83221" y="1268760"/>
            <a:ext cx="2047875" cy="438150"/>
          </a:xfrm>
          <a:prstGeom prst="rect">
            <a:avLst/>
          </a:prstGeom>
          <a:noFill/>
        </p:spPr>
      </p:pic>
      <p:pic>
        <p:nvPicPr>
          <p:cNvPr id="108550" name="Picture 103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643461" y="476672"/>
            <a:ext cx="3952875" cy="2028825"/>
          </a:xfrm>
          <a:prstGeom prst="rect">
            <a:avLst/>
          </a:prstGeom>
          <a:noFill/>
        </p:spPr>
      </p:pic>
      <p:pic>
        <p:nvPicPr>
          <p:cNvPr id="108552" name="Picture 103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11671" y="2689101"/>
            <a:ext cx="1724025" cy="523875"/>
          </a:xfrm>
          <a:prstGeom prst="rect">
            <a:avLst/>
          </a:prstGeom>
          <a:noFill/>
        </p:spPr>
      </p:pic>
      <p:pic>
        <p:nvPicPr>
          <p:cNvPr id="108555" name="Picture 103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051720" y="2708920"/>
            <a:ext cx="4629150" cy="533400"/>
          </a:xfrm>
          <a:prstGeom prst="rect">
            <a:avLst/>
          </a:prstGeom>
          <a:noFill/>
        </p:spPr>
      </p:pic>
      <p:pic>
        <p:nvPicPr>
          <p:cNvPr id="192513"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143472" y="3474690"/>
            <a:ext cx="4876800" cy="21145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08548"/>
                                        </p:tgtEl>
                                        <p:attrNameLst>
                                          <p:attrName>style.visibility</p:attrName>
                                        </p:attrNameLst>
                                      </p:cBhvr>
                                      <p:to>
                                        <p:strVal val="visible"/>
                                      </p:to>
                                    </p:set>
                                    <p:animEffect transition="in" filter="blinds(horizontal)">
                                      <p:cBhvr>
                                        <p:cTn id="11" dur="500"/>
                                        <p:tgtEl>
                                          <p:spTgt spid="10854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8550"/>
                                        </p:tgtEl>
                                        <p:attrNameLst>
                                          <p:attrName>style.visibility</p:attrName>
                                        </p:attrNameLst>
                                      </p:cBhvr>
                                      <p:to>
                                        <p:strVal val="visible"/>
                                      </p:to>
                                    </p:set>
                                    <p:animEffect transition="in" filter="blinds(horizontal)">
                                      <p:cBhvr>
                                        <p:cTn id="16" dur="500"/>
                                        <p:tgtEl>
                                          <p:spTgt spid="10855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8552"/>
                                        </p:tgtEl>
                                        <p:attrNameLst>
                                          <p:attrName>style.visibility</p:attrName>
                                        </p:attrNameLst>
                                      </p:cBhvr>
                                      <p:to>
                                        <p:strVal val="visible"/>
                                      </p:to>
                                    </p:set>
                                    <p:animEffect transition="in" filter="blinds(horizontal)">
                                      <p:cBhvr>
                                        <p:cTn id="21" dur="500"/>
                                        <p:tgtEl>
                                          <p:spTgt spid="10855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8555"/>
                                        </p:tgtEl>
                                        <p:attrNameLst>
                                          <p:attrName>style.visibility</p:attrName>
                                        </p:attrNameLst>
                                      </p:cBhvr>
                                      <p:to>
                                        <p:strVal val="visible"/>
                                      </p:to>
                                    </p:set>
                                    <p:animEffect transition="in" filter="blinds(horizontal)">
                                      <p:cBhvr>
                                        <p:cTn id="26" dur="500"/>
                                        <p:tgtEl>
                                          <p:spTgt spid="10855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2513"/>
                                        </p:tgtEl>
                                        <p:attrNameLst>
                                          <p:attrName>style.visibility</p:attrName>
                                        </p:attrNameLst>
                                      </p:cBhvr>
                                      <p:to>
                                        <p:strVal val="visible"/>
                                      </p:to>
                                    </p:set>
                                    <p:animEffect transition="in" filter="wipe(left)">
                                      <p:cBhvr>
                                        <p:cTn id="31" dur="500"/>
                                        <p:tgtEl>
                                          <p:spTgt spid="19251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3804"/>
                                        </p:tgtEl>
                                        <p:attrNameLst>
                                          <p:attrName>style.visibility</p:attrName>
                                        </p:attrNameLst>
                                      </p:cBhvr>
                                      <p:to>
                                        <p:strVal val="visible"/>
                                      </p:to>
                                    </p:set>
                                    <p:animEffect transition="in" filter="blinds(horizontal)">
                                      <p:cBhvr>
                                        <p:cTn id="36" dur="500"/>
                                        <p:tgtEl>
                                          <p:spTgt spid="33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80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0" y="2924944"/>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Times New Roman" pitchFamily="18" charset="0"/>
              </a:rPr>
              <a:t>如此进行</a:t>
            </a:r>
            <a:r>
              <a:rPr lang="zh-CN" altLang="en-US" dirty="0" smtClean="0">
                <a:latin typeface="Times New Roman" pitchFamily="18" charset="0"/>
              </a:rPr>
              <a:t>下去</a:t>
            </a:r>
            <a:r>
              <a:rPr lang="en-US" altLang="zh-CN" dirty="0" smtClean="0">
                <a:latin typeface="Times New Roman" pitchFamily="18" charset="0"/>
              </a:rPr>
              <a:t>, (</a:t>
            </a:r>
            <a:r>
              <a:rPr lang="zh-CN" altLang="en-US" dirty="0" smtClean="0">
                <a:latin typeface="Times New Roman" pitchFamily="18" charset="0"/>
              </a:rPr>
              <a:t>最多</a:t>
            </a:r>
            <a:r>
              <a:rPr lang="en-US" altLang="zh-CN" dirty="0" smtClean="0">
                <a:latin typeface="Times New Roman" pitchFamily="18" charset="0"/>
              </a:rPr>
              <a:t>)</a:t>
            </a:r>
            <a:r>
              <a:rPr lang="zh-CN" altLang="en-US" dirty="0" smtClean="0">
                <a:latin typeface="Times New Roman" pitchFamily="18" charset="0"/>
              </a:rPr>
              <a:t>在第</a:t>
            </a:r>
            <a:r>
              <a:rPr lang="en-US" altLang="zh-CN" i="1" dirty="0">
                <a:latin typeface="Times New Roman" pitchFamily="18" charset="0"/>
              </a:rPr>
              <a:t>n</a:t>
            </a:r>
            <a:r>
              <a:rPr lang="en-US" altLang="zh-CN" dirty="0">
                <a:latin typeface="Times New Roman" pitchFamily="18" charset="0"/>
              </a:rPr>
              <a:t>-1</a:t>
            </a:r>
            <a:r>
              <a:rPr lang="zh-CN" altLang="en-US" dirty="0" smtClean="0">
                <a:latin typeface="Times New Roman" pitchFamily="18" charset="0"/>
              </a:rPr>
              <a:t>步</a:t>
            </a:r>
            <a:r>
              <a:rPr lang="en-US" altLang="zh-CN" dirty="0" smtClean="0">
                <a:latin typeface="Times New Roman" pitchFamily="18" charset="0"/>
              </a:rPr>
              <a:t>:</a:t>
            </a:r>
            <a:endParaRPr lang="en-US" altLang="zh-CN" dirty="0"/>
          </a:p>
        </p:txBody>
      </p:sp>
      <p:sp>
        <p:nvSpPr>
          <p:cNvPr id="34823" name="Text Box 7"/>
          <p:cNvSpPr txBox="1">
            <a:spLocks noChangeArrowheads="1"/>
          </p:cNvSpPr>
          <p:nvPr/>
        </p:nvSpPr>
        <p:spPr bwMode="auto">
          <a:xfrm>
            <a:off x="0" y="6272651"/>
            <a:ext cx="9144000" cy="540725"/>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t>则有</a:t>
            </a:r>
            <a:endParaRPr lang="zh-CN" altLang="en-US" dirty="0"/>
          </a:p>
        </p:txBody>
      </p:sp>
      <p:pic>
        <p:nvPicPr>
          <p:cNvPr id="109570" name="Picture 102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23925" y="1268760"/>
            <a:ext cx="2047875" cy="438150"/>
          </a:xfrm>
          <a:prstGeom prst="rect">
            <a:avLst/>
          </a:prstGeom>
          <a:noFill/>
        </p:spPr>
      </p:pic>
      <p:pic>
        <p:nvPicPr>
          <p:cNvPr id="109572" name="Picture 102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43808" y="188640"/>
            <a:ext cx="4848225" cy="2657475"/>
          </a:xfrm>
          <a:prstGeom prst="rect">
            <a:avLst/>
          </a:prstGeom>
          <a:noFill/>
        </p:spPr>
      </p:pic>
      <p:pic>
        <p:nvPicPr>
          <p:cNvPr id="109578" name="Picture 103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05036" y="3515097"/>
            <a:ext cx="2409825" cy="561975"/>
          </a:xfrm>
          <a:prstGeom prst="rect">
            <a:avLst/>
          </a:prstGeom>
          <a:noFill/>
        </p:spPr>
      </p:pic>
      <p:pic>
        <p:nvPicPr>
          <p:cNvPr id="109581" name="Picture 103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347864" y="3501008"/>
            <a:ext cx="4991100" cy="571500"/>
          </a:xfrm>
          <a:prstGeom prst="rect">
            <a:avLst/>
          </a:prstGeom>
          <a:noFill/>
        </p:spPr>
      </p:pic>
      <p:pic>
        <p:nvPicPr>
          <p:cNvPr id="190467"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51720" y="5085184"/>
            <a:ext cx="1085850" cy="419100"/>
          </a:xfrm>
          <a:prstGeom prst="rect">
            <a:avLst/>
          </a:prstGeom>
          <a:noFill/>
        </p:spPr>
      </p:pic>
      <p:pic>
        <p:nvPicPr>
          <p:cNvPr id="191489"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03848" y="4365104"/>
            <a:ext cx="4457700" cy="21050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blinds(horizontal)">
                                      <p:cBhvr>
                                        <p:cTn id="7" dur="500"/>
                                        <p:tgtEl>
                                          <p:spTgt spid="1095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9572"/>
                                        </p:tgtEl>
                                        <p:attrNameLst>
                                          <p:attrName>style.visibility</p:attrName>
                                        </p:attrNameLst>
                                      </p:cBhvr>
                                      <p:to>
                                        <p:strVal val="visible"/>
                                      </p:to>
                                    </p:set>
                                    <p:animEffect transition="in" filter="blinds(horizontal)">
                                      <p:cBhvr>
                                        <p:cTn id="12" dur="500"/>
                                        <p:tgtEl>
                                          <p:spTgt spid="109572"/>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34820"/>
                                        </p:tgtEl>
                                        <p:attrNameLst>
                                          <p:attrName>style.visibility</p:attrName>
                                        </p:attrNameLst>
                                      </p:cBhvr>
                                      <p:to>
                                        <p:strVal val="visible"/>
                                      </p:to>
                                    </p:set>
                                    <p:anim calcmode="discrete" valueType="clr">
                                      <p:cBhvr override="childStyle">
                                        <p:cTn id="17" dur="80"/>
                                        <p:tgtEl>
                                          <p:spTgt spid="34820"/>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4820"/>
                                        </p:tgtEl>
                                        <p:attrNameLst>
                                          <p:attrName>fillcolor</p:attrName>
                                        </p:attrNameLst>
                                      </p:cBhvr>
                                      <p:tavLst>
                                        <p:tav tm="0">
                                          <p:val>
                                            <p:clrVal>
                                              <a:schemeClr val="accent2"/>
                                            </p:clrVal>
                                          </p:val>
                                        </p:tav>
                                        <p:tav tm="50000">
                                          <p:val>
                                            <p:clrVal>
                                              <a:schemeClr val="hlink"/>
                                            </p:clrVal>
                                          </p:val>
                                        </p:tav>
                                      </p:tavLst>
                                    </p:anim>
                                    <p:set>
                                      <p:cBhvr>
                                        <p:cTn id="19" dur="80"/>
                                        <p:tgtEl>
                                          <p:spTgt spid="34820"/>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9578"/>
                                        </p:tgtEl>
                                        <p:attrNameLst>
                                          <p:attrName>style.visibility</p:attrName>
                                        </p:attrNameLst>
                                      </p:cBhvr>
                                      <p:to>
                                        <p:strVal val="visible"/>
                                      </p:to>
                                    </p:set>
                                    <p:animEffect transition="in" filter="blinds(horizontal)">
                                      <p:cBhvr>
                                        <p:cTn id="24" dur="500"/>
                                        <p:tgtEl>
                                          <p:spTgt spid="10957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09581"/>
                                        </p:tgtEl>
                                        <p:attrNameLst>
                                          <p:attrName>style.visibility</p:attrName>
                                        </p:attrNameLst>
                                      </p:cBhvr>
                                      <p:to>
                                        <p:strVal val="visible"/>
                                      </p:to>
                                    </p:set>
                                    <p:animEffect transition="in" filter="blinds(horizontal)">
                                      <p:cBhvr>
                                        <p:cTn id="29" dur="500"/>
                                        <p:tgtEl>
                                          <p:spTgt spid="10958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90467"/>
                                        </p:tgtEl>
                                        <p:attrNameLst>
                                          <p:attrName>style.visibility</p:attrName>
                                        </p:attrNameLst>
                                      </p:cBhvr>
                                      <p:to>
                                        <p:strVal val="visible"/>
                                      </p:to>
                                    </p:set>
                                    <p:animEffect transition="in" filter="blinds(horizontal)">
                                      <p:cBhvr>
                                        <p:cTn id="34" dur="500"/>
                                        <p:tgtEl>
                                          <p:spTgt spid="19046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91489"/>
                                        </p:tgtEl>
                                        <p:attrNameLst>
                                          <p:attrName>style.visibility</p:attrName>
                                        </p:attrNameLst>
                                      </p:cBhvr>
                                      <p:to>
                                        <p:strVal val="visible"/>
                                      </p:to>
                                    </p:set>
                                    <p:animEffect transition="in" filter="wipe(left)">
                                      <p:cBhvr>
                                        <p:cTn id="39" dur="500"/>
                                        <p:tgtEl>
                                          <p:spTgt spid="19148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4823"/>
                                        </p:tgtEl>
                                        <p:attrNameLst>
                                          <p:attrName>style.visibility</p:attrName>
                                        </p:attrNameLst>
                                      </p:cBhvr>
                                      <p:to>
                                        <p:strVal val="visible"/>
                                      </p:to>
                                    </p:set>
                                    <p:animEffect transition="in" filter="blinds(horizontal)">
                                      <p:cBhvr>
                                        <p:cTn id="44" dur="500"/>
                                        <p:tgtEl>
                                          <p:spTgt spid="3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0" y="2590800"/>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rPr>
              <a:t>上述过程可以描述为</a:t>
            </a:r>
            <a:r>
              <a:rPr lang="en-US" altLang="zh-CN" dirty="0" smtClean="0">
                <a:latin typeface="+mn-lt"/>
              </a:rPr>
              <a:t>:</a:t>
            </a:r>
            <a:endParaRPr lang="en-US" altLang="zh-CN" dirty="0">
              <a:latin typeface="+mn-lt"/>
            </a:endParaRPr>
          </a:p>
        </p:txBody>
      </p:sp>
      <p:sp>
        <p:nvSpPr>
          <p:cNvPr id="35844" name="Text Box 4"/>
          <p:cNvSpPr txBox="1">
            <a:spLocks noChangeArrowheads="1"/>
          </p:cNvSpPr>
          <p:nvPr/>
        </p:nvSpPr>
        <p:spPr bwMode="auto">
          <a:xfrm>
            <a:off x="0" y="3048000"/>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latin typeface="+mn-lt"/>
              </a:rPr>
              <a:t>            </a:t>
            </a:r>
            <a:r>
              <a:rPr lang="en-US" altLang="zh-CN" b="1" i="1" dirty="0" smtClean="0">
                <a:latin typeface="+mn-lt"/>
              </a:rPr>
              <a:t>A</a:t>
            </a:r>
            <a:r>
              <a:rPr lang="en-US" altLang="zh-CN" baseline="30000" dirty="0" smtClean="0">
                <a:latin typeface="+mn-lt"/>
              </a:rPr>
              <a:t>(</a:t>
            </a:r>
            <a:r>
              <a:rPr lang="en-US" altLang="zh-CN" i="1" baseline="30000" dirty="0" smtClean="0">
                <a:latin typeface="+mn-lt"/>
              </a:rPr>
              <a:t>n</a:t>
            </a:r>
            <a:r>
              <a:rPr lang="en-US" altLang="zh-CN" baseline="30000" dirty="0">
                <a:latin typeface="+mn-lt"/>
              </a:rPr>
              <a:t>)</a:t>
            </a:r>
            <a:r>
              <a:rPr lang="en-US" altLang="zh-CN" dirty="0">
                <a:latin typeface="+mn-lt"/>
              </a:rPr>
              <a:t>=</a:t>
            </a:r>
            <a:r>
              <a:rPr lang="en-US" altLang="zh-CN" b="1" i="1" dirty="0">
                <a:latin typeface="+mn-lt"/>
              </a:rPr>
              <a:t>L</a:t>
            </a:r>
            <a:r>
              <a:rPr lang="en-US" altLang="zh-CN" i="1" baseline="-25000" dirty="0">
                <a:latin typeface="+mn-lt"/>
              </a:rPr>
              <a:t>n</a:t>
            </a:r>
            <a:r>
              <a:rPr lang="en-US" altLang="zh-CN" baseline="-25000" dirty="0">
                <a:latin typeface="+mn-lt"/>
              </a:rPr>
              <a:t>-1</a:t>
            </a:r>
            <a:r>
              <a:rPr lang="en-US" altLang="zh-CN" b="1" i="1" dirty="0">
                <a:latin typeface="+mn-lt"/>
              </a:rPr>
              <a:t>A</a:t>
            </a:r>
            <a:r>
              <a:rPr lang="en-US" altLang="zh-CN" baseline="30000" dirty="0">
                <a:latin typeface="+mn-lt"/>
              </a:rPr>
              <a:t>(</a:t>
            </a:r>
            <a:r>
              <a:rPr lang="en-US" altLang="zh-CN" i="1" baseline="30000" dirty="0">
                <a:latin typeface="+mn-lt"/>
              </a:rPr>
              <a:t>n</a:t>
            </a:r>
            <a:r>
              <a:rPr lang="en-US" altLang="zh-CN" baseline="30000" dirty="0">
                <a:latin typeface="+mn-lt"/>
              </a:rPr>
              <a:t>-1)</a:t>
            </a:r>
          </a:p>
        </p:txBody>
      </p:sp>
      <p:sp>
        <p:nvSpPr>
          <p:cNvPr id="35847" name="Text Box 7"/>
          <p:cNvSpPr txBox="1">
            <a:spLocks noChangeArrowheads="1"/>
          </p:cNvSpPr>
          <p:nvPr/>
        </p:nvSpPr>
        <p:spPr bwMode="auto">
          <a:xfrm>
            <a:off x="0" y="2996952"/>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a:latin typeface="+mn-lt"/>
                <a:ea typeface="+mn-ea"/>
              </a:rPr>
              <a:t>       </a:t>
            </a:r>
            <a:r>
              <a:rPr lang="en-US" altLang="zh-CN" b="1" dirty="0">
                <a:latin typeface="+mn-lt"/>
                <a:ea typeface="+mn-ea"/>
              </a:rPr>
              <a:t>                 </a:t>
            </a:r>
            <a:r>
              <a:rPr lang="en-US" altLang="zh-CN" b="1" dirty="0" smtClean="0">
                <a:latin typeface="+mn-lt"/>
                <a:ea typeface="+mn-ea"/>
              </a:rPr>
              <a:t>           </a:t>
            </a:r>
            <a:r>
              <a:rPr lang="en-US" altLang="zh-CN" dirty="0" smtClean="0">
                <a:latin typeface="+mn-lt"/>
                <a:ea typeface="+mn-ea"/>
              </a:rPr>
              <a:t>=</a:t>
            </a:r>
            <a:r>
              <a:rPr lang="en-US" altLang="zh-CN" b="1" i="1" dirty="0">
                <a:latin typeface="+mn-lt"/>
                <a:ea typeface="+mn-ea"/>
              </a:rPr>
              <a:t>L</a:t>
            </a:r>
            <a:r>
              <a:rPr lang="en-US" altLang="zh-CN" i="1" baseline="-25000" dirty="0">
                <a:latin typeface="+mn-lt"/>
                <a:ea typeface="+mn-ea"/>
              </a:rPr>
              <a:t>n</a:t>
            </a:r>
            <a:r>
              <a:rPr lang="en-US" altLang="zh-CN" baseline="-25000" dirty="0">
                <a:latin typeface="+mn-lt"/>
                <a:ea typeface="+mn-ea"/>
              </a:rPr>
              <a:t>-1</a:t>
            </a:r>
            <a:r>
              <a:rPr lang="en-US" altLang="zh-CN" b="1" i="1" dirty="0">
                <a:latin typeface="+mn-lt"/>
                <a:ea typeface="+mn-ea"/>
              </a:rPr>
              <a:t>L</a:t>
            </a:r>
            <a:r>
              <a:rPr lang="en-US" altLang="zh-CN" i="1" baseline="-25000" dirty="0">
                <a:latin typeface="+mn-lt"/>
                <a:ea typeface="+mn-ea"/>
              </a:rPr>
              <a:t>n</a:t>
            </a:r>
            <a:r>
              <a:rPr lang="en-US" altLang="zh-CN" baseline="-25000" dirty="0">
                <a:latin typeface="+mn-lt"/>
                <a:ea typeface="+mn-ea"/>
              </a:rPr>
              <a:t>-2</a:t>
            </a:r>
            <a:r>
              <a:rPr lang="en-US" altLang="zh-CN" b="1" i="1" dirty="0">
                <a:latin typeface="+mn-lt"/>
                <a:ea typeface="+mn-ea"/>
              </a:rPr>
              <a:t>A</a:t>
            </a:r>
            <a:r>
              <a:rPr lang="en-US" altLang="zh-CN" baseline="30000" dirty="0">
                <a:latin typeface="+mn-lt"/>
                <a:ea typeface="+mn-ea"/>
              </a:rPr>
              <a:t>(</a:t>
            </a:r>
            <a:r>
              <a:rPr lang="en-US" altLang="zh-CN" i="1" baseline="30000" dirty="0">
                <a:latin typeface="+mn-lt"/>
                <a:ea typeface="+mn-ea"/>
              </a:rPr>
              <a:t>n</a:t>
            </a:r>
            <a:r>
              <a:rPr lang="en-US" altLang="zh-CN" baseline="30000" dirty="0">
                <a:latin typeface="+mn-lt"/>
                <a:ea typeface="+mn-ea"/>
              </a:rPr>
              <a:t>-2</a:t>
            </a:r>
            <a:r>
              <a:rPr lang="en-US" altLang="zh-CN" baseline="30000" dirty="0" smtClean="0">
                <a:latin typeface="+mn-lt"/>
                <a:ea typeface="+mn-ea"/>
              </a:rPr>
              <a:t>)</a:t>
            </a:r>
            <a:endParaRPr lang="en-US" altLang="zh-CN" dirty="0">
              <a:latin typeface="+mn-lt"/>
              <a:ea typeface="+mn-ea"/>
            </a:endParaRPr>
          </a:p>
        </p:txBody>
      </p:sp>
      <p:pic>
        <p:nvPicPr>
          <p:cNvPr id="11" name="Picture 103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8057" y="1190650"/>
            <a:ext cx="2771775" cy="438150"/>
          </a:xfrm>
          <a:prstGeom prst="rect">
            <a:avLst/>
          </a:prstGeom>
          <a:noFill/>
        </p:spPr>
      </p:pic>
      <p:pic>
        <p:nvPicPr>
          <p:cNvPr id="12" name="Picture 103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131840" y="56778"/>
            <a:ext cx="4924425" cy="2724150"/>
          </a:xfrm>
          <a:prstGeom prst="rect">
            <a:avLst/>
          </a:prstGeom>
          <a:noFill/>
        </p:spPr>
      </p:pic>
      <p:sp>
        <p:nvSpPr>
          <p:cNvPr id="13" name="矩形 12"/>
          <p:cNvSpPr/>
          <p:nvPr/>
        </p:nvSpPr>
        <p:spPr>
          <a:xfrm>
            <a:off x="0" y="2996952"/>
            <a:ext cx="9144000" cy="609398"/>
          </a:xfrm>
          <a:prstGeom prst="rect">
            <a:avLst/>
          </a:prstGeom>
        </p:spPr>
        <p:txBody>
          <a:bodyPr wrap="square">
            <a:spAutoFit/>
          </a:bodyPr>
          <a:lstStyle/>
          <a:p>
            <a:pPr algn="l">
              <a:lnSpc>
                <a:spcPct val="120000"/>
              </a:lnSpc>
              <a:spcBef>
                <a:spcPts val="0"/>
              </a:spcBef>
            </a:pPr>
            <a:r>
              <a:rPr lang="en-US" altLang="zh-CN" dirty="0" smtClean="0">
                <a:latin typeface="+mn-lt"/>
              </a:rPr>
              <a:t>                                                          =…= </a:t>
            </a:r>
            <a:r>
              <a:rPr lang="en-US" altLang="zh-CN" b="1" i="1" dirty="0" smtClean="0">
                <a:latin typeface="+mn-lt"/>
              </a:rPr>
              <a:t>L</a:t>
            </a:r>
            <a:r>
              <a:rPr lang="en-US" altLang="zh-CN" i="1" baseline="-25000" dirty="0" smtClean="0">
                <a:latin typeface="+mn-lt"/>
              </a:rPr>
              <a:t>n</a:t>
            </a:r>
            <a:r>
              <a:rPr lang="en-US" altLang="zh-CN" baseline="-25000" dirty="0" smtClean="0">
                <a:latin typeface="+mn-lt"/>
              </a:rPr>
              <a:t>-1</a:t>
            </a:r>
            <a:r>
              <a:rPr lang="en-US" altLang="zh-CN" b="1" i="1" dirty="0" smtClean="0">
                <a:latin typeface="+mn-lt"/>
              </a:rPr>
              <a:t>L</a:t>
            </a:r>
            <a:r>
              <a:rPr lang="en-US" altLang="zh-CN" i="1" baseline="-25000" dirty="0" smtClean="0">
                <a:latin typeface="+mn-lt"/>
              </a:rPr>
              <a:t>n</a:t>
            </a:r>
            <a:r>
              <a:rPr lang="en-US" altLang="zh-CN" baseline="-25000" dirty="0" smtClean="0">
                <a:latin typeface="+mn-lt"/>
              </a:rPr>
              <a:t>-2</a:t>
            </a:r>
            <a:r>
              <a:rPr lang="en-US" altLang="zh-CN" dirty="0" smtClean="0">
                <a:latin typeface="+mn-lt"/>
              </a:rPr>
              <a:t>…</a:t>
            </a:r>
            <a:r>
              <a:rPr lang="en-US" altLang="zh-CN" b="1" i="1" dirty="0" smtClean="0">
                <a:latin typeface="+mn-lt"/>
              </a:rPr>
              <a:t>L</a:t>
            </a:r>
            <a:r>
              <a:rPr lang="en-US" altLang="zh-CN" baseline="-25000" dirty="0" smtClean="0">
                <a:latin typeface="+mn-lt"/>
              </a:rPr>
              <a:t>2</a:t>
            </a:r>
            <a:r>
              <a:rPr lang="en-US" altLang="zh-CN" b="1" i="1" dirty="0" smtClean="0">
                <a:latin typeface="+mn-lt"/>
              </a:rPr>
              <a:t>L</a:t>
            </a:r>
            <a:r>
              <a:rPr lang="en-US" altLang="zh-CN" baseline="-25000" dirty="0" smtClean="0">
                <a:latin typeface="+mn-lt"/>
              </a:rPr>
              <a:t>1</a:t>
            </a:r>
            <a:r>
              <a:rPr lang="en-US" altLang="zh-CN" b="1" i="1" dirty="0" smtClean="0">
                <a:latin typeface="+mn-lt"/>
              </a:rPr>
              <a:t>A</a:t>
            </a:r>
            <a:r>
              <a:rPr lang="en-US" altLang="zh-CN" baseline="30000" dirty="0" smtClean="0">
                <a:latin typeface="+mn-lt"/>
              </a:rPr>
              <a:t>(1)</a:t>
            </a:r>
            <a:r>
              <a:rPr lang="en-US" altLang="zh-CN" dirty="0" smtClean="0">
                <a:latin typeface="+mn-lt"/>
              </a:rPr>
              <a:t>,</a:t>
            </a:r>
          </a:p>
        </p:txBody>
      </p:sp>
      <p:sp>
        <p:nvSpPr>
          <p:cNvPr id="14" name="Text Box 3"/>
          <p:cNvSpPr txBox="1">
            <a:spLocks noChangeArrowheads="1"/>
          </p:cNvSpPr>
          <p:nvPr/>
        </p:nvSpPr>
        <p:spPr bwMode="auto">
          <a:xfrm>
            <a:off x="0" y="3573016"/>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ea typeface="+mn-ea"/>
              </a:rPr>
              <a:t>所以有</a:t>
            </a:r>
            <a:r>
              <a:rPr lang="en-US" altLang="zh-CN" dirty="0">
                <a:latin typeface="+mn-lt"/>
                <a:ea typeface="+mn-ea"/>
              </a:rPr>
              <a:t>:</a:t>
            </a:r>
          </a:p>
        </p:txBody>
      </p:sp>
      <p:sp>
        <p:nvSpPr>
          <p:cNvPr id="15" name="Text Box 4"/>
          <p:cNvSpPr txBox="1">
            <a:spLocks noChangeArrowheads="1"/>
          </p:cNvSpPr>
          <p:nvPr/>
        </p:nvSpPr>
        <p:spPr bwMode="auto">
          <a:xfrm>
            <a:off x="0" y="4077072"/>
            <a:ext cx="9144000" cy="564257"/>
          </a:xfrm>
          <a:prstGeom prst="rect">
            <a:avLst/>
          </a:prstGeom>
          <a:noFill/>
          <a:ln w="9525">
            <a:noFill/>
            <a:miter lim="800000"/>
            <a:headEnd/>
            <a:tailEnd/>
          </a:ln>
          <a:effectLst/>
        </p:spPr>
        <p:txBody>
          <a:bodyPr>
            <a:spAutoFit/>
          </a:bodyPr>
          <a:lstStyle/>
          <a:p>
            <a:pPr>
              <a:lnSpc>
                <a:spcPct val="120000"/>
              </a:lnSpc>
              <a:spcBef>
                <a:spcPts val="0"/>
              </a:spcBef>
            </a:pPr>
            <a:r>
              <a:rPr lang="en-US" altLang="zh-CN" b="1" i="1" dirty="0" smtClean="0">
                <a:latin typeface="+mn-lt"/>
                <a:ea typeface="+mn-ea"/>
              </a:rPr>
              <a:t>A</a:t>
            </a:r>
            <a:r>
              <a:rPr lang="en-US" altLang="zh-CN" dirty="0" smtClean="0">
                <a:latin typeface="+mn-lt"/>
                <a:ea typeface="+mn-ea"/>
              </a:rPr>
              <a:t>=</a:t>
            </a:r>
            <a:r>
              <a:rPr lang="en-US" altLang="zh-CN" b="1" i="1" dirty="0" smtClean="0">
                <a:latin typeface="+mn-lt"/>
                <a:ea typeface="+mn-ea"/>
              </a:rPr>
              <a:t>A</a:t>
            </a:r>
            <a:r>
              <a:rPr lang="en-US" altLang="zh-CN" baseline="30000" dirty="0" smtClean="0">
                <a:latin typeface="+mn-lt"/>
                <a:ea typeface="+mn-ea"/>
              </a:rPr>
              <a:t>(1</a:t>
            </a:r>
            <a:r>
              <a:rPr lang="en-US" altLang="zh-CN" baseline="30000" dirty="0">
                <a:latin typeface="+mn-lt"/>
                <a:ea typeface="+mn-ea"/>
              </a:rPr>
              <a:t>)</a:t>
            </a:r>
            <a:r>
              <a:rPr lang="en-US" altLang="zh-CN" dirty="0">
                <a:latin typeface="+mn-lt"/>
                <a:ea typeface="+mn-ea"/>
              </a:rPr>
              <a:t>= </a:t>
            </a:r>
            <a:r>
              <a:rPr lang="en-US" altLang="zh-CN" b="1" i="1" dirty="0">
                <a:latin typeface="+mn-lt"/>
                <a:ea typeface="+mn-ea"/>
              </a:rPr>
              <a:t>L</a:t>
            </a:r>
            <a:r>
              <a:rPr lang="en-US" altLang="zh-CN" baseline="-25000" dirty="0">
                <a:latin typeface="+mn-lt"/>
                <a:ea typeface="+mn-ea"/>
              </a:rPr>
              <a:t>1</a:t>
            </a:r>
            <a:r>
              <a:rPr lang="en-US" altLang="zh-CN" baseline="30000" dirty="0">
                <a:latin typeface="+mn-lt"/>
                <a:ea typeface="+mn-ea"/>
              </a:rPr>
              <a:t>-1</a:t>
            </a:r>
            <a:r>
              <a:rPr lang="en-US" altLang="zh-CN" b="1" i="1" dirty="0">
                <a:latin typeface="+mn-lt"/>
                <a:ea typeface="+mn-ea"/>
              </a:rPr>
              <a:t>L</a:t>
            </a:r>
            <a:r>
              <a:rPr lang="en-US" altLang="zh-CN" baseline="-25000" dirty="0">
                <a:latin typeface="+mn-lt"/>
                <a:ea typeface="+mn-ea"/>
              </a:rPr>
              <a:t>2</a:t>
            </a:r>
            <a:r>
              <a:rPr lang="en-US" altLang="zh-CN" baseline="30000" dirty="0">
                <a:latin typeface="+mn-lt"/>
                <a:ea typeface="+mn-ea"/>
              </a:rPr>
              <a:t>-1</a:t>
            </a:r>
            <a:r>
              <a:rPr lang="en-US" altLang="zh-CN" dirty="0">
                <a:latin typeface="+mn-lt"/>
                <a:ea typeface="+mn-ea"/>
              </a:rPr>
              <a:t>…</a:t>
            </a:r>
            <a:r>
              <a:rPr lang="en-US" altLang="zh-CN" b="1" i="1" dirty="0">
                <a:latin typeface="+mn-lt"/>
                <a:ea typeface="+mn-ea"/>
              </a:rPr>
              <a:t>L</a:t>
            </a:r>
            <a:r>
              <a:rPr lang="en-US" altLang="zh-CN" i="1" baseline="-25000" dirty="0">
                <a:latin typeface="+mn-lt"/>
                <a:ea typeface="+mn-ea"/>
              </a:rPr>
              <a:t>n</a:t>
            </a:r>
            <a:r>
              <a:rPr lang="en-US" altLang="zh-CN" baseline="-25000" dirty="0">
                <a:latin typeface="+mn-lt"/>
                <a:ea typeface="+mn-ea"/>
              </a:rPr>
              <a:t>-1</a:t>
            </a:r>
            <a:r>
              <a:rPr lang="en-US" altLang="zh-CN" baseline="30000" dirty="0">
                <a:latin typeface="+mn-lt"/>
                <a:ea typeface="+mn-ea"/>
              </a:rPr>
              <a:t>-1</a:t>
            </a:r>
            <a:r>
              <a:rPr lang="en-US" altLang="zh-CN" b="1" i="1" dirty="0">
                <a:latin typeface="+mn-lt"/>
                <a:ea typeface="+mn-ea"/>
              </a:rPr>
              <a:t>A</a:t>
            </a:r>
            <a:r>
              <a:rPr lang="en-US" altLang="zh-CN" baseline="30000" dirty="0">
                <a:latin typeface="+mn-lt"/>
                <a:ea typeface="+mn-ea"/>
              </a:rPr>
              <a:t>(</a:t>
            </a:r>
            <a:r>
              <a:rPr lang="en-US" altLang="zh-CN" i="1" baseline="30000" dirty="0">
                <a:latin typeface="+mn-lt"/>
                <a:ea typeface="+mn-ea"/>
              </a:rPr>
              <a:t>n</a:t>
            </a:r>
            <a:r>
              <a:rPr lang="en-US" altLang="zh-CN" baseline="30000" dirty="0" smtClean="0">
                <a:latin typeface="+mn-lt"/>
                <a:ea typeface="+mn-ea"/>
              </a:rPr>
              <a:t>)</a:t>
            </a:r>
            <a:r>
              <a:rPr lang="en-US" altLang="zh-CN" dirty="0" smtClean="0">
                <a:latin typeface="+mn-lt"/>
                <a:ea typeface="+mn-ea"/>
              </a:rPr>
              <a:t>,</a:t>
            </a:r>
            <a:endParaRPr lang="en-US" altLang="zh-CN" baseline="30000" dirty="0">
              <a:latin typeface="+mn-lt"/>
              <a:ea typeface="+mn-ea"/>
            </a:endParaRPr>
          </a:p>
        </p:txBody>
      </p:sp>
      <p:sp>
        <p:nvSpPr>
          <p:cNvPr id="16" name="Text Box 7"/>
          <p:cNvSpPr txBox="1">
            <a:spLocks noChangeArrowheads="1"/>
          </p:cNvSpPr>
          <p:nvPr/>
        </p:nvSpPr>
        <p:spPr bwMode="auto">
          <a:xfrm>
            <a:off x="0" y="4691810"/>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rPr>
              <a:t>若记</a:t>
            </a:r>
            <a:r>
              <a:rPr lang="en-US" altLang="zh-CN" dirty="0" smtClean="0">
                <a:latin typeface="+mn-lt"/>
                <a:ea typeface="+mn-ea"/>
              </a:rPr>
              <a:t>: </a:t>
            </a:r>
            <a:r>
              <a:rPr lang="en-US" altLang="zh-CN" b="1" i="1" dirty="0" smtClean="0">
                <a:latin typeface="+mn-lt"/>
                <a:ea typeface="+mn-ea"/>
              </a:rPr>
              <a:t>L</a:t>
            </a:r>
            <a:r>
              <a:rPr lang="en-US" altLang="zh-CN" dirty="0" smtClean="0">
                <a:latin typeface="+mn-lt"/>
                <a:ea typeface="+mn-ea"/>
              </a:rPr>
              <a:t>=</a:t>
            </a:r>
            <a:r>
              <a:rPr lang="en-US" altLang="zh-CN" b="1" i="1" dirty="0" smtClean="0">
                <a:latin typeface="+mn-lt"/>
                <a:ea typeface="+mn-ea"/>
              </a:rPr>
              <a:t>L</a:t>
            </a:r>
            <a:r>
              <a:rPr lang="en-US" altLang="zh-CN" baseline="-25000" dirty="0" smtClean="0">
                <a:latin typeface="+mn-lt"/>
                <a:ea typeface="+mn-ea"/>
              </a:rPr>
              <a:t>1</a:t>
            </a:r>
            <a:r>
              <a:rPr lang="en-US" altLang="zh-CN" baseline="30000" dirty="0" smtClean="0">
                <a:latin typeface="+mn-lt"/>
                <a:ea typeface="+mn-ea"/>
              </a:rPr>
              <a:t>-1</a:t>
            </a:r>
            <a:r>
              <a:rPr lang="en-US" altLang="zh-CN" b="1" i="1" dirty="0" smtClean="0">
                <a:latin typeface="+mn-lt"/>
                <a:ea typeface="+mn-ea"/>
              </a:rPr>
              <a:t>L</a:t>
            </a:r>
            <a:r>
              <a:rPr lang="en-US" altLang="zh-CN" baseline="-25000" dirty="0" smtClean="0">
                <a:latin typeface="+mn-lt"/>
                <a:ea typeface="+mn-ea"/>
              </a:rPr>
              <a:t>2</a:t>
            </a:r>
            <a:r>
              <a:rPr lang="en-US" altLang="zh-CN" baseline="30000" dirty="0" smtClean="0">
                <a:latin typeface="+mn-lt"/>
                <a:ea typeface="+mn-ea"/>
              </a:rPr>
              <a:t>-1</a:t>
            </a:r>
            <a:r>
              <a:rPr lang="en-US" altLang="zh-CN" dirty="0" smtClean="0">
                <a:latin typeface="+mn-lt"/>
                <a:ea typeface="+mn-ea"/>
              </a:rPr>
              <a:t>…</a:t>
            </a:r>
            <a:r>
              <a:rPr lang="en-US" altLang="zh-CN" b="1" i="1" dirty="0" smtClean="0">
                <a:latin typeface="+mn-lt"/>
                <a:ea typeface="+mn-ea"/>
              </a:rPr>
              <a:t>L</a:t>
            </a:r>
            <a:r>
              <a:rPr lang="en-US" altLang="zh-CN" i="1" baseline="-25000" dirty="0" smtClean="0">
                <a:latin typeface="+mn-lt"/>
                <a:ea typeface="+mn-ea"/>
              </a:rPr>
              <a:t>n</a:t>
            </a:r>
            <a:r>
              <a:rPr lang="en-US" altLang="zh-CN" baseline="-25000" dirty="0" smtClean="0">
                <a:latin typeface="+mn-lt"/>
                <a:ea typeface="+mn-ea"/>
              </a:rPr>
              <a:t>-1</a:t>
            </a:r>
            <a:r>
              <a:rPr lang="en-US" altLang="zh-CN" baseline="30000" dirty="0" smtClean="0">
                <a:latin typeface="+mn-lt"/>
                <a:ea typeface="+mn-ea"/>
              </a:rPr>
              <a:t>-1</a:t>
            </a:r>
            <a:r>
              <a:rPr lang="en-US" altLang="zh-CN" dirty="0">
                <a:latin typeface="+mn-lt"/>
                <a:ea typeface="+mn-ea"/>
              </a:rPr>
              <a:t>, </a:t>
            </a:r>
            <a:r>
              <a:rPr lang="en-US" altLang="zh-CN" b="1" i="1" dirty="0" smtClean="0">
                <a:latin typeface="+mn-lt"/>
                <a:ea typeface="+mn-ea"/>
              </a:rPr>
              <a:t>U</a:t>
            </a:r>
            <a:r>
              <a:rPr lang="en-US" altLang="zh-CN" dirty="0" smtClean="0">
                <a:latin typeface="+mn-lt"/>
                <a:ea typeface="+mn-ea"/>
              </a:rPr>
              <a:t>=</a:t>
            </a:r>
            <a:r>
              <a:rPr lang="en-US" altLang="zh-CN" b="1" i="1" dirty="0" smtClean="0">
                <a:latin typeface="+mn-lt"/>
                <a:ea typeface="+mn-ea"/>
              </a:rPr>
              <a:t>A</a:t>
            </a:r>
            <a:r>
              <a:rPr lang="en-US" altLang="zh-CN" baseline="30000" dirty="0" smtClean="0">
                <a:latin typeface="+mn-lt"/>
                <a:ea typeface="+mn-ea"/>
              </a:rPr>
              <a:t>(</a:t>
            </a:r>
            <a:r>
              <a:rPr lang="en-US" altLang="zh-CN" i="1" baseline="30000" dirty="0" smtClean="0">
                <a:latin typeface="+mn-lt"/>
                <a:ea typeface="+mn-ea"/>
              </a:rPr>
              <a:t>n</a:t>
            </a:r>
            <a:r>
              <a:rPr lang="en-US" altLang="zh-CN" baseline="30000" dirty="0" smtClean="0">
                <a:latin typeface="+mn-lt"/>
                <a:ea typeface="+mn-ea"/>
              </a:rPr>
              <a:t>)</a:t>
            </a:r>
            <a:r>
              <a:rPr lang="en-US" altLang="zh-CN" dirty="0" smtClean="0">
                <a:latin typeface="+mn-lt"/>
              </a:rPr>
              <a:t>, </a:t>
            </a:r>
            <a:r>
              <a:rPr lang="zh-CN" altLang="en-US" dirty="0" smtClean="0">
                <a:latin typeface="+mn-lt"/>
              </a:rPr>
              <a:t>则有</a:t>
            </a:r>
            <a:endParaRPr lang="en-US" altLang="zh-CN" baseline="30000" dirty="0">
              <a:latin typeface="+mn-lt"/>
              <a:ea typeface="+mn-ea"/>
            </a:endParaRPr>
          </a:p>
        </p:txBody>
      </p:sp>
      <p:sp>
        <p:nvSpPr>
          <p:cNvPr id="17" name="Text Box 4"/>
          <p:cNvSpPr txBox="1">
            <a:spLocks noChangeArrowheads="1"/>
          </p:cNvSpPr>
          <p:nvPr/>
        </p:nvSpPr>
        <p:spPr bwMode="auto">
          <a:xfrm>
            <a:off x="0" y="5229200"/>
            <a:ext cx="9144000" cy="564257"/>
          </a:xfrm>
          <a:prstGeom prst="rect">
            <a:avLst/>
          </a:prstGeom>
          <a:noFill/>
          <a:ln w="9525">
            <a:noFill/>
            <a:miter lim="800000"/>
            <a:headEnd/>
            <a:tailEnd/>
          </a:ln>
          <a:effectLst/>
        </p:spPr>
        <p:txBody>
          <a:bodyPr>
            <a:spAutoFit/>
          </a:bodyPr>
          <a:lstStyle/>
          <a:p>
            <a:pPr>
              <a:lnSpc>
                <a:spcPct val="120000"/>
              </a:lnSpc>
              <a:spcBef>
                <a:spcPts val="0"/>
              </a:spcBef>
            </a:pPr>
            <a:r>
              <a:rPr lang="en-US" altLang="zh-CN" b="1" i="1" dirty="0" smtClean="0">
                <a:latin typeface="+mn-lt"/>
                <a:ea typeface="+mn-ea"/>
              </a:rPr>
              <a:t>A</a:t>
            </a:r>
            <a:r>
              <a:rPr lang="en-US" altLang="zh-CN" dirty="0" smtClean="0">
                <a:latin typeface="+mn-lt"/>
                <a:ea typeface="+mn-ea"/>
              </a:rPr>
              <a:t>=</a:t>
            </a:r>
            <a:r>
              <a:rPr lang="en-US" altLang="zh-CN" b="1" i="1" dirty="0" smtClean="0">
                <a:latin typeface="+mn-lt"/>
                <a:ea typeface="+mn-ea"/>
              </a:rPr>
              <a:t>LU</a:t>
            </a:r>
            <a:r>
              <a:rPr lang="en-US" altLang="zh-CN" dirty="0" smtClean="0">
                <a:latin typeface="+mn-lt"/>
                <a:ea typeface="+mn-ea"/>
              </a:rPr>
              <a:t>.</a:t>
            </a:r>
            <a:endParaRPr lang="en-US" altLang="zh-CN" baseline="30000" dirty="0">
              <a:latin typeface="+mn-lt"/>
              <a:ea typeface="+mn-ea"/>
            </a:endParaRPr>
          </a:p>
        </p:txBody>
      </p:sp>
      <p:sp>
        <p:nvSpPr>
          <p:cNvPr id="18" name="Text Box 4"/>
          <p:cNvSpPr txBox="1">
            <a:spLocks noChangeArrowheads="1"/>
          </p:cNvSpPr>
          <p:nvPr/>
        </p:nvSpPr>
        <p:spPr bwMode="auto">
          <a:xfrm>
            <a:off x="0" y="5758922"/>
            <a:ext cx="9144000" cy="1126462"/>
          </a:xfrm>
          <a:prstGeom prst="rect">
            <a:avLst/>
          </a:prstGeom>
          <a:solidFill>
            <a:schemeClr val="accent5">
              <a:lumMod val="40000"/>
              <a:lumOff val="60000"/>
            </a:schemeClr>
          </a:solid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rPr>
              <a:t>以下讨论矩阵</a:t>
            </a:r>
            <a:r>
              <a:rPr lang="en-US" altLang="zh-CN" b="1" i="1" dirty="0" smtClean="0">
                <a:latin typeface="+mn-lt"/>
                <a:ea typeface="+mn-ea"/>
              </a:rPr>
              <a:t>L</a:t>
            </a:r>
            <a:r>
              <a:rPr lang="en-US" altLang="zh-CN" dirty="0" smtClean="0">
                <a:latin typeface="+mn-lt"/>
                <a:ea typeface="+mn-ea"/>
              </a:rPr>
              <a:t>, </a:t>
            </a:r>
            <a:r>
              <a:rPr lang="en-US" altLang="zh-CN" b="1" i="1" dirty="0" smtClean="0">
                <a:latin typeface="+mn-lt"/>
                <a:ea typeface="+mn-ea"/>
              </a:rPr>
              <a:t>U</a:t>
            </a:r>
            <a:r>
              <a:rPr lang="zh-CN" altLang="en-US" dirty="0" smtClean="0">
                <a:latin typeface="+mn-lt"/>
                <a:ea typeface="+mn-ea"/>
              </a:rPr>
              <a:t>的性质</a:t>
            </a:r>
            <a:r>
              <a:rPr lang="en-US" altLang="zh-CN" dirty="0" smtClean="0">
                <a:latin typeface="+mn-lt"/>
                <a:ea typeface="+mn-ea"/>
              </a:rPr>
              <a:t>. </a:t>
            </a:r>
            <a:r>
              <a:rPr lang="zh-CN" altLang="en-US" dirty="0" smtClean="0">
                <a:latin typeface="+mn-lt"/>
                <a:ea typeface="+mn-ea"/>
              </a:rPr>
              <a:t>先从</a:t>
            </a:r>
            <a:r>
              <a:rPr lang="en-US" altLang="zh-CN" b="1" i="1" dirty="0" err="1" smtClean="0">
                <a:latin typeface="+mn-lt"/>
                <a:ea typeface="+mn-ea"/>
              </a:rPr>
              <a:t>L</a:t>
            </a:r>
            <a:r>
              <a:rPr lang="en-US" altLang="zh-CN" i="1" baseline="-25000" dirty="0" err="1" smtClean="0">
                <a:latin typeface="+mn-lt"/>
                <a:ea typeface="+mn-ea"/>
              </a:rPr>
              <a:t>k</a:t>
            </a:r>
            <a:r>
              <a:rPr lang="en-US" altLang="zh-CN" dirty="0" smtClean="0">
                <a:latin typeface="+mn-lt"/>
                <a:ea typeface="+mn-ea"/>
              </a:rPr>
              <a:t>, </a:t>
            </a:r>
            <a:r>
              <a:rPr lang="en-US" altLang="zh-CN" i="1" dirty="0" smtClean="0">
                <a:latin typeface="+mn-lt"/>
                <a:ea typeface="+mn-ea"/>
              </a:rPr>
              <a:t>k</a:t>
            </a:r>
            <a:r>
              <a:rPr lang="en-US" altLang="zh-CN" dirty="0" smtClean="0">
                <a:latin typeface="+mn-lt"/>
                <a:ea typeface="+mn-ea"/>
              </a:rPr>
              <a:t>=1, 2,…, </a:t>
            </a:r>
            <a:r>
              <a:rPr lang="en-US" altLang="zh-CN" i="1" dirty="0" smtClean="0">
                <a:latin typeface="+mn-lt"/>
                <a:ea typeface="+mn-ea"/>
              </a:rPr>
              <a:t>n</a:t>
            </a:r>
            <a:r>
              <a:rPr lang="en-US" altLang="zh-CN" dirty="0" smtClean="0">
                <a:latin typeface="+mn-lt"/>
                <a:ea typeface="+mn-ea"/>
              </a:rPr>
              <a:t>, </a:t>
            </a:r>
            <a:r>
              <a:rPr lang="zh-CN" altLang="en-US" dirty="0" smtClean="0">
                <a:latin typeface="+mn-lt"/>
                <a:ea typeface="+mn-ea"/>
              </a:rPr>
              <a:t>的性质开始讨论</a:t>
            </a:r>
            <a:r>
              <a:rPr lang="en-US" altLang="zh-CN" dirty="0" smtClean="0">
                <a:latin typeface="+mn-lt"/>
                <a:ea typeface="+mn-ea"/>
              </a:rPr>
              <a:t>.</a:t>
            </a:r>
            <a:endParaRPr lang="en-US" altLang="zh-CN" baseline="3000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35843"/>
                                        </p:tgtEl>
                                        <p:attrNameLst>
                                          <p:attrName>style.visibility</p:attrName>
                                        </p:attrNameLst>
                                      </p:cBhvr>
                                      <p:to>
                                        <p:strVal val="visible"/>
                                      </p:to>
                                    </p:set>
                                    <p:anim calcmode="discrete" valueType="clr">
                                      <p:cBhvr override="childStyle">
                                        <p:cTn id="17" dur="80"/>
                                        <p:tgtEl>
                                          <p:spTgt spid="35843"/>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5843"/>
                                        </p:tgtEl>
                                        <p:attrNameLst>
                                          <p:attrName>fillcolor</p:attrName>
                                        </p:attrNameLst>
                                      </p:cBhvr>
                                      <p:tavLst>
                                        <p:tav tm="0">
                                          <p:val>
                                            <p:clrVal>
                                              <a:schemeClr val="accent2"/>
                                            </p:clrVal>
                                          </p:val>
                                        </p:tav>
                                        <p:tav tm="50000">
                                          <p:val>
                                            <p:clrVal>
                                              <a:schemeClr val="hlink"/>
                                            </p:clrVal>
                                          </p:val>
                                        </p:tav>
                                      </p:tavLst>
                                    </p:anim>
                                    <p:set>
                                      <p:cBhvr>
                                        <p:cTn id="19" dur="80"/>
                                        <p:tgtEl>
                                          <p:spTgt spid="35843"/>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nodeType="clickEffect">
                                  <p:stCondLst>
                                    <p:cond delay="0"/>
                                  </p:stCondLst>
                                  <p:iterate type="lt">
                                    <p:tmPct val="50000"/>
                                  </p:iterate>
                                  <p:childTnLst>
                                    <p:set>
                                      <p:cBhvr>
                                        <p:cTn id="23" dur="1" fill="hold">
                                          <p:stCondLst>
                                            <p:cond delay="0"/>
                                          </p:stCondLst>
                                        </p:cTn>
                                        <p:tgtEl>
                                          <p:spTgt spid="35844">
                                            <p:txEl>
                                              <p:pRg st="0" end="0"/>
                                            </p:txEl>
                                          </p:spTgt>
                                        </p:tgtEl>
                                        <p:attrNameLst>
                                          <p:attrName>style.visibility</p:attrName>
                                        </p:attrNameLst>
                                      </p:cBhvr>
                                      <p:to>
                                        <p:strVal val="visible"/>
                                      </p:to>
                                    </p:set>
                                    <p:anim calcmode="discrete" valueType="clr">
                                      <p:cBhvr override="childStyle">
                                        <p:cTn id="24" dur="80"/>
                                        <p:tgtEl>
                                          <p:spTgt spid="3584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35844">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35844">
                                            <p:txEl>
                                              <p:pRg st="0" end="0"/>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nodeType="clickEffect">
                                  <p:stCondLst>
                                    <p:cond delay="0"/>
                                  </p:stCondLst>
                                  <p:iterate type="lt">
                                    <p:tmPct val="50000"/>
                                  </p:iterate>
                                  <p:childTnLst>
                                    <p:set>
                                      <p:cBhvr>
                                        <p:cTn id="30" dur="1" fill="hold">
                                          <p:stCondLst>
                                            <p:cond delay="0"/>
                                          </p:stCondLst>
                                        </p:cTn>
                                        <p:tgtEl>
                                          <p:spTgt spid="35847">
                                            <p:txEl>
                                              <p:pRg st="0" end="0"/>
                                            </p:txEl>
                                          </p:spTgt>
                                        </p:tgtEl>
                                        <p:attrNameLst>
                                          <p:attrName>style.visibility</p:attrName>
                                        </p:attrNameLst>
                                      </p:cBhvr>
                                      <p:to>
                                        <p:strVal val="visible"/>
                                      </p:to>
                                    </p:set>
                                    <p:anim calcmode="discrete" valueType="clr">
                                      <p:cBhvr override="childStyle">
                                        <p:cTn id="31" dur="80"/>
                                        <p:tgtEl>
                                          <p:spTgt spid="358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5847">
                                            <p:txEl>
                                              <p:pRg st="0" end="0"/>
                                            </p:txEl>
                                          </p:spTgt>
                                        </p:tgtEl>
                                        <p:attrNameLst>
                                          <p:attrName>fillcolor</p:attrName>
                                        </p:attrNameLst>
                                      </p:cBhvr>
                                      <p:tavLst>
                                        <p:tav tm="0">
                                          <p:val>
                                            <p:clrVal>
                                              <a:schemeClr val="accent2"/>
                                            </p:clrVal>
                                          </p:val>
                                        </p:tav>
                                        <p:tav tm="50000">
                                          <p:val>
                                            <p:clrVal>
                                              <a:schemeClr val="hlink"/>
                                            </p:clrVal>
                                          </p:val>
                                        </p:tav>
                                      </p:tavLst>
                                    </p:anim>
                                    <p:set>
                                      <p:cBhvr>
                                        <p:cTn id="33" dur="80"/>
                                        <p:tgtEl>
                                          <p:spTgt spid="35847">
                                            <p:txEl>
                                              <p:pRg st="0" end="0"/>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grpId="0" nodeType="clickEffect">
                                  <p:stCondLst>
                                    <p:cond delay="0"/>
                                  </p:stCondLst>
                                  <p:iterate type="lt">
                                    <p:tmPct val="50000"/>
                                  </p:iterate>
                                  <p:childTnLst>
                                    <p:set>
                                      <p:cBhvr>
                                        <p:cTn id="37" dur="1" fill="hold">
                                          <p:stCondLst>
                                            <p:cond delay="0"/>
                                          </p:stCondLst>
                                        </p:cTn>
                                        <p:tgtEl>
                                          <p:spTgt spid="13"/>
                                        </p:tgtEl>
                                        <p:attrNameLst>
                                          <p:attrName>style.visibility</p:attrName>
                                        </p:attrNameLst>
                                      </p:cBhvr>
                                      <p:to>
                                        <p:strVal val="visible"/>
                                      </p:to>
                                    </p:set>
                                    <p:anim calcmode="discrete" valueType="clr">
                                      <p:cBhvr override="childStyle">
                                        <p:cTn id="38"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13"/>
                                        </p:tgtEl>
                                        <p:attrNameLst>
                                          <p:attrName>fillcolor</p:attrName>
                                        </p:attrNameLst>
                                      </p:cBhvr>
                                      <p:tavLst>
                                        <p:tav tm="0">
                                          <p:val>
                                            <p:clrVal>
                                              <a:schemeClr val="accent2"/>
                                            </p:clrVal>
                                          </p:val>
                                        </p:tav>
                                        <p:tav tm="50000">
                                          <p:val>
                                            <p:clrVal>
                                              <a:schemeClr val="hlink"/>
                                            </p:clrVal>
                                          </p:val>
                                        </p:tav>
                                      </p:tavLst>
                                    </p:anim>
                                    <p:set>
                                      <p:cBhvr>
                                        <p:cTn id="40" dur="80"/>
                                        <p:tgtEl>
                                          <p:spTgt spid="13"/>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grpId="0" nodeType="clickEffect">
                                  <p:stCondLst>
                                    <p:cond delay="0"/>
                                  </p:stCondLst>
                                  <p:iterate type="lt">
                                    <p:tmPct val="50000"/>
                                  </p:iterate>
                                  <p:childTnLst>
                                    <p:set>
                                      <p:cBhvr>
                                        <p:cTn id="49" dur="1" fill="hold">
                                          <p:stCondLst>
                                            <p:cond delay="0"/>
                                          </p:stCondLst>
                                        </p:cTn>
                                        <p:tgtEl>
                                          <p:spTgt spid="15"/>
                                        </p:tgtEl>
                                        <p:attrNameLst>
                                          <p:attrName>style.visibility</p:attrName>
                                        </p:attrNameLst>
                                      </p:cBhvr>
                                      <p:to>
                                        <p:strVal val="visible"/>
                                      </p:to>
                                    </p:set>
                                    <p:anim calcmode="discrete" valueType="clr">
                                      <p:cBhvr override="childStyle">
                                        <p:cTn id="50"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15"/>
                                        </p:tgtEl>
                                        <p:attrNameLst>
                                          <p:attrName>fillcolor</p:attrName>
                                        </p:attrNameLst>
                                      </p:cBhvr>
                                      <p:tavLst>
                                        <p:tav tm="0">
                                          <p:val>
                                            <p:clrVal>
                                              <a:schemeClr val="accent2"/>
                                            </p:clrVal>
                                          </p:val>
                                        </p:tav>
                                        <p:tav tm="50000">
                                          <p:val>
                                            <p:clrVal>
                                              <a:schemeClr val="hlink"/>
                                            </p:clrVal>
                                          </p:val>
                                        </p:tav>
                                      </p:tavLst>
                                    </p:anim>
                                    <p:set>
                                      <p:cBhvr>
                                        <p:cTn id="52" dur="80"/>
                                        <p:tgtEl>
                                          <p:spTgt spid="15"/>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27" presetClass="entr" presetSubtype="0" fill="hold" grpId="0" nodeType="clickEffect">
                                  <p:stCondLst>
                                    <p:cond delay="0"/>
                                  </p:stCondLst>
                                  <p:iterate type="lt">
                                    <p:tmPct val="50000"/>
                                  </p:iterate>
                                  <p:childTnLst>
                                    <p:set>
                                      <p:cBhvr>
                                        <p:cTn id="56" dur="1" fill="hold">
                                          <p:stCondLst>
                                            <p:cond delay="0"/>
                                          </p:stCondLst>
                                        </p:cTn>
                                        <p:tgtEl>
                                          <p:spTgt spid="16"/>
                                        </p:tgtEl>
                                        <p:attrNameLst>
                                          <p:attrName>style.visibility</p:attrName>
                                        </p:attrNameLst>
                                      </p:cBhvr>
                                      <p:to>
                                        <p:strVal val="visible"/>
                                      </p:to>
                                    </p:set>
                                    <p:anim calcmode="discrete" valueType="clr">
                                      <p:cBhvr override="childStyle">
                                        <p:cTn id="57"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16"/>
                                        </p:tgtEl>
                                        <p:attrNameLst>
                                          <p:attrName>fillcolor</p:attrName>
                                        </p:attrNameLst>
                                      </p:cBhvr>
                                      <p:tavLst>
                                        <p:tav tm="0">
                                          <p:val>
                                            <p:clrVal>
                                              <a:schemeClr val="accent2"/>
                                            </p:clrVal>
                                          </p:val>
                                        </p:tav>
                                        <p:tav tm="50000">
                                          <p:val>
                                            <p:clrVal>
                                              <a:schemeClr val="hlink"/>
                                            </p:clrVal>
                                          </p:val>
                                        </p:tav>
                                      </p:tavLst>
                                    </p:anim>
                                    <p:set>
                                      <p:cBhvr>
                                        <p:cTn id="59" dur="80"/>
                                        <p:tgtEl>
                                          <p:spTgt spid="16"/>
                                        </p:tgtEl>
                                        <p:attrNameLst>
                                          <p:attrName>fill.type</p:attrName>
                                        </p:attrNameLst>
                                      </p:cBhvr>
                                      <p:to>
                                        <p:strVal val="solid"/>
                                      </p:to>
                                    </p:set>
                                  </p:childTnLst>
                                </p:cTn>
                              </p:par>
                            </p:childTnLst>
                          </p:cTn>
                        </p:par>
                      </p:childTnLst>
                    </p:cTn>
                  </p:par>
                  <p:par>
                    <p:cTn id="60" fill="hold">
                      <p:stCondLst>
                        <p:cond delay="indefinite"/>
                      </p:stCondLst>
                      <p:childTnLst>
                        <p:par>
                          <p:cTn id="61" fill="hold">
                            <p:stCondLst>
                              <p:cond delay="0"/>
                            </p:stCondLst>
                            <p:childTnLst>
                              <p:par>
                                <p:cTn id="62" presetID="27" presetClass="entr" presetSubtype="0" fill="hold" grpId="0" nodeType="clickEffect">
                                  <p:stCondLst>
                                    <p:cond delay="0"/>
                                  </p:stCondLst>
                                  <p:iterate type="lt">
                                    <p:tmPct val="50000"/>
                                  </p:iterate>
                                  <p:childTnLst>
                                    <p:set>
                                      <p:cBhvr>
                                        <p:cTn id="63" dur="1" fill="hold">
                                          <p:stCondLst>
                                            <p:cond delay="0"/>
                                          </p:stCondLst>
                                        </p:cTn>
                                        <p:tgtEl>
                                          <p:spTgt spid="17"/>
                                        </p:tgtEl>
                                        <p:attrNameLst>
                                          <p:attrName>style.visibility</p:attrName>
                                        </p:attrNameLst>
                                      </p:cBhvr>
                                      <p:to>
                                        <p:strVal val="visible"/>
                                      </p:to>
                                    </p:set>
                                    <p:anim calcmode="discrete" valueType="clr">
                                      <p:cBhvr override="childStyle">
                                        <p:cTn id="64"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65" dur="80"/>
                                        <p:tgtEl>
                                          <p:spTgt spid="17"/>
                                        </p:tgtEl>
                                        <p:attrNameLst>
                                          <p:attrName>fillcolor</p:attrName>
                                        </p:attrNameLst>
                                      </p:cBhvr>
                                      <p:tavLst>
                                        <p:tav tm="0">
                                          <p:val>
                                            <p:clrVal>
                                              <a:schemeClr val="accent2"/>
                                            </p:clrVal>
                                          </p:val>
                                        </p:tav>
                                        <p:tav tm="50000">
                                          <p:val>
                                            <p:clrVal>
                                              <a:schemeClr val="hlink"/>
                                            </p:clrVal>
                                          </p:val>
                                        </p:tav>
                                      </p:tavLst>
                                    </p:anim>
                                    <p:set>
                                      <p:cBhvr>
                                        <p:cTn id="66" dur="80"/>
                                        <p:tgtEl>
                                          <p:spTgt spid="17"/>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27" presetClass="entr" presetSubtype="0" fill="hold" grpId="0" nodeType="clickEffect">
                                  <p:stCondLst>
                                    <p:cond delay="0"/>
                                  </p:stCondLst>
                                  <p:iterate type="lt">
                                    <p:tmPct val="50000"/>
                                  </p:iterate>
                                  <p:childTnLst>
                                    <p:set>
                                      <p:cBhvr>
                                        <p:cTn id="70" dur="1" fill="hold">
                                          <p:stCondLst>
                                            <p:cond delay="0"/>
                                          </p:stCondLst>
                                        </p:cTn>
                                        <p:tgtEl>
                                          <p:spTgt spid="18"/>
                                        </p:tgtEl>
                                        <p:attrNameLst>
                                          <p:attrName>style.visibility</p:attrName>
                                        </p:attrNameLst>
                                      </p:cBhvr>
                                      <p:to>
                                        <p:strVal val="visible"/>
                                      </p:to>
                                    </p:set>
                                    <p:anim calcmode="discrete" valueType="clr">
                                      <p:cBhvr override="childStyle">
                                        <p:cTn id="71"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72" dur="80"/>
                                        <p:tgtEl>
                                          <p:spTgt spid="18"/>
                                        </p:tgtEl>
                                        <p:attrNameLst>
                                          <p:attrName>fillcolor</p:attrName>
                                        </p:attrNameLst>
                                      </p:cBhvr>
                                      <p:tavLst>
                                        <p:tav tm="0">
                                          <p:val>
                                            <p:clrVal>
                                              <a:schemeClr val="accent2"/>
                                            </p:clrVal>
                                          </p:val>
                                        </p:tav>
                                        <p:tav tm="50000">
                                          <p:val>
                                            <p:clrVal>
                                              <a:schemeClr val="hlink"/>
                                            </p:clrVal>
                                          </p:val>
                                        </p:tav>
                                      </p:tavLst>
                                    </p:anim>
                                    <p:set>
                                      <p:cBhvr>
                                        <p:cTn id="73" dur="80"/>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13" grpId="0"/>
      <p:bldP spid="14" grpId="0"/>
      <p:bldP spid="15" grpId="0"/>
      <p:bldP spid="16" grpId="0"/>
      <p:bldP spid="17"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0" y="-11217"/>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b="1" dirty="0" smtClean="0">
                <a:solidFill>
                  <a:srgbClr val="FF0000"/>
                </a:solidFill>
                <a:latin typeface="+mn-lt"/>
                <a:ea typeface="+mn-ea"/>
              </a:rPr>
              <a:t>性质</a:t>
            </a:r>
            <a:r>
              <a:rPr lang="en-US" altLang="zh-CN" b="1" dirty="0" smtClean="0">
                <a:solidFill>
                  <a:srgbClr val="FF0000"/>
                </a:solidFill>
                <a:latin typeface="+mn-lt"/>
                <a:ea typeface="+mn-ea"/>
              </a:rPr>
              <a:t>1: </a:t>
            </a:r>
            <a:r>
              <a:rPr lang="zh-CN" altLang="en-US" b="1" dirty="0" smtClean="0">
                <a:latin typeface="+mn-lt"/>
                <a:ea typeface="+mn-ea"/>
              </a:rPr>
              <a:t>对每个矩阵</a:t>
            </a:r>
            <a:r>
              <a:rPr lang="en-US" altLang="zh-CN" b="1" i="1" dirty="0" err="1" smtClean="0">
                <a:latin typeface="+mn-lt"/>
                <a:ea typeface="+mn-ea"/>
              </a:rPr>
              <a:t>L</a:t>
            </a:r>
            <a:r>
              <a:rPr lang="en-US" altLang="zh-CN" i="1" baseline="-25000" dirty="0" err="1" smtClean="0">
                <a:latin typeface="+mn-lt"/>
                <a:ea typeface="+mn-ea"/>
              </a:rPr>
              <a:t>k</a:t>
            </a:r>
            <a:r>
              <a:rPr lang="en-US" altLang="zh-CN" dirty="0" smtClean="0">
                <a:latin typeface="+mn-lt"/>
                <a:ea typeface="+mn-ea"/>
              </a:rPr>
              <a:t>,</a:t>
            </a:r>
            <a:r>
              <a:rPr lang="en-US" altLang="zh-CN" b="1" dirty="0" smtClean="0">
                <a:latin typeface="+mn-lt"/>
                <a:ea typeface="+mn-ea"/>
              </a:rPr>
              <a:t> </a:t>
            </a:r>
            <a:r>
              <a:rPr lang="en-US" altLang="zh-CN" i="1" dirty="0" smtClean="0">
                <a:latin typeface="+mn-lt"/>
                <a:ea typeface="+mn-ea"/>
              </a:rPr>
              <a:t>k</a:t>
            </a:r>
            <a:r>
              <a:rPr lang="en-US" altLang="zh-CN" dirty="0" smtClean="0">
                <a:latin typeface="+mn-lt"/>
                <a:ea typeface="+mn-ea"/>
              </a:rPr>
              <a:t>=1, 2,…, </a:t>
            </a:r>
            <a:r>
              <a:rPr lang="en-US" altLang="zh-CN" i="1" dirty="0" smtClean="0">
                <a:latin typeface="+mn-lt"/>
                <a:ea typeface="+mn-ea"/>
              </a:rPr>
              <a:t>n</a:t>
            </a:r>
            <a:r>
              <a:rPr lang="en-US" altLang="zh-CN" dirty="0" smtClean="0">
                <a:latin typeface="+mn-lt"/>
                <a:ea typeface="+mn-ea"/>
              </a:rPr>
              <a:t>-1, </a:t>
            </a:r>
            <a:endParaRPr lang="zh-CN" altLang="en-US" dirty="0">
              <a:solidFill>
                <a:srgbClr val="FF0000"/>
              </a:solidFill>
              <a:latin typeface="+mn-lt"/>
              <a:ea typeface="+mn-ea"/>
            </a:endParaRPr>
          </a:p>
        </p:txBody>
      </p:sp>
      <p:pic>
        <p:nvPicPr>
          <p:cNvPr id="14" name="Picture 102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95736" y="564847"/>
            <a:ext cx="5095875" cy="2552700"/>
          </a:xfrm>
          <a:prstGeom prst="rect">
            <a:avLst/>
          </a:prstGeom>
          <a:noFill/>
        </p:spPr>
      </p:pic>
      <p:pic>
        <p:nvPicPr>
          <p:cNvPr id="15" name="Picture 102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90303" y="1428943"/>
            <a:ext cx="733425" cy="419100"/>
          </a:xfrm>
          <a:prstGeom prst="rect">
            <a:avLst/>
          </a:prstGeom>
          <a:noFill/>
        </p:spPr>
      </p:pic>
      <p:sp>
        <p:nvSpPr>
          <p:cNvPr id="16" name="Text Box 5"/>
          <p:cNvSpPr txBox="1">
            <a:spLocks noChangeArrowheads="1"/>
          </p:cNvSpPr>
          <p:nvPr/>
        </p:nvSpPr>
        <p:spPr bwMode="auto">
          <a:xfrm>
            <a:off x="0" y="3229143"/>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b="1" dirty="0" smtClean="0">
                <a:latin typeface="+mn-lt"/>
                <a:ea typeface="+mn-ea"/>
              </a:rPr>
              <a:t>其逆矩阵为</a:t>
            </a:r>
            <a:endParaRPr lang="zh-CN" altLang="en-US" b="1" dirty="0">
              <a:solidFill>
                <a:srgbClr val="FF0000"/>
              </a:solidFill>
              <a:latin typeface="+mn-lt"/>
              <a:ea typeface="+mn-ea"/>
            </a:endParaRPr>
          </a:p>
        </p:txBody>
      </p:sp>
      <p:pic>
        <p:nvPicPr>
          <p:cNvPr id="11"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87302" y="4913784"/>
            <a:ext cx="552450" cy="457200"/>
          </a:xfrm>
          <a:prstGeom prst="rect">
            <a:avLst/>
          </a:prstGeom>
          <a:noFill/>
        </p:spPr>
      </p:pic>
      <p:pic>
        <p:nvPicPr>
          <p:cNvPr id="13"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395686" y="3905672"/>
            <a:ext cx="5200650" cy="25527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6869"/>
                                        </p:tgtEl>
                                        <p:attrNameLst>
                                          <p:attrName>style.visibility</p:attrName>
                                        </p:attrNameLst>
                                      </p:cBhvr>
                                      <p:to>
                                        <p:strVal val="visible"/>
                                      </p:to>
                                    </p:set>
                                    <p:anim calcmode="discrete" valueType="clr">
                                      <p:cBhvr override="childStyle">
                                        <p:cTn id="7" dur="80"/>
                                        <p:tgtEl>
                                          <p:spTgt spid="3686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869"/>
                                        </p:tgtEl>
                                        <p:attrNameLst>
                                          <p:attrName>fillcolor</p:attrName>
                                        </p:attrNameLst>
                                      </p:cBhvr>
                                      <p:tavLst>
                                        <p:tav tm="0">
                                          <p:val>
                                            <p:clrVal>
                                              <a:schemeClr val="accent2"/>
                                            </p:clrVal>
                                          </p:val>
                                        </p:tav>
                                        <p:tav tm="50000">
                                          <p:val>
                                            <p:clrVal>
                                              <a:schemeClr val="hlink"/>
                                            </p:clrVal>
                                          </p:val>
                                        </p:tav>
                                      </p:tavLst>
                                    </p:anim>
                                    <p:set>
                                      <p:cBhvr>
                                        <p:cTn id="9" dur="80"/>
                                        <p:tgtEl>
                                          <p:spTgt spid="3686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linds(horizont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0" y="44624"/>
            <a:ext cx="9144000" cy="2091919"/>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smtClean="0">
                <a:solidFill>
                  <a:srgbClr val="FF0000"/>
                </a:solidFill>
                <a:latin typeface="+mn-lt"/>
                <a:ea typeface="+mn-ea"/>
              </a:rPr>
              <a:t>        所谓</a:t>
            </a:r>
            <a:r>
              <a:rPr lang="zh-CN" altLang="en-US" dirty="0">
                <a:solidFill>
                  <a:srgbClr val="FF0000"/>
                </a:solidFill>
                <a:latin typeface="+mn-lt"/>
                <a:ea typeface="+mn-ea"/>
              </a:rPr>
              <a:t>直接解法是</a:t>
            </a:r>
            <a:r>
              <a:rPr lang="zh-CN" altLang="en-US" dirty="0" smtClean="0">
                <a:solidFill>
                  <a:srgbClr val="FF0000"/>
                </a:solidFill>
                <a:latin typeface="+mn-lt"/>
                <a:ea typeface="+mn-ea"/>
              </a:rPr>
              <a:t>指</a:t>
            </a:r>
            <a:r>
              <a:rPr lang="en-US" altLang="zh-CN" dirty="0" smtClean="0">
                <a:solidFill>
                  <a:srgbClr val="FF0000"/>
                </a:solidFill>
                <a:latin typeface="+mn-lt"/>
                <a:ea typeface="+mn-ea"/>
              </a:rPr>
              <a:t>, </a:t>
            </a:r>
            <a:r>
              <a:rPr lang="zh-CN" altLang="en-US" dirty="0" smtClean="0">
                <a:solidFill>
                  <a:srgbClr val="FF0000"/>
                </a:solidFill>
                <a:latin typeface="+mn-lt"/>
                <a:ea typeface="+mn-ea"/>
              </a:rPr>
              <a:t>若</a:t>
            </a:r>
            <a:r>
              <a:rPr lang="zh-CN" altLang="en-US" dirty="0">
                <a:solidFill>
                  <a:srgbClr val="FF0000"/>
                </a:solidFill>
                <a:latin typeface="+mn-lt"/>
                <a:ea typeface="+mn-ea"/>
              </a:rPr>
              <a:t>不考虑计算过程中的</a:t>
            </a:r>
            <a:r>
              <a:rPr lang="zh-CN" altLang="en-US" dirty="0" smtClean="0">
                <a:solidFill>
                  <a:srgbClr val="FF0000"/>
                </a:solidFill>
                <a:latin typeface="+mn-lt"/>
                <a:ea typeface="+mn-ea"/>
              </a:rPr>
              <a:t>舍入误差</a:t>
            </a:r>
            <a:r>
              <a:rPr lang="en-US" altLang="zh-CN" dirty="0" smtClean="0">
                <a:solidFill>
                  <a:srgbClr val="FF0000"/>
                </a:solidFill>
                <a:latin typeface="+mn-lt"/>
                <a:ea typeface="+mn-ea"/>
              </a:rPr>
              <a:t>,</a:t>
            </a:r>
            <a:r>
              <a:rPr lang="zh-CN" altLang="en-US" dirty="0" smtClean="0">
                <a:solidFill>
                  <a:srgbClr val="FF0000"/>
                </a:solidFill>
                <a:latin typeface="+mn-lt"/>
                <a:ea typeface="+mn-ea"/>
              </a:rPr>
              <a:t>经过有限次算术运算就能求出线性方程组的精确解的方法</a:t>
            </a:r>
            <a:r>
              <a:rPr lang="en-US" altLang="zh-CN" dirty="0" smtClean="0">
                <a:solidFill>
                  <a:srgbClr val="FF0000"/>
                </a:solidFill>
                <a:latin typeface="+mn-lt"/>
                <a:ea typeface="+mn-ea"/>
              </a:rPr>
              <a:t>.</a:t>
            </a:r>
            <a:r>
              <a:rPr lang="zh-CN" altLang="en-US" dirty="0" smtClean="0">
                <a:latin typeface="+mn-lt"/>
                <a:ea typeface="+mn-ea"/>
              </a:rPr>
              <a:t>但由于实际计算中舍入误差的存在</a:t>
            </a:r>
            <a:r>
              <a:rPr lang="en-US" altLang="zh-CN" dirty="0" smtClean="0">
                <a:latin typeface="+mn-lt"/>
                <a:ea typeface="+mn-ea"/>
              </a:rPr>
              <a:t>, </a:t>
            </a:r>
            <a:r>
              <a:rPr lang="zh-CN" altLang="en-US" dirty="0" smtClean="0">
                <a:latin typeface="+mn-lt"/>
                <a:ea typeface="+mn-ea"/>
              </a:rPr>
              <a:t>用直接解法一般也只能求出方程组的近似解</a:t>
            </a:r>
            <a:r>
              <a:rPr lang="en-US" altLang="zh-CN" dirty="0" smtClean="0">
                <a:latin typeface="+mn-lt"/>
                <a:ea typeface="+mn-ea"/>
              </a:rPr>
              <a:t>.</a:t>
            </a:r>
            <a:endParaRPr lang="zh-CN" altLang="en-US" dirty="0" smtClean="0">
              <a:solidFill>
                <a:srgbClr val="FF0000"/>
              </a:solidFill>
              <a:latin typeface="+mn-lt"/>
              <a:ea typeface="+mn-ea"/>
            </a:endParaRPr>
          </a:p>
        </p:txBody>
      </p:sp>
      <p:sp>
        <p:nvSpPr>
          <p:cNvPr id="19463" name="Rectangle 7"/>
          <p:cNvSpPr>
            <a:spLocks noChangeArrowheads="1"/>
          </p:cNvSpPr>
          <p:nvPr/>
        </p:nvSpPr>
        <p:spPr bwMode="auto">
          <a:xfrm>
            <a:off x="0" y="2083178"/>
            <a:ext cx="9144000" cy="1076961"/>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a:latin typeface="+mn-lt"/>
                <a:ea typeface="+mn-ea"/>
              </a:rPr>
              <a:t>        Cramer</a:t>
            </a:r>
            <a:r>
              <a:rPr lang="zh-CN" altLang="en-US" dirty="0">
                <a:latin typeface="+mn-lt"/>
                <a:ea typeface="+mn-ea"/>
              </a:rPr>
              <a:t>法则是一种不实用的</a:t>
            </a:r>
            <a:r>
              <a:rPr lang="zh-CN" altLang="en-US" dirty="0" smtClean="0">
                <a:latin typeface="+mn-lt"/>
                <a:ea typeface="+mn-ea"/>
              </a:rPr>
              <a:t>直接法</a:t>
            </a:r>
            <a:r>
              <a:rPr lang="en-US" altLang="zh-CN" dirty="0" smtClean="0">
                <a:latin typeface="+mn-lt"/>
                <a:ea typeface="+mn-ea"/>
              </a:rPr>
              <a:t>, </a:t>
            </a:r>
            <a:r>
              <a:rPr lang="zh-CN" altLang="en-US" dirty="0" smtClean="0">
                <a:latin typeface="+mn-lt"/>
                <a:ea typeface="+mn-ea"/>
              </a:rPr>
              <a:t>下面</a:t>
            </a:r>
            <a:r>
              <a:rPr lang="zh-CN" altLang="en-US" dirty="0">
                <a:latin typeface="+mn-lt"/>
                <a:ea typeface="+mn-ea"/>
              </a:rPr>
              <a:t>介绍几种</a:t>
            </a:r>
            <a:r>
              <a:rPr lang="zh-CN" altLang="en-US" dirty="0" smtClean="0">
                <a:latin typeface="+mn-lt"/>
                <a:ea typeface="+mn-ea"/>
              </a:rPr>
              <a:t>实用的直接法</a:t>
            </a:r>
            <a:r>
              <a:rPr lang="en-US" altLang="zh-CN" dirty="0" smtClean="0">
                <a:latin typeface="+mn-lt"/>
                <a:ea typeface="+mn-ea"/>
              </a:rPr>
              <a:t>.</a:t>
            </a:r>
            <a:endParaRPr lang="zh-CN" altLang="en-US" dirty="0" smtClean="0">
              <a:latin typeface="+mn-lt"/>
              <a:ea typeface="+mn-ea"/>
            </a:endParaRPr>
          </a:p>
        </p:txBody>
      </p:sp>
      <p:sp>
        <p:nvSpPr>
          <p:cNvPr id="19465" name="Rectangle 9"/>
          <p:cNvSpPr>
            <a:spLocks noGrp="1" noChangeArrowheads="1"/>
          </p:cNvSpPr>
          <p:nvPr>
            <p:ph type="title" idx="4294967295"/>
          </p:nvPr>
        </p:nvSpPr>
        <p:spPr>
          <a:xfrm>
            <a:off x="0" y="3140968"/>
            <a:ext cx="9144000" cy="685800"/>
          </a:xfrm>
        </p:spPr>
        <p:txBody>
          <a:bodyPr/>
          <a:lstStyle/>
          <a:p>
            <a:pPr>
              <a:lnSpc>
                <a:spcPct val="120000"/>
              </a:lnSpc>
              <a:spcBef>
                <a:spcPts val="0"/>
              </a:spcBef>
            </a:pPr>
            <a:r>
              <a:rPr lang="en-US" altLang="zh-CN" sz="2800" b="1" dirty="0">
                <a:solidFill>
                  <a:schemeClr val="accent2"/>
                </a:solidFill>
                <a:latin typeface="+mn-lt"/>
                <a:ea typeface="+mn-ea"/>
              </a:rPr>
              <a:t>§1 Gauss</a:t>
            </a:r>
            <a:r>
              <a:rPr lang="zh-CN" altLang="en-US" sz="2800" b="1" dirty="0">
                <a:solidFill>
                  <a:schemeClr val="accent2"/>
                </a:solidFill>
                <a:latin typeface="+mn-lt"/>
                <a:ea typeface="+mn-ea"/>
              </a:rPr>
              <a:t>消去法</a:t>
            </a:r>
          </a:p>
        </p:txBody>
      </p:sp>
      <p:sp>
        <p:nvSpPr>
          <p:cNvPr id="19466" name="Rectangle 10"/>
          <p:cNvSpPr>
            <a:spLocks noChangeArrowheads="1"/>
          </p:cNvSpPr>
          <p:nvPr/>
        </p:nvSpPr>
        <p:spPr bwMode="auto">
          <a:xfrm>
            <a:off x="0" y="3717032"/>
            <a:ext cx="9144000" cy="1643527"/>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a:latin typeface="+mn-lt"/>
                <a:ea typeface="+mn-ea"/>
              </a:rPr>
              <a:t>   </a:t>
            </a:r>
            <a:r>
              <a:rPr lang="en-US" altLang="zh-CN" b="1" dirty="0">
                <a:latin typeface="+mn-lt"/>
                <a:ea typeface="+mn-ea"/>
              </a:rPr>
              <a:t>       </a:t>
            </a:r>
            <a:r>
              <a:rPr lang="en-US" altLang="zh-CN" dirty="0">
                <a:latin typeface="+mn-lt"/>
                <a:ea typeface="+mn-ea"/>
              </a:rPr>
              <a:t>Gauss</a:t>
            </a:r>
            <a:r>
              <a:rPr lang="zh-CN" altLang="en-US" dirty="0">
                <a:latin typeface="+mn-lt"/>
                <a:ea typeface="+mn-ea"/>
              </a:rPr>
              <a:t>消元法是一种规则化的</a:t>
            </a:r>
            <a:r>
              <a:rPr lang="zh-CN" altLang="en-US" dirty="0" smtClean="0">
                <a:latin typeface="+mn-lt"/>
                <a:ea typeface="+mn-ea"/>
              </a:rPr>
              <a:t>加减消元法</a:t>
            </a:r>
            <a:r>
              <a:rPr lang="en-US" altLang="zh-CN" dirty="0" smtClean="0">
                <a:latin typeface="+mn-lt"/>
                <a:ea typeface="+mn-ea"/>
              </a:rPr>
              <a:t>, </a:t>
            </a:r>
            <a:r>
              <a:rPr lang="zh-CN" altLang="en-US" dirty="0" smtClean="0">
                <a:latin typeface="+mn-lt"/>
                <a:ea typeface="+mn-ea"/>
              </a:rPr>
              <a:t>其</a:t>
            </a:r>
            <a:r>
              <a:rPr lang="zh-CN" altLang="en-US" dirty="0">
                <a:latin typeface="+mn-lt"/>
                <a:ea typeface="+mn-ea"/>
              </a:rPr>
              <a:t>基本</a:t>
            </a:r>
            <a:r>
              <a:rPr lang="zh-CN" altLang="en-US" dirty="0" smtClean="0">
                <a:latin typeface="+mn-lt"/>
                <a:ea typeface="+mn-ea"/>
              </a:rPr>
              <a:t>思想是通过逐次消元计算</a:t>
            </a:r>
            <a:r>
              <a:rPr lang="en-US" altLang="zh-CN" dirty="0" smtClean="0">
                <a:latin typeface="+mn-lt"/>
                <a:ea typeface="+mn-ea"/>
              </a:rPr>
              <a:t>, </a:t>
            </a:r>
            <a:r>
              <a:rPr lang="zh-CN" altLang="en-US" dirty="0" smtClean="0">
                <a:latin typeface="+mn-lt"/>
                <a:ea typeface="+mn-ea"/>
              </a:rPr>
              <a:t>把一般线性方程组的求解转化为等价的上三角形方程组的求解</a:t>
            </a:r>
            <a:r>
              <a:rPr lang="en-US" altLang="zh-CN" dirty="0" smtClean="0">
                <a:latin typeface="+mn-lt"/>
                <a:ea typeface="+mn-ea"/>
              </a:rPr>
              <a:t>.</a:t>
            </a:r>
            <a:endParaRPr lang="zh-CN" altLang="en-US" dirty="0">
              <a:latin typeface="+mn-lt"/>
              <a:ea typeface="+mn-ea"/>
            </a:endParaRPr>
          </a:p>
        </p:txBody>
      </p:sp>
      <p:sp>
        <p:nvSpPr>
          <p:cNvPr id="19469" name="Rectangle 13"/>
          <p:cNvSpPr>
            <a:spLocks noChangeArrowheads="1"/>
          </p:cNvSpPr>
          <p:nvPr/>
        </p:nvSpPr>
        <p:spPr bwMode="auto">
          <a:xfrm>
            <a:off x="0" y="5229200"/>
            <a:ext cx="9144000" cy="559897"/>
          </a:xfrm>
          <a:prstGeom prst="rect">
            <a:avLst/>
          </a:prstGeom>
          <a:noFill/>
          <a:ln w="9525">
            <a:noFill/>
            <a:miter lim="800000"/>
            <a:headEnd/>
            <a:tailEnd/>
          </a:ln>
          <a:effectLst/>
        </p:spPr>
        <p:txBody>
          <a:bodyPr>
            <a:spAutoFit/>
          </a:bodyPr>
          <a:lstStyle/>
          <a:p>
            <a:pPr>
              <a:lnSpc>
                <a:spcPct val="120000"/>
              </a:lnSpc>
              <a:spcBef>
                <a:spcPts val="0"/>
              </a:spcBef>
            </a:pPr>
            <a:r>
              <a:rPr lang="en-US" altLang="zh-CN" dirty="0">
                <a:solidFill>
                  <a:schemeClr val="accent2"/>
                </a:solidFill>
                <a:latin typeface="+mn-lt"/>
                <a:ea typeface="+mn-ea"/>
              </a:rPr>
              <a:t>    </a:t>
            </a:r>
            <a:r>
              <a:rPr lang="en-US" altLang="zh-CN" b="1" dirty="0">
                <a:solidFill>
                  <a:schemeClr val="accent2"/>
                </a:solidFill>
                <a:latin typeface="+mn-lt"/>
                <a:ea typeface="+mn-ea"/>
              </a:rPr>
              <a:t>§1.1 </a:t>
            </a:r>
            <a:r>
              <a:rPr lang="zh-CN" altLang="en-US" b="1" dirty="0">
                <a:solidFill>
                  <a:schemeClr val="accent2"/>
                </a:solidFill>
                <a:latin typeface="+mn-lt"/>
                <a:ea typeface="+mn-ea"/>
              </a:rPr>
              <a:t>顺序</a:t>
            </a:r>
            <a:r>
              <a:rPr lang="en-US" altLang="zh-CN" b="1" dirty="0">
                <a:solidFill>
                  <a:schemeClr val="accent2"/>
                </a:solidFill>
                <a:latin typeface="+mn-lt"/>
                <a:ea typeface="+mn-ea"/>
              </a:rPr>
              <a:t>Gauss</a:t>
            </a:r>
            <a:r>
              <a:rPr lang="zh-CN" altLang="en-US" b="1" dirty="0">
                <a:solidFill>
                  <a:schemeClr val="accent2"/>
                </a:solidFill>
                <a:latin typeface="+mn-lt"/>
                <a:ea typeface="+mn-ea"/>
              </a:rPr>
              <a:t>消去法</a:t>
            </a:r>
          </a:p>
        </p:txBody>
      </p:sp>
      <p:sp>
        <p:nvSpPr>
          <p:cNvPr id="19470" name="Rectangle 14"/>
          <p:cNvSpPr>
            <a:spLocks noChangeArrowheads="1"/>
          </p:cNvSpPr>
          <p:nvPr/>
        </p:nvSpPr>
        <p:spPr bwMode="auto">
          <a:xfrm>
            <a:off x="0" y="5762853"/>
            <a:ext cx="9144000" cy="559897"/>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mn-lt"/>
                <a:ea typeface="+mn-ea"/>
              </a:rPr>
              <a:t>        </a:t>
            </a:r>
            <a:r>
              <a:rPr lang="zh-CN" altLang="en-US" dirty="0" smtClean="0">
                <a:latin typeface="+mn-lt"/>
                <a:ea typeface="+mn-ea"/>
              </a:rPr>
              <a:t>为了清楚起见</a:t>
            </a:r>
            <a:r>
              <a:rPr lang="en-US" altLang="zh-CN" dirty="0" smtClean="0">
                <a:latin typeface="+mn-lt"/>
                <a:ea typeface="+mn-ea"/>
              </a:rPr>
              <a:t>, </a:t>
            </a:r>
            <a:r>
              <a:rPr lang="zh-CN" altLang="en-US" dirty="0" smtClean="0">
                <a:latin typeface="+mn-lt"/>
                <a:ea typeface="+mn-ea"/>
              </a:rPr>
              <a:t>先看一个简单的例子</a:t>
            </a:r>
            <a:r>
              <a:rPr lang="en-US" altLang="zh-CN" dirty="0" smtClean="0">
                <a:latin typeface="+mn-lt"/>
                <a:ea typeface="+mn-ea"/>
              </a:rPr>
              <a:t>. </a:t>
            </a:r>
            <a:r>
              <a:rPr lang="zh-CN" altLang="en-US" dirty="0" smtClean="0">
                <a:latin typeface="+mn-lt"/>
                <a:ea typeface="+mn-ea"/>
              </a:rPr>
              <a:t>考虑线性方程组：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9465"/>
                                        </p:tgtEl>
                                        <p:attrNameLst>
                                          <p:attrName>style.visibility</p:attrName>
                                        </p:attrNameLst>
                                      </p:cBhvr>
                                      <p:to>
                                        <p:strVal val="visible"/>
                                      </p:to>
                                    </p:set>
                                    <p:animEffect transition="in" filter="dissolve">
                                      <p:cBhvr>
                                        <p:cTn id="15" dur="500"/>
                                        <p:tgtEl>
                                          <p:spTgt spid="1946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946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9469"/>
                                        </p:tgtEl>
                                        <p:attrNameLst>
                                          <p:attrName>style.visibility</p:attrName>
                                        </p:attrNameLst>
                                      </p:cBhvr>
                                      <p:to>
                                        <p:strVal val="visible"/>
                                      </p:to>
                                    </p:set>
                                    <p:animEffect transition="in" filter="dissolve">
                                      <p:cBhvr>
                                        <p:cTn id="24" dur="500"/>
                                        <p:tgtEl>
                                          <p:spTgt spid="1946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9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63" grpId="0" autoUpdateAnimBg="0"/>
      <p:bldP spid="19465" grpId="0" autoUpdateAnimBg="0"/>
      <p:bldP spid="19466" grpId="0" autoUpdateAnimBg="0"/>
      <p:bldP spid="19469" grpId="0" autoUpdateAnimBg="0"/>
      <p:bldP spid="1947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
          <p:cNvSpPr txBox="1">
            <a:spLocks noChangeArrowheads="1"/>
          </p:cNvSpPr>
          <p:nvPr/>
        </p:nvSpPr>
        <p:spPr bwMode="auto">
          <a:xfrm>
            <a:off x="0" y="44624"/>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b="1" dirty="0" smtClean="0">
                <a:solidFill>
                  <a:srgbClr val="FF0000"/>
                </a:solidFill>
                <a:latin typeface="+mn-lt"/>
                <a:ea typeface="+mn-ea"/>
              </a:rPr>
              <a:t>性质</a:t>
            </a:r>
            <a:r>
              <a:rPr lang="en-US" altLang="zh-CN" b="1" dirty="0" smtClean="0">
                <a:solidFill>
                  <a:srgbClr val="FF0000"/>
                </a:solidFill>
                <a:latin typeface="+mn-lt"/>
                <a:ea typeface="+mn-ea"/>
              </a:rPr>
              <a:t>2: </a:t>
            </a:r>
            <a:r>
              <a:rPr lang="zh-CN" altLang="en-US" dirty="0" smtClean="0">
                <a:latin typeface="+mn-lt"/>
              </a:rPr>
              <a:t>若每个矩阵</a:t>
            </a:r>
            <a:r>
              <a:rPr lang="en-US" altLang="zh-CN" b="1" i="1" dirty="0" smtClean="0">
                <a:latin typeface="+mn-lt"/>
              </a:rPr>
              <a:t>L</a:t>
            </a:r>
            <a:r>
              <a:rPr lang="en-US" altLang="zh-CN" i="1" baseline="-25000" dirty="0" smtClean="0">
                <a:latin typeface="+mn-lt"/>
              </a:rPr>
              <a:t>k</a:t>
            </a:r>
            <a:r>
              <a:rPr lang="en-US" altLang="zh-CN" baseline="30000" dirty="0" smtClean="0">
                <a:latin typeface="+mn-lt"/>
              </a:rPr>
              <a:t>-1</a:t>
            </a:r>
            <a:r>
              <a:rPr lang="en-US" altLang="zh-CN" dirty="0" smtClean="0">
                <a:latin typeface="+mn-lt"/>
              </a:rPr>
              <a:t>, </a:t>
            </a:r>
            <a:r>
              <a:rPr lang="en-US" altLang="zh-CN" i="1" dirty="0" smtClean="0">
                <a:latin typeface="+mn-lt"/>
              </a:rPr>
              <a:t>k</a:t>
            </a:r>
            <a:r>
              <a:rPr lang="en-US" altLang="zh-CN" dirty="0" smtClean="0">
                <a:latin typeface="+mn-lt"/>
              </a:rPr>
              <a:t>=1,2,…, </a:t>
            </a:r>
            <a:r>
              <a:rPr lang="en-US" altLang="zh-CN" i="1" dirty="0" smtClean="0">
                <a:latin typeface="+mn-lt"/>
              </a:rPr>
              <a:t>n</a:t>
            </a:r>
            <a:r>
              <a:rPr lang="en-US" altLang="zh-CN" dirty="0" smtClean="0">
                <a:latin typeface="+mn-lt"/>
              </a:rPr>
              <a:t>-1, </a:t>
            </a:r>
            <a:r>
              <a:rPr lang="zh-CN" altLang="en-US" dirty="0" smtClean="0">
                <a:latin typeface="+mn-lt"/>
              </a:rPr>
              <a:t>形为</a:t>
            </a:r>
          </a:p>
        </p:txBody>
      </p:sp>
      <p:pic>
        <p:nvPicPr>
          <p:cNvPr id="148490"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1520" y="4725144"/>
            <a:ext cx="2876550" cy="447675"/>
          </a:xfrm>
          <a:prstGeom prst="rect">
            <a:avLst/>
          </a:prstGeom>
          <a:noFill/>
        </p:spPr>
      </p:pic>
      <p:pic>
        <p:nvPicPr>
          <p:cNvPr id="148496" name="Picture 1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03848" y="3573016"/>
            <a:ext cx="5857875" cy="2686050"/>
          </a:xfrm>
          <a:prstGeom prst="rect">
            <a:avLst/>
          </a:prstGeom>
          <a:noFill/>
        </p:spPr>
      </p:pic>
      <p:pic>
        <p:nvPicPr>
          <p:cNvPr id="13"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23728" y="1603648"/>
            <a:ext cx="552450" cy="457200"/>
          </a:xfrm>
          <a:prstGeom prst="rect">
            <a:avLst/>
          </a:prstGeom>
          <a:noFill/>
        </p:spPr>
      </p:pic>
      <p:pic>
        <p:nvPicPr>
          <p:cNvPr id="14"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83718" y="588268"/>
            <a:ext cx="5200650" cy="2552700"/>
          </a:xfrm>
          <a:prstGeom prst="rect">
            <a:avLst/>
          </a:prstGeom>
          <a:noFill/>
        </p:spPr>
      </p:pic>
      <p:sp>
        <p:nvSpPr>
          <p:cNvPr id="18" name="Text Box 5"/>
          <p:cNvSpPr txBox="1">
            <a:spLocks noChangeArrowheads="1"/>
          </p:cNvSpPr>
          <p:nvPr/>
        </p:nvSpPr>
        <p:spPr bwMode="auto">
          <a:xfrm>
            <a:off x="0" y="3140968"/>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rPr>
              <a:t>则它们的乘积</a:t>
            </a:r>
            <a:endParaRPr lang="zh-CN" altLang="en-US" dirty="0">
              <a:latin typeface="+mn-lt"/>
              <a:ea typeface="+mn-ea"/>
            </a:endParaRPr>
          </a:p>
        </p:txBody>
      </p:sp>
      <p:sp>
        <p:nvSpPr>
          <p:cNvPr id="20" name="矩形标注 19"/>
          <p:cNvSpPr/>
          <p:nvPr/>
        </p:nvSpPr>
        <p:spPr bwMode="auto">
          <a:xfrm>
            <a:off x="179512" y="5517232"/>
            <a:ext cx="2880320" cy="1340768"/>
          </a:xfrm>
          <a:prstGeom prst="wedgeRectCallout">
            <a:avLst>
              <a:gd name="adj1" fmla="val -1684"/>
              <a:gd name="adj2" fmla="val -70899"/>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宋体" pitchFamily="2" charset="-122"/>
                <a:ea typeface="宋体" pitchFamily="2" charset="-122"/>
              </a:rPr>
              <a:t>注意此次序不能随意颠倒</a:t>
            </a:r>
            <a:r>
              <a:rPr kumimoji="1" lang="en-US" altLang="zh-CN" sz="2800" b="0" i="0" u="none" strike="noStrike" cap="none" normalizeH="0" baseline="0" dirty="0" smtClean="0">
                <a:ln>
                  <a:noFill/>
                </a:ln>
                <a:solidFill>
                  <a:schemeClr val="tx1"/>
                </a:solidFill>
                <a:effectLst/>
                <a:latin typeface="宋体" pitchFamily="2" charset="-122"/>
                <a:ea typeface="宋体" pitchFamily="2" charset="-122"/>
              </a:rPr>
              <a:t>,</a:t>
            </a:r>
            <a:r>
              <a:rPr kumimoji="1" lang="zh-CN" altLang="en-US" sz="2800" b="0" i="0" u="none" strike="noStrike" cap="none" normalizeH="0" baseline="0" dirty="0" smtClean="0">
                <a:ln>
                  <a:noFill/>
                </a:ln>
                <a:solidFill>
                  <a:schemeClr val="tx1"/>
                </a:solidFill>
                <a:effectLst/>
                <a:latin typeface="宋体" pitchFamily="2" charset="-122"/>
                <a:ea typeface="宋体" pitchFamily="2" charset="-122"/>
              </a:rPr>
              <a:t>否则</a:t>
            </a:r>
            <a:r>
              <a:rPr lang="zh-CN" altLang="en-US" dirty="0" smtClean="0"/>
              <a:t>得不到右边结果</a:t>
            </a:r>
            <a:r>
              <a:rPr lang="en-US" altLang="zh-CN" dirty="0" smtClean="0"/>
              <a:t>.</a:t>
            </a:r>
            <a:endParaRPr kumimoji="1" lang="zh-CN" altLang="en-US" sz="2800" b="0" i="0" u="none" strike="noStrike" cap="none" normalizeH="0" baseline="0" dirty="0" smtClean="0">
              <a:ln>
                <a:noFill/>
              </a:ln>
              <a:solidFill>
                <a:schemeClr val="tx1"/>
              </a:solidFill>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1"/>
                                        </p:tgtEl>
                                        <p:attrNameLst>
                                          <p:attrName>style.visibility</p:attrName>
                                        </p:attrNameLst>
                                      </p:cBhvr>
                                      <p:to>
                                        <p:strVal val="visible"/>
                                      </p:to>
                                    </p:set>
                                    <p:anim calcmode="discrete" valueType="clr">
                                      <p:cBhvr override="childStyle">
                                        <p:cTn id="7"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
                                        </p:tgtEl>
                                        <p:attrNameLst>
                                          <p:attrName>fillcolor</p:attrName>
                                        </p:attrNameLst>
                                      </p:cBhvr>
                                      <p:tavLst>
                                        <p:tav tm="0">
                                          <p:val>
                                            <p:clrVal>
                                              <a:schemeClr val="accent2"/>
                                            </p:clrVal>
                                          </p:val>
                                        </p:tav>
                                        <p:tav tm="50000">
                                          <p:val>
                                            <p:clrVal>
                                              <a:schemeClr val="hlink"/>
                                            </p:clrVal>
                                          </p:val>
                                        </p:tav>
                                      </p:tavLst>
                                    </p:anim>
                                    <p:set>
                                      <p:cBhvr>
                                        <p:cTn id="9" dur="80"/>
                                        <p:tgtEl>
                                          <p:spTgt spid="1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linds(horizontal)">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8490"/>
                                        </p:tgtEl>
                                        <p:attrNameLst>
                                          <p:attrName>style.visibility</p:attrName>
                                        </p:attrNameLst>
                                      </p:cBhvr>
                                      <p:to>
                                        <p:strVal val="visible"/>
                                      </p:to>
                                    </p:set>
                                    <p:animEffect transition="in" filter="wipe(left)">
                                      <p:cBhvr>
                                        <p:cTn id="29" dur="500"/>
                                        <p:tgtEl>
                                          <p:spTgt spid="14849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48496"/>
                                        </p:tgtEl>
                                        <p:attrNameLst>
                                          <p:attrName>style.visibility</p:attrName>
                                        </p:attrNameLst>
                                      </p:cBhvr>
                                      <p:to>
                                        <p:strVal val="visible"/>
                                      </p:to>
                                    </p:set>
                                    <p:animEffect transition="in" filter="wipe(left)">
                                      <p:cBhvr>
                                        <p:cTn id="34" dur="500"/>
                                        <p:tgtEl>
                                          <p:spTgt spid="14849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p:cNvSpPr txBox="1">
            <a:spLocks noChangeArrowheads="1"/>
          </p:cNvSpPr>
          <p:nvPr/>
        </p:nvSpPr>
        <p:spPr bwMode="auto">
          <a:xfrm>
            <a:off x="6444208" y="1700808"/>
            <a:ext cx="2699792" cy="1126462"/>
          </a:xfrm>
          <a:prstGeom prst="rect">
            <a:avLst/>
          </a:prstGeom>
          <a:noFill/>
          <a:ln w="9525">
            <a:solidFill>
              <a:schemeClr val="accent1"/>
            </a:solidFill>
            <a:miter lim="800000"/>
            <a:headEnd/>
            <a:tailEnd/>
          </a:ln>
          <a:effectLst/>
        </p:spPr>
        <p:txBody>
          <a:bodyPr wrap="square">
            <a:spAutoFit/>
          </a:bodyPr>
          <a:lstStyle/>
          <a:p>
            <a:pPr algn="l">
              <a:lnSpc>
                <a:spcPct val="120000"/>
              </a:lnSpc>
              <a:spcBef>
                <a:spcPts val="0"/>
              </a:spcBef>
            </a:pPr>
            <a:r>
              <a:rPr lang="en-US" altLang="zh-CN" b="1" i="1" dirty="0">
                <a:latin typeface="+mn-lt"/>
                <a:ea typeface="+mn-ea"/>
              </a:rPr>
              <a:t>L</a:t>
            </a:r>
            <a:r>
              <a:rPr lang="zh-CN" altLang="en-US" dirty="0" smtClean="0">
                <a:latin typeface="+mn-lt"/>
                <a:ea typeface="+mn-ea"/>
              </a:rPr>
              <a:t>称为</a:t>
            </a:r>
            <a:endParaRPr lang="en-US" altLang="zh-CN" dirty="0" smtClean="0">
              <a:latin typeface="+mn-lt"/>
              <a:ea typeface="+mn-ea"/>
            </a:endParaRPr>
          </a:p>
          <a:p>
            <a:pPr algn="l">
              <a:lnSpc>
                <a:spcPct val="120000"/>
              </a:lnSpc>
              <a:spcBef>
                <a:spcPts val="0"/>
              </a:spcBef>
            </a:pPr>
            <a:r>
              <a:rPr lang="zh-CN" altLang="en-US" b="1" dirty="0" smtClean="0">
                <a:solidFill>
                  <a:srgbClr val="FF0000"/>
                </a:solidFill>
                <a:latin typeface="+mn-lt"/>
                <a:ea typeface="+mn-ea"/>
              </a:rPr>
              <a:t>单位</a:t>
            </a:r>
            <a:r>
              <a:rPr lang="zh-CN" altLang="en-US" b="1" dirty="0">
                <a:solidFill>
                  <a:srgbClr val="FF0000"/>
                </a:solidFill>
                <a:latin typeface="+mn-lt"/>
                <a:ea typeface="+mn-ea"/>
              </a:rPr>
              <a:t>下三角</a:t>
            </a:r>
            <a:r>
              <a:rPr lang="zh-CN" altLang="en-US" b="1" dirty="0" smtClean="0">
                <a:solidFill>
                  <a:srgbClr val="FF0000"/>
                </a:solidFill>
                <a:latin typeface="+mn-lt"/>
                <a:ea typeface="+mn-ea"/>
              </a:rPr>
              <a:t>矩阵</a:t>
            </a:r>
            <a:r>
              <a:rPr lang="en-US" altLang="zh-CN" dirty="0" smtClean="0">
                <a:latin typeface="+mn-lt"/>
                <a:ea typeface="+mn-ea"/>
              </a:rPr>
              <a:t>.</a:t>
            </a:r>
            <a:endParaRPr lang="en-US" altLang="zh-CN" dirty="0">
              <a:latin typeface="+mn-lt"/>
              <a:ea typeface="+mn-ea"/>
            </a:endParaRPr>
          </a:p>
        </p:txBody>
      </p:sp>
      <p:sp>
        <p:nvSpPr>
          <p:cNvPr id="5" name="Text Box 4"/>
          <p:cNvSpPr txBox="1">
            <a:spLocks noChangeArrowheads="1"/>
          </p:cNvSpPr>
          <p:nvPr/>
        </p:nvSpPr>
        <p:spPr bwMode="auto">
          <a:xfrm>
            <a:off x="0" y="82352"/>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rPr>
              <a:t>于是得到</a:t>
            </a:r>
            <a:r>
              <a:rPr lang="en-US" altLang="zh-CN" dirty="0" smtClean="0">
                <a:latin typeface="+mn-lt"/>
                <a:ea typeface="+mn-ea"/>
              </a:rPr>
              <a:t>: </a:t>
            </a:r>
            <a:r>
              <a:rPr lang="en-US" altLang="zh-CN" b="1" i="1" dirty="0" smtClean="0">
                <a:latin typeface="+mn-lt"/>
                <a:ea typeface="+mn-ea"/>
              </a:rPr>
              <a:t>A</a:t>
            </a:r>
            <a:r>
              <a:rPr lang="en-US" altLang="zh-CN" dirty="0" smtClean="0">
                <a:latin typeface="+mn-lt"/>
                <a:ea typeface="+mn-ea"/>
              </a:rPr>
              <a:t>=</a:t>
            </a:r>
            <a:r>
              <a:rPr lang="en-US" altLang="zh-CN" b="1" i="1" dirty="0" smtClean="0">
                <a:latin typeface="+mn-lt"/>
                <a:ea typeface="+mn-ea"/>
              </a:rPr>
              <a:t>A</a:t>
            </a:r>
            <a:r>
              <a:rPr lang="en-US" altLang="zh-CN" baseline="30000" dirty="0" smtClean="0">
                <a:latin typeface="+mn-lt"/>
                <a:ea typeface="+mn-ea"/>
              </a:rPr>
              <a:t>(1)</a:t>
            </a:r>
            <a:r>
              <a:rPr lang="en-US" altLang="zh-CN" dirty="0" smtClean="0">
                <a:latin typeface="+mn-lt"/>
                <a:ea typeface="+mn-ea"/>
              </a:rPr>
              <a:t>= </a:t>
            </a:r>
            <a:r>
              <a:rPr lang="en-US" altLang="zh-CN" b="1" i="1" dirty="0" smtClean="0">
                <a:latin typeface="+mn-lt"/>
                <a:ea typeface="+mn-ea"/>
              </a:rPr>
              <a:t>L</a:t>
            </a:r>
            <a:r>
              <a:rPr lang="en-US" altLang="zh-CN" baseline="-25000" dirty="0" smtClean="0">
                <a:latin typeface="+mn-lt"/>
                <a:ea typeface="+mn-ea"/>
              </a:rPr>
              <a:t>1</a:t>
            </a:r>
            <a:r>
              <a:rPr lang="en-US" altLang="zh-CN" baseline="30000" dirty="0" smtClean="0">
                <a:latin typeface="+mn-lt"/>
                <a:ea typeface="+mn-ea"/>
              </a:rPr>
              <a:t>-1</a:t>
            </a:r>
            <a:r>
              <a:rPr lang="en-US" altLang="zh-CN" b="1" i="1" dirty="0" smtClean="0">
                <a:latin typeface="+mn-lt"/>
                <a:ea typeface="+mn-ea"/>
              </a:rPr>
              <a:t>L</a:t>
            </a:r>
            <a:r>
              <a:rPr lang="en-US" altLang="zh-CN" baseline="-25000" dirty="0" smtClean="0">
                <a:latin typeface="+mn-lt"/>
                <a:ea typeface="+mn-ea"/>
              </a:rPr>
              <a:t>2</a:t>
            </a:r>
            <a:r>
              <a:rPr lang="en-US" altLang="zh-CN" baseline="30000" dirty="0" smtClean="0">
                <a:latin typeface="+mn-lt"/>
                <a:ea typeface="+mn-ea"/>
              </a:rPr>
              <a:t>-1</a:t>
            </a:r>
            <a:r>
              <a:rPr lang="en-US" altLang="zh-CN" dirty="0" smtClean="0">
                <a:latin typeface="+mn-lt"/>
                <a:ea typeface="+mn-ea"/>
              </a:rPr>
              <a:t>…</a:t>
            </a:r>
            <a:r>
              <a:rPr lang="en-US" altLang="zh-CN" b="1" i="1" dirty="0" smtClean="0">
                <a:latin typeface="+mn-lt"/>
                <a:ea typeface="+mn-ea"/>
              </a:rPr>
              <a:t>L</a:t>
            </a:r>
            <a:r>
              <a:rPr lang="en-US" altLang="zh-CN" i="1" baseline="-25000" dirty="0" smtClean="0">
                <a:latin typeface="+mn-lt"/>
                <a:ea typeface="+mn-ea"/>
              </a:rPr>
              <a:t>n</a:t>
            </a:r>
            <a:r>
              <a:rPr lang="en-US" altLang="zh-CN" baseline="-25000" dirty="0" smtClean="0">
                <a:latin typeface="+mn-lt"/>
                <a:ea typeface="+mn-ea"/>
              </a:rPr>
              <a:t>-1</a:t>
            </a:r>
            <a:r>
              <a:rPr lang="en-US" altLang="zh-CN" baseline="30000" dirty="0" smtClean="0">
                <a:latin typeface="+mn-lt"/>
                <a:ea typeface="+mn-ea"/>
              </a:rPr>
              <a:t>-1</a:t>
            </a:r>
            <a:r>
              <a:rPr lang="en-US" altLang="zh-CN" b="1" i="1" dirty="0" smtClean="0">
                <a:latin typeface="+mn-lt"/>
                <a:ea typeface="+mn-ea"/>
              </a:rPr>
              <a:t>A</a:t>
            </a:r>
            <a:r>
              <a:rPr lang="en-US" altLang="zh-CN" baseline="30000" dirty="0" smtClean="0">
                <a:latin typeface="+mn-lt"/>
                <a:ea typeface="+mn-ea"/>
              </a:rPr>
              <a:t>(</a:t>
            </a:r>
            <a:r>
              <a:rPr lang="en-US" altLang="zh-CN" i="1" baseline="30000" dirty="0" smtClean="0">
                <a:latin typeface="+mn-lt"/>
                <a:ea typeface="+mn-ea"/>
              </a:rPr>
              <a:t>n</a:t>
            </a:r>
            <a:r>
              <a:rPr lang="en-US" altLang="zh-CN" baseline="30000" dirty="0">
                <a:latin typeface="+mn-lt"/>
                <a:ea typeface="+mn-ea"/>
              </a:rPr>
              <a:t>)</a:t>
            </a:r>
            <a:r>
              <a:rPr lang="en-US" altLang="zh-CN" dirty="0">
                <a:latin typeface="+mn-lt"/>
                <a:ea typeface="+mn-ea"/>
              </a:rPr>
              <a:t>=</a:t>
            </a:r>
            <a:r>
              <a:rPr lang="en-US" altLang="zh-CN" b="1" i="1" dirty="0" smtClean="0">
                <a:latin typeface="+mn-lt"/>
                <a:ea typeface="+mn-ea"/>
              </a:rPr>
              <a:t>LU</a:t>
            </a:r>
            <a:r>
              <a:rPr lang="en-US" altLang="zh-CN" dirty="0" smtClean="0">
                <a:latin typeface="+mn-lt"/>
                <a:ea typeface="+mn-ea"/>
              </a:rPr>
              <a:t>, </a:t>
            </a:r>
            <a:r>
              <a:rPr lang="zh-CN" altLang="en-US" b="1" dirty="0" smtClean="0">
                <a:latin typeface="+mn-lt"/>
                <a:ea typeface="+mn-ea"/>
              </a:rPr>
              <a:t>其中</a:t>
            </a:r>
            <a:endParaRPr lang="en-US" altLang="zh-CN" baseline="30000" dirty="0">
              <a:latin typeface="+mn-lt"/>
              <a:ea typeface="+mn-ea"/>
            </a:endParaRPr>
          </a:p>
        </p:txBody>
      </p:sp>
      <p:sp>
        <p:nvSpPr>
          <p:cNvPr id="147461" name="Rectangle 5"/>
          <p:cNvSpPr>
            <a:spLocks noChangeArrowheads="1"/>
          </p:cNvSpPr>
          <p:nvPr/>
        </p:nvSpPr>
        <p:spPr bwMode="auto">
          <a:xfrm>
            <a:off x="0" y="-603448"/>
            <a:ext cx="9144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63" name="Rectangle 7"/>
          <p:cNvSpPr>
            <a:spLocks noChangeArrowheads="1"/>
          </p:cNvSpPr>
          <p:nvPr/>
        </p:nvSpPr>
        <p:spPr bwMode="auto">
          <a:xfrm>
            <a:off x="0" y="-603448"/>
            <a:ext cx="9144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71" name="Rectangle 15"/>
          <p:cNvSpPr>
            <a:spLocks noChangeArrowheads="1"/>
          </p:cNvSpPr>
          <p:nvPr/>
        </p:nvSpPr>
        <p:spPr bwMode="auto">
          <a:xfrm>
            <a:off x="4479634" y="-33010"/>
            <a:ext cx="184731" cy="52322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mn-lt"/>
              <a:ea typeface="+mn-ea"/>
            </a:endParaRPr>
          </a:p>
        </p:txBody>
      </p:sp>
      <p:pic>
        <p:nvPicPr>
          <p:cNvPr id="147470" name="Picture 1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9512" y="3573016"/>
            <a:ext cx="5962650" cy="2971800"/>
          </a:xfrm>
          <a:prstGeom prst="rect">
            <a:avLst/>
          </a:prstGeom>
          <a:noFill/>
        </p:spPr>
      </p:pic>
      <p:sp>
        <p:nvSpPr>
          <p:cNvPr id="147472" name="Rectangle 16"/>
          <p:cNvSpPr>
            <a:spLocks noChangeArrowheads="1"/>
          </p:cNvSpPr>
          <p:nvPr/>
        </p:nvSpPr>
        <p:spPr bwMode="auto">
          <a:xfrm>
            <a:off x="0" y="3167390"/>
            <a:ext cx="184731" cy="52322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b="0" i="0" u="none" strike="noStrike" cap="none" normalizeH="0" baseline="0" smtClean="0">
              <a:ln>
                <a:noFill/>
              </a:ln>
              <a:solidFill>
                <a:schemeClr val="tx1"/>
              </a:solidFill>
              <a:effectLst/>
              <a:latin typeface="+mn-lt"/>
              <a:ea typeface="+mn-ea"/>
            </a:endParaRPr>
          </a:p>
        </p:txBody>
      </p:sp>
      <p:sp>
        <p:nvSpPr>
          <p:cNvPr id="147474" name="Rectangle 18"/>
          <p:cNvSpPr>
            <a:spLocks noChangeArrowheads="1"/>
          </p:cNvSpPr>
          <p:nvPr/>
        </p:nvSpPr>
        <p:spPr bwMode="auto">
          <a:xfrm>
            <a:off x="4479634" y="-33010"/>
            <a:ext cx="184731" cy="52322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mn-lt"/>
              <a:ea typeface="+mn-ea"/>
            </a:endParaRPr>
          </a:p>
        </p:txBody>
      </p:sp>
      <p:sp>
        <p:nvSpPr>
          <p:cNvPr id="147475" name="Rectangle 19"/>
          <p:cNvSpPr>
            <a:spLocks noChangeArrowheads="1"/>
          </p:cNvSpPr>
          <p:nvPr/>
        </p:nvSpPr>
        <p:spPr bwMode="auto">
          <a:xfrm>
            <a:off x="0" y="3300740"/>
            <a:ext cx="184731" cy="52322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b="0" i="0" u="none" strike="noStrike" cap="none" normalizeH="0" baseline="0" smtClean="0">
              <a:ln>
                <a:noFill/>
              </a:ln>
              <a:solidFill>
                <a:schemeClr val="tx1"/>
              </a:solidFill>
              <a:effectLst/>
              <a:latin typeface="+mn-lt"/>
              <a:ea typeface="+mn-ea"/>
            </a:endParaRPr>
          </a:p>
        </p:txBody>
      </p:sp>
      <p:sp>
        <p:nvSpPr>
          <p:cNvPr id="147477" name="Rectangle 21"/>
          <p:cNvSpPr>
            <a:spLocks noChangeArrowheads="1"/>
          </p:cNvSpPr>
          <p:nvPr/>
        </p:nvSpPr>
        <p:spPr bwMode="auto">
          <a:xfrm>
            <a:off x="4479634" y="-261610"/>
            <a:ext cx="184731" cy="52322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mn-lt"/>
              <a:ea typeface="+mn-ea"/>
            </a:endParaRPr>
          </a:p>
        </p:txBody>
      </p:sp>
      <p:pic>
        <p:nvPicPr>
          <p:cNvPr id="147476"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3601" y="1772816"/>
            <a:ext cx="561975" cy="419100"/>
          </a:xfrm>
          <a:prstGeom prst="rect">
            <a:avLst/>
          </a:prstGeom>
          <a:noFill/>
        </p:spPr>
      </p:pic>
      <p:sp>
        <p:nvSpPr>
          <p:cNvPr id="147479" name="Rectangle 23"/>
          <p:cNvSpPr>
            <a:spLocks noChangeArrowheads="1"/>
          </p:cNvSpPr>
          <p:nvPr/>
        </p:nvSpPr>
        <p:spPr bwMode="auto">
          <a:xfrm>
            <a:off x="4479634" y="-261610"/>
            <a:ext cx="184731" cy="52322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mn-lt"/>
              <a:ea typeface="+mn-ea"/>
            </a:endParaRPr>
          </a:p>
        </p:txBody>
      </p:sp>
      <p:pic>
        <p:nvPicPr>
          <p:cNvPr id="147478" name="Picture 2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27584" y="692696"/>
            <a:ext cx="5495925" cy="2686050"/>
          </a:xfrm>
          <a:prstGeom prst="rect">
            <a:avLst/>
          </a:prstGeom>
          <a:noFill/>
        </p:spPr>
      </p:pic>
      <p:sp>
        <p:nvSpPr>
          <p:cNvPr id="26" name="矩形 25"/>
          <p:cNvSpPr/>
          <p:nvPr/>
        </p:nvSpPr>
        <p:spPr>
          <a:xfrm>
            <a:off x="6372200" y="4653136"/>
            <a:ext cx="2771800" cy="609398"/>
          </a:xfrm>
          <a:prstGeom prst="rect">
            <a:avLst/>
          </a:prstGeom>
          <a:ln>
            <a:solidFill>
              <a:srgbClr val="00FF00"/>
            </a:solidFill>
          </a:ln>
        </p:spPr>
        <p:txBody>
          <a:bodyPr wrap="square">
            <a:spAutoFit/>
          </a:bodyPr>
          <a:lstStyle/>
          <a:p>
            <a:pPr algn="l">
              <a:lnSpc>
                <a:spcPct val="120000"/>
              </a:lnSpc>
              <a:spcBef>
                <a:spcPts val="0"/>
              </a:spcBef>
            </a:pPr>
            <a:r>
              <a:rPr lang="en-US" altLang="zh-CN" b="1" i="1" dirty="0">
                <a:latin typeface="+mn-lt"/>
                <a:ea typeface="+mn-ea"/>
              </a:rPr>
              <a:t>U</a:t>
            </a:r>
            <a:r>
              <a:rPr lang="zh-CN" altLang="en-US" dirty="0">
                <a:latin typeface="+mn-lt"/>
                <a:ea typeface="+mn-ea"/>
              </a:rPr>
              <a:t>是</a:t>
            </a:r>
            <a:r>
              <a:rPr lang="zh-CN" altLang="en-US" b="1" dirty="0">
                <a:solidFill>
                  <a:srgbClr val="FF0000"/>
                </a:solidFill>
                <a:latin typeface="+mn-lt"/>
                <a:ea typeface="+mn-ea"/>
              </a:rPr>
              <a:t>上三角矩阵</a:t>
            </a:r>
            <a:r>
              <a:rPr lang="en-US" altLang="zh-CN" b="1" dirty="0">
                <a:latin typeface="+mn-lt"/>
                <a:ea typeface="+mn-ea"/>
              </a:rPr>
              <a:t>.</a:t>
            </a:r>
          </a:p>
        </p:txBody>
      </p:sp>
      <p:sp>
        <p:nvSpPr>
          <p:cNvPr id="16" name="TextBox 15"/>
          <p:cNvSpPr txBox="1"/>
          <p:nvPr/>
        </p:nvSpPr>
        <p:spPr>
          <a:xfrm>
            <a:off x="7020272" y="6290156"/>
            <a:ext cx="2123728" cy="523220"/>
          </a:xfrm>
          <a:prstGeom prst="rect">
            <a:avLst/>
          </a:prstGeom>
          <a:solidFill>
            <a:schemeClr val="accent6">
              <a:lumMod val="60000"/>
              <a:lumOff val="40000"/>
            </a:schemeClr>
          </a:solidFill>
        </p:spPr>
        <p:txBody>
          <a:bodyPr wrap="square" rtlCol="0">
            <a:spAutoFit/>
          </a:bodyPr>
          <a:lstStyle/>
          <a:p>
            <a:r>
              <a:rPr lang="zh-CN" altLang="en-US" dirty="0" smtClean="0">
                <a:latin typeface="+mn-lt"/>
                <a:hlinkClick r:id="rId5" action="ppaction://hlinksldjump"/>
              </a:rPr>
              <a:t>返回第</a:t>
            </a:r>
            <a:r>
              <a:rPr lang="en-US" altLang="zh-CN" dirty="0" smtClean="0">
                <a:latin typeface="+mn-lt"/>
                <a:hlinkClick r:id="rId5" action="ppaction://hlinksldjump"/>
              </a:rPr>
              <a:t>35</a:t>
            </a:r>
            <a:r>
              <a:rPr lang="zh-CN" altLang="en-US" dirty="0" smtClean="0">
                <a:latin typeface="+mn-lt"/>
                <a:hlinkClick r:id="rId5" action="ppaction://hlinksldjump"/>
              </a:rPr>
              <a:t>页</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47476"/>
                                        </p:tgtEl>
                                        <p:attrNameLst>
                                          <p:attrName>style.visibility</p:attrName>
                                        </p:attrNameLst>
                                      </p:cBhvr>
                                      <p:to>
                                        <p:strVal val="visible"/>
                                      </p:to>
                                    </p:set>
                                    <p:animEffect transition="in" filter="blinds(horizontal)">
                                      <p:cBhvr>
                                        <p:cTn id="14" dur="500"/>
                                        <p:tgtEl>
                                          <p:spTgt spid="14747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47478"/>
                                        </p:tgtEl>
                                        <p:attrNameLst>
                                          <p:attrName>style.visibility</p:attrName>
                                        </p:attrNameLst>
                                      </p:cBhvr>
                                      <p:to>
                                        <p:strVal val="visible"/>
                                      </p:to>
                                    </p:set>
                                    <p:animEffect transition="in" filter="blinds(horizontal)">
                                      <p:cBhvr>
                                        <p:cTn id="19" dur="500"/>
                                        <p:tgtEl>
                                          <p:spTgt spid="14747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47470"/>
                                        </p:tgtEl>
                                        <p:attrNameLst>
                                          <p:attrName>style.visibility</p:attrName>
                                        </p:attrNameLst>
                                      </p:cBhvr>
                                      <p:to>
                                        <p:strVal val="visible"/>
                                      </p:to>
                                    </p:set>
                                    <p:animEffect transition="in" filter="blinds(horizontal)">
                                      <p:cBhvr>
                                        <p:cTn id="24" dur="500"/>
                                        <p:tgtEl>
                                          <p:spTgt spid="14747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linds(horizontal)">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6"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ext Box 4"/>
          <p:cNvSpPr txBox="1">
            <a:spLocks noChangeArrowheads="1"/>
          </p:cNvSpPr>
          <p:nvPr/>
        </p:nvSpPr>
        <p:spPr bwMode="auto">
          <a:xfrm>
            <a:off x="0" y="44624"/>
            <a:ext cx="9144000" cy="559897"/>
          </a:xfrm>
          <a:prstGeom prst="rect">
            <a:avLst/>
          </a:prstGeom>
          <a:solidFill>
            <a:srgbClr val="CCECFF"/>
          </a:solidFill>
          <a:ln w="9525">
            <a:noFill/>
            <a:miter lim="800000"/>
            <a:headEnd/>
            <a:tailEnd/>
          </a:ln>
          <a:effectLst/>
        </p:spPr>
        <p:txBody>
          <a:bodyPr wrap="square">
            <a:spAutoFit/>
          </a:bodyPr>
          <a:lstStyle/>
          <a:p>
            <a:pPr algn="l" eaLnBrk="0" hangingPunct="0">
              <a:lnSpc>
                <a:spcPct val="120000"/>
              </a:lnSpc>
              <a:spcBef>
                <a:spcPts val="0"/>
              </a:spcBef>
            </a:pPr>
            <a:r>
              <a:rPr kumimoji="0" lang="zh-CN" altLang="en-US">
                <a:latin typeface="+mn-lt"/>
                <a:ea typeface="+mn-ea"/>
              </a:rPr>
              <a:t>总结</a:t>
            </a:r>
          </a:p>
        </p:txBody>
      </p:sp>
      <p:sp>
        <p:nvSpPr>
          <p:cNvPr id="89093" name="Text Box 5"/>
          <p:cNvSpPr txBox="1">
            <a:spLocks noChangeArrowheads="1"/>
          </p:cNvSpPr>
          <p:nvPr/>
        </p:nvSpPr>
        <p:spPr bwMode="auto">
          <a:xfrm>
            <a:off x="0" y="2981747"/>
            <a:ext cx="9144000" cy="1126462"/>
          </a:xfrm>
          <a:prstGeom prst="rect">
            <a:avLst/>
          </a:prstGeom>
          <a:noFill/>
          <a:ln w="9525">
            <a:noFill/>
            <a:miter lim="800000"/>
            <a:headEnd/>
            <a:tailEnd/>
          </a:ln>
          <a:effectLst/>
        </p:spPr>
        <p:txBody>
          <a:bodyPr wrap="square">
            <a:spAutoFit/>
          </a:bodyPr>
          <a:lstStyle/>
          <a:p>
            <a:pPr algn="just" eaLnBrk="0" hangingPunct="0">
              <a:lnSpc>
                <a:spcPct val="120000"/>
              </a:lnSpc>
              <a:spcBef>
                <a:spcPts val="0"/>
              </a:spcBef>
            </a:pPr>
            <a:r>
              <a:rPr kumimoji="0" lang="zh-CN" altLang="en-US" dirty="0" smtClean="0">
                <a:latin typeface="+mn-lt"/>
                <a:ea typeface="+mn-ea"/>
              </a:rPr>
              <a:t>        由</a:t>
            </a:r>
            <a:r>
              <a:rPr kumimoji="0" lang="zh-CN" altLang="en-US" dirty="0">
                <a:latin typeface="+mn-lt"/>
                <a:ea typeface="+mn-ea"/>
              </a:rPr>
              <a:t>上述讨论</a:t>
            </a:r>
            <a:r>
              <a:rPr kumimoji="0" lang="zh-CN" altLang="en-US" dirty="0" smtClean="0">
                <a:latin typeface="+mn-lt"/>
                <a:ea typeface="+mn-ea"/>
              </a:rPr>
              <a:t>可知</a:t>
            </a:r>
            <a:r>
              <a:rPr kumimoji="0" lang="en-US" altLang="zh-CN" dirty="0" smtClean="0">
                <a:latin typeface="+mn-lt"/>
                <a:ea typeface="+mn-ea"/>
              </a:rPr>
              <a:t>: </a:t>
            </a:r>
            <a:r>
              <a:rPr kumimoji="0" lang="zh-CN" altLang="en-US" dirty="0" smtClean="0">
                <a:latin typeface="+mn-lt"/>
                <a:ea typeface="+mn-ea"/>
              </a:rPr>
              <a:t>只要</a:t>
            </a:r>
            <a:r>
              <a:rPr kumimoji="0" lang="zh-CN" altLang="en-US" dirty="0">
                <a:latin typeface="+mn-lt"/>
                <a:ea typeface="+mn-ea"/>
              </a:rPr>
              <a:t>矩阵</a:t>
            </a:r>
            <a:r>
              <a:rPr kumimoji="0" lang="en-US" altLang="zh-CN" b="1" i="1" dirty="0">
                <a:latin typeface="+mn-lt"/>
                <a:ea typeface="+mn-ea"/>
              </a:rPr>
              <a:t>A</a:t>
            </a:r>
            <a:r>
              <a:rPr kumimoji="0" lang="zh-CN" altLang="en-US" dirty="0">
                <a:latin typeface="+mn-lt"/>
                <a:ea typeface="+mn-ea"/>
              </a:rPr>
              <a:t>的顺序</a:t>
            </a:r>
            <a:r>
              <a:rPr kumimoji="0" lang="en-US" altLang="zh-CN" dirty="0">
                <a:latin typeface="+mn-lt"/>
                <a:ea typeface="+mn-ea"/>
              </a:rPr>
              <a:t>Gauss</a:t>
            </a:r>
            <a:r>
              <a:rPr kumimoji="0" lang="zh-CN" altLang="en-US" dirty="0">
                <a:latin typeface="+mn-lt"/>
                <a:ea typeface="+mn-ea"/>
              </a:rPr>
              <a:t>消去过程中每</a:t>
            </a:r>
            <a:r>
              <a:rPr kumimoji="0" lang="zh-CN" altLang="en-US" dirty="0" smtClean="0">
                <a:latin typeface="+mn-lt"/>
                <a:ea typeface="+mn-ea"/>
              </a:rPr>
              <a:t>步主元 </a:t>
            </a:r>
            <a:r>
              <a:rPr kumimoji="0" lang="en-US" altLang="zh-CN" i="1" dirty="0" err="1">
                <a:latin typeface="+mn-lt"/>
                <a:ea typeface="+mn-ea"/>
              </a:rPr>
              <a:t>a</a:t>
            </a:r>
            <a:r>
              <a:rPr kumimoji="0" lang="en-US" altLang="zh-CN" i="1" baseline="-25000" dirty="0" err="1">
                <a:latin typeface="+mn-lt"/>
                <a:ea typeface="+mn-ea"/>
              </a:rPr>
              <a:t>kk</a:t>
            </a:r>
            <a:r>
              <a:rPr kumimoji="0" lang="en-US" altLang="zh-CN" baseline="30000" dirty="0">
                <a:latin typeface="+mn-lt"/>
                <a:ea typeface="+mn-ea"/>
              </a:rPr>
              <a:t>(</a:t>
            </a:r>
            <a:r>
              <a:rPr kumimoji="0" lang="en-US" altLang="zh-CN" i="1" baseline="30000" dirty="0">
                <a:latin typeface="+mn-lt"/>
                <a:ea typeface="+mn-ea"/>
              </a:rPr>
              <a:t>k</a:t>
            </a:r>
            <a:r>
              <a:rPr kumimoji="0" lang="en-US" altLang="zh-CN" baseline="30000" dirty="0">
                <a:latin typeface="+mn-lt"/>
                <a:ea typeface="+mn-ea"/>
              </a:rPr>
              <a:t>)</a:t>
            </a:r>
            <a:r>
              <a:rPr kumimoji="0" lang="en-US" altLang="zh-CN" dirty="0">
                <a:latin typeface="+mn-lt"/>
                <a:ea typeface="+mn-ea"/>
              </a:rPr>
              <a:t>≠0, </a:t>
            </a:r>
            <a:r>
              <a:rPr kumimoji="0" lang="zh-CN" altLang="en-US" dirty="0">
                <a:latin typeface="+mn-lt"/>
                <a:ea typeface="+mn-ea"/>
              </a:rPr>
              <a:t>则</a:t>
            </a:r>
            <a:r>
              <a:rPr kumimoji="0" lang="en-US" altLang="zh-CN" b="1" i="1" dirty="0">
                <a:latin typeface="+mn-lt"/>
                <a:ea typeface="+mn-ea"/>
              </a:rPr>
              <a:t>A</a:t>
            </a:r>
            <a:r>
              <a:rPr kumimoji="0" lang="zh-CN" altLang="en-US" dirty="0">
                <a:latin typeface="+mn-lt"/>
                <a:ea typeface="+mn-ea"/>
              </a:rPr>
              <a:t>必存在</a:t>
            </a:r>
            <a:r>
              <a:rPr kumimoji="0" lang="en-US" altLang="zh-CN" dirty="0">
                <a:latin typeface="+mn-lt"/>
                <a:ea typeface="+mn-ea"/>
              </a:rPr>
              <a:t>Doolittle</a:t>
            </a:r>
            <a:r>
              <a:rPr kumimoji="0" lang="zh-CN" altLang="en-US" dirty="0" smtClean="0">
                <a:latin typeface="+mn-lt"/>
                <a:ea typeface="+mn-ea"/>
              </a:rPr>
              <a:t>分解</a:t>
            </a:r>
            <a:r>
              <a:rPr kumimoji="0" lang="en-US" altLang="zh-CN" dirty="0" smtClean="0">
                <a:latin typeface="+mn-lt"/>
                <a:ea typeface="+mn-ea"/>
              </a:rPr>
              <a:t>.</a:t>
            </a:r>
            <a:r>
              <a:rPr kumimoji="0" lang="zh-CN" altLang="en-US" dirty="0" smtClean="0">
                <a:latin typeface="+mn-lt"/>
                <a:ea typeface="+mn-ea"/>
              </a:rPr>
              <a:t> </a:t>
            </a:r>
            <a:endParaRPr kumimoji="0" lang="zh-CN" altLang="en-US" dirty="0">
              <a:latin typeface="+mn-lt"/>
              <a:ea typeface="+mn-ea"/>
            </a:endParaRPr>
          </a:p>
        </p:txBody>
      </p:sp>
      <p:sp>
        <p:nvSpPr>
          <p:cNvPr id="89094" name="Text Box 6"/>
          <p:cNvSpPr txBox="1">
            <a:spLocks noChangeArrowheads="1"/>
          </p:cNvSpPr>
          <p:nvPr/>
        </p:nvSpPr>
        <p:spPr bwMode="auto">
          <a:xfrm>
            <a:off x="0" y="1273721"/>
            <a:ext cx="9143999" cy="564257"/>
          </a:xfrm>
          <a:prstGeom prst="rect">
            <a:avLst/>
          </a:prstGeom>
          <a:noFill/>
          <a:ln w="9525">
            <a:noFill/>
            <a:miter lim="800000"/>
            <a:headEnd/>
            <a:tailEnd/>
          </a:ln>
          <a:effectLst/>
        </p:spPr>
        <p:txBody>
          <a:bodyPr wrap="square">
            <a:spAutoFit/>
          </a:bodyPr>
          <a:lstStyle/>
          <a:p>
            <a:pPr eaLnBrk="0" hangingPunct="0">
              <a:lnSpc>
                <a:spcPct val="120000"/>
              </a:lnSpc>
              <a:spcBef>
                <a:spcPts val="0"/>
              </a:spcBef>
            </a:pPr>
            <a:r>
              <a:rPr kumimoji="0" lang="en-US" altLang="zh-CN" b="1" i="1" dirty="0" smtClean="0">
                <a:latin typeface="+mn-lt"/>
                <a:ea typeface="+mn-ea"/>
              </a:rPr>
              <a:t>A=LU</a:t>
            </a:r>
            <a:r>
              <a:rPr kumimoji="0" lang="en-US" altLang="zh-CN" dirty="0">
                <a:latin typeface="+mn-lt"/>
                <a:ea typeface="+mn-ea"/>
              </a:rPr>
              <a:t>,</a:t>
            </a:r>
          </a:p>
        </p:txBody>
      </p:sp>
      <p:sp>
        <p:nvSpPr>
          <p:cNvPr id="89095" name="Text Box 7"/>
          <p:cNvSpPr txBox="1">
            <a:spLocks noChangeArrowheads="1"/>
          </p:cNvSpPr>
          <p:nvPr/>
        </p:nvSpPr>
        <p:spPr bwMode="auto">
          <a:xfrm>
            <a:off x="0" y="1816646"/>
            <a:ext cx="9143999" cy="1076961"/>
          </a:xfrm>
          <a:prstGeom prst="rect">
            <a:avLst/>
          </a:prstGeom>
          <a:noFill/>
          <a:ln w="9525">
            <a:noFill/>
            <a:miter lim="800000"/>
            <a:headEnd/>
            <a:tailEnd/>
          </a:ln>
          <a:effectLst/>
        </p:spPr>
        <p:txBody>
          <a:bodyPr wrap="square">
            <a:spAutoFit/>
          </a:bodyPr>
          <a:lstStyle/>
          <a:p>
            <a:pPr algn="just" eaLnBrk="0" hangingPunct="0">
              <a:lnSpc>
                <a:spcPct val="120000"/>
              </a:lnSpc>
              <a:spcBef>
                <a:spcPts val="0"/>
              </a:spcBef>
            </a:pPr>
            <a:r>
              <a:rPr kumimoji="0" lang="zh-CN" altLang="en-US" dirty="0">
                <a:latin typeface="+mn-lt"/>
                <a:ea typeface="+mn-ea"/>
              </a:rPr>
              <a:t>其中</a:t>
            </a:r>
            <a:r>
              <a:rPr kumimoji="0" lang="en-US" altLang="zh-CN" b="1" i="1" dirty="0">
                <a:latin typeface="+mn-lt"/>
                <a:ea typeface="+mn-ea"/>
              </a:rPr>
              <a:t>L</a:t>
            </a:r>
            <a:r>
              <a:rPr kumimoji="0" lang="zh-CN" altLang="en-US" dirty="0">
                <a:latin typeface="+mn-lt"/>
                <a:ea typeface="+mn-ea"/>
              </a:rPr>
              <a:t>为</a:t>
            </a:r>
            <a:r>
              <a:rPr kumimoji="0" lang="zh-CN" altLang="en-US" b="1" dirty="0">
                <a:solidFill>
                  <a:schemeClr val="accent2"/>
                </a:solidFill>
                <a:latin typeface="+mn-lt"/>
                <a:ea typeface="+mn-ea"/>
              </a:rPr>
              <a:t>单位</a:t>
            </a:r>
            <a:r>
              <a:rPr kumimoji="0" lang="zh-CN" altLang="en-US" dirty="0">
                <a:latin typeface="+mn-lt"/>
                <a:ea typeface="+mn-ea"/>
              </a:rPr>
              <a:t>下三角</a:t>
            </a:r>
            <a:r>
              <a:rPr kumimoji="0" lang="zh-CN" altLang="en-US" dirty="0" smtClean="0">
                <a:latin typeface="+mn-lt"/>
                <a:ea typeface="+mn-ea"/>
              </a:rPr>
              <a:t>阵</a:t>
            </a:r>
            <a:r>
              <a:rPr kumimoji="0" lang="en-US" altLang="zh-CN" dirty="0" smtClean="0">
                <a:latin typeface="+mn-lt"/>
                <a:ea typeface="+mn-ea"/>
              </a:rPr>
              <a:t>, </a:t>
            </a:r>
            <a:r>
              <a:rPr kumimoji="0" lang="en-US" altLang="zh-CN" b="1" i="1" dirty="0" smtClean="0">
                <a:latin typeface="+mn-lt"/>
                <a:ea typeface="+mn-ea"/>
              </a:rPr>
              <a:t>U</a:t>
            </a:r>
            <a:r>
              <a:rPr kumimoji="0" lang="zh-CN" altLang="en-US" dirty="0">
                <a:latin typeface="+mn-lt"/>
                <a:ea typeface="+mn-ea"/>
              </a:rPr>
              <a:t>为上三角</a:t>
            </a:r>
            <a:r>
              <a:rPr kumimoji="0" lang="zh-CN" altLang="en-US" dirty="0" smtClean="0">
                <a:latin typeface="+mn-lt"/>
                <a:ea typeface="+mn-ea"/>
              </a:rPr>
              <a:t>阵</a:t>
            </a:r>
            <a:r>
              <a:rPr kumimoji="0" lang="en-US" altLang="zh-CN" dirty="0" smtClean="0">
                <a:latin typeface="+mn-lt"/>
                <a:ea typeface="+mn-ea"/>
              </a:rPr>
              <a:t>, </a:t>
            </a:r>
            <a:r>
              <a:rPr kumimoji="0" lang="zh-CN" altLang="en-US" dirty="0" smtClean="0">
                <a:latin typeface="+mn-lt"/>
                <a:ea typeface="+mn-ea"/>
              </a:rPr>
              <a:t>则</a:t>
            </a:r>
            <a:r>
              <a:rPr kumimoji="0" lang="zh-CN" altLang="en-US" dirty="0">
                <a:latin typeface="+mn-lt"/>
                <a:ea typeface="+mn-ea"/>
              </a:rPr>
              <a:t>称此分解为</a:t>
            </a:r>
            <a:r>
              <a:rPr kumimoji="0" lang="en-US" altLang="zh-CN" b="1" i="1" dirty="0">
                <a:solidFill>
                  <a:srgbClr val="FF0000"/>
                </a:solidFill>
                <a:latin typeface="+mn-lt"/>
                <a:ea typeface="+mn-ea"/>
              </a:rPr>
              <a:t>A</a:t>
            </a:r>
            <a:r>
              <a:rPr kumimoji="0" lang="zh-CN" altLang="en-US" b="1" dirty="0" smtClean="0">
                <a:solidFill>
                  <a:srgbClr val="FF0000"/>
                </a:solidFill>
                <a:latin typeface="+mn-lt"/>
                <a:ea typeface="+mn-ea"/>
              </a:rPr>
              <a:t>的杜立特尔</a:t>
            </a:r>
            <a:r>
              <a:rPr kumimoji="0" lang="en-US" altLang="zh-CN" b="1" dirty="0" smtClean="0">
                <a:solidFill>
                  <a:srgbClr val="FF0000"/>
                </a:solidFill>
                <a:latin typeface="+mn-lt"/>
                <a:ea typeface="+mn-ea"/>
              </a:rPr>
              <a:t>(Doolittle</a:t>
            </a:r>
            <a:r>
              <a:rPr kumimoji="0" lang="en-US" altLang="zh-CN" b="1" dirty="0">
                <a:solidFill>
                  <a:srgbClr val="FF0000"/>
                </a:solidFill>
                <a:latin typeface="+mn-lt"/>
                <a:ea typeface="+mn-ea"/>
              </a:rPr>
              <a:t>)</a:t>
            </a:r>
            <a:r>
              <a:rPr kumimoji="0" lang="zh-CN" altLang="en-US" b="1" dirty="0" smtClean="0">
                <a:solidFill>
                  <a:srgbClr val="FF0000"/>
                </a:solidFill>
                <a:latin typeface="+mn-lt"/>
                <a:ea typeface="+mn-ea"/>
              </a:rPr>
              <a:t>分解</a:t>
            </a:r>
            <a:r>
              <a:rPr kumimoji="0" lang="zh-CN" altLang="en-US" b="1" dirty="0">
                <a:latin typeface="+mn-lt"/>
                <a:ea typeface="+mn-ea"/>
              </a:rPr>
              <a:t>或直接</a:t>
            </a:r>
            <a:r>
              <a:rPr kumimoji="0" lang="zh-CN" altLang="en-US" b="1" dirty="0" smtClean="0">
                <a:latin typeface="+mn-lt"/>
                <a:ea typeface="+mn-ea"/>
              </a:rPr>
              <a:t>三角分解</a:t>
            </a:r>
            <a:r>
              <a:rPr kumimoji="0" lang="en-US" altLang="zh-CN" dirty="0" smtClean="0">
                <a:latin typeface="+mn-lt"/>
                <a:ea typeface="+mn-ea"/>
              </a:rPr>
              <a:t>.</a:t>
            </a:r>
            <a:endParaRPr kumimoji="0" lang="zh-CN" altLang="en-US" dirty="0">
              <a:latin typeface="+mn-lt"/>
              <a:ea typeface="+mn-ea"/>
            </a:endParaRPr>
          </a:p>
        </p:txBody>
      </p:sp>
      <p:sp>
        <p:nvSpPr>
          <p:cNvPr id="89096" name="Text Box 8"/>
          <p:cNvSpPr txBox="1">
            <a:spLocks noChangeArrowheads="1"/>
          </p:cNvSpPr>
          <p:nvPr/>
        </p:nvSpPr>
        <p:spPr bwMode="auto">
          <a:xfrm>
            <a:off x="0" y="692696"/>
            <a:ext cx="9144000" cy="609398"/>
          </a:xfrm>
          <a:prstGeom prst="rect">
            <a:avLst/>
          </a:prstGeom>
          <a:noFill/>
          <a:ln w="9525">
            <a:noFill/>
            <a:miter lim="800000"/>
            <a:headEnd/>
            <a:tailEnd/>
          </a:ln>
          <a:effectLst/>
        </p:spPr>
        <p:txBody>
          <a:bodyPr wrap="square">
            <a:spAutoFit/>
          </a:bodyPr>
          <a:lstStyle/>
          <a:p>
            <a:pPr algn="l" eaLnBrk="0" hangingPunct="0">
              <a:lnSpc>
                <a:spcPct val="120000"/>
              </a:lnSpc>
              <a:spcBef>
                <a:spcPts val="0"/>
              </a:spcBef>
            </a:pPr>
            <a:r>
              <a:rPr kumimoji="0" lang="zh-CN" altLang="en-US" dirty="0" smtClean="0">
                <a:latin typeface="+mn-lt"/>
                <a:ea typeface="+mn-ea"/>
              </a:rPr>
              <a:t>        若</a:t>
            </a:r>
            <a:r>
              <a:rPr kumimoji="0" lang="zh-CN" altLang="en-US" dirty="0">
                <a:latin typeface="+mn-lt"/>
                <a:ea typeface="+mn-ea"/>
              </a:rPr>
              <a:t>矩阵</a:t>
            </a:r>
            <a:r>
              <a:rPr kumimoji="0" lang="en-US" altLang="zh-CN" b="1" i="1" dirty="0">
                <a:latin typeface="+mn-lt"/>
                <a:ea typeface="+mn-ea"/>
              </a:rPr>
              <a:t>A</a:t>
            </a:r>
            <a:r>
              <a:rPr kumimoji="0" lang="zh-CN" altLang="en-US" dirty="0">
                <a:latin typeface="+mn-lt"/>
                <a:ea typeface="+mn-ea"/>
              </a:rPr>
              <a:t>存在分解 </a:t>
            </a:r>
          </a:p>
        </p:txBody>
      </p:sp>
      <p:sp>
        <p:nvSpPr>
          <p:cNvPr id="89097" name="Text Box 9"/>
          <p:cNvSpPr txBox="1">
            <a:spLocks noChangeArrowheads="1"/>
          </p:cNvSpPr>
          <p:nvPr/>
        </p:nvSpPr>
        <p:spPr bwMode="auto">
          <a:xfrm>
            <a:off x="0" y="4224247"/>
            <a:ext cx="9144000" cy="1126462"/>
          </a:xfrm>
          <a:prstGeom prst="rect">
            <a:avLst/>
          </a:prstGeom>
          <a:solidFill>
            <a:srgbClr val="CCECFF"/>
          </a:solidFill>
          <a:ln w="9525">
            <a:solidFill>
              <a:srgbClr val="660033"/>
            </a:solidFill>
            <a:miter lim="800000"/>
            <a:headEnd/>
            <a:tailEnd/>
          </a:ln>
          <a:effectLst/>
        </p:spPr>
        <p:txBody>
          <a:bodyPr wrap="square">
            <a:spAutoFit/>
          </a:bodyPr>
          <a:lstStyle/>
          <a:p>
            <a:pPr algn="just">
              <a:lnSpc>
                <a:spcPct val="120000"/>
              </a:lnSpc>
              <a:spcBef>
                <a:spcPts val="0"/>
              </a:spcBef>
            </a:pPr>
            <a:r>
              <a:rPr lang="zh-CN" altLang="en-US" dirty="0">
                <a:latin typeface="+mn-lt"/>
                <a:ea typeface="+mn-ea"/>
              </a:rPr>
              <a:t>注</a:t>
            </a:r>
            <a:r>
              <a:rPr lang="en-US" altLang="zh-CN" dirty="0">
                <a:latin typeface="+mn-lt"/>
                <a:ea typeface="+mn-ea"/>
              </a:rPr>
              <a:t>: </a:t>
            </a:r>
            <a:r>
              <a:rPr lang="zh-CN" altLang="en-US" dirty="0">
                <a:latin typeface="+mn-lt"/>
                <a:ea typeface="+mn-ea"/>
              </a:rPr>
              <a:t>这种关于矩阵</a:t>
            </a:r>
            <a:r>
              <a:rPr lang="en-US" altLang="zh-CN" b="1" i="1" dirty="0">
                <a:latin typeface="+mn-lt"/>
                <a:ea typeface="+mn-ea"/>
              </a:rPr>
              <a:t>A</a:t>
            </a:r>
            <a:r>
              <a:rPr lang="zh-CN" altLang="en-US" dirty="0">
                <a:latin typeface="+mn-lt"/>
                <a:ea typeface="+mn-ea"/>
              </a:rPr>
              <a:t>的“三角型分解”有很多</a:t>
            </a:r>
            <a:r>
              <a:rPr lang="zh-CN" altLang="en-US" dirty="0" smtClean="0">
                <a:latin typeface="+mn-lt"/>
                <a:ea typeface="+mn-ea"/>
              </a:rPr>
              <a:t>种</a:t>
            </a:r>
            <a:r>
              <a:rPr lang="en-US" altLang="zh-CN" dirty="0" smtClean="0">
                <a:latin typeface="+mn-lt"/>
                <a:ea typeface="+mn-ea"/>
              </a:rPr>
              <a:t>, </a:t>
            </a:r>
            <a:r>
              <a:rPr lang="zh-CN" altLang="en-US" dirty="0" smtClean="0">
                <a:latin typeface="+mn-lt"/>
                <a:ea typeface="+mn-ea"/>
              </a:rPr>
              <a:t>分解</a:t>
            </a:r>
            <a:r>
              <a:rPr lang="zh-CN" altLang="en-US" dirty="0">
                <a:latin typeface="+mn-lt"/>
                <a:ea typeface="+mn-ea"/>
              </a:rPr>
              <a:t>结果也未必</a:t>
            </a:r>
            <a:r>
              <a:rPr lang="zh-CN" altLang="en-US" dirty="0" smtClean="0">
                <a:latin typeface="+mn-lt"/>
                <a:ea typeface="+mn-ea"/>
              </a:rPr>
              <a:t>惟一</a:t>
            </a:r>
            <a:r>
              <a:rPr lang="en-US" altLang="zh-CN" dirty="0" smtClean="0">
                <a:latin typeface="+mn-lt"/>
                <a:ea typeface="+mn-ea"/>
              </a:rPr>
              <a:t>.</a:t>
            </a:r>
            <a:endParaRPr lang="zh-CN" altLang="en-US" dirty="0">
              <a:latin typeface="+mn-lt"/>
              <a:ea typeface="+mn-ea"/>
            </a:endParaRPr>
          </a:p>
        </p:txBody>
      </p:sp>
      <p:sp>
        <p:nvSpPr>
          <p:cNvPr id="89098" name="Text Box 10"/>
          <p:cNvSpPr txBox="1">
            <a:spLocks noChangeArrowheads="1"/>
          </p:cNvSpPr>
          <p:nvPr/>
        </p:nvSpPr>
        <p:spPr bwMode="auto">
          <a:xfrm>
            <a:off x="0" y="5358011"/>
            <a:ext cx="9144000" cy="609398"/>
          </a:xfrm>
          <a:prstGeom prst="rect">
            <a:avLst/>
          </a:prstGeom>
          <a:solidFill>
            <a:srgbClr val="CCECFF"/>
          </a:solidFill>
          <a:ln w="9525">
            <a:solidFill>
              <a:srgbClr val="660033"/>
            </a:solidFill>
            <a:miter lim="800000"/>
            <a:headEnd/>
            <a:tailEnd/>
          </a:ln>
          <a:effectLst/>
        </p:spPr>
        <p:txBody>
          <a:bodyPr wrap="square">
            <a:spAutoFit/>
          </a:bodyPr>
          <a:lstStyle/>
          <a:p>
            <a:pPr algn="l">
              <a:lnSpc>
                <a:spcPct val="120000"/>
              </a:lnSpc>
              <a:spcBef>
                <a:spcPts val="0"/>
              </a:spcBef>
            </a:pPr>
            <a:r>
              <a:rPr lang="zh-CN" altLang="en-US" dirty="0" smtClean="0">
                <a:latin typeface="+mn-lt"/>
                <a:ea typeface="+mn-ea"/>
              </a:rPr>
              <a:t>        然而</a:t>
            </a:r>
            <a:r>
              <a:rPr lang="en-US" altLang="zh-CN" dirty="0">
                <a:latin typeface="+mn-lt"/>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9096"/>
                                        </p:tgtEl>
                                        <p:attrNameLst>
                                          <p:attrName>style.visibility</p:attrName>
                                        </p:attrNameLst>
                                      </p:cBhvr>
                                      <p:to>
                                        <p:strVal val="visible"/>
                                      </p:to>
                                    </p:set>
                                    <p:anim calcmode="discrete" valueType="clr">
                                      <p:cBhvr override="childStyle">
                                        <p:cTn id="7" dur="80"/>
                                        <p:tgtEl>
                                          <p:spTgt spid="8909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9096"/>
                                        </p:tgtEl>
                                        <p:attrNameLst>
                                          <p:attrName>fillcolor</p:attrName>
                                        </p:attrNameLst>
                                      </p:cBhvr>
                                      <p:tavLst>
                                        <p:tav tm="0">
                                          <p:val>
                                            <p:clrVal>
                                              <a:schemeClr val="accent2"/>
                                            </p:clrVal>
                                          </p:val>
                                        </p:tav>
                                        <p:tav tm="50000">
                                          <p:val>
                                            <p:clrVal>
                                              <a:schemeClr val="hlink"/>
                                            </p:clrVal>
                                          </p:val>
                                        </p:tav>
                                      </p:tavLst>
                                    </p:anim>
                                    <p:set>
                                      <p:cBhvr>
                                        <p:cTn id="9" dur="80"/>
                                        <p:tgtEl>
                                          <p:spTgt spid="8909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89094"/>
                                        </p:tgtEl>
                                        <p:attrNameLst>
                                          <p:attrName>style.visibility</p:attrName>
                                        </p:attrNameLst>
                                      </p:cBhvr>
                                      <p:to>
                                        <p:strVal val="visible"/>
                                      </p:to>
                                    </p:set>
                                    <p:animEffect transition="in" filter="blinds(horizontal)">
                                      <p:cBhvr>
                                        <p:cTn id="14" dur="500"/>
                                        <p:tgtEl>
                                          <p:spTgt spid="89094"/>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89095"/>
                                        </p:tgtEl>
                                        <p:attrNameLst>
                                          <p:attrName>style.visibility</p:attrName>
                                        </p:attrNameLst>
                                      </p:cBhvr>
                                      <p:to>
                                        <p:strVal val="visible"/>
                                      </p:to>
                                    </p:set>
                                    <p:anim calcmode="discrete" valueType="clr">
                                      <p:cBhvr override="childStyle">
                                        <p:cTn id="19" dur="80"/>
                                        <p:tgtEl>
                                          <p:spTgt spid="89095"/>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89095"/>
                                        </p:tgtEl>
                                        <p:attrNameLst>
                                          <p:attrName>fillcolor</p:attrName>
                                        </p:attrNameLst>
                                      </p:cBhvr>
                                      <p:tavLst>
                                        <p:tav tm="0">
                                          <p:val>
                                            <p:clrVal>
                                              <a:schemeClr val="accent2"/>
                                            </p:clrVal>
                                          </p:val>
                                        </p:tav>
                                        <p:tav tm="50000">
                                          <p:val>
                                            <p:clrVal>
                                              <a:schemeClr val="hlink"/>
                                            </p:clrVal>
                                          </p:val>
                                        </p:tav>
                                      </p:tavLst>
                                    </p:anim>
                                    <p:set>
                                      <p:cBhvr>
                                        <p:cTn id="21" dur="80"/>
                                        <p:tgtEl>
                                          <p:spTgt spid="89095"/>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89093"/>
                                        </p:tgtEl>
                                        <p:attrNameLst>
                                          <p:attrName>style.visibility</p:attrName>
                                        </p:attrNameLst>
                                      </p:cBhvr>
                                      <p:to>
                                        <p:strVal val="visible"/>
                                      </p:to>
                                    </p:set>
                                    <p:anim calcmode="discrete" valueType="clr">
                                      <p:cBhvr override="childStyle">
                                        <p:cTn id="26" dur="80"/>
                                        <p:tgtEl>
                                          <p:spTgt spid="89093"/>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89093"/>
                                        </p:tgtEl>
                                        <p:attrNameLst>
                                          <p:attrName>fillcolor</p:attrName>
                                        </p:attrNameLst>
                                      </p:cBhvr>
                                      <p:tavLst>
                                        <p:tav tm="0">
                                          <p:val>
                                            <p:clrVal>
                                              <a:schemeClr val="accent2"/>
                                            </p:clrVal>
                                          </p:val>
                                        </p:tav>
                                        <p:tav tm="50000">
                                          <p:val>
                                            <p:clrVal>
                                              <a:schemeClr val="hlink"/>
                                            </p:clrVal>
                                          </p:val>
                                        </p:tav>
                                      </p:tavLst>
                                    </p:anim>
                                    <p:set>
                                      <p:cBhvr>
                                        <p:cTn id="28" dur="80"/>
                                        <p:tgtEl>
                                          <p:spTgt spid="89093"/>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89097"/>
                                        </p:tgtEl>
                                        <p:attrNameLst>
                                          <p:attrName>style.visibility</p:attrName>
                                        </p:attrNameLst>
                                      </p:cBhvr>
                                      <p:to>
                                        <p:strVal val="visible"/>
                                      </p:to>
                                    </p:set>
                                    <p:anim calcmode="discrete" valueType="clr">
                                      <p:cBhvr override="childStyle">
                                        <p:cTn id="33" dur="80"/>
                                        <p:tgtEl>
                                          <p:spTgt spid="89097"/>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89097"/>
                                        </p:tgtEl>
                                        <p:attrNameLst>
                                          <p:attrName>fillcolor</p:attrName>
                                        </p:attrNameLst>
                                      </p:cBhvr>
                                      <p:tavLst>
                                        <p:tav tm="0">
                                          <p:val>
                                            <p:clrVal>
                                              <a:schemeClr val="accent2"/>
                                            </p:clrVal>
                                          </p:val>
                                        </p:tav>
                                        <p:tav tm="50000">
                                          <p:val>
                                            <p:clrVal>
                                              <a:schemeClr val="hlink"/>
                                            </p:clrVal>
                                          </p:val>
                                        </p:tav>
                                      </p:tavLst>
                                    </p:anim>
                                    <p:set>
                                      <p:cBhvr>
                                        <p:cTn id="35" dur="80"/>
                                        <p:tgtEl>
                                          <p:spTgt spid="89097"/>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9098"/>
                                        </p:tgtEl>
                                        <p:attrNameLst>
                                          <p:attrName>style.visibility</p:attrName>
                                        </p:attrNameLst>
                                      </p:cBhvr>
                                      <p:to>
                                        <p:strVal val="visible"/>
                                      </p:to>
                                    </p:set>
                                    <p:animEffect transition="in" filter="blinds(horizontal)">
                                      <p:cBhvr>
                                        <p:cTn id="40" dur="500"/>
                                        <p:tgtEl>
                                          <p:spTgt spid="89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89094" grpId="0"/>
      <p:bldP spid="89095" grpId="0"/>
      <p:bldP spid="89096" grpId="0"/>
      <p:bldP spid="89097" grpId="0" animBg="1"/>
      <p:bldP spid="8909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0" y="44624"/>
            <a:ext cx="9144000" cy="559897"/>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en-US" altLang="zh-CN" dirty="0">
                <a:solidFill>
                  <a:schemeClr val="accent2"/>
                </a:solidFill>
                <a:latin typeface="+mn-lt"/>
                <a:ea typeface="+mn-ea"/>
              </a:rPr>
              <a:t>    </a:t>
            </a:r>
            <a:r>
              <a:rPr lang="en-US" altLang="zh-CN" b="1" dirty="0">
                <a:solidFill>
                  <a:schemeClr val="accent2"/>
                </a:solidFill>
                <a:latin typeface="+mn-lt"/>
                <a:ea typeface="+mn-ea"/>
              </a:rPr>
              <a:t>§2.2  </a:t>
            </a:r>
            <a:r>
              <a:rPr lang="zh-CN" altLang="en-US" b="1" dirty="0">
                <a:solidFill>
                  <a:schemeClr val="accent2"/>
                </a:solidFill>
                <a:latin typeface="+mn-lt"/>
                <a:ea typeface="+mn-ea"/>
              </a:rPr>
              <a:t>直接三角分解法</a:t>
            </a:r>
          </a:p>
        </p:txBody>
      </p:sp>
      <p:sp>
        <p:nvSpPr>
          <p:cNvPr id="37892" name="Rectangle 4"/>
          <p:cNvSpPr>
            <a:spLocks noChangeArrowheads="1"/>
          </p:cNvSpPr>
          <p:nvPr/>
        </p:nvSpPr>
        <p:spPr bwMode="auto">
          <a:xfrm>
            <a:off x="0" y="620688"/>
            <a:ext cx="9144000" cy="1126462"/>
          </a:xfrm>
          <a:prstGeom prst="rect">
            <a:avLst/>
          </a:prstGeom>
          <a:noFill/>
          <a:ln w="9525">
            <a:solidFill>
              <a:schemeClr val="accent6">
                <a:lumMod val="60000"/>
                <a:lumOff val="40000"/>
              </a:schemeClr>
            </a:solidFill>
            <a:miter lim="800000"/>
            <a:headEnd/>
            <a:tailEnd/>
          </a:ln>
          <a:effectLst/>
        </p:spPr>
        <p:txBody>
          <a:bodyPr>
            <a:spAutoFit/>
          </a:bodyPr>
          <a:lstStyle/>
          <a:p>
            <a:pPr algn="just">
              <a:lnSpc>
                <a:spcPct val="120000"/>
              </a:lnSpc>
              <a:spcBef>
                <a:spcPts val="0"/>
              </a:spcBef>
            </a:pPr>
            <a:r>
              <a:rPr lang="zh-CN" altLang="en-US" b="1" dirty="0">
                <a:solidFill>
                  <a:schemeClr val="accent2"/>
                </a:solidFill>
                <a:latin typeface="+mn-lt"/>
                <a:ea typeface="+mn-ea"/>
              </a:rPr>
              <a:t>定理</a:t>
            </a:r>
            <a:r>
              <a:rPr lang="en-US" altLang="zh-CN" b="1" dirty="0" smtClean="0">
                <a:solidFill>
                  <a:schemeClr val="accent2"/>
                </a:solidFill>
                <a:latin typeface="+mn-lt"/>
                <a:ea typeface="+mn-ea"/>
              </a:rPr>
              <a:t>2.1 </a:t>
            </a:r>
            <a:r>
              <a:rPr lang="zh-CN" altLang="en-US" dirty="0" smtClean="0">
                <a:latin typeface="+mn-lt"/>
                <a:ea typeface="+mn-ea"/>
              </a:rPr>
              <a:t>设</a:t>
            </a:r>
            <a:r>
              <a:rPr lang="en-US" altLang="zh-CN" i="1" dirty="0">
                <a:latin typeface="+mn-lt"/>
                <a:ea typeface="+mn-ea"/>
              </a:rPr>
              <a:t>n</a:t>
            </a:r>
            <a:r>
              <a:rPr lang="zh-CN" altLang="en-US" dirty="0">
                <a:latin typeface="+mn-lt"/>
                <a:ea typeface="+mn-ea"/>
              </a:rPr>
              <a:t>阶方阵</a:t>
            </a:r>
            <a:r>
              <a:rPr lang="en-US" altLang="zh-CN" b="1" i="1" dirty="0">
                <a:latin typeface="+mn-lt"/>
                <a:ea typeface="+mn-ea"/>
              </a:rPr>
              <a:t>A</a:t>
            </a:r>
            <a:r>
              <a:rPr lang="zh-CN" altLang="en-US" dirty="0">
                <a:latin typeface="+mn-lt"/>
                <a:ea typeface="+mn-ea"/>
              </a:rPr>
              <a:t>的各阶顺序主子式不为</a:t>
            </a:r>
            <a:r>
              <a:rPr lang="zh-CN" altLang="en-US" dirty="0" smtClean="0">
                <a:latin typeface="+mn-lt"/>
                <a:ea typeface="+mn-ea"/>
              </a:rPr>
              <a:t>零</a:t>
            </a:r>
            <a:r>
              <a:rPr lang="en-US" altLang="zh-CN" dirty="0" smtClean="0">
                <a:latin typeface="+mn-lt"/>
                <a:ea typeface="+mn-ea"/>
              </a:rPr>
              <a:t>, </a:t>
            </a:r>
            <a:r>
              <a:rPr lang="zh-CN" altLang="en-US" dirty="0" smtClean="0">
                <a:latin typeface="+mn-lt"/>
                <a:ea typeface="+mn-ea"/>
              </a:rPr>
              <a:t>则</a:t>
            </a:r>
            <a:r>
              <a:rPr lang="zh-CN" altLang="en-US" dirty="0">
                <a:latin typeface="+mn-lt"/>
                <a:ea typeface="+mn-ea"/>
              </a:rPr>
              <a:t>存在唯一单位下三角矩阵</a:t>
            </a:r>
            <a:r>
              <a:rPr lang="en-US" altLang="zh-CN" b="1" i="1" dirty="0">
                <a:latin typeface="+mn-lt"/>
                <a:ea typeface="+mn-ea"/>
              </a:rPr>
              <a:t>L</a:t>
            </a:r>
            <a:r>
              <a:rPr lang="zh-CN" altLang="en-US" dirty="0">
                <a:latin typeface="+mn-lt"/>
                <a:ea typeface="+mn-ea"/>
              </a:rPr>
              <a:t>和上三角矩阵</a:t>
            </a:r>
            <a:r>
              <a:rPr lang="en-US" altLang="zh-CN" b="1" i="1" dirty="0">
                <a:latin typeface="+mn-lt"/>
                <a:ea typeface="+mn-ea"/>
              </a:rPr>
              <a:t>U</a:t>
            </a:r>
            <a:r>
              <a:rPr lang="zh-CN" altLang="en-US" dirty="0">
                <a:latin typeface="+mn-lt"/>
                <a:ea typeface="+mn-ea"/>
              </a:rPr>
              <a:t>使</a:t>
            </a:r>
            <a:r>
              <a:rPr lang="en-US" altLang="zh-CN" b="1" i="1" dirty="0" smtClean="0">
                <a:latin typeface="+mn-lt"/>
                <a:ea typeface="+mn-ea"/>
              </a:rPr>
              <a:t>A</a:t>
            </a:r>
            <a:r>
              <a:rPr lang="en-US" altLang="zh-CN" dirty="0" smtClean="0">
                <a:latin typeface="+mn-lt"/>
                <a:ea typeface="+mn-ea"/>
              </a:rPr>
              <a:t>=</a:t>
            </a:r>
            <a:r>
              <a:rPr lang="en-US" altLang="zh-CN" b="1" i="1" dirty="0" smtClean="0">
                <a:latin typeface="+mn-lt"/>
                <a:ea typeface="+mn-ea"/>
              </a:rPr>
              <a:t>LU</a:t>
            </a:r>
            <a:r>
              <a:rPr lang="en-US" altLang="zh-CN" dirty="0" smtClean="0">
                <a:latin typeface="+mn-lt"/>
                <a:ea typeface="+mn-ea"/>
              </a:rPr>
              <a:t>.</a:t>
            </a:r>
            <a:endParaRPr lang="en-US" altLang="zh-CN" b="1" dirty="0">
              <a:latin typeface="+mn-lt"/>
              <a:ea typeface="+mn-ea"/>
            </a:endParaRPr>
          </a:p>
        </p:txBody>
      </p:sp>
      <p:sp>
        <p:nvSpPr>
          <p:cNvPr id="37907" name="Rectangle 19"/>
          <p:cNvSpPr>
            <a:spLocks noChangeArrowheads="1"/>
          </p:cNvSpPr>
          <p:nvPr/>
        </p:nvSpPr>
        <p:spPr bwMode="auto">
          <a:xfrm>
            <a:off x="0" y="1772816"/>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ea typeface="+mn-ea"/>
              </a:rPr>
              <a:t>证明</a:t>
            </a:r>
            <a:r>
              <a:rPr lang="en-US" altLang="zh-CN" dirty="0">
                <a:latin typeface="+mn-lt"/>
                <a:ea typeface="+mn-ea"/>
              </a:rPr>
              <a:t>: </a:t>
            </a:r>
            <a:r>
              <a:rPr lang="zh-CN" altLang="en-US" dirty="0">
                <a:latin typeface="+mn-lt"/>
                <a:ea typeface="+mn-ea"/>
              </a:rPr>
              <a:t>存在性</a:t>
            </a:r>
            <a:r>
              <a:rPr lang="en-US" altLang="zh-CN" dirty="0">
                <a:latin typeface="+mn-lt"/>
                <a:ea typeface="+mn-ea"/>
              </a:rPr>
              <a:t>. </a:t>
            </a:r>
            <a:r>
              <a:rPr lang="zh-CN" altLang="en-US" dirty="0">
                <a:latin typeface="+mn-lt"/>
                <a:ea typeface="+mn-ea"/>
              </a:rPr>
              <a:t>只须证明对于</a:t>
            </a:r>
            <a:r>
              <a:rPr lang="en-US" altLang="zh-CN" b="1" i="1" dirty="0">
                <a:latin typeface="+mn-lt"/>
                <a:ea typeface="+mn-ea"/>
              </a:rPr>
              <a:t>A</a:t>
            </a:r>
            <a:r>
              <a:rPr lang="zh-CN" altLang="en-US" dirty="0">
                <a:latin typeface="+mn-lt"/>
                <a:ea typeface="+mn-ea"/>
              </a:rPr>
              <a:t>的</a:t>
            </a:r>
            <a:r>
              <a:rPr lang="en-US" altLang="zh-CN" i="1" dirty="0">
                <a:latin typeface="+mn-lt"/>
                <a:ea typeface="+mn-ea"/>
              </a:rPr>
              <a:t>k</a:t>
            </a:r>
            <a:r>
              <a:rPr lang="zh-CN" altLang="en-US" dirty="0">
                <a:latin typeface="+mn-lt"/>
                <a:ea typeface="+mn-ea"/>
              </a:rPr>
              <a:t>阶顺序主子式成立</a:t>
            </a:r>
          </a:p>
        </p:txBody>
      </p:sp>
      <p:sp>
        <p:nvSpPr>
          <p:cNvPr id="37911" name="Rectangle 23"/>
          <p:cNvSpPr>
            <a:spLocks noChangeArrowheads="1"/>
          </p:cNvSpPr>
          <p:nvPr/>
        </p:nvSpPr>
        <p:spPr bwMode="auto">
          <a:xfrm>
            <a:off x="7596188" y="2276872"/>
            <a:ext cx="1547812" cy="564257"/>
          </a:xfrm>
          <a:prstGeom prst="rect">
            <a:avLst/>
          </a:prstGeom>
          <a:noFill/>
          <a:ln w="9525">
            <a:noFill/>
            <a:miter lim="800000"/>
            <a:headEnd/>
            <a:tailEnd/>
          </a:ln>
          <a:effectLst/>
        </p:spPr>
        <p:txBody>
          <a:bodyPr>
            <a:spAutoFit/>
          </a:bodyPr>
          <a:lstStyle/>
          <a:p>
            <a:pPr algn="r">
              <a:lnSpc>
                <a:spcPct val="120000"/>
              </a:lnSpc>
              <a:spcBef>
                <a:spcPts val="0"/>
              </a:spcBef>
            </a:pPr>
            <a:r>
              <a:rPr lang="en-US" altLang="zh-CN" dirty="0">
                <a:latin typeface="+mn-lt"/>
                <a:ea typeface="+mn-ea"/>
              </a:rPr>
              <a:t>(2.9)</a:t>
            </a:r>
          </a:p>
        </p:txBody>
      </p:sp>
      <p:sp>
        <p:nvSpPr>
          <p:cNvPr id="37912" name="Rectangle 24"/>
          <p:cNvSpPr>
            <a:spLocks noChangeArrowheads="1"/>
          </p:cNvSpPr>
          <p:nvPr/>
        </p:nvSpPr>
        <p:spPr bwMode="auto">
          <a:xfrm>
            <a:off x="0" y="3429000"/>
            <a:ext cx="9144000" cy="1076961"/>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smtClean="0">
                <a:latin typeface="+mn-lt"/>
                <a:ea typeface="+mn-ea"/>
              </a:rPr>
              <a:t>        以下</a:t>
            </a:r>
            <a:r>
              <a:rPr lang="zh-CN" altLang="en-US" dirty="0">
                <a:latin typeface="+mn-lt"/>
                <a:ea typeface="+mn-ea"/>
              </a:rPr>
              <a:t>假设式</a:t>
            </a:r>
            <a:r>
              <a:rPr lang="en-US" altLang="zh-CN" dirty="0">
                <a:latin typeface="+mn-lt"/>
                <a:ea typeface="+mn-ea"/>
              </a:rPr>
              <a:t>(2.9)</a:t>
            </a:r>
            <a:r>
              <a:rPr lang="zh-CN" altLang="en-US" dirty="0">
                <a:latin typeface="+mn-lt"/>
                <a:ea typeface="+mn-ea"/>
              </a:rPr>
              <a:t>对</a:t>
            </a:r>
            <a:r>
              <a:rPr lang="en-US" altLang="zh-CN" i="1" dirty="0">
                <a:latin typeface="+mn-lt"/>
                <a:ea typeface="+mn-ea"/>
              </a:rPr>
              <a:t>k</a:t>
            </a:r>
            <a:r>
              <a:rPr lang="en-US" altLang="zh-CN" dirty="0">
                <a:latin typeface="+mn-lt"/>
                <a:ea typeface="+mn-ea"/>
              </a:rPr>
              <a:t>=</a:t>
            </a:r>
            <a:r>
              <a:rPr lang="en-US" altLang="zh-CN" i="1" dirty="0">
                <a:latin typeface="+mn-lt"/>
                <a:ea typeface="+mn-ea"/>
              </a:rPr>
              <a:t>m</a:t>
            </a:r>
            <a:r>
              <a:rPr lang="en-US" altLang="zh-CN" dirty="0">
                <a:latin typeface="+mn-lt"/>
                <a:ea typeface="+mn-ea"/>
              </a:rPr>
              <a:t>-1</a:t>
            </a:r>
            <a:r>
              <a:rPr lang="zh-CN" altLang="en-US" dirty="0" smtClean="0">
                <a:latin typeface="+mn-lt"/>
                <a:ea typeface="+mn-ea"/>
              </a:rPr>
              <a:t>成立</a:t>
            </a:r>
            <a:r>
              <a:rPr lang="en-US" altLang="zh-CN" dirty="0" smtClean="0">
                <a:latin typeface="+mn-lt"/>
                <a:ea typeface="+mn-ea"/>
              </a:rPr>
              <a:t>, </a:t>
            </a:r>
            <a:r>
              <a:rPr lang="zh-CN" altLang="en-US" dirty="0" smtClean="0">
                <a:latin typeface="+mn-lt"/>
                <a:ea typeface="+mn-ea"/>
              </a:rPr>
              <a:t>此时</a:t>
            </a:r>
            <a:r>
              <a:rPr lang="zh-CN" altLang="en-US" dirty="0">
                <a:latin typeface="+mn-lt"/>
                <a:ea typeface="+mn-ea"/>
              </a:rPr>
              <a:t>可完成</a:t>
            </a:r>
            <a:r>
              <a:rPr lang="en-US" altLang="zh-CN" dirty="0">
                <a:latin typeface="+mn-lt"/>
                <a:ea typeface="+mn-ea"/>
              </a:rPr>
              <a:t>Gauss</a:t>
            </a:r>
            <a:r>
              <a:rPr lang="zh-CN" altLang="en-US" dirty="0">
                <a:latin typeface="+mn-lt"/>
                <a:ea typeface="+mn-ea"/>
              </a:rPr>
              <a:t>消去法的第</a:t>
            </a:r>
            <a:r>
              <a:rPr lang="en-US" altLang="zh-CN" i="1" dirty="0">
                <a:latin typeface="+mn-lt"/>
                <a:ea typeface="+mn-ea"/>
              </a:rPr>
              <a:t>m</a:t>
            </a:r>
            <a:r>
              <a:rPr lang="en-US" altLang="zh-CN" dirty="0">
                <a:latin typeface="+mn-lt"/>
                <a:ea typeface="+mn-ea"/>
              </a:rPr>
              <a:t>-1</a:t>
            </a:r>
            <a:r>
              <a:rPr lang="zh-CN" altLang="en-US" dirty="0">
                <a:latin typeface="+mn-lt"/>
                <a:ea typeface="+mn-ea"/>
              </a:rPr>
              <a:t>步消</a:t>
            </a:r>
            <a:r>
              <a:rPr lang="zh-CN" altLang="en-US" dirty="0" smtClean="0">
                <a:latin typeface="+mn-lt"/>
                <a:ea typeface="+mn-ea"/>
              </a:rPr>
              <a:t>元</a:t>
            </a:r>
            <a:r>
              <a:rPr lang="en-US" altLang="zh-CN" dirty="0" smtClean="0">
                <a:latin typeface="+mn-lt"/>
                <a:ea typeface="+mn-ea"/>
              </a:rPr>
              <a:t>, </a:t>
            </a:r>
            <a:r>
              <a:rPr lang="zh-CN" altLang="en-US" dirty="0" smtClean="0">
                <a:latin typeface="+mn-lt"/>
                <a:ea typeface="+mn-ea"/>
              </a:rPr>
              <a:t>于是</a:t>
            </a:r>
            <a:r>
              <a:rPr lang="zh-CN" altLang="en-US" dirty="0">
                <a:latin typeface="+mn-lt"/>
                <a:ea typeface="+mn-ea"/>
              </a:rPr>
              <a:t>可得</a:t>
            </a:r>
          </a:p>
        </p:txBody>
      </p:sp>
      <p:pic>
        <p:nvPicPr>
          <p:cNvPr id="112643" name="Picture 102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55776" y="2276872"/>
            <a:ext cx="3752850" cy="590550"/>
          </a:xfrm>
          <a:prstGeom prst="rect">
            <a:avLst/>
          </a:prstGeom>
          <a:noFill/>
        </p:spPr>
      </p:pic>
      <p:sp>
        <p:nvSpPr>
          <p:cNvPr id="23" name="Rectangle 19"/>
          <p:cNvSpPr>
            <a:spLocks noChangeArrowheads="1"/>
          </p:cNvSpPr>
          <p:nvPr/>
        </p:nvSpPr>
        <p:spPr bwMode="auto">
          <a:xfrm>
            <a:off x="0" y="2901531"/>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rPr>
              <a:t>                                     即式</a:t>
            </a:r>
            <a:r>
              <a:rPr lang="en-US" altLang="zh-CN" dirty="0" smtClean="0">
                <a:latin typeface="+mn-lt"/>
                <a:ea typeface="+mn-ea"/>
              </a:rPr>
              <a:t>(2.9)</a:t>
            </a:r>
            <a:r>
              <a:rPr lang="zh-CN" altLang="en-US" dirty="0" smtClean="0">
                <a:latin typeface="+mn-lt"/>
                <a:ea typeface="+mn-ea"/>
              </a:rPr>
              <a:t>对</a:t>
            </a:r>
            <a:r>
              <a:rPr lang="en-US" altLang="zh-CN" i="1" dirty="0" smtClean="0">
                <a:latin typeface="+mn-lt"/>
                <a:ea typeface="+mn-ea"/>
              </a:rPr>
              <a:t>k</a:t>
            </a:r>
            <a:r>
              <a:rPr lang="en-US" altLang="zh-CN" dirty="0" smtClean="0">
                <a:latin typeface="+mn-lt"/>
                <a:ea typeface="+mn-ea"/>
              </a:rPr>
              <a:t>=1</a:t>
            </a:r>
            <a:r>
              <a:rPr lang="zh-CN" altLang="en-US" dirty="0" smtClean="0">
                <a:latin typeface="+mn-lt"/>
                <a:ea typeface="+mn-ea"/>
              </a:rPr>
              <a:t>成立</a:t>
            </a:r>
            <a:r>
              <a:rPr lang="en-US" altLang="zh-CN" dirty="0" smtClean="0">
                <a:latin typeface="+mn-lt"/>
                <a:ea typeface="+mn-ea"/>
              </a:rPr>
              <a:t>.</a:t>
            </a:r>
            <a:endParaRPr lang="zh-CN" altLang="en-US" dirty="0">
              <a:latin typeface="+mn-lt"/>
              <a:ea typeface="+mn-ea"/>
            </a:endParaRPr>
          </a:p>
        </p:txBody>
      </p:sp>
      <p:sp>
        <p:nvSpPr>
          <p:cNvPr id="11" name="Rectangle 16"/>
          <p:cNvSpPr>
            <a:spLocks noChangeArrowheads="1"/>
          </p:cNvSpPr>
          <p:nvPr/>
        </p:nvSpPr>
        <p:spPr bwMode="auto">
          <a:xfrm>
            <a:off x="0" y="5445224"/>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根据分块矩阵运算法则可知</a:t>
            </a:r>
            <a:endParaRPr lang="zh-CN" altLang="en-US" b="1" dirty="0">
              <a:latin typeface="+mn-lt"/>
            </a:endParaRPr>
          </a:p>
        </p:txBody>
      </p:sp>
      <p:pic>
        <p:nvPicPr>
          <p:cNvPr id="112645" name="Picture 102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7504" y="2852936"/>
            <a:ext cx="3181350" cy="523875"/>
          </a:xfrm>
          <a:prstGeom prst="rect">
            <a:avLst/>
          </a:prstGeom>
          <a:noFill/>
        </p:spPr>
      </p:pic>
      <p:pic>
        <p:nvPicPr>
          <p:cNvPr id="112648" name="Picture 103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51720" y="4581128"/>
            <a:ext cx="5457825" cy="790575"/>
          </a:xfrm>
          <a:prstGeom prst="rect">
            <a:avLst/>
          </a:prstGeom>
          <a:noFill/>
        </p:spPr>
      </p:pic>
      <p:pic>
        <p:nvPicPr>
          <p:cNvPr id="112651" name="Picture 103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763688" y="6021288"/>
            <a:ext cx="2076450" cy="419100"/>
          </a:xfrm>
          <a:prstGeom prst="rect">
            <a:avLst/>
          </a:prstGeom>
          <a:noFill/>
        </p:spPr>
      </p:pic>
      <p:pic>
        <p:nvPicPr>
          <p:cNvPr id="112654" name="Picture 103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83682" y="6021288"/>
            <a:ext cx="4476750" cy="419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37892">
                                            <p:txEl>
                                              <p:charRg st="4294967295" end="4294967295"/>
                                            </p:txEl>
                                          </p:spTgt>
                                        </p:tgtEl>
                                        <p:attrNameLst>
                                          <p:attrName>style.visibility</p:attrName>
                                        </p:attrNameLst>
                                      </p:cBhvr>
                                      <p:to>
                                        <p:strVal val="visible"/>
                                      </p:to>
                                    </p:set>
                                    <p:animEffect transition="in" filter="dissolve">
                                      <p:cBhvr>
                                        <p:cTn id="7" dur="300"/>
                                        <p:tgtEl>
                                          <p:spTgt spid="37892">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37907"/>
                                        </p:tgtEl>
                                        <p:attrNameLst>
                                          <p:attrName>style.visibility</p:attrName>
                                        </p:attrNameLst>
                                      </p:cBhvr>
                                      <p:to>
                                        <p:strVal val="visible"/>
                                      </p:to>
                                    </p:set>
                                    <p:animEffect transition="in" filter="dissolve">
                                      <p:cBhvr>
                                        <p:cTn id="12" dur="300"/>
                                        <p:tgtEl>
                                          <p:spTgt spid="379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643"/>
                                        </p:tgtEl>
                                        <p:attrNameLst>
                                          <p:attrName>style.visibility</p:attrName>
                                        </p:attrNameLst>
                                      </p:cBhvr>
                                      <p:to>
                                        <p:strVal val="visible"/>
                                      </p:to>
                                    </p:set>
                                    <p:animEffect transition="in" filter="wipe(left)">
                                      <p:cBhvr>
                                        <p:cTn id="17" dur="500"/>
                                        <p:tgtEl>
                                          <p:spTgt spid="1126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37911"/>
                                        </p:tgtEl>
                                        <p:attrNameLst>
                                          <p:attrName>style.visibility</p:attrName>
                                        </p:attrNameLst>
                                      </p:cBhvr>
                                      <p:to>
                                        <p:strVal val="visible"/>
                                      </p:to>
                                    </p:set>
                                    <p:animEffect transition="in" filter="dissolve">
                                      <p:cBhvr>
                                        <p:cTn id="22" dur="300"/>
                                        <p:tgtEl>
                                          <p:spTgt spid="379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645"/>
                                        </p:tgtEl>
                                        <p:attrNameLst>
                                          <p:attrName>style.visibility</p:attrName>
                                        </p:attrNameLst>
                                      </p:cBhvr>
                                      <p:to>
                                        <p:strVal val="visible"/>
                                      </p:to>
                                    </p:set>
                                    <p:animEffect transition="in" filter="wipe(left)">
                                      <p:cBhvr>
                                        <p:cTn id="27" dur="500"/>
                                        <p:tgtEl>
                                          <p:spTgt spid="11264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wd">
                                    <p:tmPct val="100000"/>
                                  </p:iterate>
                                  <p:childTnLst>
                                    <p:set>
                                      <p:cBhvr>
                                        <p:cTn id="31" dur="1" fill="hold">
                                          <p:stCondLst>
                                            <p:cond delay="0"/>
                                          </p:stCondLst>
                                        </p:cTn>
                                        <p:tgtEl>
                                          <p:spTgt spid="23"/>
                                        </p:tgtEl>
                                        <p:attrNameLst>
                                          <p:attrName>style.visibility</p:attrName>
                                        </p:attrNameLst>
                                      </p:cBhvr>
                                      <p:to>
                                        <p:strVal val="visible"/>
                                      </p:to>
                                    </p:set>
                                    <p:animEffect transition="in" filter="dissolve">
                                      <p:cBhvr>
                                        <p:cTn id="32" dur="3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iterate type="wd">
                                    <p:tmPct val="100000"/>
                                  </p:iterate>
                                  <p:childTnLst>
                                    <p:set>
                                      <p:cBhvr>
                                        <p:cTn id="36" dur="1" fill="hold">
                                          <p:stCondLst>
                                            <p:cond delay="0"/>
                                          </p:stCondLst>
                                        </p:cTn>
                                        <p:tgtEl>
                                          <p:spTgt spid="37912"/>
                                        </p:tgtEl>
                                        <p:attrNameLst>
                                          <p:attrName>style.visibility</p:attrName>
                                        </p:attrNameLst>
                                      </p:cBhvr>
                                      <p:to>
                                        <p:strVal val="visible"/>
                                      </p:to>
                                    </p:set>
                                    <p:animEffect transition="in" filter="dissolve">
                                      <p:cBhvr>
                                        <p:cTn id="37" dur="300"/>
                                        <p:tgtEl>
                                          <p:spTgt spid="379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2648"/>
                                        </p:tgtEl>
                                        <p:attrNameLst>
                                          <p:attrName>style.visibility</p:attrName>
                                        </p:attrNameLst>
                                      </p:cBhvr>
                                      <p:to>
                                        <p:strVal val="visible"/>
                                      </p:to>
                                    </p:set>
                                    <p:animEffect transition="in" filter="wipe(left)">
                                      <p:cBhvr>
                                        <p:cTn id="42" dur="500"/>
                                        <p:tgtEl>
                                          <p:spTgt spid="11264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iterate type="wd">
                                    <p:tmPct val="100000"/>
                                  </p:iterate>
                                  <p:childTnLst>
                                    <p:set>
                                      <p:cBhvr>
                                        <p:cTn id="46" dur="1" fill="hold">
                                          <p:stCondLst>
                                            <p:cond delay="0"/>
                                          </p:stCondLst>
                                        </p:cTn>
                                        <p:tgtEl>
                                          <p:spTgt spid="11"/>
                                        </p:tgtEl>
                                        <p:attrNameLst>
                                          <p:attrName>style.visibility</p:attrName>
                                        </p:attrNameLst>
                                      </p:cBhvr>
                                      <p:to>
                                        <p:strVal val="visible"/>
                                      </p:to>
                                    </p:set>
                                    <p:animEffect transition="in" filter="dissolve">
                                      <p:cBhvr>
                                        <p:cTn id="47" dur="3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2651"/>
                                        </p:tgtEl>
                                        <p:attrNameLst>
                                          <p:attrName>style.visibility</p:attrName>
                                        </p:attrNameLst>
                                      </p:cBhvr>
                                      <p:to>
                                        <p:strVal val="visible"/>
                                      </p:to>
                                    </p:set>
                                    <p:animEffect transition="in" filter="wipe(left)">
                                      <p:cBhvr>
                                        <p:cTn id="52" dur="500"/>
                                        <p:tgtEl>
                                          <p:spTgt spid="11265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2654"/>
                                        </p:tgtEl>
                                        <p:attrNameLst>
                                          <p:attrName>style.visibility</p:attrName>
                                        </p:attrNameLst>
                                      </p:cBhvr>
                                      <p:to>
                                        <p:strVal val="visible"/>
                                      </p:to>
                                    </p:set>
                                    <p:animEffect transition="in" filter="wipe(left)">
                                      <p:cBhvr>
                                        <p:cTn id="57" dur="500"/>
                                        <p:tgtEl>
                                          <p:spTgt spid="112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37907" grpId="0" autoUpdateAnimBg="0"/>
      <p:bldP spid="37911" grpId="0" autoUpdateAnimBg="0"/>
      <p:bldP spid="37912" grpId="0" autoUpdateAnimBg="0"/>
      <p:bldP spid="23" grpId="0" autoUpdateAnimBg="0"/>
      <p:bldP spid="1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ChangeArrowheads="1"/>
          </p:cNvSpPr>
          <p:nvPr/>
        </p:nvSpPr>
        <p:spPr bwMode="auto">
          <a:xfrm>
            <a:off x="0" y="1182111"/>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唯一性</a:t>
            </a:r>
            <a:r>
              <a:rPr lang="en-US" altLang="zh-CN" dirty="0">
                <a:latin typeface="+mn-lt"/>
              </a:rPr>
              <a:t>: </a:t>
            </a:r>
            <a:r>
              <a:rPr lang="zh-CN" altLang="en-US" dirty="0">
                <a:latin typeface="+mn-lt"/>
              </a:rPr>
              <a:t>设有两种</a:t>
            </a:r>
            <a:r>
              <a:rPr lang="zh-CN" altLang="en-US" dirty="0" smtClean="0">
                <a:latin typeface="+mn-lt"/>
              </a:rPr>
              <a:t>分解</a:t>
            </a:r>
            <a:endParaRPr lang="en-US" altLang="zh-CN" b="1" i="1" dirty="0">
              <a:latin typeface="+mn-lt"/>
            </a:endParaRPr>
          </a:p>
        </p:txBody>
      </p:sp>
      <p:sp>
        <p:nvSpPr>
          <p:cNvPr id="78854" name="Rectangle 6"/>
          <p:cNvSpPr>
            <a:spLocks noChangeArrowheads="1"/>
          </p:cNvSpPr>
          <p:nvPr/>
        </p:nvSpPr>
        <p:spPr bwMode="auto">
          <a:xfrm>
            <a:off x="0" y="2221031"/>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则有</a:t>
            </a:r>
            <a:endParaRPr lang="zh-CN" altLang="en-US" b="1" dirty="0">
              <a:latin typeface="+mn-lt"/>
            </a:endParaRPr>
          </a:p>
        </p:txBody>
      </p:sp>
      <p:sp>
        <p:nvSpPr>
          <p:cNvPr id="78858" name="Rectangle 10"/>
          <p:cNvSpPr>
            <a:spLocks noChangeArrowheads="1"/>
          </p:cNvSpPr>
          <p:nvPr/>
        </p:nvSpPr>
        <p:spPr bwMode="auto">
          <a:xfrm>
            <a:off x="0" y="3284984"/>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所以得</a:t>
            </a:r>
            <a:endParaRPr lang="zh-CN" altLang="en-US" b="1" dirty="0">
              <a:latin typeface="+mn-lt"/>
            </a:endParaRPr>
          </a:p>
        </p:txBody>
      </p:sp>
      <p:sp>
        <p:nvSpPr>
          <p:cNvPr id="78863" name="Rectangle 15"/>
          <p:cNvSpPr>
            <a:spLocks noChangeArrowheads="1"/>
          </p:cNvSpPr>
          <p:nvPr/>
        </p:nvSpPr>
        <p:spPr bwMode="auto">
          <a:xfrm>
            <a:off x="0" y="4885327"/>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证毕</a:t>
            </a:r>
            <a:r>
              <a:rPr lang="en-US" altLang="zh-CN" dirty="0">
                <a:latin typeface="+mn-lt"/>
              </a:rPr>
              <a:t>.</a:t>
            </a:r>
            <a:endParaRPr lang="en-US" altLang="zh-CN" b="1" dirty="0">
              <a:latin typeface="+mn-lt"/>
            </a:endParaRPr>
          </a:p>
        </p:txBody>
      </p:sp>
      <p:sp>
        <p:nvSpPr>
          <p:cNvPr id="78867" name="Rectangle 19"/>
          <p:cNvSpPr>
            <a:spLocks noChangeArrowheads="1"/>
          </p:cNvSpPr>
          <p:nvPr/>
        </p:nvSpPr>
        <p:spPr bwMode="auto">
          <a:xfrm>
            <a:off x="0" y="44624"/>
            <a:ext cx="9144000" cy="1126462"/>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a:latin typeface="+mn-lt"/>
              </a:rPr>
              <a:t>由此可知式</a:t>
            </a:r>
            <a:r>
              <a:rPr lang="en-US" altLang="zh-CN" dirty="0">
                <a:latin typeface="+mn-lt"/>
              </a:rPr>
              <a:t>(2.9)</a:t>
            </a:r>
            <a:r>
              <a:rPr lang="zh-CN" altLang="en-US" dirty="0">
                <a:latin typeface="+mn-lt"/>
              </a:rPr>
              <a:t>对</a:t>
            </a:r>
            <a:r>
              <a:rPr lang="en-US" altLang="zh-CN" i="1" dirty="0">
                <a:latin typeface="+mn-lt"/>
              </a:rPr>
              <a:t>k</a:t>
            </a:r>
            <a:r>
              <a:rPr lang="en-US" altLang="zh-CN" dirty="0">
                <a:latin typeface="+mn-lt"/>
              </a:rPr>
              <a:t>=</a:t>
            </a:r>
            <a:r>
              <a:rPr lang="en-US" altLang="zh-CN" i="1" dirty="0">
                <a:latin typeface="+mn-lt"/>
              </a:rPr>
              <a:t>m</a:t>
            </a:r>
            <a:r>
              <a:rPr lang="zh-CN" altLang="en-US" dirty="0">
                <a:latin typeface="+mn-lt"/>
              </a:rPr>
              <a:t>也</a:t>
            </a:r>
            <a:r>
              <a:rPr lang="zh-CN" altLang="en-US" dirty="0" smtClean="0">
                <a:latin typeface="+mn-lt"/>
              </a:rPr>
              <a:t>成立</a:t>
            </a:r>
            <a:r>
              <a:rPr lang="en-US" altLang="zh-CN" dirty="0" smtClean="0">
                <a:latin typeface="+mn-lt"/>
              </a:rPr>
              <a:t>. </a:t>
            </a:r>
            <a:r>
              <a:rPr lang="zh-CN" altLang="en-US" dirty="0" smtClean="0">
                <a:latin typeface="+mn-lt"/>
              </a:rPr>
              <a:t>根据</a:t>
            </a:r>
            <a:r>
              <a:rPr lang="zh-CN" altLang="en-US" dirty="0">
                <a:latin typeface="+mn-lt"/>
              </a:rPr>
              <a:t>归纳法</a:t>
            </a:r>
            <a:r>
              <a:rPr lang="zh-CN" altLang="en-US" dirty="0" smtClean="0">
                <a:latin typeface="+mn-lt"/>
              </a:rPr>
              <a:t>原理</a:t>
            </a:r>
            <a:r>
              <a:rPr lang="en-US" altLang="zh-CN" dirty="0" smtClean="0">
                <a:latin typeface="+mn-lt"/>
              </a:rPr>
              <a:t>, </a:t>
            </a:r>
            <a:r>
              <a:rPr lang="zh-CN" altLang="en-US" dirty="0" smtClean="0">
                <a:latin typeface="+mn-lt"/>
              </a:rPr>
              <a:t>式</a:t>
            </a:r>
            <a:r>
              <a:rPr lang="en-US" altLang="zh-CN" dirty="0">
                <a:latin typeface="+mn-lt"/>
              </a:rPr>
              <a:t>(2.9)</a:t>
            </a:r>
            <a:r>
              <a:rPr lang="zh-CN" altLang="en-US" dirty="0" smtClean="0">
                <a:latin typeface="+mn-lt"/>
              </a:rPr>
              <a:t>成立</a:t>
            </a:r>
            <a:r>
              <a:rPr lang="en-US" altLang="zh-CN" dirty="0" smtClean="0">
                <a:latin typeface="+mn-lt"/>
              </a:rPr>
              <a:t>. </a:t>
            </a:r>
            <a:r>
              <a:rPr lang="zh-CN" altLang="en-US" dirty="0" smtClean="0">
                <a:latin typeface="+mn-lt"/>
              </a:rPr>
              <a:t>于是</a:t>
            </a:r>
            <a:r>
              <a:rPr lang="zh-CN" altLang="en-US" dirty="0">
                <a:latin typeface="+mn-lt"/>
              </a:rPr>
              <a:t>三角分解的存在性得</a:t>
            </a:r>
            <a:r>
              <a:rPr lang="zh-CN" altLang="en-US" dirty="0" smtClean="0">
                <a:latin typeface="+mn-lt"/>
              </a:rPr>
              <a:t>证</a:t>
            </a:r>
            <a:r>
              <a:rPr lang="en-US" altLang="zh-CN" dirty="0" smtClean="0">
                <a:latin typeface="+mn-lt"/>
              </a:rPr>
              <a:t>.</a:t>
            </a:r>
            <a:endParaRPr lang="en-US" altLang="zh-CN" b="1" dirty="0">
              <a:latin typeface="+mn-lt"/>
            </a:endParaRPr>
          </a:p>
        </p:txBody>
      </p:sp>
      <p:pic>
        <p:nvPicPr>
          <p:cNvPr id="2" name="Picture 1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03848" y="1772816"/>
            <a:ext cx="2152650" cy="428625"/>
          </a:xfrm>
          <a:prstGeom prst="rect">
            <a:avLst/>
          </a:prstGeom>
          <a:noFill/>
        </p:spPr>
      </p:pic>
      <p:pic>
        <p:nvPicPr>
          <p:cNvPr id="78870" name="Picture 2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15816" y="2780928"/>
            <a:ext cx="2076450" cy="428625"/>
          </a:xfrm>
          <a:prstGeom prst="rect">
            <a:avLst/>
          </a:prstGeom>
          <a:noFill/>
        </p:spPr>
      </p:pic>
      <p:pic>
        <p:nvPicPr>
          <p:cNvPr id="78873" name="Picture 2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76056" y="2780928"/>
            <a:ext cx="666750" cy="419100"/>
          </a:xfrm>
          <a:prstGeom prst="rect">
            <a:avLst/>
          </a:prstGeom>
          <a:noFill/>
        </p:spPr>
      </p:pic>
      <p:pic>
        <p:nvPicPr>
          <p:cNvPr id="78876" name="Picture 2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23928" y="3789040"/>
            <a:ext cx="942975" cy="428625"/>
          </a:xfrm>
          <a:prstGeom prst="rect">
            <a:avLst/>
          </a:prstGeom>
          <a:noFill/>
        </p:spPr>
      </p:pic>
      <p:pic>
        <p:nvPicPr>
          <p:cNvPr id="78879" name="Picture 3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851920" y="4365104"/>
            <a:ext cx="1057275" cy="428625"/>
          </a:xfrm>
          <a:prstGeom prst="rect">
            <a:avLst/>
          </a:prstGeom>
          <a:noFill/>
        </p:spPr>
      </p:pic>
      <p:sp>
        <p:nvSpPr>
          <p:cNvPr id="29" name="圆角矩形标注 28"/>
          <p:cNvSpPr/>
          <p:nvPr/>
        </p:nvSpPr>
        <p:spPr bwMode="auto">
          <a:xfrm>
            <a:off x="6047656" y="3068960"/>
            <a:ext cx="3096344" cy="936104"/>
          </a:xfrm>
          <a:prstGeom prst="wedgeRoundRectCallout">
            <a:avLst>
              <a:gd name="adj1" fmla="val -119790"/>
              <a:gd name="adj2" fmla="val -35591"/>
              <a:gd name="adj3" fmla="val 16667"/>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just" defTabSz="914400" rtl="0" eaLnBrk="1" fontAlgn="base" latinLnBrk="0" hangingPunct="1">
              <a:lnSpc>
                <a:spcPct val="100000"/>
              </a:lnSpc>
              <a:spcBef>
                <a:spcPct val="50000"/>
              </a:spcBef>
              <a:spcAft>
                <a:spcPct val="0"/>
              </a:spcAft>
              <a:buClrTx/>
              <a:buSzTx/>
              <a:buFontTx/>
              <a:buNone/>
              <a:tabLst/>
            </a:pPr>
            <a:r>
              <a:rPr lang="zh-CN" altLang="en-US" dirty="0" smtClean="0"/>
              <a:t>观察这个等式两端矩阵的形状</a:t>
            </a:r>
            <a:endParaRPr kumimoji="1" lang="zh-CN" altLang="en-US" sz="2800" b="0" i="0" u="none" strike="noStrike" cap="none" normalizeH="0" baseline="0" dirty="0" smtClean="0">
              <a:ln>
                <a:noFill/>
              </a:ln>
              <a:solidFill>
                <a:schemeClr val="tx1"/>
              </a:solidFill>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78867"/>
                                        </p:tgtEl>
                                        <p:attrNameLst>
                                          <p:attrName>style.visibility</p:attrName>
                                        </p:attrNameLst>
                                      </p:cBhvr>
                                      <p:to>
                                        <p:strVal val="visible"/>
                                      </p:to>
                                    </p:set>
                                    <p:animEffect transition="in" filter="dissolve">
                                      <p:cBhvr>
                                        <p:cTn id="7" dur="300"/>
                                        <p:tgtEl>
                                          <p:spTgt spid="788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78852"/>
                                        </p:tgtEl>
                                        <p:attrNameLst>
                                          <p:attrName>style.visibility</p:attrName>
                                        </p:attrNameLst>
                                      </p:cBhvr>
                                      <p:to>
                                        <p:strVal val="visible"/>
                                      </p:to>
                                    </p:set>
                                    <p:animEffect transition="in" filter="dissolve">
                                      <p:cBhvr>
                                        <p:cTn id="12" dur="300"/>
                                        <p:tgtEl>
                                          <p:spTgt spid="788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78854"/>
                                        </p:tgtEl>
                                        <p:attrNameLst>
                                          <p:attrName>style.visibility</p:attrName>
                                        </p:attrNameLst>
                                      </p:cBhvr>
                                      <p:to>
                                        <p:strVal val="visible"/>
                                      </p:to>
                                    </p:set>
                                    <p:animEffect transition="in" filter="dissolve">
                                      <p:cBhvr>
                                        <p:cTn id="22" dur="300"/>
                                        <p:tgtEl>
                                          <p:spTgt spid="788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8870"/>
                                        </p:tgtEl>
                                        <p:attrNameLst>
                                          <p:attrName>style.visibility</p:attrName>
                                        </p:attrNameLst>
                                      </p:cBhvr>
                                      <p:to>
                                        <p:strVal val="visible"/>
                                      </p:to>
                                    </p:set>
                                    <p:animEffect transition="in" filter="wipe(left)">
                                      <p:cBhvr>
                                        <p:cTn id="27" dur="500"/>
                                        <p:tgtEl>
                                          <p:spTgt spid="788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linds(horizont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873"/>
                                        </p:tgtEl>
                                        <p:attrNameLst>
                                          <p:attrName>style.visibility</p:attrName>
                                        </p:attrNameLst>
                                      </p:cBhvr>
                                      <p:to>
                                        <p:strVal val="visible"/>
                                      </p:to>
                                    </p:set>
                                    <p:animEffect transition="in" filter="blinds(horizontal)">
                                      <p:cBhvr>
                                        <p:cTn id="37" dur="500"/>
                                        <p:tgtEl>
                                          <p:spTgt spid="7887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8858"/>
                                        </p:tgtEl>
                                        <p:attrNameLst>
                                          <p:attrName>style.visibility</p:attrName>
                                        </p:attrNameLst>
                                      </p:cBhvr>
                                      <p:to>
                                        <p:strVal val="visible"/>
                                      </p:to>
                                    </p:set>
                                    <p:animEffect transition="in" filter="blinds(horizontal)">
                                      <p:cBhvr>
                                        <p:cTn id="47" dur="500"/>
                                        <p:tgtEl>
                                          <p:spTgt spid="7885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8876"/>
                                        </p:tgtEl>
                                        <p:attrNameLst>
                                          <p:attrName>style.visibility</p:attrName>
                                        </p:attrNameLst>
                                      </p:cBhvr>
                                      <p:to>
                                        <p:strVal val="visible"/>
                                      </p:to>
                                    </p:set>
                                    <p:animEffect transition="in" filter="wipe(left)">
                                      <p:cBhvr>
                                        <p:cTn id="52" dur="500"/>
                                        <p:tgtEl>
                                          <p:spTgt spid="7887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8879"/>
                                        </p:tgtEl>
                                        <p:attrNameLst>
                                          <p:attrName>style.visibility</p:attrName>
                                        </p:attrNameLst>
                                      </p:cBhvr>
                                      <p:to>
                                        <p:strVal val="visible"/>
                                      </p:to>
                                    </p:set>
                                    <p:animEffect transition="in" filter="wipe(left)">
                                      <p:cBhvr>
                                        <p:cTn id="57" dur="500"/>
                                        <p:tgtEl>
                                          <p:spTgt spid="7887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8863"/>
                                        </p:tgtEl>
                                        <p:attrNameLst>
                                          <p:attrName>style.visibility</p:attrName>
                                        </p:attrNameLst>
                                      </p:cBhvr>
                                      <p:to>
                                        <p:strVal val="visible"/>
                                      </p:to>
                                    </p:set>
                                    <p:animEffect transition="in" filter="blinds(horizontal)">
                                      <p:cBhvr>
                                        <p:cTn id="62" dur="500"/>
                                        <p:tgtEl>
                                          <p:spTgt spid="78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utoUpdateAnimBg="0"/>
      <p:bldP spid="78854" grpId="0" autoUpdateAnimBg="0"/>
      <p:bldP spid="78858" grpId="0"/>
      <p:bldP spid="78863" grpId="0"/>
      <p:bldP spid="78867" grpId="0" autoUpdateAnimBg="0"/>
      <p:bldP spid="29" grpId="0" animBg="1"/>
      <p:bldP spid="2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ChangeArrowheads="1"/>
          </p:cNvSpPr>
          <p:nvPr/>
        </p:nvSpPr>
        <p:spPr bwMode="auto">
          <a:xfrm>
            <a:off x="0" y="620688"/>
            <a:ext cx="9144000" cy="1126462"/>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latin typeface="+mn-lt"/>
                <a:ea typeface="+mn-ea"/>
              </a:rPr>
              <a:t>        </a:t>
            </a:r>
            <a:r>
              <a:rPr lang="zh-CN" altLang="en-US" dirty="0" smtClean="0">
                <a:latin typeface="+mn-lt"/>
                <a:ea typeface="+mn-ea"/>
              </a:rPr>
              <a:t>    如果</a:t>
            </a:r>
            <a:r>
              <a:rPr lang="en-US" altLang="zh-CN" b="1" i="1" dirty="0" smtClean="0">
                <a:latin typeface="+mn-lt"/>
                <a:ea typeface="+mn-ea"/>
              </a:rPr>
              <a:t>A</a:t>
            </a:r>
            <a:r>
              <a:rPr lang="zh-CN" altLang="en-US" dirty="0" smtClean="0">
                <a:latin typeface="+mn-lt"/>
                <a:ea typeface="+mn-ea"/>
              </a:rPr>
              <a:t>存在</a:t>
            </a:r>
            <a:r>
              <a:rPr lang="en-US" altLang="zh-CN" dirty="0" smtClean="0">
                <a:latin typeface="+mn-lt"/>
                <a:ea typeface="+mn-ea"/>
              </a:rPr>
              <a:t>Doolittle</a:t>
            </a:r>
            <a:r>
              <a:rPr lang="zh-CN" altLang="en-US" dirty="0" smtClean="0">
                <a:latin typeface="+mn-lt"/>
                <a:ea typeface="+mn-ea"/>
              </a:rPr>
              <a:t>分解</a:t>
            </a:r>
            <a:r>
              <a:rPr lang="en-US" altLang="zh-CN" b="1" i="1" dirty="0" smtClean="0">
                <a:latin typeface="+mn-lt"/>
                <a:ea typeface="+mn-ea"/>
              </a:rPr>
              <a:t>A</a:t>
            </a:r>
            <a:r>
              <a:rPr lang="en-US" altLang="zh-CN" dirty="0" smtClean="0">
                <a:latin typeface="+mn-lt"/>
                <a:ea typeface="+mn-ea"/>
              </a:rPr>
              <a:t>=</a:t>
            </a:r>
            <a:r>
              <a:rPr lang="en-US" altLang="zh-CN" b="1" i="1" dirty="0" smtClean="0">
                <a:latin typeface="+mn-lt"/>
                <a:ea typeface="+mn-ea"/>
              </a:rPr>
              <a:t>LU</a:t>
            </a:r>
            <a:r>
              <a:rPr lang="en-US" altLang="zh-CN" dirty="0" smtClean="0">
                <a:latin typeface="+mn-lt"/>
                <a:ea typeface="+mn-ea"/>
              </a:rPr>
              <a:t>, </a:t>
            </a:r>
            <a:r>
              <a:rPr lang="zh-CN" altLang="en-US" dirty="0" smtClean="0">
                <a:latin typeface="+mn-lt"/>
                <a:ea typeface="+mn-ea"/>
              </a:rPr>
              <a:t>则</a:t>
            </a:r>
            <a:endParaRPr lang="en-US" altLang="zh-CN" dirty="0" smtClean="0">
              <a:latin typeface="+mn-lt"/>
              <a:ea typeface="+mn-ea"/>
            </a:endParaRPr>
          </a:p>
          <a:p>
            <a:pPr>
              <a:lnSpc>
                <a:spcPct val="120000"/>
              </a:lnSpc>
              <a:spcBef>
                <a:spcPts val="0"/>
              </a:spcBef>
            </a:pPr>
            <a:r>
              <a:rPr lang="en-US" altLang="zh-CN" b="1" i="1" dirty="0" smtClean="0">
                <a:latin typeface="+mn-lt"/>
                <a:ea typeface="+mn-ea"/>
              </a:rPr>
              <a:t>Ax</a:t>
            </a:r>
            <a:r>
              <a:rPr lang="en-US" altLang="zh-CN" dirty="0" smtClean="0">
                <a:latin typeface="+mn-lt"/>
                <a:ea typeface="+mn-ea"/>
              </a:rPr>
              <a:t>=</a:t>
            </a:r>
            <a:r>
              <a:rPr lang="en-US" altLang="zh-CN" b="1" i="1" dirty="0" smtClean="0">
                <a:latin typeface="+mn-lt"/>
                <a:ea typeface="+mn-ea"/>
              </a:rPr>
              <a:t>b</a:t>
            </a:r>
            <a:r>
              <a:rPr lang="en-US" altLang="zh-CN" b="1" dirty="0" smtClean="0">
                <a:latin typeface="+mn-lt"/>
                <a:ea typeface="+mn-ea"/>
              </a:rPr>
              <a:t>   </a:t>
            </a:r>
            <a:r>
              <a:rPr lang="en-US" altLang="zh-CN" b="1" dirty="0">
                <a:latin typeface="+mn-lt"/>
                <a:ea typeface="+mn-ea"/>
                <a:sym typeface="Symbol" pitchFamily="18" charset="2"/>
              </a:rPr>
              <a:t>  </a:t>
            </a:r>
            <a:r>
              <a:rPr lang="en-US" altLang="zh-CN" b="1" i="1" dirty="0" err="1">
                <a:latin typeface="+mn-lt"/>
                <a:ea typeface="+mn-ea"/>
                <a:sym typeface="Symbol" pitchFamily="18" charset="2"/>
              </a:rPr>
              <a:t>LUx</a:t>
            </a:r>
            <a:r>
              <a:rPr lang="en-US" altLang="zh-CN" dirty="0">
                <a:latin typeface="+mn-lt"/>
                <a:ea typeface="+mn-ea"/>
                <a:sym typeface="Symbol" pitchFamily="18" charset="2"/>
              </a:rPr>
              <a:t>=</a:t>
            </a:r>
            <a:r>
              <a:rPr lang="en-US" altLang="zh-CN" b="1" i="1" dirty="0">
                <a:latin typeface="+mn-lt"/>
                <a:ea typeface="+mn-ea"/>
                <a:sym typeface="Symbol" pitchFamily="18" charset="2"/>
              </a:rPr>
              <a:t>b</a:t>
            </a:r>
            <a:r>
              <a:rPr lang="en-US" altLang="zh-CN" b="1" dirty="0">
                <a:latin typeface="+mn-lt"/>
                <a:ea typeface="+mn-ea"/>
              </a:rPr>
              <a:t>     </a:t>
            </a:r>
            <a:endParaRPr lang="en-US" altLang="zh-CN" dirty="0">
              <a:latin typeface="+mn-lt"/>
              <a:ea typeface="+mn-ea"/>
            </a:endParaRPr>
          </a:p>
        </p:txBody>
      </p:sp>
      <p:sp>
        <p:nvSpPr>
          <p:cNvPr id="7" name="矩形 6"/>
          <p:cNvSpPr/>
          <p:nvPr/>
        </p:nvSpPr>
        <p:spPr>
          <a:xfrm>
            <a:off x="0" y="1738958"/>
            <a:ext cx="9144000" cy="609398"/>
          </a:xfrm>
          <a:prstGeom prst="rect">
            <a:avLst/>
          </a:prstGeom>
        </p:spPr>
        <p:txBody>
          <a:bodyPr wrap="square">
            <a:spAutoFit/>
          </a:bodyPr>
          <a:lstStyle/>
          <a:p>
            <a:pPr algn="l">
              <a:lnSpc>
                <a:spcPct val="120000"/>
              </a:lnSpc>
              <a:spcBef>
                <a:spcPts val="0"/>
              </a:spcBef>
            </a:pPr>
            <a:r>
              <a:rPr lang="zh-CN" altLang="en-US" dirty="0" smtClean="0"/>
              <a:t>令</a:t>
            </a:r>
            <a:r>
              <a:rPr lang="en-US" altLang="zh-CN" b="1" i="1" dirty="0" err="1" smtClean="0">
                <a:latin typeface="Times New Roman" pitchFamily="18" charset="0"/>
              </a:rPr>
              <a:t>Ux</a:t>
            </a:r>
            <a:r>
              <a:rPr lang="en-US" altLang="zh-CN" dirty="0" smtClean="0">
                <a:latin typeface="Times New Roman" pitchFamily="18" charset="0"/>
              </a:rPr>
              <a:t>=</a:t>
            </a:r>
            <a:r>
              <a:rPr lang="en-US" altLang="zh-CN" b="1" i="1" dirty="0" smtClean="0">
                <a:latin typeface="Times New Roman" pitchFamily="18" charset="0"/>
              </a:rPr>
              <a:t>y</a:t>
            </a:r>
            <a:r>
              <a:rPr lang="zh-CN" altLang="en-US" dirty="0" smtClean="0"/>
              <a:t>得</a:t>
            </a:r>
            <a:endParaRPr lang="zh-CN" altLang="en-US" dirty="0">
              <a:latin typeface="Times New Roman" pitchFamily="18" charset="0"/>
            </a:endParaRPr>
          </a:p>
        </p:txBody>
      </p:sp>
      <p:sp>
        <p:nvSpPr>
          <p:cNvPr id="6" name="矩形 5"/>
          <p:cNvSpPr/>
          <p:nvPr/>
        </p:nvSpPr>
        <p:spPr>
          <a:xfrm>
            <a:off x="0" y="-27384"/>
            <a:ext cx="9144000" cy="609398"/>
          </a:xfrm>
          <a:prstGeom prst="rect">
            <a:avLst/>
          </a:prstGeom>
          <a:solidFill>
            <a:schemeClr val="accent5">
              <a:lumMod val="40000"/>
              <a:lumOff val="60000"/>
            </a:schemeClr>
          </a:solidFill>
        </p:spPr>
        <p:txBody>
          <a:bodyPr wrap="square">
            <a:spAutoFit/>
          </a:bodyPr>
          <a:lstStyle/>
          <a:p>
            <a:pPr algn="l">
              <a:lnSpc>
                <a:spcPct val="120000"/>
              </a:lnSpc>
              <a:spcBef>
                <a:spcPts val="0"/>
              </a:spcBef>
            </a:pPr>
            <a:r>
              <a:rPr lang="en-US" altLang="zh-CN" dirty="0" smtClean="0">
                <a:latin typeface="Times New Roman" pitchFamily="18" charset="0"/>
              </a:rPr>
              <a:t>Doolittle</a:t>
            </a:r>
            <a:r>
              <a:rPr lang="zh-CN" altLang="en-US" dirty="0" smtClean="0">
                <a:latin typeface="Times New Roman" pitchFamily="18" charset="0"/>
              </a:rPr>
              <a:t>分解的用处</a:t>
            </a:r>
            <a:r>
              <a:rPr lang="en-US" altLang="zh-CN" dirty="0" smtClean="0">
                <a:latin typeface="Times New Roman" pitchFamily="18" charset="0"/>
              </a:rPr>
              <a:t>:</a:t>
            </a:r>
            <a:endParaRPr lang="zh-CN" altLang="en-US" dirty="0">
              <a:latin typeface="Times New Roman" pitchFamily="18" charset="0"/>
            </a:endParaRPr>
          </a:p>
        </p:txBody>
      </p:sp>
      <p:sp>
        <p:nvSpPr>
          <p:cNvPr id="8" name="矩形 7"/>
          <p:cNvSpPr/>
          <p:nvPr/>
        </p:nvSpPr>
        <p:spPr>
          <a:xfrm>
            <a:off x="0" y="3140968"/>
            <a:ext cx="9144000" cy="2677656"/>
          </a:xfrm>
          <a:prstGeom prst="rect">
            <a:avLst/>
          </a:prstGeom>
        </p:spPr>
        <p:txBody>
          <a:bodyPr wrap="square">
            <a:spAutoFit/>
          </a:bodyPr>
          <a:lstStyle/>
          <a:p>
            <a:pPr algn="just">
              <a:lnSpc>
                <a:spcPct val="120000"/>
              </a:lnSpc>
              <a:spcBef>
                <a:spcPts val="0"/>
              </a:spcBef>
            </a:pPr>
            <a:r>
              <a:rPr lang="zh-CN" altLang="en-US" dirty="0" smtClean="0">
                <a:latin typeface="+mn-lt"/>
              </a:rPr>
              <a:t>于是对方程组</a:t>
            </a:r>
            <a:endParaRPr lang="en-US" altLang="zh-CN" dirty="0" smtClean="0">
              <a:latin typeface="+mn-lt"/>
            </a:endParaRPr>
          </a:p>
          <a:p>
            <a:pPr>
              <a:lnSpc>
                <a:spcPct val="120000"/>
              </a:lnSpc>
              <a:spcBef>
                <a:spcPts val="0"/>
              </a:spcBef>
            </a:pPr>
            <a:r>
              <a:rPr lang="en-US" altLang="zh-CN" b="1" i="1" dirty="0" smtClean="0">
                <a:latin typeface="+mn-lt"/>
              </a:rPr>
              <a:t>Ax</a:t>
            </a:r>
            <a:r>
              <a:rPr lang="en-US" altLang="zh-CN" dirty="0" smtClean="0">
                <a:latin typeface="+mn-lt"/>
              </a:rPr>
              <a:t>=</a:t>
            </a:r>
            <a:r>
              <a:rPr lang="en-US" altLang="zh-CN" b="1" i="1" dirty="0" smtClean="0">
                <a:latin typeface="+mn-lt"/>
              </a:rPr>
              <a:t>b</a:t>
            </a:r>
          </a:p>
          <a:p>
            <a:pPr algn="just">
              <a:lnSpc>
                <a:spcPct val="120000"/>
              </a:lnSpc>
              <a:spcBef>
                <a:spcPts val="0"/>
              </a:spcBef>
            </a:pPr>
            <a:r>
              <a:rPr lang="zh-CN" altLang="en-US" dirty="0" smtClean="0">
                <a:latin typeface="+mn-lt"/>
              </a:rPr>
              <a:t>的求解转化为</a:t>
            </a:r>
            <a:r>
              <a:rPr lang="en-US" altLang="zh-CN" dirty="0" smtClean="0">
                <a:latin typeface="+mn-lt"/>
              </a:rPr>
              <a:t>: </a:t>
            </a:r>
            <a:r>
              <a:rPr lang="zh-CN" altLang="en-US" dirty="0" smtClean="0">
                <a:latin typeface="+mn-lt"/>
              </a:rPr>
              <a:t>先对方程组</a:t>
            </a:r>
            <a:r>
              <a:rPr lang="en-US" altLang="zh-CN" b="1" i="1" dirty="0" smtClean="0">
                <a:latin typeface="+mn-lt"/>
              </a:rPr>
              <a:t>Ly</a:t>
            </a:r>
            <a:r>
              <a:rPr lang="en-US" altLang="zh-CN" dirty="0" smtClean="0">
                <a:latin typeface="+mn-lt"/>
              </a:rPr>
              <a:t>=</a:t>
            </a:r>
            <a:r>
              <a:rPr lang="en-US" altLang="zh-CN" b="1" i="1" dirty="0" smtClean="0">
                <a:latin typeface="+mn-lt"/>
              </a:rPr>
              <a:t>b</a:t>
            </a:r>
            <a:r>
              <a:rPr lang="zh-CN" altLang="en-US" dirty="0" smtClean="0">
                <a:latin typeface="+mn-lt"/>
              </a:rPr>
              <a:t>求解</a:t>
            </a:r>
            <a:r>
              <a:rPr lang="en-US" altLang="zh-CN" dirty="0" smtClean="0">
                <a:latin typeface="+mn-lt"/>
              </a:rPr>
              <a:t>, </a:t>
            </a:r>
            <a:r>
              <a:rPr lang="zh-CN" altLang="en-US" dirty="0" smtClean="0">
                <a:latin typeface="+mn-lt"/>
              </a:rPr>
              <a:t>再对</a:t>
            </a:r>
            <a:r>
              <a:rPr lang="en-US" altLang="zh-CN" b="1" i="1" dirty="0" err="1" smtClean="0">
                <a:latin typeface="+mn-lt"/>
              </a:rPr>
              <a:t>Ux</a:t>
            </a:r>
            <a:r>
              <a:rPr lang="en-US" altLang="zh-CN" dirty="0" smtClean="0">
                <a:latin typeface="+mn-lt"/>
              </a:rPr>
              <a:t>=</a:t>
            </a:r>
            <a:r>
              <a:rPr lang="en-US" altLang="zh-CN" b="1" i="1" dirty="0" smtClean="0">
                <a:latin typeface="+mn-lt"/>
              </a:rPr>
              <a:t>y</a:t>
            </a:r>
            <a:r>
              <a:rPr lang="zh-CN" altLang="en-US" dirty="0" smtClean="0">
                <a:latin typeface="+mn-lt"/>
              </a:rPr>
              <a:t>求解</a:t>
            </a:r>
            <a:r>
              <a:rPr lang="en-US" altLang="zh-CN" dirty="0" smtClean="0">
                <a:latin typeface="+mn-lt"/>
              </a:rPr>
              <a:t>. </a:t>
            </a:r>
          </a:p>
          <a:p>
            <a:pPr algn="just">
              <a:lnSpc>
                <a:spcPct val="120000"/>
              </a:lnSpc>
              <a:spcBef>
                <a:spcPts val="0"/>
              </a:spcBef>
            </a:pPr>
            <a:r>
              <a:rPr lang="zh-CN" altLang="en-US" dirty="0" smtClean="0">
                <a:latin typeface="+mn-lt"/>
              </a:rPr>
              <a:t>        由于</a:t>
            </a:r>
            <a:r>
              <a:rPr lang="en-US" altLang="zh-CN" b="1" i="1" dirty="0" smtClean="0">
                <a:latin typeface="+mn-lt"/>
              </a:rPr>
              <a:t>L</a:t>
            </a:r>
            <a:r>
              <a:rPr lang="zh-CN" altLang="en-US" dirty="0" smtClean="0">
                <a:latin typeface="+mn-lt"/>
              </a:rPr>
              <a:t>和</a:t>
            </a:r>
            <a:r>
              <a:rPr lang="en-US" altLang="zh-CN" b="1" i="1" dirty="0" smtClean="0">
                <a:latin typeface="+mn-lt"/>
              </a:rPr>
              <a:t>U</a:t>
            </a:r>
            <a:r>
              <a:rPr lang="zh-CN" altLang="en-US" dirty="0" smtClean="0">
                <a:latin typeface="+mn-lt"/>
              </a:rPr>
              <a:t>都是三角形矩阵</a:t>
            </a:r>
            <a:r>
              <a:rPr lang="en-US" altLang="zh-CN" dirty="0" smtClean="0">
                <a:latin typeface="+mn-lt"/>
              </a:rPr>
              <a:t>, </a:t>
            </a:r>
            <a:r>
              <a:rPr lang="zh-CN" altLang="en-US" dirty="0" smtClean="0">
                <a:latin typeface="+mn-lt"/>
              </a:rPr>
              <a:t>因此对这两个方程组的计算一般要容易得多</a:t>
            </a:r>
            <a:r>
              <a:rPr lang="en-US" altLang="zh-CN" dirty="0" smtClean="0">
                <a:latin typeface="+mn-lt"/>
              </a:rPr>
              <a:t>.</a:t>
            </a:r>
            <a:endParaRPr lang="zh-CN" altLang="en-US" dirty="0">
              <a:latin typeface="+mn-lt"/>
            </a:endParaRPr>
          </a:p>
        </p:txBody>
      </p:sp>
      <p:pic>
        <p:nvPicPr>
          <p:cNvPr id="79878"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923928" y="2204864"/>
            <a:ext cx="1352550" cy="800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79876">
                                            <p:txEl>
                                              <p:pRg st="0" end="0"/>
                                            </p:txEl>
                                          </p:spTgt>
                                        </p:tgtEl>
                                        <p:attrNameLst>
                                          <p:attrName>style.visibility</p:attrName>
                                        </p:attrNameLst>
                                      </p:cBhvr>
                                      <p:to>
                                        <p:strVal val="visible"/>
                                      </p:to>
                                    </p:set>
                                    <p:anim calcmode="discrete" valueType="clr">
                                      <p:cBhvr override="childStyle">
                                        <p:cTn id="7" dur="80"/>
                                        <p:tgtEl>
                                          <p:spTgt spid="7987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987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9876">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9876">
                                            <p:txEl>
                                              <p:pRg st="1" end="1"/>
                                            </p:txEl>
                                          </p:spTgt>
                                        </p:tgtEl>
                                        <p:attrNameLst>
                                          <p:attrName>style.visibility</p:attrName>
                                        </p:attrNameLst>
                                      </p:cBhvr>
                                      <p:to>
                                        <p:strVal val="visible"/>
                                      </p:to>
                                    </p:set>
                                    <p:anim calcmode="discrete" valueType="clr">
                                      <p:cBhvr override="childStyle">
                                        <p:cTn id="14" dur="80"/>
                                        <p:tgtEl>
                                          <p:spTgt spid="7987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9876">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79876">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21"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23" dur="80"/>
                                        <p:tgtEl>
                                          <p:spTgt spid="7">
                                            <p:txEl>
                                              <p:pRg st="0" end="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9878"/>
                                        </p:tgtEl>
                                        <p:attrNameLst>
                                          <p:attrName>style.visibility</p:attrName>
                                        </p:attrNameLst>
                                      </p:cBhvr>
                                      <p:to>
                                        <p:strVal val="visible"/>
                                      </p:to>
                                    </p:set>
                                    <p:animEffect transition="in" filter="blinds(horizontal)">
                                      <p:cBhvr>
                                        <p:cTn id="28" dur="500"/>
                                        <p:tgtEl>
                                          <p:spTgt spid="79878"/>
                                        </p:tgtEl>
                                      </p:cBhvr>
                                    </p:animEffec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8">
                                            <p:txEl>
                                              <p:pRg st="0" end="0"/>
                                            </p:txEl>
                                          </p:spTgt>
                                        </p:tgtEl>
                                        <p:attrNameLst>
                                          <p:attrName>style.visibility</p:attrName>
                                        </p:attrNameLst>
                                      </p:cBhvr>
                                      <p:to>
                                        <p:strVal val="visible"/>
                                      </p:to>
                                    </p:set>
                                    <p:anim calcmode="discrete" valueType="clr">
                                      <p:cBhvr override="childStyle">
                                        <p:cTn id="33" dur="80"/>
                                        <p:tgtEl>
                                          <p:spTgt spid="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8">
                                            <p:txEl>
                                              <p:pRg st="0" end="0"/>
                                            </p:txEl>
                                          </p:spTgt>
                                        </p:tgtEl>
                                        <p:attrNameLst>
                                          <p:attrName>fillcolor</p:attrName>
                                        </p:attrNameLst>
                                      </p:cBhvr>
                                      <p:tavLst>
                                        <p:tav tm="0">
                                          <p:val>
                                            <p:clrVal>
                                              <a:schemeClr val="accent2"/>
                                            </p:clrVal>
                                          </p:val>
                                        </p:tav>
                                        <p:tav tm="50000">
                                          <p:val>
                                            <p:clrVal>
                                              <a:schemeClr val="hlink"/>
                                            </p:clrVal>
                                          </p:val>
                                        </p:tav>
                                      </p:tavLst>
                                    </p:anim>
                                    <p:set>
                                      <p:cBhvr>
                                        <p:cTn id="35" dur="80"/>
                                        <p:tgtEl>
                                          <p:spTgt spid="8">
                                            <p:txEl>
                                              <p:pRg st="0" end="0"/>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nodeType="clickEffect">
                                  <p:stCondLst>
                                    <p:cond delay="0"/>
                                  </p:stCondLst>
                                  <p:iterate type="lt">
                                    <p:tmPct val="50000"/>
                                  </p:iterate>
                                  <p:childTnLst>
                                    <p:set>
                                      <p:cBhvr>
                                        <p:cTn id="39" dur="1" fill="hold">
                                          <p:stCondLst>
                                            <p:cond delay="0"/>
                                          </p:stCondLst>
                                        </p:cTn>
                                        <p:tgtEl>
                                          <p:spTgt spid="8">
                                            <p:txEl>
                                              <p:pRg st="1" end="1"/>
                                            </p:txEl>
                                          </p:spTgt>
                                        </p:tgtEl>
                                        <p:attrNameLst>
                                          <p:attrName>style.visibility</p:attrName>
                                        </p:attrNameLst>
                                      </p:cBhvr>
                                      <p:to>
                                        <p:strVal val="visible"/>
                                      </p:to>
                                    </p:set>
                                    <p:anim calcmode="discrete" valueType="clr">
                                      <p:cBhvr override="childStyle">
                                        <p:cTn id="40" dur="80"/>
                                        <p:tgtEl>
                                          <p:spTgt spid="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8">
                                            <p:txEl>
                                              <p:pRg st="1" end="1"/>
                                            </p:txEl>
                                          </p:spTgt>
                                        </p:tgtEl>
                                        <p:attrNameLst>
                                          <p:attrName>fillcolor</p:attrName>
                                        </p:attrNameLst>
                                      </p:cBhvr>
                                      <p:tavLst>
                                        <p:tav tm="0">
                                          <p:val>
                                            <p:clrVal>
                                              <a:schemeClr val="accent2"/>
                                            </p:clrVal>
                                          </p:val>
                                        </p:tav>
                                        <p:tav tm="50000">
                                          <p:val>
                                            <p:clrVal>
                                              <a:schemeClr val="hlink"/>
                                            </p:clrVal>
                                          </p:val>
                                        </p:tav>
                                      </p:tavLst>
                                    </p:anim>
                                    <p:set>
                                      <p:cBhvr>
                                        <p:cTn id="42" dur="80"/>
                                        <p:tgtEl>
                                          <p:spTgt spid="8">
                                            <p:txEl>
                                              <p:pRg st="1" end="1"/>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nodeType="clickEffect">
                                  <p:stCondLst>
                                    <p:cond delay="0"/>
                                  </p:stCondLst>
                                  <p:iterate type="lt">
                                    <p:tmPct val="50000"/>
                                  </p:iterate>
                                  <p:childTnLst>
                                    <p:set>
                                      <p:cBhvr>
                                        <p:cTn id="46" dur="1" fill="hold">
                                          <p:stCondLst>
                                            <p:cond delay="0"/>
                                          </p:stCondLst>
                                        </p:cTn>
                                        <p:tgtEl>
                                          <p:spTgt spid="8">
                                            <p:txEl>
                                              <p:pRg st="2" end="2"/>
                                            </p:txEl>
                                          </p:spTgt>
                                        </p:tgtEl>
                                        <p:attrNameLst>
                                          <p:attrName>style.visibility</p:attrName>
                                        </p:attrNameLst>
                                      </p:cBhvr>
                                      <p:to>
                                        <p:strVal val="visible"/>
                                      </p:to>
                                    </p:set>
                                    <p:anim calcmode="discrete" valueType="clr">
                                      <p:cBhvr override="childStyle">
                                        <p:cTn id="47" dur="80"/>
                                        <p:tgtEl>
                                          <p:spTgt spid="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8">
                                            <p:txEl>
                                              <p:pRg st="2" end="2"/>
                                            </p:txEl>
                                          </p:spTgt>
                                        </p:tgtEl>
                                        <p:attrNameLst>
                                          <p:attrName>fillcolor</p:attrName>
                                        </p:attrNameLst>
                                      </p:cBhvr>
                                      <p:tavLst>
                                        <p:tav tm="0">
                                          <p:val>
                                            <p:clrVal>
                                              <a:schemeClr val="accent2"/>
                                            </p:clrVal>
                                          </p:val>
                                        </p:tav>
                                        <p:tav tm="50000">
                                          <p:val>
                                            <p:clrVal>
                                              <a:schemeClr val="hlink"/>
                                            </p:clrVal>
                                          </p:val>
                                        </p:tav>
                                      </p:tavLst>
                                    </p:anim>
                                    <p:set>
                                      <p:cBhvr>
                                        <p:cTn id="49" dur="80"/>
                                        <p:tgtEl>
                                          <p:spTgt spid="8">
                                            <p:txEl>
                                              <p:pRg st="2" end="2"/>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7" presetClass="entr" presetSubtype="0" fill="hold" nodeType="clickEffect">
                                  <p:stCondLst>
                                    <p:cond delay="0"/>
                                  </p:stCondLst>
                                  <p:iterate type="lt">
                                    <p:tmPct val="50000"/>
                                  </p:iterate>
                                  <p:childTnLst>
                                    <p:set>
                                      <p:cBhvr>
                                        <p:cTn id="53" dur="1" fill="hold">
                                          <p:stCondLst>
                                            <p:cond delay="0"/>
                                          </p:stCondLst>
                                        </p:cTn>
                                        <p:tgtEl>
                                          <p:spTgt spid="8">
                                            <p:txEl>
                                              <p:pRg st="3" end="3"/>
                                            </p:txEl>
                                          </p:spTgt>
                                        </p:tgtEl>
                                        <p:attrNameLst>
                                          <p:attrName>style.visibility</p:attrName>
                                        </p:attrNameLst>
                                      </p:cBhvr>
                                      <p:to>
                                        <p:strVal val="visible"/>
                                      </p:to>
                                    </p:set>
                                    <p:anim calcmode="discrete" valueType="clr">
                                      <p:cBhvr override="childStyle">
                                        <p:cTn id="54" dur="80"/>
                                        <p:tgtEl>
                                          <p:spTgt spid="8">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8">
                                            <p:txEl>
                                              <p:pRg st="3" end="3"/>
                                            </p:txEl>
                                          </p:spTgt>
                                        </p:tgtEl>
                                        <p:attrNameLst>
                                          <p:attrName>fillcolor</p:attrName>
                                        </p:attrNameLst>
                                      </p:cBhvr>
                                      <p:tavLst>
                                        <p:tav tm="0">
                                          <p:val>
                                            <p:clrVal>
                                              <a:schemeClr val="accent2"/>
                                            </p:clrVal>
                                          </p:val>
                                        </p:tav>
                                        <p:tav tm="50000">
                                          <p:val>
                                            <p:clrVal>
                                              <a:schemeClr val="hlink"/>
                                            </p:clrVal>
                                          </p:val>
                                        </p:tav>
                                      </p:tavLst>
                                    </p:anim>
                                    <p:set>
                                      <p:cBhvr>
                                        <p:cTn id="56" dur="80"/>
                                        <p:tgtEl>
                                          <p:spTgt spid="8">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0" y="-27384"/>
            <a:ext cx="9144000" cy="519113"/>
          </a:xfrm>
          <a:prstGeom prst="rect">
            <a:avLst/>
          </a:prstGeom>
          <a:noFill/>
          <a:ln w="9525">
            <a:noFill/>
            <a:miter lim="800000"/>
            <a:headEnd/>
            <a:tailEnd/>
          </a:ln>
          <a:effectLst/>
        </p:spPr>
        <p:txBody>
          <a:bodyPr>
            <a:spAutoFit/>
          </a:bodyPr>
          <a:lstStyle/>
          <a:p>
            <a:pPr algn="l"/>
            <a:r>
              <a:rPr lang="zh-CN" altLang="en-US"/>
              <a:t>由</a:t>
            </a:r>
          </a:p>
        </p:txBody>
      </p:sp>
      <p:sp>
        <p:nvSpPr>
          <p:cNvPr id="43013" name="Rectangle 5"/>
          <p:cNvSpPr>
            <a:spLocks noChangeArrowheads="1"/>
          </p:cNvSpPr>
          <p:nvPr/>
        </p:nvSpPr>
        <p:spPr bwMode="auto">
          <a:xfrm>
            <a:off x="0" y="3660081"/>
            <a:ext cx="9144000" cy="519113"/>
          </a:xfrm>
          <a:prstGeom prst="rect">
            <a:avLst/>
          </a:prstGeom>
          <a:noFill/>
          <a:ln w="9525">
            <a:noFill/>
            <a:miter lim="800000"/>
            <a:headEnd/>
            <a:tailEnd/>
          </a:ln>
          <a:effectLst/>
        </p:spPr>
        <p:txBody>
          <a:bodyPr>
            <a:spAutoFit/>
          </a:bodyPr>
          <a:lstStyle/>
          <a:p>
            <a:pPr algn="l"/>
            <a:r>
              <a:rPr lang="zh-CN" altLang="en-US" dirty="0"/>
              <a:t>可得</a:t>
            </a:r>
          </a:p>
        </p:txBody>
      </p:sp>
      <p:sp>
        <p:nvSpPr>
          <p:cNvPr id="43018" name="Rectangle 10"/>
          <p:cNvSpPr>
            <a:spLocks noChangeArrowheads="1"/>
          </p:cNvSpPr>
          <p:nvPr/>
        </p:nvSpPr>
        <p:spPr bwMode="auto">
          <a:xfrm>
            <a:off x="0" y="6309321"/>
            <a:ext cx="9144000" cy="519112"/>
          </a:xfrm>
          <a:prstGeom prst="rect">
            <a:avLst/>
          </a:prstGeom>
          <a:solidFill>
            <a:srgbClr val="CCECFF"/>
          </a:solidFill>
          <a:ln w="9525">
            <a:noFill/>
            <a:miter lim="800000"/>
            <a:headEnd/>
            <a:tailEnd/>
          </a:ln>
          <a:effectLst/>
        </p:spPr>
        <p:txBody>
          <a:bodyPr>
            <a:spAutoFit/>
          </a:bodyPr>
          <a:lstStyle/>
          <a:p>
            <a:pPr algn="l"/>
            <a:r>
              <a:rPr lang="zh-CN" altLang="en-US" dirty="0">
                <a:latin typeface="Times New Roman" pitchFamily="18" charset="0"/>
              </a:rPr>
              <a:t>这就是求解方程组</a:t>
            </a:r>
            <a:r>
              <a:rPr lang="en-US" altLang="zh-CN" b="1" i="1" dirty="0">
                <a:latin typeface="Times New Roman" pitchFamily="18" charset="0"/>
              </a:rPr>
              <a:t>Ax</a:t>
            </a:r>
            <a:r>
              <a:rPr lang="en-US" altLang="zh-CN" dirty="0">
                <a:latin typeface="Times New Roman" pitchFamily="18" charset="0"/>
              </a:rPr>
              <a:t>=</a:t>
            </a:r>
            <a:r>
              <a:rPr lang="en-US" altLang="zh-CN" b="1" i="1" dirty="0">
                <a:latin typeface="Times New Roman" pitchFamily="18" charset="0"/>
              </a:rPr>
              <a:t>b</a:t>
            </a:r>
            <a:r>
              <a:rPr lang="zh-CN" altLang="en-US" dirty="0">
                <a:latin typeface="Times New Roman" pitchFamily="18" charset="0"/>
              </a:rPr>
              <a:t>的</a:t>
            </a:r>
            <a:r>
              <a:rPr lang="zh-CN" altLang="en-US" b="1" dirty="0">
                <a:solidFill>
                  <a:srgbClr val="FF0000"/>
                </a:solidFill>
                <a:latin typeface="Times New Roman" pitchFamily="18" charset="0"/>
              </a:rPr>
              <a:t>直接三角分解</a:t>
            </a:r>
            <a:r>
              <a:rPr lang="zh-CN" altLang="en-US" b="1" dirty="0" smtClean="0">
                <a:solidFill>
                  <a:srgbClr val="FF0000"/>
                </a:solidFill>
                <a:latin typeface="Times New Roman" pitchFamily="18" charset="0"/>
              </a:rPr>
              <a:t>方法</a:t>
            </a:r>
            <a:r>
              <a:rPr lang="en-US" altLang="zh-CN" dirty="0" smtClean="0">
                <a:latin typeface="Times New Roman" pitchFamily="18" charset="0"/>
              </a:rPr>
              <a:t>.</a:t>
            </a:r>
            <a:endParaRPr lang="zh-CN" altLang="en-US" dirty="0">
              <a:latin typeface="Times New Roman" pitchFamily="18" charset="0"/>
            </a:endParaRPr>
          </a:p>
        </p:txBody>
      </p:sp>
      <p:pic>
        <p:nvPicPr>
          <p:cNvPr id="115718" name="Picture 103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52922" y="203697"/>
            <a:ext cx="5467350" cy="1695450"/>
          </a:xfrm>
          <a:prstGeom prst="rect">
            <a:avLst/>
          </a:prstGeom>
          <a:noFill/>
        </p:spPr>
      </p:pic>
      <p:pic>
        <p:nvPicPr>
          <p:cNvPr id="115724" name="Picture 103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19672" y="2103314"/>
            <a:ext cx="4381500" cy="1628775"/>
          </a:xfrm>
          <a:prstGeom prst="rect">
            <a:avLst/>
          </a:prstGeom>
          <a:noFill/>
        </p:spPr>
      </p:pic>
      <p:pic>
        <p:nvPicPr>
          <p:cNvPr id="115726" name="Picture 103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012160" y="2141414"/>
            <a:ext cx="1314450" cy="1590675"/>
          </a:xfrm>
          <a:prstGeom prst="rect">
            <a:avLst/>
          </a:prstGeom>
          <a:noFill/>
        </p:spPr>
      </p:pic>
      <p:pic>
        <p:nvPicPr>
          <p:cNvPr id="115728" name="Picture 104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88032" y="4164137"/>
            <a:ext cx="3124200" cy="1647825"/>
          </a:xfrm>
          <a:prstGeom prst="rect">
            <a:avLst/>
          </a:prstGeom>
          <a:noFill/>
        </p:spPr>
      </p:pic>
      <p:pic>
        <p:nvPicPr>
          <p:cNvPr id="115731" name="Picture 104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152128" y="5892329"/>
            <a:ext cx="1981200" cy="419100"/>
          </a:xfrm>
          <a:prstGeom prst="rect">
            <a:avLst/>
          </a:prstGeom>
          <a:noFill/>
        </p:spPr>
      </p:pic>
      <p:pic>
        <p:nvPicPr>
          <p:cNvPr id="115737" name="Picture 104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472608" y="5820321"/>
            <a:ext cx="3133725" cy="419100"/>
          </a:xfrm>
          <a:prstGeom prst="rect">
            <a:avLst/>
          </a:prstGeom>
          <a:noFill/>
        </p:spPr>
      </p:pic>
      <p:pic>
        <p:nvPicPr>
          <p:cNvPr id="115740" name="Picture 1052"/>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283968" y="3948113"/>
            <a:ext cx="4352925" cy="1828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43012"/>
                                        </p:tgtEl>
                                        <p:attrNameLst>
                                          <p:attrName>style.visibility</p:attrName>
                                        </p:attrNameLst>
                                      </p:cBhvr>
                                      <p:to>
                                        <p:strVal val="visible"/>
                                      </p:to>
                                    </p:set>
                                    <p:animEffect transition="in" filter="dissolve">
                                      <p:cBhvr>
                                        <p:cTn id="7" dur="3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8"/>
                                        </p:tgtEl>
                                        <p:attrNameLst>
                                          <p:attrName>style.visibility</p:attrName>
                                        </p:attrNameLst>
                                      </p:cBhvr>
                                      <p:to>
                                        <p:strVal val="visible"/>
                                      </p:to>
                                    </p:set>
                                    <p:animEffect transition="in" filter="blinds(horizontal)">
                                      <p:cBhvr>
                                        <p:cTn id="12" dur="500"/>
                                        <p:tgtEl>
                                          <p:spTgt spid="1157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5724"/>
                                        </p:tgtEl>
                                        <p:attrNameLst>
                                          <p:attrName>style.visibility</p:attrName>
                                        </p:attrNameLst>
                                      </p:cBhvr>
                                      <p:to>
                                        <p:strVal val="visible"/>
                                      </p:to>
                                    </p:set>
                                    <p:animEffect transition="in" filter="blinds(horizontal)">
                                      <p:cBhvr>
                                        <p:cTn id="17" dur="500"/>
                                        <p:tgtEl>
                                          <p:spTgt spid="1157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5726"/>
                                        </p:tgtEl>
                                        <p:attrNameLst>
                                          <p:attrName>style.visibility</p:attrName>
                                        </p:attrNameLst>
                                      </p:cBhvr>
                                      <p:to>
                                        <p:strVal val="visible"/>
                                      </p:to>
                                    </p:set>
                                    <p:animEffect transition="in" filter="blinds(horizontal)">
                                      <p:cBhvr>
                                        <p:cTn id="22" dur="500"/>
                                        <p:tgtEl>
                                          <p:spTgt spid="1157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013"/>
                                        </p:tgtEl>
                                        <p:attrNameLst>
                                          <p:attrName>style.visibility</p:attrName>
                                        </p:attrNameLst>
                                      </p:cBhvr>
                                      <p:to>
                                        <p:strVal val="visible"/>
                                      </p:to>
                                    </p:set>
                                    <p:animEffect transition="in" filter="blinds(horizontal)">
                                      <p:cBhvr>
                                        <p:cTn id="27" dur="500"/>
                                        <p:tgtEl>
                                          <p:spTgt spid="430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5728"/>
                                        </p:tgtEl>
                                        <p:attrNameLst>
                                          <p:attrName>style.visibility</p:attrName>
                                        </p:attrNameLst>
                                      </p:cBhvr>
                                      <p:to>
                                        <p:strVal val="visible"/>
                                      </p:to>
                                    </p:set>
                                    <p:animEffect transition="in" filter="blinds(horizontal)">
                                      <p:cBhvr>
                                        <p:cTn id="32" dur="500"/>
                                        <p:tgtEl>
                                          <p:spTgt spid="1157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5731"/>
                                        </p:tgtEl>
                                        <p:attrNameLst>
                                          <p:attrName>style.visibility</p:attrName>
                                        </p:attrNameLst>
                                      </p:cBhvr>
                                      <p:to>
                                        <p:strVal val="visible"/>
                                      </p:to>
                                    </p:set>
                                    <p:animEffect transition="in" filter="blinds(horizontal)">
                                      <p:cBhvr>
                                        <p:cTn id="37" dur="500"/>
                                        <p:tgtEl>
                                          <p:spTgt spid="11573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5740"/>
                                        </p:tgtEl>
                                        <p:attrNameLst>
                                          <p:attrName>style.visibility</p:attrName>
                                        </p:attrNameLst>
                                      </p:cBhvr>
                                      <p:to>
                                        <p:strVal val="visible"/>
                                      </p:to>
                                    </p:set>
                                    <p:animEffect transition="in" filter="blinds(horizontal)">
                                      <p:cBhvr>
                                        <p:cTn id="42" dur="500"/>
                                        <p:tgtEl>
                                          <p:spTgt spid="11574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5737"/>
                                        </p:tgtEl>
                                        <p:attrNameLst>
                                          <p:attrName>style.visibility</p:attrName>
                                        </p:attrNameLst>
                                      </p:cBhvr>
                                      <p:to>
                                        <p:strVal val="visible"/>
                                      </p:to>
                                    </p:set>
                                    <p:animEffect transition="in" filter="blinds(horizontal)">
                                      <p:cBhvr>
                                        <p:cTn id="47" dur="500"/>
                                        <p:tgtEl>
                                          <p:spTgt spid="115737"/>
                                        </p:tgtEl>
                                      </p:cBhvr>
                                    </p:animEffect>
                                  </p:childTnLst>
                                </p:cTn>
                              </p:par>
                            </p:childTnLst>
                          </p:cTn>
                        </p:par>
                      </p:childTnLst>
                    </p:cTn>
                  </p:par>
                  <p:par>
                    <p:cTn id="48" fill="hold">
                      <p:stCondLst>
                        <p:cond delay="indefinite"/>
                      </p:stCondLst>
                      <p:childTnLst>
                        <p:par>
                          <p:cTn id="49" fill="hold">
                            <p:stCondLst>
                              <p:cond delay="0"/>
                            </p:stCondLst>
                            <p:childTnLst>
                              <p:par>
                                <p:cTn id="50" presetID="27" presetClass="entr" presetSubtype="0" fill="hold" grpId="0" nodeType="clickEffect">
                                  <p:stCondLst>
                                    <p:cond delay="0"/>
                                  </p:stCondLst>
                                  <p:iterate type="lt">
                                    <p:tmPct val="50000"/>
                                  </p:iterate>
                                  <p:childTnLst>
                                    <p:set>
                                      <p:cBhvr>
                                        <p:cTn id="51" dur="1" fill="hold">
                                          <p:stCondLst>
                                            <p:cond delay="0"/>
                                          </p:stCondLst>
                                        </p:cTn>
                                        <p:tgtEl>
                                          <p:spTgt spid="43018"/>
                                        </p:tgtEl>
                                        <p:attrNameLst>
                                          <p:attrName>style.visibility</p:attrName>
                                        </p:attrNameLst>
                                      </p:cBhvr>
                                      <p:to>
                                        <p:strVal val="visible"/>
                                      </p:to>
                                    </p:set>
                                    <p:anim calcmode="discrete" valueType="clr">
                                      <p:cBhvr override="childStyle">
                                        <p:cTn id="52" dur="80"/>
                                        <p:tgtEl>
                                          <p:spTgt spid="43018"/>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43018"/>
                                        </p:tgtEl>
                                        <p:attrNameLst>
                                          <p:attrName>fillcolor</p:attrName>
                                        </p:attrNameLst>
                                      </p:cBhvr>
                                      <p:tavLst>
                                        <p:tav tm="0">
                                          <p:val>
                                            <p:clrVal>
                                              <a:schemeClr val="accent2"/>
                                            </p:clrVal>
                                          </p:val>
                                        </p:tav>
                                        <p:tav tm="50000">
                                          <p:val>
                                            <p:clrVal>
                                              <a:schemeClr val="hlink"/>
                                            </p:clrVal>
                                          </p:val>
                                        </p:tav>
                                      </p:tavLst>
                                    </p:anim>
                                    <p:set>
                                      <p:cBhvr>
                                        <p:cTn id="54" dur="80"/>
                                        <p:tgtEl>
                                          <p:spTgt spid="430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p:bldP spid="430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ChangeArrowheads="1"/>
          </p:cNvSpPr>
          <p:nvPr/>
        </p:nvSpPr>
        <p:spPr bwMode="auto">
          <a:xfrm>
            <a:off x="0" y="44624"/>
            <a:ext cx="9144000" cy="519113"/>
          </a:xfrm>
          <a:prstGeom prst="rect">
            <a:avLst/>
          </a:prstGeom>
          <a:solidFill>
            <a:schemeClr val="accent5">
              <a:lumMod val="40000"/>
              <a:lumOff val="60000"/>
            </a:schemeClr>
          </a:solidFill>
          <a:ln w="9525">
            <a:noFill/>
            <a:miter lim="800000"/>
            <a:headEnd/>
            <a:tailEnd/>
          </a:ln>
          <a:effectLst/>
        </p:spPr>
        <p:txBody>
          <a:bodyPr>
            <a:spAutoFit/>
          </a:bodyPr>
          <a:lstStyle/>
          <a:p>
            <a:pPr algn="l"/>
            <a:r>
              <a:rPr lang="zh-CN" altLang="en-US" dirty="0" smtClean="0">
                <a:latin typeface="+mn-lt"/>
              </a:rPr>
              <a:t>矩阵</a:t>
            </a:r>
            <a:r>
              <a:rPr lang="zh-CN" altLang="en-US" dirty="0">
                <a:latin typeface="+mn-lt"/>
              </a:rPr>
              <a:t>三角分解的</a:t>
            </a:r>
            <a:r>
              <a:rPr lang="zh-CN" altLang="en-US" dirty="0">
                <a:solidFill>
                  <a:srgbClr val="FF0000"/>
                </a:solidFill>
                <a:latin typeface="+mn-lt"/>
              </a:rPr>
              <a:t>直接三角分解</a:t>
            </a:r>
            <a:r>
              <a:rPr lang="zh-CN" altLang="en-US" dirty="0" smtClean="0">
                <a:solidFill>
                  <a:srgbClr val="FF0000"/>
                </a:solidFill>
                <a:latin typeface="+mn-lt"/>
              </a:rPr>
              <a:t>方法</a:t>
            </a:r>
            <a:endParaRPr lang="en-US" altLang="zh-CN" dirty="0">
              <a:latin typeface="+mn-lt"/>
            </a:endParaRPr>
          </a:p>
        </p:txBody>
      </p:sp>
      <p:sp>
        <p:nvSpPr>
          <p:cNvPr id="113672" name="Rectangle 8"/>
          <p:cNvSpPr>
            <a:spLocks noChangeArrowheads="1"/>
          </p:cNvSpPr>
          <p:nvPr/>
        </p:nvSpPr>
        <p:spPr bwMode="auto">
          <a:xfrm>
            <a:off x="4479634" y="-261610"/>
            <a:ext cx="184731" cy="52322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mn-lt"/>
            </a:endParaRPr>
          </a:p>
        </p:txBody>
      </p:sp>
      <p:sp>
        <p:nvSpPr>
          <p:cNvPr id="113674" name="Rectangle 10"/>
          <p:cNvSpPr>
            <a:spLocks noChangeArrowheads="1"/>
          </p:cNvSpPr>
          <p:nvPr/>
        </p:nvSpPr>
        <p:spPr bwMode="auto">
          <a:xfrm>
            <a:off x="4479634" y="-261610"/>
            <a:ext cx="184731" cy="52322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mn-lt"/>
            </a:endParaRPr>
          </a:p>
        </p:txBody>
      </p:sp>
      <p:pic>
        <p:nvPicPr>
          <p:cNvPr id="113673"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1520" y="1052736"/>
            <a:ext cx="3333750" cy="1409700"/>
          </a:xfrm>
          <a:prstGeom prst="rect">
            <a:avLst/>
          </a:prstGeom>
          <a:noFill/>
        </p:spPr>
      </p:pic>
      <p:pic>
        <p:nvPicPr>
          <p:cNvPr id="113675"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43608" y="2780928"/>
            <a:ext cx="7105650" cy="1657350"/>
          </a:xfrm>
          <a:prstGeom prst="rect">
            <a:avLst/>
          </a:prstGeom>
          <a:noFill/>
        </p:spPr>
      </p:pic>
      <p:sp>
        <p:nvSpPr>
          <p:cNvPr id="23" name="Rectangle 6"/>
          <p:cNvSpPr>
            <a:spLocks noChangeArrowheads="1"/>
          </p:cNvSpPr>
          <p:nvPr/>
        </p:nvSpPr>
        <p:spPr bwMode="auto">
          <a:xfrm>
            <a:off x="0" y="4797152"/>
            <a:ext cx="9144000" cy="519113"/>
          </a:xfrm>
          <a:prstGeom prst="rect">
            <a:avLst/>
          </a:prstGeom>
          <a:noFill/>
          <a:ln w="9525">
            <a:noFill/>
            <a:miter lim="800000"/>
            <a:headEnd/>
            <a:tailEnd/>
          </a:ln>
          <a:effectLst/>
        </p:spPr>
        <p:txBody>
          <a:bodyPr>
            <a:spAutoFit/>
          </a:bodyPr>
          <a:lstStyle/>
          <a:p>
            <a:pPr algn="l"/>
            <a:r>
              <a:rPr lang="zh-CN" altLang="en-US" dirty="0" smtClean="0">
                <a:latin typeface="+mn-lt"/>
              </a:rPr>
              <a:t>关于具体算法流程</a:t>
            </a:r>
            <a:r>
              <a:rPr lang="en-US" altLang="zh-CN" dirty="0" smtClean="0">
                <a:latin typeface="+mn-lt"/>
              </a:rPr>
              <a:t>, </a:t>
            </a:r>
            <a:r>
              <a:rPr lang="zh-CN" altLang="en-US" dirty="0" smtClean="0">
                <a:latin typeface="+mn-lt"/>
              </a:rPr>
              <a:t>参见教材</a:t>
            </a:r>
            <a:r>
              <a:rPr lang="en-US" altLang="zh-CN" dirty="0" smtClean="0">
                <a:latin typeface="+mn-lt"/>
              </a:rPr>
              <a:t>P24. </a:t>
            </a:r>
            <a:r>
              <a:rPr lang="zh-CN" altLang="en-US" dirty="0" smtClean="0">
                <a:latin typeface="+mn-lt"/>
              </a:rPr>
              <a:t>或详见教师讲解</a:t>
            </a:r>
            <a:r>
              <a:rPr lang="en-US" altLang="zh-CN" dirty="0" smtClean="0">
                <a:latin typeface="+mn-lt"/>
              </a:rPr>
              <a:t>.</a:t>
            </a:r>
            <a:endParaRPr lang="en-US" altLang="zh-CN" dirty="0">
              <a:latin typeface="+mn-lt"/>
            </a:endParaRPr>
          </a:p>
        </p:txBody>
      </p:sp>
      <p:sp>
        <p:nvSpPr>
          <p:cNvPr id="24" name="Rectangle 6"/>
          <p:cNvSpPr>
            <a:spLocks noChangeArrowheads="1"/>
          </p:cNvSpPr>
          <p:nvPr/>
        </p:nvSpPr>
        <p:spPr bwMode="auto">
          <a:xfrm>
            <a:off x="0" y="5614906"/>
            <a:ext cx="9144000" cy="1076961"/>
          </a:xfrm>
          <a:prstGeom prst="rect">
            <a:avLst/>
          </a:prstGeom>
          <a:solidFill>
            <a:schemeClr val="accent6">
              <a:lumMod val="20000"/>
              <a:lumOff val="80000"/>
            </a:schemeClr>
          </a:solidFill>
          <a:ln w="9525">
            <a:noFill/>
            <a:miter lim="800000"/>
            <a:headEnd/>
            <a:tailEnd/>
          </a:ln>
          <a:effectLst/>
        </p:spPr>
        <p:txBody>
          <a:bodyPr>
            <a:spAutoFit/>
          </a:bodyPr>
          <a:lstStyle/>
          <a:p>
            <a:pPr algn="just">
              <a:lnSpc>
                <a:spcPct val="120000"/>
              </a:lnSpc>
              <a:spcBef>
                <a:spcPts val="0"/>
              </a:spcBef>
            </a:pPr>
            <a:r>
              <a:rPr lang="zh-CN" altLang="en-US" dirty="0" smtClean="0">
                <a:latin typeface="+mn-lt"/>
                <a:ea typeface="+mn-ea"/>
              </a:rPr>
              <a:t>        直接三角分解可在分解过程中实时地进行压缩存储</a:t>
            </a:r>
            <a:r>
              <a:rPr lang="en-US" altLang="zh-CN" dirty="0" smtClean="0">
                <a:latin typeface="+mn-lt"/>
                <a:ea typeface="+mn-ea"/>
              </a:rPr>
              <a:t>. </a:t>
            </a:r>
            <a:r>
              <a:rPr lang="zh-CN" altLang="en-US" dirty="0" smtClean="0">
                <a:latin typeface="+mn-lt"/>
                <a:ea typeface="+mn-ea"/>
              </a:rPr>
              <a:t>参见教材</a:t>
            </a:r>
            <a:r>
              <a:rPr lang="en-US" altLang="zh-CN" dirty="0" smtClean="0">
                <a:latin typeface="+mn-lt"/>
                <a:ea typeface="+mn-ea"/>
              </a:rPr>
              <a:t>P26.</a:t>
            </a:r>
            <a:endParaRPr lang="en-US" altLang="zh-CN" dirty="0">
              <a:latin typeface="+mn-lt"/>
              <a:ea typeface="+mn-ea"/>
            </a:endParaRPr>
          </a:p>
        </p:txBody>
      </p:sp>
      <p:sp>
        <p:nvSpPr>
          <p:cNvPr id="10" name="Rectangle 6"/>
          <p:cNvSpPr>
            <a:spLocks noChangeArrowheads="1"/>
          </p:cNvSpPr>
          <p:nvPr/>
        </p:nvSpPr>
        <p:spPr bwMode="auto">
          <a:xfrm>
            <a:off x="0" y="548680"/>
            <a:ext cx="9144000" cy="519113"/>
          </a:xfrm>
          <a:prstGeom prst="rect">
            <a:avLst/>
          </a:prstGeom>
          <a:noFill/>
          <a:ln w="9525">
            <a:noFill/>
            <a:miter lim="800000"/>
            <a:headEnd/>
            <a:tailEnd/>
          </a:ln>
          <a:effectLst/>
        </p:spPr>
        <p:txBody>
          <a:bodyPr>
            <a:spAutoFit/>
          </a:bodyPr>
          <a:lstStyle/>
          <a:p>
            <a:pPr algn="l"/>
            <a:r>
              <a:rPr lang="zh-CN" altLang="en-US" dirty="0" smtClean="0">
                <a:solidFill>
                  <a:srgbClr val="0070C0"/>
                </a:solidFill>
                <a:latin typeface="+mn-lt"/>
              </a:rPr>
              <a:t>思想：根据矩阵乘法</a:t>
            </a:r>
            <a:endParaRPr lang="en-US" altLang="zh-CN" dirty="0">
              <a:solidFill>
                <a:srgbClr val="0070C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
                                        </p:tgtEl>
                                        <p:attrNameLst>
                                          <p:attrName>style.visibility</p:attrName>
                                        </p:attrNameLst>
                                      </p:cBhvr>
                                      <p:to>
                                        <p:strVal val="visible"/>
                                      </p:to>
                                    </p:set>
                                    <p:anim calcmode="discrete" valueType="clr">
                                      <p:cBhvr override="childStyle">
                                        <p:cTn id="7"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
                                        </p:tgtEl>
                                        <p:attrNameLst>
                                          <p:attrName>fillcolor</p:attrName>
                                        </p:attrNameLst>
                                      </p:cBhvr>
                                      <p:tavLst>
                                        <p:tav tm="0">
                                          <p:val>
                                            <p:clrVal>
                                              <a:schemeClr val="accent2"/>
                                            </p:clrVal>
                                          </p:val>
                                        </p:tav>
                                        <p:tav tm="50000">
                                          <p:val>
                                            <p:clrVal>
                                              <a:schemeClr val="hlink"/>
                                            </p:clrVal>
                                          </p:val>
                                        </p:tav>
                                      </p:tavLst>
                                    </p:anim>
                                    <p:set>
                                      <p:cBhvr>
                                        <p:cTn id="9" dur="80"/>
                                        <p:tgtEl>
                                          <p:spTgt spid="1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13673"/>
                                        </p:tgtEl>
                                        <p:attrNameLst>
                                          <p:attrName>style.visibility</p:attrName>
                                        </p:attrNameLst>
                                      </p:cBhvr>
                                      <p:to>
                                        <p:strVal val="visible"/>
                                      </p:to>
                                    </p:set>
                                    <p:animEffect transition="in" filter="blinds(horizontal)">
                                      <p:cBhvr>
                                        <p:cTn id="14" dur="500"/>
                                        <p:tgtEl>
                                          <p:spTgt spid="11367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3675"/>
                                        </p:tgtEl>
                                        <p:attrNameLst>
                                          <p:attrName>style.visibility</p:attrName>
                                        </p:attrNameLst>
                                      </p:cBhvr>
                                      <p:to>
                                        <p:strVal val="visible"/>
                                      </p:to>
                                    </p:set>
                                    <p:animEffect transition="in" filter="wipe(left)">
                                      <p:cBhvr>
                                        <p:cTn id="19" dur="500"/>
                                        <p:tgtEl>
                                          <p:spTgt spid="11367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linds(horizontal)">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24"/>
                                        </p:tgtEl>
                                        <p:attrNameLst>
                                          <p:attrName>style.visibility</p:attrName>
                                        </p:attrNameLst>
                                      </p:cBhvr>
                                      <p:to>
                                        <p:strVal val="visible"/>
                                      </p:to>
                                    </p:set>
                                    <p:anim calcmode="discrete" valueType="clr">
                                      <p:cBhvr override="childStyle">
                                        <p:cTn id="29" dur="8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4"/>
                                        </p:tgtEl>
                                        <p:attrNameLst>
                                          <p:attrName>fillcolor</p:attrName>
                                        </p:attrNameLst>
                                      </p:cBhvr>
                                      <p:tavLst>
                                        <p:tav tm="0">
                                          <p:val>
                                            <p:clrVal>
                                              <a:schemeClr val="accent2"/>
                                            </p:clrVal>
                                          </p:val>
                                        </p:tav>
                                        <p:tav tm="50000">
                                          <p:val>
                                            <p:clrVal>
                                              <a:schemeClr val="hlink"/>
                                            </p:clrVal>
                                          </p:val>
                                        </p:tav>
                                      </p:tavLst>
                                    </p:anim>
                                    <p:set>
                                      <p:cBhvr>
                                        <p:cTn id="31" dur="80"/>
                                        <p:tgtEl>
                                          <p:spTgt spid="2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23220"/>
          </a:xfrm>
          <a:prstGeom prst="rect">
            <a:avLst/>
          </a:prstGeom>
          <a:solidFill>
            <a:schemeClr val="accent6">
              <a:lumMod val="20000"/>
              <a:lumOff val="80000"/>
            </a:schemeClr>
          </a:solidFill>
        </p:spPr>
        <p:txBody>
          <a:bodyPr wrap="square" rtlCol="0">
            <a:spAutoFit/>
          </a:bodyPr>
          <a:lstStyle/>
          <a:p>
            <a:pPr algn="just"/>
            <a:r>
              <a:rPr lang="zh-CN" altLang="en-US" dirty="0" smtClean="0"/>
              <a:t>具体算例</a:t>
            </a:r>
            <a:r>
              <a:rPr lang="en-US" altLang="zh-CN" dirty="0" smtClean="0"/>
              <a:t>: </a:t>
            </a:r>
            <a:r>
              <a:rPr lang="zh-CN" altLang="en-US" dirty="0" smtClean="0"/>
              <a:t>对以下矩阵做直接三角分解</a:t>
            </a:r>
            <a:r>
              <a:rPr lang="en-US" altLang="zh-CN" dirty="0" smtClean="0"/>
              <a:t>.</a:t>
            </a:r>
            <a:endParaRPr lang="zh-CN" altLang="en-US" dirty="0"/>
          </a:p>
        </p:txBody>
      </p:sp>
      <p:graphicFrame>
        <p:nvGraphicFramePr>
          <p:cNvPr id="180226" name="Object 2"/>
          <p:cNvGraphicFramePr>
            <a:graphicFrameLocks noChangeAspect="1"/>
          </p:cNvGraphicFramePr>
          <p:nvPr/>
        </p:nvGraphicFramePr>
        <p:xfrm>
          <a:off x="3275856" y="1124744"/>
          <a:ext cx="2438400" cy="1773237"/>
        </p:xfrm>
        <a:graphic>
          <a:graphicData uri="http://schemas.openxmlformats.org/presentationml/2006/ole">
            <p:oleObj spid="_x0000_s180226" name="公式" r:id="rId3" imgW="977760" imgH="7110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80226"/>
                                        </p:tgtEl>
                                        <p:attrNameLst>
                                          <p:attrName>style.visibility</p:attrName>
                                        </p:attrNameLst>
                                      </p:cBhvr>
                                      <p:to>
                                        <p:strVal val="visible"/>
                                      </p:to>
                                    </p:set>
                                    <p:animEffect transition="in" filter="wipe(left)">
                                      <p:cBhvr>
                                        <p:cTn id="7" dur="500"/>
                                        <p:tgtEl>
                                          <p:spTgt spid="180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152400"/>
            <a:ext cx="9144000" cy="519113"/>
          </a:xfrm>
          <a:prstGeom prst="rect">
            <a:avLst/>
          </a:prstGeom>
          <a:noFill/>
          <a:ln w="9525">
            <a:noFill/>
            <a:miter lim="800000"/>
            <a:headEnd/>
            <a:tailEnd/>
          </a:ln>
          <a:effectLst/>
        </p:spPr>
        <p:txBody>
          <a:bodyPr>
            <a:spAutoFit/>
          </a:bodyPr>
          <a:lstStyle/>
          <a:p>
            <a:pPr algn="l"/>
            <a:r>
              <a:rPr lang="zh-CN" altLang="en-US" b="1" dirty="0">
                <a:solidFill>
                  <a:schemeClr val="accent2"/>
                </a:solidFill>
              </a:rPr>
              <a:t>例</a:t>
            </a:r>
            <a:r>
              <a:rPr lang="en-US" altLang="zh-CN" b="1" dirty="0" smtClean="0">
                <a:solidFill>
                  <a:schemeClr val="accent2"/>
                </a:solidFill>
                <a:latin typeface="+mn-lt"/>
              </a:rPr>
              <a:t>3</a:t>
            </a:r>
            <a:r>
              <a:rPr lang="en-US" altLang="zh-CN" b="1" dirty="0" smtClean="0">
                <a:solidFill>
                  <a:schemeClr val="accent2"/>
                </a:solidFill>
              </a:rPr>
              <a:t> </a:t>
            </a:r>
            <a:r>
              <a:rPr lang="zh-CN" altLang="en-US" dirty="0" smtClean="0"/>
              <a:t>利用</a:t>
            </a:r>
            <a:r>
              <a:rPr lang="zh-CN" altLang="en-US" dirty="0"/>
              <a:t>直接三角分解</a:t>
            </a:r>
            <a:r>
              <a:rPr lang="zh-CN" altLang="en-US" dirty="0" smtClean="0"/>
              <a:t>方法解</a:t>
            </a:r>
            <a:r>
              <a:rPr lang="zh-CN" altLang="en-US" dirty="0" smtClean="0">
                <a:latin typeface="+mn-lt"/>
              </a:rPr>
              <a:t>线性方程组</a:t>
            </a:r>
            <a:endParaRPr lang="zh-CN" altLang="en-US" dirty="0">
              <a:latin typeface="+mn-lt"/>
            </a:endParaRPr>
          </a:p>
        </p:txBody>
      </p:sp>
      <p:graphicFrame>
        <p:nvGraphicFramePr>
          <p:cNvPr id="116736" name="Object 0"/>
          <p:cNvGraphicFramePr>
            <a:graphicFrameLocks noChangeAspect="1"/>
          </p:cNvGraphicFramePr>
          <p:nvPr/>
        </p:nvGraphicFramePr>
        <p:xfrm>
          <a:off x="2978158" y="877441"/>
          <a:ext cx="3466050" cy="1903487"/>
        </p:xfrm>
        <a:graphic>
          <a:graphicData uri="http://schemas.openxmlformats.org/presentationml/2006/ole">
            <p:oleObj spid="_x0000_s116736" name="Equation" r:id="rId3" imgW="1295280" imgH="711000" progId="">
              <p:embed/>
            </p:oleObj>
          </a:graphicData>
        </a:graphic>
      </p:graphicFrame>
      <p:sp>
        <p:nvSpPr>
          <p:cNvPr id="44036" name="Rectangle 4"/>
          <p:cNvSpPr>
            <a:spLocks noChangeArrowheads="1"/>
          </p:cNvSpPr>
          <p:nvPr/>
        </p:nvSpPr>
        <p:spPr bwMode="auto">
          <a:xfrm>
            <a:off x="0" y="2868712"/>
            <a:ext cx="9144000" cy="519112"/>
          </a:xfrm>
          <a:prstGeom prst="rect">
            <a:avLst/>
          </a:prstGeom>
          <a:noFill/>
          <a:ln w="9525">
            <a:noFill/>
            <a:miter lim="800000"/>
            <a:headEnd/>
            <a:tailEnd/>
          </a:ln>
          <a:effectLst/>
        </p:spPr>
        <p:txBody>
          <a:bodyPr>
            <a:spAutoFit/>
          </a:bodyPr>
          <a:lstStyle/>
          <a:p>
            <a:pPr algn="l"/>
            <a:r>
              <a:rPr lang="zh-CN" altLang="en-US" b="1" dirty="0" smtClean="0"/>
              <a:t>解 </a:t>
            </a:r>
            <a:r>
              <a:rPr lang="zh-CN" altLang="en-US" dirty="0"/>
              <a:t>因为</a:t>
            </a:r>
          </a:p>
        </p:txBody>
      </p:sp>
      <p:graphicFrame>
        <p:nvGraphicFramePr>
          <p:cNvPr id="116737" name="Object 1"/>
          <p:cNvGraphicFramePr>
            <a:graphicFrameLocks noChangeAspect="1"/>
          </p:cNvGraphicFramePr>
          <p:nvPr/>
        </p:nvGraphicFramePr>
        <p:xfrm>
          <a:off x="1524000" y="3348137"/>
          <a:ext cx="2438400" cy="1773237"/>
        </p:xfrm>
        <a:graphic>
          <a:graphicData uri="http://schemas.openxmlformats.org/presentationml/2006/ole">
            <p:oleObj spid="_x0000_s116737" name="Equation" r:id="rId4" imgW="977760" imgH="711000" progId="Equation.3">
              <p:embed/>
            </p:oleObj>
          </a:graphicData>
        </a:graphic>
      </p:graphicFrame>
      <p:graphicFrame>
        <p:nvGraphicFramePr>
          <p:cNvPr id="116738" name="Object 2"/>
          <p:cNvGraphicFramePr>
            <a:graphicFrameLocks noChangeAspect="1"/>
          </p:cNvGraphicFramePr>
          <p:nvPr/>
        </p:nvGraphicFramePr>
        <p:xfrm>
          <a:off x="4067175" y="3352898"/>
          <a:ext cx="3615839" cy="1732285"/>
        </p:xfrm>
        <a:graphic>
          <a:graphicData uri="http://schemas.openxmlformats.org/presentationml/2006/ole">
            <p:oleObj spid="_x0000_s116738" name="公式" r:id="rId5" imgW="1485720" imgH="711000" progId="Equation.3">
              <p:embed/>
            </p:oleObj>
          </a:graphicData>
        </a:graphic>
      </p:graphicFrame>
      <p:sp>
        <p:nvSpPr>
          <p:cNvPr id="44044" name="Rectangle 12"/>
          <p:cNvSpPr>
            <a:spLocks noChangeArrowheads="1"/>
          </p:cNvSpPr>
          <p:nvPr/>
        </p:nvSpPr>
        <p:spPr bwMode="auto">
          <a:xfrm>
            <a:off x="0" y="5142136"/>
            <a:ext cx="9144000" cy="519112"/>
          </a:xfrm>
          <a:prstGeom prst="rect">
            <a:avLst/>
          </a:prstGeom>
          <a:noFill/>
          <a:ln w="9525">
            <a:noFill/>
            <a:miter lim="800000"/>
            <a:headEnd/>
            <a:tailEnd/>
          </a:ln>
          <a:effectLst/>
        </p:spPr>
        <p:txBody>
          <a:bodyPr>
            <a:spAutoFit/>
          </a:bodyPr>
          <a:lstStyle/>
          <a:p>
            <a:pPr algn="l"/>
            <a:r>
              <a:rPr lang="zh-CN" altLang="en-US" dirty="0"/>
              <a:t>所以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44034"/>
                                        </p:tgtEl>
                                        <p:attrNameLst>
                                          <p:attrName>style.visibility</p:attrName>
                                        </p:attrNameLst>
                                      </p:cBhvr>
                                      <p:to>
                                        <p:strVal val="visible"/>
                                      </p:to>
                                    </p:set>
                                    <p:animEffect transition="in" filter="dissolve">
                                      <p:cBhvr>
                                        <p:cTn id="7" dur="300"/>
                                        <p:tgtEl>
                                          <p:spTgt spid="44034"/>
                                        </p:tgtEl>
                                      </p:cBhvr>
                                    </p:animEffect>
                                  </p:childTnLst>
                                </p:cTn>
                              </p:par>
                            </p:childTnLst>
                          </p:cTn>
                        </p:par>
                        <p:par>
                          <p:cTn id="8" fill="hold">
                            <p:stCondLst>
                              <p:cond delay="2400"/>
                            </p:stCondLst>
                            <p:childTnLst>
                              <p:par>
                                <p:cTn id="9" presetID="22" presetClass="entr" presetSubtype="8" fill="hold" nodeType="afterEffect">
                                  <p:stCondLst>
                                    <p:cond delay="2000"/>
                                  </p:stCondLst>
                                  <p:childTnLst>
                                    <p:set>
                                      <p:cBhvr>
                                        <p:cTn id="10" dur="1" fill="hold">
                                          <p:stCondLst>
                                            <p:cond delay="0"/>
                                          </p:stCondLst>
                                        </p:cTn>
                                        <p:tgtEl>
                                          <p:spTgt spid="116736"/>
                                        </p:tgtEl>
                                        <p:attrNameLst>
                                          <p:attrName>style.visibility</p:attrName>
                                        </p:attrNameLst>
                                      </p:cBhvr>
                                      <p:to>
                                        <p:strVal val="visible"/>
                                      </p:to>
                                    </p:set>
                                    <p:animEffect transition="in" filter="wipe(left)">
                                      <p:cBhvr>
                                        <p:cTn id="11" dur="500"/>
                                        <p:tgtEl>
                                          <p:spTgt spid="11673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iterate type="wd">
                                    <p:tmPct val="100000"/>
                                  </p:iterate>
                                  <p:childTnLst>
                                    <p:set>
                                      <p:cBhvr>
                                        <p:cTn id="15" dur="1" fill="hold">
                                          <p:stCondLst>
                                            <p:cond delay="0"/>
                                          </p:stCondLst>
                                        </p:cTn>
                                        <p:tgtEl>
                                          <p:spTgt spid="44036"/>
                                        </p:tgtEl>
                                        <p:attrNameLst>
                                          <p:attrName>style.visibility</p:attrName>
                                        </p:attrNameLst>
                                      </p:cBhvr>
                                      <p:to>
                                        <p:strVal val="visible"/>
                                      </p:to>
                                    </p:set>
                                    <p:animEffect transition="in" filter="dissolve">
                                      <p:cBhvr>
                                        <p:cTn id="16" dur="300"/>
                                        <p:tgtEl>
                                          <p:spTgt spid="44036"/>
                                        </p:tgtEl>
                                      </p:cBhvr>
                                    </p:animEffect>
                                  </p:childTnLst>
                                </p:cTn>
                              </p:par>
                            </p:childTnLst>
                          </p:cTn>
                        </p:par>
                        <p:par>
                          <p:cTn id="17" fill="hold">
                            <p:stCondLst>
                              <p:cond delay="600"/>
                            </p:stCondLst>
                            <p:childTnLst>
                              <p:par>
                                <p:cTn id="18" presetID="22" presetClass="entr" presetSubtype="8" fill="hold" nodeType="afterEffect">
                                  <p:stCondLst>
                                    <p:cond delay="2000"/>
                                  </p:stCondLst>
                                  <p:childTnLst>
                                    <p:set>
                                      <p:cBhvr>
                                        <p:cTn id="19" dur="1" fill="hold">
                                          <p:stCondLst>
                                            <p:cond delay="0"/>
                                          </p:stCondLst>
                                        </p:cTn>
                                        <p:tgtEl>
                                          <p:spTgt spid="116737"/>
                                        </p:tgtEl>
                                        <p:attrNameLst>
                                          <p:attrName>style.visibility</p:attrName>
                                        </p:attrNameLst>
                                      </p:cBhvr>
                                      <p:to>
                                        <p:strVal val="visible"/>
                                      </p:to>
                                    </p:set>
                                    <p:animEffect transition="in" filter="wipe(left)">
                                      <p:cBhvr>
                                        <p:cTn id="20" dur="500"/>
                                        <p:tgtEl>
                                          <p:spTgt spid="11673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167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iterate type="wd">
                                    <p:tmPct val="100000"/>
                                  </p:iterate>
                                  <p:childTnLst>
                                    <p:set>
                                      <p:cBhvr>
                                        <p:cTn id="28" dur="1" fill="hold">
                                          <p:stCondLst>
                                            <p:cond delay="0"/>
                                          </p:stCondLst>
                                        </p:cTn>
                                        <p:tgtEl>
                                          <p:spTgt spid="44044"/>
                                        </p:tgtEl>
                                        <p:attrNameLst>
                                          <p:attrName>style.visibility</p:attrName>
                                        </p:attrNameLst>
                                      </p:cBhvr>
                                      <p:to>
                                        <p:strVal val="visible"/>
                                      </p:to>
                                    </p:set>
                                    <p:animEffect transition="in" filter="dissolve">
                                      <p:cBhvr>
                                        <p:cTn id="29" dur="300"/>
                                        <p:tgtEl>
                                          <p:spTgt spid="44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6" grpId="0" autoUpdateAnimBg="0"/>
      <p:bldP spid="4404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3" name="Object 3"/>
          <p:cNvGraphicFramePr>
            <a:graphicFrameLocks noChangeAspect="1"/>
          </p:cNvGraphicFramePr>
          <p:nvPr/>
        </p:nvGraphicFramePr>
        <p:xfrm>
          <a:off x="2743200" y="0"/>
          <a:ext cx="2895600" cy="1509713"/>
        </p:xfrm>
        <a:graphic>
          <a:graphicData uri="http://schemas.openxmlformats.org/presentationml/2006/ole">
            <p:oleObj spid="_x0000_s20483" name="Equation" r:id="rId3" imgW="2705040" imgH="1409400" progId="Equation.3">
              <p:embed/>
            </p:oleObj>
          </a:graphicData>
        </a:graphic>
      </p:graphicFrame>
      <p:sp>
        <p:nvSpPr>
          <p:cNvPr id="20484" name="Text Box 4"/>
          <p:cNvSpPr txBox="1">
            <a:spLocks noChangeArrowheads="1"/>
          </p:cNvSpPr>
          <p:nvPr/>
        </p:nvSpPr>
        <p:spPr bwMode="auto">
          <a:xfrm>
            <a:off x="0" y="1447800"/>
            <a:ext cx="9144000" cy="559897"/>
          </a:xfrm>
          <a:prstGeom prst="rect">
            <a:avLst/>
          </a:prstGeom>
          <a:noFill/>
          <a:ln w="9525">
            <a:noFill/>
            <a:miter lim="800000"/>
            <a:headEnd/>
            <a:tailEnd/>
          </a:ln>
          <a:effectLst/>
        </p:spPr>
        <p:txBody>
          <a:bodyPr wrap="square">
            <a:spAutoFit/>
          </a:bodyPr>
          <a:lstStyle/>
          <a:p>
            <a:pPr algn="l">
              <a:lnSpc>
                <a:spcPct val="120000"/>
              </a:lnSpc>
              <a:spcBef>
                <a:spcPts val="0"/>
              </a:spcBef>
            </a:pPr>
            <a:r>
              <a:rPr lang="zh-CN" altLang="en-US" dirty="0">
                <a:latin typeface="+mn-lt"/>
              </a:rPr>
              <a:t>消去后两个方程中的</a:t>
            </a:r>
            <a:r>
              <a:rPr lang="en-US" altLang="zh-CN" i="1" dirty="0">
                <a:latin typeface="+mn-lt"/>
              </a:rPr>
              <a:t>x</a:t>
            </a:r>
            <a:r>
              <a:rPr lang="en-US" altLang="zh-CN" baseline="-25000" dirty="0">
                <a:latin typeface="+mn-lt"/>
              </a:rPr>
              <a:t>1</a:t>
            </a:r>
            <a:r>
              <a:rPr lang="zh-CN" altLang="en-US" dirty="0">
                <a:latin typeface="+mn-lt"/>
              </a:rPr>
              <a:t>得</a:t>
            </a:r>
          </a:p>
        </p:txBody>
      </p:sp>
      <p:graphicFrame>
        <p:nvGraphicFramePr>
          <p:cNvPr id="20485" name="Object 5"/>
          <p:cNvGraphicFramePr>
            <a:graphicFrameLocks noChangeAspect="1"/>
          </p:cNvGraphicFramePr>
          <p:nvPr/>
        </p:nvGraphicFramePr>
        <p:xfrm>
          <a:off x="2819400" y="1981200"/>
          <a:ext cx="3235325" cy="1509713"/>
        </p:xfrm>
        <a:graphic>
          <a:graphicData uri="http://schemas.openxmlformats.org/presentationml/2006/ole">
            <p:oleObj spid="_x0000_s20485" name="Equation" r:id="rId4" imgW="3022560" imgH="1409400" progId="Equation.3">
              <p:embed/>
            </p:oleObj>
          </a:graphicData>
        </a:graphic>
      </p:graphicFrame>
      <p:sp>
        <p:nvSpPr>
          <p:cNvPr id="20486" name="Text Box 6"/>
          <p:cNvSpPr txBox="1">
            <a:spLocks noChangeArrowheads="1"/>
          </p:cNvSpPr>
          <p:nvPr/>
        </p:nvSpPr>
        <p:spPr bwMode="auto">
          <a:xfrm>
            <a:off x="0" y="350520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再消去最后一个方程的</a:t>
            </a:r>
            <a:r>
              <a:rPr lang="en-US" altLang="zh-CN" i="1" dirty="0">
                <a:latin typeface="+mn-lt"/>
              </a:rPr>
              <a:t>x</a:t>
            </a:r>
            <a:r>
              <a:rPr lang="en-US" altLang="zh-CN" baseline="-25000" dirty="0">
                <a:latin typeface="+mn-lt"/>
              </a:rPr>
              <a:t>2</a:t>
            </a:r>
            <a:r>
              <a:rPr lang="zh-CN" altLang="en-US" dirty="0">
                <a:latin typeface="+mn-lt"/>
              </a:rPr>
              <a:t>得</a:t>
            </a:r>
          </a:p>
        </p:txBody>
      </p:sp>
      <p:graphicFrame>
        <p:nvGraphicFramePr>
          <p:cNvPr id="20487" name="Object 7"/>
          <p:cNvGraphicFramePr>
            <a:graphicFrameLocks noChangeAspect="1"/>
          </p:cNvGraphicFramePr>
          <p:nvPr/>
        </p:nvGraphicFramePr>
        <p:xfrm>
          <a:off x="4419600" y="6016625"/>
          <a:ext cx="2978150" cy="841375"/>
        </p:xfrm>
        <a:graphic>
          <a:graphicData uri="http://schemas.openxmlformats.org/presentationml/2006/ole">
            <p:oleObj spid="_x0000_s20487" name="Equation" r:id="rId5" imgW="2781000" imgH="787320" progId="Equation.3">
              <p:embed/>
            </p:oleObj>
          </a:graphicData>
        </a:graphic>
      </p:graphicFrame>
      <p:sp>
        <p:nvSpPr>
          <p:cNvPr id="20488" name="Text Box 8"/>
          <p:cNvSpPr txBox="1">
            <a:spLocks noChangeArrowheads="1"/>
          </p:cNvSpPr>
          <p:nvPr/>
        </p:nvSpPr>
        <p:spPr bwMode="auto">
          <a:xfrm>
            <a:off x="0" y="6186488"/>
            <a:ext cx="8763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消元</a:t>
            </a:r>
            <a:r>
              <a:rPr lang="zh-CN" altLang="en-US" dirty="0" smtClean="0">
                <a:latin typeface="+mn-lt"/>
              </a:rPr>
              <a:t>结束</a:t>
            </a:r>
            <a:r>
              <a:rPr lang="en-US" altLang="zh-CN" dirty="0" smtClean="0">
                <a:latin typeface="+mn-lt"/>
              </a:rPr>
              <a:t>, </a:t>
            </a:r>
            <a:r>
              <a:rPr lang="zh-CN" altLang="en-US" dirty="0" smtClean="0">
                <a:latin typeface="+mn-lt"/>
              </a:rPr>
              <a:t>经过</a:t>
            </a:r>
            <a:r>
              <a:rPr lang="zh-CN" altLang="en-US" dirty="0">
                <a:latin typeface="+mn-lt"/>
              </a:rPr>
              <a:t>回代得</a:t>
            </a:r>
            <a:r>
              <a:rPr lang="zh-CN" altLang="en-US" dirty="0" smtClean="0">
                <a:latin typeface="+mn-lt"/>
              </a:rPr>
              <a:t>解</a:t>
            </a:r>
            <a:r>
              <a:rPr lang="en-US" altLang="zh-CN" dirty="0" smtClean="0">
                <a:latin typeface="+mn-lt"/>
              </a:rPr>
              <a:t>:</a:t>
            </a:r>
            <a:endParaRPr lang="en-US" altLang="zh-CN" dirty="0">
              <a:latin typeface="+mn-lt"/>
            </a:endParaRPr>
          </a:p>
        </p:txBody>
      </p:sp>
      <p:graphicFrame>
        <p:nvGraphicFramePr>
          <p:cNvPr id="20489" name="Object 9"/>
          <p:cNvGraphicFramePr>
            <a:graphicFrameLocks noChangeAspect="1"/>
          </p:cNvGraphicFramePr>
          <p:nvPr/>
        </p:nvGraphicFramePr>
        <p:xfrm>
          <a:off x="2743200" y="3962400"/>
          <a:ext cx="3235325" cy="2106613"/>
        </p:xfrm>
        <a:graphic>
          <a:graphicData uri="http://schemas.openxmlformats.org/presentationml/2006/ole">
            <p:oleObj spid="_x0000_s20489" name="Equation" r:id="rId6" imgW="3022560" imgH="1968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42" fill="hold" nodeType="clickEffect">
                                  <p:stCondLst>
                                    <p:cond delay="0"/>
                                  </p:stCondLst>
                                  <p:childTnLst>
                                    <p:set>
                                      <p:cBhvr>
                                        <p:cTn id="10" dur="1" fill="hold">
                                          <p:stCondLst>
                                            <p:cond delay="0"/>
                                          </p:stCondLst>
                                        </p:cTn>
                                        <p:tgtEl>
                                          <p:spTgt spid="20485"/>
                                        </p:tgtEl>
                                        <p:attrNameLst>
                                          <p:attrName>style.visibility</p:attrName>
                                        </p:attrNameLst>
                                      </p:cBhvr>
                                      <p:to>
                                        <p:strVal val="visible"/>
                                      </p:to>
                                    </p:set>
                                    <p:animEffect transition="in" filter="barn(outHorizontal)">
                                      <p:cBhvr>
                                        <p:cTn id="11" dur="500"/>
                                        <p:tgtEl>
                                          <p:spTgt spid="2048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048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nodeType="clickEffect">
                                  <p:stCondLst>
                                    <p:cond delay="0"/>
                                  </p:stCondLst>
                                  <p:childTnLst>
                                    <p:set>
                                      <p:cBhvr>
                                        <p:cTn id="19" dur="1" fill="hold">
                                          <p:stCondLst>
                                            <p:cond delay="0"/>
                                          </p:stCondLst>
                                        </p:cTn>
                                        <p:tgtEl>
                                          <p:spTgt spid="20489"/>
                                        </p:tgtEl>
                                        <p:attrNameLst>
                                          <p:attrName>style.visibility</p:attrName>
                                        </p:attrNameLst>
                                      </p:cBhvr>
                                      <p:to>
                                        <p:strVal val="visible"/>
                                      </p:to>
                                    </p:set>
                                    <p:animEffect transition="in" filter="barn(outHorizontal)">
                                      <p:cBhvr>
                                        <p:cTn id="20" dur="500"/>
                                        <p:tgtEl>
                                          <p:spTgt spid="2048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04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0487"/>
                                        </p:tgtEl>
                                        <p:attrNameLst>
                                          <p:attrName>style.visibility</p:attrName>
                                        </p:attrNameLst>
                                      </p:cBhvr>
                                      <p:to>
                                        <p:strVal val="visible"/>
                                      </p:to>
                                    </p:set>
                                    <p:animEffect transition="in" filter="blinds(horizontal)">
                                      <p:cBhvr>
                                        <p:cTn id="29"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6" grpId="0" autoUpdateAnimBg="0"/>
      <p:bldP spid="2048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2" name="Rectangle 16"/>
          <p:cNvSpPr>
            <a:spLocks noChangeArrowheads="1"/>
          </p:cNvSpPr>
          <p:nvPr/>
        </p:nvSpPr>
        <p:spPr bwMode="auto">
          <a:xfrm>
            <a:off x="0" y="3861048"/>
            <a:ext cx="9144000" cy="2160591"/>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mn-lt"/>
              </a:rPr>
              <a:t>        </a:t>
            </a:r>
            <a:r>
              <a:rPr lang="zh-CN" altLang="en-US" dirty="0" smtClean="0">
                <a:latin typeface="+mn-lt"/>
              </a:rPr>
              <a:t>解</a:t>
            </a:r>
            <a:r>
              <a:rPr lang="zh-CN" altLang="en-US" dirty="0">
                <a:latin typeface="+mn-lt"/>
              </a:rPr>
              <a:t>线性方程组</a:t>
            </a:r>
            <a:r>
              <a:rPr lang="en-US" altLang="zh-CN" b="1" i="1" dirty="0">
                <a:latin typeface="+mn-lt"/>
              </a:rPr>
              <a:t>Ax</a:t>
            </a:r>
            <a:r>
              <a:rPr lang="en-US" altLang="zh-CN" dirty="0">
                <a:latin typeface="+mn-lt"/>
              </a:rPr>
              <a:t>=</a:t>
            </a:r>
            <a:r>
              <a:rPr lang="en-US" altLang="zh-CN" b="1" i="1" dirty="0">
                <a:latin typeface="+mn-lt"/>
              </a:rPr>
              <a:t>b</a:t>
            </a:r>
            <a:r>
              <a:rPr lang="zh-CN" altLang="en-US" dirty="0">
                <a:latin typeface="+mn-lt"/>
              </a:rPr>
              <a:t>的直接三角分解法的计算量约</a:t>
            </a:r>
            <a:r>
              <a:rPr lang="zh-CN" altLang="en-US" dirty="0" smtClean="0">
                <a:latin typeface="+mn-lt"/>
              </a:rPr>
              <a:t>为</a:t>
            </a:r>
            <a:endParaRPr lang="en-US" altLang="zh-CN" dirty="0" smtClean="0">
              <a:latin typeface="+mn-lt"/>
            </a:endParaRPr>
          </a:p>
          <a:p>
            <a:pPr algn="just">
              <a:lnSpc>
                <a:spcPct val="120000"/>
              </a:lnSpc>
              <a:spcBef>
                <a:spcPts val="0"/>
              </a:spcBef>
            </a:pPr>
            <a:r>
              <a:rPr lang="en-US" altLang="zh-CN" dirty="0" smtClean="0">
                <a:solidFill>
                  <a:srgbClr val="FF0000"/>
                </a:solidFill>
                <a:latin typeface="+mn-lt"/>
              </a:rPr>
              <a:t>(</a:t>
            </a:r>
            <a:r>
              <a:rPr lang="en-US" altLang="zh-CN" b="1" dirty="0" smtClean="0">
                <a:solidFill>
                  <a:srgbClr val="FF0000"/>
                </a:solidFill>
                <a:latin typeface="+mn-lt"/>
              </a:rPr>
              <a:t>1/3)</a:t>
            </a:r>
            <a:r>
              <a:rPr lang="en-US" altLang="zh-CN" b="1" i="1" dirty="0" smtClean="0">
                <a:solidFill>
                  <a:srgbClr val="FF0000"/>
                </a:solidFill>
                <a:latin typeface="+mn-lt"/>
              </a:rPr>
              <a:t>n</a:t>
            </a:r>
            <a:r>
              <a:rPr lang="en-US" altLang="zh-CN" b="1" baseline="30000" dirty="0" smtClean="0">
                <a:solidFill>
                  <a:srgbClr val="FF0000"/>
                </a:solidFill>
                <a:latin typeface="+mn-lt"/>
              </a:rPr>
              <a:t>3</a:t>
            </a:r>
            <a:r>
              <a:rPr lang="en-US" altLang="zh-CN" dirty="0" smtClean="0">
                <a:latin typeface="+mn-lt"/>
              </a:rPr>
              <a:t>, </a:t>
            </a:r>
            <a:r>
              <a:rPr lang="zh-CN" altLang="en-US" dirty="0" smtClean="0">
                <a:latin typeface="+mn-lt"/>
              </a:rPr>
              <a:t>与</a:t>
            </a:r>
            <a:r>
              <a:rPr lang="en-US" altLang="zh-CN" dirty="0">
                <a:latin typeface="+mn-lt"/>
              </a:rPr>
              <a:t>Gauss</a:t>
            </a:r>
            <a:r>
              <a:rPr lang="zh-CN" altLang="en-US" dirty="0">
                <a:latin typeface="+mn-lt"/>
              </a:rPr>
              <a:t>消去法基本</a:t>
            </a:r>
            <a:r>
              <a:rPr lang="zh-CN" altLang="en-US" dirty="0" smtClean="0">
                <a:latin typeface="+mn-lt"/>
              </a:rPr>
              <a:t>相同</a:t>
            </a:r>
            <a:r>
              <a:rPr lang="en-US" altLang="zh-CN" dirty="0" smtClean="0">
                <a:latin typeface="+mn-lt"/>
              </a:rPr>
              <a:t>. </a:t>
            </a:r>
            <a:r>
              <a:rPr lang="zh-CN" altLang="en-US" b="1" dirty="0" smtClean="0">
                <a:solidFill>
                  <a:srgbClr val="0070C0"/>
                </a:solidFill>
                <a:latin typeface="+mn-lt"/>
              </a:rPr>
              <a:t>其</a:t>
            </a:r>
            <a:r>
              <a:rPr lang="zh-CN" altLang="en-US" b="1" dirty="0">
                <a:solidFill>
                  <a:srgbClr val="0070C0"/>
                </a:solidFill>
                <a:latin typeface="+mn-lt"/>
              </a:rPr>
              <a:t>优点在于求一系列同系数的线性方程组</a:t>
            </a:r>
            <a:r>
              <a:rPr lang="en-US" altLang="zh-CN" b="1" i="1" dirty="0" smtClean="0">
                <a:solidFill>
                  <a:srgbClr val="0070C0"/>
                </a:solidFill>
                <a:latin typeface="+mn-lt"/>
              </a:rPr>
              <a:t>Ax</a:t>
            </a:r>
            <a:r>
              <a:rPr lang="en-US" altLang="zh-CN" b="1" dirty="0" smtClean="0">
                <a:solidFill>
                  <a:srgbClr val="0070C0"/>
                </a:solidFill>
                <a:latin typeface="+mn-lt"/>
              </a:rPr>
              <a:t>=</a:t>
            </a:r>
            <a:r>
              <a:rPr lang="en-US" altLang="zh-CN" b="1" i="1" dirty="0" err="1" smtClean="0">
                <a:solidFill>
                  <a:srgbClr val="0070C0"/>
                </a:solidFill>
                <a:latin typeface="+mn-lt"/>
              </a:rPr>
              <a:t>b</a:t>
            </a:r>
            <a:r>
              <a:rPr lang="en-US" altLang="zh-CN" b="1" i="1" baseline="-25000" dirty="0" err="1" smtClean="0">
                <a:solidFill>
                  <a:srgbClr val="0070C0"/>
                </a:solidFill>
                <a:latin typeface="+mn-lt"/>
              </a:rPr>
              <a:t>k</a:t>
            </a:r>
            <a:r>
              <a:rPr lang="en-US" altLang="zh-CN" b="1" dirty="0" smtClean="0">
                <a:solidFill>
                  <a:srgbClr val="0070C0"/>
                </a:solidFill>
                <a:latin typeface="+mn-lt"/>
              </a:rPr>
              <a:t>, (</a:t>
            </a:r>
            <a:r>
              <a:rPr lang="en-US" altLang="zh-CN" b="1" i="1" dirty="0">
                <a:solidFill>
                  <a:srgbClr val="0070C0"/>
                </a:solidFill>
                <a:latin typeface="+mn-lt"/>
              </a:rPr>
              <a:t>k</a:t>
            </a:r>
            <a:r>
              <a:rPr lang="en-US" altLang="zh-CN" b="1" dirty="0">
                <a:solidFill>
                  <a:srgbClr val="0070C0"/>
                </a:solidFill>
                <a:latin typeface="+mn-lt"/>
              </a:rPr>
              <a:t>=1</a:t>
            </a:r>
            <a:r>
              <a:rPr lang="en-US" altLang="zh-CN" b="1" dirty="0" smtClean="0">
                <a:solidFill>
                  <a:srgbClr val="0070C0"/>
                </a:solidFill>
                <a:latin typeface="+mn-lt"/>
              </a:rPr>
              <a:t>, 2,…, </a:t>
            </a:r>
            <a:r>
              <a:rPr lang="en-US" altLang="zh-CN" b="1" i="1" dirty="0" smtClean="0">
                <a:solidFill>
                  <a:srgbClr val="0070C0"/>
                </a:solidFill>
                <a:latin typeface="+mn-lt"/>
              </a:rPr>
              <a:t>m</a:t>
            </a:r>
            <a:r>
              <a:rPr lang="en-US" altLang="zh-CN" b="1" dirty="0">
                <a:solidFill>
                  <a:srgbClr val="0070C0"/>
                </a:solidFill>
                <a:latin typeface="+mn-lt"/>
              </a:rPr>
              <a:t>)</a:t>
            </a:r>
            <a:r>
              <a:rPr lang="zh-CN" altLang="en-US" b="1" dirty="0" smtClean="0">
                <a:solidFill>
                  <a:srgbClr val="0070C0"/>
                </a:solidFill>
                <a:latin typeface="+mn-lt"/>
              </a:rPr>
              <a:t>时</a:t>
            </a:r>
            <a:r>
              <a:rPr lang="en-US" altLang="zh-CN" b="1" dirty="0" smtClean="0">
                <a:solidFill>
                  <a:srgbClr val="0070C0"/>
                </a:solidFill>
                <a:latin typeface="+mn-lt"/>
              </a:rPr>
              <a:t>, </a:t>
            </a:r>
            <a:r>
              <a:rPr lang="zh-CN" altLang="en-US" b="1" dirty="0" smtClean="0">
                <a:solidFill>
                  <a:srgbClr val="0070C0"/>
                </a:solidFill>
                <a:latin typeface="+mn-lt"/>
              </a:rPr>
              <a:t>可</a:t>
            </a:r>
            <a:r>
              <a:rPr lang="zh-CN" altLang="en-US" b="1" dirty="0">
                <a:solidFill>
                  <a:srgbClr val="0070C0"/>
                </a:solidFill>
                <a:latin typeface="+mn-lt"/>
              </a:rPr>
              <a:t>大大节省运算</a:t>
            </a:r>
            <a:r>
              <a:rPr lang="zh-CN" altLang="en-US" b="1" dirty="0" smtClean="0">
                <a:solidFill>
                  <a:srgbClr val="0070C0"/>
                </a:solidFill>
                <a:latin typeface="+mn-lt"/>
              </a:rPr>
              <a:t>量</a:t>
            </a:r>
            <a:r>
              <a:rPr lang="en-US" altLang="zh-CN" b="1" dirty="0" smtClean="0">
                <a:solidFill>
                  <a:srgbClr val="0070C0"/>
                </a:solidFill>
                <a:latin typeface="+mn-lt"/>
              </a:rPr>
              <a:t>.</a:t>
            </a:r>
            <a:endParaRPr lang="en-US" altLang="zh-CN" b="1" dirty="0">
              <a:solidFill>
                <a:srgbClr val="0070C0"/>
              </a:solidFill>
              <a:latin typeface="+mn-lt"/>
            </a:endParaRPr>
          </a:p>
        </p:txBody>
      </p:sp>
      <p:sp>
        <p:nvSpPr>
          <p:cNvPr id="45075" name="Rectangle 19"/>
          <p:cNvSpPr>
            <a:spLocks noChangeArrowheads="1"/>
          </p:cNvSpPr>
          <p:nvPr/>
        </p:nvSpPr>
        <p:spPr bwMode="auto">
          <a:xfrm>
            <a:off x="0" y="620688"/>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先</a:t>
            </a:r>
            <a:r>
              <a:rPr lang="zh-CN" altLang="en-US" dirty="0" smtClean="0">
                <a:latin typeface="+mn-lt"/>
              </a:rPr>
              <a:t>解                                           </a:t>
            </a:r>
            <a:r>
              <a:rPr lang="en-US" altLang="zh-CN" dirty="0" smtClean="0">
                <a:latin typeface="+mn-lt"/>
              </a:rPr>
              <a:t>, </a:t>
            </a:r>
            <a:r>
              <a:rPr lang="zh-CN" altLang="en-US" dirty="0" smtClean="0">
                <a:latin typeface="+mn-lt"/>
              </a:rPr>
              <a:t>得</a:t>
            </a:r>
            <a:endParaRPr lang="zh-CN" altLang="en-US" dirty="0">
              <a:latin typeface="+mn-lt"/>
            </a:endParaRPr>
          </a:p>
        </p:txBody>
      </p:sp>
      <p:graphicFrame>
        <p:nvGraphicFramePr>
          <p:cNvPr id="45076" name="Object 20"/>
          <p:cNvGraphicFramePr>
            <a:graphicFrameLocks noChangeAspect="1"/>
          </p:cNvGraphicFramePr>
          <p:nvPr/>
        </p:nvGraphicFramePr>
        <p:xfrm>
          <a:off x="1258888" y="147638"/>
          <a:ext cx="3224560" cy="1625178"/>
        </p:xfrm>
        <a:graphic>
          <a:graphicData uri="http://schemas.openxmlformats.org/presentationml/2006/ole">
            <p:oleObj spid="_x0000_s45076" name="公式" r:id="rId3" imgW="1409400" imgH="711000" progId="Equation.3">
              <p:embed/>
            </p:oleObj>
          </a:graphicData>
        </a:graphic>
      </p:graphicFrame>
      <p:graphicFrame>
        <p:nvGraphicFramePr>
          <p:cNvPr id="45078" name="Object 22"/>
          <p:cNvGraphicFramePr>
            <a:graphicFrameLocks noChangeAspect="1"/>
          </p:cNvGraphicFramePr>
          <p:nvPr/>
        </p:nvGraphicFramePr>
        <p:xfrm>
          <a:off x="5292080" y="188912"/>
          <a:ext cx="830684" cy="1676471"/>
        </p:xfrm>
        <a:graphic>
          <a:graphicData uri="http://schemas.openxmlformats.org/presentationml/2006/ole">
            <p:oleObj spid="_x0000_s45078" name="Equation" r:id="rId4" imgW="698400" imgH="1409400" progId="Equation.3">
              <p:embed/>
            </p:oleObj>
          </a:graphicData>
        </a:graphic>
      </p:graphicFrame>
      <p:graphicFrame>
        <p:nvGraphicFramePr>
          <p:cNvPr id="45081" name="Object 25"/>
          <p:cNvGraphicFramePr>
            <a:graphicFrameLocks noChangeAspect="1"/>
          </p:cNvGraphicFramePr>
          <p:nvPr/>
        </p:nvGraphicFramePr>
        <p:xfrm>
          <a:off x="6081068" y="188912"/>
          <a:ext cx="923856" cy="1727920"/>
        </p:xfrm>
        <a:graphic>
          <a:graphicData uri="http://schemas.openxmlformats.org/presentationml/2006/ole">
            <p:oleObj spid="_x0000_s45081" name="公式" r:id="rId5" imgW="380880" imgH="711000" progId="Equation.3">
              <p:embed/>
            </p:oleObj>
          </a:graphicData>
        </a:graphic>
      </p:graphicFrame>
      <p:sp>
        <p:nvSpPr>
          <p:cNvPr id="45082" name="Rectangle 26"/>
          <p:cNvSpPr>
            <a:spLocks noChangeArrowheads="1"/>
          </p:cNvSpPr>
          <p:nvPr/>
        </p:nvSpPr>
        <p:spPr bwMode="auto">
          <a:xfrm>
            <a:off x="0" y="2636912"/>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再</a:t>
            </a:r>
            <a:r>
              <a:rPr lang="zh-CN" altLang="en-US" dirty="0" smtClean="0">
                <a:latin typeface="+mn-lt"/>
              </a:rPr>
              <a:t>解                                         </a:t>
            </a:r>
            <a:r>
              <a:rPr lang="en-US" altLang="zh-CN" dirty="0" smtClean="0">
                <a:latin typeface="+mn-lt"/>
              </a:rPr>
              <a:t>, </a:t>
            </a:r>
            <a:r>
              <a:rPr lang="zh-CN" altLang="en-US" dirty="0" smtClean="0">
                <a:latin typeface="+mn-lt"/>
              </a:rPr>
              <a:t>得 </a:t>
            </a:r>
            <a:endParaRPr lang="zh-CN" altLang="en-US" dirty="0">
              <a:latin typeface="+mn-lt"/>
            </a:endParaRPr>
          </a:p>
        </p:txBody>
      </p:sp>
      <p:graphicFrame>
        <p:nvGraphicFramePr>
          <p:cNvPr id="45083" name="Object 27"/>
          <p:cNvGraphicFramePr>
            <a:graphicFrameLocks noChangeAspect="1"/>
          </p:cNvGraphicFramePr>
          <p:nvPr/>
        </p:nvGraphicFramePr>
        <p:xfrm>
          <a:off x="1115616" y="2060848"/>
          <a:ext cx="3301065" cy="1728192"/>
        </p:xfrm>
        <a:graphic>
          <a:graphicData uri="http://schemas.openxmlformats.org/presentationml/2006/ole">
            <p:oleObj spid="_x0000_s45083" name="公式" r:id="rId6" imgW="1358640" imgH="711000" progId="Equation.3">
              <p:embed/>
            </p:oleObj>
          </a:graphicData>
        </a:graphic>
      </p:graphicFrame>
      <p:graphicFrame>
        <p:nvGraphicFramePr>
          <p:cNvPr id="45085" name="Object 29"/>
          <p:cNvGraphicFramePr>
            <a:graphicFrameLocks noChangeAspect="1"/>
          </p:cNvGraphicFramePr>
          <p:nvPr/>
        </p:nvGraphicFramePr>
        <p:xfrm>
          <a:off x="5220072" y="2132856"/>
          <a:ext cx="792088" cy="1598578"/>
        </p:xfrm>
        <a:graphic>
          <a:graphicData uri="http://schemas.openxmlformats.org/presentationml/2006/ole">
            <p:oleObj spid="_x0000_s45085" name="Equation" r:id="rId7" imgW="698400" imgH="1409400" progId="Equation.3">
              <p:embed/>
            </p:oleObj>
          </a:graphicData>
        </a:graphic>
      </p:graphicFrame>
      <p:graphicFrame>
        <p:nvGraphicFramePr>
          <p:cNvPr id="45086" name="Object 30"/>
          <p:cNvGraphicFramePr>
            <a:graphicFrameLocks noChangeAspect="1"/>
          </p:cNvGraphicFramePr>
          <p:nvPr/>
        </p:nvGraphicFramePr>
        <p:xfrm>
          <a:off x="6084168" y="2038077"/>
          <a:ext cx="781846" cy="1822971"/>
        </p:xfrm>
        <a:graphic>
          <a:graphicData uri="http://schemas.openxmlformats.org/presentationml/2006/ole">
            <p:oleObj spid="_x0000_s45086" name="公式" r:id="rId8" imgW="380880" imgH="7110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45075"/>
                                        </p:tgtEl>
                                        <p:attrNameLst>
                                          <p:attrName>style.visibility</p:attrName>
                                        </p:attrNameLst>
                                      </p:cBhvr>
                                      <p:to>
                                        <p:strVal val="visible"/>
                                      </p:to>
                                    </p:set>
                                    <p:animEffect transition="in" filter="dissolve">
                                      <p:cBhvr>
                                        <p:cTn id="7" dur="300"/>
                                        <p:tgtEl>
                                          <p:spTgt spid="450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076"/>
                                        </p:tgtEl>
                                        <p:attrNameLst>
                                          <p:attrName>style.visibility</p:attrName>
                                        </p:attrNameLst>
                                      </p:cBhvr>
                                      <p:to>
                                        <p:strVal val="visible"/>
                                      </p:to>
                                    </p:set>
                                    <p:animEffect transition="in" filter="wipe(left)">
                                      <p:cBhvr>
                                        <p:cTn id="12" dur="500"/>
                                        <p:tgtEl>
                                          <p:spTgt spid="450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078"/>
                                        </p:tgtEl>
                                        <p:attrNameLst>
                                          <p:attrName>style.visibility</p:attrName>
                                        </p:attrNameLst>
                                      </p:cBhvr>
                                      <p:to>
                                        <p:strVal val="visible"/>
                                      </p:to>
                                    </p:set>
                                    <p:animEffect transition="in" filter="wipe(left)">
                                      <p:cBhvr>
                                        <p:cTn id="17" dur="500"/>
                                        <p:tgtEl>
                                          <p:spTgt spid="4507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4508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iterate type="wd">
                                    <p:tmPct val="100000"/>
                                  </p:iterate>
                                  <p:childTnLst>
                                    <p:set>
                                      <p:cBhvr>
                                        <p:cTn id="25" dur="1" fill="hold">
                                          <p:stCondLst>
                                            <p:cond delay="0"/>
                                          </p:stCondLst>
                                        </p:cTn>
                                        <p:tgtEl>
                                          <p:spTgt spid="45082"/>
                                        </p:tgtEl>
                                        <p:attrNameLst>
                                          <p:attrName>style.visibility</p:attrName>
                                        </p:attrNameLst>
                                      </p:cBhvr>
                                      <p:to>
                                        <p:strVal val="visible"/>
                                      </p:to>
                                    </p:set>
                                    <p:animEffect transition="in" filter="dissolve">
                                      <p:cBhvr>
                                        <p:cTn id="26" dur="300"/>
                                        <p:tgtEl>
                                          <p:spTgt spid="4508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5083"/>
                                        </p:tgtEl>
                                        <p:attrNameLst>
                                          <p:attrName>style.visibility</p:attrName>
                                        </p:attrNameLst>
                                      </p:cBhvr>
                                      <p:to>
                                        <p:strVal val="visible"/>
                                      </p:to>
                                    </p:set>
                                    <p:animEffect transition="in" filter="wipe(left)">
                                      <p:cBhvr>
                                        <p:cTn id="31" dur="500"/>
                                        <p:tgtEl>
                                          <p:spTgt spid="4508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5085"/>
                                        </p:tgtEl>
                                        <p:attrNameLst>
                                          <p:attrName>style.visibility</p:attrName>
                                        </p:attrNameLst>
                                      </p:cBhvr>
                                      <p:to>
                                        <p:strVal val="visible"/>
                                      </p:to>
                                    </p:set>
                                    <p:animEffect transition="in" filter="wipe(left)">
                                      <p:cBhvr>
                                        <p:cTn id="36" dur="500"/>
                                        <p:tgtEl>
                                          <p:spTgt spid="4508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5086"/>
                                        </p:tgtEl>
                                        <p:attrNameLst>
                                          <p:attrName>style.visibility</p:attrName>
                                        </p:attrNameLst>
                                      </p:cBhvr>
                                      <p:to>
                                        <p:strVal val="visible"/>
                                      </p:to>
                                    </p:set>
                                    <p:animEffect transition="in" filter="blinds(horizontal)">
                                      <p:cBhvr>
                                        <p:cTn id="41" dur="500"/>
                                        <p:tgtEl>
                                          <p:spTgt spid="45086"/>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iterate type="wd">
                                    <p:tmPct val="100000"/>
                                  </p:iterate>
                                  <p:childTnLst>
                                    <p:set>
                                      <p:cBhvr>
                                        <p:cTn id="45" dur="1" fill="hold">
                                          <p:stCondLst>
                                            <p:cond delay="0"/>
                                          </p:stCondLst>
                                        </p:cTn>
                                        <p:tgtEl>
                                          <p:spTgt spid="45072"/>
                                        </p:tgtEl>
                                        <p:attrNameLst>
                                          <p:attrName>style.visibility</p:attrName>
                                        </p:attrNameLst>
                                      </p:cBhvr>
                                      <p:to>
                                        <p:strVal val="visible"/>
                                      </p:to>
                                    </p:set>
                                    <p:animEffect transition="in" filter="dissolve">
                                      <p:cBhvr>
                                        <p:cTn id="46" dur="300"/>
                                        <p:tgtEl>
                                          <p:spTgt spid="45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2" grpId="0" autoUpdateAnimBg="0"/>
      <p:bldP spid="45075" grpId="0" autoUpdateAnimBg="0"/>
      <p:bldP spid="4508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ChangeArrowheads="1"/>
          </p:cNvSpPr>
          <p:nvPr/>
        </p:nvSpPr>
        <p:spPr bwMode="auto">
          <a:xfrm>
            <a:off x="0" y="29567"/>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b="1" dirty="0" smtClean="0">
                <a:solidFill>
                  <a:srgbClr val="0070C0"/>
                </a:solidFill>
                <a:latin typeface="+mn-lt"/>
                <a:ea typeface="+mn-ea"/>
              </a:rPr>
              <a:t>例</a:t>
            </a:r>
            <a:r>
              <a:rPr lang="en-US" altLang="zh-CN" dirty="0" smtClean="0">
                <a:solidFill>
                  <a:srgbClr val="0070C0"/>
                </a:solidFill>
                <a:latin typeface="+mn-lt"/>
                <a:ea typeface="+mn-ea"/>
              </a:rPr>
              <a:t>: </a:t>
            </a:r>
            <a:r>
              <a:rPr lang="zh-CN" altLang="en-US" dirty="0" smtClean="0">
                <a:latin typeface="+mn-lt"/>
                <a:ea typeface="+mn-ea"/>
              </a:rPr>
              <a:t>求</a:t>
            </a:r>
            <a:r>
              <a:rPr lang="zh-CN" altLang="en-US" dirty="0">
                <a:latin typeface="+mn-lt"/>
                <a:ea typeface="+mn-ea"/>
              </a:rPr>
              <a:t>矩阵</a:t>
            </a:r>
            <a:r>
              <a:rPr lang="en-US" altLang="zh-CN" b="1" i="1" dirty="0">
                <a:latin typeface="+mn-lt"/>
                <a:ea typeface="+mn-ea"/>
              </a:rPr>
              <a:t>A</a:t>
            </a:r>
            <a:r>
              <a:rPr lang="zh-CN" altLang="en-US" dirty="0">
                <a:latin typeface="+mn-lt"/>
                <a:ea typeface="+mn-ea"/>
              </a:rPr>
              <a:t>的逆矩阵</a:t>
            </a:r>
            <a:r>
              <a:rPr lang="en-US" altLang="zh-CN" dirty="0" smtClean="0">
                <a:latin typeface="+mn-lt"/>
                <a:ea typeface="+mn-ea"/>
              </a:rPr>
              <a:t>, </a:t>
            </a:r>
            <a:r>
              <a:rPr lang="zh-CN" altLang="en-US" dirty="0" smtClean="0">
                <a:latin typeface="+mn-lt"/>
                <a:ea typeface="+mn-ea"/>
              </a:rPr>
              <a:t>这里</a:t>
            </a:r>
            <a:endParaRPr lang="zh-CN" altLang="en-US" dirty="0">
              <a:latin typeface="+mn-lt"/>
              <a:ea typeface="+mn-ea"/>
            </a:endParaRPr>
          </a:p>
        </p:txBody>
      </p:sp>
      <p:graphicFrame>
        <p:nvGraphicFramePr>
          <p:cNvPr id="80901" name="Object 5"/>
          <p:cNvGraphicFramePr>
            <a:graphicFrameLocks noChangeAspect="1"/>
          </p:cNvGraphicFramePr>
          <p:nvPr>
            <p:ph/>
          </p:nvPr>
        </p:nvGraphicFramePr>
        <p:xfrm>
          <a:off x="1259632" y="692696"/>
          <a:ext cx="6622154" cy="1656407"/>
        </p:xfrm>
        <a:graphic>
          <a:graphicData uri="http://schemas.openxmlformats.org/presentationml/2006/ole">
            <p:oleObj spid="_x0000_s80901" name="Equation" r:id="rId3" imgW="2844720" imgH="711000" progId="">
              <p:embed/>
            </p:oleObj>
          </a:graphicData>
        </a:graphic>
      </p:graphicFrame>
      <p:sp>
        <p:nvSpPr>
          <p:cNvPr id="80903" name="Rectangle 7"/>
          <p:cNvSpPr>
            <a:spLocks noChangeArrowheads="1"/>
          </p:cNvSpPr>
          <p:nvPr/>
        </p:nvSpPr>
        <p:spPr bwMode="auto">
          <a:xfrm>
            <a:off x="0" y="2420888"/>
            <a:ext cx="9178925" cy="1126462"/>
          </a:xfrm>
          <a:prstGeom prst="rect">
            <a:avLst/>
          </a:prstGeom>
          <a:noFill/>
          <a:ln w="9525">
            <a:noFill/>
            <a:miter lim="800000"/>
            <a:headEnd/>
            <a:tailEnd/>
          </a:ln>
          <a:effectLst/>
        </p:spPr>
        <p:txBody>
          <a:bodyPr wrap="square">
            <a:spAutoFit/>
          </a:bodyPr>
          <a:lstStyle/>
          <a:p>
            <a:pPr algn="l">
              <a:lnSpc>
                <a:spcPct val="120000"/>
              </a:lnSpc>
              <a:spcBef>
                <a:spcPts val="0"/>
              </a:spcBef>
            </a:pPr>
            <a:r>
              <a:rPr lang="zh-CN" altLang="en-US" dirty="0" smtClean="0">
                <a:latin typeface="+mn-lt"/>
                <a:ea typeface="+mn-ea"/>
              </a:rPr>
              <a:t>解题思路</a:t>
            </a:r>
            <a:r>
              <a:rPr lang="en-US" altLang="zh-CN" dirty="0" smtClean="0">
                <a:latin typeface="+mn-lt"/>
                <a:ea typeface="+mn-ea"/>
              </a:rPr>
              <a:t>: </a:t>
            </a:r>
            <a:r>
              <a:rPr lang="zh-CN" altLang="en-US" dirty="0" smtClean="0">
                <a:latin typeface="+mn-lt"/>
                <a:ea typeface="+mn-ea"/>
              </a:rPr>
              <a:t>可分别取常向量</a:t>
            </a:r>
          </a:p>
          <a:p>
            <a:pPr>
              <a:lnSpc>
                <a:spcPct val="120000"/>
              </a:lnSpc>
              <a:spcBef>
                <a:spcPts val="0"/>
              </a:spcBef>
            </a:pPr>
            <a:r>
              <a:rPr lang="en-US" altLang="zh-CN" b="1" i="1" dirty="0" smtClean="0">
                <a:latin typeface="+mn-lt"/>
                <a:ea typeface="+mn-ea"/>
              </a:rPr>
              <a:t>b</a:t>
            </a:r>
            <a:r>
              <a:rPr lang="en-US" altLang="zh-CN" baseline="-25000" dirty="0" smtClean="0">
                <a:latin typeface="+mn-lt"/>
                <a:ea typeface="+mn-ea"/>
              </a:rPr>
              <a:t>1</a:t>
            </a:r>
            <a:r>
              <a:rPr lang="en-US" altLang="zh-CN" dirty="0">
                <a:latin typeface="+mn-lt"/>
                <a:ea typeface="+mn-ea"/>
              </a:rPr>
              <a:t>=(1</a:t>
            </a:r>
            <a:r>
              <a:rPr lang="en-US" altLang="zh-CN" dirty="0" smtClean="0">
                <a:latin typeface="+mn-lt"/>
                <a:ea typeface="+mn-ea"/>
              </a:rPr>
              <a:t>, 0, 0)</a:t>
            </a:r>
            <a:r>
              <a:rPr lang="en-US" altLang="zh-CN" baseline="30000" dirty="0" smtClean="0">
                <a:latin typeface="+mn-lt"/>
                <a:ea typeface="+mn-ea"/>
              </a:rPr>
              <a:t>T</a:t>
            </a:r>
            <a:r>
              <a:rPr lang="en-US" altLang="zh-CN" dirty="0">
                <a:latin typeface="+mn-lt"/>
                <a:ea typeface="+mn-ea"/>
              </a:rPr>
              <a:t>, </a:t>
            </a:r>
            <a:r>
              <a:rPr lang="en-US" altLang="zh-CN" b="1" i="1" dirty="0">
                <a:latin typeface="+mn-lt"/>
                <a:ea typeface="+mn-ea"/>
              </a:rPr>
              <a:t>b</a:t>
            </a:r>
            <a:r>
              <a:rPr lang="en-US" altLang="zh-CN" baseline="-25000" dirty="0">
                <a:latin typeface="+mn-lt"/>
                <a:ea typeface="+mn-ea"/>
              </a:rPr>
              <a:t>2</a:t>
            </a:r>
            <a:r>
              <a:rPr lang="en-US" altLang="zh-CN" dirty="0">
                <a:latin typeface="+mn-lt"/>
                <a:ea typeface="+mn-ea"/>
              </a:rPr>
              <a:t>=(0</a:t>
            </a:r>
            <a:r>
              <a:rPr lang="en-US" altLang="zh-CN" dirty="0" smtClean="0">
                <a:latin typeface="+mn-lt"/>
                <a:ea typeface="+mn-ea"/>
              </a:rPr>
              <a:t>, 1, 0)</a:t>
            </a:r>
            <a:r>
              <a:rPr lang="en-US" altLang="zh-CN" baseline="30000" dirty="0" smtClean="0">
                <a:latin typeface="+mn-lt"/>
                <a:ea typeface="+mn-ea"/>
              </a:rPr>
              <a:t>T</a:t>
            </a:r>
            <a:r>
              <a:rPr lang="en-US" altLang="zh-CN" dirty="0">
                <a:latin typeface="+mn-lt"/>
                <a:ea typeface="+mn-ea"/>
              </a:rPr>
              <a:t>, </a:t>
            </a:r>
            <a:r>
              <a:rPr lang="en-US" altLang="zh-CN" b="1" i="1" dirty="0">
                <a:latin typeface="+mn-lt"/>
                <a:ea typeface="+mn-ea"/>
              </a:rPr>
              <a:t>b</a:t>
            </a:r>
            <a:r>
              <a:rPr lang="en-US" altLang="zh-CN" baseline="-25000" dirty="0">
                <a:latin typeface="+mn-lt"/>
                <a:ea typeface="+mn-ea"/>
              </a:rPr>
              <a:t>3</a:t>
            </a:r>
            <a:r>
              <a:rPr lang="en-US" altLang="zh-CN" dirty="0">
                <a:latin typeface="+mn-lt"/>
                <a:ea typeface="+mn-ea"/>
              </a:rPr>
              <a:t>=(</a:t>
            </a:r>
            <a:r>
              <a:rPr lang="en-US" altLang="zh-CN" dirty="0" smtClean="0">
                <a:latin typeface="+mn-lt"/>
                <a:ea typeface="+mn-ea"/>
              </a:rPr>
              <a:t>0, 0, 1)</a:t>
            </a:r>
            <a:r>
              <a:rPr lang="en-US" altLang="zh-CN" baseline="30000" dirty="0" smtClean="0">
                <a:latin typeface="+mn-lt"/>
                <a:ea typeface="+mn-ea"/>
              </a:rPr>
              <a:t>T</a:t>
            </a:r>
            <a:r>
              <a:rPr lang="en-US" altLang="zh-CN" dirty="0" smtClean="0">
                <a:latin typeface="+mn-lt"/>
                <a:ea typeface="+mn-ea"/>
              </a:rPr>
              <a:t>, </a:t>
            </a:r>
            <a:endParaRPr lang="en-US" altLang="zh-CN" dirty="0">
              <a:latin typeface="+mn-lt"/>
              <a:ea typeface="+mn-ea"/>
            </a:endParaRPr>
          </a:p>
        </p:txBody>
      </p:sp>
      <p:sp>
        <p:nvSpPr>
          <p:cNvPr id="80904" name="Rectangle 8"/>
          <p:cNvSpPr>
            <a:spLocks noChangeArrowheads="1"/>
          </p:cNvSpPr>
          <p:nvPr/>
        </p:nvSpPr>
        <p:spPr bwMode="auto">
          <a:xfrm>
            <a:off x="0" y="3501008"/>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rPr>
              <a:t>令 </a:t>
            </a:r>
            <a:r>
              <a:rPr lang="en-US" altLang="zh-CN" b="1" i="1" dirty="0" smtClean="0">
                <a:latin typeface="+mn-lt"/>
                <a:ea typeface="+mn-ea"/>
              </a:rPr>
              <a:t>X</a:t>
            </a:r>
            <a:r>
              <a:rPr lang="en-US" altLang="zh-CN" dirty="0" smtClean="0">
                <a:latin typeface="+mn-lt"/>
                <a:ea typeface="+mn-ea"/>
              </a:rPr>
              <a:t>=</a:t>
            </a:r>
            <a:r>
              <a:rPr lang="en-US" altLang="zh-CN" b="1" i="1" dirty="0" smtClean="0">
                <a:latin typeface="+mn-lt"/>
                <a:ea typeface="+mn-ea"/>
              </a:rPr>
              <a:t>A</a:t>
            </a:r>
            <a:r>
              <a:rPr lang="en-US" altLang="zh-CN" baseline="30000" dirty="0" smtClean="0">
                <a:latin typeface="+mn-lt"/>
                <a:ea typeface="+mn-ea"/>
              </a:rPr>
              <a:t>-1</a:t>
            </a:r>
            <a:r>
              <a:rPr lang="en-US" altLang="zh-CN" dirty="0" smtClean="0">
                <a:latin typeface="+mn-lt"/>
                <a:ea typeface="+mn-ea"/>
              </a:rPr>
              <a:t>=(</a:t>
            </a:r>
            <a:r>
              <a:rPr lang="en-US" altLang="zh-CN" b="1" i="1" dirty="0" smtClean="0">
                <a:latin typeface="+mn-lt"/>
                <a:ea typeface="+mn-ea"/>
              </a:rPr>
              <a:t>x</a:t>
            </a:r>
            <a:r>
              <a:rPr lang="en-US" altLang="zh-CN" baseline="-25000" dirty="0" smtClean="0">
                <a:latin typeface="+mn-lt"/>
                <a:ea typeface="+mn-ea"/>
              </a:rPr>
              <a:t>1</a:t>
            </a:r>
            <a:r>
              <a:rPr lang="en-US" altLang="zh-CN" dirty="0" smtClean="0">
                <a:latin typeface="+mn-lt"/>
                <a:ea typeface="+mn-ea"/>
              </a:rPr>
              <a:t>, </a:t>
            </a:r>
            <a:r>
              <a:rPr lang="en-US" altLang="zh-CN" b="1" i="1" dirty="0" smtClean="0">
                <a:latin typeface="+mn-lt"/>
                <a:ea typeface="+mn-ea"/>
              </a:rPr>
              <a:t>x</a:t>
            </a:r>
            <a:r>
              <a:rPr lang="en-US" altLang="zh-CN" baseline="-25000" dirty="0" smtClean="0">
                <a:latin typeface="+mn-lt"/>
                <a:ea typeface="+mn-ea"/>
              </a:rPr>
              <a:t>2</a:t>
            </a:r>
            <a:r>
              <a:rPr lang="en-US" altLang="zh-CN" dirty="0" smtClean="0">
                <a:latin typeface="+mn-lt"/>
                <a:ea typeface="+mn-ea"/>
              </a:rPr>
              <a:t>, </a:t>
            </a:r>
            <a:r>
              <a:rPr lang="en-US" altLang="zh-CN" b="1" i="1" dirty="0" smtClean="0">
                <a:latin typeface="+mn-lt"/>
                <a:ea typeface="+mn-ea"/>
              </a:rPr>
              <a:t>x</a:t>
            </a:r>
            <a:r>
              <a:rPr lang="en-US" altLang="zh-CN" baseline="-25000" dirty="0" smtClean="0">
                <a:latin typeface="+mn-lt"/>
                <a:ea typeface="+mn-ea"/>
              </a:rPr>
              <a:t>3</a:t>
            </a:r>
            <a:r>
              <a:rPr lang="en-US" altLang="zh-CN" dirty="0" smtClean="0">
                <a:latin typeface="+mn-lt"/>
                <a:ea typeface="+mn-ea"/>
              </a:rPr>
              <a:t>), </a:t>
            </a:r>
            <a:r>
              <a:rPr lang="zh-CN" altLang="en-US" dirty="0" smtClean="0"/>
              <a:t>则</a:t>
            </a:r>
            <a:endParaRPr lang="zh-CN" altLang="en-US" dirty="0">
              <a:latin typeface="+mn-lt"/>
              <a:ea typeface="+mn-ea"/>
            </a:endParaRPr>
          </a:p>
        </p:txBody>
      </p:sp>
      <p:sp>
        <p:nvSpPr>
          <p:cNvPr id="80906" name="Rectangle 10"/>
          <p:cNvSpPr>
            <a:spLocks noChangeArrowheads="1"/>
          </p:cNvSpPr>
          <p:nvPr/>
        </p:nvSpPr>
        <p:spPr bwMode="auto">
          <a:xfrm>
            <a:off x="0" y="4077072"/>
            <a:ext cx="9144000" cy="559897"/>
          </a:xfrm>
          <a:prstGeom prst="rect">
            <a:avLst/>
          </a:prstGeom>
          <a:noFill/>
          <a:ln w="9525">
            <a:noFill/>
            <a:miter lim="800000"/>
            <a:headEnd/>
            <a:tailEnd/>
          </a:ln>
          <a:effectLst/>
        </p:spPr>
        <p:txBody>
          <a:bodyPr>
            <a:spAutoFit/>
          </a:bodyPr>
          <a:lstStyle/>
          <a:p>
            <a:pPr>
              <a:lnSpc>
                <a:spcPct val="120000"/>
              </a:lnSpc>
              <a:spcBef>
                <a:spcPts val="0"/>
              </a:spcBef>
            </a:pPr>
            <a:r>
              <a:rPr lang="en-US" altLang="zh-CN" b="1" i="1" dirty="0" smtClean="0">
                <a:latin typeface="+mn-lt"/>
                <a:ea typeface="+mn-ea"/>
              </a:rPr>
              <a:t>A</a:t>
            </a:r>
            <a:r>
              <a:rPr lang="en-US" altLang="zh-CN" dirty="0" smtClean="0">
                <a:latin typeface="+mn-lt"/>
                <a:ea typeface="+mn-ea"/>
              </a:rPr>
              <a:t>(</a:t>
            </a:r>
            <a:r>
              <a:rPr lang="en-US" altLang="zh-CN" b="1" i="1" dirty="0" smtClean="0">
                <a:latin typeface="+mn-lt"/>
              </a:rPr>
              <a:t>x</a:t>
            </a:r>
            <a:r>
              <a:rPr lang="en-US" altLang="zh-CN" baseline="-25000" dirty="0" smtClean="0">
                <a:latin typeface="+mn-lt"/>
              </a:rPr>
              <a:t>1</a:t>
            </a:r>
            <a:r>
              <a:rPr lang="en-US" altLang="zh-CN" dirty="0" smtClean="0">
                <a:latin typeface="+mn-lt"/>
              </a:rPr>
              <a:t>, </a:t>
            </a:r>
            <a:r>
              <a:rPr lang="en-US" altLang="zh-CN" b="1" i="1" dirty="0" smtClean="0">
                <a:latin typeface="+mn-lt"/>
              </a:rPr>
              <a:t>x</a:t>
            </a:r>
            <a:r>
              <a:rPr lang="en-US" altLang="zh-CN" baseline="-25000" dirty="0" smtClean="0">
                <a:latin typeface="+mn-lt"/>
              </a:rPr>
              <a:t>2</a:t>
            </a:r>
            <a:r>
              <a:rPr lang="en-US" altLang="zh-CN" dirty="0" smtClean="0">
                <a:latin typeface="+mn-lt"/>
              </a:rPr>
              <a:t>, </a:t>
            </a:r>
            <a:r>
              <a:rPr lang="en-US" altLang="zh-CN" b="1" i="1" dirty="0" smtClean="0">
                <a:latin typeface="+mn-lt"/>
              </a:rPr>
              <a:t>x</a:t>
            </a:r>
            <a:r>
              <a:rPr lang="en-US" altLang="zh-CN" baseline="-25000" dirty="0" smtClean="0">
                <a:latin typeface="+mn-lt"/>
              </a:rPr>
              <a:t>3</a:t>
            </a:r>
            <a:r>
              <a:rPr lang="en-US" altLang="zh-CN" dirty="0" smtClean="0">
                <a:latin typeface="+mn-lt"/>
                <a:ea typeface="+mn-ea"/>
              </a:rPr>
              <a:t>)=(</a:t>
            </a:r>
            <a:r>
              <a:rPr lang="en-US" altLang="zh-CN" b="1" i="1" dirty="0" smtClean="0">
                <a:latin typeface="+mn-lt"/>
              </a:rPr>
              <a:t>b</a:t>
            </a:r>
            <a:r>
              <a:rPr lang="en-US" altLang="zh-CN" baseline="-25000" dirty="0" smtClean="0">
                <a:latin typeface="+mn-lt"/>
              </a:rPr>
              <a:t>1</a:t>
            </a:r>
            <a:r>
              <a:rPr lang="en-US" altLang="zh-CN" dirty="0" smtClean="0">
                <a:latin typeface="+mn-lt"/>
              </a:rPr>
              <a:t>, </a:t>
            </a:r>
            <a:r>
              <a:rPr lang="en-US" altLang="zh-CN" b="1" i="1" dirty="0" smtClean="0">
                <a:latin typeface="+mn-lt"/>
              </a:rPr>
              <a:t>b</a:t>
            </a:r>
            <a:r>
              <a:rPr lang="en-US" altLang="zh-CN" baseline="-25000" dirty="0" smtClean="0">
                <a:latin typeface="+mn-lt"/>
              </a:rPr>
              <a:t>2</a:t>
            </a:r>
            <a:r>
              <a:rPr lang="en-US" altLang="zh-CN" dirty="0" smtClean="0">
                <a:latin typeface="+mn-lt"/>
              </a:rPr>
              <a:t>, </a:t>
            </a:r>
            <a:r>
              <a:rPr lang="en-US" altLang="zh-CN" b="1" i="1" dirty="0" smtClean="0">
                <a:latin typeface="+mn-lt"/>
              </a:rPr>
              <a:t>b</a:t>
            </a:r>
            <a:r>
              <a:rPr lang="en-US" altLang="zh-CN" baseline="-25000" dirty="0" smtClean="0">
                <a:latin typeface="+mn-lt"/>
              </a:rPr>
              <a:t>3</a:t>
            </a:r>
            <a:r>
              <a:rPr lang="en-US" altLang="zh-CN" dirty="0" smtClean="0">
                <a:latin typeface="+mn-lt"/>
                <a:ea typeface="+mn-ea"/>
              </a:rPr>
              <a:t>).</a:t>
            </a:r>
            <a:r>
              <a:rPr lang="zh-CN" altLang="en-US" dirty="0" smtClean="0">
                <a:latin typeface="+mn-lt"/>
                <a:ea typeface="+mn-ea"/>
              </a:rPr>
              <a:t>       </a:t>
            </a:r>
            <a:endParaRPr lang="zh-CN" altLang="en-US" dirty="0">
              <a:latin typeface="+mn-lt"/>
              <a:ea typeface="+mn-ea"/>
            </a:endParaRPr>
          </a:p>
        </p:txBody>
      </p:sp>
      <p:sp>
        <p:nvSpPr>
          <p:cNvPr id="80909" name="Rectangle 13"/>
          <p:cNvSpPr>
            <a:spLocks noChangeArrowheads="1"/>
          </p:cNvSpPr>
          <p:nvPr/>
        </p:nvSpPr>
        <p:spPr bwMode="auto">
          <a:xfrm>
            <a:off x="0" y="4665793"/>
            <a:ext cx="9144000" cy="1594026"/>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ea typeface="+mn-ea"/>
              </a:rPr>
              <a:t>逐个解</a:t>
            </a:r>
            <a:r>
              <a:rPr lang="zh-CN" altLang="en-US" dirty="0" smtClean="0">
                <a:latin typeface="+mn-lt"/>
                <a:ea typeface="+mn-ea"/>
              </a:rPr>
              <a:t>方程组</a:t>
            </a:r>
            <a:endParaRPr lang="en-US" altLang="zh-CN" dirty="0" smtClean="0">
              <a:latin typeface="+mn-lt"/>
              <a:ea typeface="+mn-ea"/>
            </a:endParaRPr>
          </a:p>
          <a:p>
            <a:pPr>
              <a:lnSpc>
                <a:spcPct val="120000"/>
              </a:lnSpc>
              <a:spcBef>
                <a:spcPts val="0"/>
              </a:spcBef>
            </a:pPr>
            <a:r>
              <a:rPr lang="en-US" altLang="zh-CN" b="1" i="1" dirty="0" err="1" smtClean="0">
                <a:latin typeface="+mn-lt"/>
                <a:ea typeface="+mn-ea"/>
              </a:rPr>
              <a:t>Ax</a:t>
            </a:r>
            <a:r>
              <a:rPr lang="en-US" altLang="zh-CN" i="1" baseline="-25000" dirty="0" err="1" smtClean="0">
                <a:latin typeface="+mn-lt"/>
                <a:ea typeface="+mn-ea"/>
              </a:rPr>
              <a:t>k</a:t>
            </a:r>
            <a:r>
              <a:rPr lang="en-US" altLang="zh-CN" dirty="0" smtClean="0">
                <a:latin typeface="+mn-lt"/>
                <a:ea typeface="+mn-ea"/>
              </a:rPr>
              <a:t>=</a:t>
            </a:r>
            <a:r>
              <a:rPr lang="en-US" altLang="zh-CN" b="1" i="1" dirty="0" err="1" smtClean="0">
                <a:latin typeface="+mn-lt"/>
                <a:ea typeface="+mn-ea"/>
              </a:rPr>
              <a:t>b</a:t>
            </a:r>
            <a:r>
              <a:rPr lang="en-US" altLang="zh-CN" i="1" baseline="-25000" dirty="0" err="1" smtClean="0">
                <a:latin typeface="+mn-lt"/>
                <a:ea typeface="+mn-ea"/>
              </a:rPr>
              <a:t>k</a:t>
            </a:r>
            <a:r>
              <a:rPr lang="en-US" altLang="zh-CN" dirty="0" smtClean="0">
                <a:latin typeface="+mn-lt"/>
                <a:ea typeface="+mn-ea"/>
              </a:rPr>
              <a:t>, </a:t>
            </a:r>
            <a:r>
              <a:rPr lang="en-US" altLang="zh-CN" i="1" dirty="0" smtClean="0">
                <a:latin typeface="+mn-lt"/>
                <a:ea typeface="+mn-ea"/>
              </a:rPr>
              <a:t>k</a:t>
            </a:r>
            <a:r>
              <a:rPr lang="en-US" altLang="zh-CN" dirty="0" smtClean="0">
                <a:latin typeface="+mn-lt"/>
                <a:ea typeface="+mn-ea"/>
              </a:rPr>
              <a:t>=1, 2, 3,</a:t>
            </a:r>
          </a:p>
          <a:p>
            <a:pPr algn="just">
              <a:lnSpc>
                <a:spcPct val="120000"/>
              </a:lnSpc>
              <a:spcBef>
                <a:spcPts val="0"/>
              </a:spcBef>
            </a:pPr>
            <a:r>
              <a:rPr lang="zh-CN" altLang="en-US" dirty="0" smtClean="0">
                <a:latin typeface="+mn-lt"/>
                <a:ea typeface="+mn-ea"/>
              </a:rPr>
              <a:t>即可求得</a:t>
            </a:r>
            <a:r>
              <a:rPr lang="en-US" altLang="zh-CN" b="1" i="1" dirty="0" smtClean="0">
                <a:latin typeface="+mn-lt"/>
                <a:ea typeface="+mn-ea"/>
              </a:rPr>
              <a:t>A</a:t>
            </a:r>
            <a:r>
              <a:rPr lang="en-US" altLang="zh-CN" baseline="30000" dirty="0" smtClean="0">
                <a:latin typeface="+mn-lt"/>
                <a:ea typeface="+mn-ea"/>
              </a:rPr>
              <a:t>-1</a:t>
            </a:r>
            <a:r>
              <a:rPr lang="en-US" altLang="zh-CN" dirty="0" smtClean="0">
                <a:latin typeface="+mn-lt"/>
                <a:ea typeface="+mn-ea"/>
              </a:rPr>
              <a:t>.</a:t>
            </a:r>
            <a:r>
              <a:rPr lang="zh-CN" altLang="en-US" dirty="0" smtClean="0">
                <a:latin typeface="+mn-lt"/>
                <a:ea typeface="+mn-ea"/>
              </a:rPr>
              <a:t>              </a:t>
            </a: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80900"/>
                                        </p:tgtEl>
                                        <p:attrNameLst>
                                          <p:attrName>style.visibility</p:attrName>
                                        </p:attrNameLst>
                                      </p:cBhvr>
                                      <p:to>
                                        <p:strVal val="visible"/>
                                      </p:to>
                                    </p:set>
                                    <p:animEffect transition="in" filter="dissolve">
                                      <p:cBhvr>
                                        <p:cTn id="7" dur="300"/>
                                        <p:tgtEl>
                                          <p:spTgt spid="809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901"/>
                                        </p:tgtEl>
                                        <p:attrNameLst>
                                          <p:attrName>style.visibility</p:attrName>
                                        </p:attrNameLst>
                                      </p:cBhvr>
                                      <p:to>
                                        <p:strVal val="visible"/>
                                      </p:to>
                                    </p:set>
                                    <p:animEffect transition="in" filter="wipe(left)">
                                      <p:cBhvr>
                                        <p:cTn id="12" dur="500"/>
                                        <p:tgtEl>
                                          <p:spTgt spid="8090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80903"/>
                                        </p:tgtEl>
                                        <p:attrNameLst>
                                          <p:attrName>style.visibility</p:attrName>
                                        </p:attrNameLst>
                                      </p:cBhvr>
                                      <p:to>
                                        <p:strVal val="visible"/>
                                      </p:to>
                                    </p:set>
                                    <p:animEffect transition="in" filter="dissolve">
                                      <p:cBhvr>
                                        <p:cTn id="17" dur="300"/>
                                        <p:tgtEl>
                                          <p:spTgt spid="8090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80904"/>
                                        </p:tgtEl>
                                        <p:attrNameLst>
                                          <p:attrName>style.visibility</p:attrName>
                                        </p:attrNameLst>
                                      </p:cBhvr>
                                      <p:to>
                                        <p:strVal val="visible"/>
                                      </p:to>
                                    </p:set>
                                    <p:animEffect transition="in" filter="dissolve">
                                      <p:cBhvr>
                                        <p:cTn id="22" dur="300"/>
                                        <p:tgtEl>
                                          <p:spTgt spid="8090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wd">
                                    <p:tmPct val="100000"/>
                                  </p:iterate>
                                  <p:childTnLst>
                                    <p:set>
                                      <p:cBhvr>
                                        <p:cTn id="26" dur="1" fill="hold">
                                          <p:stCondLst>
                                            <p:cond delay="0"/>
                                          </p:stCondLst>
                                        </p:cTn>
                                        <p:tgtEl>
                                          <p:spTgt spid="80906"/>
                                        </p:tgtEl>
                                        <p:attrNameLst>
                                          <p:attrName>style.visibility</p:attrName>
                                        </p:attrNameLst>
                                      </p:cBhvr>
                                      <p:to>
                                        <p:strVal val="visible"/>
                                      </p:to>
                                    </p:set>
                                    <p:animEffect transition="in" filter="dissolve">
                                      <p:cBhvr>
                                        <p:cTn id="27" dur="300"/>
                                        <p:tgtEl>
                                          <p:spTgt spid="8090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wd">
                                    <p:tmPct val="100000"/>
                                  </p:iterate>
                                  <p:childTnLst>
                                    <p:set>
                                      <p:cBhvr>
                                        <p:cTn id="31" dur="1" fill="hold">
                                          <p:stCondLst>
                                            <p:cond delay="0"/>
                                          </p:stCondLst>
                                        </p:cTn>
                                        <p:tgtEl>
                                          <p:spTgt spid="80909"/>
                                        </p:tgtEl>
                                        <p:attrNameLst>
                                          <p:attrName>style.visibility</p:attrName>
                                        </p:attrNameLst>
                                      </p:cBhvr>
                                      <p:to>
                                        <p:strVal val="visible"/>
                                      </p:to>
                                    </p:set>
                                    <p:animEffect transition="in" filter="dissolve">
                                      <p:cBhvr>
                                        <p:cTn id="32" dur="300"/>
                                        <p:tgtEl>
                                          <p:spTgt spid="80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3" grpId="0" autoUpdateAnimBg="0"/>
      <p:bldP spid="80904" grpId="0" autoUpdateAnimBg="0"/>
      <p:bldP spid="80906" grpId="0" autoUpdateAnimBg="0"/>
      <p:bldP spid="8090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76200" y="603076"/>
          <a:ext cx="2895600" cy="1460500"/>
        </p:xfrm>
        <a:graphic>
          <a:graphicData uri="http://schemas.openxmlformats.org/presentationml/2006/ole">
            <p:oleObj spid="_x0000_s46082" name="Equation" r:id="rId3" imgW="2895480" imgH="1460160" progId="Equation.3">
              <p:embed/>
            </p:oleObj>
          </a:graphicData>
        </a:graphic>
      </p:graphicFrame>
      <p:graphicFrame>
        <p:nvGraphicFramePr>
          <p:cNvPr id="46083" name="Object 3"/>
          <p:cNvGraphicFramePr>
            <a:graphicFrameLocks noChangeAspect="1"/>
          </p:cNvGraphicFramePr>
          <p:nvPr/>
        </p:nvGraphicFramePr>
        <p:xfrm>
          <a:off x="3035300" y="615776"/>
          <a:ext cx="3733800" cy="1460500"/>
        </p:xfrm>
        <a:graphic>
          <a:graphicData uri="http://schemas.openxmlformats.org/presentationml/2006/ole">
            <p:oleObj spid="_x0000_s46083" name="Equation" r:id="rId4" imgW="3733560" imgH="1460160" progId="Equation.3">
              <p:embed/>
            </p:oleObj>
          </a:graphicData>
        </a:graphic>
      </p:graphicFrame>
      <p:graphicFrame>
        <p:nvGraphicFramePr>
          <p:cNvPr id="46084" name="Object 4"/>
          <p:cNvGraphicFramePr>
            <a:graphicFrameLocks noChangeAspect="1"/>
          </p:cNvGraphicFramePr>
          <p:nvPr/>
        </p:nvGraphicFramePr>
        <p:xfrm>
          <a:off x="6819900" y="615776"/>
          <a:ext cx="2247900" cy="1460500"/>
        </p:xfrm>
        <a:graphic>
          <a:graphicData uri="http://schemas.openxmlformats.org/presentationml/2006/ole">
            <p:oleObj spid="_x0000_s46084" name="Equation" r:id="rId5" imgW="2247840" imgH="1460160" progId="Equation.3">
              <p:embed/>
            </p:oleObj>
          </a:graphicData>
        </a:graphic>
      </p:graphicFrame>
      <p:sp>
        <p:nvSpPr>
          <p:cNvPr id="46085" name="Rectangle 5"/>
          <p:cNvSpPr>
            <a:spLocks noChangeArrowheads="1"/>
          </p:cNvSpPr>
          <p:nvPr/>
        </p:nvSpPr>
        <p:spPr bwMode="auto">
          <a:xfrm>
            <a:off x="0" y="6176"/>
            <a:ext cx="9144000" cy="519113"/>
          </a:xfrm>
          <a:prstGeom prst="rect">
            <a:avLst/>
          </a:prstGeom>
          <a:noFill/>
          <a:ln w="9525">
            <a:noFill/>
            <a:miter lim="800000"/>
            <a:headEnd/>
            <a:tailEnd/>
          </a:ln>
          <a:effectLst/>
        </p:spPr>
        <p:txBody>
          <a:bodyPr>
            <a:spAutoFit/>
          </a:bodyPr>
          <a:lstStyle/>
          <a:p>
            <a:pPr algn="l"/>
            <a:r>
              <a:rPr lang="zh-CN" altLang="en-US" dirty="0" smtClean="0">
                <a:latin typeface="+mn-lt"/>
              </a:rPr>
              <a:t>具体地</a:t>
            </a:r>
            <a:r>
              <a:rPr lang="en-US" altLang="zh-CN" dirty="0" smtClean="0">
                <a:latin typeface="+mn-lt"/>
              </a:rPr>
              <a:t>, </a:t>
            </a:r>
            <a:r>
              <a:rPr lang="zh-CN" altLang="en-US" dirty="0" smtClean="0">
                <a:latin typeface="+mn-lt"/>
              </a:rPr>
              <a:t>由</a:t>
            </a:r>
            <a:endParaRPr lang="zh-CN" altLang="en-US" dirty="0">
              <a:latin typeface="+mn-lt"/>
            </a:endParaRPr>
          </a:p>
        </p:txBody>
      </p:sp>
      <p:graphicFrame>
        <p:nvGraphicFramePr>
          <p:cNvPr id="46086" name="Object 6"/>
          <p:cNvGraphicFramePr>
            <a:graphicFrameLocks noChangeAspect="1"/>
          </p:cNvGraphicFramePr>
          <p:nvPr/>
        </p:nvGraphicFramePr>
        <p:xfrm>
          <a:off x="76200" y="2203276"/>
          <a:ext cx="2895600" cy="1460500"/>
        </p:xfrm>
        <a:graphic>
          <a:graphicData uri="http://schemas.openxmlformats.org/presentationml/2006/ole">
            <p:oleObj spid="_x0000_s46086" name="Equation" r:id="rId6" imgW="2895480" imgH="1460160" progId="Equation.3">
              <p:embed/>
            </p:oleObj>
          </a:graphicData>
        </a:graphic>
      </p:graphicFrame>
      <p:graphicFrame>
        <p:nvGraphicFramePr>
          <p:cNvPr id="46087" name="Object 7"/>
          <p:cNvGraphicFramePr>
            <a:graphicFrameLocks noChangeAspect="1"/>
          </p:cNvGraphicFramePr>
          <p:nvPr/>
        </p:nvGraphicFramePr>
        <p:xfrm>
          <a:off x="3035300" y="2215976"/>
          <a:ext cx="3733800" cy="1460500"/>
        </p:xfrm>
        <a:graphic>
          <a:graphicData uri="http://schemas.openxmlformats.org/presentationml/2006/ole">
            <p:oleObj spid="_x0000_s46087" name="Equation" r:id="rId7" imgW="3733560" imgH="1460160" progId="Equation.3">
              <p:embed/>
            </p:oleObj>
          </a:graphicData>
        </a:graphic>
      </p:graphicFrame>
      <p:graphicFrame>
        <p:nvGraphicFramePr>
          <p:cNvPr id="46088" name="Object 8"/>
          <p:cNvGraphicFramePr>
            <a:graphicFrameLocks noChangeAspect="1"/>
          </p:cNvGraphicFramePr>
          <p:nvPr/>
        </p:nvGraphicFramePr>
        <p:xfrm>
          <a:off x="6902450" y="2215976"/>
          <a:ext cx="2006600" cy="1460500"/>
        </p:xfrm>
        <a:graphic>
          <a:graphicData uri="http://schemas.openxmlformats.org/presentationml/2006/ole">
            <p:oleObj spid="_x0000_s46088" name="Equation" r:id="rId8" imgW="2006280" imgH="1460160" progId="Equation.3">
              <p:embed/>
            </p:oleObj>
          </a:graphicData>
        </a:graphic>
      </p:graphicFrame>
      <p:graphicFrame>
        <p:nvGraphicFramePr>
          <p:cNvPr id="46089" name="Object 9"/>
          <p:cNvGraphicFramePr>
            <a:graphicFrameLocks noChangeAspect="1"/>
          </p:cNvGraphicFramePr>
          <p:nvPr/>
        </p:nvGraphicFramePr>
        <p:xfrm>
          <a:off x="76200" y="3739976"/>
          <a:ext cx="2895600" cy="1460500"/>
        </p:xfrm>
        <a:graphic>
          <a:graphicData uri="http://schemas.openxmlformats.org/presentationml/2006/ole">
            <p:oleObj spid="_x0000_s46089" name="Equation" r:id="rId9" imgW="2895480" imgH="1460160" progId="Equation.3">
              <p:embed/>
            </p:oleObj>
          </a:graphicData>
        </a:graphic>
      </p:graphicFrame>
      <p:graphicFrame>
        <p:nvGraphicFramePr>
          <p:cNvPr id="46090" name="Object 10"/>
          <p:cNvGraphicFramePr>
            <a:graphicFrameLocks noChangeAspect="1"/>
          </p:cNvGraphicFramePr>
          <p:nvPr/>
        </p:nvGraphicFramePr>
        <p:xfrm>
          <a:off x="3048000" y="3739976"/>
          <a:ext cx="3733800" cy="1460500"/>
        </p:xfrm>
        <a:graphic>
          <a:graphicData uri="http://schemas.openxmlformats.org/presentationml/2006/ole">
            <p:oleObj spid="_x0000_s46090" name="Equation" r:id="rId10" imgW="3733560" imgH="1460160" progId="Equation.3">
              <p:embed/>
            </p:oleObj>
          </a:graphicData>
        </a:graphic>
      </p:graphicFrame>
      <p:graphicFrame>
        <p:nvGraphicFramePr>
          <p:cNvPr id="46091" name="Object 11"/>
          <p:cNvGraphicFramePr>
            <a:graphicFrameLocks noChangeAspect="1"/>
          </p:cNvGraphicFramePr>
          <p:nvPr/>
        </p:nvGraphicFramePr>
        <p:xfrm>
          <a:off x="6737350" y="3739976"/>
          <a:ext cx="2247900" cy="1460500"/>
        </p:xfrm>
        <a:graphic>
          <a:graphicData uri="http://schemas.openxmlformats.org/presentationml/2006/ole">
            <p:oleObj spid="_x0000_s46091" name="Equation" r:id="rId11" imgW="2247840" imgH="1460160" progId="Equation.3">
              <p:embed/>
            </p:oleObj>
          </a:graphicData>
        </a:graphic>
      </p:graphicFrame>
      <p:graphicFrame>
        <p:nvGraphicFramePr>
          <p:cNvPr id="46092" name="Object 12"/>
          <p:cNvGraphicFramePr>
            <a:graphicFrameLocks noChangeAspect="1"/>
          </p:cNvGraphicFramePr>
          <p:nvPr/>
        </p:nvGraphicFramePr>
        <p:xfrm>
          <a:off x="1676400" y="5352876"/>
          <a:ext cx="2933700" cy="1460500"/>
        </p:xfrm>
        <a:graphic>
          <a:graphicData uri="http://schemas.openxmlformats.org/presentationml/2006/ole">
            <p:oleObj spid="_x0000_s46092" name="Equation" r:id="rId12" imgW="2933640" imgH="1460160" progId="Equation.3">
              <p:embed/>
            </p:oleObj>
          </a:graphicData>
        </a:graphic>
      </p:graphicFrame>
      <p:sp>
        <p:nvSpPr>
          <p:cNvPr id="46093" name="Rectangle 13"/>
          <p:cNvSpPr>
            <a:spLocks noChangeArrowheads="1"/>
          </p:cNvSpPr>
          <p:nvPr/>
        </p:nvSpPr>
        <p:spPr bwMode="auto">
          <a:xfrm>
            <a:off x="0" y="5797376"/>
            <a:ext cx="9144000" cy="519113"/>
          </a:xfrm>
          <a:prstGeom prst="rect">
            <a:avLst/>
          </a:prstGeom>
          <a:noFill/>
          <a:ln w="9525">
            <a:noFill/>
            <a:miter lim="800000"/>
            <a:headEnd/>
            <a:tailEnd/>
          </a:ln>
          <a:effectLst/>
        </p:spPr>
        <p:txBody>
          <a:bodyPr>
            <a:spAutoFit/>
          </a:bodyPr>
          <a:lstStyle/>
          <a:p>
            <a:pPr algn="l"/>
            <a:r>
              <a:rPr lang="zh-CN" altLang="en-US"/>
              <a:t>所以</a:t>
            </a:r>
          </a:p>
        </p:txBody>
      </p:sp>
      <p:graphicFrame>
        <p:nvGraphicFramePr>
          <p:cNvPr id="46094" name="Object 14"/>
          <p:cNvGraphicFramePr>
            <a:graphicFrameLocks noChangeAspect="1"/>
          </p:cNvGraphicFramePr>
          <p:nvPr/>
        </p:nvGraphicFramePr>
        <p:xfrm>
          <a:off x="4648200" y="5368751"/>
          <a:ext cx="2489200" cy="1409700"/>
        </p:xfrm>
        <a:graphic>
          <a:graphicData uri="http://schemas.openxmlformats.org/presentationml/2006/ole">
            <p:oleObj spid="_x0000_s46094" name="Equation" r:id="rId13" imgW="2489040" imgH="1409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46085"/>
                                        </p:tgtEl>
                                        <p:attrNameLst>
                                          <p:attrName>style.visibility</p:attrName>
                                        </p:attrNameLst>
                                      </p:cBhvr>
                                      <p:to>
                                        <p:strVal val="visible"/>
                                      </p:to>
                                    </p:set>
                                    <p:animEffect transition="in" filter="dissolve">
                                      <p:cBhvr>
                                        <p:cTn id="7" dur="300"/>
                                        <p:tgtEl>
                                          <p:spTgt spid="460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82"/>
                                        </p:tgtEl>
                                        <p:attrNameLst>
                                          <p:attrName>style.visibility</p:attrName>
                                        </p:attrNameLst>
                                      </p:cBhvr>
                                      <p:to>
                                        <p:strVal val="visible"/>
                                      </p:to>
                                    </p:set>
                                    <p:animEffect transition="in" filter="wipe(left)">
                                      <p:cBhvr>
                                        <p:cTn id="12" dur="500"/>
                                        <p:tgtEl>
                                          <p:spTgt spid="460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083"/>
                                        </p:tgtEl>
                                        <p:attrNameLst>
                                          <p:attrName>style.visibility</p:attrName>
                                        </p:attrNameLst>
                                      </p:cBhvr>
                                      <p:to>
                                        <p:strVal val="visible"/>
                                      </p:to>
                                    </p:set>
                                    <p:animEffect transition="in" filter="wipe(left)">
                                      <p:cBhvr>
                                        <p:cTn id="17" dur="500"/>
                                        <p:tgtEl>
                                          <p:spTgt spid="460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084"/>
                                        </p:tgtEl>
                                        <p:attrNameLst>
                                          <p:attrName>style.visibility</p:attrName>
                                        </p:attrNameLst>
                                      </p:cBhvr>
                                      <p:to>
                                        <p:strVal val="visible"/>
                                      </p:to>
                                    </p:set>
                                    <p:animEffect transition="in" filter="wipe(left)">
                                      <p:cBhvr>
                                        <p:cTn id="22" dur="500"/>
                                        <p:tgtEl>
                                          <p:spTgt spid="460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086"/>
                                        </p:tgtEl>
                                        <p:attrNameLst>
                                          <p:attrName>style.visibility</p:attrName>
                                        </p:attrNameLst>
                                      </p:cBhvr>
                                      <p:to>
                                        <p:strVal val="visible"/>
                                      </p:to>
                                    </p:set>
                                    <p:animEffect transition="in" filter="wipe(left)">
                                      <p:cBhvr>
                                        <p:cTn id="27" dur="500"/>
                                        <p:tgtEl>
                                          <p:spTgt spid="460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087"/>
                                        </p:tgtEl>
                                        <p:attrNameLst>
                                          <p:attrName>style.visibility</p:attrName>
                                        </p:attrNameLst>
                                      </p:cBhvr>
                                      <p:to>
                                        <p:strVal val="visible"/>
                                      </p:to>
                                    </p:set>
                                    <p:animEffect transition="in" filter="wipe(left)">
                                      <p:cBhvr>
                                        <p:cTn id="32" dur="500"/>
                                        <p:tgtEl>
                                          <p:spTgt spid="460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6088"/>
                                        </p:tgtEl>
                                        <p:attrNameLst>
                                          <p:attrName>style.visibility</p:attrName>
                                        </p:attrNameLst>
                                      </p:cBhvr>
                                      <p:to>
                                        <p:strVal val="visible"/>
                                      </p:to>
                                    </p:set>
                                    <p:animEffect transition="in" filter="wipe(left)">
                                      <p:cBhvr>
                                        <p:cTn id="37" dur="500"/>
                                        <p:tgtEl>
                                          <p:spTgt spid="4608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6089"/>
                                        </p:tgtEl>
                                        <p:attrNameLst>
                                          <p:attrName>style.visibility</p:attrName>
                                        </p:attrNameLst>
                                      </p:cBhvr>
                                      <p:to>
                                        <p:strVal val="visible"/>
                                      </p:to>
                                    </p:set>
                                    <p:animEffect transition="in" filter="wipe(left)">
                                      <p:cBhvr>
                                        <p:cTn id="42" dur="500"/>
                                        <p:tgtEl>
                                          <p:spTgt spid="4608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6090"/>
                                        </p:tgtEl>
                                        <p:attrNameLst>
                                          <p:attrName>style.visibility</p:attrName>
                                        </p:attrNameLst>
                                      </p:cBhvr>
                                      <p:to>
                                        <p:strVal val="visible"/>
                                      </p:to>
                                    </p:set>
                                    <p:animEffect transition="in" filter="wipe(left)">
                                      <p:cBhvr>
                                        <p:cTn id="47" dur="500"/>
                                        <p:tgtEl>
                                          <p:spTgt spid="460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6091"/>
                                        </p:tgtEl>
                                        <p:attrNameLst>
                                          <p:attrName>style.visibility</p:attrName>
                                        </p:attrNameLst>
                                      </p:cBhvr>
                                      <p:to>
                                        <p:strVal val="visible"/>
                                      </p:to>
                                    </p:set>
                                    <p:animEffect transition="in" filter="wipe(left)">
                                      <p:cBhvr>
                                        <p:cTn id="52" dur="500"/>
                                        <p:tgtEl>
                                          <p:spTgt spid="460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iterate type="wd">
                                    <p:tmPct val="100000"/>
                                  </p:iterate>
                                  <p:childTnLst>
                                    <p:set>
                                      <p:cBhvr>
                                        <p:cTn id="56" dur="1" fill="hold">
                                          <p:stCondLst>
                                            <p:cond delay="0"/>
                                          </p:stCondLst>
                                        </p:cTn>
                                        <p:tgtEl>
                                          <p:spTgt spid="46093"/>
                                        </p:tgtEl>
                                        <p:attrNameLst>
                                          <p:attrName>style.visibility</p:attrName>
                                        </p:attrNameLst>
                                      </p:cBhvr>
                                      <p:to>
                                        <p:strVal val="visible"/>
                                      </p:to>
                                    </p:set>
                                    <p:animEffect transition="in" filter="dissolve">
                                      <p:cBhvr>
                                        <p:cTn id="57" dur="300"/>
                                        <p:tgtEl>
                                          <p:spTgt spid="46093"/>
                                        </p:tgtEl>
                                      </p:cBhvr>
                                    </p:animEffect>
                                  </p:childTnLst>
                                </p:cTn>
                              </p:par>
                            </p:childTnLst>
                          </p:cTn>
                        </p:par>
                        <p:par>
                          <p:cTn id="58" fill="hold">
                            <p:stCondLst>
                              <p:cond delay="300"/>
                            </p:stCondLst>
                            <p:childTnLst>
                              <p:par>
                                <p:cTn id="59" presetID="22" presetClass="entr" presetSubtype="8" fill="hold" nodeType="afterEffect">
                                  <p:stCondLst>
                                    <p:cond delay="2000"/>
                                  </p:stCondLst>
                                  <p:childTnLst>
                                    <p:set>
                                      <p:cBhvr>
                                        <p:cTn id="60" dur="1" fill="hold">
                                          <p:stCondLst>
                                            <p:cond delay="0"/>
                                          </p:stCondLst>
                                        </p:cTn>
                                        <p:tgtEl>
                                          <p:spTgt spid="46092"/>
                                        </p:tgtEl>
                                        <p:attrNameLst>
                                          <p:attrName>style.visibility</p:attrName>
                                        </p:attrNameLst>
                                      </p:cBhvr>
                                      <p:to>
                                        <p:strVal val="visible"/>
                                      </p:to>
                                    </p:set>
                                    <p:animEffect transition="in" filter="wipe(left)">
                                      <p:cBhvr>
                                        <p:cTn id="61" dur="500"/>
                                        <p:tgtEl>
                                          <p:spTgt spid="46092"/>
                                        </p:tgtEl>
                                      </p:cBhvr>
                                    </p:animEffect>
                                  </p:childTnLst>
                                </p:cTn>
                              </p:par>
                            </p:childTnLst>
                          </p:cTn>
                        </p:par>
                        <p:par>
                          <p:cTn id="62" fill="hold">
                            <p:stCondLst>
                              <p:cond delay="2800"/>
                            </p:stCondLst>
                            <p:childTnLst>
                              <p:par>
                                <p:cTn id="63" presetID="22" presetClass="entr" presetSubtype="8" fill="hold" nodeType="afterEffect">
                                  <p:stCondLst>
                                    <p:cond delay="2000"/>
                                  </p:stCondLst>
                                  <p:childTnLst>
                                    <p:set>
                                      <p:cBhvr>
                                        <p:cTn id="64" dur="1" fill="hold">
                                          <p:stCondLst>
                                            <p:cond delay="0"/>
                                          </p:stCondLst>
                                        </p:cTn>
                                        <p:tgtEl>
                                          <p:spTgt spid="46094"/>
                                        </p:tgtEl>
                                        <p:attrNameLst>
                                          <p:attrName>style.visibility</p:attrName>
                                        </p:attrNameLst>
                                      </p:cBhvr>
                                      <p:to>
                                        <p:strVal val="visible"/>
                                      </p:to>
                                    </p:set>
                                    <p:animEffect transition="in" filter="wipe(left)">
                                      <p:cBhvr>
                                        <p:cTn id="65" dur="500"/>
                                        <p:tgtEl>
                                          <p:spTgt spid="46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utoUpdateAnimBg="0"/>
      <p:bldP spid="4609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ChangeArrowheads="1"/>
          </p:cNvSpPr>
          <p:nvPr/>
        </p:nvSpPr>
        <p:spPr bwMode="auto">
          <a:xfrm>
            <a:off x="0" y="44624"/>
            <a:ext cx="9144000" cy="609398"/>
          </a:xfrm>
          <a:prstGeom prst="rect">
            <a:avLst/>
          </a:prstGeom>
          <a:solidFill>
            <a:schemeClr val="hlink"/>
          </a:solidFill>
          <a:ln w="9525">
            <a:noFill/>
            <a:miter lim="800000"/>
            <a:headEnd/>
            <a:tailEnd/>
          </a:ln>
          <a:effectLst/>
        </p:spPr>
        <p:txBody>
          <a:bodyPr>
            <a:spAutoFit/>
          </a:bodyPr>
          <a:lstStyle/>
          <a:p>
            <a:pPr algn="l">
              <a:lnSpc>
                <a:spcPct val="120000"/>
              </a:lnSpc>
              <a:spcBef>
                <a:spcPts val="0"/>
              </a:spcBef>
            </a:pPr>
            <a:r>
              <a:rPr lang="zh-CN" altLang="en-US" dirty="0">
                <a:latin typeface="+mn-lt"/>
              </a:rPr>
              <a:t>对于</a:t>
            </a:r>
            <a:r>
              <a:rPr lang="en-US" altLang="zh-CN" i="1" dirty="0">
                <a:latin typeface="+mn-lt"/>
              </a:rPr>
              <a:t>n</a:t>
            </a:r>
            <a:r>
              <a:rPr lang="zh-CN" altLang="en-US" dirty="0">
                <a:latin typeface="+mn-lt"/>
              </a:rPr>
              <a:t>阶矩阵的求逆问题</a:t>
            </a:r>
          </a:p>
        </p:txBody>
      </p:sp>
      <p:sp>
        <p:nvSpPr>
          <p:cNvPr id="83973" name="Rectangle 5"/>
          <p:cNvSpPr>
            <a:spLocks noChangeArrowheads="1"/>
          </p:cNvSpPr>
          <p:nvPr/>
        </p:nvSpPr>
        <p:spPr bwMode="auto">
          <a:xfrm>
            <a:off x="0" y="692150"/>
            <a:ext cx="9144000" cy="1126462"/>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rPr>
              <a:t>        如果</a:t>
            </a:r>
            <a:r>
              <a:rPr lang="zh-CN" altLang="en-US" dirty="0">
                <a:latin typeface="+mn-lt"/>
              </a:rPr>
              <a:t>在刚才的计算过程中采用</a:t>
            </a:r>
            <a:r>
              <a:rPr lang="en-US" altLang="zh-CN" dirty="0">
                <a:solidFill>
                  <a:srgbClr val="0070C0"/>
                </a:solidFill>
                <a:latin typeface="+mn-lt"/>
              </a:rPr>
              <a:t>Gauss</a:t>
            </a:r>
            <a:r>
              <a:rPr lang="zh-CN" altLang="en-US" dirty="0">
                <a:solidFill>
                  <a:srgbClr val="0070C0"/>
                </a:solidFill>
                <a:latin typeface="+mn-lt"/>
              </a:rPr>
              <a:t>消去</a:t>
            </a:r>
            <a:r>
              <a:rPr lang="zh-CN" altLang="en-US" dirty="0" smtClean="0">
                <a:solidFill>
                  <a:srgbClr val="0070C0"/>
                </a:solidFill>
                <a:latin typeface="+mn-lt"/>
              </a:rPr>
              <a:t>法</a:t>
            </a:r>
            <a:r>
              <a:rPr lang="en-US" altLang="zh-CN" dirty="0" smtClean="0">
                <a:latin typeface="+mn-lt"/>
              </a:rPr>
              <a:t>, </a:t>
            </a:r>
            <a:r>
              <a:rPr lang="zh-CN" altLang="en-US" dirty="0" smtClean="0">
                <a:latin typeface="+mn-lt"/>
              </a:rPr>
              <a:t>则</a:t>
            </a:r>
            <a:endParaRPr lang="en-US" altLang="zh-CN" dirty="0" smtClean="0">
              <a:latin typeface="+mn-lt"/>
            </a:endParaRPr>
          </a:p>
          <a:p>
            <a:pPr>
              <a:lnSpc>
                <a:spcPct val="120000"/>
              </a:lnSpc>
              <a:spcBef>
                <a:spcPts val="0"/>
              </a:spcBef>
            </a:pPr>
            <a:r>
              <a:rPr lang="zh-CN" altLang="en-US" b="1" dirty="0" smtClean="0">
                <a:solidFill>
                  <a:srgbClr val="0070C0"/>
                </a:solidFill>
                <a:latin typeface="+mn-lt"/>
              </a:rPr>
              <a:t>全部计算量</a:t>
            </a:r>
            <a:r>
              <a:rPr lang="en-US" altLang="zh-CN" dirty="0" smtClean="0">
                <a:latin typeface="+mn-lt"/>
              </a:rPr>
              <a:t>=</a:t>
            </a:r>
            <a:r>
              <a:rPr lang="en-US" altLang="zh-CN" i="1" dirty="0" smtClean="0">
                <a:latin typeface="+mn-lt"/>
              </a:rPr>
              <a:t>n</a:t>
            </a:r>
            <a:r>
              <a:rPr lang="zh-CN" altLang="en-US" dirty="0" smtClean="0">
                <a:latin typeface="+mn-lt"/>
              </a:rPr>
              <a:t>次</a:t>
            </a:r>
            <a:r>
              <a:rPr lang="en-US" altLang="zh-CN" dirty="0" smtClean="0">
                <a:latin typeface="+mn-lt"/>
              </a:rPr>
              <a:t>Gauss</a:t>
            </a:r>
            <a:r>
              <a:rPr lang="zh-CN" altLang="en-US" dirty="0" smtClean="0">
                <a:latin typeface="+mn-lt"/>
              </a:rPr>
              <a:t>消去法</a:t>
            </a:r>
            <a:r>
              <a:rPr lang="en-US" altLang="zh-CN" dirty="0" smtClean="0">
                <a:latin typeface="+mn-lt"/>
              </a:rPr>
              <a:t>=</a:t>
            </a:r>
            <a:r>
              <a:rPr lang="en-US" altLang="zh-CN" i="1" dirty="0" smtClean="0">
                <a:latin typeface="+mn-lt"/>
              </a:rPr>
              <a:t>n</a:t>
            </a:r>
            <a:r>
              <a:rPr lang="en-US" altLang="zh-CN" dirty="0" smtClean="0">
                <a:latin typeface="+mn-lt"/>
              </a:rPr>
              <a:t> ∙O(</a:t>
            </a:r>
            <a:r>
              <a:rPr lang="en-US" altLang="zh-CN" i="1" dirty="0" smtClean="0">
                <a:latin typeface="+mn-lt"/>
              </a:rPr>
              <a:t>n</a:t>
            </a:r>
            <a:r>
              <a:rPr lang="en-US" altLang="zh-CN" baseline="30000" dirty="0" smtClean="0">
                <a:latin typeface="+mn-lt"/>
              </a:rPr>
              <a:t>3</a:t>
            </a:r>
            <a:r>
              <a:rPr lang="en-US" altLang="zh-CN" dirty="0" smtClean="0">
                <a:latin typeface="+mn-lt"/>
              </a:rPr>
              <a:t>)=</a:t>
            </a:r>
            <a:r>
              <a:rPr lang="en-US" altLang="zh-CN" dirty="0" smtClean="0">
                <a:solidFill>
                  <a:srgbClr val="0070C0"/>
                </a:solidFill>
                <a:latin typeface="+mn-lt"/>
              </a:rPr>
              <a:t>O(</a:t>
            </a:r>
            <a:r>
              <a:rPr lang="en-US" altLang="zh-CN" i="1" dirty="0" smtClean="0">
                <a:solidFill>
                  <a:srgbClr val="0070C0"/>
                </a:solidFill>
                <a:latin typeface="+mn-lt"/>
              </a:rPr>
              <a:t>n</a:t>
            </a:r>
            <a:r>
              <a:rPr lang="en-US" altLang="zh-CN" baseline="30000" dirty="0" smtClean="0">
                <a:solidFill>
                  <a:srgbClr val="0070C0"/>
                </a:solidFill>
                <a:latin typeface="+mn-lt"/>
              </a:rPr>
              <a:t>4</a:t>
            </a:r>
            <a:r>
              <a:rPr lang="en-US" altLang="zh-CN" dirty="0" smtClean="0">
                <a:solidFill>
                  <a:srgbClr val="0070C0"/>
                </a:solidFill>
                <a:latin typeface="+mn-lt"/>
              </a:rPr>
              <a:t>)</a:t>
            </a:r>
            <a:r>
              <a:rPr lang="en-US" altLang="zh-CN" dirty="0" smtClean="0">
                <a:latin typeface="+mn-lt"/>
              </a:rPr>
              <a:t>.</a:t>
            </a:r>
            <a:endParaRPr lang="zh-CN" altLang="en-US" dirty="0">
              <a:latin typeface="+mn-lt"/>
            </a:endParaRPr>
          </a:p>
        </p:txBody>
      </p:sp>
      <p:sp>
        <p:nvSpPr>
          <p:cNvPr id="83976" name="Rectangle 8"/>
          <p:cNvSpPr>
            <a:spLocks noChangeArrowheads="1"/>
          </p:cNvSpPr>
          <p:nvPr/>
        </p:nvSpPr>
        <p:spPr bwMode="auto">
          <a:xfrm>
            <a:off x="0" y="1844824"/>
            <a:ext cx="9144000" cy="1643527"/>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a:latin typeface="+mn-lt"/>
                <a:ea typeface="+mn-ea"/>
              </a:rPr>
              <a:t>而如果在刚才的计算过程中采用</a:t>
            </a:r>
            <a:r>
              <a:rPr lang="zh-CN" altLang="en-US" dirty="0">
                <a:solidFill>
                  <a:srgbClr val="FF0000"/>
                </a:solidFill>
                <a:latin typeface="+mn-lt"/>
                <a:ea typeface="+mn-ea"/>
              </a:rPr>
              <a:t>直接三角分解</a:t>
            </a:r>
            <a:r>
              <a:rPr lang="zh-CN" altLang="en-US" dirty="0" smtClean="0">
                <a:solidFill>
                  <a:srgbClr val="FF0000"/>
                </a:solidFill>
                <a:latin typeface="+mn-lt"/>
                <a:ea typeface="+mn-ea"/>
              </a:rPr>
              <a:t>法</a:t>
            </a:r>
            <a:r>
              <a:rPr lang="en-US" altLang="zh-CN" dirty="0" smtClean="0">
                <a:latin typeface="+mn-lt"/>
                <a:ea typeface="+mn-ea"/>
              </a:rPr>
              <a:t>, </a:t>
            </a:r>
            <a:r>
              <a:rPr lang="zh-CN" altLang="en-US" dirty="0" smtClean="0">
                <a:latin typeface="+mn-lt"/>
                <a:ea typeface="+mn-ea"/>
              </a:rPr>
              <a:t>则</a:t>
            </a:r>
            <a:endParaRPr lang="en-US" altLang="zh-CN" dirty="0" smtClean="0">
              <a:latin typeface="+mn-lt"/>
              <a:ea typeface="+mn-ea"/>
            </a:endParaRPr>
          </a:p>
          <a:p>
            <a:pPr>
              <a:lnSpc>
                <a:spcPct val="120000"/>
              </a:lnSpc>
              <a:spcBef>
                <a:spcPts val="0"/>
              </a:spcBef>
            </a:pPr>
            <a:r>
              <a:rPr lang="zh-CN" altLang="en-US" b="1" dirty="0" smtClean="0">
                <a:solidFill>
                  <a:srgbClr val="FF0000"/>
                </a:solidFill>
                <a:latin typeface="+mn-lt"/>
                <a:ea typeface="+mn-ea"/>
              </a:rPr>
              <a:t>全部计算量</a:t>
            </a:r>
            <a:r>
              <a:rPr lang="en-US" altLang="zh-CN" dirty="0" smtClean="0">
                <a:latin typeface="+mn-lt"/>
                <a:ea typeface="+mn-ea"/>
              </a:rPr>
              <a:t>=1</a:t>
            </a:r>
            <a:r>
              <a:rPr lang="zh-CN" altLang="en-US" dirty="0" smtClean="0">
                <a:latin typeface="+mn-lt"/>
                <a:ea typeface="+mn-ea"/>
              </a:rPr>
              <a:t>次直接三角分解</a:t>
            </a:r>
            <a:r>
              <a:rPr lang="en-US" altLang="zh-CN" dirty="0" smtClean="0">
                <a:latin typeface="+mn-lt"/>
                <a:ea typeface="+mn-ea"/>
              </a:rPr>
              <a:t>+2</a:t>
            </a:r>
            <a:r>
              <a:rPr lang="en-US" altLang="zh-CN" i="1" dirty="0" smtClean="0">
                <a:latin typeface="+mn-lt"/>
                <a:ea typeface="+mn-ea"/>
              </a:rPr>
              <a:t>n</a:t>
            </a:r>
            <a:r>
              <a:rPr lang="zh-CN" altLang="en-US" dirty="0" smtClean="0">
                <a:latin typeface="+mn-lt"/>
                <a:ea typeface="+mn-ea"/>
              </a:rPr>
              <a:t>次回代</a:t>
            </a:r>
            <a:endParaRPr lang="en-US" altLang="zh-CN" dirty="0" smtClean="0">
              <a:latin typeface="+mn-lt"/>
              <a:ea typeface="+mn-ea"/>
            </a:endParaRPr>
          </a:p>
          <a:p>
            <a:pPr algn="l">
              <a:lnSpc>
                <a:spcPct val="120000"/>
              </a:lnSpc>
              <a:spcBef>
                <a:spcPts val="0"/>
              </a:spcBef>
            </a:pPr>
            <a:r>
              <a:rPr lang="en-US" altLang="zh-CN" dirty="0" smtClean="0">
                <a:latin typeface="+mn-lt"/>
                <a:ea typeface="+mn-ea"/>
              </a:rPr>
              <a:t>                                   =O(</a:t>
            </a:r>
            <a:r>
              <a:rPr lang="en-US" altLang="zh-CN" i="1" dirty="0" smtClean="0">
                <a:latin typeface="+mn-lt"/>
                <a:ea typeface="+mn-ea"/>
              </a:rPr>
              <a:t>n</a:t>
            </a:r>
            <a:r>
              <a:rPr lang="en-US" altLang="zh-CN" baseline="30000" dirty="0" smtClean="0">
                <a:latin typeface="+mn-lt"/>
                <a:ea typeface="+mn-ea"/>
              </a:rPr>
              <a:t>3</a:t>
            </a:r>
            <a:r>
              <a:rPr lang="en-US" altLang="zh-CN" dirty="0" smtClean="0">
                <a:latin typeface="+mn-lt"/>
                <a:ea typeface="+mn-ea"/>
              </a:rPr>
              <a:t>)+2</a:t>
            </a:r>
            <a:r>
              <a:rPr lang="en-US" altLang="zh-CN" i="1" dirty="0" smtClean="0">
                <a:latin typeface="+mn-lt"/>
                <a:ea typeface="+mn-ea"/>
              </a:rPr>
              <a:t>n</a:t>
            </a:r>
            <a:r>
              <a:rPr lang="en-US" altLang="zh-CN" dirty="0" smtClean="0">
                <a:latin typeface="+mn-lt"/>
                <a:ea typeface="+mn-ea"/>
              </a:rPr>
              <a:t> ∙O(</a:t>
            </a:r>
            <a:r>
              <a:rPr lang="en-US" altLang="zh-CN" i="1" dirty="0" smtClean="0">
                <a:latin typeface="+mn-lt"/>
                <a:ea typeface="+mn-ea"/>
              </a:rPr>
              <a:t>n</a:t>
            </a:r>
            <a:r>
              <a:rPr lang="en-US" altLang="zh-CN" baseline="30000" dirty="0" smtClean="0">
                <a:latin typeface="+mn-lt"/>
                <a:ea typeface="+mn-ea"/>
              </a:rPr>
              <a:t>2</a:t>
            </a:r>
            <a:r>
              <a:rPr lang="en-US" altLang="zh-CN" dirty="0" smtClean="0">
                <a:latin typeface="+mn-lt"/>
                <a:ea typeface="+mn-ea"/>
              </a:rPr>
              <a:t>)=</a:t>
            </a:r>
            <a:r>
              <a:rPr lang="en-US" altLang="zh-CN" dirty="0" smtClean="0">
                <a:solidFill>
                  <a:srgbClr val="FF0000"/>
                </a:solidFill>
                <a:latin typeface="+mn-lt"/>
                <a:ea typeface="+mn-ea"/>
              </a:rPr>
              <a:t>O(</a:t>
            </a:r>
            <a:r>
              <a:rPr lang="en-US" altLang="zh-CN" i="1" dirty="0" smtClean="0">
                <a:solidFill>
                  <a:srgbClr val="FF0000"/>
                </a:solidFill>
                <a:latin typeface="+mn-lt"/>
                <a:ea typeface="+mn-ea"/>
              </a:rPr>
              <a:t>n</a:t>
            </a:r>
            <a:r>
              <a:rPr lang="en-US" altLang="zh-CN" baseline="30000" dirty="0" smtClean="0">
                <a:solidFill>
                  <a:srgbClr val="FF0000"/>
                </a:solidFill>
                <a:latin typeface="+mn-lt"/>
                <a:ea typeface="+mn-ea"/>
              </a:rPr>
              <a:t>3</a:t>
            </a:r>
            <a:r>
              <a:rPr lang="en-US" altLang="zh-CN" dirty="0" smtClean="0">
                <a:solidFill>
                  <a:srgbClr val="FF0000"/>
                </a:solidFill>
                <a:latin typeface="+mn-lt"/>
                <a:ea typeface="+mn-ea"/>
              </a:rPr>
              <a:t>)</a:t>
            </a:r>
            <a:r>
              <a:rPr lang="en-US" altLang="zh-CN" dirty="0" smtClean="0">
                <a:latin typeface="+mn-lt"/>
                <a:ea typeface="+mn-ea"/>
              </a:rPr>
              <a:t>.</a:t>
            </a:r>
            <a:endParaRPr lang="zh-CN" altLang="en-US" dirty="0" smtClean="0">
              <a:latin typeface="+mn-lt"/>
              <a:ea typeface="+mn-ea"/>
            </a:endParaRPr>
          </a:p>
        </p:txBody>
      </p:sp>
      <p:sp>
        <p:nvSpPr>
          <p:cNvPr id="83978" name="Rectangle 10"/>
          <p:cNvSpPr>
            <a:spLocks noChangeArrowheads="1"/>
          </p:cNvSpPr>
          <p:nvPr/>
        </p:nvSpPr>
        <p:spPr bwMode="auto">
          <a:xfrm>
            <a:off x="0" y="3576175"/>
            <a:ext cx="9144000" cy="1076961"/>
          </a:xfrm>
          <a:prstGeom prst="rect">
            <a:avLst/>
          </a:prstGeom>
          <a:solidFill>
            <a:schemeClr val="hlink"/>
          </a:solidFill>
          <a:ln w="9525">
            <a:noFill/>
            <a:miter lim="800000"/>
            <a:headEnd/>
            <a:tailEnd/>
          </a:ln>
          <a:effectLst/>
        </p:spPr>
        <p:txBody>
          <a:bodyPr>
            <a:spAutoFit/>
          </a:bodyPr>
          <a:lstStyle/>
          <a:p>
            <a:pPr algn="just">
              <a:lnSpc>
                <a:spcPct val="120000"/>
              </a:lnSpc>
              <a:spcBef>
                <a:spcPts val="0"/>
              </a:spcBef>
            </a:pPr>
            <a:r>
              <a:rPr lang="zh-CN" altLang="en-US" dirty="0">
                <a:latin typeface="+mn-lt"/>
              </a:rPr>
              <a:t>可见对于这类问题两种不同的方法的计算量相差了一个</a:t>
            </a:r>
            <a:r>
              <a:rPr lang="zh-CN" altLang="en-US" dirty="0" smtClean="0">
                <a:latin typeface="+mn-lt"/>
              </a:rPr>
              <a:t>数量级</a:t>
            </a:r>
            <a:r>
              <a:rPr lang="en-US" altLang="zh-CN" dirty="0" smtClean="0">
                <a:latin typeface="+mn-lt"/>
              </a:rPr>
              <a:t>.</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83972"/>
                                        </p:tgtEl>
                                        <p:attrNameLst>
                                          <p:attrName>style.visibility</p:attrName>
                                        </p:attrNameLst>
                                      </p:cBhvr>
                                      <p:to>
                                        <p:strVal val="visible"/>
                                      </p:to>
                                    </p:set>
                                    <p:animEffect transition="in" filter="dissolve">
                                      <p:cBhvr>
                                        <p:cTn id="7" dur="300"/>
                                        <p:tgtEl>
                                          <p:spTgt spid="839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83973"/>
                                        </p:tgtEl>
                                        <p:attrNameLst>
                                          <p:attrName>style.visibility</p:attrName>
                                        </p:attrNameLst>
                                      </p:cBhvr>
                                      <p:to>
                                        <p:strVal val="visible"/>
                                      </p:to>
                                    </p:set>
                                    <p:animEffect transition="in" filter="dissolve">
                                      <p:cBhvr>
                                        <p:cTn id="12" dur="300"/>
                                        <p:tgtEl>
                                          <p:spTgt spid="8397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83976"/>
                                        </p:tgtEl>
                                        <p:attrNameLst>
                                          <p:attrName>style.visibility</p:attrName>
                                        </p:attrNameLst>
                                      </p:cBhvr>
                                      <p:to>
                                        <p:strVal val="visible"/>
                                      </p:to>
                                    </p:set>
                                    <p:animEffect transition="in" filter="dissolve">
                                      <p:cBhvr>
                                        <p:cTn id="17" dur="300"/>
                                        <p:tgtEl>
                                          <p:spTgt spid="8397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83978"/>
                                        </p:tgtEl>
                                        <p:attrNameLst>
                                          <p:attrName>style.visibility</p:attrName>
                                        </p:attrNameLst>
                                      </p:cBhvr>
                                      <p:to>
                                        <p:strVal val="visible"/>
                                      </p:to>
                                    </p:set>
                                    <p:animEffect transition="in" filter="dissolve">
                                      <p:cBhvr>
                                        <p:cTn id="22" dur="300"/>
                                        <p:tgtEl>
                                          <p:spTgt spid="83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autoUpdateAnimBg="0"/>
      <p:bldP spid="83973" grpId="0" autoUpdateAnimBg="0"/>
      <p:bldP spid="83976" grpId="0" autoUpdateAnimBg="0"/>
      <p:bldP spid="8397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90488"/>
            <a:ext cx="9144000" cy="1126462"/>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mn-lt"/>
              </a:rPr>
              <a:t>        </a:t>
            </a:r>
            <a:r>
              <a:rPr lang="zh-CN" altLang="en-US" dirty="0" smtClean="0">
                <a:latin typeface="+mn-lt"/>
              </a:rPr>
              <a:t>为了</a:t>
            </a:r>
            <a:r>
              <a:rPr lang="zh-CN" altLang="en-US" dirty="0">
                <a:latin typeface="+mn-lt"/>
              </a:rPr>
              <a:t>提高数值稳定性</a:t>
            </a:r>
            <a:r>
              <a:rPr lang="en-US" altLang="zh-CN" dirty="0" smtClean="0">
                <a:latin typeface="+mn-lt"/>
              </a:rPr>
              <a:t>, </a:t>
            </a:r>
            <a:r>
              <a:rPr lang="zh-CN" altLang="en-US" dirty="0" smtClean="0">
                <a:latin typeface="+mn-lt"/>
              </a:rPr>
              <a:t>可</a:t>
            </a:r>
            <a:r>
              <a:rPr lang="zh-CN" altLang="en-US" dirty="0">
                <a:latin typeface="+mn-lt"/>
              </a:rPr>
              <a:t>考虑列主元三角分解</a:t>
            </a:r>
            <a:r>
              <a:rPr lang="zh-CN" altLang="en-US" dirty="0" smtClean="0">
                <a:latin typeface="+mn-lt"/>
              </a:rPr>
              <a:t>法</a:t>
            </a:r>
            <a:r>
              <a:rPr lang="en-US" altLang="zh-CN" dirty="0" smtClean="0">
                <a:latin typeface="+mn-lt"/>
              </a:rPr>
              <a:t>. </a:t>
            </a:r>
            <a:r>
              <a:rPr lang="zh-CN" altLang="en-US" dirty="0" smtClean="0">
                <a:latin typeface="+mn-lt"/>
              </a:rPr>
              <a:t>具体算法参见教材</a:t>
            </a:r>
            <a:r>
              <a:rPr lang="en-US" altLang="zh-CN" dirty="0" smtClean="0">
                <a:latin typeface="+mn-lt"/>
              </a:rPr>
              <a:t>P26.</a:t>
            </a:r>
            <a:endParaRPr lang="zh-CN" altLang="en-US" dirty="0">
              <a:latin typeface="+mn-lt"/>
            </a:endParaRPr>
          </a:p>
        </p:txBody>
      </p:sp>
      <p:sp>
        <p:nvSpPr>
          <p:cNvPr id="47114" name="Rectangle 10"/>
          <p:cNvSpPr>
            <a:spLocks noChangeArrowheads="1"/>
          </p:cNvSpPr>
          <p:nvPr/>
        </p:nvSpPr>
        <p:spPr bwMode="auto">
          <a:xfrm>
            <a:off x="0" y="1271782"/>
            <a:ext cx="9144000" cy="1057790"/>
          </a:xfrm>
          <a:prstGeom prst="rect">
            <a:avLst/>
          </a:prstGeom>
          <a:noFill/>
          <a:ln w="9525">
            <a:noFill/>
            <a:miter lim="800000"/>
            <a:headEnd/>
            <a:tailEnd/>
          </a:ln>
          <a:effectLst/>
        </p:spPr>
        <p:txBody>
          <a:bodyPr>
            <a:spAutoFit/>
          </a:bodyPr>
          <a:lstStyle/>
          <a:p>
            <a:pPr algn="l">
              <a:lnSpc>
                <a:spcPct val="120000"/>
              </a:lnSpc>
              <a:spcBef>
                <a:spcPts val="0"/>
              </a:spcBef>
            </a:pPr>
            <a:r>
              <a:rPr lang="zh-CN" altLang="en-US" b="1" dirty="0">
                <a:solidFill>
                  <a:srgbClr val="0070C0"/>
                </a:solidFill>
              </a:rPr>
              <a:t> </a:t>
            </a:r>
            <a:r>
              <a:rPr lang="zh-CN" altLang="en-US" b="1" dirty="0" smtClean="0">
                <a:solidFill>
                  <a:srgbClr val="0070C0"/>
                </a:solidFill>
              </a:rPr>
              <a:t>   </a:t>
            </a:r>
            <a:r>
              <a:rPr lang="zh-CN" altLang="en-US" b="1" dirty="0" smtClean="0"/>
              <a:t>但</a:t>
            </a:r>
            <a:r>
              <a:rPr lang="zh-CN" altLang="en-US" b="1" dirty="0"/>
              <a:t>要</a:t>
            </a:r>
            <a:r>
              <a:rPr lang="zh-CN" altLang="en-US" b="1" dirty="0" smtClean="0"/>
              <a:t>注意</a:t>
            </a:r>
            <a:r>
              <a:rPr lang="en-US" altLang="zh-CN" b="1" dirty="0" smtClean="0"/>
              <a:t>: </a:t>
            </a:r>
            <a:r>
              <a:rPr lang="zh-CN" altLang="en-US" b="1" dirty="0" smtClean="0">
                <a:solidFill>
                  <a:srgbClr val="0070C0"/>
                </a:solidFill>
              </a:rPr>
              <a:t>应用列主元三角分解法时</a:t>
            </a:r>
            <a:r>
              <a:rPr lang="en-US" altLang="zh-CN" dirty="0" smtClean="0">
                <a:solidFill>
                  <a:srgbClr val="0070C0"/>
                </a:solidFill>
              </a:rPr>
              <a:t>,</a:t>
            </a:r>
            <a:r>
              <a:rPr lang="en-US" altLang="zh-CN" b="1" dirty="0" smtClean="0">
                <a:solidFill>
                  <a:srgbClr val="0070C0"/>
                </a:solidFill>
              </a:rPr>
              <a:t> </a:t>
            </a:r>
            <a:r>
              <a:rPr lang="zh-CN" altLang="en-US" b="1" dirty="0" smtClean="0">
                <a:solidFill>
                  <a:srgbClr val="0070C0"/>
                </a:solidFill>
              </a:rPr>
              <a:t>方程组右端的</a:t>
            </a:r>
            <a:r>
              <a:rPr lang="zh-CN" altLang="en-US" b="1" dirty="0">
                <a:solidFill>
                  <a:srgbClr val="0070C0"/>
                </a:solidFill>
              </a:rPr>
              <a:t>常数项也要做相应的</a:t>
            </a:r>
            <a:r>
              <a:rPr lang="zh-CN" altLang="en-US" b="1" dirty="0" smtClean="0">
                <a:solidFill>
                  <a:srgbClr val="0070C0"/>
                </a:solidFill>
              </a:rPr>
              <a:t>交换</a:t>
            </a:r>
            <a:r>
              <a:rPr lang="en-US" altLang="zh-CN" dirty="0" smtClean="0">
                <a:solidFill>
                  <a:srgbClr val="0070C0"/>
                </a:solidFill>
              </a:rPr>
              <a:t>.</a:t>
            </a:r>
            <a:endParaRPr lang="en-US" altLang="zh-CN"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47106"/>
                                        </p:tgtEl>
                                        <p:attrNameLst>
                                          <p:attrName>style.visibility</p:attrName>
                                        </p:attrNameLst>
                                      </p:cBhvr>
                                      <p:to>
                                        <p:strVal val="visible"/>
                                      </p:to>
                                    </p:set>
                                    <p:animEffect transition="in" filter="dissolve">
                                      <p:cBhvr>
                                        <p:cTn id="7" dur="3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47114"/>
                                        </p:tgtEl>
                                        <p:attrNameLst>
                                          <p:attrName>style.visibility</p:attrName>
                                        </p:attrNameLst>
                                      </p:cBhvr>
                                      <p:to>
                                        <p:strVal val="visible"/>
                                      </p:to>
                                    </p:set>
                                    <p:animEffect transition="in" filter="dissolve">
                                      <p:cBhvr>
                                        <p:cTn id="12" dur="300"/>
                                        <p:tgtEl>
                                          <p:spTgt spid="47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1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0" y="647700"/>
            <a:ext cx="9144000" cy="1126462"/>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mn-lt"/>
                <a:ea typeface="+mn-ea"/>
              </a:rPr>
              <a:t>        </a:t>
            </a:r>
            <a:r>
              <a:rPr lang="zh-CN" altLang="en-US" dirty="0" smtClean="0">
                <a:latin typeface="+mn-lt"/>
                <a:ea typeface="+mn-ea"/>
              </a:rPr>
              <a:t>设</a:t>
            </a:r>
            <a:r>
              <a:rPr lang="en-US" altLang="zh-CN" b="1" i="1" dirty="0">
                <a:latin typeface="+mn-lt"/>
                <a:ea typeface="+mn-ea"/>
              </a:rPr>
              <a:t>A</a:t>
            </a:r>
            <a:r>
              <a:rPr lang="zh-CN" altLang="en-US" dirty="0">
                <a:latin typeface="+mn-lt"/>
                <a:ea typeface="+mn-ea"/>
              </a:rPr>
              <a:t>为对称</a:t>
            </a:r>
            <a:r>
              <a:rPr lang="zh-CN" altLang="en-US" dirty="0" smtClean="0">
                <a:latin typeface="+mn-lt"/>
                <a:ea typeface="+mn-ea"/>
              </a:rPr>
              <a:t>正定矩阵</a:t>
            </a:r>
            <a:r>
              <a:rPr lang="en-US" altLang="zh-CN" dirty="0" smtClean="0">
                <a:latin typeface="+mn-lt"/>
                <a:ea typeface="+mn-ea"/>
              </a:rPr>
              <a:t>, </a:t>
            </a:r>
            <a:r>
              <a:rPr lang="zh-CN" altLang="en-US" dirty="0" smtClean="0">
                <a:latin typeface="+mn-lt"/>
                <a:ea typeface="+mn-ea"/>
              </a:rPr>
              <a:t>则</a:t>
            </a:r>
            <a:r>
              <a:rPr lang="zh-CN" altLang="en-US" dirty="0">
                <a:latin typeface="+mn-lt"/>
                <a:ea typeface="+mn-ea"/>
              </a:rPr>
              <a:t>有唯一分解</a:t>
            </a:r>
            <a:r>
              <a:rPr lang="en-US" altLang="zh-CN" b="1" i="1" dirty="0" smtClean="0">
                <a:latin typeface="+mn-lt"/>
                <a:ea typeface="+mn-ea"/>
              </a:rPr>
              <a:t>A</a:t>
            </a:r>
            <a:r>
              <a:rPr lang="en-US" altLang="zh-CN" dirty="0" smtClean="0">
                <a:latin typeface="+mn-lt"/>
                <a:ea typeface="+mn-ea"/>
              </a:rPr>
              <a:t>=</a:t>
            </a:r>
            <a:r>
              <a:rPr lang="en-US" altLang="zh-CN" b="1" i="1" dirty="0" smtClean="0">
                <a:latin typeface="+mn-lt"/>
                <a:ea typeface="+mn-ea"/>
              </a:rPr>
              <a:t>LU</a:t>
            </a:r>
            <a:r>
              <a:rPr lang="en-US" altLang="zh-CN" dirty="0" smtClean="0">
                <a:latin typeface="+mn-lt"/>
                <a:ea typeface="+mn-ea"/>
              </a:rPr>
              <a:t>, </a:t>
            </a:r>
            <a:r>
              <a:rPr lang="zh-CN" altLang="en-US" dirty="0" smtClean="0">
                <a:latin typeface="+mn-lt"/>
                <a:ea typeface="+mn-ea"/>
              </a:rPr>
              <a:t>且</a:t>
            </a:r>
            <a:r>
              <a:rPr lang="en-US" altLang="zh-CN" i="1" dirty="0" err="1" smtClean="0">
                <a:latin typeface="+mn-lt"/>
                <a:ea typeface="+mn-ea"/>
              </a:rPr>
              <a:t>u</a:t>
            </a:r>
            <a:r>
              <a:rPr lang="en-US" altLang="zh-CN" i="1" baseline="-25000" dirty="0" err="1" smtClean="0">
                <a:latin typeface="+mn-lt"/>
                <a:ea typeface="+mn-ea"/>
              </a:rPr>
              <a:t>kk</a:t>
            </a:r>
            <a:r>
              <a:rPr lang="en-US" altLang="zh-CN" dirty="0" smtClean="0">
                <a:latin typeface="+mn-lt"/>
                <a:ea typeface="+mn-ea"/>
              </a:rPr>
              <a:t>&gt;0, </a:t>
            </a:r>
            <a:r>
              <a:rPr lang="zh-CN" altLang="en-US" dirty="0" smtClean="0">
                <a:latin typeface="+mn-lt"/>
                <a:ea typeface="+mn-ea"/>
              </a:rPr>
              <a:t>则有</a:t>
            </a:r>
            <a:endParaRPr lang="en-US" altLang="zh-CN" dirty="0">
              <a:latin typeface="+mn-lt"/>
              <a:ea typeface="+mn-ea"/>
            </a:endParaRPr>
          </a:p>
        </p:txBody>
      </p:sp>
      <p:graphicFrame>
        <p:nvGraphicFramePr>
          <p:cNvPr id="49157" name="Object 5"/>
          <p:cNvGraphicFramePr>
            <a:graphicFrameLocks noChangeAspect="1"/>
          </p:cNvGraphicFramePr>
          <p:nvPr/>
        </p:nvGraphicFramePr>
        <p:xfrm>
          <a:off x="2411760" y="5589240"/>
          <a:ext cx="3888432" cy="576262"/>
        </p:xfrm>
        <a:graphic>
          <a:graphicData uri="http://schemas.openxmlformats.org/presentationml/2006/ole">
            <p:oleObj spid="_x0000_s49157" name="Equation" r:id="rId3" imgW="2641320" imgH="927000" progId="Equation.3">
              <p:embed/>
            </p:oleObj>
          </a:graphicData>
        </a:graphic>
      </p:graphicFrame>
      <p:sp>
        <p:nvSpPr>
          <p:cNvPr id="49158" name="Rectangle 6"/>
          <p:cNvSpPr>
            <a:spLocks noChangeArrowheads="1"/>
          </p:cNvSpPr>
          <p:nvPr/>
        </p:nvSpPr>
        <p:spPr bwMode="auto">
          <a:xfrm>
            <a:off x="0" y="6221163"/>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rPr>
              <a:t>则</a:t>
            </a:r>
            <a:r>
              <a:rPr lang="zh-CN" altLang="en-US" dirty="0">
                <a:latin typeface="+mn-lt"/>
                <a:ea typeface="+mn-ea"/>
              </a:rPr>
              <a:t>有     </a:t>
            </a:r>
            <a:r>
              <a:rPr lang="zh-CN" altLang="en-US" dirty="0" smtClean="0">
                <a:latin typeface="+mn-lt"/>
                <a:ea typeface="+mn-ea"/>
              </a:rPr>
              <a:t>                                 </a:t>
            </a:r>
            <a:r>
              <a:rPr lang="en-US" altLang="zh-CN" b="1" i="1" dirty="0" smtClean="0">
                <a:latin typeface="+mn-lt"/>
                <a:ea typeface="+mn-ea"/>
              </a:rPr>
              <a:t>A</a:t>
            </a:r>
            <a:r>
              <a:rPr lang="en-US" altLang="zh-CN" dirty="0" smtClean="0">
                <a:latin typeface="+mn-lt"/>
                <a:ea typeface="+mn-ea"/>
              </a:rPr>
              <a:t>=</a:t>
            </a:r>
            <a:r>
              <a:rPr lang="en-US" altLang="zh-CN" b="1" i="1" dirty="0" smtClean="0">
                <a:latin typeface="+mn-lt"/>
                <a:ea typeface="+mn-ea"/>
              </a:rPr>
              <a:t>LDM</a:t>
            </a:r>
            <a:r>
              <a:rPr lang="en-US" altLang="zh-CN" dirty="0" smtClean="0">
                <a:latin typeface="+mn-lt"/>
                <a:ea typeface="+mn-ea"/>
              </a:rPr>
              <a:t>.</a:t>
            </a:r>
            <a:endParaRPr lang="en-US" altLang="zh-CN" dirty="0">
              <a:latin typeface="+mn-lt"/>
              <a:ea typeface="+mn-ea"/>
            </a:endParaRPr>
          </a:p>
        </p:txBody>
      </p:sp>
      <p:sp>
        <p:nvSpPr>
          <p:cNvPr id="49166" name="Rectangle 14"/>
          <p:cNvSpPr>
            <a:spLocks noGrp="1" noChangeArrowheads="1"/>
          </p:cNvSpPr>
          <p:nvPr>
            <p:ph type="title" idx="4294967295"/>
          </p:nvPr>
        </p:nvSpPr>
        <p:spPr>
          <a:xfrm>
            <a:off x="0" y="11088"/>
            <a:ext cx="9144000" cy="609600"/>
          </a:xfrm>
        </p:spPr>
        <p:txBody>
          <a:bodyPr/>
          <a:lstStyle/>
          <a:p>
            <a:pPr>
              <a:lnSpc>
                <a:spcPct val="120000"/>
              </a:lnSpc>
              <a:spcBef>
                <a:spcPts val="0"/>
              </a:spcBef>
            </a:pPr>
            <a:r>
              <a:rPr lang="en-US" altLang="zh-CN" sz="2800" b="1" dirty="0">
                <a:solidFill>
                  <a:schemeClr val="accent2"/>
                </a:solidFill>
                <a:latin typeface="+mn-lt"/>
                <a:ea typeface="+mn-ea"/>
                <a:cs typeface="Tahoma" pitchFamily="34" charset="0"/>
              </a:rPr>
              <a:t> §</a:t>
            </a:r>
            <a:r>
              <a:rPr lang="en-US" altLang="zh-CN" sz="2800" b="1" dirty="0" smtClean="0">
                <a:solidFill>
                  <a:schemeClr val="accent2"/>
                </a:solidFill>
                <a:latin typeface="+mn-lt"/>
                <a:ea typeface="+mn-ea"/>
                <a:cs typeface="Tahoma" pitchFamily="34" charset="0"/>
              </a:rPr>
              <a:t>2.3 </a:t>
            </a:r>
            <a:r>
              <a:rPr lang="zh-CN" altLang="en-US" sz="2800" b="1" dirty="0" smtClean="0">
                <a:solidFill>
                  <a:schemeClr val="accent2"/>
                </a:solidFill>
                <a:latin typeface="+mn-lt"/>
                <a:ea typeface="+mn-ea"/>
              </a:rPr>
              <a:t>平 </a:t>
            </a:r>
            <a:r>
              <a:rPr lang="zh-CN" altLang="en-US" sz="2800" b="1" dirty="0">
                <a:solidFill>
                  <a:schemeClr val="accent2"/>
                </a:solidFill>
                <a:latin typeface="+mn-lt"/>
                <a:ea typeface="+mn-ea"/>
              </a:rPr>
              <a:t>方 根 法</a:t>
            </a:r>
          </a:p>
        </p:txBody>
      </p:sp>
      <p:sp>
        <p:nvSpPr>
          <p:cNvPr id="51217" name="Rectangle 1041"/>
          <p:cNvSpPr>
            <a:spLocks noChangeArrowheads="1"/>
          </p:cNvSpPr>
          <p:nvPr/>
        </p:nvSpPr>
        <p:spPr bwMode="auto">
          <a:xfrm>
            <a:off x="4479634" y="-282129"/>
            <a:ext cx="184730" cy="564257"/>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pPr>
              <a:lnSpc>
                <a:spcPct val="120000"/>
              </a:lnSpc>
              <a:spcBef>
                <a:spcPts val="0"/>
              </a:spcBef>
            </a:pPr>
            <a:endParaRPr lang="zh-CN" altLang="en-US">
              <a:latin typeface="+mn-lt"/>
              <a:ea typeface="+mn-ea"/>
            </a:endParaRPr>
          </a:p>
        </p:txBody>
      </p:sp>
      <p:pic>
        <p:nvPicPr>
          <p:cNvPr id="51216" name="Picture 104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5536" y="1844824"/>
            <a:ext cx="3448050" cy="1628775"/>
          </a:xfrm>
          <a:prstGeom prst="rect">
            <a:avLst/>
          </a:prstGeom>
          <a:noFill/>
        </p:spPr>
      </p:pic>
      <p:sp>
        <p:nvSpPr>
          <p:cNvPr id="51219" name="Rectangle 1043"/>
          <p:cNvSpPr>
            <a:spLocks noChangeArrowheads="1"/>
          </p:cNvSpPr>
          <p:nvPr/>
        </p:nvSpPr>
        <p:spPr bwMode="auto">
          <a:xfrm>
            <a:off x="4479634" y="-282129"/>
            <a:ext cx="184730" cy="564257"/>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pPr>
              <a:lnSpc>
                <a:spcPct val="120000"/>
              </a:lnSpc>
              <a:spcBef>
                <a:spcPts val="0"/>
              </a:spcBef>
            </a:pPr>
            <a:endParaRPr lang="zh-CN" altLang="en-US">
              <a:latin typeface="+mn-lt"/>
              <a:ea typeface="+mn-ea"/>
            </a:endParaRPr>
          </a:p>
        </p:txBody>
      </p:sp>
      <p:pic>
        <p:nvPicPr>
          <p:cNvPr id="51218" name="Picture 104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520" y="3501008"/>
            <a:ext cx="7077075" cy="2047875"/>
          </a:xfrm>
          <a:prstGeom prst="rect">
            <a:avLst/>
          </a:prstGeom>
          <a:noFill/>
        </p:spPr>
      </p:pic>
      <p:sp>
        <p:nvSpPr>
          <p:cNvPr id="10" name="矩形标注 9"/>
          <p:cNvSpPr/>
          <p:nvPr/>
        </p:nvSpPr>
        <p:spPr bwMode="auto">
          <a:xfrm>
            <a:off x="6876256" y="1340768"/>
            <a:ext cx="2088232" cy="432048"/>
          </a:xfrm>
          <a:prstGeom prst="wedgeRectCallout">
            <a:avLst>
              <a:gd name="adj1" fmla="val -2067"/>
              <a:gd name="adj2" fmla="val -66135"/>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en-US" altLang="zh-CN" sz="2800" b="0" i="0" u="none" strike="noStrike" cap="none" normalizeH="0" baseline="0" dirty="0" smtClean="0">
                <a:ln>
                  <a:noFill/>
                </a:ln>
                <a:solidFill>
                  <a:srgbClr val="FF0000"/>
                </a:solidFill>
                <a:effectLst/>
                <a:latin typeface="+mn-lt"/>
                <a:ea typeface="宋体" pitchFamily="2" charset="-122"/>
              </a:rPr>
              <a:t>Why?</a:t>
            </a:r>
            <a:endParaRPr kumimoji="1" lang="zh-CN" altLang="en-US" sz="2800" b="0" i="0" u="none" strike="noStrike" cap="none" normalizeH="0" baseline="0" dirty="0" smtClean="0">
              <a:ln>
                <a:noFill/>
              </a:ln>
              <a:solidFill>
                <a:srgbClr val="FF0000"/>
              </a:solidFill>
              <a:effectLst/>
              <a:latin typeface="+mn-lt"/>
              <a:ea typeface="宋体" pitchFamily="2" charset="-122"/>
            </a:endParaRPr>
          </a:p>
        </p:txBody>
      </p:sp>
      <p:sp>
        <p:nvSpPr>
          <p:cNvPr id="12" name="矩形标注 11"/>
          <p:cNvSpPr/>
          <p:nvPr/>
        </p:nvSpPr>
        <p:spPr bwMode="auto">
          <a:xfrm>
            <a:off x="5724128" y="1988840"/>
            <a:ext cx="3168352" cy="1296144"/>
          </a:xfrm>
          <a:prstGeom prst="wedgeRectCallout">
            <a:avLst>
              <a:gd name="adj1" fmla="val -2067"/>
              <a:gd name="adj2" fmla="val -66135"/>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ts val="0"/>
              </a:spcBef>
              <a:spcAft>
                <a:spcPct val="0"/>
              </a:spcAft>
              <a:buClrTx/>
              <a:buSzTx/>
              <a:buFontTx/>
              <a:buNone/>
              <a:tabLst/>
            </a:pPr>
            <a:r>
              <a:rPr kumimoji="1" lang="zh-CN" altLang="en-US" sz="2400" b="0" i="0" u="none" strike="noStrike" cap="none" normalizeH="0" baseline="0" dirty="0" smtClean="0">
                <a:ln>
                  <a:noFill/>
                </a:ln>
                <a:solidFill>
                  <a:srgbClr val="FF0000"/>
                </a:solidFill>
                <a:effectLst/>
                <a:latin typeface="+mn-lt"/>
                <a:ea typeface="宋体" pitchFamily="2" charset="-122"/>
              </a:rPr>
              <a:t>想想</a:t>
            </a:r>
            <a:r>
              <a:rPr kumimoji="1" lang="en-US" altLang="zh-CN" sz="2400" b="1" i="1" u="none" strike="noStrike" cap="none" normalizeH="0" baseline="0" dirty="0" smtClean="0">
                <a:ln>
                  <a:noFill/>
                </a:ln>
                <a:solidFill>
                  <a:srgbClr val="FF0000"/>
                </a:solidFill>
                <a:effectLst/>
                <a:latin typeface="+mn-lt"/>
                <a:ea typeface="宋体" pitchFamily="2" charset="-122"/>
              </a:rPr>
              <a:t>U</a:t>
            </a:r>
            <a:r>
              <a:rPr kumimoji="1" lang="zh-CN" altLang="en-US" sz="2400" b="0" i="0" u="none" strike="noStrike" cap="none" normalizeH="0" baseline="0" dirty="0" smtClean="0">
                <a:ln>
                  <a:noFill/>
                </a:ln>
                <a:solidFill>
                  <a:srgbClr val="FF0000"/>
                </a:solidFill>
                <a:effectLst/>
                <a:latin typeface="+mn-lt"/>
                <a:ea typeface="宋体" pitchFamily="2" charset="-122"/>
              </a:rPr>
              <a:t>的</a:t>
            </a:r>
            <a:r>
              <a:rPr lang="zh-CN" altLang="en-US" sz="2400" dirty="0" smtClean="0">
                <a:solidFill>
                  <a:srgbClr val="FF0000"/>
                </a:solidFill>
                <a:latin typeface="+mn-lt"/>
              </a:rPr>
              <a:t>对角元</a:t>
            </a:r>
            <a:r>
              <a:rPr lang="en-US" altLang="zh-CN" sz="2400" dirty="0" smtClean="0">
                <a:solidFill>
                  <a:srgbClr val="FF0000"/>
                </a:solidFill>
                <a:latin typeface="+mn-lt"/>
              </a:rPr>
              <a:t>,</a:t>
            </a:r>
          </a:p>
          <a:p>
            <a:pPr marL="0" marR="0" indent="0" algn="ctr" defTabSz="914400" rtl="0" eaLnBrk="1" fontAlgn="base" latinLnBrk="0" hangingPunct="1">
              <a:lnSpc>
                <a:spcPct val="120000"/>
              </a:lnSpc>
              <a:spcBef>
                <a:spcPts val="0"/>
              </a:spcBef>
              <a:spcAft>
                <a:spcPct val="0"/>
              </a:spcAft>
              <a:buClrTx/>
              <a:buSzTx/>
              <a:buFontTx/>
              <a:buNone/>
              <a:tabLst/>
            </a:pPr>
            <a:r>
              <a:rPr kumimoji="1" lang="zh-CN" altLang="en-US" sz="2400" b="0" i="0" u="none" strike="noStrike" cap="none" normalizeH="0" baseline="0" dirty="0" smtClean="0">
                <a:ln>
                  <a:noFill/>
                </a:ln>
                <a:solidFill>
                  <a:srgbClr val="FF0000"/>
                </a:solidFill>
                <a:effectLst/>
                <a:latin typeface="+mn-lt"/>
                <a:ea typeface="宋体" pitchFamily="2" charset="-122"/>
              </a:rPr>
              <a:t>正定矩阵与顺序主子式</a:t>
            </a:r>
            <a:endParaRPr kumimoji="1" lang="en-US" altLang="zh-CN" sz="2400" b="0" i="0" u="none" strike="noStrike" cap="none" normalizeH="0" baseline="0" dirty="0" smtClean="0">
              <a:ln>
                <a:noFill/>
              </a:ln>
              <a:solidFill>
                <a:srgbClr val="FF0000"/>
              </a:solidFill>
              <a:effectLst/>
              <a:latin typeface="+mn-lt"/>
              <a:ea typeface="宋体" pitchFamily="2" charset="-122"/>
            </a:endParaRPr>
          </a:p>
          <a:p>
            <a:pPr marL="0" marR="0" indent="0" algn="ctr" defTabSz="914400" rtl="0" eaLnBrk="1" fontAlgn="base" latinLnBrk="0" hangingPunct="1">
              <a:lnSpc>
                <a:spcPct val="120000"/>
              </a:lnSpc>
              <a:spcBef>
                <a:spcPts val="0"/>
              </a:spcBef>
              <a:spcAft>
                <a:spcPct val="0"/>
              </a:spcAft>
              <a:buClrTx/>
              <a:buSzTx/>
              <a:buFontTx/>
              <a:buNone/>
              <a:tabLst/>
            </a:pPr>
            <a:r>
              <a:rPr kumimoji="1" lang="zh-CN" altLang="en-US" sz="2400" b="0" i="0" u="none" strike="noStrike" cap="none" normalizeH="0" baseline="0" dirty="0" smtClean="0">
                <a:ln>
                  <a:noFill/>
                </a:ln>
                <a:solidFill>
                  <a:srgbClr val="FF0000"/>
                </a:solidFill>
                <a:effectLst/>
                <a:latin typeface="+mn-lt"/>
                <a:ea typeface="宋体" pitchFamily="2" charset="-122"/>
              </a:rPr>
              <a:t>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49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1" nodeType="clickEffect">
                                  <p:stCondLst>
                                    <p:cond delay="0"/>
                                  </p:stCondLst>
                                  <p:childTnLst>
                                    <p:animEffect transition="out" filter="blinds(horizontal)">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1" nodeType="clickEffect">
                                  <p:stCondLst>
                                    <p:cond delay="0"/>
                                  </p:stCondLst>
                                  <p:childTnLst>
                                    <p:animEffect transition="out" filter="blinds(horizontal)">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1216"/>
                                        </p:tgtEl>
                                        <p:attrNameLst>
                                          <p:attrName>style.visibility</p:attrName>
                                        </p:attrNameLst>
                                      </p:cBhvr>
                                      <p:to>
                                        <p:strVal val="visible"/>
                                      </p:to>
                                    </p:set>
                                    <p:animEffect transition="in" filter="blinds(horizontal)">
                                      <p:cBhvr>
                                        <p:cTn id="31" dur="500"/>
                                        <p:tgtEl>
                                          <p:spTgt spid="512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1218"/>
                                        </p:tgtEl>
                                        <p:attrNameLst>
                                          <p:attrName>style.visibility</p:attrName>
                                        </p:attrNameLst>
                                      </p:cBhvr>
                                      <p:to>
                                        <p:strVal val="visible"/>
                                      </p:to>
                                    </p:set>
                                    <p:animEffect transition="in" filter="wipe(left)">
                                      <p:cBhvr>
                                        <p:cTn id="36" dur="500"/>
                                        <p:tgtEl>
                                          <p:spTgt spid="5121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9157"/>
                                        </p:tgtEl>
                                        <p:attrNameLst>
                                          <p:attrName>style.visibility</p:attrName>
                                        </p:attrNameLst>
                                      </p:cBhvr>
                                      <p:to>
                                        <p:strVal val="visible"/>
                                      </p:to>
                                    </p:set>
                                    <p:animEffect transition="in" filter="blinds(horizontal)">
                                      <p:cBhvr>
                                        <p:cTn id="41" dur="500"/>
                                        <p:tgtEl>
                                          <p:spTgt spid="49157"/>
                                        </p:tgtEl>
                                      </p:cBhvr>
                                    </p:animEffec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49158"/>
                                        </p:tgtEl>
                                        <p:attrNameLst>
                                          <p:attrName>style.visibility</p:attrName>
                                        </p:attrNameLst>
                                      </p:cBhvr>
                                      <p:to>
                                        <p:strVal val="visible"/>
                                      </p:to>
                                    </p:set>
                                    <p:anim calcmode="discrete" valueType="clr">
                                      <p:cBhvr override="childStyle">
                                        <p:cTn id="46" dur="80"/>
                                        <p:tgtEl>
                                          <p:spTgt spid="49158"/>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49158"/>
                                        </p:tgtEl>
                                        <p:attrNameLst>
                                          <p:attrName>fillcolor</p:attrName>
                                        </p:attrNameLst>
                                      </p:cBhvr>
                                      <p:tavLst>
                                        <p:tav tm="0">
                                          <p:val>
                                            <p:clrVal>
                                              <a:schemeClr val="accent2"/>
                                            </p:clrVal>
                                          </p:val>
                                        </p:tav>
                                        <p:tav tm="50000">
                                          <p:val>
                                            <p:clrVal>
                                              <a:schemeClr val="hlink"/>
                                            </p:clrVal>
                                          </p:val>
                                        </p:tav>
                                      </p:tavLst>
                                    </p:anim>
                                    <p:set>
                                      <p:cBhvr>
                                        <p:cTn id="48" dur="80"/>
                                        <p:tgtEl>
                                          <p:spTgt spid="4915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158" grpId="0"/>
      <p:bldP spid="10" grpId="0" animBg="1"/>
      <p:bldP spid="10" grpId="1" animBg="1"/>
      <p:bldP spid="12" grpId="0" animBg="1"/>
      <p:bldP spid="1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0" y="-27384"/>
            <a:ext cx="9144000" cy="592213"/>
          </a:xfrm>
          <a:prstGeom prst="rect">
            <a:avLst/>
          </a:prstGeom>
          <a:noFill/>
          <a:ln w="9525">
            <a:noFill/>
            <a:miter lim="800000"/>
            <a:headEnd/>
            <a:tailEnd/>
          </a:ln>
          <a:effectLst/>
        </p:spPr>
        <p:txBody>
          <a:bodyPr>
            <a:spAutoFit/>
          </a:bodyPr>
          <a:lstStyle/>
          <a:p>
            <a:pPr algn="l">
              <a:lnSpc>
                <a:spcPct val="130000"/>
              </a:lnSpc>
            </a:pPr>
            <a:r>
              <a:rPr lang="zh-CN" altLang="en-US" dirty="0" smtClean="0">
                <a:latin typeface="Times New Roman" pitchFamily="18" charset="0"/>
              </a:rPr>
              <a:t>由</a:t>
            </a:r>
            <a:r>
              <a:rPr lang="zh-CN" altLang="en-US" b="1" i="1" dirty="0" smtClean="0">
                <a:latin typeface="Times New Roman" pitchFamily="18" charset="0"/>
              </a:rPr>
              <a:t> </a:t>
            </a:r>
            <a:r>
              <a:rPr lang="en-US" altLang="zh-CN" b="1" i="1" dirty="0" smtClean="0">
                <a:latin typeface="Times New Roman" pitchFamily="18" charset="0"/>
              </a:rPr>
              <a:t>A</a:t>
            </a:r>
            <a:r>
              <a:rPr lang="en-US" altLang="zh-CN" dirty="0" smtClean="0">
                <a:latin typeface="Times New Roman" pitchFamily="18" charset="0"/>
              </a:rPr>
              <a:t>=</a:t>
            </a:r>
            <a:r>
              <a:rPr lang="en-US" altLang="zh-CN" b="1" i="1" dirty="0" smtClean="0">
                <a:latin typeface="Times New Roman" pitchFamily="18" charset="0"/>
              </a:rPr>
              <a:t>LDM</a:t>
            </a:r>
            <a:r>
              <a:rPr lang="zh-CN" altLang="en-US" dirty="0" smtClean="0">
                <a:latin typeface="Times New Roman" pitchFamily="18" charset="0"/>
              </a:rPr>
              <a:t>，并由</a:t>
            </a:r>
            <a:r>
              <a:rPr lang="en-US" altLang="zh-CN" b="1" i="1" dirty="0" smtClean="0">
                <a:latin typeface="Times New Roman" pitchFamily="18" charset="0"/>
              </a:rPr>
              <a:t>A</a:t>
            </a:r>
            <a:r>
              <a:rPr lang="zh-CN" altLang="en-US" dirty="0" smtClean="0">
                <a:latin typeface="Times New Roman" pitchFamily="18" charset="0"/>
              </a:rPr>
              <a:t>的对称性可得</a:t>
            </a:r>
            <a:r>
              <a:rPr lang="en-US" altLang="zh-CN" dirty="0" smtClean="0">
                <a:latin typeface="Times New Roman" pitchFamily="18" charset="0"/>
              </a:rPr>
              <a:t>:</a:t>
            </a:r>
            <a:endParaRPr lang="en-US" altLang="zh-CN" dirty="0">
              <a:latin typeface="Times New Roman" pitchFamily="18" charset="0"/>
            </a:endParaRPr>
          </a:p>
        </p:txBody>
      </p:sp>
      <p:sp>
        <p:nvSpPr>
          <p:cNvPr id="4" name="Rectangle 7"/>
          <p:cNvSpPr>
            <a:spLocks noChangeArrowheads="1"/>
          </p:cNvSpPr>
          <p:nvPr/>
        </p:nvSpPr>
        <p:spPr bwMode="auto">
          <a:xfrm>
            <a:off x="0" y="532531"/>
            <a:ext cx="9144000" cy="592213"/>
          </a:xfrm>
          <a:prstGeom prst="rect">
            <a:avLst/>
          </a:prstGeom>
          <a:noFill/>
          <a:ln w="9525">
            <a:noFill/>
            <a:miter lim="800000"/>
            <a:headEnd/>
            <a:tailEnd/>
          </a:ln>
          <a:effectLst/>
        </p:spPr>
        <p:txBody>
          <a:bodyPr>
            <a:spAutoFit/>
          </a:bodyPr>
          <a:lstStyle/>
          <a:p>
            <a:pPr>
              <a:lnSpc>
                <a:spcPct val="130000"/>
              </a:lnSpc>
            </a:pPr>
            <a:r>
              <a:rPr lang="en-US" altLang="zh-CN" dirty="0" smtClean="0"/>
              <a:t>(</a:t>
            </a:r>
            <a:r>
              <a:rPr lang="en-US" altLang="zh-CN" b="1" i="1" dirty="0" smtClean="0">
                <a:latin typeface="Times New Roman" pitchFamily="18" charset="0"/>
              </a:rPr>
              <a:t>LDM</a:t>
            </a:r>
            <a:r>
              <a:rPr lang="en-US" altLang="zh-CN" dirty="0" smtClean="0">
                <a:latin typeface="Times New Roman" pitchFamily="18" charset="0"/>
              </a:rPr>
              <a:t>)</a:t>
            </a:r>
            <a:r>
              <a:rPr lang="en-US" altLang="zh-CN" baseline="30000" dirty="0" smtClean="0">
                <a:latin typeface="Times New Roman" pitchFamily="18" charset="0"/>
              </a:rPr>
              <a:t>T</a:t>
            </a:r>
            <a:r>
              <a:rPr lang="en-US" altLang="zh-CN" dirty="0" smtClean="0">
                <a:latin typeface="Times New Roman" pitchFamily="18" charset="0"/>
              </a:rPr>
              <a:t>=</a:t>
            </a:r>
            <a:r>
              <a:rPr lang="en-US" altLang="zh-CN" b="1" i="1" dirty="0" smtClean="0">
                <a:latin typeface="Times New Roman" pitchFamily="18" charset="0"/>
              </a:rPr>
              <a:t>M</a:t>
            </a:r>
            <a:r>
              <a:rPr lang="en-US" altLang="zh-CN" baseline="30000" dirty="0" smtClean="0">
                <a:latin typeface="Times New Roman" pitchFamily="18" charset="0"/>
              </a:rPr>
              <a:t>T</a:t>
            </a:r>
            <a:r>
              <a:rPr lang="en-US" altLang="zh-CN" b="1" i="1" dirty="0" smtClean="0">
                <a:latin typeface="Times New Roman" pitchFamily="18" charset="0"/>
              </a:rPr>
              <a:t>DL</a:t>
            </a:r>
            <a:r>
              <a:rPr lang="en-US" altLang="zh-CN" baseline="30000" dirty="0" smtClean="0">
                <a:latin typeface="Times New Roman" pitchFamily="18" charset="0"/>
              </a:rPr>
              <a:t>T</a:t>
            </a:r>
            <a:r>
              <a:rPr lang="en-US" altLang="zh-CN" dirty="0" smtClean="0">
                <a:latin typeface="Times New Roman" pitchFamily="18" charset="0"/>
              </a:rPr>
              <a:t>=</a:t>
            </a:r>
            <a:r>
              <a:rPr lang="en-US" altLang="zh-CN" b="1" i="1" dirty="0" smtClean="0">
                <a:latin typeface="Times New Roman" pitchFamily="18" charset="0"/>
              </a:rPr>
              <a:t>LDM</a:t>
            </a:r>
            <a:r>
              <a:rPr lang="en-US" altLang="zh-CN" dirty="0" smtClean="0">
                <a:latin typeface="Times New Roman" pitchFamily="18" charset="0"/>
              </a:rPr>
              <a:t>, </a:t>
            </a:r>
            <a:endParaRPr lang="en-US" altLang="zh-CN" dirty="0">
              <a:latin typeface="Times New Roman" pitchFamily="18" charset="0"/>
            </a:endParaRPr>
          </a:p>
        </p:txBody>
      </p:sp>
      <p:sp>
        <p:nvSpPr>
          <p:cNvPr id="7" name="Rectangle 10"/>
          <p:cNvSpPr>
            <a:spLocks noChangeArrowheads="1"/>
          </p:cNvSpPr>
          <p:nvPr/>
        </p:nvSpPr>
        <p:spPr bwMode="auto">
          <a:xfrm>
            <a:off x="0" y="5530577"/>
            <a:ext cx="9144000" cy="592213"/>
          </a:xfrm>
          <a:prstGeom prst="rect">
            <a:avLst/>
          </a:prstGeom>
          <a:noFill/>
          <a:ln w="9525">
            <a:noFill/>
            <a:miter lim="800000"/>
            <a:headEnd/>
            <a:tailEnd/>
          </a:ln>
          <a:effectLst/>
        </p:spPr>
        <p:txBody>
          <a:bodyPr>
            <a:spAutoFit/>
          </a:bodyPr>
          <a:lstStyle/>
          <a:p>
            <a:pPr algn="l">
              <a:lnSpc>
                <a:spcPct val="130000"/>
              </a:lnSpc>
            </a:pPr>
            <a:r>
              <a:rPr lang="zh-CN" altLang="en-US" dirty="0">
                <a:latin typeface="+mn-lt"/>
                <a:ea typeface="+mn-ea"/>
              </a:rPr>
              <a:t>则</a:t>
            </a:r>
            <a:r>
              <a:rPr lang="zh-CN" altLang="en-US" dirty="0" smtClean="0">
                <a:latin typeface="+mn-lt"/>
                <a:ea typeface="+mn-ea"/>
              </a:rPr>
              <a:t>有</a:t>
            </a:r>
            <a:endParaRPr lang="zh-CN" altLang="en-US" dirty="0">
              <a:latin typeface="+mn-lt"/>
              <a:ea typeface="+mn-ea"/>
            </a:endParaRPr>
          </a:p>
        </p:txBody>
      </p:sp>
      <p:pic>
        <p:nvPicPr>
          <p:cNvPr id="149513"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43608" y="2564904"/>
            <a:ext cx="7852420" cy="2181225"/>
          </a:xfrm>
          <a:prstGeom prst="rect">
            <a:avLst/>
          </a:prstGeom>
          <a:noFill/>
        </p:spPr>
      </p:pic>
      <p:pic>
        <p:nvPicPr>
          <p:cNvPr id="14951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39752" y="4797152"/>
            <a:ext cx="695325" cy="733425"/>
          </a:xfrm>
          <a:prstGeom prst="rect">
            <a:avLst/>
          </a:prstGeom>
          <a:noFill/>
        </p:spPr>
      </p:pic>
      <p:pic>
        <p:nvPicPr>
          <p:cNvPr id="2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612979" y="4797152"/>
            <a:ext cx="695325" cy="733425"/>
          </a:xfrm>
          <a:prstGeom prst="rect">
            <a:avLst/>
          </a:prstGeom>
          <a:noFill/>
        </p:spPr>
      </p:pic>
      <p:sp>
        <p:nvSpPr>
          <p:cNvPr id="16" name="Rectangle 7"/>
          <p:cNvSpPr>
            <a:spLocks noChangeArrowheads="1"/>
          </p:cNvSpPr>
          <p:nvPr/>
        </p:nvSpPr>
        <p:spPr bwMode="auto">
          <a:xfrm>
            <a:off x="0" y="3264474"/>
            <a:ext cx="9144000" cy="652486"/>
          </a:xfrm>
          <a:prstGeom prst="rect">
            <a:avLst/>
          </a:prstGeom>
          <a:noFill/>
          <a:ln w="9525">
            <a:noFill/>
            <a:miter lim="800000"/>
            <a:headEnd/>
            <a:tailEnd/>
          </a:ln>
          <a:effectLst/>
        </p:spPr>
        <p:txBody>
          <a:bodyPr>
            <a:spAutoFit/>
          </a:bodyPr>
          <a:lstStyle/>
          <a:p>
            <a:pPr algn="l">
              <a:lnSpc>
                <a:spcPct val="130000"/>
              </a:lnSpc>
            </a:pPr>
            <a:r>
              <a:rPr lang="zh-CN" altLang="en-US" dirty="0" smtClean="0">
                <a:latin typeface="Times New Roman" pitchFamily="18" charset="0"/>
              </a:rPr>
              <a:t>    </a:t>
            </a:r>
            <a:r>
              <a:rPr lang="en-US" altLang="zh-CN" b="1" i="1" dirty="0" smtClean="0">
                <a:latin typeface="Times New Roman" pitchFamily="18" charset="0"/>
              </a:rPr>
              <a:t>D</a:t>
            </a:r>
            <a:r>
              <a:rPr lang="en-US" altLang="zh-CN" dirty="0" smtClean="0">
                <a:latin typeface="Times New Roman" pitchFamily="18" charset="0"/>
              </a:rPr>
              <a:t>=</a:t>
            </a:r>
            <a:endParaRPr lang="en-US" altLang="zh-CN" dirty="0">
              <a:latin typeface="Times New Roman" pitchFamily="18" charset="0"/>
            </a:endParaRPr>
          </a:p>
        </p:txBody>
      </p:sp>
      <p:sp>
        <p:nvSpPr>
          <p:cNvPr id="10" name="矩形 9"/>
          <p:cNvSpPr/>
          <p:nvPr/>
        </p:nvSpPr>
        <p:spPr>
          <a:xfrm>
            <a:off x="0" y="1120330"/>
            <a:ext cx="9144000" cy="652486"/>
          </a:xfrm>
          <a:prstGeom prst="rect">
            <a:avLst/>
          </a:prstGeom>
        </p:spPr>
        <p:txBody>
          <a:bodyPr wrap="square">
            <a:spAutoFit/>
          </a:bodyPr>
          <a:lstStyle/>
          <a:p>
            <a:pPr algn="l">
              <a:lnSpc>
                <a:spcPct val="130000"/>
              </a:lnSpc>
            </a:pPr>
            <a:r>
              <a:rPr lang="zh-CN" altLang="en-US" dirty="0" smtClean="0">
                <a:latin typeface="Times New Roman" pitchFamily="18" charset="0"/>
              </a:rPr>
              <a:t>比较后一个等式的两端</a:t>
            </a:r>
            <a:r>
              <a:rPr lang="en-US" altLang="zh-CN" dirty="0" smtClean="0">
                <a:latin typeface="Times New Roman" pitchFamily="18" charset="0"/>
              </a:rPr>
              <a:t>, </a:t>
            </a:r>
            <a:r>
              <a:rPr lang="zh-CN" altLang="en-US" dirty="0" smtClean="0">
                <a:latin typeface="Times New Roman" pitchFamily="18" charset="0"/>
              </a:rPr>
              <a:t>并由此时</a:t>
            </a:r>
            <a:r>
              <a:rPr lang="en-US" altLang="zh-CN" dirty="0" smtClean="0">
                <a:latin typeface="Times New Roman" pitchFamily="18" charset="0"/>
              </a:rPr>
              <a:t>Doolittle</a:t>
            </a:r>
            <a:r>
              <a:rPr lang="zh-CN" altLang="en-US" dirty="0" smtClean="0">
                <a:latin typeface="Times New Roman" pitchFamily="18" charset="0"/>
              </a:rPr>
              <a:t>分解的唯一性知</a:t>
            </a:r>
            <a:r>
              <a:rPr lang="en-US" altLang="zh-CN" dirty="0" smtClean="0">
                <a:latin typeface="Times New Roman" pitchFamily="18" charset="0"/>
              </a:rPr>
              <a:t>:</a:t>
            </a:r>
            <a:endParaRPr lang="en-US" altLang="zh-CN" dirty="0">
              <a:latin typeface="Times New Roman" pitchFamily="18" charset="0"/>
            </a:endParaRPr>
          </a:p>
        </p:txBody>
      </p:sp>
      <p:sp>
        <p:nvSpPr>
          <p:cNvPr id="11" name="矩形 10"/>
          <p:cNvSpPr/>
          <p:nvPr/>
        </p:nvSpPr>
        <p:spPr>
          <a:xfrm>
            <a:off x="0" y="1628800"/>
            <a:ext cx="9144000" cy="596574"/>
          </a:xfrm>
          <a:prstGeom prst="rect">
            <a:avLst/>
          </a:prstGeom>
        </p:spPr>
        <p:txBody>
          <a:bodyPr wrap="square">
            <a:spAutoFit/>
          </a:bodyPr>
          <a:lstStyle/>
          <a:p>
            <a:pPr>
              <a:lnSpc>
                <a:spcPct val="130000"/>
              </a:lnSpc>
            </a:pPr>
            <a:r>
              <a:rPr lang="en-US" altLang="zh-CN" b="1" i="1" dirty="0" smtClean="0">
                <a:latin typeface="Times New Roman" pitchFamily="18" charset="0"/>
              </a:rPr>
              <a:t>M</a:t>
            </a:r>
            <a:r>
              <a:rPr lang="en-US" altLang="zh-CN" dirty="0" smtClean="0">
                <a:latin typeface="Times New Roman" pitchFamily="18" charset="0"/>
              </a:rPr>
              <a:t>=</a:t>
            </a:r>
            <a:r>
              <a:rPr lang="en-US" altLang="zh-CN" b="1" i="1" dirty="0" smtClean="0">
                <a:latin typeface="Times New Roman" pitchFamily="18" charset="0"/>
              </a:rPr>
              <a:t>L</a:t>
            </a:r>
            <a:r>
              <a:rPr lang="en-US" altLang="zh-CN" baseline="30000" dirty="0" smtClean="0">
                <a:latin typeface="Times New Roman" pitchFamily="18" charset="0"/>
              </a:rPr>
              <a:t>T</a:t>
            </a:r>
            <a:r>
              <a:rPr lang="en-US" altLang="zh-CN" dirty="0" smtClean="0">
                <a:latin typeface="Times New Roman" pitchFamily="18" charset="0"/>
              </a:rPr>
              <a:t>.</a:t>
            </a:r>
            <a:endParaRPr lang="en-US" altLang="zh-CN" dirty="0">
              <a:latin typeface="Times New Roman" pitchFamily="18" charset="0"/>
            </a:endParaRPr>
          </a:p>
        </p:txBody>
      </p:sp>
      <p:sp>
        <p:nvSpPr>
          <p:cNvPr id="12" name="Rectangle 7"/>
          <p:cNvSpPr>
            <a:spLocks noChangeArrowheads="1"/>
          </p:cNvSpPr>
          <p:nvPr/>
        </p:nvSpPr>
        <p:spPr bwMode="auto">
          <a:xfrm>
            <a:off x="0" y="2132856"/>
            <a:ext cx="9144000" cy="596574"/>
          </a:xfrm>
          <a:prstGeom prst="rect">
            <a:avLst/>
          </a:prstGeom>
          <a:noFill/>
          <a:ln w="9525">
            <a:noFill/>
            <a:miter lim="800000"/>
            <a:headEnd/>
            <a:tailEnd/>
          </a:ln>
          <a:effectLst/>
        </p:spPr>
        <p:txBody>
          <a:bodyPr>
            <a:spAutoFit/>
          </a:bodyPr>
          <a:lstStyle/>
          <a:p>
            <a:pPr algn="l">
              <a:lnSpc>
                <a:spcPct val="130000"/>
              </a:lnSpc>
            </a:pPr>
            <a:r>
              <a:rPr lang="zh-CN" altLang="en-US" dirty="0" smtClean="0">
                <a:latin typeface="Times New Roman" pitchFamily="18" charset="0"/>
              </a:rPr>
              <a:t>再令</a:t>
            </a:r>
            <a:endParaRPr lang="en-US" altLang="zh-CN" dirty="0">
              <a:latin typeface="Times New Roman" pitchFamily="18" charset="0"/>
            </a:endParaRPr>
          </a:p>
        </p:txBody>
      </p:sp>
      <p:sp>
        <p:nvSpPr>
          <p:cNvPr id="13" name="矩形 12"/>
          <p:cNvSpPr/>
          <p:nvPr/>
        </p:nvSpPr>
        <p:spPr>
          <a:xfrm>
            <a:off x="971600" y="6016874"/>
            <a:ext cx="2339752" cy="652486"/>
          </a:xfrm>
          <a:prstGeom prst="rect">
            <a:avLst/>
          </a:prstGeom>
        </p:spPr>
        <p:txBody>
          <a:bodyPr wrap="square">
            <a:spAutoFit/>
          </a:bodyPr>
          <a:lstStyle/>
          <a:p>
            <a:pPr algn="l">
              <a:lnSpc>
                <a:spcPct val="130000"/>
              </a:lnSpc>
            </a:pPr>
            <a:r>
              <a:rPr lang="en-US" altLang="zh-CN" b="1" i="1" dirty="0" smtClean="0">
                <a:latin typeface="+mn-lt"/>
              </a:rPr>
              <a:t>A</a:t>
            </a:r>
            <a:r>
              <a:rPr lang="en-US" altLang="zh-CN" dirty="0" smtClean="0">
                <a:latin typeface="+mn-lt"/>
              </a:rPr>
              <a:t>=</a:t>
            </a:r>
            <a:r>
              <a:rPr lang="en-US" altLang="zh-CN" b="1" i="1" dirty="0" smtClean="0">
                <a:latin typeface="+mn-lt"/>
              </a:rPr>
              <a:t>LD</a:t>
            </a:r>
            <a:r>
              <a:rPr lang="en-US" altLang="zh-CN" baseline="30000" dirty="0" smtClean="0">
                <a:latin typeface="+mn-lt"/>
              </a:rPr>
              <a:t>1/2</a:t>
            </a:r>
            <a:r>
              <a:rPr lang="en-US" altLang="zh-CN" b="1" i="1" dirty="0" smtClean="0">
                <a:latin typeface="+mn-lt"/>
              </a:rPr>
              <a:t>D</a:t>
            </a:r>
            <a:r>
              <a:rPr lang="en-US" altLang="zh-CN" baseline="30000" dirty="0" smtClean="0">
                <a:latin typeface="+mn-lt"/>
              </a:rPr>
              <a:t>1/2</a:t>
            </a:r>
            <a:r>
              <a:rPr lang="en-US" altLang="zh-CN" b="1" i="1" dirty="0" smtClean="0">
                <a:latin typeface="+mn-lt"/>
              </a:rPr>
              <a:t>L</a:t>
            </a:r>
            <a:r>
              <a:rPr lang="en-US" altLang="zh-CN" baseline="30000" dirty="0" smtClean="0">
                <a:latin typeface="+mn-lt"/>
              </a:rPr>
              <a:t>T</a:t>
            </a:r>
            <a:endParaRPr lang="zh-CN" altLang="en-US" dirty="0">
              <a:latin typeface="+mn-lt"/>
            </a:endParaRPr>
          </a:p>
        </p:txBody>
      </p:sp>
      <p:sp>
        <p:nvSpPr>
          <p:cNvPr id="14" name="矩形 13"/>
          <p:cNvSpPr/>
          <p:nvPr/>
        </p:nvSpPr>
        <p:spPr>
          <a:xfrm>
            <a:off x="6761260" y="6021288"/>
            <a:ext cx="2419252" cy="652486"/>
          </a:xfrm>
          <a:prstGeom prst="rect">
            <a:avLst/>
          </a:prstGeom>
        </p:spPr>
        <p:txBody>
          <a:bodyPr wrap="none">
            <a:spAutoFit/>
          </a:bodyPr>
          <a:lstStyle/>
          <a:p>
            <a:pPr algn="l">
              <a:lnSpc>
                <a:spcPct val="130000"/>
              </a:lnSpc>
            </a:pPr>
            <a:r>
              <a:rPr lang="zh-CN" altLang="en-US" dirty="0" smtClean="0">
                <a:latin typeface="+mn-lt"/>
              </a:rPr>
              <a:t>其中</a:t>
            </a:r>
            <a:r>
              <a:rPr lang="en-US" altLang="zh-CN" b="1" i="1" dirty="0" smtClean="0">
                <a:latin typeface="+mn-lt"/>
              </a:rPr>
              <a:t>G</a:t>
            </a:r>
            <a:r>
              <a:rPr lang="en-US" altLang="zh-CN" dirty="0" smtClean="0">
                <a:latin typeface="+mn-lt"/>
              </a:rPr>
              <a:t>=</a:t>
            </a:r>
            <a:r>
              <a:rPr lang="en-US" altLang="zh-CN" b="1" i="1" dirty="0" smtClean="0">
                <a:latin typeface="+mn-lt"/>
              </a:rPr>
              <a:t>LD</a:t>
            </a:r>
            <a:r>
              <a:rPr lang="en-US" altLang="zh-CN" baseline="30000" dirty="0" smtClean="0">
                <a:latin typeface="+mn-lt"/>
              </a:rPr>
              <a:t>1/2</a:t>
            </a:r>
            <a:r>
              <a:rPr lang="en-US" altLang="zh-CN" dirty="0" smtClean="0">
                <a:latin typeface="+mn-lt"/>
              </a:rPr>
              <a:t>.</a:t>
            </a:r>
            <a:r>
              <a:rPr lang="zh-CN" altLang="en-US" dirty="0" smtClean="0">
                <a:latin typeface="+mn-lt"/>
              </a:rPr>
              <a:t>  </a:t>
            </a:r>
            <a:endParaRPr lang="zh-CN" altLang="en-US" dirty="0">
              <a:latin typeface="+mn-lt"/>
            </a:endParaRPr>
          </a:p>
        </p:txBody>
      </p:sp>
      <p:sp>
        <p:nvSpPr>
          <p:cNvPr id="15" name="矩形 14"/>
          <p:cNvSpPr/>
          <p:nvPr/>
        </p:nvSpPr>
        <p:spPr>
          <a:xfrm>
            <a:off x="3275856" y="6016874"/>
            <a:ext cx="2584362" cy="596574"/>
          </a:xfrm>
          <a:prstGeom prst="rect">
            <a:avLst/>
          </a:prstGeom>
        </p:spPr>
        <p:txBody>
          <a:bodyPr wrap="none">
            <a:spAutoFit/>
          </a:bodyPr>
          <a:lstStyle/>
          <a:p>
            <a:pPr algn="l">
              <a:lnSpc>
                <a:spcPct val="130000"/>
              </a:lnSpc>
            </a:pPr>
            <a:r>
              <a:rPr lang="en-US" altLang="zh-CN" dirty="0" smtClean="0">
                <a:latin typeface="+mn-lt"/>
              </a:rPr>
              <a:t>=(</a:t>
            </a:r>
            <a:r>
              <a:rPr lang="en-US" altLang="zh-CN" b="1" i="1" dirty="0" smtClean="0">
                <a:latin typeface="+mn-lt"/>
              </a:rPr>
              <a:t>LD</a:t>
            </a:r>
            <a:r>
              <a:rPr lang="en-US" altLang="zh-CN" baseline="30000" dirty="0" smtClean="0">
                <a:latin typeface="+mn-lt"/>
              </a:rPr>
              <a:t>1/2</a:t>
            </a:r>
            <a:r>
              <a:rPr lang="en-US" altLang="zh-CN" dirty="0" smtClean="0">
                <a:latin typeface="+mn-lt"/>
              </a:rPr>
              <a:t>)(</a:t>
            </a:r>
            <a:r>
              <a:rPr lang="en-US" altLang="zh-CN" b="1" i="1" dirty="0" smtClean="0">
                <a:latin typeface="+mn-lt"/>
              </a:rPr>
              <a:t>LD</a:t>
            </a:r>
            <a:r>
              <a:rPr lang="en-US" altLang="zh-CN" baseline="30000" dirty="0" smtClean="0">
                <a:latin typeface="+mn-lt"/>
              </a:rPr>
              <a:t>1/2</a:t>
            </a:r>
            <a:r>
              <a:rPr lang="en-US" altLang="zh-CN" dirty="0" smtClean="0">
                <a:latin typeface="+mn-lt"/>
              </a:rPr>
              <a:t>)</a:t>
            </a:r>
            <a:r>
              <a:rPr lang="en-US" altLang="zh-CN" baseline="30000" dirty="0" smtClean="0">
                <a:latin typeface="+mn-lt"/>
              </a:rPr>
              <a:t>T</a:t>
            </a:r>
            <a:endParaRPr lang="zh-CN" altLang="en-US" dirty="0">
              <a:latin typeface="+mn-lt"/>
            </a:endParaRPr>
          </a:p>
        </p:txBody>
      </p:sp>
      <p:sp>
        <p:nvSpPr>
          <p:cNvPr id="17" name="矩形 16"/>
          <p:cNvSpPr/>
          <p:nvPr/>
        </p:nvSpPr>
        <p:spPr>
          <a:xfrm>
            <a:off x="5729549" y="6088882"/>
            <a:ext cx="1123898" cy="523220"/>
          </a:xfrm>
          <a:prstGeom prst="rect">
            <a:avLst/>
          </a:prstGeom>
        </p:spPr>
        <p:txBody>
          <a:bodyPr wrap="none">
            <a:spAutoFit/>
          </a:bodyPr>
          <a:lstStyle/>
          <a:p>
            <a:r>
              <a:rPr lang="en-US" altLang="zh-CN" dirty="0" smtClean="0">
                <a:latin typeface="+mn-lt"/>
              </a:rPr>
              <a:t>=</a:t>
            </a:r>
            <a:r>
              <a:rPr lang="en-US" altLang="zh-CN" b="1" i="1" dirty="0" smtClean="0">
                <a:latin typeface="+mn-lt"/>
              </a:rPr>
              <a:t>GG</a:t>
            </a:r>
            <a:r>
              <a:rPr lang="en-US" altLang="zh-CN" baseline="30000" dirty="0" smtClean="0">
                <a:latin typeface="+mn-lt"/>
              </a:rPr>
              <a:t>T</a:t>
            </a:r>
            <a:r>
              <a:rPr lang="en-US" altLang="zh-CN" dirty="0" smtClean="0">
                <a:latin typeface="+mn-lt"/>
              </a:rPr>
              <a:t>,</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
                                        </p:tgtEl>
                                        <p:attrNameLst>
                                          <p:attrName>style.visibility</p:attrName>
                                        </p:attrNameLst>
                                      </p:cBhvr>
                                      <p:to>
                                        <p:strVal val="visible"/>
                                      </p:to>
                                    </p:set>
                                    <p:anim calcmode="discrete" valueType="clr">
                                      <p:cBhvr override="childStyle">
                                        <p:cTn id="14"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gtEl>
                                        <p:attrNameLst>
                                          <p:attrName>fillcolor</p:attrName>
                                        </p:attrNameLst>
                                      </p:cBhvr>
                                      <p:tavLst>
                                        <p:tav tm="0">
                                          <p:val>
                                            <p:clrVal>
                                              <a:schemeClr val="accent2"/>
                                            </p:clrVal>
                                          </p:val>
                                        </p:tav>
                                        <p:tav tm="50000">
                                          <p:val>
                                            <p:clrVal>
                                              <a:schemeClr val="hlink"/>
                                            </p:clrVal>
                                          </p:val>
                                        </p:tav>
                                      </p:tavLst>
                                    </p:anim>
                                    <p:set>
                                      <p:cBhvr>
                                        <p:cTn id="16" dur="80"/>
                                        <p:tgtEl>
                                          <p:spTgt spid="4"/>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0"/>
                                        </p:tgtEl>
                                        <p:attrNameLst>
                                          <p:attrName>style.visibility</p:attrName>
                                        </p:attrNameLst>
                                      </p:cBhvr>
                                      <p:to>
                                        <p:strVal val="visible"/>
                                      </p:to>
                                    </p:set>
                                    <p:anim calcmode="discrete" valueType="clr">
                                      <p:cBhvr override="childStyle">
                                        <p:cTn id="21"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0"/>
                                        </p:tgtEl>
                                        <p:attrNameLst>
                                          <p:attrName>fillcolor</p:attrName>
                                        </p:attrNameLst>
                                      </p:cBhvr>
                                      <p:tavLst>
                                        <p:tav tm="0">
                                          <p:val>
                                            <p:clrVal>
                                              <a:schemeClr val="accent2"/>
                                            </p:clrVal>
                                          </p:val>
                                        </p:tav>
                                        <p:tav tm="50000">
                                          <p:val>
                                            <p:clrVal>
                                              <a:schemeClr val="hlink"/>
                                            </p:clrVal>
                                          </p:val>
                                        </p:tav>
                                      </p:tavLst>
                                    </p:anim>
                                    <p:set>
                                      <p:cBhvr>
                                        <p:cTn id="23" dur="80"/>
                                        <p:tgtEl>
                                          <p:spTgt spid="10"/>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11"/>
                                        </p:tgtEl>
                                        <p:attrNameLst>
                                          <p:attrName>style.visibility</p:attrName>
                                        </p:attrNameLst>
                                      </p:cBhvr>
                                      <p:to>
                                        <p:strVal val="visible"/>
                                      </p:to>
                                    </p:set>
                                    <p:anim calcmode="discrete" valueType="clr">
                                      <p:cBhvr override="childStyle">
                                        <p:cTn id="28"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1"/>
                                        </p:tgtEl>
                                        <p:attrNameLst>
                                          <p:attrName>fillcolor</p:attrName>
                                        </p:attrNameLst>
                                      </p:cBhvr>
                                      <p:tavLst>
                                        <p:tav tm="0">
                                          <p:val>
                                            <p:clrVal>
                                              <a:schemeClr val="accent2"/>
                                            </p:clrVal>
                                          </p:val>
                                        </p:tav>
                                        <p:tav tm="50000">
                                          <p:val>
                                            <p:clrVal>
                                              <a:schemeClr val="hlink"/>
                                            </p:clrVal>
                                          </p:val>
                                        </p:tav>
                                      </p:tavLst>
                                    </p:anim>
                                    <p:set>
                                      <p:cBhvr>
                                        <p:cTn id="30" dur="80"/>
                                        <p:tgtEl>
                                          <p:spTgt spid="11"/>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9513"/>
                                        </p:tgtEl>
                                        <p:attrNameLst>
                                          <p:attrName>style.visibility</p:attrName>
                                        </p:attrNameLst>
                                      </p:cBhvr>
                                      <p:to>
                                        <p:strVal val="visible"/>
                                      </p:to>
                                    </p:set>
                                    <p:animEffect transition="in" filter="wipe(left)">
                                      <p:cBhvr>
                                        <p:cTn id="45" dur="500"/>
                                        <p:tgtEl>
                                          <p:spTgt spid="14951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49516"/>
                                        </p:tgtEl>
                                        <p:attrNameLst>
                                          <p:attrName>style.visibility</p:attrName>
                                        </p:attrNameLst>
                                      </p:cBhvr>
                                      <p:to>
                                        <p:strVal val="visible"/>
                                      </p:to>
                                    </p:set>
                                    <p:animEffect transition="in" filter="blinds(horizontal)">
                                      <p:cBhvr>
                                        <p:cTn id="50" dur="500"/>
                                        <p:tgtEl>
                                          <p:spTgt spid="14951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linds(horizontal)">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7"/>
                                        </p:tgtEl>
                                        <p:attrNameLst>
                                          <p:attrName>style.visibility</p:attrName>
                                        </p:attrNameLst>
                                      </p:cBhvr>
                                      <p:to>
                                        <p:strVal val="visible"/>
                                      </p:to>
                                    </p:set>
                                    <p:anim calcmode="discrete" valueType="clr">
                                      <p:cBhvr override="childStyle">
                                        <p:cTn id="60"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7"/>
                                        </p:tgtEl>
                                        <p:attrNameLst>
                                          <p:attrName>fillcolor</p:attrName>
                                        </p:attrNameLst>
                                      </p:cBhvr>
                                      <p:tavLst>
                                        <p:tav tm="0">
                                          <p:val>
                                            <p:clrVal>
                                              <a:schemeClr val="accent2"/>
                                            </p:clrVal>
                                          </p:val>
                                        </p:tav>
                                        <p:tav tm="50000">
                                          <p:val>
                                            <p:clrVal>
                                              <a:schemeClr val="hlink"/>
                                            </p:clrVal>
                                          </p:val>
                                        </p:tav>
                                      </p:tavLst>
                                    </p:anim>
                                    <p:set>
                                      <p:cBhvr>
                                        <p:cTn id="62" dur="80"/>
                                        <p:tgtEl>
                                          <p:spTgt spid="7"/>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27" presetClass="entr" presetSubtype="0" fill="hold" grpId="0" nodeType="clickEffect">
                                  <p:stCondLst>
                                    <p:cond delay="0"/>
                                  </p:stCondLst>
                                  <p:iterate type="lt">
                                    <p:tmPct val="50000"/>
                                  </p:iterate>
                                  <p:childTnLst>
                                    <p:set>
                                      <p:cBhvr>
                                        <p:cTn id="66" dur="1" fill="hold">
                                          <p:stCondLst>
                                            <p:cond delay="0"/>
                                          </p:stCondLst>
                                        </p:cTn>
                                        <p:tgtEl>
                                          <p:spTgt spid="13"/>
                                        </p:tgtEl>
                                        <p:attrNameLst>
                                          <p:attrName>style.visibility</p:attrName>
                                        </p:attrNameLst>
                                      </p:cBhvr>
                                      <p:to>
                                        <p:strVal val="visible"/>
                                      </p:to>
                                    </p:set>
                                    <p:anim calcmode="discrete" valueType="clr">
                                      <p:cBhvr override="childStyle">
                                        <p:cTn id="67"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68" dur="80"/>
                                        <p:tgtEl>
                                          <p:spTgt spid="13"/>
                                        </p:tgtEl>
                                        <p:attrNameLst>
                                          <p:attrName>fillcolor</p:attrName>
                                        </p:attrNameLst>
                                      </p:cBhvr>
                                      <p:tavLst>
                                        <p:tav tm="0">
                                          <p:val>
                                            <p:clrVal>
                                              <a:schemeClr val="accent2"/>
                                            </p:clrVal>
                                          </p:val>
                                        </p:tav>
                                        <p:tav tm="50000">
                                          <p:val>
                                            <p:clrVal>
                                              <a:schemeClr val="hlink"/>
                                            </p:clrVal>
                                          </p:val>
                                        </p:tav>
                                      </p:tavLst>
                                    </p:anim>
                                    <p:set>
                                      <p:cBhvr>
                                        <p:cTn id="69" dur="80"/>
                                        <p:tgtEl>
                                          <p:spTgt spid="13"/>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27" presetClass="entr" presetSubtype="0" fill="hold" grpId="0" nodeType="clickEffect">
                                  <p:stCondLst>
                                    <p:cond delay="0"/>
                                  </p:stCondLst>
                                  <p:iterate type="lt">
                                    <p:tmPct val="50000"/>
                                  </p:iterate>
                                  <p:childTnLst>
                                    <p:set>
                                      <p:cBhvr>
                                        <p:cTn id="73" dur="1" fill="hold">
                                          <p:stCondLst>
                                            <p:cond delay="0"/>
                                          </p:stCondLst>
                                        </p:cTn>
                                        <p:tgtEl>
                                          <p:spTgt spid="15"/>
                                        </p:tgtEl>
                                        <p:attrNameLst>
                                          <p:attrName>style.visibility</p:attrName>
                                        </p:attrNameLst>
                                      </p:cBhvr>
                                      <p:to>
                                        <p:strVal val="visible"/>
                                      </p:to>
                                    </p:set>
                                    <p:anim calcmode="discrete" valueType="clr">
                                      <p:cBhvr override="childStyle">
                                        <p:cTn id="74"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75" dur="80"/>
                                        <p:tgtEl>
                                          <p:spTgt spid="15"/>
                                        </p:tgtEl>
                                        <p:attrNameLst>
                                          <p:attrName>fillcolor</p:attrName>
                                        </p:attrNameLst>
                                      </p:cBhvr>
                                      <p:tavLst>
                                        <p:tav tm="0">
                                          <p:val>
                                            <p:clrVal>
                                              <a:schemeClr val="accent2"/>
                                            </p:clrVal>
                                          </p:val>
                                        </p:tav>
                                        <p:tav tm="50000">
                                          <p:val>
                                            <p:clrVal>
                                              <a:schemeClr val="hlink"/>
                                            </p:clrVal>
                                          </p:val>
                                        </p:tav>
                                      </p:tavLst>
                                    </p:anim>
                                    <p:set>
                                      <p:cBhvr>
                                        <p:cTn id="76" dur="80"/>
                                        <p:tgtEl>
                                          <p:spTgt spid="15"/>
                                        </p:tgtEl>
                                        <p:attrNameLst>
                                          <p:attrName>fill.type</p:attrName>
                                        </p:attrNameLst>
                                      </p:cBhvr>
                                      <p:to>
                                        <p:strVal val="solid"/>
                                      </p:to>
                                    </p:set>
                                  </p:childTnLst>
                                </p:cTn>
                              </p:par>
                            </p:childTnLst>
                          </p:cTn>
                        </p:par>
                      </p:childTnLst>
                    </p:cTn>
                  </p:par>
                  <p:par>
                    <p:cTn id="77" fill="hold">
                      <p:stCondLst>
                        <p:cond delay="indefinite"/>
                      </p:stCondLst>
                      <p:childTnLst>
                        <p:par>
                          <p:cTn id="78" fill="hold">
                            <p:stCondLst>
                              <p:cond delay="0"/>
                            </p:stCondLst>
                            <p:childTnLst>
                              <p:par>
                                <p:cTn id="79" presetID="27" presetClass="entr" presetSubtype="0" fill="hold" grpId="0" nodeType="clickEffect">
                                  <p:stCondLst>
                                    <p:cond delay="0"/>
                                  </p:stCondLst>
                                  <p:iterate type="lt">
                                    <p:tmPct val="50000"/>
                                  </p:iterate>
                                  <p:childTnLst>
                                    <p:set>
                                      <p:cBhvr>
                                        <p:cTn id="80" dur="1" fill="hold">
                                          <p:stCondLst>
                                            <p:cond delay="0"/>
                                          </p:stCondLst>
                                        </p:cTn>
                                        <p:tgtEl>
                                          <p:spTgt spid="17"/>
                                        </p:tgtEl>
                                        <p:attrNameLst>
                                          <p:attrName>style.visibility</p:attrName>
                                        </p:attrNameLst>
                                      </p:cBhvr>
                                      <p:to>
                                        <p:strVal val="visible"/>
                                      </p:to>
                                    </p:set>
                                    <p:anim calcmode="discrete" valueType="clr">
                                      <p:cBhvr override="childStyle">
                                        <p:cTn id="81"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82" dur="80"/>
                                        <p:tgtEl>
                                          <p:spTgt spid="17"/>
                                        </p:tgtEl>
                                        <p:attrNameLst>
                                          <p:attrName>fillcolor</p:attrName>
                                        </p:attrNameLst>
                                      </p:cBhvr>
                                      <p:tavLst>
                                        <p:tav tm="0">
                                          <p:val>
                                            <p:clrVal>
                                              <a:schemeClr val="accent2"/>
                                            </p:clrVal>
                                          </p:val>
                                        </p:tav>
                                        <p:tav tm="50000">
                                          <p:val>
                                            <p:clrVal>
                                              <a:schemeClr val="hlink"/>
                                            </p:clrVal>
                                          </p:val>
                                        </p:tav>
                                      </p:tavLst>
                                    </p:anim>
                                    <p:set>
                                      <p:cBhvr>
                                        <p:cTn id="83" dur="80"/>
                                        <p:tgtEl>
                                          <p:spTgt spid="17"/>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27" presetClass="entr" presetSubtype="0" fill="hold" grpId="0" nodeType="clickEffect">
                                  <p:stCondLst>
                                    <p:cond delay="0"/>
                                  </p:stCondLst>
                                  <p:iterate type="lt">
                                    <p:tmPct val="50000"/>
                                  </p:iterate>
                                  <p:childTnLst>
                                    <p:set>
                                      <p:cBhvr>
                                        <p:cTn id="87" dur="1" fill="hold">
                                          <p:stCondLst>
                                            <p:cond delay="0"/>
                                          </p:stCondLst>
                                        </p:cTn>
                                        <p:tgtEl>
                                          <p:spTgt spid="14"/>
                                        </p:tgtEl>
                                        <p:attrNameLst>
                                          <p:attrName>style.visibility</p:attrName>
                                        </p:attrNameLst>
                                      </p:cBhvr>
                                      <p:to>
                                        <p:strVal val="visible"/>
                                      </p:to>
                                    </p:set>
                                    <p:anim calcmode="discrete" valueType="clr">
                                      <p:cBhvr override="childStyle">
                                        <p:cTn id="88"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89" dur="80"/>
                                        <p:tgtEl>
                                          <p:spTgt spid="14"/>
                                        </p:tgtEl>
                                        <p:attrNameLst>
                                          <p:attrName>fillcolor</p:attrName>
                                        </p:attrNameLst>
                                      </p:cBhvr>
                                      <p:tavLst>
                                        <p:tav tm="0">
                                          <p:val>
                                            <p:clrVal>
                                              <a:schemeClr val="accent2"/>
                                            </p:clrVal>
                                          </p:val>
                                        </p:tav>
                                        <p:tav tm="50000">
                                          <p:val>
                                            <p:clrVal>
                                              <a:schemeClr val="hlink"/>
                                            </p:clrVal>
                                          </p:val>
                                        </p:tav>
                                      </p:tavLst>
                                    </p:anim>
                                    <p:set>
                                      <p:cBhvr>
                                        <p:cTn id="90" dur="80"/>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16" grpId="0"/>
      <p:bldP spid="10" grpId="0"/>
      <p:bldP spid="11" grpId="0"/>
      <p:bldP spid="12" grpId="0"/>
      <p:bldP spid="13" grpId="0"/>
      <p:bldP spid="14" grpId="0"/>
      <p:bldP spid="15"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56120"/>
            <a:ext cx="9144000" cy="1212640"/>
          </a:xfrm>
          <a:prstGeom prst="rect">
            <a:avLst/>
          </a:prstGeom>
          <a:solidFill>
            <a:srgbClr val="CCECFF"/>
          </a:solidFill>
          <a:ln w="9525">
            <a:noFill/>
            <a:miter lim="800000"/>
            <a:headEnd/>
            <a:tailEnd/>
          </a:ln>
          <a:effectLst/>
        </p:spPr>
        <p:txBody>
          <a:bodyPr wrap="square">
            <a:spAutoFit/>
          </a:bodyPr>
          <a:lstStyle/>
          <a:p>
            <a:pPr algn="l">
              <a:lnSpc>
                <a:spcPct val="130000"/>
              </a:lnSpc>
            </a:pPr>
            <a:r>
              <a:rPr lang="zh-CN" altLang="en-US" dirty="0" smtClean="0">
                <a:latin typeface="+mn-lt"/>
              </a:rPr>
              <a:t>        上述分解</a:t>
            </a:r>
            <a:r>
              <a:rPr lang="en-US" altLang="zh-CN" b="1" i="1" dirty="0">
                <a:latin typeface="+mn-lt"/>
              </a:rPr>
              <a:t>A</a:t>
            </a:r>
            <a:r>
              <a:rPr lang="en-US" altLang="zh-CN" dirty="0">
                <a:latin typeface="+mn-lt"/>
              </a:rPr>
              <a:t>=</a:t>
            </a:r>
            <a:r>
              <a:rPr lang="en-US" altLang="zh-CN" b="1" i="1" dirty="0">
                <a:latin typeface="+mn-lt"/>
              </a:rPr>
              <a:t>GG</a:t>
            </a:r>
            <a:r>
              <a:rPr lang="en-US" altLang="zh-CN" baseline="30000" dirty="0">
                <a:latin typeface="+mn-lt"/>
              </a:rPr>
              <a:t>T</a:t>
            </a:r>
            <a:r>
              <a:rPr lang="zh-CN" altLang="en-US" dirty="0">
                <a:latin typeface="+mn-lt"/>
              </a:rPr>
              <a:t>称为对称</a:t>
            </a:r>
            <a:r>
              <a:rPr lang="zh-CN" altLang="en-US" dirty="0" smtClean="0">
                <a:latin typeface="+mn-lt"/>
              </a:rPr>
              <a:t>正定矩阵</a:t>
            </a:r>
            <a:r>
              <a:rPr lang="en-US" altLang="zh-CN" b="1" i="1" dirty="0" smtClean="0">
                <a:latin typeface="+mn-lt"/>
              </a:rPr>
              <a:t>A</a:t>
            </a:r>
            <a:r>
              <a:rPr lang="zh-CN" altLang="en-US" dirty="0" smtClean="0">
                <a:latin typeface="+mn-lt"/>
              </a:rPr>
              <a:t>的</a:t>
            </a:r>
            <a:r>
              <a:rPr lang="en-US" altLang="zh-CN" b="1" dirty="0" err="1" smtClean="0">
                <a:solidFill>
                  <a:srgbClr val="FF0000"/>
                </a:solidFill>
                <a:latin typeface="+mn-lt"/>
              </a:rPr>
              <a:t>Cholesky</a:t>
            </a:r>
            <a:r>
              <a:rPr lang="en-US" altLang="zh-CN" b="1" dirty="0" smtClean="0">
                <a:solidFill>
                  <a:srgbClr val="FF0000"/>
                </a:solidFill>
                <a:latin typeface="+mn-lt"/>
              </a:rPr>
              <a:t>(</a:t>
            </a:r>
            <a:r>
              <a:rPr lang="zh-CN" altLang="en-US" b="1" dirty="0" smtClean="0">
                <a:solidFill>
                  <a:srgbClr val="FF0000"/>
                </a:solidFill>
                <a:latin typeface="+mn-lt"/>
              </a:rPr>
              <a:t>乔列斯基</a:t>
            </a:r>
            <a:r>
              <a:rPr lang="en-US" altLang="zh-CN" b="1" dirty="0" smtClean="0">
                <a:solidFill>
                  <a:srgbClr val="FF0000"/>
                </a:solidFill>
                <a:latin typeface="+mn-lt"/>
              </a:rPr>
              <a:t>)</a:t>
            </a:r>
            <a:r>
              <a:rPr lang="zh-CN" altLang="en-US" b="1" dirty="0" smtClean="0">
                <a:solidFill>
                  <a:srgbClr val="FF0000"/>
                </a:solidFill>
                <a:latin typeface="+mn-lt"/>
              </a:rPr>
              <a:t>分解</a:t>
            </a:r>
            <a:r>
              <a:rPr lang="en-US" altLang="zh-CN" b="1" dirty="0" smtClean="0">
                <a:solidFill>
                  <a:srgbClr val="FF0000"/>
                </a:solidFill>
                <a:latin typeface="+mn-lt"/>
              </a:rPr>
              <a:t>, </a:t>
            </a:r>
            <a:r>
              <a:rPr lang="zh-CN" altLang="en-US" b="1" dirty="0" smtClean="0">
                <a:latin typeface="+mn-lt"/>
              </a:rPr>
              <a:t>也叫</a:t>
            </a:r>
            <a:r>
              <a:rPr lang="zh-CN" altLang="en-US" b="1" dirty="0" smtClean="0">
                <a:solidFill>
                  <a:srgbClr val="FF0000"/>
                </a:solidFill>
                <a:latin typeface="+mn-lt"/>
              </a:rPr>
              <a:t>平方根分解</a:t>
            </a:r>
            <a:r>
              <a:rPr lang="en-US" altLang="zh-CN" b="1" dirty="0" smtClean="0">
                <a:solidFill>
                  <a:srgbClr val="FF0000"/>
                </a:solidFill>
                <a:latin typeface="+mn-lt"/>
              </a:rPr>
              <a:t>.</a:t>
            </a:r>
            <a:endParaRPr lang="en-US" altLang="zh-CN" dirty="0">
              <a:solidFill>
                <a:srgbClr val="FF0000"/>
              </a:solidFill>
              <a:latin typeface="+mn-lt"/>
            </a:endParaRPr>
          </a:p>
        </p:txBody>
      </p:sp>
      <p:sp>
        <p:nvSpPr>
          <p:cNvPr id="3" name="TextBox 2"/>
          <p:cNvSpPr txBox="1"/>
          <p:nvPr/>
        </p:nvSpPr>
        <p:spPr>
          <a:xfrm>
            <a:off x="0" y="1294426"/>
            <a:ext cx="9144000" cy="1126462"/>
          </a:xfrm>
          <a:prstGeom prst="rect">
            <a:avLst/>
          </a:prstGeom>
          <a:noFill/>
          <a:ln>
            <a:solidFill>
              <a:schemeClr val="accent1"/>
            </a:solidFill>
          </a:ln>
        </p:spPr>
        <p:txBody>
          <a:bodyPr wrap="square" rtlCol="0">
            <a:spAutoFit/>
          </a:bodyPr>
          <a:lstStyle/>
          <a:p>
            <a:pPr algn="just">
              <a:lnSpc>
                <a:spcPct val="120000"/>
              </a:lnSpc>
              <a:spcBef>
                <a:spcPts val="0"/>
              </a:spcBef>
            </a:pPr>
            <a:r>
              <a:rPr lang="zh-CN" altLang="en-US" dirty="0" smtClean="0">
                <a:latin typeface="+mn-lt"/>
              </a:rPr>
              <a:t>注</a:t>
            </a:r>
            <a:r>
              <a:rPr lang="en-US" altLang="zh-CN" dirty="0" smtClean="0">
                <a:latin typeface="+mn-lt"/>
              </a:rPr>
              <a:t>1: </a:t>
            </a:r>
            <a:r>
              <a:rPr lang="zh-CN" altLang="en-US" dirty="0" smtClean="0">
                <a:latin typeface="+mn-lt"/>
              </a:rPr>
              <a:t>当矩阵</a:t>
            </a:r>
            <a:r>
              <a:rPr lang="en-US" altLang="zh-CN" b="1" i="1" dirty="0" smtClean="0">
                <a:latin typeface="+mn-lt"/>
              </a:rPr>
              <a:t>A</a:t>
            </a:r>
            <a:r>
              <a:rPr lang="zh-CN" altLang="en-US" dirty="0" smtClean="0">
                <a:latin typeface="+mn-lt"/>
              </a:rPr>
              <a:t>对称正定时</a:t>
            </a:r>
            <a:r>
              <a:rPr lang="en-US" altLang="zh-CN" dirty="0" smtClean="0">
                <a:latin typeface="+mn-lt"/>
              </a:rPr>
              <a:t>, </a:t>
            </a:r>
            <a:r>
              <a:rPr lang="zh-CN" altLang="en-US" dirty="0" smtClean="0">
                <a:latin typeface="+mn-lt"/>
              </a:rPr>
              <a:t>必存在</a:t>
            </a:r>
            <a:r>
              <a:rPr lang="en-US" altLang="zh-CN" dirty="0" err="1" smtClean="0">
                <a:latin typeface="+mn-lt"/>
              </a:rPr>
              <a:t>Cholesky</a:t>
            </a:r>
            <a:r>
              <a:rPr lang="zh-CN" altLang="en-US" dirty="0" smtClean="0">
                <a:latin typeface="+mn-lt"/>
              </a:rPr>
              <a:t>分解</a:t>
            </a:r>
            <a:r>
              <a:rPr lang="en-US" altLang="zh-CN" b="1" i="1" dirty="0" smtClean="0">
                <a:latin typeface="+mn-lt"/>
              </a:rPr>
              <a:t>A</a:t>
            </a:r>
            <a:r>
              <a:rPr lang="en-US" altLang="zh-CN" dirty="0" smtClean="0">
                <a:latin typeface="+mn-lt"/>
              </a:rPr>
              <a:t>=</a:t>
            </a:r>
            <a:r>
              <a:rPr lang="en-US" altLang="zh-CN" b="1" i="1" dirty="0" smtClean="0">
                <a:latin typeface="+mn-lt"/>
              </a:rPr>
              <a:t>GG</a:t>
            </a:r>
            <a:r>
              <a:rPr lang="en-US" altLang="zh-CN" baseline="30000" dirty="0" smtClean="0">
                <a:latin typeface="+mn-lt"/>
              </a:rPr>
              <a:t>T</a:t>
            </a:r>
            <a:r>
              <a:rPr lang="en-US" altLang="zh-CN" dirty="0" smtClean="0">
                <a:latin typeface="+mn-lt"/>
              </a:rPr>
              <a:t>, </a:t>
            </a:r>
            <a:r>
              <a:rPr lang="zh-CN" altLang="en-US" dirty="0" smtClean="0">
                <a:latin typeface="+mn-lt"/>
              </a:rPr>
              <a:t>其中</a:t>
            </a:r>
            <a:r>
              <a:rPr lang="en-US" altLang="zh-CN" b="1" i="1" dirty="0" smtClean="0">
                <a:latin typeface="+mn-lt"/>
              </a:rPr>
              <a:t>G</a:t>
            </a:r>
            <a:r>
              <a:rPr lang="zh-CN" altLang="en-US" dirty="0" smtClean="0">
                <a:latin typeface="+mn-lt"/>
              </a:rPr>
              <a:t>为满秩的下三角矩阵</a:t>
            </a:r>
            <a:r>
              <a:rPr lang="en-US" altLang="zh-CN" dirty="0" smtClean="0">
                <a:latin typeface="+mn-lt"/>
              </a:rPr>
              <a:t>.   </a:t>
            </a:r>
            <a:endParaRPr lang="zh-CN" altLang="en-US" dirty="0">
              <a:latin typeface="+mn-lt"/>
            </a:endParaRPr>
          </a:p>
        </p:txBody>
      </p:sp>
      <p:sp>
        <p:nvSpPr>
          <p:cNvPr id="4" name="TextBox 3"/>
          <p:cNvSpPr txBox="1"/>
          <p:nvPr/>
        </p:nvSpPr>
        <p:spPr>
          <a:xfrm>
            <a:off x="0" y="2492896"/>
            <a:ext cx="9144000" cy="2160591"/>
          </a:xfrm>
          <a:prstGeom prst="rect">
            <a:avLst/>
          </a:prstGeom>
          <a:noFill/>
          <a:ln>
            <a:solidFill>
              <a:schemeClr val="accent1"/>
            </a:solidFill>
          </a:ln>
        </p:spPr>
        <p:txBody>
          <a:bodyPr wrap="square" rtlCol="0">
            <a:spAutoFit/>
          </a:bodyPr>
          <a:lstStyle/>
          <a:p>
            <a:pPr algn="just">
              <a:lnSpc>
                <a:spcPct val="120000"/>
              </a:lnSpc>
              <a:spcBef>
                <a:spcPts val="0"/>
              </a:spcBef>
            </a:pPr>
            <a:r>
              <a:rPr lang="zh-CN" altLang="en-US" dirty="0" smtClean="0">
                <a:latin typeface="+mn-lt"/>
              </a:rPr>
              <a:t>注</a:t>
            </a:r>
            <a:r>
              <a:rPr lang="en-US" altLang="zh-CN" dirty="0" smtClean="0">
                <a:latin typeface="+mn-lt"/>
              </a:rPr>
              <a:t>2: </a:t>
            </a:r>
            <a:r>
              <a:rPr lang="zh-CN" altLang="en-US" dirty="0" smtClean="0">
                <a:latin typeface="+mn-lt"/>
              </a:rPr>
              <a:t>严格来说</a:t>
            </a:r>
            <a:r>
              <a:rPr lang="en-US" altLang="zh-CN" dirty="0" smtClean="0">
                <a:latin typeface="+mn-lt"/>
              </a:rPr>
              <a:t>, </a:t>
            </a:r>
            <a:r>
              <a:rPr lang="zh-CN" altLang="en-US" dirty="0" smtClean="0">
                <a:latin typeface="+mn-lt"/>
              </a:rPr>
              <a:t>对称正定矩阵</a:t>
            </a:r>
            <a:r>
              <a:rPr lang="en-US" altLang="zh-CN" b="1" i="1" dirty="0" smtClean="0">
                <a:latin typeface="+mn-lt"/>
              </a:rPr>
              <a:t>A</a:t>
            </a:r>
            <a:r>
              <a:rPr lang="zh-CN" altLang="en-US" dirty="0" smtClean="0">
                <a:latin typeface="+mn-lt"/>
              </a:rPr>
              <a:t>的</a:t>
            </a:r>
            <a:r>
              <a:rPr lang="en-US" altLang="zh-CN" dirty="0" err="1" smtClean="0">
                <a:latin typeface="+mn-lt"/>
              </a:rPr>
              <a:t>Cholesky</a:t>
            </a:r>
            <a:r>
              <a:rPr lang="zh-CN" altLang="en-US" dirty="0" smtClean="0">
                <a:latin typeface="+mn-lt"/>
              </a:rPr>
              <a:t>分解</a:t>
            </a:r>
            <a:r>
              <a:rPr lang="en-US" altLang="zh-CN" b="1" i="1" dirty="0" smtClean="0">
                <a:latin typeface="+mn-lt"/>
              </a:rPr>
              <a:t>A</a:t>
            </a:r>
            <a:r>
              <a:rPr lang="en-US" altLang="zh-CN" dirty="0" smtClean="0">
                <a:latin typeface="+mn-lt"/>
              </a:rPr>
              <a:t>=</a:t>
            </a:r>
            <a:r>
              <a:rPr lang="en-US" altLang="zh-CN" b="1" i="1" dirty="0" smtClean="0">
                <a:latin typeface="+mn-lt"/>
              </a:rPr>
              <a:t>GG</a:t>
            </a:r>
            <a:r>
              <a:rPr lang="en-US" altLang="zh-CN" baseline="30000" dirty="0" smtClean="0">
                <a:latin typeface="+mn-lt"/>
              </a:rPr>
              <a:t>T</a:t>
            </a:r>
            <a:r>
              <a:rPr lang="zh-CN" altLang="en-US" dirty="0" smtClean="0">
                <a:latin typeface="+mn-lt"/>
              </a:rPr>
              <a:t>是不唯一的</a:t>
            </a:r>
            <a:r>
              <a:rPr lang="en-US" altLang="zh-CN" dirty="0" smtClean="0">
                <a:latin typeface="+mn-lt"/>
              </a:rPr>
              <a:t>. </a:t>
            </a:r>
          </a:p>
          <a:p>
            <a:pPr algn="just">
              <a:lnSpc>
                <a:spcPct val="120000"/>
              </a:lnSpc>
              <a:spcBef>
                <a:spcPts val="0"/>
              </a:spcBef>
            </a:pPr>
            <a:r>
              <a:rPr lang="zh-CN" altLang="en-US" dirty="0" smtClean="0">
                <a:latin typeface="+mn-lt"/>
              </a:rPr>
              <a:t>        当限制矩阵</a:t>
            </a:r>
            <a:r>
              <a:rPr lang="en-US" altLang="zh-CN" b="1" i="1" dirty="0" smtClean="0">
                <a:latin typeface="+mn-lt"/>
              </a:rPr>
              <a:t>G</a:t>
            </a:r>
            <a:r>
              <a:rPr lang="zh-CN" altLang="en-US" dirty="0" smtClean="0">
                <a:latin typeface="+mn-lt"/>
              </a:rPr>
              <a:t>的对角元都为正实数时</a:t>
            </a:r>
            <a:r>
              <a:rPr lang="en-US" altLang="zh-CN" dirty="0" smtClean="0">
                <a:latin typeface="+mn-lt"/>
              </a:rPr>
              <a:t>, </a:t>
            </a:r>
            <a:r>
              <a:rPr lang="en-US" altLang="zh-CN" dirty="0" err="1" smtClean="0">
                <a:latin typeface="+mn-lt"/>
              </a:rPr>
              <a:t>Cholesky</a:t>
            </a:r>
            <a:r>
              <a:rPr lang="zh-CN" altLang="en-US" dirty="0" smtClean="0">
                <a:latin typeface="+mn-lt"/>
              </a:rPr>
              <a:t>分解</a:t>
            </a:r>
            <a:r>
              <a:rPr lang="en-US" altLang="zh-CN" b="1" i="1" dirty="0" smtClean="0">
                <a:latin typeface="+mn-lt"/>
              </a:rPr>
              <a:t>A</a:t>
            </a:r>
            <a:r>
              <a:rPr lang="en-US" altLang="zh-CN" dirty="0" smtClean="0">
                <a:latin typeface="+mn-lt"/>
              </a:rPr>
              <a:t>=</a:t>
            </a:r>
            <a:r>
              <a:rPr lang="en-US" altLang="zh-CN" b="1" i="1" dirty="0" smtClean="0">
                <a:latin typeface="+mn-lt"/>
              </a:rPr>
              <a:t>GG</a:t>
            </a:r>
            <a:r>
              <a:rPr lang="en-US" altLang="zh-CN" baseline="30000" dirty="0" smtClean="0">
                <a:latin typeface="+mn-lt"/>
              </a:rPr>
              <a:t>T</a:t>
            </a:r>
            <a:r>
              <a:rPr lang="zh-CN" altLang="en-US" dirty="0" smtClean="0">
                <a:latin typeface="+mn-lt"/>
              </a:rPr>
              <a:t>唯一</a:t>
            </a:r>
            <a:r>
              <a:rPr lang="en-US" altLang="zh-CN" dirty="0" smtClean="0">
                <a:latin typeface="+mn-lt"/>
              </a:rPr>
              <a:t>.  </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
                                        </p:tgtEl>
                                        <p:attrNameLst>
                                          <p:attrName>style.visibility</p:attrName>
                                        </p:attrNameLst>
                                      </p:cBhvr>
                                      <p:to>
                                        <p:strVal val="visible"/>
                                      </p:to>
                                    </p:set>
                                    <p:anim calcmode="discrete" valueType="clr">
                                      <p:cBhvr override="childStyle">
                                        <p:cTn id="14"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gtEl>
                                        <p:attrNameLst>
                                          <p:attrName>fillcolor</p:attrName>
                                        </p:attrNameLst>
                                      </p:cBhvr>
                                      <p:tavLst>
                                        <p:tav tm="0">
                                          <p:val>
                                            <p:clrVal>
                                              <a:schemeClr val="accent2"/>
                                            </p:clrVal>
                                          </p:val>
                                        </p:tav>
                                        <p:tav tm="50000">
                                          <p:val>
                                            <p:clrVal>
                                              <a:schemeClr val="hlink"/>
                                            </p:clrVal>
                                          </p:val>
                                        </p:tav>
                                      </p:tavLst>
                                    </p:anim>
                                    <p:set>
                                      <p:cBhvr>
                                        <p:cTn id="16" dur="80"/>
                                        <p:tgtEl>
                                          <p:spTgt spid="3"/>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21"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23" dur="80"/>
                                        <p:tgtEl>
                                          <p:spTgt spid="4">
                                            <p:txEl>
                                              <p:pRg st="0" end="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28"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30" dur="80"/>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0" y="764704"/>
            <a:ext cx="9144000" cy="1081322"/>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rPr>
              <a:t>步骤</a:t>
            </a:r>
            <a:r>
              <a:rPr lang="en-US" altLang="zh-CN" dirty="0" smtClean="0">
                <a:latin typeface="+mn-lt"/>
                <a:ea typeface="+mn-ea"/>
              </a:rPr>
              <a:t>1: </a:t>
            </a:r>
            <a:r>
              <a:rPr lang="zh-CN" altLang="en-US" dirty="0" smtClean="0">
                <a:latin typeface="+mn-lt"/>
                <a:ea typeface="+mn-ea"/>
              </a:rPr>
              <a:t>利用平方根分解将</a:t>
            </a:r>
            <a:r>
              <a:rPr lang="en-US" altLang="zh-CN" b="1" i="1" dirty="0" smtClean="0">
                <a:latin typeface="+mn-lt"/>
                <a:ea typeface="+mn-ea"/>
              </a:rPr>
              <a:t>Ax</a:t>
            </a:r>
            <a:r>
              <a:rPr lang="en-US" altLang="zh-CN" dirty="0" smtClean="0">
                <a:latin typeface="+mn-lt"/>
                <a:ea typeface="+mn-ea"/>
              </a:rPr>
              <a:t>=</a:t>
            </a:r>
            <a:r>
              <a:rPr lang="en-US" altLang="zh-CN" b="1" i="1" dirty="0" smtClean="0">
                <a:latin typeface="+mn-lt"/>
                <a:ea typeface="+mn-ea"/>
              </a:rPr>
              <a:t>b</a:t>
            </a:r>
            <a:r>
              <a:rPr lang="en-US" altLang="zh-CN" dirty="0" smtClean="0">
                <a:latin typeface="+mn-lt"/>
                <a:ea typeface="+mn-ea"/>
              </a:rPr>
              <a:t> </a:t>
            </a:r>
            <a:r>
              <a:rPr lang="zh-CN" altLang="en-US" dirty="0">
                <a:latin typeface="+mn-lt"/>
                <a:ea typeface="+mn-ea"/>
              </a:rPr>
              <a:t>转换</a:t>
            </a:r>
            <a:r>
              <a:rPr lang="zh-CN" altLang="en-US" dirty="0" smtClean="0">
                <a:latin typeface="+mn-lt"/>
                <a:ea typeface="+mn-ea"/>
              </a:rPr>
              <a:t>为两个方程组</a:t>
            </a:r>
            <a:endParaRPr lang="en-US" altLang="zh-CN" dirty="0" smtClean="0">
              <a:latin typeface="+mn-lt"/>
              <a:ea typeface="+mn-ea"/>
            </a:endParaRPr>
          </a:p>
          <a:p>
            <a:pPr>
              <a:lnSpc>
                <a:spcPct val="120000"/>
              </a:lnSpc>
              <a:spcBef>
                <a:spcPts val="0"/>
              </a:spcBef>
            </a:pPr>
            <a:r>
              <a:rPr lang="en-US" altLang="zh-CN" b="1" i="1" dirty="0" err="1" smtClean="0">
                <a:latin typeface="+mn-lt"/>
                <a:ea typeface="+mn-ea"/>
              </a:rPr>
              <a:t>Gy</a:t>
            </a:r>
            <a:r>
              <a:rPr lang="en-US" altLang="zh-CN" b="1" dirty="0" smtClean="0">
                <a:latin typeface="+mn-lt"/>
                <a:ea typeface="+mn-ea"/>
              </a:rPr>
              <a:t>=</a:t>
            </a:r>
            <a:r>
              <a:rPr lang="en-US" altLang="zh-CN" b="1" i="1" dirty="0" smtClean="0">
                <a:latin typeface="+mn-lt"/>
                <a:ea typeface="+mn-ea"/>
              </a:rPr>
              <a:t>b</a:t>
            </a:r>
            <a:r>
              <a:rPr lang="en-US" altLang="zh-CN" dirty="0" smtClean="0">
                <a:latin typeface="+mn-lt"/>
                <a:ea typeface="+mn-ea"/>
              </a:rPr>
              <a:t>, </a:t>
            </a:r>
            <a:r>
              <a:rPr lang="en-US" altLang="zh-CN" b="1" i="1" dirty="0" err="1" smtClean="0">
                <a:latin typeface="+mn-lt"/>
                <a:ea typeface="+mn-ea"/>
              </a:rPr>
              <a:t>G</a:t>
            </a:r>
            <a:r>
              <a:rPr lang="en-US" altLang="zh-CN" baseline="30000" dirty="0" err="1" smtClean="0">
                <a:latin typeface="+mn-lt"/>
                <a:ea typeface="+mn-ea"/>
              </a:rPr>
              <a:t>T</a:t>
            </a:r>
            <a:r>
              <a:rPr lang="en-US" altLang="zh-CN" b="1" i="1" dirty="0" err="1" smtClean="0">
                <a:latin typeface="+mn-lt"/>
                <a:ea typeface="+mn-ea"/>
              </a:rPr>
              <a:t>x</a:t>
            </a:r>
            <a:r>
              <a:rPr lang="en-US" altLang="zh-CN" dirty="0" smtClean="0">
                <a:latin typeface="+mn-lt"/>
                <a:ea typeface="+mn-ea"/>
              </a:rPr>
              <a:t>=</a:t>
            </a:r>
            <a:r>
              <a:rPr lang="en-US" altLang="zh-CN" b="1" i="1" dirty="0" smtClean="0">
                <a:latin typeface="+mn-lt"/>
                <a:ea typeface="+mn-ea"/>
              </a:rPr>
              <a:t>y</a:t>
            </a:r>
            <a:r>
              <a:rPr lang="en-US" altLang="zh-CN" b="1" dirty="0" smtClean="0">
                <a:latin typeface="+mn-lt"/>
                <a:ea typeface="+mn-ea"/>
              </a:rPr>
              <a:t>.</a:t>
            </a:r>
          </a:p>
        </p:txBody>
      </p:sp>
      <p:sp>
        <p:nvSpPr>
          <p:cNvPr id="50180" name="Rectangle 4"/>
          <p:cNvSpPr>
            <a:spLocks noChangeArrowheads="1"/>
          </p:cNvSpPr>
          <p:nvPr/>
        </p:nvSpPr>
        <p:spPr bwMode="auto">
          <a:xfrm>
            <a:off x="0" y="2425302"/>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latin typeface="+mn-lt"/>
                <a:ea typeface="+mn-ea"/>
              </a:rPr>
              <a:t>        </a:t>
            </a:r>
            <a:r>
              <a:rPr lang="zh-CN" altLang="en-US" dirty="0" smtClean="0">
                <a:latin typeface="+mn-lt"/>
                <a:ea typeface="+mn-ea"/>
              </a:rPr>
              <a:t>若</a:t>
            </a:r>
            <a:r>
              <a:rPr lang="zh-CN" altLang="en-US" dirty="0">
                <a:latin typeface="+mn-lt"/>
                <a:ea typeface="+mn-ea"/>
              </a:rPr>
              <a:t>记</a:t>
            </a:r>
            <a:r>
              <a:rPr lang="en-US" altLang="zh-CN" b="1" i="1" dirty="0">
                <a:latin typeface="+mn-lt"/>
                <a:ea typeface="+mn-ea"/>
              </a:rPr>
              <a:t>G</a:t>
            </a:r>
            <a:r>
              <a:rPr lang="en-US" altLang="zh-CN" dirty="0">
                <a:latin typeface="+mn-lt"/>
                <a:ea typeface="+mn-ea"/>
              </a:rPr>
              <a:t>=(</a:t>
            </a:r>
            <a:r>
              <a:rPr lang="en-US" altLang="zh-CN" i="1" dirty="0" err="1">
                <a:latin typeface="+mn-lt"/>
                <a:ea typeface="+mn-ea"/>
              </a:rPr>
              <a:t>g</a:t>
            </a:r>
            <a:r>
              <a:rPr lang="en-US" altLang="zh-CN" baseline="-25000" dirty="0" err="1">
                <a:latin typeface="+mn-lt"/>
                <a:ea typeface="+mn-ea"/>
              </a:rPr>
              <a:t>ij</a:t>
            </a:r>
            <a:r>
              <a:rPr lang="en-US" altLang="zh-CN" dirty="0">
                <a:latin typeface="+mn-lt"/>
                <a:ea typeface="+mn-ea"/>
              </a:rPr>
              <a:t>), </a:t>
            </a:r>
            <a:r>
              <a:rPr lang="zh-CN" altLang="en-US" dirty="0">
                <a:latin typeface="+mn-lt"/>
                <a:ea typeface="+mn-ea"/>
              </a:rPr>
              <a:t>则有</a:t>
            </a:r>
            <a:r>
              <a:rPr lang="en-US" altLang="zh-CN" dirty="0">
                <a:latin typeface="+mn-lt"/>
                <a:ea typeface="+mn-ea"/>
              </a:rPr>
              <a:t>: </a:t>
            </a:r>
            <a:r>
              <a:rPr lang="zh-CN" altLang="en-US" dirty="0">
                <a:latin typeface="+mn-lt"/>
                <a:ea typeface="+mn-ea"/>
              </a:rPr>
              <a:t>对</a:t>
            </a:r>
            <a:r>
              <a:rPr lang="en-US" altLang="zh-CN" i="1" dirty="0">
                <a:latin typeface="+mn-lt"/>
                <a:ea typeface="+mn-ea"/>
              </a:rPr>
              <a:t>k</a:t>
            </a:r>
            <a:r>
              <a:rPr lang="en-US" altLang="zh-CN" dirty="0">
                <a:latin typeface="+mn-lt"/>
                <a:ea typeface="+mn-ea"/>
              </a:rPr>
              <a:t>=1</a:t>
            </a:r>
            <a:r>
              <a:rPr lang="en-US" altLang="zh-CN" dirty="0" smtClean="0">
                <a:latin typeface="+mn-lt"/>
                <a:ea typeface="+mn-ea"/>
              </a:rPr>
              <a:t>, 2,…, </a:t>
            </a:r>
            <a:r>
              <a:rPr lang="en-US" altLang="zh-CN" i="1" dirty="0" smtClean="0">
                <a:latin typeface="+mn-lt"/>
                <a:ea typeface="+mn-ea"/>
              </a:rPr>
              <a:t>n</a:t>
            </a:r>
            <a:r>
              <a:rPr lang="en-US" altLang="zh-CN" dirty="0">
                <a:latin typeface="+mn-lt"/>
                <a:ea typeface="+mn-ea"/>
              </a:rPr>
              <a:t>.</a:t>
            </a:r>
          </a:p>
        </p:txBody>
      </p:sp>
      <p:sp>
        <p:nvSpPr>
          <p:cNvPr id="50186" name="Rectangle 10"/>
          <p:cNvSpPr>
            <a:spLocks noChangeArrowheads="1"/>
          </p:cNvSpPr>
          <p:nvPr/>
        </p:nvSpPr>
        <p:spPr bwMode="auto">
          <a:xfrm>
            <a:off x="0" y="44624"/>
            <a:ext cx="9144000" cy="609398"/>
          </a:xfrm>
          <a:prstGeom prst="rect">
            <a:avLst/>
          </a:prstGeom>
          <a:solidFill>
            <a:srgbClr val="CCECFF"/>
          </a:solidFill>
          <a:ln w="9525">
            <a:noFill/>
            <a:miter lim="800000"/>
            <a:headEnd/>
            <a:tailEnd/>
          </a:ln>
          <a:effectLst/>
        </p:spPr>
        <p:txBody>
          <a:bodyPr>
            <a:spAutoFit/>
          </a:bodyPr>
          <a:lstStyle/>
          <a:p>
            <a:pPr>
              <a:lnSpc>
                <a:spcPct val="120000"/>
              </a:lnSpc>
              <a:spcBef>
                <a:spcPts val="0"/>
              </a:spcBef>
            </a:pPr>
            <a:r>
              <a:rPr lang="zh-CN" altLang="en-US" b="1" dirty="0" smtClean="0">
                <a:latin typeface="+mn-lt"/>
                <a:ea typeface="+mn-ea"/>
              </a:rPr>
              <a:t>求解</a:t>
            </a:r>
            <a:r>
              <a:rPr lang="zh-CN" altLang="en-US" b="1" dirty="0" smtClean="0">
                <a:solidFill>
                  <a:srgbClr val="0070C0"/>
                </a:solidFill>
                <a:latin typeface="+mn-lt"/>
                <a:ea typeface="+mn-ea"/>
              </a:rPr>
              <a:t>系数矩阵</a:t>
            </a:r>
            <a:r>
              <a:rPr lang="en-US" altLang="zh-CN" b="1" i="1" dirty="0" smtClean="0">
                <a:solidFill>
                  <a:srgbClr val="0070C0"/>
                </a:solidFill>
                <a:latin typeface="+mn-lt"/>
                <a:ea typeface="+mn-ea"/>
              </a:rPr>
              <a:t>A</a:t>
            </a:r>
            <a:r>
              <a:rPr lang="zh-CN" altLang="en-US" b="1" dirty="0" smtClean="0">
                <a:solidFill>
                  <a:srgbClr val="0070C0"/>
                </a:solidFill>
                <a:latin typeface="+mn-lt"/>
                <a:ea typeface="+mn-ea"/>
              </a:rPr>
              <a:t>为对称正定矩阵</a:t>
            </a:r>
            <a:r>
              <a:rPr lang="zh-CN" altLang="en-US" b="1" dirty="0" smtClean="0">
                <a:latin typeface="+mn-lt"/>
                <a:ea typeface="+mn-ea"/>
              </a:rPr>
              <a:t>的线性方程组的</a:t>
            </a:r>
            <a:r>
              <a:rPr lang="zh-CN" altLang="en-US" b="1" dirty="0" smtClean="0">
                <a:solidFill>
                  <a:srgbClr val="FF0000"/>
                </a:solidFill>
                <a:latin typeface="+mn-lt"/>
                <a:ea typeface="+mn-ea"/>
              </a:rPr>
              <a:t>平方根法</a:t>
            </a:r>
            <a:endParaRPr lang="en-US" altLang="zh-CN" dirty="0">
              <a:latin typeface="+mn-lt"/>
              <a:ea typeface="+mn-ea"/>
            </a:endParaRPr>
          </a:p>
        </p:txBody>
      </p:sp>
      <p:sp>
        <p:nvSpPr>
          <p:cNvPr id="12" name="矩形 11"/>
          <p:cNvSpPr/>
          <p:nvPr/>
        </p:nvSpPr>
        <p:spPr>
          <a:xfrm>
            <a:off x="0" y="1844824"/>
            <a:ext cx="9144000" cy="559897"/>
          </a:xfrm>
          <a:prstGeom prst="rect">
            <a:avLst/>
          </a:prstGeom>
        </p:spPr>
        <p:txBody>
          <a:bodyPr wrap="square">
            <a:spAutoFit/>
          </a:bodyPr>
          <a:lstStyle/>
          <a:p>
            <a:pPr algn="l">
              <a:lnSpc>
                <a:spcPct val="120000"/>
              </a:lnSpc>
              <a:spcBef>
                <a:spcPts val="0"/>
              </a:spcBef>
            </a:pPr>
            <a:r>
              <a:rPr lang="zh-CN" altLang="en-US" b="1" dirty="0">
                <a:latin typeface="+mn-lt"/>
                <a:ea typeface="+mn-ea"/>
              </a:rPr>
              <a:t>对</a:t>
            </a:r>
            <a:r>
              <a:rPr lang="en-US" altLang="zh-CN" b="1" i="1" dirty="0">
                <a:latin typeface="+mn-lt"/>
                <a:ea typeface="+mn-ea"/>
              </a:rPr>
              <a:t>A</a:t>
            </a:r>
            <a:r>
              <a:rPr lang="zh-CN" altLang="en-US" b="1" dirty="0">
                <a:latin typeface="+mn-lt"/>
                <a:ea typeface="+mn-ea"/>
              </a:rPr>
              <a:t>的</a:t>
            </a:r>
            <a:r>
              <a:rPr lang="zh-CN" altLang="en-US" b="1" dirty="0" smtClean="0">
                <a:latin typeface="+mn-lt"/>
                <a:ea typeface="+mn-ea"/>
              </a:rPr>
              <a:t>平方根分解</a:t>
            </a:r>
            <a:r>
              <a:rPr lang="en-US" altLang="zh-CN" b="1" i="1" dirty="0">
                <a:latin typeface="+mn-lt"/>
                <a:ea typeface="+mn-ea"/>
              </a:rPr>
              <a:t>A</a:t>
            </a:r>
            <a:r>
              <a:rPr lang="en-US" altLang="zh-CN" dirty="0">
                <a:latin typeface="+mn-lt"/>
                <a:ea typeface="+mn-ea"/>
              </a:rPr>
              <a:t>=</a:t>
            </a:r>
            <a:r>
              <a:rPr lang="en-US" altLang="zh-CN" b="1" i="1" dirty="0">
                <a:latin typeface="+mn-lt"/>
                <a:ea typeface="+mn-ea"/>
              </a:rPr>
              <a:t>GG</a:t>
            </a:r>
            <a:r>
              <a:rPr lang="en-US" altLang="zh-CN" baseline="30000" dirty="0">
                <a:latin typeface="+mn-lt"/>
                <a:ea typeface="+mn-ea"/>
              </a:rPr>
              <a:t>T</a:t>
            </a:r>
            <a:r>
              <a:rPr lang="zh-CN" altLang="en-US" b="1" dirty="0" smtClean="0">
                <a:latin typeface="+mn-lt"/>
                <a:ea typeface="+mn-ea"/>
              </a:rPr>
              <a:t>的具体</a:t>
            </a:r>
            <a:r>
              <a:rPr lang="zh-CN" altLang="en-US" b="1" dirty="0">
                <a:latin typeface="+mn-lt"/>
                <a:ea typeface="+mn-ea"/>
              </a:rPr>
              <a:t>算法</a:t>
            </a:r>
            <a:r>
              <a:rPr lang="zh-CN" altLang="en-US" b="1" dirty="0" smtClean="0">
                <a:latin typeface="+mn-lt"/>
                <a:ea typeface="+mn-ea"/>
              </a:rPr>
              <a:t>为</a:t>
            </a:r>
            <a:r>
              <a:rPr lang="en-US" altLang="zh-CN" b="1" dirty="0" smtClean="0">
                <a:latin typeface="+mn-lt"/>
                <a:ea typeface="+mn-ea"/>
              </a:rPr>
              <a:t>: </a:t>
            </a:r>
            <a:endParaRPr lang="en-US" altLang="zh-CN" dirty="0">
              <a:latin typeface="+mn-lt"/>
              <a:ea typeface="+mn-ea"/>
            </a:endParaRPr>
          </a:p>
        </p:txBody>
      </p:sp>
      <p:pic>
        <p:nvPicPr>
          <p:cNvPr id="52233" name="Picture 103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91680" y="3217390"/>
            <a:ext cx="5133975" cy="2905125"/>
          </a:xfrm>
          <a:prstGeom prst="rect">
            <a:avLst/>
          </a:prstGeom>
          <a:noFill/>
        </p:spPr>
      </p:pic>
      <p:pic>
        <p:nvPicPr>
          <p:cNvPr id="52236" name="Picture 103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220072" y="6237312"/>
            <a:ext cx="2228850" cy="419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50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5018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2233"/>
                                        </p:tgtEl>
                                        <p:attrNameLst>
                                          <p:attrName>style.visibility</p:attrName>
                                        </p:attrNameLst>
                                      </p:cBhvr>
                                      <p:to>
                                        <p:strVal val="visible"/>
                                      </p:to>
                                    </p:set>
                                    <p:animEffect transition="in" filter="blinds(horizontal)">
                                      <p:cBhvr>
                                        <p:cTn id="20" dur="500"/>
                                        <p:tgtEl>
                                          <p:spTgt spid="5223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2236"/>
                                        </p:tgtEl>
                                        <p:attrNameLst>
                                          <p:attrName>style.visibility</p:attrName>
                                        </p:attrNameLst>
                                      </p:cBhvr>
                                      <p:to>
                                        <p:strVal val="visible"/>
                                      </p:to>
                                    </p:set>
                                    <p:animEffect transition="in" filter="blinds(horizontal)">
                                      <p:cBhvr>
                                        <p:cTn id="25"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180" grpId="0" autoUpdateAnimBg="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40210"/>
            <a:ext cx="9144000" cy="652486"/>
          </a:xfrm>
          <a:prstGeom prst="rect">
            <a:avLst/>
          </a:prstGeom>
          <a:noFill/>
          <a:ln w="9525">
            <a:noFill/>
            <a:miter lim="800000"/>
            <a:headEnd/>
            <a:tailEnd/>
          </a:ln>
          <a:effectLst/>
        </p:spPr>
        <p:txBody>
          <a:bodyPr>
            <a:spAutoFit/>
          </a:bodyPr>
          <a:lstStyle/>
          <a:p>
            <a:pPr algn="l">
              <a:lnSpc>
                <a:spcPct val="130000"/>
              </a:lnSpc>
            </a:pPr>
            <a:r>
              <a:rPr lang="zh-CN" altLang="en-US" dirty="0" smtClean="0">
                <a:latin typeface="Times New Roman" pitchFamily="18" charset="0"/>
              </a:rPr>
              <a:t>步骤</a:t>
            </a:r>
            <a:r>
              <a:rPr lang="en-US" altLang="zh-CN" dirty="0" smtClean="0">
                <a:latin typeface="Times New Roman" pitchFamily="18" charset="0"/>
              </a:rPr>
              <a:t>2: </a:t>
            </a:r>
            <a:r>
              <a:rPr lang="zh-CN" altLang="en-US" dirty="0" smtClean="0">
                <a:latin typeface="Times New Roman" pitchFamily="18" charset="0"/>
              </a:rPr>
              <a:t>先后解三角型方程组 </a:t>
            </a:r>
            <a:r>
              <a:rPr lang="en-US" altLang="zh-CN" b="1" i="1" dirty="0" err="1" smtClean="0">
                <a:latin typeface="Times New Roman" pitchFamily="18" charset="0"/>
              </a:rPr>
              <a:t>Gy</a:t>
            </a:r>
            <a:r>
              <a:rPr lang="en-US" altLang="zh-CN" b="1" dirty="0" smtClean="0">
                <a:latin typeface="Times New Roman" pitchFamily="18" charset="0"/>
              </a:rPr>
              <a:t>=</a:t>
            </a:r>
            <a:r>
              <a:rPr lang="en-US" altLang="zh-CN" b="1" i="1" dirty="0" smtClean="0">
                <a:latin typeface="Times New Roman" pitchFamily="18" charset="0"/>
              </a:rPr>
              <a:t>b</a:t>
            </a:r>
            <a:r>
              <a:rPr lang="en-US" altLang="zh-CN" dirty="0" smtClean="0">
                <a:latin typeface="Times New Roman" pitchFamily="18" charset="0"/>
              </a:rPr>
              <a:t>, </a:t>
            </a:r>
            <a:r>
              <a:rPr lang="en-US" altLang="zh-CN" b="1" i="1" dirty="0" err="1" smtClean="0">
                <a:latin typeface="Times New Roman" pitchFamily="18" charset="0"/>
              </a:rPr>
              <a:t>G</a:t>
            </a:r>
            <a:r>
              <a:rPr lang="en-US" altLang="zh-CN" baseline="30000" dirty="0" err="1" smtClean="0">
                <a:latin typeface="Times New Roman" pitchFamily="18" charset="0"/>
              </a:rPr>
              <a:t>T</a:t>
            </a:r>
            <a:r>
              <a:rPr lang="en-US" altLang="zh-CN" b="1" i="1" dirty="0" err="1" smtClean="0">
                <a:latin typeface="Times New Roman" pitchFamily="18" charset="0"/>
              </a:rPr>
              <a:t>x</a:t>
            </a:r>
            <a:r>
              <a:rPr lang="en-US" altLang="zh-CN" dirty="0" smtClean="0">
                <a:latin typeface="Times New Roman" pitchFamily="18" charset="0"/>
              </a:rPr>
              <a:t>=</a:t>
            </a:r>
            <a:r>
              <a:rPr lang="en-US" altLang="zh-CN" b="1" i="1" dirty="0" smtClean="0">
                <a:latin typeface="Times New Roman" pitchFamily="18" charset="0"/>
              </a:rPr>
              <a:t>y</a:t>
            </a:r>
            <a:r>
              <a:rPr lang="en-US" altLang="zh-CN" dirty="0" smtClean="0">
                <a:latin typeface="Times New Roman" pitchFamily="18" charset="0"/>
              </a:rPr>
              <a:t>,</a:t>
            </a:r>
            <a:r>
              <a:rPr lang="en-US" altLang="zh-CN" b="1" dirty="0" smtClean="0">
                <a:latin typeface="Times New Roman" pitchFamily="18" charset="0"/>
              </a:rPr>
              <a:t> </a:t>
            </a:r>
            <a:r>
              <a:rPr lang="zh-CN" altLang="en-US" dirty="0" smtClean="0">
                <a:latin typeface="Times New Roman" pitchFamily="18" charset="0"/>
              </a:rPr>
              <a:t>可</a:t>
            </a:r>
            <a:r>
              <a:rPr lang="zh-CN" altLang="en-US" dirty="0">
                <a:latin typeface="Times New Roman" pitchFamily="18" charset="0"/>
              </a:rPr>
              <a:t>得</a:t>
            </a:r>
          </a:p>
        </p:txBody>
      </p:sp>
      <p:pic>
        <p:nvPicPr>
          <p:cNvPr id="118785" name="Picture 102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9552" y="908720"/>
            <a:ext cx="5095875" cy="2600325"/>
          </a:xfrm>
          <a:prstGeom prst="rect">
            <a:avLst/>
          </a:prstGeom>
          <a:noFill/>
        </p:spPr>
      </p:pic>
      <p:pic>
        <p:nvPicPr>
          <p:cNvPr id="118788" name="Picture 102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940152" y="1412776"/>
            <a:ext cx="1981200" cy="419100"/>
          </a:xfrm>
          <a:prstGeom prst="rect">
            <a:avLst/>
          </a:prstGeom>
          <a:noFill/>
        </p:spPr>
      </p:pic>
      <p:pic>
        <p:nvPicPr>
          <p:cNvPr id="118791" name="Picture 103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940152" y="2780928"/>
            <a:ext cx="2600325" cy="419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51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18785"/>
                                        </p:tgtEl>
                                        <p:attrNameLst>
                                          <p:attrName>style.visibility</p:attrName>
                                        </p:attrNameLst>
                                      </p:cBhvr>
                                      <p:to>
                                        <p:strVal val="visible"/>
                                      </p:to>
                                    </p:set>
                                    <p:animEffect transition="in" filter="blinds(horizontal)">
                                      <p:cBhvr>
                                        <p:cTn id="11" dur="500"/>
                                        <p:tgtEl>
                                          <p:spTgt spid="11878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8788"/>
                                        </p:tgtEl>
                                        <p:attrNameLst>
                                          <p:attrName>style.visibility</p:attrName>
                                        </p:attrNameLst>
                                      </p:cBhvr>
                                      <p:to>
                                        <p:strVal val="visible"/>
                                      </p:to>
                                    </p:set>
                                    <p:animEffect transition="in" filter="blinds(horizontal)">
                                      <p:cBhvr>
                                        <p:cTn id="16" dur="500"/>
                                        <p:tgtEl>
                                          <p:spTgt spid="11878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8791"/>
                                        </p:tgtEl>
                                        <p:attrNameLst>
                                          <p:attrName>style.visibility</p:attrName>
                                        </p:attrNameLst>
                                      </p:cBhvr>
                                      <p:to>
                                        <p:strVal val="visible"/>
                                      </p:to>
                                    </p:set>
                                    <p:animEffect transition="in" filter="blinds(horizontal)">
                                      <p:cBhvr>
                                        <p:cTn id="21" dur="500"/>
                                        <p:tgtEl>
                                          <p:spTgt spid="11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a:latin typeface="+mn-lt"/>
                <a:ea typeface="+mn-ea"/>
              </a:rPr>
              <a:t>上述求解的消元过程可用矩阵表示为</a:t>
            </a:r>
            <a:r>
              <a:rPr lang="en-US" altLang="zh-CN">
                <a:latin typeface="+mn-lt"/>
                <a:ea typeface="+mn-ea"/>
              </a:rPr>
              <a:t>:</a:t>
            </a:r>
          </a:p>
        </p:txBody>
      </p:sp>
      <p:sp>
        <p:nvSpPr>
          <p:cNvPr id="21507" name="Text Box 3"/>
          <p:cNvSpPr txBox="1">
            <a:spLocks noChangeArrowheads="1"/>
          </p:cNvSpPr>
          <p:nvPr/>
        </p:nvSpPr>
        <p:spPr bwMode="auto">
          <a:xfrm>
            <a:off x="1546225" y="914400"/>
            <a:ext cx="1512888" cy="564257"/>
          </a:xfrm>
          <a:prstGeom prst="rect">
            <a:avLst/>
          </a:prstGeom>
          <a:noFill/>
          <a:ln w="9525">
            <a:noFill/>
            <a:miter lim="800000"/>
            <a:headEnd/>
            <a:tailEnd/>
          </a:ln>
          <a:effectLst/>
        </p:spPr>
        <p:txBody>
          <a:bodyPr>
            <a:spAutoFit/>
          </a:bodyPr>
          <a:lstStyle/>
          <a:p>
            <a:pPr algn="l">
              <a:lnSpc>
                <a:spcPct val="120000"/>
              </a:lnSpc>
              <a:spcBef>
                <a:spcPts val="0"/>
              </a:spcBef>
            </a:pPr>
            <a:r>
              <a:rPr lang="en-US" altLang="zh-CN">
                <a:latin typeface="+mn-lt"/>
                <a:ea typeface="+mn-ea"/>
              </a:rPr>
              <a:t>(</a:t>
            </a:r>
            <a:r>
              <a:rPr lang="en-US" altLang="zh-CN" b="1">
                <a:latin typeface="+mn-lt"/>
                <a:ea typeface="+mn-ea"/>
              </a:rPr>
              <a:t>A, b</a:t>
            </a:r>
            <a:r>
              <a:rPr lang="en-US" altLang="zh-CN">
                <a:latin typeface="+mn-lt"/>
                <a:ea typeface="+mn-ea"/>
              </a:rPr>
              <a:t>)=</a:t>
            </a:r>
          </a:p>
        </p:txBody>
      </p:sp>
      <p:graphicFrame>
        <p:nvGraphicFramePr>
          <p:cNvPr id="21509" name="Object 5"/>
          <p:cNvGraphicFramePr>
            <a:graphicFrameLocks noChangeAspect="1"/>
          </p:cNvGraphicFramePr>
          <p:nvPr/>
        </p:nvGraphicFramePr>
        <p:xfrm>
          <a:off x="2971800" y="533400"/>
          <a:ext cx="2759075" cy="1509713"/>
        </p:xfrm>
        <a:graphic>
          <a:graphicData uri="http://schemas.openxmlformats.org/presentationml/2006/ole">
            <p:oleObj spid="_x0000_s21509" name="Equation" r:id="rId3" imgW="2577960" imgH="1409400" progId="Equation.3">
              <p:embed/>
            </p:oleObj>
          </a:graphicData>
        </a:graphic>
      </p:graphicFrame>
      <p:graphicFrame>
        <p:nvGraphicFramePr>
          <p:cNvPr id="21510" name="Object 6"/>
          <p:cNvGraphicFramePr>
            <a:graphicFrameLocks noChangeAspect="1"/>
          </p:cNvGraphicFramePr>
          <p:nvPr/>
        </p:nvGraphicFramePr>
        <p:xfrm>
          <a:off x="1066800" y="2133600"/>
          <a:ext cx="3438525" cy="1509713"/>
        </p:xfrm>
        <a:graphic>
          <a:graphicData uri="http://schemas.openxmlformats.org/presentationml/2006/ole">
            <p:oleObj spid="_x0000_s21510" name="Equation" r:id="rId4" imgW="3213000" imgH="1409400" progId="Equation.3">
              <p:embed/>
            </p:oleObj>
          </a:graphicData>
        </a:graphic>
      </p:graphicFrame>
      <p:graphicFrame>
        <p:nvGraphicFramePr>
          <p:cNvPr id="21511" name="Object 7"/>
          <p:cNvGraphicFramePr>
            <a:graphicFrameLocks noChangeAspect="1"/>
          </p:cNvGraphicFramePr>
          <p:nvPr/>
        </p:nvGraphicFramePr>
        <p:xfrm>
          <a:off x="4495800" y="2133600"/>
          <a:ext cx="3438525" cy="1563688"/>
        </p:xfrm>
        <a:graphic>
          <a:graphicData uri="http://schemas.openxmlformats.org/presentationml/2006/ole">
            <p:oleObj spid="_x0000_s21511" name="Equation" r:id="rId5" imgW="3213000" imgH="1460160" progId="Equation.3">
              <p:embed/>
            </p:oleObj>
          </a:graphicData>
        </a:graphic>
      </p:graphicFrame>
      <p:sp>
        <p:nvSpPr>
          <p:cNvPr id="21512" name="Text Box 8"/>
          <p:cNvSpPr txBox="1">
            <a:spLocks noChangeArrowheads="1"/>
          </p:cNvSpPr>
          <p:nvPr/>
        </p:nvSpPr>
        <p:spPr bwMode="auto">
          <a:xfrm>
            <a:off x="0" y="3657600"/>
            <a:ext cx="9144000" cy="1126462"/>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a:latin typeface="+mn-lt"/>
                <a:ea typeface="+mn-ea"/>
              </a:rPr>
              <a:t>这是</a:t>
            </a:r>
            <a:r>
              <a:rPr lang="en-US" altLang="zh-CN" dirty="0">
                <a:latin typeface="+mn-lt"/>
                <a:ea typeface="+mn-ea"/>
              </a:rPr>
              <a:t>Gauss</a:t>
            </a:r>
            <a:r>
              <a:rPr lang="zh-CN" altLang="en-US" dirty="0">
                <a:latin typeface="+mn-lt"/>
                <a:ea typeface="+mn-ea"/>
              </a:rPr>
              <a:t>消去法的计算</a:t>
            </a:r>
            <a:r>
              <a:rPr lang="zh-CN" altLang="en-US" dirty="0" smtClean="0">
                <a:latin typeface="+mn-lt"/>
                <a:ea typeface="+mn-ea"/>
              </a:rPr>
              <a:t>形式</a:t>
            </a:r>
            <a:r>
              <a:rPr lang="en-US" altLang="zh-CN" dirty="0" smtClean="0">
                <a:latin typeface="+mn-lt"/>
                <a:ea typeface="+mn-ea"/>
              </a:rPr>
              <a:t>. </a:t>
            </a:r>
            <a:r>
              <a:rPr lang="zh-CN" altLang="en-US" dirty="0" smtClean="0">
                <a:latin typeface="+mn-lt"/>
                <a:ea typeface="+mn-ea"/>
              </a:rPr>
              <a:t>新</a:t>
            </a:r>
            <a:r>
              <a:rPr lang="zh-CN" altLang="en-US" dirty="0">
                <a:latin typeface="+mn-lt"/>
                <a:ea typeface="+mn-ea"/>
              </a:rPr>
              <a:t>的增广矩阵对应的</a:t>
            </a:r>
            <a:r>
              <a:rPr lang="zh-CN" altLang="en-US" dirty="0" smtClean="0">
                <a:latin typeface="+mn-lt"/>
                <a:ea typeface="+mn-ea"/>
              </a:rPr>
              <a:t>线性方程组就是上三角形方程组</a:t>
            </a:r>
            <a:r>
              <a:rPr lang="en-US" altLang="zh-CN" dirty="0" smtClean="0">
                <a:latin typeface="+mn-lt"/>
                <a:ea typeface="+mn-ea"/>
              </a:rPr>
              <a:t>, </a:t>
            </a:r>
            <a:r>
              <a:rPr lang="zh-CN" altLang="en-US" dirty="0" smtClean="0">
                <a:latin typeface="+mn-lt"/>
                <a:ea typeface="+mn-ea"/>
              </a:rPr>
              <a:t>可进行回代求解</a:t>
            </a:r>
            <a:r>
              <a:rPr lang="en-US" altLang="zh-CN" dirty="0" smtClean="0">
                <a:latin typeface="+mn-lt"/>
                <a:ea typeface="+mn-ea"/>
              </a:rPr>
              <a:t>.</a:t>
            </a:r>
            <a:endParaRPr lang="zh-CN" altLang="en-US" dirty="0" smtClean="0">
              <a:latin typeface="+mn-lt"/>
              <a:ea typeface="+mn-ea"/>
            </a:endParaRPr>
          </a:p>
        </p:txBody>
      </p:sp>
      <p:sp>
        <p:nvSpPr>
          <p:cNvPr id="21514" name="Text Box 10"/>
          <p:cNvSpPr txBox="1">
            <a:spLocks noChangeArrowheads="1"/>
          </p:cNvSpPr>
          <p:nvPr/>
        </p:nvSpPr>
        <p:spPr bwMode="auto">
          <a:xfrm>
            <a:off x="0" y="4738688"/>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latin typeface="+mn-lt"/>
                <a:ea typeface="+mn-ea"/>
              </a:rPr>
              <a:t>        </a:t>
            </a:r>
            <a:r>
              <a:rPr lang="zh-CN" altLang="en-US" dirty="0" smtClean="0">
                <a:latin typeface="+mn-lt"/>
                <a:ea typeface="+mn-ea"/>
              </a:rPr>
              <a:t>现在</a:t>
            </a:r>
            <a:r>
              <a:rPr lang="zh-CN" altLang="en-US" dirty="0">
                <a:latin typeface="+mn-lt"/>
                <a:ea typeface="+mn-ea"/>
              </a:rPr>
              <a:t>介绍求解</a:t>
            </a:r>
            <a:r>
              <a:rPr lang="zh-CN" altLang="en-US" dirty="0" smtClean="0">
                <a:latin typeface="+mn-lt"/>
                <a:ea typeface="+mn-ea"/>
              </a:rPr>
              <a:t>线性方程组</a:t>
            </a:r>
            <a:r>
              <a:rPr lang="en-US" altLang="zh-CN" dirty="0" smtClean="0">
                <a:latin typeface="+mn-lt"/>
                <a:ea typeface="+mn-ea"/>
              </a:rPr>
              <a:t>(2.1</a:t>
            </a:r>
            <a:r>
              <a:rPr lang="en-US" altLang="zh-CN" dirty="0">
                <a:latin typeface="+mn-lt"/>
                <a:ea typeface="+mn-ea"/>
              </a:rPr>
              <a:t>)</a:t>
            </a:r>
            <a:r>
              <a:rPr lang="zh-CN" altLang="en-US" dirty="0">
                <a:latin typeface="+mn-lt"/>
                <a:ea typeface="+mn-ea"/>
              </a:rPr>
              <a:t>的顺序</a:t>
            </a:r>
            <a:r>
              <a:rPr lang="en-US" altLang="zh-CN" dirty="0">
                <a:latin typeface="+mn-lt"/>
                <a:ea typeface="+mn-ea"/>
              </a:rPr>
              <a:t>Gauss</a:t>
            </a:r>
            <a:r>
              <a:rPr lang="zh-CN" altLang="en-US" dirty="0">
                <a:latin typeface="+mn-lt"/>
                <a:ea typeface="+mn-ea"/>
              </a:rPr>
              <a:t>消去</a:t>
            </a:r>
            <a:r>
              <a:rPr lang="zh-CN" altLang="en-US" dirty="0" smtClean="0">
                <a:latin typeface="+mn-lt"/>
                <a:ea typeface="+mn-ea"/>
              </a:rPr>
              <a:t>法</a:t>
            </a:r>
            <a:r>
              <a:rPr lang="en-US" altLang="zh-CN" dirty="0" smtClean="0">
                <a:latin typeface="+mn-lt"/>
                <a:ea typeface="+mn-ea"/>
              </a:rPr>
              <a:t>:</a:t>
            </a:r>
            <a:endParaRPr lang="en-US" altLang="zh-CN" dirty="0">
              <a:latin typeface="+mn-lt"/>
              <a:ea typeface="+mn-ea"/>
            </a:endParaRPr>
          </a:p>
        </p:txBody>
      </p:sp>
      <p:sp>
        <p:nvSpPr>
          <p:cNvPr id="21515" name="Text Box 11"/>
          <p:cNvSpPr txBox="1">
            <a:spLocks noChangeArrowheads="1"/>
          </p:cNvSpPr>
          <p:nvPr/>
        </p:nvSpPr>
        <p:spPr bwMode="auto">
          <a:xfrm>
            <a:off x="0" y="522920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ea typeface="+mn-ea"/>
              </a:rPr>
              <a:t>记</a:t>
            </a:r>
          </a:p>
        </p:txBody>
      </p:sp>
      <p:graphicFrame>
        <p:nvGraphicFramePr>
          <p:cNvPr id="21516" name="Object 12"/>
          <p:cNvGraphicFramePr>
            <a:graphicFrameLocks noChangeAspect="1"/>
          </p:cNvGraphicFramePr>
          <p:nvPr/>
        </p:nvGraphicFramePr>
        <p:xfrm>
          <a:off x="1691681" y="5507834"/>
          <a:ext cx="5400599" cy="562253"/>
        </p:xfrm>
        <a:graphic>
          <a:graphicData uri="http://schemas.openxmlformats.org/presentationml/2006/ole">
            <p:oleObj spid="_x0000_s21516" name="Equation" r:id="rId6" imgW="4635360" imgH="482400" progId="Equation.3">
              <p:embed/>
            </p:oleObj>
          </a:graphicData>
        </a:graphic>
      </p:graphicFrame>
      <p:sp>
        <p:nvSpPr>
          <p:cNvPr id="21517" name="Text Box 13"/>
          <p:cNvSpPr txBox="1">
            <a:spLocks noChangeArrowheads="1"/>
          </p:cNvSpPr>
          <p:nvPr/>
        </p:nvSpPr>
        <p:spPr bwMode="auto">
          <a:xfrm>
            <a:off x="0" y="6093296"/>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rPr>
              <a:t>则线性方程组</a:t>
            </a:r>
            <a:r>
              <a:rPr lang="en-US" altLang="zh-CN" dirty="0">
                <a:latin typeface="+mn-lt"/>
                <a:ea typeface="+mn-ea"/>
              </a:rPr>
              <a:t>(2.1)</a:t>
            </a:r>
            <a:r>
              <a:rPr lang="zh-CN" altLang="en-US" dirty="0">
                <a:latin typeface="+mn-lt"/>
                <a:ea typeface="+mn-ea"/>
              </a:rPr>
              <a:t>的增广矩阵为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1507"/>
                                        </p:tgtEl>
                                        <p:attrNameLst>
                                          <p:attrName>style.visibility</p:attrName>
                                        </p:attrNameLst>
                                      </p:cBhvr>
                                      <p:to>
                                        <p:strVal val="visible"/>
                                      </p:to>
                                    </p:set>
                                    <p:animEffect transition="in" filter="dissolve">
                                      <p:cBhvr>
                                        <p:cTn id="11" dur="500"/>
                                        <p:tgtEl>
                                          <p:spTgt spid="2150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nodeType="clickEffect">
                                  <p:stCondLst>
                                    <p:cond delay="0"/>
                                  </p:stCondLst>
                                  <p:childTnLst>
                                    <p:set>
                                      <p:cBhvr>
                                        <p:cTn id="15" dur="1" fill="hold">
                                          <p:stCondLst>
                                            <p:cond delay="0"/>
                                          </p:stCondLst>
                                        </p:cTn>
                                        <p:tgtEl>
                                          <p:spTgt spid="21509"/>
                                        </p:tgtEl>
                                        <p:attrNameLst>
                                          <p:attrName>style.visibility</p:attrName>
                                        </p:attrNameLst>
                                      </p:cBhvr>
                                      <p:to>
                                        <p:strVal val="visible"/>
                                      </p:to>
                                    </p:set>
                                    <p:animEffect transition="in" filter="barn(outHorizontal)">
                                      <p:cBhvr>
                                        <p:cTn id="16" dur="500"/>
                                        <p:tgtEl>
                                          <p:spTgt spid="2150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nodeType="clickEffect">
                                  <p:stCondLst>
                                    <p:cond delay="0"/>
                                  </p:stCondLst>
                                  <p:childTnLst>
                                    <p:set>
                                      <p:cBhvr>
                                        <p:cTn id="20" dur="1" fill="hold">
                                          <p:stCondLst>
                                            <p:cond delay="0"/>
                                          </p:stCondLst>
                                        </p:cTn>
                                        <p:tgtEl>
                                          <p:spTgt spid="21510"/>
                                        </p:tgtEl>
                                        <p:attrNameLst>
                                          <p:attrName>style.visibility</p:attrName>
                                        </p:attrNameLst>
                                      </p:cBhvr>
                                      <p:to>
                                        <p:strVal val="visible"/>
                                      </p:to>
                                    </p:set>
                                    <p:animEffect transition="in" filter="barn(outHorizontal)">
                                      <p:cBhvr>
                                        <p:cTn id="21" dur="500"/>
                                        <p:tgtEl>
                                          <p:spTgt spid="21510"/>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nodeType="clickEffect">
                                  <p:stCondLst>
                                    <p:cond delay="0"/>
                                  </p:stCondLst>
                                  <p:childTnLst>
                                    <p:set>
                                      <p:cBhvr>
                                        <p:cTn id="25" dur="1" fill="hold">
                                          <p:stCondLst>
                                            <p:cond delay="0"/>
                                          </p:stCondLst>
                                        </p:cTn>
                                        <p:tgtEl>
                                          <p:spTgt spid="21511"/>
                                        </p:tgtEl>
                                        <p:attrNameLst>
                                          <p:attrName>style.visibility</p:attrName>
                                        </p:attrNameLst>
                                      </p:cBhvr>
                                      <p:to>
                                        <p:strVal val="visible"/>
                                      </p:to>
                                    </p:set>
                                    <p:animEffect transition="in" filter="barn(outHorizontal)">
                                      <p:cBhvr>
                                        <p:cTn id="26" dur="500"/>
                                        <p:tgtEl>
                                          <p:spTgt spid="215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5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515">
                                            <p:txEl>
                                              <p:pRg st="0" end="0"/>
                                            </p:txEl>
                                          </p:spTgt>
                                        </p:tgtEl>
                                        <p:attrNameLst>
                                          <p:attrName>style.visibility</p:attrName>
                                        </p:attrNameLst>
                                      </p:cBhvr>
                                      <p:to>
                                        <p:strVal val="visible"/>
                                      </p:to>
                                    </p:set>
                                    <p:animEffect transition="in" filter="wipe(left)">
                                      <p:cBhvr>
                                        <p:cTn id="39" dur="500"/>
                                        <p:tgtEl>
                                          <p:spTgt spid="2151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1516"/>
                                        </p:tgtEl>
                                        <p:attrNameLst>
                                          <p:attrName>style.visibility</p:attrName>
                                        </p:attrNameLst>
                                      </p:cBhvr>
                                      <p:to>
                                        <p:strVal val="visible"/>
                                      </p:to>
                                    </p:set>
                                    <p:animEffect transition="in" filter="wipe(left)">
                                      <p:cBhvr>
                                        <p:cTn id="44" dur="500"/>
                                        <p:tgtEl>
                                          <p:spTgt spid="2151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1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utoUpdateAnimBg="0"/>
      <p:bldP spid="21512" grpId="0" autoUpdateAnimBg="0"/>
      <p:bldP spid="21514" grpId="0" autoUpdateAnimBg="0"/>
      <p:bldP spid="21515" grpId="0" build="p" autoUpdateAnimBg="0"/>
      <p:bldP spid="2151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771800" y="1196752"/>
            <a:ext cx="3038475" cy="1123950"/>
          </a:xfrm>
          <a:prstGeom prst="rect">
            <a:avLst/>
          </a:prstGeom>
          <a:noFill/>
        </p:spPr>
      </p:pic>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1254" name="Rectangle 6"/>
          <p:cNvSpPr>
            <a:spLocks noChangeArrowheads="1"/>
          </p:cNvSpPr>
          <p:nvPr/>
        </p:nvSpPr>
        <p:spPr bwMode="auto">
          <a:xfrm>
            <a:off x="0" y="1581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0" y="0"/>
            <a:ext cx="9144000" cy="523220"/>
          </a:xfrm>
          <a:prstGeom prst="rect">
            <a:avLst/>
          </a:prstGeom>
          <a:solidFill>
            <a:schemeClr val="accent6">
              <a:lumMod val="20000"/>
              <a:lumOff val="80000"/>
            </a:schemeClr>
          </a:solidFill>
        </p:spPr>
        <p:txBody>
          <a:bodyPr wrap="square" rtlCol="0">
            <a:spAutoFit/>
          </a:bodyPr>
          <a:lstStyle/>
          <a:p>
            <a:pPr algn="just"/>
            <a:r>
              <a:rPr lang="zh-CN" altLang="en-US" dirty="0" smtClean="0">
                <a:latin typeface="+mj-lt"/>
              </a:rPr>
              <a:t>具体算例</a:t>
            </a:r>
            <a:r>
              <a:rPr lang="en-US" altLang="zh-CN" dirty="0" smtClean="0">
                <a:latin typeface="+mj-lt"/>
              </a:rPr>
              <a:t>: </a:t>
            </a:r>
            <a:r>
              <a:rPr lang="zh-CN" altLang="en-US" dirty="0" smtClean="0">
                <a:latin typeface="+mj-lt"/>
              </a:rPr>
              <a:t>对以下矩阵做</a:t>
            </a:r>
            <a:r>
              <a:rPr lang="en-US" altLang="zh-CN" dirty="0" err="1" smtClean="0">
                <a:latin typeface="+mj-lt"/>
              </a:rPr>
              <a:t>Cholesky</a:t>
            </a:r>
            <a:r>
              <a:rPr lang="zh-CN" altLang="en-US" dirty="0" smtClean="0">
                <a:latin typeface="+mj-lt"/>
              </a:rPr>
              <a:t>分解</a:t>
            </a:r>
            <a:r>
              <a:rPr lang="en-US" altLang="zh-CN" dirty="0" smtClean="0">
                <a:latin typeface="+mj-lt"/>
              </a:rPr>
              <a:t>(</a:t>
            </a:r>
            <a:r>
              <a:rPr lang="zh-CN" altLang="en-US" dirty="0" smtClean="0">
                <a:latin typeface="+mj-lt"/>
              </a:rPr>
              <a:t>平方根分解</a:t>
            </a:r>
            <a:r>
              <a:rPr lang="en-US" altLang="zh-CN" dirty="0" smtClean="0">
                <a:latin typeface="+mj-lt"/>
              </a:rPr>
              <a:t>).</a:t>
            </a:r>
            <a:endParaRPr lang="zh-CN" altLang="en-US" dirty="0">
              <a:latin typeface="+mj-lt"/>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1257" name="Rectangle 9"/>
          <p:cNvSpPr>
            <a:spLocks noChangeArrowheads="1"/>
          </p:cNvSpPr>
          <p:nvPr/>
        </p:nvSpPr>
        <p:spPr bwMode="auto">
          <a:xfrm>
            <a:off x="0" y="1619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5"/>
          <p:cNvGraphicFramePr>
            <a:graphicFrameLocks noChangeAspect="1"/>
          </p:cNvGraphicFramePr>
          <p:nvPr/>
        </p:nvGraphicFramePr>
        <p:xfrm>
          <a:off x="3203575" y="260648"/>
          <a:ext cx="2828925" cy="1616075"/>
        </p:xfrm>
        <a:graphic>
          <a:graphicData uri="http://schemas.openxmlformats.org/presentationml/2006/ole">
            <p:oleObj spid="_x0000_s151554" name="公式" r:id="rId3" imgW="1244520" imgH="711000" progId="Equation.3">
              <p:embed/>
            </p:oleObj>
          </a:graphicData>
        </a:graphic>
      </p:graphicFrame>
      <p:sp>
        <p:nvSpPr>
          <p:cNvPr id="3" name="Rectangle 6"/>
          <p:cNvSpPr>
            <a:spLocks noChangeArrowheads="1"/>
          </p:cNvSpPr>
          <p:nvPr/>
        </p:nvSpPr>
        <p:spPr bwMode="auto">
          <a:xfrm>
            <a:off x="0" y="1772816"/>
            <a:ext cx="9144000" cy="559897"/>
          </a:xfrm>
          <a:prstGeom prst="rect">
            <a:avLst/>
          </a:prstGeom>
          <a:noFill/>
          <a:ln w="9525">
            <a:noFill/>
            <a:miter lim="800000"/>
            <a:headEnd/>
            <a:tailEnd/>
          </a:ln>
          <a:effectLst/>
        </p:spPr>
        <p:txBody>
          <a:bodyPr>
            <a:spAutoFit/>
          </a:bodyPr>
          <a:lstStyle/>
          <a:p>
            <a:pPr algn="l">
              <a:lnSpc>
                <a:spcPct val="120000"/>
              </a:lnSpc>
            </a:pPr>
            <a:r>
              <a:rPr lang="zh-CN" altLang="en-US" b="1" dirty="0" smtClean="0">
                <a:latin typeface="Times New Roman" pitchFamily="18" charset="0"/>
              </a:rPr>
              <a:t>解</a:t>
            </a:r>
            <a:endParaRPr lang="zh-CN" altLang="en-US" dirty="0">
              <a:latin typeface="Times New Roman" pitchFamily="18" charset="0"/>
            </a:endParaRPr>
          </a:p>
        </p:txBody>
      </p:sp>
      <p:sp>
        <p:nvSpPr>
          <p:cNvPr id="4" name="Rectangle 13"/>
          <p:cNvSpPr txBox="1">
            <a:spLocks noChangeArrowheads="1"/>
          </p:cNvSpPr>
          <p:nvPr/>
        </p:nvSpPr>
        <p:spPr bwMode="auto">
          <a:xfrm>
            <a:off x="0" y="44624"/>
            <a:ext cx="91440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800" b="1" i="0" u="none" strike="noStrike" kern="0" cap="none" spc="0" normalizeH="0" baseline="0" noProof="0" dirty="0" smtClean="0">
                <a:ln>
                  <a:noFill/>
                </a:ln>
                <a:solidFill>
                  <a:schemeClr val="accent2"/>
                </a:solidFill>
                <a:effectLst/>
                <a:uLnTx/>
                <a:uFillTx/>
                <a:latin typeface="+mj-lt"/>
                <a:ea typeface="+mj-ea"/>
                <a:cs typeface="+mj-cs"/>
              </a:rPr>
              <a:t>例</a:t>
            </a:r>
            <a:r>
              <a:rPr kumimoji="1" lang="en-US" altLang="zh-CN" sz="2800" b="1" i="0" u="none" strike="noStrike" kern="0" cap="none" spc="0" normalizeH="0" baseline="0" noProof="0" dirty="0" smtClean="0">
                <a:ln>
                  <a:noFill/>
                </a:ln>
                <a:solidFill>
                  <a:schemeClr val="accent2"/>
                </a:solidFill>
                <a:effectLst/>
                <a:uLnTx/>
                <a:uFillTx/>
                <a:latin typeface="+mj-lt"/>
                <a:ea typeface="+mj-ea"/>
                <a:cs typeface="+mj-cs"/>
              </a:rPr>
              <a:t>4</a:t>
            </a:r>
            <a:r>
              <a:rPr kumimoji="1" lang="en-US" altLang="zh-CN" sz="2800" b="0" i="0" u="none" strike="noStrike" kern="0" cap="none" spc="0" normalizeH="0" baseline="0" noProof="0" dirty="0" smtClean="0">
                <a:ln>
                  <a:noFill/>
                </a:ln>
                <a:solidFill>
                  <a:schemeClr val="accent2"/>
                </a:solidFill>
                <a:effectLst/>
                <a:uLnTx/>
                <a:uFillTx/>
                <a:latin typeface="+mj-lt"/>
                <a:ea typeface="+mj-ea"/>
                <a:cs typeface="+mj-cs"/>
              </a:rPr>
              <a:t> </a:t>
            </a:r>
            <a:r>
              <a:rPr kumimoji="1" lang="zh-CN" altLang="en-US" sz="2800" b="0" i="0" u="none" strike="noStrike" kern="0" cap="none" spc="0" normalizeH="0" baseline="0" noProof="0" dirty="0" smtClean="0">
                <a:ln>
                  <a:noFill/>
                </a:ln>
                <a:effectLst/>
                <a:uLnTx/>
                <a:uFillTx/>
                <a:latin typeface="+mj-lt"/>
                <a:ea typeface="+mj-ea"/>
                <a:cs typeface="+mj-cs"/>
              </a:rPr>
              <a:t>解线性方程组</a:t>
            </a:r>
            <a:endParaRPr kumimoji="1" lang="zh-CN" altLang="en-US" sz="4400" b="0" i="0" u="none" strike="noStrike" kern="0" cap="none" spc="0" normalizeH="0" baseline="0" noProof="0" dirty="0" smtClean="0">
              <a:ln>
                <a:noFill/>
              </a:ln>
              <a:effectLst/>
              <a:uLnTx/>
              <a:uFillTx/>
              <a:latin typeface="+mj-lt"/>
              <a:ea typeface="+mj-ea"/>
              <a:cs typeface="+mj-cs"/>
            </a:endParaRPr>
          </a:p>
        </p:txBody>
      </p:sp>
      <p:graphicFrame>
        <p:nvGraphicFramePr>
          <p:cNvPr id="5" name="Object 1026"/>
          <p:cNvGraphicFramePr>
            <a:graphicFrameLocks noChangeAspect="1"/>
          </p:cNvGraphicFramePr>
          <p:nvPr/>
        </p:nvGraphicFramePr>
        <p:xfrm>
          <a:off x="1753840" y="1988840"/>
          <a:ext cx="4978400" cy="1584325"/>
        </p:xfrm>
        <a:graphic>
          <a:graphicData uri="http://schemas.openxmlformats.org/presentationml/2006/ole">
            <p:oleObj spid="_x0000_s151555" name="公式" r:id="rId4" imgW="2234880" imgH="711000" progId="Equation.3">
              <p:embed/>
            </p:oleObj>
          </a:graphicData>
        </a:graphic>
      </p:graphicFrame>
      <p:graphicFrame>
        <p:nvGraphicFramePr>
          <p:cNvPr id="151556" name="Object 4"/>
          <p:cNvGraphicFramePr>
            <a:graphicFrameLocks noChangeAspect="1"/>
          </p:cNvGraphicFramePr>
          <p:nvPr/>
        </p:nvGraphicFramePr>
        <p:xfrm>
          <a:off x="539750" y="3542283"/>
          <a:ext cx="4176713" cy="1481138"/>
        </p:xfrm>
        <a:graphic>
          <a:graphicData uri="http://schemas.openxmlformats.org/presentationml/2006/ole">
            <p:oleObj spid="_x0000_s151556" name="公式" r:id="rId5" imgW="2006280" imgH="711000" progId="Equation.3">
              <p:embed/>
            </p:oleObj>
          </a:graphicData>
        </a:graphic>
      </p:graphicFrame>
      <p:graphicFrame>
        <p:nvGraphicFramePr>
          <p:cNvPr id="151557" name="Object 5"/>
          <p:cNvGraphicFramePr>
            <a:graphicFrameLocks noChangeAspect="1"/>
          </p:cNvGraphicFramePr>
          <p:nvPr/>
        </p:nvGraphicFramePr>
        <p:xfrm>
          <a:off x="4716016" y="3592363"/>
          <a:ext cx="2232025" cy="1420813"/>
        </p:xfrm>
        <a:graphic>
          <a:graphicData uri="http://schemas.openxmlformats.org/presentationml/2006/ole">
            <p:oleObj spid="_x0000_s151557" name="公式" r:id="rId6" imgW="1117440" imgH="711000" progId="Equation.3">
              <p:embed/>
            </p:oleObj>
          </a:graphicData>
        </a:graphic>
      </p:graphicFrame>
      <p:graphicFrame>
        <p:nvGraphicFramePr>
          <p:cNvPr id="151558" name="Object 6"/>
          <p:cNvGraphicFramePr>
            <a:graphicFrameLocks noChangeAspect="1"/>
          </p:cNvGraphicFramePr>
          <p:nvPr/>
        </p:nvGraphicFramePr>
        <p:xfrm>
          <a:off x="539552" y="5160664"/>
          <a:ext cx="4567238" cy="1436688"/>
        </p:xfrm>
        <a:graphic>
          <a:graphicData uri="http://schemas.openxmlformats.org/presentationml/2006/ole">
            <p:oleObj spid="_x0000_s151558" name="公式" r:id="rId7" imgW="2260440" imgH="711000" progId="Equation.3">
              <p:embed/>
            </p:oleObj>
          </a:graphicData>
        </a:graphic>
      </p:graphicFrame>
      <p:graphicFrame>
        <p:nvGraphicFramePr>
          <p:cNvPr id="151559" name="Object 7"/>
          <p:cNvGraphicFramePr>
            <a:graphicFrameLocks noChangeAspect="1"/>
          </p:cNvGraphicFramePr>
          <p:nvPr/>
        </p:nvGraphicFramePr>
        <p:xfrm>
          <a:off x="5116091" y="5246389"/>
          <a:ext cx="2120900" cy="1349375"/>
        </p:xfrm>
        <a:graphic>
          <a:graphicData uri="http://schemas.openxmlformats.org/presentationml/2006/ole">
            <p:oleObj spid="_x0000_s151559" name="公式" r:id="rId8" imgW="1117440" imgH="7110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51556"/>
                                        </p:tgtEl>
                                        <p:attrNameLst>
                                          <p:attrName>style.visibility</p:attrName>
                                        </p:attrNameLst>
                                      </p:cBhvr>
                                      <p:to>
                                        <p:strVal val="visible"/>
                                      </p:to>
                                    </p:set>
                                    <p:animEffect transition="in" filter="wipe(left)">
                                      <p:cBhvr>
                                        <p:cTn id="25" dur="500"/>
                                        <p:tgtEl>
                                          <p:spTgt spid="15155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1557"/>
                                        </p:tgtEl>
                                        <p:attrNameLst>
                                          <p:attrName>style.visibility</p:attrName>
                                        </p:attrNameLst>
                                      </p:cBhvr>
                                      <p:to>
                                        <p:strVal val="visible"/>
                                      </p:to>
                                    </p:set>
                                    <p:animEffect transition="in" filter="wipe(left)">
                                      <p:cBhvr>
                                        <p:cTn id="30" dur="500"/>
                                        <p:tgtEl>
                                          <p:spTgt spid="15155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51558"/>
                                        </p:tgtEl>
                                        <p:attrNameLst>
                                          <p:attrName>style.visibility</p:attrName>
                                        </p:attrNameLst>
                                      </p:cBhvr>
                                      <p:to>
                                        <p:strVal val="visible"/>
                                      </p:to>
                                    </p:set>
                                    <p:animEffect transition="in" filter="wipe(left)">
                                      <p:cBhvr>
                                        <p:cTn id="35" dur="500"/>
                                        <p:tgtEl>
                                          <p:spTgt spid="15155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51559"/>
                                        </p:tgtEl>
                                        <p:attrNameLst>
                                          <p:attrName>style.visibility</p:attrName>
                                        </p:attrNameLst>
                                      </p:cBhvr>
                                      <p:to>
                                        <p:strVal val="visible"/>
                                      </p:to>
                                    </p:set>
                                    <p:animEffect transition="in" filter="wipe(left)">
                                      <p:cBhvr>
                                        <p:cTn id="40" dur="500"/>
                                        <p:tgtEl>
                                          <p:spTgt spid="151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ChangeArrowheads="1"/>
          </p:cNvSpPr>
          <p:nvPr/>
        </p:nvSpPr>
        <p:spPr bwMode="auto">
          <a:xfrm>
            <a:off x="0" y="44273"/>
            <a:ext cx="9144000" cy="2160591"/>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mn-lt"/>
              </a:rPr>
              <a:t>        </a:t>
            </a:r>
            <a:r>
              <a:rPr lang="zh-CN" altLang="en-US" dirty="0" smtClean="0">
                <a:latin typeface="+mn-lt"/>
              </a:rPr>
              <a:t>平方根法</a:t>
            </a:r>
            <a:r>
              <a:rPr lang="zh-CN" altLang="en-US" dirty="0">
                <a:latin typeface="+mn-lt"/>
              </a:rPr>
              <a:t>是求对称正定系数线性方程组的三角分解</a:t>
            </a:r>
            <a:r>
              <a:rPr lang="zh-CN" altLang="en-US" dirty="0" smtClean="0">
                <a:latin typeface="+mn-lt"/>
              </a:rPr>
              <a:t>法</a:t>
            </a:r>
            <a:r>
              <a:rPr lang="en-US" altLang="zh-CN" dirty="0" smtClean="0">
                <a:latin typeface="+mn-lt"/>
              </a:rPr>
              <a:t>,</a:t>
            </a:r>
            <a:r>
              <a:rPr lang="zh-CN" altLang="en-US" dirty="0" smtClean="0">
                <a:latin typeface="+mn-lt"/>
              </a:rPr>
              <a:t>对称</a:t>
            </a:r>
            <a:r>
              <a:rPr lang="zh-CN" altLang="en-US" dirty="0">
                <a:latin typeface="+mn-lt"/>
              </a:rPr>
              <a:t>正定矩阵的</a:t>
            </a:r>
            <a:r>
              <a:rPr lang="en-US" altLang="zh-CN" dirty="0" err="1">
                <a:latin typeface="+mn-lt"/>
              </a:rPr>
              <a:t>Cholesky</a:t>
            </a:r>
            <a:r>
              <a:rPr lang="zh-CN" altLang="en-US" dirty="0">
                <a:latin typeface="+mn-lt"/>
              </a:rPr>
              <a:t>分解的计算量和存贮量均约为一般矩阵</a:t>
            </a:r>
            <a:r>
              <a:rPr lang="zh-CN" altLang="en-US" dirty="0" smtClean="0">
                <a:latin typeface="+mn-lt"/>
              </a:rPr>
              <a:t>的</a:t>
            </a:r>
            <a:r>
              <a:rPr lang="en-US" altLang="zh-CN" dirty="0" smtClean="0">
                <a:latin typeface="+mn-lt"/>
              </a:rPr>
              <a:t>LU</a:t>
            </a:r>
            <a:r>
              <a:rPr lang="zh-CN" altLang="en-US" dirty="0" smtClean="0">
                <a:latin typeface="+mn-lt"/>
              </a:rPr>
              <a:t>分解</a:t>
            </a:r>
            <a:r>
              <a:rPr lang="zh-CN" altLang="en-US" dirty="0">
                <a:latin typeface="+mn-lt"/>
              </a:rPr>
              <a:t>的</a:t>
            </a:r>
            <a:r>
              <a:rPr lang="zh-CN" altLang="en-US" dirty="0" smtClean="0">
                <a:latin typeface="+mn-lt"/>
              </a:rPr>
              <a:t>一半</a:t>
            </a:r>
            <a:r>
              <a:rPr lang="en-US" altLang="zh-CN" dirty="0" smtClean="0">
                <a:latin typeface="+mn-lt"/>
              </a:rPr>
              <a:t>.</a:t>
            </a:r>
            <a:r>
              <a:rPr lang="zh-CN" altLang="en-US" dirty="0" smtClean="0">
                <a:latin typeface="+mn-lt"/>
              </a:rPr>
              <a:t> </a:t>
            </a:r>
            <a:r>
              <a:rPr lang="en-US" altLang="zh-CN" dirty="0" smtClean="0">
                <a:latin typeface="+mn-lt"/>
              </a:rPr>
              <a:t>(</a:t>
            </a:r>
            <a:r>
              <a:rPr lang="zh-CN" altLang="en-US" dirty="0" smtClean="0">
                <a:latin typeface="+mn-lt"/>
              </a:rPr>
              <a:t>理论上</a:t>
            </a:r>
            <a:r>
              <a:rPr lang="en-US" altLang="zh-CN" dirty="0" smtClean="0">
                <a:latin typeface="+mn-lt"/>
              </a:rPr>
              <a:t>)</a:t>
            </a:r>
            <a:r>
              <a:rPr lang="en-US" altLang="zh-CN" dirty="0" err="1" smtClean="0">
                <a:latin typeface="+mn-lt"/>
              </a:rPr>
              <a:t>Cholesky</a:t>
            </a:r>
            <a:r>
              <a:rPr lang="zh-CN" altLang="en-US" dirty="0">
                <a:latin typeface="+mn-lt"/>
              </a:rPr>
              <a:t>分解具有</a:t>
            </a:r>
            <a:r>
              <a:rPr lang="zh-CN" altLang="en-US" dirty="0" smtClean="0">
                <a:latin typeface="+mn-lt"/>
              </a:rPr>
              <a:t>数值稳定性</a:t>
            </a:r>
            <a:r>
              <a:rPr lang="zh-CN" altLang="en-US" dirty="0">
                <a:latin typeface="+mn-lt"/>
              </a:rPr>
              <a:t>。</a:t>
            </a:r>
            <a:endParaRPr lang="en-US" altLang="zh-CN" dirty="0">
              <a:latin typeface="+mn-lt"/>
            </a:endParaRPr>
          </a:p>
        </p:txBody>
      </p:sp>
      <p:sp>
        <p:nvSpPr>
          <p:cNvPr id="3" name="Rectangle 7"/>
          <p:cNvSpPr>
            <a:spLocks noChangeArrowheads="1"/>
          </p:cNvSpPr>
          <p:nvPr/>
        </p:nvSpPr>
        <p:spPr bwMode="auto">
          <a:xfrm>
            <a:off x="0" y="2204864"/>
            <a:ext cx="9144000" cy="1126462"/>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mn-lt"/>
              </a:rPr>
              <a:t>        </a:t>
            </a:r>
            <a:r>
              <a:rPr lang="zh-CN" altLang="en-US" dirty="0" smtClean="0">
                <a:latin typeface="+mn-lt"/>
              </a:rPr>
              <a:t>另有所谓“改进的平方根法”</a:t>
            </a:r>
            <a:r>
              <a:rPr lang="en-US" altLang="zh-CN" dirty="0" smtClean="0">
                <a:latin typeface="+mn-lt"/>
              </a:rPr>
              <a:t>, </a:t>
            </a:r>
            <a:r>
              <a:rPr lang="zh-CN" altLang="en-US" dirty="0" smtClean="0">
                <a:latin typeface="+mn-lt"/>
              </a:rPr>
              <a:t>其思想和原理就是基于分解</a:t>
            </a:r>
            <a:r>
              <a:rPr lang="en-US" altLang="zh-CN" b="1" i="1" dirty="0" smtClean="0">
                <a:latin typeface="+mn-lt"/>
              </a:rPr>
              <a:t>A</a:t>
            </a:r>
            <a:r>
              <a:rPr lang="en-US" altLang="zh-CN" b="1" dirty="0" smtClean="0">
                <a:latin typeface="+mn-lt"/>
              </a:rPr>
              <a:t>=</a:t>
            </a:r>
            <a:r>
              <a:rPr lang="en-US" altLang="zh-CN" b="1" i="1" dirty="0" smtClean="0">
                <a:latin typeface="+mn-lt"/>
              </a:rPr>
              <a:t>LDL</a:t>
            </a:r>
            <a:r>
              <a:rPr lang="en-US" altLang="zh-CN" baseline="30000" dirty="0" smtClean="0">
                <a:latin typeface="+mn-lt"/>
              </a:rPr>
              <a:t>T</a:t>
            </a:r>
            <a:r>
              <a:rPr lang="en-US" altLang="zh-CN" dirty="0" smtClean="0">
                <a:latin typeface="+mn-lt"/>
              </a:rPr>
              <a:t>, </a:t>
            </a:r>
            <a:r>
              <a:rPr lang="zh-CN" altLang="en-US" dirty="0" smtClean="0">
                <a:latin typeface="+mn-lt"/>
              </a:rPr>
              <a:t>参见教材</a:t>
            </a:r>
            <a:r>
              <a:rPr lang="en-US" altLang="zh-CN" dirty="0" smtClean="0">
                <a:latin typeface="+mn-lt"/>
              </a:rPr>
              <a:t>Pp30-31.</a:t>
            </a:r>
            <a:endParaRPr lang="en-US" altLang="zh-CN"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2231"/>
                                        </p:tgtEl>
                                        <p:attrNameLst>
                                          <p:attrName>style.visibility</p:attrName>
                                        </p:attrNameLst>
                                      </p:cBhvr>
                                      <p:to>
                                        <p:strVal val="visible"/>
                                      </p:to>
                                    </p:set>
                                    <p:anim calcmode="discrete" valueType="clr">
                                      <p:cBhvr override="childStyle">
                                        <p:cTn id="7" dur="80"/>
                                        <p:tgtEl>
                                          <p:spTgt spid="5223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2231"/>
                                        </p:tgtEl>
                                        <p:attrNameLst>
                                          <p:attrName>fillcolor</p:attrName>
                                        </p:attrNameLst>
                                      </p:cBhvr>
                                      <p:tavLst>
                                        <p:tav tm="0">
                                          <p:val>
                                            <p:clrVal>
                                              <a:schemeClr val="accent2"/>
                                            </p:clrVal>
                                          </p:val>
                                        </p:tav>
                                        <p:tav tm="50000">
                                          <p:val>
                                            <p:clrVal>
                                              <a:schemeClr val="hlink"/>
                                            </p:clrVal>
                                          </p:val>
                                        </p:tav>
                                      </p:tavLst>
                                    </p:anim>
                                    <p:set>
                                      <p:cBhvr>
                                        <p:cTn id="9" dur="80"/>
                                        <p:tgtEl>
                                          <p:spTgt spid="5223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
                                        </p:tgtEl>
                                        <p:attrNameLst>
                                          <p:attrName>style.visibility</p:attrName>
                                        </p:attrNameLst>
                                      </p:cBhvr>
                                      <p:to>
                                        <p:strVal val="visible"/>
                                      </p:to>
                                    </p:set>
                                    <p:anim calcmode="discrete" valueType="clr">
                                      <p:cBhvr override="childStyle">
                                        <p:cTn id="14"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gtEl>
                                        <p:attrNameLst>
                                          <p:attrName>fillcolor</p:attrName>
                                        </p:attrNameLst>
                                      </p:cBhvr>
                                      <p:tavLst>
                                        <p:tav tm="0">
                                          <p:val>
                                            <p:clrVal>
                                              <a:schemeClr val="accent2"/>
                                            </p:clrVal>
                                          </p:val>
                                        </p:tav>
                                        <p:tav tm="50000">
                                          <p:val>
                                            <p:clrVal>
                                              <a:schemeClr val="hlink"/>
                                            </p:clrVal>
                                          </p:val>
                                        </p:tav>
                                      </p:tavLst>
                                    </p:anim>
                                    <p:set>
                                      <p:cBhvr>
                                        <p:cTn id="16" dur="80"/>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3"/>
          <p:cNvSpPr>
            <a:spLocks noChangeArrowheads="1"/>
          </p:cNvSpPr>
          <p:nvPr/>
        </p:nvSpPr>
        <p:spPr bwMode="auto">
          <a:xfrm>
            <a:off x="0" y="604539"/>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rPr>
              <a:t>        追赶法</a:t>
            </a:r>
            <a:r>
              <a:rPr lang="zh-CN" altLang="en-US" dirty="0">
                <a:latin typeface="+mn-lt"/>
              </a:rPr>
              <a:t>是</a:t>
            </a:r>
            <a:r>
              <a:rPr lang="zh-CN" altLang="en-US" dirty="0" smtClean="0">
                <a:latin typeface="+mn-lt"/>
              </a:rPr>
              <a:t>求如下三</a:t>
            </a:r>
            <a:r>
              <a:rPr lang="zh-CN" altLang="en-US" dirty="0">
                <a:latin typeface="+mn-lt"/>
              </a:rPr>
              <a:t>对角线性方程组的三角分解</a:t>
            </a:r>
            <a:r>
              <a:rPr lang="zh-CN" altLang="en-US" dirty="0" smtClean="0">
                <a:latin typeface="+mn-lt"/>
              </a:rPr>
              <a:t>法</a:t>
            </a:r>
            <a:r>
              <a:rPr lang="en-US" altLang="zh-CN" dirty="0" smtClean="0">
                <a:latin typeface="+mn-lt"/>
              </a:rPr>
              <a:t>.</a:t>
            </a:r>
            <a:endParaRPr lang="zh-CN" altLang="en-US" dirty="0">
              <a:latin typeface="+mn-lt"/>
            </a:endParaRPr>
          </a:p>
        </p:txBody>
      </p:sp>
      <p:sp>
        <p:nvSpPr>
          <p:cNvPr id="53253" name="Rectangle 5"/>
          <p:cNvSpPr>
            <a:spLocks noChangeArrowheads="1"/>
          </p:cNvSpPr>
          <p:nvPr/>
        </p:nvSpPr>
        <p:spPr bwMode="auto">
          <a:xfrm>
            <a:off x="0" y="3573016"/>
            <a:ext cx="9144000" cy="1643527"/>
          </a:xfrm>
          <a:prstGeom prst="rect">
            <a:avLst/>
          </a:prstGeom>
          <a:noFill/>
          <a:ln w="9525">
            <a:solidFill>
              <a:srgbClr val="00B0F0"/>
            </a:solidFill>
            <a:miter lim="800000"/>
            <a:headEnd/>
            <a:tailEnd/>
          </a:ln>
          <a:effectLst/>
        </p:spPr>
        <p:txBody>
          <a:bodyPr>
            <a:spAutoFit/>
          </a:bodyPr>
          <a:lstStyle/>
          <a:p>
            <a:pPr algn="just">
              <a:lnSpc>
                <a:spcPct val="120000"/>
              </a:lnSpc>
              <a:spcBef>
                <a:spcPts val="0"/>
              </a:spcBef>
            </a:pPr>
            <a:r>
              <a:rPr lang="en-US" altLang="zh-CN" dirty="0" smtClean="0">
                <a:solidFill>
                  <a:schemeClr val="accent2"/>
                </a:solidFill>
                <a:latin typeface="+mn-lt"/>
              </a:rPr>
              <a:t>        </a:t>
            </a:r>
            <a:r>
              <a:rPr lang="zh-CN" altLang="en-US" dirty="0" smtClean="0">
                <a:latin typeface="+mn-lt"/>
              </a:rPr>
              <a:t>三对角矩阵</a:t>
            </a:r>
            <a:r>
              <a:rPr lang="en-US" altLang="zh-CN" b="1" i="1" dirty="0">
                <a:latin typeface="+mn-lt"/>
              </a:rPr>
              <a:t>A</a:t>
            </a:r>
            <a:r>
              <a:rPr lang="zh-CN" altLang="en-US" dirty="0">
                <a:latin typeface="+mn-lt"/>
              </a:rPr>
              <a:t>的各阶顺序主子式都不为零的一个充分条件是</a:t>
            </a:r>
            <a:r>
              <a:rPr lang="en-US" altLang="zh-CN" dirty="0" smtClean="0">
                <a:latin typeface="+mn-lt"/>
              </a:rPr>
              <a:t>:</a:t>
            </a:r>
          </a:p>
          <a:p>
            <a:pPr>
              <a:lnSpc>
                <a:spcPct val="120000"/>
              </a:lnSpc>
              <a:spcBef>
                <a:spcPts val="0"/>
              </a:spcBef>
            </a:pPr>
            <a:r>
              <a:rPr lang="en-US" altLang="zh-CN" dirty="0" smtClean="0">
                <a:latin typeface="+mn-lt"/>
              </a:rPr>
              <a:t>|a</a:t>
            </a:r>
            <a:r>
              <a:rPr lang="en-US" altLang="zh-CN" baseline="-25000" dirty="0" smtClean="0">
                <a:latin typeface="+mn-lt"/>
              </a:rPr>
              <a:t>1</a:t>
            </a:r>
            <a:r>
              <a:rPr lang="en-US" altLang="zh-CN" dirty="0" smtClean="0">
                <a:latin typeface="+mn-lt"/>
              </a:rPr>
              <a:t>|&gt;|c</a:t>
            </a:r>
            <a:r>
              <a:rPr lang="en-US" altLang="zh-CN" baseline="-25000" dirty="0" smtClean="0">
                <a:latin typeface="+mn-lt"/>
              </a:rPr>
              <a:t>1</a:t>
            </a:r>
            <a:r>
              <a:rPr lang="en-US" altLang="zh-CN" dirty="0" smtClean="0">
                <a:latin typeface="+mn-lt"/>
              </a:rPr>
              <a:t>|&gt;0 ; |a</a:t>
            </a:r>
            <a:r>
              <a:rPr lang="en-US" altLang="zh-CN" baseline="-25000" dirty="0" smtClean="0">
                <a:latin typeface="+mn-lt"/>
              </a:rPr>
              <a:t>n</a:t>
            </a:r>
            <a:r>
              <a:rPr lang="en-US" altLang="zh-CN" dirty="0" smtClean="0">
                <a:latin typeface="+mn-lt"/>
              </a:rPr>
              <a:t>|&gt;|</a:t>
            </a:r>
            <a:r>
              <a:rPr lang="en-US" altLang="zh-CN" dirty="0" err="1" smtClean="0">
                <a:latin typeface="+mn-lt"/>
              </a:rPr>
              <a:t>d</a:t>
            </a:r>
            <a:r>
              <a:rPr lang="en-US" altLang="zh-CN" baseline="-25000" dirty="0" err="1" smtClean="0">
                <a:latin typeface="+mn-lt"/>
              </a:rPr>
              <a:t>n</a:t>
            </a:r>
            <a:r>
              <a:rPr lang="en-US" altLang="zh-CN" dirty="0" smtClean="0">
                <a:latin typeface="+mn-lt"/>
              </a:rPr>
              <a:t>|&gt;0 ; |</a:t>
            </a:r>
            <a:r>
              <a:rPr lang="en-US" altLang="zh-CN" dirty="0" err="1" smtClean="0">
                <a:latin typeface="+mn-lt"/>
              </a:rPr>
              <a:t>a</a:t>
            </a:r>
            <a:r>
              <a:rPr lang="en-US" altLang="zh-CN" baseline="-25000" dirty="0" err="1" smtClean="0">
                <a:latin typeface="+mn-lt"/>
              </a:rPr>
              <a:t>i</a:t>
            </a:r>
            <a:r>
              <a:rPr lang="en-US" altLang="zh-CN" dirty="0" smtClean="0">
                <a:latin typeface="+mn-lt"/>
              </a:rPr>
              <a:t>|</a:t>
            </a:r>
            <a:r>
              <a:rPr lang="en-US" altLang="zh-CN" dirty="0" smtClean="0">
                <a:latin typeface="+mn-lt"/>
                <a:sym typeface="Symbol" pitchFamily="18" charset="2"/>
              </a:rPr>
              <a:t>|</a:t>
            </a:r>
            <a:r>
              <a:rPr lang="en-US" altLang="zh-CN" dirty="0" err="1" smtClean="0">
                <a:latin typeface="+mn-lt"/>
                <a:sym typeface="Symbol" pitchFamily="18" charset="2"/>
              </a:rPr>
              <a:t>c</a:t>
            </a:r>
            <a:r>
              <a:rPr lang="en-US" altLang="zh-CN" baseline="-25000" dirty="0" err="1" smtClean="0">
                <a:latin typeface="+mn-lt"/>
                <a:sym typeface="Symbol" pitchFamily="18" charset="2"/>
              </a:rPr>
              <a:t>i</a:t>
            </a:r>
            <a:r>
              <a:rPr lang="en-US" altLang="zh-CN" dirty="0" smtClean="0">
                <a:latin typeface="+mn-lt"/>
                <a:sym typeface="Symbol" pitchFamily="18" charset="2"/>
              </a:rPr>
              <a:t>|+|</a:t>
            </a:r>
            <a:r>
              <a:rPr lang="en-US" altLang="zh-CN" dirty="0" err="1" smtClean="0">
                <a:latin typeface="+mn-lt"/>
                <a:sym typeface="Symbol" pitchFamily="18" charset="2"/>
              </a:rPr>
              <a:t>d</a:t>
            </a:r>
            <a:r>
              <a:rPr lang="en-US" altLang="zh-CN" baseline="-25000" dirty="0" err="1" smtClean="0">
                <a:latin typeface="+mn-lt"/>
                <a:sym typeface="Symbol" pitchFamily="18" charset="2"/>
              </a:rPr>
              <a:t>i</a:t>
            </a:r>
            <a:r>
              <a:rPr lang="en-US" altLang="zh-CN" dirty="0" smtClean="0">
                <a:latin typeface="+mn-lt"/>
                <a:sym typeface="Symbol" pitchFamily="18" charset="2"/>
              </a:rPr>
              <a:t>| , </a:t>
            </a:r>
            <a:r>
              <a:rPr lang="en-US" altLang="zh-CN" dirty="0" err="1" smtClean="0">
                <a:latin typeface="+mn-lt"/>
                <a:sym typeface="Symbol" pitchFamily="18" charset="2"/>
              </a:rPr>
              <a:t>c</a:t>
            </a:r>
            <a:r>
              <a:rPr lang="en-US" altLang="zh-CN" baseline="-25000" dirty="0" err="1" smtClean="0">
                <a:latin typeface="+mn-lt"/>
                <a:sym typeface="Symbol" pitchFamily="18" charset="2"/>
              </a:rPr>
              <a:t>i</a:t>
            </a:r>
            <a:r>
              <a:rPr lang="en-US" altLang="zh-CN" dirty="0" err="1" smtClean="0">
                <a:latin typeface="+mn-lt"/>
                <a:sym typeface="Symbol" pitchFamily="18" charset="2"/>
              </a:rPr>
              <a:t>d</a:t>
            </a:r>
            <a:r>
              <a:rPr lang="en-US" altLang="zh-CN" baseline="-25000" dirty="0" err="1" smtClean="0">
                <a:latin typeface="+mn-lt"/>
                <a:sym typeface="Symbol" pitchFamily="18" charset="2"/>
              </a:rPr>
              <a:t>i</a:t>
            </a:r>
            <a:r>
              <a:rPr lang="en-US" altLang="zh-CN" dirty="0" smtClean="0">
                <a:latin typeface="+mn-lt"/>
                <a:sym typeface="Symbol" pitchFamily="18" charset="2"/>
              </a:rPr>
              <a:t> 0, </a:t>
            </a:r>
            <a:r>
              <a:rPr lang="en-US" altLang="zh-CN" dirty="0" err="1" smtClean="0">
                <a:latin typeface="+mn-lt"/>
                <a:sym typeface="Symbol" pitchFamily="18" charset="2"/>
              </a:rPr>
              <a:t>i</a:t>
            </a:r>
            <a:r>
              <a:rPr lang="en-US" altLang="zh-CN" dirty="0" smtClean="0">
                <a:latin typeface="+mn-lt"/>
                <a:sym typeface="Symbol" pitchFamily="18" charset="2"/>
              </a:rPr>
              <a:t>=2, 3,… , n-1.</a:t>
            </a:r>
          </a:p>
        </p:txBody>
      </p:sp>
      <p:sp>
        <p:nvSpPr>
          <p:cNvPr id="53255" name="Rectangle 7"/>
          <p:cNvSpPr>
            <a:spLocks noChangeArrowheads="1"/>
          </p:cNvSpPr>
          <p:nvPr/>
        </p:nvSpPr>
        <p:spPr bwMode="auto">
          <a:xfrm>
            <a:off x="0" y="5229200"/>
            <a:ext cx="9144000" cy="1643527"/>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smtClean="0">
                <a:latin typeface="+mn-lt"/>
              </a:rPr>
              <a:t>        当</a:t>
            </a:r>
            <a:r>
              <a:rPr lang="en-US" altLang="zh-CN" b="1" i="1" dirty="0" smtClean="0">
                <a:latin typeface="+mn-lt"/>
              </a:rPr>
              <a:t>A</a:t>
            </a:r>
            <a:r>
              <a:rPr lang="zh-CN" altLang="en-US" dirty="0" smtClean="0">
                <a:latin typeface="+mn-lt"/>
              </a:rPr>
              <a:t>的各阶顺序主子式都不为零时</a:t>
            </a:r>
            <a:r>
              <a:rPr lang="en-US" altLang="zh-CN" dirty="0" smtClean="0">
                <a:latin typeface="+mn-lt"/>
              </a:rPr>
              <a:t>, </a:t>
            </a:r>
            <a:r>
              <a:rPr lang="zh-CN" altLang="en-US" dirty="0" smtClean="0">
                <a:latin typeface="+mn-lt"/>
              </a:rPr>
              <a:t>存在分解</a:t>
            </a:r>
            <a:r>
              <a:rPr lang="en-US" altLang="zh-CN" b="1" i="1" dirty="0" smtClean="0">
                <a:latin typeface="+mn-lt"/>
              </a:rPr>
              <a:t>A</a:t>
            </a:r>
            <a:r>
              <a:rPr lang="en-US" altLang="zh-CN" dirty="0" smtClean="0">
                <a:latin typeface="+mn-lt"/>
              </a:rPr>
              <a:t>=</a:t>
            </a:r>
            <a:r>
              <a:rPr lang="en-US" altLang="zh-CN" b="1" i="1" dirty="0" smtClean="0">
                <a:latin typeface="+mn-lt"/>
              </a:rPr>
              <a:t>TM</a:t>
            </a:r>
            <a:r>
              <a:rPr lang="en-US" altLang="zh-CN" dirty="0" smtClean="0">
                <a:latin typeface="+mn-lt"/>
              </a:rPr>
              <a:t>, </a:t>
            </a:r>
            <a:r>
              <a:rPr lang="zh-CN" altLang="en-US" dirty="0" smtClean="0">
                <a:latin typeface="+mn-lt"/>
              </a:rPr>
              <a:t>其中</a:t>
            </a:r>
            <a:r>
              <a:rPr lang="en-US" altLang="zh-CN" b="1" i="1" dirty="0" smtClean="0">
                <a:latin typeface="+mn-lt"/>
              </a:rPr>
              <a:t>T</a:t>
            </a:r>
            <a:r>
              <a:rPr lang="zh-CN" altLang="en-US" dirty="0" smtClean="0">
                <a:latin typeface="+mn-lt"/>
              </a:rPr>
              <a:t>为下三角阵</a:t>
            </a:r>
            <a:r>
              <a:rPr lang="en-US" altLang="zh-CN" dirty="0" smtClean="0">
                <a:latin typeface="+mn-lt"/>
              </a:rPr>
              <a:t>, </a:t>
            </a:r>
            <a:r>
              <a:rPr lang="en-US" altLang="zh-CN" b="1" i="1" dirty="0" smtClean="0">
                <a:latin typeface="+mn-lt"/>
              </a:rPr>
              <a:t>M</a:t>
            </a:r>
            <a:r>
              <a:rPr lang="zh-CN" altLang="en-US" dirty="0" smtClean="0">
                <a:latin typeface="+mn-lt"/>
              </a:rPr>
              <a:t>为单位上三角阵</a:t>
            </a:r>
            <a:r>
              <a:rPr lang="en-US" altLang="zh-CN" dirty="0" smtClean="0">
                <a:latin typeface="+mn-lt"/>
              </a:rPr>
              <a:t>. </a:t>
            </a:r>
            <a:r>
              <a:rPr lang="zh-CN" altLang="en-US" dirty="0" smtClean="0">
                <a:latin typeface="+mn-lt"/>
              </a:rPr>
              <a:t>称此分解为</a:t>
            </a:r>
            <a:r>
              <a:rPr lang="zh-CN" altLang="en-US" dirty="0">
                <a:latin typeface="+mn-lt"/>
              </a:rPr>
              <a:t>矩阵</a:t>
            </a:r>
            <a:r>
              <a:rPr lang="en-US" altLang="zh-CN" b="1" i="1" dirty="0">
                <a:latin typeface="+mn-lt"/>
              </a:rPr>
              <a:t>A</a:t>
            </a:r>
            <a:r>
              <a:rPr lang="zh-CN" altLang="en-US" dirty="0">
                <a:latin typeface="+mn-lt"/>
              </a:rPr>
              <a:t>的</a:t>
            </a:r>
            <a:r>
              <a:rPr lang="en-US" altLang="zh-CN" b="1" dirty="0" err="1" smtClean="0">
                <a:solidFill>
                  <a:srgbClr val="FF0000"/>
                </a:solidFill>
                <a:latin typeface="+mn-lt"/>
              </a:rPr>
              <a:t>Crout</a:t>
            </a:r>
            <a:r>
              <a:rPr lang="en-US" altLang="zh-CN" b="1" dirty="0" smtClean="0">
                <a:solidFill>
                  <a:srgbClr val="FF0000"/>
                </a:solidFill>
                <a:latin typeface="+mn-lt"/>
              </a:rPr>
              <a:t>(</a:t>
            </a:r>
            <a:r>
              <a:rPr lang="zh-CN" altLang="en-US" b="1" dirty="0" smtClean="0">
                <a:solidFill>
                  <a:srgbClr val="FF0000"/>
                </a:solidFill>
                <a:latin typeface="+mn-lt"/>
              </a:rPr>
              <a:t>克劳特</a:t>
            </a:r>
            <a:r>
              <a:rPr lang="en-US" altLang="zh-CN" b="1" dirty="0" smtClean="0">
                <a:solidFill>
                  <a:srgbClr val="FF0000"/>
                </a:solidFill>
                <a:latin typeface="+mn-lt"/>
              </a:rPr>
              <a:t>)</a:t>
            </a:r>
            <a:r>
              <a:rPr lang="zh-CN" altLang="en-US" b="1" dirty="0" smtClean="0">
                <a:solidFill>
                  <a:srgbClr val="FF0000"/>
                </a:solidFill>
                <a:latin typeface="+mn-lt"/>
              </a:rPr>
              <a:t>分解</a:t>
            </a:r>
            <a:r>
              <a:rPr lang="en-US" altLang="zh-CN" b="1" dirty="0">
                <a:solidFill>
                  <a:srgbClr val="FF0000"/>
                </a:solidFill>
                <a:latin typeface="+mn-lt"/>
              </a:rPr>
              <a:t>.</a:t>
            </a:r>
            <a:endParaRPr lang="en-US" altLang="zh-CN" dirty="0">
              <a:solidFill>
                <a:srgbClr val="FF0000"/>
              </a:solidFill>
              <a:latin typeface="+mn-lt"/>
            </a:endParaRPr>
          </a:p>
        </p:txBody>
      </p:sp>
      <p:sp>
        <p:nvSpPr>
          <p:cNvPr id="53257" name="Rectangle 9"/>
          <p:cNvSpPr>
            <a:spLocks noGrp="1" noChangeArrowheads="1"/>
          </p:cNvSpPr>
          <p:nvPr>
            <p:ph type="title" idx="4294967295"/>
          </p:nvPr>
        </p:nvSpPr>
        <p:spPr>
          <a:xfrm>
            <a:off x="0" y="44624"/>
            <a:ext cx="9144000" cy="609600"/>
          </a:xfrm>
        </p:spPr>
        <p:txBody>
          <a:bodyPr/>
          <a:lstStyle/>
          <a:p>
            <a:pPr>
              <a:lnSpc>
                <a:spcPct val="120000"/>
              </a:lnSpc>
              <a:spcBef>
                <a:spcPts val="0"/>
              </a:spcBef>
            </a:pPr>
            <a:r>
              <a:rPr lang="en-US" altLang="zh-CN" sz="2800" b="1" dirty="0">
                <a:solidFill>
                  <a:schemeClr val="accent2"/>
                </a:solidFill>
                <a:latin typeface="+mn-lt"/>
              </a:rPr>
              <a:t>§2.4   </a:t>
            </a:r>
            <a:r>
              <a:rPr lang="zh-CN" altLang="en-US" sz="2800" b="1" dirty="0">
                <a:solidFill>
                  <a:schemeClr val="accent2"/>
                </a:solidFill>
                <a:latin typeface="+mn-lt"/>
              </a:rPr>
              <a:t>追 赶 法</a:t>
            </a:r>
            <a:endParaRPr lang="zh-CN" altLang="en-US" dirty="0">
              <a:solidFill>
                <a:schemeClr val="accent2"/>
              </a:solidFill>
              <a:latin typeface="+mn-lt"/>
            </a:endParaRPr>
          </a:p>
        </p:txBody>
      </p:sp>
      <p:sp>
        <p:nvSpPr>
          <p:cNvPr id="120834" name="Rectangle 1026"/>
          <p:cNvSpPr>
            <a:spLocks noChangeArrowheads="1"/>
          </p:cNvSpPr>
          <p:nvPr/>
        </p:nvSpPr>
        <p:spPr bwMode="auto">
          <a:xfrm>
            <a:off x="4479634" y="-304699"/>
            <a:ext cx="184731" cy="6093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120000"/>
              </a:lnSpc>
              <a:spcBef>
                <a:spcPts val="0"/>
              </a:spcBef>
            </a:pPr>
            <a:endParaRPr lang="zh-CN" altLang="en-US"/>
          </a:p>
        </p:txBody>
      </p:sp>
      <p:pic>
        <p:nvPicPr>
          <p:cNvPr id="120833" name="Picture 102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11560" y="1268760"/>
            <a:ext cx="6010275" cy="2209800"/>
          </a:xfrm>
          <a:prstGeom prst="rect">
            <a:avLst/>
          </a:prstGeom>
          <a:noFill/>
        </p:spPr>
      </p:pic>
      <p:sp>
        <p:nvSpPr>
          <p:cNvPr id="120836" name="Rectangle 1028"/>
          <p:cNvSpPr>
            <a:spLocks noChangeArrowheads="1"/>
          </p:cNvSpPr>
          <p:nvPr/>
        </p:nvSpPr>
        <p:spPr bwMode="auto">
          <a:xfrm>
            <a:off x="4479634" y="-304699"/>
            <a:ext cx="184731" cy="6093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120000"/>
              </a:lnSpc>
              <a:spcBef>
                <a:spcPts val="0"/>
              </a:spcBef>
            </a:pPr>
            <a:endParaRPr lang="zh-CN" altLang="en-US"/>
          </a:p>
        </p:txBody>
      </p:sp>
      <p:pic>
        <p:nvPicPr>
          <p:cNvPr id="120835" name="Picture 102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660232" y="1340768"/>
            <a:ext cx="1590675" cy="20764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3251"/>
                                        </p:tgtEl>
                                        <p:attrNameLst>
                                          <p:attrName>style.visibility</p:attrName>
                                        </p:attrNameLst>
                                      </p:cBhvr>
                                      <p:to>
                                        <p:strVal val="visible"/>
                                      </p:to>
                                    </p:set>
                                    <p:anim calcmode="discrete" valueType="clr">
                                      <p:cBhvr override="childStyle">
                                        <p:cTn id="7" dur="80"/>
                                        <p:tgtEl>
                                          <p:spTgt spid="5325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3251"/>
                                        </p:tgtEl>
                                        <p:attrNameLst>
                                          <p:attrName>fillcolor</p:attrName>
                                        </p:attrNameLst>
                                      </p:cBhvr>
                                      <p:tavLst>
                                        <p:tav tm="0">
                                          <p:val>
                                            <p:clrVal>
                                              <a:schemeClr val="accent2"/>
                                            </p:clrVal>
                                          </p:val>
                                        </p:tav>
                                        <p:tav tm="50000">
                                          <p:val>
                                            <p:clrVal>
                                              <a:schemeClr val="hlink"/>
                                            </p:clrVal>
                                          </p:val>
                                        </p:tav>
                                      </p:tavLst>
                                    </p:anim>
                                    <p:set>
                                      <p:cBhvr>
                                        <p:cTn id="9" dur="80"/>
                                        <p:tgtEl>
                                          <p:spTgt spid="5325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20833"/>
                                        </p:tgtEl>
                                        <p:attrNameLst>
                                          <p:attrName>style.visibility</p:attrName>
                                        </p:attrNameLst>
                                      </p:cBhvr>
                                      <p:to>
                                        <p:strVal val="visible"/>
                                      </p:to>
                                    </p:set>
                                    <p:animEffect transition="in" filter="blinds(horizontal)">
                                      <p:cBhvr>
                                        <p:cTn id="14" dur="500"/>
                                        <p:tgtEl>
                                          <p:spTgt spid="120833"/>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20835"/>
                                        </p:tgtEl>
                                        <p:attrNameLst>
                                          <p:attrName>style.visibility</p:attrName>
                                        </p:attrNameLst>
                                      </p:cBhvr>
                                      <p:to>
                                        <p:strVal val="visible"/>
                                      </p:to>
                                    </p:set>
                                    <p:animEffect transition="in" filter="blinds(horizontal)">
                                      <p:cBhvr>
                                        <p:cTn id="19" dur="500"/>
                                        <p:tgtEl>
                                          <p:spTgt spid="120835"/>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53253"/>
                                        </p:tgtEl>
                                        <p:attrNameLst>
                                          <p:attrName>style.visibility</p:attrName>
                                        </p:attrNameLst>
                                      </p:cBhvr>
                                      <p:to>
                                        <p:strVal val="visible"/>
                                      </p:to>
                                    </p:set>
                                    <p:anim calcmode="discrete" valueType="clr">
                                      <p:cBhvr override="childStyle">
                                        <p:cTn id="24" dur="80"/>
                                        <p:tgtEl>
                                          <p:spTgt spid="53253"/>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53253"/>
                                        </p:tgtEl>
                                        <p:attrNameLst>
                                          <p:attrName>fillcolor</p:attrName>
                                        </p:attrNameLst>
                                      </p:cBhvr>
                                      <p:tavLst>
                                        <p:tav tm="0">
                                          <p:val>
                                            <p:clrVal>
                                              <a:schemeClr val="accent2"/>
                                            </p:clrVal>
                                          </p:val>
                                        </p:tav>
                                        <p:tav tm="50000">
                                          <p:val>
                                            <p:clrVal>
                                              <a:schemeClr val="hlink"/>
                                            </p:clrVal>
                                          </p:val>
                                        </p:tav>
                                      </p:tavLst>
                                    </p:anim>
                                    <p:set>
                                      <p:cBhvr>
                                        <p:cTn id="26" dur="80"/>
                                        <p:tgtEl>
                                          <p:spTgt spid="53253"/>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53255"/>
                                        </p:tgtEl>
                                        <p:attrNameLst>
                                          <p:attrName>style.visibility</p:attrName>
                                        </p:attrNameLst>
                                      </p:cBhvr>
                                      <p:to>
                                        <p:strVal val="visible"/>
                                      </p:to>
                                    </p:set>
                                    <p:anim calcmode="discrete" valueType="clr">
                                      <p:cBhvr override="childStyle">
                                        <p:cTn id="31" dur="80"/>
                                        <p:tgtEl>
                                          <p:spTgt spid="53255"/>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53255"/>
                                        </p:tgtEl>
                                        <p:attrNameLst>
                                          <p:attrName>fillcolor</p:attrName>
                                        </p:attrNameLst>
                                      </p:cBhvr>
                                      <p:tavLst>
                                        <p:tav tm="0">
                                          <p:val>
                                            <p:clrVal>
                                              <a:schemeClr val="accent2"/>
                                            </p:clrVal>
                                          </p:val>
                                        </p:tav>
                                        <p:tav tm="50000">
                                          <p:val>
                                            <p:clrVal>
                                              <a:schemeClr val="hlink"/>
                                            </p:clrVal>
                                          </p:val>
                                        </p:tav>
                                      </p:tavLst>
                                    </p:anim>
                                    <p:set>
                                      <p:cBhvr>
                                        <p:cTn id="33" dur="80"/>
                                        <p:tgtEl>
                                          <p:spTgt spid="5325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3" grpId="0" animBg="1"/>
      <p:bldP spid="532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ChangeArrowheads="1"/>
          </p:cNvSpPr>
          <p:nvPr/>
        </p:nvSpPr>
        <p:spPr bwMode="auto">
          <a:xfrm>
            <a:off x="-36512" y="2690192"/>
            <a:ext cx="9144000" cy="647700"/>
          </a:xfrm>
          <a:prstGeom prst="rect">
            <a:avLst/>
          </a:prstGeom>
          <a:noFill/>
          <a:ln w="9525">
            <a:noFill/>
            <a:miter lim="800000"/>
            <a:headEnd/>
            <a:tailEnd/>
          </a:ln>
          <a:effectLst/>
        </p:spPr>
        <p:txBody>
          <a:bodyPr>
            <a:spAutoFit/>
          </a:bodyPr>
          <a:lstStyle/>
          <a:p>
            <a:pPr algn="l">
              <a:lnSpc>
                <a:spcPct val="130000"/>
              </a:lnSpc>
            </a:pPr>
            <a:r>
              <a:rPr lang="zh-CN" altLang="en-US" dirty="0">
                <a:latin typeface="Times New Roman" pitchFamily="18" charset="0"/>
              </a:rPr>
              <a:t>其中</a:t>
            </a:r>
          </a:p>
        </p:txBody>
      </p:sp>
      <p:sp>
        <p:nvSpPr>
          <p:cNvPr id="54278" name="Rectangle 6"/>
          <p:cNvSpPr>
            <a:spLocks noChangeArrowheads="1"/>
          </p:cNvSpPr>
          <p:nvPr/>
        </p:nvSpPr>
        <p:spPr bwMode="auto">
          <a:xfrm>
            <a:off x="0" y="4581128"/>
            <a:ext cx="9144000" cy="652486"/>
          </a:xfrm>
          <a:prstGeom prst="rect">
            <a:avLst/>
          </a:prstGeom>
          <a:noFill/>
          <a:ln w="9525">
            <a:noFill/>
            <a:miter lim="800000"/>
            <a:headEnd/>
            <a:tailEnd/>
          </a:ln>
          <a:effectLst/>
        </p:spPr>
        <p:txBody>
          <a:bodyPr>
            <a:spAutoFit/>
          </a:bodyPr>
          <a:lstStyle/>
          <a:p>
            <a:pPr algn="l">
              <a:lnSpc>
                <a:spcPct val="130000"/>
              </a:lnSpc>
            </a:pPr>
            <a:r>
              <a:rPr lang="zh-CN" altLang="en-US" dirty="0" smtClean="0">
                <a:latin typeface="Times New Roman" pitchFamily="18" charset="0"/>
              </a:rPr>
              <a:t>        解</a:t>
            </a:r>
            <a:r>
              <a:rPr lang="zh-CN" altLang="en-US" dirty="0">
                <a:latin typeface="Times New Roman" pitchFamily="18" charset="0"/>
              </a:rPr>
              <a:t>三角方程 </a:t>
            </a:r>
            <a:r>
              <a:rPr lang="en-US" altLang="zh-CN" b="1" i="1" dirty="0" smtClean="0">
                <a:latin typeface="Times New Roman" pitchFamily="18" charset="0"/>
              </a:rPr>
              <a:t>Ty</a:t>
            </a:r>
            <a:r>
              <a:rPr lang="en-US" altLang="zh-CN" b="1" dirty="0" smtClean="0">
                <a:latin typeface="Times New Roman" pitchFamily="18" charset="0"/>
              </a:rPr>
              <a:t>=</a:t>
            </a:r>
            <a:r>
              <a:rPr lang="en-US" altLang="zh-CN" b="1" i="1" dirty="0" smtClean="0">
                <a:latin typeface="Times New Roman" pitchFamily="18" charset="0"/>
              </a:rPr>
              <a:t>b</a:t>
            </a:r>
            <a:r>
              <a:rPr lang="en-US" altLang="zh-CN" dirty="0" smtClean="0">
                <a:latin typeface="Times New Roman" pitchFamily="18" charset="0"/>
              </a:rPr>
              <a:t>, </a:t>
            </a:r>
            <a:r>
              <a:rPr lang="en-US" altLang="zh-CN" b="1" i="1" dirty="0" err="1">
                <a:latin typeface="Times New Roman" pitchFamily="18" charset="0"/>
              </a:rPr>
              <a:t>Mx</a:t>
            </a:r>
            <a:r>
              <a:rPr lang="en-US" altLang="zh-CN" dirty="0">
                <a:latin typeface="Times New Roman" pitchFamily="18" charset="0"/>
              </a:rPr>
              <a:t>=</a:t>
            </a:r>
            <a:r>
              <a:rPr lang="en-US" altLang="zh-CN" b="1" i="1" dirty="0">
                <a:latin typeface="Times New Roman" pitchFamily="18" charset="0"/>
              </a:rPr>
              <a:t>y</a:t>
            </a:r>
            <a:r>
              <a:rPr lang="en-US" altLang="zh-CN" b="1" dirty="0">
                <a:latin typeface="Times New Roman" pitchFamily="18" charset="0"/>
              </a:rPr>
              <a:t> </a:t>
            </a:r>
            <a:r>
              <a:rPr lang="zh-CN" altLang="en-US" dirty="0" smtClean="0">
                <a:latin typeface="Times New Roman" pitchFamily="18" charset="0"/>
              </a:rPr>
              <a:t>可</a:t>
            </a:r>
            <a:r>
              <a:rPr lang="zh-CN" altLang="en-US" dirty="0">
                <a:latin typeface="Times New Roman" pitchFamily="18" charset="0"/>
              </a:rPr>
              <a:t>得</a:t>
            </a:r>
          </a:p>
        </p:txBody>
      </p:sp>
      <p:sp>
        <p:nvSpPr>
          <p:cNvPr id="54280" name="Rectangle 8"/>
          <p:cNvSpPr>
            <a:spLocks noChangeArrowheads="1"/>
          </p:cNvSpPr>
          <p:nvPr/>
        </p:nvSpPr>
        <p:spPr bwMode="auto">
          <a:xfrm>
            <a:off x="0" y="6237684"/>
            <a:ext cx="9144000" cy="609398"/>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zh-CN" altLang="en-US" dirty="0">
                <a:latin typeface="Times New Roman" pitchFamily="18" charset="0"/>
              </a:rPr>
              <a:t>称之为解三对角方程组的</a:t>
            </a:r>
            <a:r>
              <a:rPr lang="zh-CN" altLang="en-US" b="1" dirty="0" smtClean="0">
                <a:solidFill>
                  <a:srgbClr val="FF0000"/>
                </a:solidFill>
                <a:latin typeface="Times New Roman" pitchFamily="18" charset="0"/>
              </a:rPr>
              <a:t>追赶法</a:t>
            </a:r>
            <a:r>
              <a:rPr lang="en-US" altLang="zh-CN" dirty="0" smtClean="0">
                <a:solidFill>
                  <a:srgbClr val="FF0000"/>
                </a:solidFill>
                <a:latin typeface="Times New Roman" pitchFamily="18" charset="0"/>
              </a:rPr>
              <a:t>.</a:t>
            </a:r>
            <a:endParaRPr lang="en-US" altLang="zh-CN" dirty="0">
              <a:solidFill>
                <a:srgbClr val="FF0000"/>
              </a:solidFill>
              <a:latin typeface="Times New Roman" pitchFamily="18" charset="0"/>
            </a:endParaRPr>
          </a:p>
        </p:txBody>
      </p:sp>
      <p:sp>
        <p:nvSpPr>
          <p:cNvPr id="8" name="Rectangle 8"/>
          <p:cNvSpPr>
            <a:spLocks noChangeArrowheads="1"/>
          </p:cNvSpPr>
          <p:nvPr/>
        </p:nvSpPr>
        <p:spPr bwMode="auto">
          <a:xfrm>
            <a:off x="0" y="-27384"/>
            <a:ext cx="9144000" cy="652486"/>
          </a:xfrm>
          <a:prstGeom prst="rect">
            <a:avLst/>
          </a:prstGeom>
          <a:noFill/>
          <a:ln w="9525">
            <a:noFill/>
            <a:miter lim="800000"/>
            <a:headEnd/>
            <a:tailEnd/>
          </a:ln>
          <a:effectLst/>
        </p:spPr>
        <p:txBody>
          <a:bodyPr>
            <a:spAutoFit/>
          </a:bodyPr>
          <a:lstStyle/>
          <a:p>
            <a:pPr algn="l">
              <a:lnSpc>
                <a:spcPct val="130000"/>
              </a:lnSpc>
            </a:pPr>
            <a:r>
              <a:rPr lang="en-US" altLang="zh-CN" dirty="0">
                <a:latin typeface="+mn-lt"/>
              </a:rPr>
              <a:t>        </a:t>
            </a:r>
            <a:r>
              <a:rPr lang="zh-CN" altLang="en-US" dirty="0">
                <a:latin typeface="+mn-lt"/>
              </a:rPr>
              <a:t>对三对角矩阵</a:t>
            </a:r>
            <a:r>
              <a:rPr lang="en-US" altLang="zh-CN" b="1" i="1" dirty="0">
                <a:latin typeface="+mn-lt"/>
              </a:rPr>
              <a:t>A</a:t>
            </a:r>
            <a:r>
              <a:rPr lang="zh-CN" altLang="en-US" dirty="0">
                <a:latin typeface="+mn-lt"/>
              </a:rPr>
              <a:t>进行</a:t>
            </a:r>
            <a:r>
              <a:rPr lang="en-US" altLang="zh-CN" dirty="0" err="1">
                <a:latin typeface="+mn-lt"/>
              </a:rPr>
              <a:t>Crout</a:t>
            </a:r>
            <a:r>
              <a:rPr lang="zh-CN" altLang="en-US" dirty="0">
                <a:latin typeface="+mn-lt"/>
              </a:rPr>
              <a:t>分解</a:t>
            </a:r>
            <a:r>
              <a:rPr lang="en-US" altLang="zh-CN" dirty="0" smtClean="0">
                <a:latin typeface="+mn-lt"/>
              </a:rPr>
              <a:t>, </a:t>
            </a:r>
            <a:r>
              <a:rPr lang="zh-CN" altLang="en-US" dirty="0" smtClean="0">
                <a:latin typeface="+mn-lt"/>
              </a:rPr>
              <a:t>有</a:t>
            </a:r>
            <a:endParaRPr lang="zh-CN" altLang="en-US" dirty="0">
              <a:latin typeface="+mn-lt"/>
            </a:endParaRPr>
          </a:p>
        </p:txBody>
      </p:sp>
      <p:pic>
        <p:nvPicPr>
          <p:cNvPr id="121859" name="Picture 102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493" y="1484784"/>
            <a:ext cx="600075" cy="419100"/>
          </a:xfrm>
          <a:prstGeom prst="rect">
            <a:avLst/>
          </a:prstGeom>
          <a:noFill/>
        </p:spPr>
      </p:pic>
      <p:pic>
        <p:nvPicPr>
          <p:cNvPr id="121865" name="Picture 103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568" y="620688"/>
            <a:ext cx="4457700" cy="2209800"/>
          </a:xfrm>
          <a:prstGeom prst="rect">
            <a:avLst/>
          </a:prstGeom>
          <a:noFill/>
        </p:spPr>
      </p:pic>
      <p:pic>
        <p:nvPicPr>
          <p:cNvPr id="121868" name="Picture 103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79429" y="692696"/>
            <a:ext cx="4029075" cy="2143125"/>
          </a:xfrm>
          <a:prstGeom prst="rect">
            <a:avLst/>
          </a:prstGeom>
          <a:noFill/>
        </p:spPr>
      </p:pic>
      <p:pic>
        <p:nvPicPr>
          <p:cNvPr id="121871" name="Picture 103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43608" y="3212976"/>
            <a:ext cx="4619625" cy="1362075"/>
          </a:xfrm>
          <a:prstGeom prst="rect">
            <a:avLst/>
          </a:prstGeom>
          <a:noFill/>
        </p:spPr>
      </p:pic>
      <p:pic>
        <p:nvPicPr>
          <p:cNvPr id="121874" name="Picture 104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796136" y="3140968"/>
            <a:ext cx="1895475" cy="590550"/>
          </a:xfrm>
          <a:prstGeom prst="rect">
            <a:avLst/>
          </a:prstGeom>
          <a:noFill/>
        </p:spPr>
      </p:pic>
      <p:pic>
        <p:nvPicPr>
          <p:cNvPr id="121877" name="Picture 104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043608" y="5301208"/>
            <a:ext cx="5343525" cy="828675"/>
          </a:xfrm>
          <a:prstGeom prst="rect">
            <a:avLst/>
          </a:prstGeom>
          <a:noFill/>
        </p:spPr>
      </p:pic>
      <p:pic>
        <p:nvPicPr>
          <p:cNvPr id="121880" name="Picture 1048"/>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588224" y="5301208"/>
            <a:ext cx="1895475" cy="419100"/>
          </a:xfrm>
          <a:prstGeom prst="rect">
            <a:avLst/>
          </a:prstGeom>
          <a:noFill/>
        </p:spPr>
      </p:pic>
      <p:pic>
        <p:nvPicPr>
          <p:cNvPr id="121883" name="Picture 1051"/>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292080" y="5818212"/>
            <a:ext cx="3190875" cy="419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859"/>
                                        </p:tgtEl>
                                        <p:attrNameLst>
                                          <p:attrName>style.visibility</p:attrName>
                                        </p:attrNameLst>
                                      </p:cBhvr>
                                      <p:to>
                                        <p:strVal val="visible"/>
                                      </p:to>
                                    </p:set>
                                    <p:animEffect transition="in" filter="blinds(horizontal)">
                                      <p:cBhvr>
                                        <p:cTn id="12" dur="500"/>
                                        <p:tgtEl>
                                          <p:spTgt spid="1218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865"/>
                                        </p:tgtEl>
                                        <p:attrNameLst>
                                          <p:attrName>style.visibility</p:attrName>
                                        </p:attrNameLst>
                                      </p:cBhvr>
                                      <p:to>
                                        <p:strVal val="visible"/>
                                      </p:to>
                                    </p:set>
                                    <p:animEffect transition="in" filter="blinds(horizontal)">
                                      <p:cBhvr>
                                        <p:cTn id="17" dur="500"/>
                                        <p:tgtEl>
                                          <p:spTgt spid="1218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1868"/>
                                        </p:tgtEl>
                                        <p:attrNameLst>
                                          <p:attrName>style.visibility</p:attrName>
                                        </p:attrNameLst>
                                      </p:cBhvr>
                                      <p:to>
                                        <p:strVal val="visible"/>
                                      </p:to>
                                    </p:set>
                                    <p:animEffect transition="in" filter="blinds(horizontal)">
                                      <p:cBhvr>
                                        <p:cTn id="22" dur="500"/>
                                        <p:tgtEl>
                                          <p:spTgt spid="1218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276"/>
                                        </p:tgtEl>
                                        <p:attrNameLst>
                                          <p:attrName>style.visibility</p:attrName>
                                        </p:attrNameLst>
                                      </p:cBhvr>
                                      <p:to>
                                        <p:strVal val="visible"/>
                                      </p:to>
                                    </p:set>
                                    <p:animEffect transition="in" filter="blinds(horizontal)">
                                      <p:cBhvr>
                                        <p:cTn id="27" dur="500"/>
                                        <p:tgtEl>
                                          <p:spTgt spid="542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1871"/>
                                        </p:tgtEl>
                                        <p:attrNameLst>
                                          <p:attrName>style.visibility</p:attrName>
                                        </p:attrNameLst>
                                      </p:cBhvr>
                                      <p:to>
                                        <p:strVal val="visible"/>
                                      </p:to>
                                    </p:set>
                                    <p:animEffect transition="in" filter="blinds(horizontal)">
                                      <p:cBhvr>
                                        <p:cTn id="32" dur="500"/>
                                        <p:tgtEl>
                                          <p:spTgt spid="1218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1874"/>
                                        </p:tgtEl>
                                        <p:attrNameLst>
                                          <p:attrName>style.visibility</p:attrName>
                                        </p:attrNameLst>
                                      </p:cBhvr>
                                      <p:to>
                                        <p:strVal val="visible"/>
                                      </p:to>
                                    </p:set>
                                    <p:animEffect transition="in" filter="blinds(horizontal)">
                                      <p:cBhvr>
                                        <p:cTn id="37" dur="500"/>
                                        <p:tgtEl>
                                          <p:spTgt spid="121874"/>
                                        </p:tgtEl>
                                      </p:cBhvr>
                                    </p:animEffec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54278"/>
                                        </p:tgtEl>
                                        <p:attrNameLst>
                                          <p:attrName>style.visibility</p:attrName>
                                        </p:attrNameLst>
                                      </p:cBhvr>
                                      <p:to>
                                        <p:strVal val="visible"/>
                                      </p:to>
                                    </p:set>
                                    <p:anim calcmode="discrete" valueType="clr">
                                      <p:cBhvr override="childStyle">
                                        <p:cTn id="42" dur="80"/>
                                        <p:tgtEl>
                                          <p:spTgt spid="54278"/>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54278"/>
                                        </p:tgtEl>
                                        <p:attrNameLst>
                                          <p:attrName>fillcolor</p:attrName>
                                        </p:attrNameLst>
                                      </p:cBhvr>
                                      <p:tavLst>
                                        <p:tav tm="0">
                                          <p:val>
                                            <p:clrVal>
                                              <a:schemeClr val="accent2"/>
                                            </p:clrVal>
                                          </p:val>
                                        </p:tav>
                                        <p:tav tm="50000">
                                          <p:val>
                                            <p:clrVal>
                                              <a:schemeClr val="hlink"/>
                                            </p:clrVal>
                                          </p:val>
                                        </p:tav>
                                      </p:tavLst>
                                    </p:anim>
                                    <p:set>
                                      <p:cBhvr>
                                        <p:cTn id="44" dur="80"/>
                                        <p:tgtEl>
                                          <p:spTgt spid="54278"/>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21877"/>
                                        </p:tgtEl>
                                        <p:attrNameLst>
                                          <p:attrName>style.visibility</p:attrName>
                                        </p:attrNameLst>
                                      </p:cBhvr>
                                      <p:to>
                                        <p:strVal val="visible"/>
                                      </p:to>
                                    </p:set>
                                    <p:animEffect transition="in" filter="blinds(horizontal)">
                                      <p:cBhvr>
                                        <p:cTn id="49" dur="500"/>
                                        <p:tgtEl>
                                          <p:spTgt spid="12187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21880"/>
                                        </p:tgtEl>
                                        <p:attrNameLst>
                                          <p:attrName>style.visibility</p:attrName>
                                        </p:attrNameLst>
                                      </p:cBhvr>
                                      <p:to>
                                        <p:strVal val="visible"/>
                                      </p:to>
                                    </p:set>
                                    <p:animEffect transition="in" filter="blinds(horizontal)">
                                      <p:cBhvr>
                                        <p:cTn id="54" dur="500"/>
                                        <p:tgtEl>
                                          <p:spTgt spid="12188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21883"/>
                                        </p:tgtEl>
                                        <p:attrNameLst>
                                          <p:attrName>style.visibility</p:attrName>
                                        </p:attrNameLst>
                                      </p:cBhvr>
                                      <p:to>
                                        <p:strVal val="visible"/>
                                      </p:to>
                                    </p:set>
                                    <p:animEffect transition="in" filter="blinds(horizontal)">
                                      <p:cBhvr>
                                        <p:cTn id="59" dur="500"/>
                                        <p:tgtEl>
                                          <p:spTgt spid="121883"/>
                                        </p:tgtEl>
                                      </p:cBhvr>
                                    </p:animEffect>
                                  </p:childTnLst>
                                </p:cTn>
                              </p:par>
                            </p:childTnLst>
                          </p:cTn>
                        </p:par>
                      </p:childTnLst>
                    </p:cTn>
                  </p:par>
                  <p:par>
                    <p:cTn id="60" fill="hold">
                      <p:stCondLst>
                        <p:cond delay="indefinite"/>
                      </p:stCondLst>
                      <p:childTnLst>
                        <p:par>
                          <p:cTn id="61" fill="hold">
                            <p:stCondLst>
                              <p:cond delay="0"/>
                            </p:stCondLst>
                            <p:childTnLst>
                              <p:par>
                                <p:cTn id="62" presetID="27" presetClass="entr" presetSubtype="0" fill="hold" grpId="0" nodeType="clickEffect">
                                  <p:stCondLst>
                                    <p:cond delay="0"/>
                                  </p:stCondLst>
                                  <p:iterate type="lt">
                                    <p:tmPct val="50000"/>
                                  </p:iterate>
                                  <p:childTnLst>
                                    <p:set>
                                      <p:cBhvr>
                                        <p:cTn id="63" dur="1" fill="hold">
                                          <p:stCondLst>
                                            <p:cond delay="0"/>
                                          </p:stCondLst>
                                        </p:cTn>
                                        <p:tgtEl>
                                          <p:spTgt spid="54280"/>
                                        </p:tgtEl>
                                        <p:attrNameLst>
                                          <p:attrName>style.visibility</p:attrName>
                                        </p:attrNameLst>
                                      </p:cBhvr>
                                      <p:to>
                                        <p:strVal val="visible"/>
                                      </p:to>
                                    </p:set>
                                    <p:anim calcmode="discrete" valueType="clr">
                                      <p:cBhvr override="childStyle">
                                        <p:cTn id="64" dur="80"/>
                                        <p:tgtEl>
                                          <p:spTgt spid="54280"/>
                                        </p:tgtEl>
                                        <p:attrNameLst>
                                          <p:attrName>style.color</p:attrName>
                                        </p:attrNameLst>
                                      </p:cBhvr>
                                      <p:tavLst>
                                        <p:tav tm="0">
                                          <p:val>
                                            <p:clrVal>
                                              <a:schemeClr val="accent2"/>
                                            </p:clrVal>
                                          </p:val>
                                        </p:tav>
                                        <p:tav tm="50000">
                                          <p:val>
                                            <p:clrVal>
                                              <a:schemeClr val="hlink"/>
                                            </p:clrVal>
                                          </p:val>
                                        </p:tav>
                                      </p:tavLst>
                                    </p:anim>
                                    <p:anim calcmode="discrete" valueType="clr">
                                      <p:cBhvr>
                                        <p:cTn id="65" dur="80"/>
                                        <p:tgtEl>
                                          <p:spTgt spid="54280"/>
                                        </p:tgtEl>
                                        <p:attrNameLst>
                                          <p:attrName>fillcolor</p:attrName>
                                        </p:attrNameLst>
                                      </p:cBhvr>
                                      <p:tavLst>
                                        <p:tav tm="0">
                                          <p:val>
                                            <p:clrVal>
                                              <a:schemeClr val="accent2"/>
                                            </p:clrVal>
                                          </p:val>
                                        </p:tav>
                                        <p:tav tm="50000">
                                          <p:val>
                                            <p:clrVal>
                                              <a:schemeClr val="hlink"/>
                                            </p:clrVal>
                                          </p:val>
                                        </p:tav>
                                      </p:tavLst>
                                    </p:anim>
                                    <p:set>
                                      <p:cBhvr>
                                        <p:cTn id="66" dur="80"/>
                                        <p:tgtEl>
                                          <p:spTgt spid="5428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78" grpId="0"/>
      <p:bldP spid="54280" grpId="0" animBg="1"/>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2880" name="Object 1024"/>
          <p:cNvGraphicFramePr>
            <a:graphicFrameLocks noChangeAspect="1"/>
          </p:cNvGraphicFramePr>
          <p:nvPr/>
        </p:nvGraphicFramePr>
        <p:xfrm>
          <a:off x="2095500" y="762000"/>
          <a:ext cx="4076700" cy="1917700"/>
        </p:xfrm>
        <a:graphic>
          <a:graphicData uri="http://schemas.openxmlformats.org/presentationml/2006/ole">
            <p:oleObj spid="_x0000_s122880" name="Equation" r:id="rId3" imgW="4076640" imgH="1917360" progId="Equation.3">
              <p:embed/>
            </p:oleObj>
          </a:graphicData>
        </a:graphic>
      </p:graphicFrame>
      <p:sp>
        <p:nvSpPr>
          <p:cNvPr id="55300" name="Rectangle 4"/>
          <p:cNvSpPr>
            <a:spLocks noChangeArrowheads="1"/>
          </p:cNvSpPr>
          <p:nvPr/>
        </p:nvSpPr>
        <p:spPr bwMode="auto">
          <a:xfrm>
            <a:off x="0" y="3390900"/>
            <a:ext cx="9144000" cy="592213"/>
          </a:xfrm>
          <a:prstGeom prst="rect">
            <a:avLst/>
          </a:prstGeom>
          <a:noFill/>
          <a:ln w="9525">
            <a:noFill/>
            <a:miter lim="800000"/>
            <a:headEnd/>
            <a:tailEnd/>
          </a:ln>
          <a:effectLst/>
        </p:spPr>
        <p:txBody>
          <a:bodyPr>
            <a:spAutoFit/>
          </a:bodyPr>
          <a:lstStyle/>
          <a:p>
            <a:pPr algn="l">
              <a:lnSpc>
                <a:spcPct val="130000"/>
              </a:lnSpc>
            </a:pPr>
            <a:r>
              <a:rPr lang="zh-CN" altLang="en-US" b="1" dirty="0" smtClean="0">
                <a:latin typeface="Times New Roman" pitchFamily="18" charset="0"/>
              </a:rPr>
              <a:t>解</a:t>
            </a:r>
            <a:r>
              <a:rPr lang="en-US" altLang="zh-CN" b="1" dirty="0" smtClean="0">
                <a:latin typeface="Times New Roman" pitchFamily="18" charset="0"/>
              </a:rPr>
              <a:t>:</a:t>
            </a:r>
            <a:endParaRPr lang="zh-CN" altLang="en-US" dirty="0">
              <a:latin typeface="Times New Roman" pitchFamily="18" charset="0"/>
            </a:endParaRPr>
          </a:p>
        </p:txBody>
      </p:sp>
      <p:graphicFrame>
        <p:nvGraphicFramePr>
          <p:cNvPr id="122881" name="Object 1025"/>
          <p:cNvGraphicFramePr>
            <a:graphicFrameLocks noChangeAspect="1"/>
          </p:cNvGraphicFramePr>
          <p:nvPr/>
        </p:nvGraphicFramePr>
        <p:xfrm>
          <a:off x="1371600" y="2832100"/>
          <a:ext cx="3060700" cy="1892300"/>
        </p:xfrm>
        <a:graphic>
          <a:graphicData uri="http://schemas.openxmlformats.org/presentationml/2006/ole">
            <p:oleObj spid="_x0000_s122881" name="Equation" r:id="rId4" imgW="3060360" imgH="1892160" progId="Equation.3">
              <p:embed/>
            </p:oleObj>
          </a:graphicData>
        </a:graphic>
      </p:graphicFrame>
      <p:graphicFrame>
        <p:nvGraphicFramePr>
          <p:cNvPr id="122882" name="Object 1026"/>
          <p:cNvGraphicFramePr>
            <a:graphicFrameLocks noChangeAspect="1"/>
          </p:cNvGraphicFramePr>
          <p:nvPr/>
        </p:nvGraphicFramePr>
        <p:xfrm>
          <a:off x="4559300" y="2832100"/>
          <a:ext cx="2451100" cy="1892300"/>
        </p:xfrm>
        <a:graphic>
          <a:graphicData uri="http://schemas.openxmlformats.org/presentationml/2006/ole">
            <p:oleObj spid="_x0000_s122882" name="Equation" r:id="rId5" imgW="2450880" imgH="1892160" progId="Equation.3">
              <p:embed/>
            </p:oleObj>
          </a:graphicData>
        </a:graphic>
      </p:graphicFrame>
      <p:graphicFrame>
        <p:nvGraphicFramePr>
          <p:cNvPr id="122883" name="Object 1027"/>
          <p:cNvGraphicFramePr>
            <a:graphicFrameLocks noChangeAspect="1"/>
          </p:cNvGraphicFramePr>
          <p:nvPr/>
        </p:nvGraphicFramePr>
        <p:xfrm>
          <a:off x="4584700" y="2819400"/>
          <a:ext cx="2654300" cy="1917700"/>
        </p:xfrm>
        <a:graphic>
          <a:graphicData uri="http://schemas.openxmlformats.org/presentationml/2006/ole">
            <p:oleObj spid="_x0000_s122883" name="Equation" r:id="rId6" imgW="2654280" imgH="1917360" progId="Equation.3">
              <p:embed/>
            </p:oleObj>
          </a:graphicData>
        </a:graphic>
      </p:graphicFrame>
      <p:graphicFrame>
        <p:nvGraphicFramePr>
          <p:cNvPr id="122884" name="Object 1028"/>
          <p:cNvGraphicFramePr>
            <a:graphicFrameLocks noChangeAspect="1"/>
          </p:cNvGraphicFramePr>
          <p:nvPr/>
        </p:nvGraphicFramePr>
        <p:xfrm>
          <a:off x="4546600" y="2819400"/>
          <a:ext cx="2705100" cy="1917700"/>
        </p:xfrm>
        <a:graphic>
          <a:graphicData uri="http://schemas.openxmlformats.org/presentationml/2006/ole">
            <p:oleObj spid="_x0000_s122884" name="Equation" r:id="rId7" imgW="2705040" imgH="1917360" progId="Equation.3">
              <p:embed/>
            </p:oleObj>
          </a:graphicData>
        </a:graphic>
      </p:graphicFrame>
      <p:graphicFrame>
        <p:nvGraphicFramePr>
          <p:cNvPr id="122885" name="Object 1029"/>
          <p:cNvGraphicFramePr>
            <a:graphicFrameLocks noChangeAspect="1"/>
          </p:cNvGraphicFramePr>
          <p:nvPr/>
        </p:nvGraphicFramePr>
        <p:xfrm>
          <a:off x="4502150" y="2819400"/>
          <a:ext cx="2844800" cy="1917700"/>
        </p:xfrm>
        <a:graphic>
          <a:graphicData uri="http://schemas.openxmlformats.org/presentationml/2006/ole">
            <p:oleObj spid="_x0000_s122885" name="Equation" r:id="rId8" imgW="2844720" imgH="1917360" progId="Equation.3">
              <p:embed/>
            </p:oleObj>
          </a:graphicData>
        </a:graphic>
      </p:graphicFrame>
      <p:graphicFrame>
        <p:nvGraphicFramePr>
          <p:cNvPr id="122886" name="Object 1030"/>
          <p:cNvGraphicFramePr>
            <a:graphicFrameLocks noChangeAspect="1"/>
          </p:cNvGraphicFramePr>
          <p:nvPr/>
        </p:nvGraphicFramePr>
        <p:xfrm>
          <a:off x="4527550" y="2819400"/>
          <a:ext cx="2933700" cy="1917700"/>
        </p:xfrm>
        <a:graphic>
          <a:graphicData uri="http://schemas.openxmlformats.org/presentationml/2006/ole">
            <p:oleObj spid="_x0000_s122886" name="Equation" r:id="rId9" imgW="2933640" imgH="1917360" progId="Equation.3">
              <p:embed/>
            </p:oleObj>
          </a:graphicData>
        </a:graphic>
      </p:graphicFrame>
      <p:graphicFrame>
        <p:nvGraphicFramePr>
          <p:cNvPr id="122887" name="Object 1031"/>
          <p:cNvGraphicFramePr>
            <a:graphicFrameLocks noChangeAspect="1"/>
          </p:cNvGraphicFramePr>
          <p:nvPr/>
        </p:nvGraphicFramePr>
        <p:xfrm>
          <a:off x="4527550" y="2781300"/>
          <a:ext cx="3022600" cy="1943100"/>
        </p:xfrm>
        <a:graphic>
          <a:graphicData uri="http://schemas.openxmlformats.org/presentationml/2006/ole">
            <p:oleObj spid="_x0000_s122887" name="Equation" r:id="rId10" imgW="3022560" imgH="1942920" progId="Equation.3">
              <p:embed/>
            </p:oleObj>
          </a:graphicData>
        </a:graphic>
      </p:graphicFrame>
      <p:graphicFrame>
        <p:nvGraphicFramePr>
          <p:cNvPr id="122888" name="Object 1032"/>
          <p:cNvGraphicFramePr>
            <a:graphicFrameLocks noChangeAspect="1"/>
          </p:cNvGraphicFramePr>
          <p:nvPr/>
        </p:nvGraphicFramePr>
        <p:xfrm>
          <a:off x="4572000" y="2819400"/>
          <a:ext cx="2451100" cy="1917700"/>
        </p:xfrm>
        <a:graphic>
          <a:graphicData uri="http://schemas.openxmlformats.org/presentationml/2006/ole">
            <p:oleObj spid="_x0000_s122888" name="Equation" r:id="rId11" imgW="2450880" imgH="1917360" progId="Equation.3">
              <p:embed/>
            </p:oleObj>
          </a:graphicData>
        </a:graphic>
      </p:graphicFrame>
      <p:graphicFrame>
        <p:nvGraphicFramePr>
          <p:cNvPr id="122889" name="Object 1033"/>
          <p:cNvGraphicFramePr>
            <a:graphicFrameLocks noChangeAspect="1"/>
          </p:cNvGraphicFramePr>
          <p:nvPr/>
        </p:nvGraphicFramePr>
        <p:xfrm>
          <a:off x="787400" y="4838700"/>
          <a:ext cx="6527800" cy="1943100"/>
        </p:xfrm>
        <a:graphic>
          <a:graphicData uri="http://schemas.openxmlformats.org/presentationml/2006/ole">
            <p:oleObj spid="_x0000_s122889" name="Equation" r:id="rId12" imgW="6527520" imgH="1942920" progId="Equation.3">
              <p:embed/>
            </p:oleObj>
          </a:graphicData>
        </a:graphic>
      </p:graphicFrame>
      <p:sp>
        <p:nvSpPr>
          <p:cNvPr id="55310" name="Rectangle 14"/>
          <p:cNvSpPr>
            <a:spLocks noGrp="1" noChangeArrowheads="1"/>
          </p:cNvSpPr>
          <p:nvPr>
            <p:ph type="title" idx="4294967295"/>
          </p:nvPr>
        </p:nvSpPr>
        <p:spPr>
          <a:xfrm>
            <a:off x="0" y="152400"/>
            <a:ext cx="9144000" cy="533400"/>
          </a:xfrm>
        </p:spPr>
        <p:txBody>
          <a:bodyPr/>
          <a:lstStyle/>
          <a:p>
            <a:pPr algn="l"/>
            <a:r>
              <a:rPr lang="zh-CN" altLang="en-US" sz="2800" b="1" dirty="0" smtClean="0">
                <a:solidFill>
                  <a:schemeClr val="accent2"/>
                </a:solidFill>
              </a:rPr>
              <a:t>例</a:t>
            </a:r>
            <a:r>
              <a:rPr lang="en-US" altLang="zh-CN" sz="2800" b="1" dirty="0" smtClean="0">
                <a:solidFill>
                  <a:schemeClr val="accent2"/>
                </a:solidFill>
              </a:rPr>
              <a:t>5</a:t>
            </a:r>
            <a:r>
              <a:rPr lang="en-US" altLang="zh-CN" sz="2800" dirty="0" smtClean="0">
                <a:solidFill>
                  <a:schemeClr val="accent2"/>
                </a:solidFill>
              </a:rPr>
              <a:t> </a:t>
            </a:r>
            <a:r>
              <a:rPr lang="zh-CN" altLang="en-US" sz="2800" dirty="0">
                <a:solidFill>
                  <a:schemeClr val="tx1"/>
                </a:solidFill>
              </a:rPr>
              <a:t>解线性方程组</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55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2880"/>
                                        </p:tgtEl>
                                        <p:attrNameLst>
                                          <p:attrName>style.visibility</p:attrName>
                                        </p:attrNameLst>
                                      </p:cBhvr>
                                      <p:to>
                                        <p:strVal val="visible"/>
                                      </p:to>
                                    </p:set>
                                    <p:animEffect transition="in" filter="wipe(left)">
                                      <p:cBhvr>
                                        <p:cTn id="11" dur="500"/>
                                        <p:tgtEl>
                                          <p:spTgt spid="12288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5530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2881"/>
                                        </p:tgtEl>
                                        <p:attrNameLst>
                                          <p:attrName>style.visibility</p:attrName>
                                        </p:attrNameLst>
                                      </p:cBhvr>
                                      <p:to>
                                        <p:strVal val="visible"/>
                                      </p:to>
                                    </p:set>
                                    <p:animEffect transition="in" filter="wipe(left)">
                                      <p:cBhvr>
                                        <p:cTn id="20" dur="500"/>
                                        <p:tgtEl>
                                          <p:spTgt spid="12288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22882"/>
                                        </p:tgtEl>
                                        <p:attrNameLst>
                                          <p:attrName>style.visibility</p:attrName>
                                        </p:attrNameLst>
                                      </p:cBhvr>
                                      <p:to>
                                        <p:strVal val="visible"/>
                                      </p:to>
                                    </p:set>
                                  </p:childTnLst>
                                  <p:subTnLst>
                                    <p:set>
                                      <p:cBhvr override="childStyle">
                                        <p:cTn dur="1" fill="hold" display="0" masterRel="nextClick" afterEffect="1"/>
                                        <p:tgtEl>
                                          <p:spTgt spid="122882"/>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22888"/>
                                        </p:tgtEl>
                                        <p:attrNameLst>
                                          <p:attrName>style.visibility</p:attrName>
                                        </p:attrNameLst>
                                      </p:cBhvr>
                                      <p:to>
                                        <p:strVal val="visible"/>
                                      </p:to>
                                    </p:set>
                                  </p:childTnLst>
                                  <p:subTnLst>
                                    <p:set>
                                      <p:cBhvr override="childStyle">
                                        <p:cTn dur="1" fill="hold" display="0" masterRel="nextClick" afterEffect="1"/>
                                        <p:tgtEl>
                                          <p:spTgt spid="12288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122883"/>
                                        </p:tgtEl>
                                        <p:attrNameLst>
                                          <p:attrName>style.visibility</p:attrName>
                                        </p:attrNameLst>
                                      </p:cBhvr>
                                      <p:to>
                                        <p:strVal val="visible"/>
                                      </p:to>
                                    </p:set>
                                  </p:childTnLst>
                                  <p:subTnLst>
                                    <p:set>
                                      <p:cBhvr override="childStyle">
                                        <p:cTn dur="1" fill="hold" display="0" masterRel="nextClick" afterEffect="1"/>
                                        <p:tgtEl>
                                          <p:spTgt spid="12288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122884"/>
                                        </p:tgtEl>
                                        <p:attrNameLst>
                                          <p:attrName>style.visibility</p:attrName>
                                        </p:attrNameLst>
                                      </p:cBhvr>
                                      <p:to>
                                        <p:strVal val="visible"/>
                                      </p:to>
                                    </p:set>
                                  </p:childTnLst>
                                  <p:subTnLst>
                                    <p:set>
                                      <p:cBhvr override="childStyle">
                                        <p:cTn dur="1" fill="hold" display="0" masterRel="nextClick" afterEffect="1"/>
                                        <p:tgtEl>
                                          <p:spTgt spid="122884"/>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22885"/>
                                        </p:tgtEl>
                                        <p:attrNameLst>
                                          <p:attrName>style.visibility</p:attrName>
                                        </p:attrNameLst>
                                      </p:cBhvr>
                                      <p:to>
                                        <p:strVal val="visible"/>
                                      </p:to>
                                    </p:set>
                                  </p:childTnLst>
                                  <p:subTnLst>
                                    <p:set>
                                      <p:cBhvr override="childStyle">
                                        <p:cTn dur="1" fill="hold" display="0" masterRel="nextClick" afterEffect="1"/>
                                        <p:tgtEl>
                                          <p:spTgt spid="12288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122886"/>
                                        </p:tgtEl>
                                        <p:attrNameLst>
                                          <p:attrName>style.visibility</p:attrName>
                                        </p:attrNameLst>
                                      </p:cBhvr>
                                      <p:to>
                                        <p:strVal val="visible"/>
                                      </p:to>
                                    </p:set>
                                  </p:childTnLst>
                                  <p:subTnLst>
                                    <p:set>
                                      <p:cBhvr override="childStyle">
                                        <p:cTn dur="1" fill="hold" display="0" masterRel="nextClick" afterEffect="1"/>
                                        <p:tgtEl>
                                          <p:spTgt spid="122886"/>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12288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22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utoUpdateAnimBg="0"/>
      <p:bldP spid="5531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4" name="Object 0"/>
          <p:cNvGraphicFramePr>
            <a:graphicFrameLocks noChangeAspect="1"/>
          </p:cNvGraphicFramePr>
          <p:nvPr/>
        </p:nvGraphicFramePr>
        <p:xfrm>
          <a:off x="685800" y="228600"/>
          <a:ext cx="5435600" cy="1943100"/>
        </p:xfrm>
        <a:graphic>
          <a:graphicData uri="http://schemas.openxmlformats.org/presentationml/2006/ole">
            <p:oleObj spid="_x0000_s123904" name="Equation" r:id="rId3" imgW="5435280" imgH="1942920" progId="Equation.3">
              <p:embed/>
            </p:oleObj>
          </a:graphicData>
        </a:graphic>
      </p:graphicFrame>
      <p:graphicFrame>
        <p:nvGraphicFramePr>
          <p:cNvPr id="123905" name="Object 1"/>
          <p:cNvGraphicFramePr>
            <a:graphicFrameLocks noChangeAspect="1"/>
          </p:cNvGraphicFramePr>
          <p:nvPr/>
        </p:nvGraphicFramePr>
        <p:xfrm>
          <a:off x="6432550" y="279400"/>
          <a:ext cx="2336800" cy="1917700"/>
        </p:xfrm>
        <a:graphic>
          <a:graphicData uri="http://schemas.openxmlformats.org/presentationml/2006/ole">
            <p:oleObj spid="_x0000_s123905" name="Equation" r:id="rId4" imgW="2336760" imgH="1917360" progId="Equation.3">
              <p:embed/>
            </p:oleObj>
          </a:graphicData>
        </a:graphic>
      </p:graphicFrame>
      <p:graphicFrame>
        <p:nvGraphicFramePr>
          <p:cNvPr id="123906" name="Object 2"/>
          <p:cNvGraphicFramePr>
            <a:graphicFrameLocks noChangeAspect="1"/>
          </p:cNvGraphicFramePr>
          <p:nvPr/>
        </p:nvGraphicFramePr>
        <p:xfrm>
          <a:off x="749300" y="2451100"/>
          <a:ext cx="5194300" cy="1917700"/>
        </p:xfrm>
        <a:graphic>
          <a:graphicData uri="http://schemas.openxmlformats.org/presentationml/2006/ole">
            <p:oleObj spid="_x0000_s123906" name="Equation" r:id="rId5" imgW="5194080" imgH="1917360" progId="Equation.3">
              <p:embed/>
            </p:oleObj>
          </a:graphicData>
        </a:graphic>
      </p:graphicFrame>
      <p:graphicFrame>
        <p:nvGraphicFramePr>
          <p:cNvPr id="123907" name="Object 3"/>
          <p:cNvGraphicFramePr>
            <a:graphicFrameLocks noChangeAspect="1"/>
          </p:cNvGraphicFramePr>
          <p:nvPr/>
        </p:nvGraphicFramePr>
        <p:xfrm>
          <a:off x="6559550" y="2451100"/>
          <a:ext cx="2171700" cy="1917700"/>
        </p:xfrm>
        <a:graphic>
          <a:graphicData uri="http://schemas.openxmlformats.org/presentationml/2006/ole">
            <p:oleObj spid="_x0000_s123907" name="Equation" r:id="rId6" imgW="2171520" imgH="1917360" progId="Equation.3">
              <p:embed/>
            </p:oleObj>
          </a:graphicData>
        </a:graphic>
      </p:graphicFrame>
      <p:sp>
        <p:nvSpPr>
          <p:cNvPr id="56326" name="Rectangle 6"/>
          <p:cNvSpPr>
            <a:spLocks noChangeArrowheads="1"/>
          </p:cNvSpPr>
          <p:nvPr/>
        </p:nvSpPr>
        <p:spPr bwMode="auto">
          <a:xfrm>
            <a:off x="0" y="4510088"/>
            <a:ext cx="9144000" cy="2160591"/>
          </a:xfrm>
          <a:prstGeom prst="rect">
            <a:avLst/>
          </a:prstGeom>
          <a:noFill/>
          <a:ln w="9525">
            <a:noFill/>
            <a:miter lim="800000"/>
            <a:headEnd/>
            <a:tailEnd/>
          </a:ln>
          <a:effectLst/>
        </p:spPr>
        <p:txBody>
          <a:bodyPr wrap="square">
            <a:spAutoFit/>
          </a:bodyPr>
          <a:lstStyle/>
          <a:p>
            <a:pPr algn="l">
              <a:lnSpc>
                <a:spcPct val="120000"/>
              </a:lnSpc>
              <a:spcBef>
                <a:spcPts val="0"/>
              </a:spcBef>
            </a:pPr>
            <a:r>
              <a:rPr lang="zh-CN" altLang="en-US" dirty="0" smtClean="0">
                <a:latin typeface="+mn-lt"/>
                <a:ea typeface="+mn-ea"/>
              </a:rPr>
              <a:t>        当</a:t>
            </a:r>
            <a:r>
              <a:rPr lang="zh-CN" altLang="en-US" dirty="0">
                <a:latin typeface="+mn-lt"/>
                <a:ea typeface="+mn-ea"/>
              </a:rPr>
              <a:t>满足条件                                                                    </a:t>
            </a:r>
          </a:p>
          <a:p>
            <a:pPr algn="l">
              <a:lnSpc>
                <a:spcPct val="120000"/>
              </a:lnSpc>
              <a:spcBef>
                <a:spcPts val="0"/>
              </a:spcBef>
            </a:pPr>
            <a:r>
              <a:rPr lang="zh-CN" altLang="en-US" dirty="0">
                <a:latin typeface="+mn-lt"/>
                <a:ea typeface="+mn-ea"/>
              </a:rPr>
              <a:t>    </a:t>
            </a:r>
            <a:r>
              <a:rPr lang="en-US" altLang="zh-CN" dirty="0">
                <a:latin typeface="+mn-lt"/>
                <a:ea typeface="+mn-ea"/>
              </a:rPr>
              <a:t>|a</a:t>
            </a:r>
            <a:r>
              <a:rPr lang="en-US" altLang="zh-CN" baseline="-25000" dirty="0">
                <a:latin typeface="+mn-lt"/>
                <a:ea typeface="+mn-ea"/>
              </a:rPr>
              <a:t>1</a:t>
            </a:r>
            <a:r>
              <a:rPr lang="en-US" altLang="zh-CN" dirty="0">
                <a:latin typeface="+mn-lt"/>
                <a:ea typeface="+mn-ea"/>
              </a:rPr>
              <a:t>|&gt;|c</a:t>
            </a:r>
            <a:r>
              <a:rPr lang="en-US" altLang="zh-CN" baseline="-25000" dirty="0">
                <a:latin typeface="+mn-lt"/>
                <a:ea typeface="+mn-ea"/>
              </a:rPr>
              <a:t>1</a:t>
            </a:r>
            <a:r>
              <a:rPr lang="en-US" altLang="zh-CN" dirty="0">
                <a:latin typeface="+mn-lt"/>
                <a:ea typeface="+mn-ea"/>
              </a:rPr>
              <a:t>|&gt;0 ; |a</a:t>
            </a:r>
            <a:r>
              <a:rPr lang="en-US" altLang="zh-CN" baseline="-25000" dirty="0">
                <a:latin typeface="+mn-lt"/>
                <a:ea typeface="+mn-ea"/>
              </a:rPr>
              <a:t>n</a:t>
            </a:r>
            <a:r>
              <a:rPr lang="en-US" altLang="zh-CN" dirty="0">
                <a:latin typeface="+mn-lt"/>
                <a:ea typeface="+mn-ea"/>
              </a:rPr>
              <a:t>|&gt;|</a:t>
            </a:r>
            <a:r>
              <a:rPr lang="en-US" altLang="zh-CN" dirty="0" err="1">
                <a:latin typeface="+mn-lt"/>
                <a:ea typeface="+mn-ea"/>
              </a:rPr>
              <a:t>d</a:t>
            </a:r>
            <a:r>
              <a:rPr lang="en-US" altLang="zh-CN" baseline="-25000" dirty="0" err="1">
                <a:latin typeface="+mn-lt"/>
                <a:ea typeface="+mn-ea"/>
              </a:rPr>
              <a:t>n</a:t>
            </a:r>
            <a:r>
              <a:rPr lang="en-US" altLang="zh-CN" dirty="0">
                <a:latin typeface="+mn-lt"/>
                <a:ea typeface="+mn-ea"/>
              </a:rPr>
              <a:t>|&gt;0 ; |</a:t>
            </a:r>
            <a:r>
              <a:rPr lang="en-US" altLang="zh-CN" dirty="0" err="1">
                <a:latin typeface="+mn-lt"/>
                <a:ea typeface="+mn-ea"/>
              </a:rPr>
              <a:t>a</a:t>
            </a:r>
            <a:r>
              <a:rPr lang="en-US" altLang="zh-CN" baseline="-25000" dirty="0" err="1">
                <a:latin typeface="+mn-lt"/>
                <a:ea typeface="+mn-ea"/>
              </a:rPr>
              <a:t>i</a:t>
            </a:r>
            <a:r>
              <a:rPr lang="en-US" altLang="zh-CN" dirty="0">
                <a:latin typeface="+mn-lt"/>
                <a:ea typeface="+mn-ea"/>
              </a:rPr>
              <a:t>|</a:t>
            </a:r>
            <a:r>
              <a:rPr lang="en-US" altLang="zh-CN" dirty="0">
                <a:latin typeface="+mn-lt"/>
                <a:ea typeface="+mn-ea"/>
                <a:sym typeface="Symbol" pitchFamily="18" charset="2"/>
              </a:rPr>
              <a:t>|</a:t>
            </a:r>
            <a:r>
              <a:rPr lang="en-US" altLang="zh-CN" dirty="0" err="1">
                <a:latin typeface="+mn-lt"/>
                <a:ea typeface="+mn-ea"/>
                <a:sym typeface="Symbol" pitchFamily="18" charset="2"/>
              </a:rPr>
              <a:t>c</a:t>
            </a:r>
            <a:r>
              <a:rPr lang="en-US" altLang="zh-CN" baseline="-25000" dirty="0" err="1">
                <a:latin typeface="+mn-lt"/>
                <a:ea typeface="+mn-ea"/>
                <a:sym typeface="Symbol" pitchFamily="18" charset="2"/>
              </a:rPr>
              <a:t>i</a:t>
            </a:r>
            <a:r>
              <a:rPr lang="en-US" altLang="zh-CN" dirty="0">
                <a:latin typeface="+mn-lt"/>
                <a:ea typeface="+mn-ea"/>
                <a:sym typeface="Symbol" pitchFamily="18" charset="2"/>
              </a:rPr>
              <a:t>|+|</a:t>
            </a:r>
            <a:r>
              <a:rPr lang="en-US" altLang="zh-CN" dirty="0" err="1">
                <a:latin typeface="+mn-lt"/>
                <a:ea typeface="+mn-ea"/>
                <a:sym typeface="Symbol" pitchFamily="18" charset="2"/>
              </a:rPr>
              <a:t>d</a:t>
            </a:r>
            <a:r>
              <a:rPr lang="en-US" altLang="zh-CN" baseline="-25000" dirty="0" err="1">
                <a:latin typeface="+mn-lt"/>
                <a:ea typeface="+mn-ea"/>
                <a:sym typeface="Symbol" pitchFamily="18" charset="2"/>
              </a:rPr>
              <a:t>i</a:t>
            </a:r>
            <a:r>
              <a:rPr lang="en-US" altLang="zh-CN" dirty="0">
                <a:latin typeface="+mn-lt"/>
                <a:ea typeface="+mn-ea"/>
                <a:sym typeface="Symbol" pitchFamily="18" charset="2"/>
              </a:rPr>
              <a:t>| , </a:t>
            </a:r>
            <a:r>
              <a:rPr lang="en-US" altLang="zh-CN" dirty="0" err="1" smtClean="0">
                <a:latin typeface="+mn-lt"/>
                <a:ea typeface="+mn-ea"/>
                <a:sym typeface="Symbol" pitchFamily="18" charset="2"/>
              </a:rPr>
              <a:t>c</a:t>
            </a:r>
            <a:r>
              <a:rPr lang="en-US" altLang="zh-CN" baseline="-25000" dirty="0" err="1" smtClean="0">
                <a:latin typeface="+mn-lt"/>
                <a:ea typeface="+mn-ea"/>
                <a:sym typeface="Symbol" pitchFamily="18" charset="2"/>
              </a:rPr>
              <a:t>i</a:t>
            </a:r>
            <a:r>
              <a:rPr lang="en-US" altLang="zh-CN" dirty="0" err="1" smtClean="0">
                <a:latin typeface="+mn-lt"/>
                <a:ea typeface="+mn-ea"/>
                <a:sym typeface="Symbol" pitchFamily="18" charset="2"/>
              </a:rPr>
              <a:t>d</a:t>
            </a:r>
            <a:r>
              <a:rPr lang="en-US" altLang="zh-CN" baseline="-25000" dirty="0" err="1" smtClean="0">
                <a:latin typeface="+mn-lt"/>
                <a:ea typeface="+mn-ea"/>
                <a:sym typeface="Symbol" pitchFamily="18" charset="2"/>
              </a:rPr>
              <a:t>i</a:t>
            </a:r>
            <a:r>
              <a:rPr lang="en-US" altLang="zh-CN" dirty="0">
                <a:latin typeface="+mn-lt"/>
                <a:ea typeface="+mn-ea"/>
                <a:sym typeface="Symbol" pitchFamily="18" charset="2"/>
              </a:rPr>
              <a:t> </a:t>
            </a:r>
            <a:r>
              <a:rPr lang="en-US" altLang="zh-CN" dirty="0" smtClean="0">
                <a:latin typeface="+mn-lt"/>
                <a:ea typeface="+mn-ea"/>
                <a:sym typeface="Symbol" pitchFamily="18" charset="2"/>
              </a:rPr>
              <a:t>0, </a:t>
            </a:r>
            <a:r>
              <a:rPr lang="en-US" altLang="zh-CN" dirty="0" err="1" smtClean="0">
                <a:latin typeface="+mn-lt"/>
                <a:ea typeface="+mn-ea"/>
                <a:sym typeface="Symbol" pitchFamily="18" charset="2"/>
              </a:rPr>
              <a:t>i</a:t>
            </a:r>
            <a:r>
              <a:rPr lang="en-US" altLang="zh-CN" dirty="0" smtClean="0">
                <a:latin typeface="+mn-lt"/>
                <a:ea typeface="+mn-ea"/>
                <a:sym typeface="Symbol" pitchFamily="18" charset="2"/>
              </a:rPr>
              <a:t>=2, 3,…, n-1</a:t>
            </a:r>
            <a:r>
              <a:rPr lang="en-US" altLang="zh-CN" dirty="0">
                <a:latin typeface="+mn-lt"/>
                <a:ea typeface="+mn-ea"/>
                <a:sym typeface="Symbol" pitchFamily="18" charset="2"/>
              </a:rPr>
              <a:t>.</a:t>
            </a:r>
          </a:p>
          <a:p>
            <a:pPr algn="l">
              <a:lnSpc>
                <a:spcPct val="120000"/>
              </a:lnSpc>
              <a:spcBef>
                <a:spcPts val="0"/>
              </a:spcBef>
            </a:pPr>
            <a:r>
              <a:rPr lang="zh-CN" altLang="en-US" dirty="0" smtClean="0">
                <a:latin typeface="+mn-lt"/>
                <a:ea typeface="+mn-ea"/>
                <a:sym typeface="Symbol" pitchFamily="18" charset="2"/>
              </a:rPr>
              <a:t>时</a:t>
            </a:r>
            <a:r>
              <a:rPr lang="en-US" altLang="zh-CN" dirty="0" smtClean="0">
                <a:latin typeface="+mn-lt"/>
                <a:ea typeface="+mn-ea"/>
                <a:sym typeface="Symbol" pitchFamily="18" charset="2"/>
              </a:rPr>
              <a:t>, </a:t>
            </a:r>
            <a:r>
              <a:rPr lang="zh-CN" altLang="en-US" dirty="0" smtClean="0">
                <a:latin typeface="+mn-lt"/>
                <a:ea typeface="+mn-ea"/>
                <a:sym typeface="Symbol" pitchFamily="18" charset="2"/>
              </a:rPr>
              <a:t>追赶法</a:t>
            </a:r>
            <a:r>
              <a:rPr lang="zh-CN" altLang="en-US" dirty="0">
                <a:latin typeface="+mn-lt"/>
                <a:ea typeface="+mn-ea"/>
                <a:sym typeface="Symbol" pitchFamily="18" charset="2"/>
              </a:rPr>
              <a:t>是数值稳定</a:t>
            </a:r>
            <a:r>
              <a:rPr lang="zh-CN" altLang="en-US" dirty="0" smtClean="0">
                <a:latin typeface="+mn-lt"/>
                <a:ea typeface="+mn-ea"/>
                <a:sym typeface="Symbol" pitchFamily="18" charset="2"/>
              </a:rPr>
              <a:t>的</a:t>
            </a:r>
            <a:r>
              <a:rPr lang="en-US" altLang="zh-CN" dirty="0" smtClean="0">
                <a:latin typeface="+mn-lt"/>
                <a:ea typeface="+mn-ea"/>
                <a:sym typeface="Symbol" pitchFamily="18" charset="2"/>
              </a:rPr>
              <a:t>. </a:t>
            </a:r>
            <a:r>
              <a:rPr lang="zh-CN" altLang="en-US" dirty="0" smtClean="0">
                <a:latin typeface="+mn-lt"/>
                <a:ea typeface="+mn-ea"/>
                <a:sym typeface="Symbol" pitchFamily="18" charset="2"/>
              </a:rPr>
              <a:t>追赶法</a:t>
            </a:r>
            <a:r>
              <a:rPr lang="zh-CN" altLang="en-US" dirty="0">
                <a:latin typeface="+mn-lt"/>
                <a:ea typeface="+mn-ea"/>
                <a:sym typeface="Symbol" pitchFamily="18" charset="2"/>
              </a:rPr>
              <a:t>具有计算程序</a:t>
            </a:r>
            <a:r>
              <a:rPr lang="zh-CN" altLang="en-US" dirty="0" smtClean="0">
                <a:latin typeface="+mn-lt"/>
                <a:ea typeface="+mn-ea"/>
                <a:sym typeface="Symbol" pitchFamily="18" charset="2"/>
              </a:rPr>
              <a:t>简单、存贮量少</a:t>
            </a:r>
            <a:r>
              <a:rPr lang="zh-CN" altLang="en-US" dirty="0">
                <a:latin typeface="+mn-lt"/>
                <a:ea typeface="+mn-ea"/>
                <a:sym typeface="Symbol" pitchFamily="18" charset="2"/>
              </a:rPr>
              <a:t>、</a:t>
            </a:r>
            <a:r>
              <a:rPr lang="zh-CN" altLang="en-US" dirty="0" smtClean="0">
                <a:latin typeface="+mn-lt"/>
                <a:ea typeface="+mn-ea"/>
                <a:sym typeface="Symbol" pitchFamily="18" charset="2"/>
              </a:rPr>
              <a:t>计算</a:t>
            </a:r>
            <a:r>
              <a:rPr lang="zh-CN" altLang="en-US" dirty="0">
                <a:latin typeface="+mn-lt"/>
                <a:ea typeface="+mn-ea"/>
                <a:sym typeface="Symbol" pitchFamily="18" charset="2"/>
              </a:rPr>
              <a:t>量</a:t>
            </a:r>
            <a:r>
              <a:rPr lang="zh-CN" altLang="en-US" dirty="0" smtClean="0">
                <a:latin typeface="+mn-lt"/>
                <a:ea typeface="+mn-ea"/>
                <a:sym typeface="Symbol" pitchFamily="18" charset="2"/>
              </a:rPr>
              <a:t>小</a:t>
            </a:r>
            <a:r>
              <a:rPr lang="zh-CN" altLang="en-US" dirty="0">
                <a:latin typeface="+mn-lt"/>
                <a:ea typeface="+mn-ea"/>
                <a:sym typeface="Symbol" pitchFamily="18" charset="2"/>
              </a:rPr>
              <a:t>等</a:t>
            </a:r>
            <a:r>
              <a:rPr lang="zh-CN" altLang="en-US" dirty="0" smtClean="0">
                <a:latin typeface="+mn-lt"/>
                <a:ea typeface="+mn-ea"/>
                <a:sym typeface="Symbol" pitchFamily="18" charset="2"/>
              </a:rPr>
              <a:t>优点</a:t>
            </a:r>
            <a:r>
              <a:rPr lang="en-US" altLang="zh-CN" dirty="0" smtClean="0">
                <a:latin typeface="+mn-lt"/>
                <a:ea typeface="+mn-ea"/>
                <a:sym typeface="Symbol" pitchFamily="18" charset="2"/>
              </a:rPr>
              <a:t>.</a:t>
            </a:r>
            <a:endParaRPr lang="en-US" altLang="zh-CN" dirty="0">
              <a:latin typeface="+mn-lt"/>
              <a:ea typeface="+mn-ea"/>
              <a:sym typeface="Symbol" pitchFamily="18" charset="2"/>
            </a:endParaRPr>
          </a:p>
        </p:txBody>
      </p:sp>
      <p:sp>
        <p:nvSpPr>
          <p:cNvPr id="56328" name="AutoShape 8">
            <a:hlinkClick r:id="rId7" action="ppaction://hlinksldjump"/>
          </p:cNvPr>
          <p:cNvSpPr>
            <a:spLocks noChangeArrowheads="1"/>
          </p:cNvSpPr>
          <p:nvPr/>
        </p:nvSpPr>
        <p:spPr bwMode="auto">
          <a:xfrm>
            <a:off x="7924800" y="6400800"/>
            <a:ext cx="533400" cy="304800"/>
          </a:xfrm>
          <a:prstGeom prst="curvedDownArrow">
            <a:avLst>
              <a:gd name="adj1" fmla="val 35000"/>
              <a:gd name="adj2" fmla="val 70000"/>
              <a:gd name="adj3" fmla="val 33333"/>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39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3905"/>
                                        </p:tgtEl>
                                        <p:attrNameLst>
                                          <p:attrName>style.visibility</p:attrName>
                                        </p:attrNameLst>
                                      </p:cBhvr>
                                      <p:to>
                                        <p:strVal val="visible"/>
                                      </p:to>
                                    </p:set>
                                    <p:animEffect transition="in" filter="wipe(left)">
                                      <p:cBhvr>
                                        <p:cTn id="11" dur="500"/>
                                        <p:tgtEl>
                                          <p:spTgt spid="12390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2390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3907"/>
                                        </p:tgtEl>
                                        <p:attrNameLst>
                                          <p:attrName>style.visibility</p:attrName>
                                        </p:attrNameLst>
                                      </p:cBhvr>
                                      <p:to>
                                        <p:strVal val="visible"/>
                                      </p:to>
                                    </p:set>
                                    <p:animEffect transition="in" filter="wipe(left)">
                                      <p:cBhvr>
                                        <p:cTn id="20" dur="500"/>
                                        <p:tgtEl>
                                          <p:spTgt spid="12390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wd">
                                    <p:tmAbs val="300"/>
                                  </p:iterate>
                                  <p:childTnLst>
                                    <p:set>
                                      <p:cBhvr>
                                        <p:cTn id="24" dur="1" fill="hold">
                                          <p:stCondLst>
                                            <p:cond delay="299"/>
                                          </p:stCondLst>
                                        </p:cTn>
                                        <p:tgtEl>
                                          <p:spTgt spid="563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6328"/>
                                        </p:tgtEl>
                                        <p:attrNameLst>
                                          <p:attrName>style.visibility</p:attrName>
                                        </p:attrNameLst>
                                      </p:cBhvr>
                                      <p:to>
                                        <p:strVal val="visible"/>
                                      </p:to>
                                    </p:set>
                                    <p:animEffect transition="in" filter="wipe(left)">
                                      <p:cBhvr>
                                        <p:cTn id="29" dur="500"/>
                                        <p:tgtEl>
                                          <p:spTgt spid="56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utoUpdateAnimBg="0"/>
      <p:bldP spid="5632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0" y="152400"/>
            <a:ext cx="9144000" cy="609600"/>
          </a:xfrm>
        </p:spPr>
        <p:txBody>
          <a:bodyPr/>
          <a:lstStyle/>
          <a:p>
            <a:pPr>
              <a:lnSpc>
                <a:spcPct val="120000"/>
              </a:lnSpc>
              <a:spcBef>
                <a:spcPts val="0"/>
              </a:spcBef>
            </a:pPr>
            <a:r>
              <a:rPr lang="en-US" altLang="zh-CN" sz="3200" b="1" dirty="0">
                <a:solidFill>
                  <a:schemeClr val="accent2"/>
                </a:solidFill>
              </a:rPr>
              <a:t>§</a:t>
            </a:r>
            <a:r>
              <a:rPr lang="en-US" altLang="zh-CN" sz="3200" b="1" dirty="0" smtClean="0">
                <a:solidFill>
                  <a:schemeClr val="accent2"/>
                </a:solidFill>
              </a:rPr>
              <a:t>2.4 </a:t>
            </a:r>
            <a:r>
              <a:rPr lang="zh-CN" altLang="en-US" sz="3200" b="1" dirty="0" smtClean="0">
                <a:solidFill>
                  <a:schemeClr val="accent2"/>
                </a:solidFill>
              </a:rPr>
              <a:t>向量</a:t>
            </a:r>
            <a:r>
              <a:rPr lang="zh-CN" altLang="en-US" sz="3200" b="1" dirty="0">
                <a:solidFill>
                  <a:schemeClr val="accent2"/>
                </a:solidFill>
              </a:rPr>
              <a:t>和矩阵的范数</a:t>
            </a:r>
          </a:p>
        </p:txBody>
      </p:sp>
      <p:sp>
        <p:nvSpPr>
          <p:cNvPr id="9" name="TextBox 8"/>
          <p:cNvSpPr txBox="1">
            <a:spLocks noChangeArrowheads="1"/>
          </p:cNvSpPr>
          <p:nvPr/>
        </p:nvSpPr>
        <p:spPr bwMode="auto">
          <a:xfrm>
            <a:off x="0" y="2564904"/>
            <a:ext cx="9144000" cy="1643527"/>
          </a:xfrm>
          <a:prstGeom prst="rect">
            <a:avLst/>
          </a:prstGeom>
          <a:noFill/>
          <a:ln w="9525">
            <a:noFill/>
            <a:miter lim="800000"/>
            <a:headEnd/>
            <a:tailEnd/>
          </a:ln>
        </p:spPr>
        <p:txBody>
          <a:bodyPr wrap="square">
            <a:spAutoFit/>
          </a:bodyPr>
          <a:lstStyle/>
          <a:p>
            <a:pPr algn="just" defTabSz="685800">
              <a:lnSpc>
                <a:spcPct val="120000"/>
              </a:lnSpc>
              <a:spcBef>
                <a:spcPts val="0"/>
              </a:spcBef>
            </a:pPr>
            <a:r>
              <a:rPr kumimoji="0" lang="en-US" altLang="zh-CN" dirty="0" smtClean="0">
                <a:latin typeface="+mn-lt"/>
                <a:ea typeface="+mn-ea"/>
              </a:rPr>
              <a:t>        </a:t>
            </a:r>
            <a:r>
              <a:rPr kumimoji="0" lang="zh-CN" altLang="en-US" dirty="0" smtClean="0">
                <a:latin typeface="+mn-lt"/>
                <a:ea typeface="+mn-ea"/>
              </a:rPr>
              <a:t>向量范数</a:t>
            </a:r>
            <a:r>
              <a:rPr kumimoji="0" lang="zh-CN" altLang="en-US" dirty="0">
                <a:latin typeface="+mn-lt"/>
                <a:ea typeface="+mn-ea"/>
              </a:rPr>
              <a:t>概念可以看作实数域上绝对值函数以及三维欧式空间中向量长度概念的</a:t>
            </a:r>
            <a:r>
              <a:rPr kumimoji="0" lang="zh-CN" altLang="en-US" dirty="0" smtClean="0">
                <a:latin typeface="+mn-lt"/>
                <a:ea typeface="+mn-ea"/>
              </a:rPr>
              <a:t>推广</a:t>
            </a:r>
            <a:r>
              <a:rPr kumimoji="0" lang="en-US" altLang="zh-CN" dirty="0" smtClean="0">
                <a:latin typeface="+mn-lt"/>
                <a:ea typeface="+mn-ea"/>
              </a:rPr>
              <a:t>, </a:t>
            </a:r>
            <a:r>
              <a:rPr kumimoji="0" lang="zh-CN" altLang="en-US" dirty="0" smtClean="0">
                <a:latin typeface="+mn-lt"/>
                <a:ea typeface="+mn-ea"/>
              </a:rPr>
              <a:t>在</a:t>
            </a:r>
            <a:r>
              <a:rPr kumimoji="0" lang="zh-CN" altLang="en-US" dirty="0">
                <a:latin typeface="+mn-lt"/>
                <a:ea typeface="+mn-ea"/>
              </a:rPr>
              <a:t>数值分析中起着重要</a:t>
            </a:r>
            <a:r>
              <a:rPr kumimoji="0" lang="zh-CN" altLang="en-US" dirty="0" smtClean="0">
                <a:latin typeface="+mn-lt"/>
                <a:ea typeface="+mn-ea"/>
              </a:rPr>
              <a:t>作用</a:t>
            </a:r>
            <a:r>
              <a:rPr kumimoji="0" lang="en-US" altLang="zh-CN" dirty="0" smtClean="0">
                <a:latin typeface="+mn-lt"/>
                <a:ea typeface="+mn-ea"/>
              </a:rPr>
              <a:t>.</a:t>
            </a:r>
            <a:endParaRPr kumimoji="0" lang="zh-CN" altLang="en-US" dirty="0">
              <a:latin typeface="+mn-lt"/>
              <a:ea typeface="+mn-ea"/>
            </a:endParaRPr>
          </a:p>
        </p:txBody>
      </p:sp>
      <p:sp>
        <p:nvSpPr>
          <p:cNvPr id="58387" name="TextBox 17"/>
          <p:cNvSpPr txBox="1">
            <a:spLocks noChangeArrowheads="1"/>
          </p:cNvSpPr>
          <p:nvPr/>
        </p:nvSpPr>
        <p:spPr bwMode="auto">
          <a:xfrm>
            <a:off x="0" y="908720"/>
            <a:ext cx="9144000" cy="1643527"/>
          </a:xfrm>
          <a:prstGeom prst="rect">
            <a:avLst/>
          </a:prstGeom>
          <a:noFill/>
          <a:ln w="9525">
            <a:noFill/>
            <a:miter lim="800000"/>
            <a:headEnd/>
            <a:tailEnd/>
          </a:ln>
        </p:spPr>
        <p:txBody>
          <a:bodyPr wrap="square">
            <a:spAutoFit/>
          </a:bodyPr>
          <a:lstStyle/>
          <a:p>
            <a:pPr algn="just" defTabSz="685800">
              <a:lnSpc>
                <a:spcPct val="120000"/>
              </a:lnSpc>
              <a:spcBef>
                <a:spcPts val="0"/>
              </a:spcBef>
            </a:pPr>
            <a:r>
              <a:rPr kumimoji="0" lang="zh-CN" altLang="en-US" dirty="0" smtClean="0">
                <a:latin typeface="+mn-lt"/>
                <a:ea typeface="+mn-ea"/>
              </a:rPr>
              <a:t>        为了</a:t>
            </a:r>
            <a:r>
              <a:rPr kumimoji="0" lang="zh-CN" altLang="en-US" dirty="0">
                <a:latin typeface="+mn-lt"/>
                <a:ea typeface="+mn-ea"/>
              </a:rPr>
              <a:t>研究线性方程组近似解的误差估计和迭代法的</a:t>
            </a:r>
            <a:r>
              <a:rPr kumimoji="0" lang="zh-CN" altLang="en-US" dirty="0" smtClean="0">
                <a:latin typeface="+mn-lt"/>
                <a:ea typeface="+mn-ea"/>
              </a:rPr>
              <a:t>收敛性</a:t>
            </a:r>
            <a:r>
              <a:rPr kumimoji="0" lang="en-US" altLang="zh-CN" dirty="0" smtClean="0">
                <a:latin typeface="+mn-lt"/>
                <a:ea typeface="+mn-ea"/>
              </a:rPr>
              <a:t>, </a:t>
            </a:r>
            <a:r>
              <a:rPr kumimoji="0" lang="zh-CN" altLang="en-US" dirty="0" smtClean="0">
                <a:latin typeface="+mn-lt"/>
                <a:ea typeface="+mn-ea"/>
              </a:rPr>
              <a:t>我们</a:t>
            </a:r>
            <a:r>
              <a:rPr kumimoji="0" lang="zh-CN" altLang="en-US" dirty="0">
                <a:latin typeface="+mn-lt"/>
                <a:ea typeface="+mn-ea"/>
              </a:rPr>
              <a:t>需要对</a:t>
            </a:r>
            <a:r>
              <a:rPr kumimoji="0" lang="en-US" altLang="zh-CN" dirty="0" err="1">
                <a:latin typeface="+mn-lt"/>
                <a:ea typeface="+mn-ea"/>
              </a:rPr>
              <a:t>R</a:t>
            </a:r>
            <a:r>
              <a:rPr kumimoji="0" lang="en-US" altLang="zh-CN" i="1" baseline="30000" dirty="0" err="1">
                <a:latin typeface="+mn-lt"/>
                <a:ea typeface="+mn-ea"/>
              </a:rPr>
              <a:t>n</a:t>
            </a:r>
            <a:r>
              <a:rPr kumimoji="0" lang="en-US" altLang="zh-CN" baseline="30000" dirty="0">
                <a:latin typeface="+mn-lt"/>
                <a:ea typeface="+mn-ea"/>
              </a:rPr>
              <a:t> </a:t>
            </a:r>
            <a:r>
              <a:rPr kumimoji="0" lang="en-US" altLang="zh-CN" dirty="0">
                <a:latin typeface="+mn-lt"/>
                <a:ea typeface="+mn-ea"/>
              </a:rPr>
              <a:t>(</a:t>
            </a:r>
            <a:r>
              <a:rPr kumimoji="0" lang="en-US" altLang="zh-CN" i="1" dirty="0">
                <a:latin typeface="+mn-lt"/>
                <a:ea typeface="+mn-ea"/>
              </a:rPr>
              <a:t>n</a:t>
            </a:r>
            <a:r>
              <a:rPr kumimoji="0" lang="zh-CN" altLang="en-US" dirty="0">
                <a:latin typeface="+mn-lt"/>
                <a:ea typeface="+mn-ea"/>
              </a:rPr>
              <a:t>维向量空间</a:t>
            </a:r>
            <a:r>
              <a:rPr kumimoji="0" lang="en-US" altLang="zh-CN" dirty="0">
                <a:latin typeface="+mn-lt"/>
                <a:ea typeface="+mn-ea"/>
              </a:rPr>
              <a:t>)</a:t>
            </a:r>
            <a:r>
              <a:rPr kumimoji="0" lang="zh-CN" altLang="en-US" dirty="0">
                <a:latin typeface="+mn-lt"/>
                <a:ea typeface="+mn-ea"/>
              </a:rPr>
              <a:t>中的向量或者</a:t>
            </a:r>
            <a:r>
              <a:rPr kumimoji="0" lang="en-US" altLang="zh-CN" dirty="0" err="1">
                <a:latin typeface="+mn-lt"/>
                <a:ea typeface="+mn-ea"/>
              </a:rPr>
              <a:t>R</a:t>
            </a:r>
            <a:r>
              <a:rPr kumimoji="0" lang="en-US" altLang="zh-CN" i="1" baseline="30000" dirty="0" err="1">
                <a:latin typeface="+mn-lt"/>
                <a:ea typeface="+mn-ea"/>
              </a:rPr>
              <a:t>n</a:t>
            </a:r>
            <a:r>
              <a:rPr kumimoji="0" lang="en-US" altLang="zh-CN" baseline="30000" dirty="0" err="1">
                <a:latin typeface="+mn-lt"/>
                <a:ea typeface="+mn-ea"/>
              </a:rPr>
              <a:t>×</a:t>
            </a:r>
            <a:r>
              <a:rPr kumimoji="0" lang="en-US" altLang="zh-CN" i="1" baseline="30000" dirty="0" err="1">
                <a:latin typeface="+mn-lt"/>
                <a:ea typeface="+mn-ea"/>
              </a:rPr>
              <a:t>n</a:t>
            </a:r>
            <a:r>
              <a:rPr kumimoji="0" lang="en-US" altLang="zh-CN" baseline="30000" dirty="0">
                <a:latin typeface="+mn-lt"/>
                <a:ea typeface="+mn-ea"/>
              </a:rPr>
              <a:t> </a:t>
            </a:r>
            <a:r>
              <a:rPr kumimoji="0" lang="en-US" altLang="zh-CN" dirty="0">
                <a:latin typeface="+mn-lt"/>
                <a:ea typeface="+mn-ea"/>
              </a:rPr>
              <a:t>(</a:t>
            </a:r>
            <a:r>
              <a:rPr kumimoji="0" lang="en-US" altLang="zh-CN" i="1" dirty="0" err="1">
                <a:latin typeface="+mn-lt"/>
                <a:ea typeface="+mn-ea"/>
              </a:rPr>
              <a:t>n</a:t>
            </a:r>
            <a:r>
              <a:rPr kumimoji="0" lang="en-US" altLang="zh-CN" dirty="0" err="1">
                <a:latin typeface="+mn-lt"/>
                <a:ea typeface="+mn-ea"/>
              </a:rPr>
              <a:t>×</a:t>
            </a:r>
            <a:r>
              <a:rPr kumimoji="0" lang="en-US" altLang="zh-CN" i="1" dirty="0" err="1">
                <a:latin typeface="+mn-lt"/>
                <a:ea typeface="+mn-ea"/>
              </a:rPr>
              <a:t>n</a:t>
            </a:r>
            <a:r>
              <a:rPr kumimoji="0" lang="zh-CN" altLang="en-US" dirty="0">
                <a:latin typeface="+mn-lt"/>
                <a:ea typeface="+mn-ea"/>
              </a:rPr>
              <a:t>实矩阵空间</a:t>
            </a:r>
            <a:r>
              <a:rPr kumimoji="0" lang="en-US" altLang="zh-CN" dirty="0">
                <a:latin typeface="+mn-lt"/>
                <a:ea typeface="+mn-ea"/>
              </a:rPr>
              <a:t>)</a:t>
            </a:r>
            <a:r>
              <a:rPr kumimoji="0" lang="zh-CN" altLang="en-US" dirty="0">
                <a:latin typeface="+mn-lt"/>
                <a:ea typeface="+mn-ea"/>
              </a:rPr>
              <a:t>中的矩阵的“大小”引进某种</a:t>
            </a:r>
            <a:r>
              <a:rPr kumimoji="0" lang="zh-CN" altLang="en-US" dirty="0" smtClean="0">
                <a:latin typeface="+mn-lt"/>
                <a:ea typeface="+mn-ea"/>
              </a:rPr>
              <a:t>度量</a:t>
            </a:r>
            <a:r>
              <a:rPr kumimoji="0" lang="en-US" altLang="zh-CN" dirty="0" smtClean="0">
                <a:latin typeface="+mn-lt"/>
                <a:ea typeface="+mn-ea"/>
              </a:rPr>
              <a:t>.</a:t>
            </a:r>
            <a:endParaRPr kumimoji="0"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8387"/>
                                        </p:tgtEl>
                                        <p:attrNameLst>
                                          <p:attrName>style.visibility</p:attrName>
                                        </p:attrNameLst>
                                      </p:cBhvr>
                                      <p:to>
                                        <p:strVal val="visible"/>
                                      </p:to>
                                    </p:set>
                                    <p:anim calcmode="discrete" valueType="clr">
                                      <p:cBhvr override="childStyle">
                                        <p:cTn id="7" dur="80"/>
                                        <p:tgtEl>
                                          <p:spTgt spid="5838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8387"/>
                                        </p:tgtEl>
                                        <p:attrNameLst>
                                          <p:attrName>fillcolor</p:attrName>
                                        </p:attrNameLst>
                                      </p:cBhvr>
                                      <p:tavLst>
                                        <p:tav tm="0">
                                          <p:val>
                                            <p:clrVal>
                                              <a:schemeClr val="accent2"/>
                                            </p:clrVal>
                                          </p:val>
                                        </p:tav>
                                        <p:tav tm="50000">
                                          <p:val>
                                            <p:clrVal>
                                              <a:schemeClr val="hlink"/>
                                            </p:clrVal>
                                          </p:val>
                                        </p:tav>
                                      </p:tavLst>
                                    </p:anim>
                                    <p:set>
                                      <p:cBhvr>
                                        <p:cTn id="9" dur="80"/>
                                        <p:tgtEl>
                                          <p:spTgt spid="5838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9"/>
                                        </p:tgtEl>
                                        <p:attrNameLst>
                                          <p:attrName>style.visibility</p:attrName>
                                        </p:attrNameLst>
                                      </p:cBhvr>
                                      <p:to>
                                        <p:strVal val="visible"/>
                                      </p:to>
                                    </p:set>
                                    <p:anim calcmode="discrete" valueType="clr">
                                      <p:cBhvr override="childStyle">
                                        <p:cTn id="14"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
                                        </p:tgtEl>
                                        <p:attrNameLst>
                                          <p:attrName>fillcolor</p:attrName>
                                        </p:attrNameLst>
                                      </p:cBhvr>
                                      <p:tavLst>
                                        <p:tav tm="0">
                                          <p:val>
                                            <p:clrVal>
                                              <a:schemeClr val="accent2"/>
                                            </p:clrVal>
                                          </p:val>
                                        </p:tav>
                                        <p:tav tm="50000">
                                          <p:val>
                                            <p:clrVal>
                                              <a:schemeClr val="hlink"/>
                                            </p:clrVal>
                                          </p:val>
                                        </p:tav>
                                      </p:tavLst>
                                    </p:anim>
                                    <p:set>
                                      <p:cBhvr>
                                        <p:cTn id="16"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38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0" y="57281"/>
            <a:ext cx="9144000" cy="2677656"/>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smtClean="0">
                <a:solidFill>
                  <a:srgbClr val="0070C0"/>
                </a:solidFill>
                <a:latin typeface="+mn-lt"/>
              </a:rPr>
              <a:t>回忆：</a:t>
            </a:r>
            <a:endParaRPr lang="en-US" altLang="zh-CN" dirty="0" smtClean="0">
              <a:solidFill>
                <a:srgbClr val="0070C0"/>
              </a:solidFill>
              <a:latin typeface="+mn-lt"/>
            </a:endParaRPr>
          </a:p>
          <a:p>
            <a:pPr algn="just">
              <a:lnSpc>
                <a:spcPct val="120000"/>
              </a:lnSpc>
              <a:spcBef>
                <a:spcPts val="0"/>
              </a:spcBef>
            </a:pPr>
            <a:r>
              <a:rPr lang="en-US" altLang="zh-CN" dirty="0" smtClean="0">
                <a:solidFill>
                  <a:srgbClr val="0070C0"/>
                </a:solidFill>
                <a:latin typeface="+mn-lt"/>
              </a:rPr>
              <a:t>        </a:t>
            </a:r>
            <a:r>
              <a:rPr lang="zh-CN" altLang="en-US" dirty="0" smtClean="0">
                <a:latin typeface="+mn-lt"/>
              </a:rPr>
              <a:t>若</a:t>
            </a:r>
            <a:r>
              <a:rPr lang="en-US" altLang="zh-CN" i="1" dirty="0">
                <a:latin typeface="+mn-lt"/>
              </a:rPr>
              <a:t>N</a:t>
            </a:r>
            <a:r>
              <a:rPr lang="en-US" altLang="zh-CN" dirty="0">
                <a:latin typeface="+mn-lt"/>
              </a:rPr>
              <a:t>(</a:t>
            </a:r>
            <a:r>
              <a:rPr lang="en-US" altLang="zh-CN" i="1" dirty="0">
                <a:latin typeface="+mn-lt"/>
              </a:rPr>
              <a:t>x</a:t>
            </a:r>
            <a:r>
              <a:rPr lang="en-US" altLang="zh-CN" dirty="0">
                <a:latin typeface="+mn-lt"/>
              </a:rPr>
              <a:t>)=|</a:t>
            </a:r>
            <a:r>
              <a:rPr lang="en-US" altLang="zh-CN" i="1" dirty="0">
                <a:latin typeface="+mn-lt"/>
                <a:sym typeface="Symbol" pitchFamily="18" charset="2"/>
              </a:rPr>
              <a:t>x</a:t>
            </a:r>
            <a:r>
              <a:rPr lang="en-US" altLang="zh-CN" dirty="0">
                <a:latin typeface="+mn-lt"/>
              </a:rPr>
              <a:t>|</a:t>
            </a:r>
            <a:r>
              <a:rPr lang="zh-CN" altLang="en-US" dirty="0">
                <a:latin typeface="+mn-lt"/>
              </a:rPr>
              <a:t>代表实数域</a:t>
            </a:r>
            <a:r>
              <a:rPr lang="en-US" altLang="zh-CN" dirty="0">
                <a:latin typeface="+mn-lt"/>
              </a:rPr>
              <a:t>R</a:t>
            </a:r>
            <a:r>
              <a:rPr lang="zh-CN" altLang="en-US" dirty="0">
                <a:latin typeface="+mn-lt"/>
              </a:rPr>
              <a:t>上的绝对值</a:t>
            </a:r>
            <a:r>
              <a:rPr lang="zh-CN" altLang="en-US" dirty="0" smtClean="0">
                <a:latin typeface="+mn-lt"/>
              </a:rPr>
              <a:t>函数</a:t>
            </a:r>
            <a:r>
              <a:rPr lang="en-US" altLang="zh-CN" dirty="0" smtClean="0">
                <a:latin typeface="+mn-lt"/>
              </a:rPr>
              <a:t>, </a:t>
            </a:r>
            <a:r>
              <a:rPr lang="zh-CN" altLang="en-US" dirty="0" smtClean="0">
                <a:latin typeface="+mn-lt"/>
              </a:rPr>
              <a:t>或者</a:t>
            </a:r>
            <a:r>
              <a:rPr lang="en-US" altLang="zh-CN" i="1" dirty="0" smtClean="0">
                <a:latin typeface="+mn-lt"/>
              </a:rPr>
              <a:t>N</a:t>
            </a:r>
            <a:r>
              <a:rPr lang="en-US" altLang="zh-CN" dirty="0" smtClean="0">
                <a:latin typeface="+mn-lt"/>
              </a:rPr>
              <a:t>(</a:t>
            </a:r>
            <a:r>
              <a:rPr lang="en-US" altLang="zh-CN" b="1" i="1" dirty="0" smtClean="0">
                <a:latin typeface="+mn-lt"/>
              </a:rPr>
              <a:t>x</a:t>
            </a:r>
            <a:r>
              <a:rPr lang="en-US" altLang="zh-CN" dirty="0">
                <a:latin typeface="+mn-lt"/>
              </a:rPr>
              <a:t>)=|</a:t>
            </a:r>
            <a:r>
              <a:rPr lang="en-US" altLang="zh-CN" b="1" i="1" dirty="0">
                <a:latin typeface="+mn-lt"/>
                <a:sym typeface="Symbol" pitchFamily="18" charset="2"/>
              </a:rPr>
              <a:t>x</a:t>
            </a:r>
            <a:r>
              <a:rPr lang="en-US" altLang="zh-CN" dirty="0">
                <a:latin typeface="+mn-lt"/>
              </a:rPr>
              <a:t>|</a:t>
            </a:r>
            <a:r>
              <a:rPr lang="zh-CN" altLang="en-US" dirty="0">
                <a:latin typeface="+mn-lt"/>
              </a:rPr>
              <a:t>代表三维向量空间</a:t>
            </a:r>
            <a:r>
              <a:rPr lang="en-US" altLang="zh-CN" dirty="0">
                <a:latin typeface="+mn-lt"/>
              </a:rPr>
              <a:t>R</a:t>
            </a:r>
            <a:r>
              <a:rPr lang="en-US" altLang="zh-CN" baseline="30000" dirty="0">
                <a:latin typeface="+mn-lt"/>
              </a:rPr>
              <a:t>3</a:t>
            </a:r>
            <a:r>
              <a:rPr lang="zh-CN" altLang="en-US" dirty="0">
                <a:latin typeface="+mn-lt"/>
              </a:rPr>
              <a:t>上的</a:t>
            </a:r>
            <a:r>
              <a:rPr lang="zh-CN" altLang="en-US" dirty="0" smtClean="0">
                <a:latin typeface="+mn-lt"/>
              </a:rPr>
              <a:t>欧氏模</a:t>
            </a:r>
            <a:r>
              <a:rPr lang="en-US" altLang="zh-CN" dirty="0" smtClean="0">
                <a:latin typeface="+mn-lt"/>
              </a:rPr>
              <a:t>(</a:t>
            </a:r>
            <a:r>
              <a:rPr lang="zh-CN" altLang="en-US" dirty="0" smtClean="0">
                <a:latin typeface="+mn-lt"/>
              </a:rPr>
              <a:t>长度</a:t>
            </a:r>
            <a:r>
              <a:rPr lang="en-US" altLang="zh-CN" dirty="0" smtClean="0">
                <a:latin typeface="+mn-lt"/>
              </a:rPr>
              <a:t>)</a:t>
            </a:r>
            <a:r>
              <a:rPr lang="zh-CN" altLang="en-US" dirty="0" smtClean="0">
                <a:latin typeface="+mn-lt"/>
              </a:rPr>
              <a:t>函数</a:t>
            </a:r>
            <a:r>
              <a:rPr lang="en-US" altLang="zh-CN" dirty="0" smtClean="0">
                <a:latin typeface="+mn-lt"/>
              </a:rPr>
              <a:t>, </a:t>
            </a:r>
            <a:r>
              <a:rPr lang="zh-CN" altLang="en-US" dirty="0" smtClean="0">
                <a:latin typeface="+mn-lt"/>
              </a:rPr>
              <a:t>此时</a:t>
            </a:r>
            <a:endParaRPr lang="en-US" altLang="zh-CN" dirty="0" smtClean="0">
              <a:latin typeface="+mn-lt"/>
            </a:endParaRPr>
          </a:p>
          <a:p>
            <a:pPr>
              <a:lnSpc>
                <a:spcPct val="120000"/>
              </a:lnSpc>
              <a:spcBef>
                <a:spcPts val="0"/>
              </a:spcBef>
            </a:pPr>
            <a:r>
              <a:rPr lang="en-US" altLang="zh-CN" b="1" i="1" dirty="0" smtClean="0">
                <a:latin typeface="+mn-lt"/>
              </a:rPr>
              <a:t>x</a:t>
            </a:r>
            <a:r>
              <a:rPr lang="en-US" altLang="zh-CN" dirty="0">
                <a:latin typeface="+mn-lt"/>
              </a:rPr>
              <a:t>=(</a:t>
            </a:r>
            <a:r>
              <a:rPr lang="en-US" altLang="zh-CN" i="1" dirty="0">
                <a:latin typeface="+mn-lt"/>
              </a:rPr>
              <a:t>x</a:t>
            </a:r>
            <a:r>
              <a:rPr lang="en-US" altLang="zh-CN" baseline="-25000" dirty="0">
                <a:latin typeface="+mn-lt"/>
              </a:rPr>
              <a:t>1</a:t>
            </a:r>
            <a:r>
              <a:rPr lang="en-US" altLang="zh-CN" dirty="0" smtClean="0">
                <a:latin typeface="+mn-lt"/>
              </a:rPr>
              <a:t>, </a:t>
            </a:r>
            <a:r>
              <a:rPr lang="en-US" altLang="zh-CN" i="1" dirty="0" smtClean="0">
                <a:latin typeface="+mn-lt"/>
              </a:rPr>
              <a:t>x</a:t>
            </a:r>
            <a:r>
              <a:rPr lang="en-US" altLang="zh-CN" baseline="-25000" dirty="0" smtClean="0">
                <a:latin typeface="+mn-lt"/>
              </a:rPr>
              <a:t>2</a:t>
            </a:r>
            <a:r>
              <a:rPr lang="en-US" altLang="zh-CN" dirty="0" smtClean="0">
                <a:latin typeface="+mn-lt"/>
              </a:rPr>
              <a:t>, </a:t>
            </a:r>
            <a:r>
              <a:rPr lang="en-US" altLang="zh-CN" i="1" dirty="0" smtClean="0">
                <a:latin typeface="+mn-lt"/>
              </a:rPr>
              <a:t>x</a:t>
            </a:r>
            <a:r>
              <a:rPr lang="en-US" altLang="zh-CN" baseline="-25000" dirty="0" smtClean="0">
                <a:latin typeface="+mn-lt"/>
              </a:rPr>
              <a:t>3</a:t>
            </a:r>
            <a:r>
              <a:rPr lang="en-US" altLang="zh-CN" dirty="0" smtClean="0">
                <a:latin typeface="+mn-lt"/>
              </a:rPr>
              <a:t>)</a:t>
            </a:r>
            <a:r>
              <a:rPr lang="en-US" altLang="zh-CN" baseline="30000" dirty="0" smtClean="0">
                <a:latin typeface="+mn-lt"/>
              </a:rPr>
              <a:t>T</a:t>
            </a:r>
            <a:r>
              <a:rPr lang="en-US" altLang="zh-CN" dirty="0" smtClean="0">
                <a:latin typeface="+mn-lt"/>
              </a:rPr>
              <a:t>, </a:t>
            </a:r>
          </a:p>
          <a:p>
            <a:pPr algn="just">
              <a:lnSpc>
                <a:spcPct val="120000"/>
              </a:lnSpc>
              <a:spcBef>
                <a:spcPts val="0"/>
              </a:spcBef>
            </a:pPr>
            <a:r>
              <a:rPr lang="zh-CN" altLang="en-US" dirty="0" smtClean="0">
                <a:latin typeface="+mn-lt"/>
              </a:rPr>
              <a:t>则</a:t>
            </a:r>
            <a:r>
              <a:rPr lang="zh-CN" altLang="en-US" dirty="0">
                <a:latin typeface="+mn-lt"/>
              </a:rPr>
              <a:t>这样的函数</a:t>
            </a:r>
            <a:r>
              <a:rPr lang="en-US" altLang="zh-CN" dirty="0">
                <a:latin typeface="+mn-lt"/>
              </a:rPr>
              <a:t>|</a:t>
            </a:r>
            <a:r>
              <a:rPr lang="en-US" altLang="zh-CN" b="1" i="1" dirty="0">
                <a:latin typeface="+mn-lt"/>
              </a:rPr>
              <a:t>x</a:t>
            </a:r>
            <a:r>
              <a:rPr lang="en-US" altLang="zh-CN" dirty="0">
                <a:latin typeface="+mn-lt"/>
              </a:rPr>
              <a:t>|</a:t>
            </a:r>
            <a:r>
              <a:rPr lang="zh-CN" altLang="en-US" dirty="0">
                <a:latin typeface="+mn-lt"/>
              </a:rPr>
              <a:t>均满足以下</a:t>
            </a:r>
            <a:r>
              <a:rPr lang="zh-CN" altLang="en-US" dirty="0" smtClean="0">
                <a:latin typeface="+mn-lt"/>
              </a:rPr>
              <a:t>条件</a:t>
            </a:r>
            <a:r>
              <a:rPr lang="en-US" altLang="zh-CN" dirty="0" smtClean="0">
                <a:latin typeface="+mn-lt"/>
              </a:rPr>
              <a:t>:</a:t>
            </a:r>
            <a:endParaRPr lang="zh-CN" altLang="en-US" dirty="0">
              <a:latin typeface="+mn-lt"/>
            </a:endParaRPr>
          </a:p>
        </p:txBody>
      </p:sp>
      <p:sp>
        <p:nvSpPr>
          <p:cNvPr id="91141" name="Text Box 5"/>
          <p:cNvSpPr txBox="1">
            <a:spLocks noChangeArrowheads="1"/>
          </p:cNvSpPr>
          <p:nvPr/>
        </p:nvSpPr>
        <p:spPr bwMode="auto">
          <a:xfrm>
            <a:off x="0" y="2708920"/>
            <a:ext cx="9144000" cy="609398"/>
          </a:xfrm>
          <a:prstGeom prst="rect">
            <a:avLst/>
          </a:prstGeom>
          <a:solidFill>
            <a:schemeClr val="accent3">
              <a:lumMod val="95000"/>
            </a:schemeClr>
          </a:solidFill>
          <a:ln w="9525">
            <a:noFill/>
            <a:miter lim="800000"/>
            <a:headEnd/>
            <a:tailEnd/>
          </a:ln>
          <a:effectLst/>
        </p:spPr>
        <p:txBody>
          <a:bodyPr>
            <a:spAutoFit/>
          </a:bodyPr>
          <a:lstStyle/>
          <a:p>
            <a:pPr algn="l">
              <a:lnSpc>
                <a:spcPct val="120000"/>
              </a:lnSpc>
              <a:spcBef>
                <a:spcPts val="0"/>
              </a:spcBef>
            </a:pPr>
            <a:r>
              <a:rPr lang="en-US" altLang="zh-CN" dirty="0" smtClean="0">
                <a:solidFill>
                  <a:schemeClr val="accent2"/>
                </a:solidFill>
                <a:latin typeface="Times New Roman" pitchFamily="18" charset="0"/>
              </a:rPr>
              <a:t>(</a:t>
            </a:r>
            <a:r>
              <a:rPr lang="en-US" altLang="zh-CN" dirty="0">
                <a:solidFill>
                  <a:schemeClr val="accent2"/>
                </a:solidFill>
                <a:latin typeface="Times New Roman" pitchFamily="18" charset="0"/>
              </a:rPr>
              <a:t>1)</a:t>
            </a:r>
            <a:r>
              <a:rPr lang="en-US" altLang="zh-CN" b="1" dirty="0">
                <a:solidFill>
                  <a:schemeClr val="accent2"/>
                </a:solidFill>
                <a:latin typeface="Times New Roman" pitchFamily="18" charset="0"/>
              </a:rPr>
              <a:t>  </a:t>
            </a:r>
            <a:r>
              <a:rPr lang="zh-CN" altLang="en-US" dirty="0">
                <a:latin typeface="Times New Roman" pitchFamily="18" charset="0"/>
              </a:rPr>
              <a:t>对任何</a:t>
            </a:r>
            <a:r>
              <a:rPr lang="en-US" altLang="zh-CN" b="1" i="1" dirty="0">
                <a:latin typeface="Times New Roman" pitchFamily="18" charset="0"/>
              </a:rPr>
              <a:t>x</a:t>
            </a:r>
            <a:r>
              <a:rPr lang="zh-CN" altLang="en-US" dirty="0">
                <a:latin typeface="Times New Roman" pitchFamily="18" charset="0"/>
                <a:sym typeface="Symbol" pitchFamily="18" charset="2"/>
              </a:rPr>
              <a:t>均有</a:t>
            </a:r>
            <a:r>
              <a:rPr lang="en-US" altLang="zh-CN" dirty="0">
                <a:latin typeface="Times New Roman" pitchFamily="18" charset="0"/>
              </a:rPr>
              <a:t>|</a:t>
            </a:r>
            <a:r>
              <a:rPr lang="en-US" altLang="zh-CN" b="1" i="1" dirty="0">
                <a:latin typeface="Times New Roman" pitchFamily="18" charset="0"/>
                <a:sym typeface="Symbol" pitchFamily="18" charset="2"/>
              </a:rPr>
              <a:t>x</a:t>
            </a:r>
            <a:r>
              <a:rPr lang="en-US" altLang="zh-CN" dirty="0">
                <a:latin typeface="Times New Roman" pitchFamily="18" charset="0"/>
              </a:rPr>
              <a:t>|</a:t>
            </a:r>
            <a:r>
              <a:rPr lang="en-US" altLang="zh-CN" dirty="0">
                <a:latin typeface="Times New Roman" pitchFamily="18" charset="0"/>
                <a:sym typeface="Symbol" pitchFamily="18" charset="2"/>
              </a:rPr>
              <a:t></a:t>
            </a:r>
            <a:r>
              <a:rPr lang="en-US" altLang="zh-CN" dirty="0" smtClean="0">
                <a:latin typeface="Times New Roman" pitchFamily="18" charset="0"/>
                <a:sym typeface="Symbol" pitchFamily="18" charset="2"/>
              </a:rPr>
              <a:t>0, </a:t>
            </a:r>
            <a:r>
              <a:rPr lang="zh-CN" altLang="en-US" dirty="0" smtClean="0">
                <a:latin typeface="Times New Roman" pitchFamily="18" charset="0"/>
                <a:sym typeface="Symbol" pitchFamily="18" charset="2"/>
              </a:rPr>
              <a:t>且</a:t>
            </a:r>
            <a:r>
              <a:rPr lang="en-US" altLang="zh-CN" dirty="0">
                <a:latin typeface="Times New Roman" pitchFamily="18" charset="0"/>
              </a:rPr>
              <a:t>|</a:t>
            </a:r>
            <a:r>
              <a:rPr lang="en-US" altLang="zh-CN" b="1" i="1" dirty="0">
                <a:latin typeface="Times New Roman" pitchFamily="18" charset="0"/>
                <a:sym typeface="Symbol" pitchFamily="18" charset="2"/>
              </a:rPr>
              <a:t>x</a:t>
            </a:r>
            <a:r>
              <a:rPr lang="en-US" altLang="zh-CN" dirty="0">
                <a:latin typeface="Times New Roman" pitchFamily="18" charset="0"/>
              </a:rPr>
              <a:t>|</a:t>
            </a:r>
            <a:r>
              <a:rPr lang="en-US" altLang="zh-CN" dirty="0">
                <a:latin typeface="Times New Roman" pitchFamily="18" charset="0"/>
                <a:sym typeface="Symbol" pitchFamily="18" charset="2"/>
              </a:rPr>
              <a:t>=0</a:t>
            </a:r>
            <a:r>
              <a:rPr lang="zh-CN" altLang="en-US" dirty="0">
                <a:latin typeface="Times New Roman" pitchFamily="18" charset="0"/>
                <a:sym typeface="Symbol" pitchFamily="18" charset="2"/>
              </a:rPr>
              <a:t>当且仅当</a:t>
            </a:r>
            <a:r>
              <a:rPr lang="en-US" altLang="zh-CN" b="1" i="1" dirty="0" smtClean="0">
                <a:latin typeface="Times New Roman" pitchFamily="18" charset="0"/>
                <a:sym typeface="Symbol" pitchFamily="18" charset="2"/>
              </a:rPr>
              <a:t>x</a:t>
            </a:r>
            <a:r>
              <a:rPr lang="en-US" altLang="zh-CN" dirty="0" smtClean="0">
                <a:latin typeface="Times New Roman" pitchFamily="18" charset="0"/>
                <a:sym typeface="Symbol" pitchFamily="18" charset="2"/>
              </a:rPr>
              <a:t>=</a:t>
            </a:r>
            <a:r>
              <a:rPr lang="en-US" altLang="zh-CN" b="1" dirty="0" smtClean="0">
                <a:latin typeface="Times New Roman" pitchFamily="18" charset="0"/>
                <a:sym typeface="Symbol" pitchFamily="18" charset="2"/>
              </a:rPr>
              <a:t>0</a:t>
            </a:r>
            <a:r>
              <a:rPr lang="en-US" altLang="zh-CN" dirty="0">
                <a:latin typeface="Times New Roman" pitchFamily="18" charset="0"/>
                <a:sym typeface="Symbol" pitchFamily="18" charset="2"/>
              </a:rPr>
              <a:t>;</a:t>
            </a:r>
            <a:endParaRPr lang="zh-CN" altLang="en-US" dirty="0">
              <a:latin typeface="Times New Roman" pitchFamily="18" charset="0"/>
            </a:endParaRPr>
          </a:p>
        </p:txBody>
      </p:sp>
      <p:sp>
        <p:nvSpPr>
          <p:cNvPr id="91142" name="Text Box 6"/>
          <p:cNvSpPr txBox="1">
            <a:spLocks noChangeArrowheads="1"/>
          </p:cNvSpPr>
          <p:nvPr/>
        </p:nvSpPr>
        <p:spPr bwMode="auto">
          <a:xfrm>
            <a:off x="0" y="3382658"/>
            <a:ext cx="9144000" cy="1126462"/>
          </a:xfrm>
          <a:prstGeom prst="rect">
            <a:avLst/>
          </a:prstGeom>
          <a:solidFill>
            <a:schemeClr val="accent3">
              <a:lumMod val="95000"/>
            </a:schemeClr>
          </a:solidFill>
          <a:ln w="9525">
            <a:noFill/>
            <a:miter lim="800000"/>
            <a:headEnd/>
            <a:tailEnd/>
          </a:ln>
          <a:effectLst/>
        </p:spPr>
        <p:txBody>
          <a:bodyPr>
            <a:spAutoFit/>
          </a:bodyPr>
          <a:lstStyle/>
          <a:p>
            <a:pPr algn="l">
              <a:lnSpc>
                <a:spcPct val="120000"/>
              </a:lnSpc>
              <a:spcBef>
                <a:spcPts val="0"/>
              </a:spcBef>
            </a:pPr>
            <a:r>
              <a:rPr lang="en-US" altLang="zh-CN" dirty="0" smtClean="0">
                <a:solidFill>
                  <a:schemeClr val="accent2"/>
                </a:solidFill>
                <a:latin typeface="Times New Roman" pitchFamily="18" charset="0"/>
              </a:rPr>
              <a:t>(</a:t>
            </a:r>
            <a:r>
              <a:rPr lang="en-US" altLang="zh-CN" dirty="0">
                <a:solidFill>
                  <a:schemeClr val="accent2"/>
                </a:solidFill>
                <a:latin typeface="Times New Roman" pitchFamily="18" charset="0"/>
              </a:rPr>
              <a:t>2)</a:t>
            </a:r>
            <a:r>
              <a:rPr lang="en-US" altLang="zh-CN" b="1" dirty="0">
                <a:solidFill>
                  <a:schemeClr val="accent2"/>
                </a:solidFill>
                <a:latin typeface="Times New Roman" pitchFamily="18" charset="0"/>
              </a:rPr>
              <a:t> </a:t>
            </a:r>
            <a:r>
              <a:rPr lang="zh-CN" altLang="en-US" dirty="0">
                <a:latin typeface="Times New Roman" pitchFamily="18" charset="0"/>
              </a:rPr>
              <a:t>对任何</a:t>
            </a:r>
            <a:r>
              <a:rPr lang="en-US" altLang="zh-CN" b="1" i="1" dirty="0" smtClean="0">
                <a:latin typeface="Times New Roman" pitchFamily="18" charset="0"/>
              </a:rPr>
              <a:t>x</a:t>
            </a:r>
            <a:r>
              <a:rPr lang="zh-CN" altLang="en-US" dirty="0" smtClean="0">
                <a:latin typeface="Times New Roman" pitchFamily="18" charset="0"/>
                <a:sym typeface="Symbol" pitchFamily="18" charset="2"/>
              </a:rPr>
              <a:t>和</a:t>
            </a:r>
            <a:r>
              <a:rPr lang="zh-CN" altLang="en-US" dirty="0">
                <a:latin typeface="Times New Roman" pitchFamily="18" charset="0"/>
                <a:sym typeface="Symbol" pitchFamily="18" charset="2"/>
              </a:rPr>
              <a:t>实数</a:t>
            </a:r>
            <a:r>
              <a:rPr lang="zh-CN" altLang="en-US" i="1" dirty="0" smtClean="0">
                <a:latin typeface="Times New Roman" pitchFamily="18" charset="0"/>
                <a:sym typeface="Symbol" pitchFamily="18" charset="2"/>
              </a:rPr>
              <a:t></a:t>
            </a:r>
            <a:r>
              <a:rPr lang="en-US" altLang="zh-CN" dirty="0" smtClean="0">
                <a:latin typeface="Times New Roman" pitchFamily="18" charset="0"/>
                <a:sym typeface="Symbol" pitchFamily="18" charset="2"/>
              </a:rPr>
              <a:t>, </a:t>
            </a:r>
            <a:r>
              <a:rPr lang="zh-CN" altLang="en-US" dirty="0">
                <a:latin typeface="Times New Roman" pitchFamily="18" charset="0"/>
                <a:sym typeface="Symbol" pitchFamily="18" charset="2"/>
              </a:rPr>
              <a:t>均有</a:t>
            </a:r>
          </a:p>
          <a:p>
            <a:pPr>
              <a:lnSpc>
                <a:spcPct val="120000"/>
              </a:lnSpc>
              <a:spcBef>
                <a:spcPts val="0"/>
              </a:spcBef>
            </a:pPr>
            <a:r>
              <a:rPr lang="zh-CN" altLang="en-US" dirty="0">
                <a:latin typeface="Times New Roman" pitchFamily="18" charset="0"/>
                <a:sym typeface="Symbol" pitchFamily="18" charset="2"/>
              </a:rPr>
              <a:t>    </a:t>
            </a:r>
            <a:r>
              <a:rPr lang="en-US" altLang="zh-CN" dirty="0">
                <a:latin typeface="Times New Roman" pitchFamily="18" charset="0"/>
              </a:rPr>
              <a:t>|</a:t>
            </a:r>
            <a:r>
              <a:rPr lang="en-US" altLang="zh-CN" i="1" dirty="0">
                <a:latin typeface="Times New Roman" pitchFamily="18" charset="0"/>
                <a:sym typeface="Symbol" pitchFamily="18" charset="2"/>
              </a:rPr>
              <a:t></a:t>
            </a:r>
            <a:r>
              <a:rPr lang="en-US" altLang="zh-CN" b="1" i="1" dirty="0">
                <a:latin typeface="Times New Roman" pitchFamily="18" charset="0"/>
                <a:sym typeface="Symbol" pitchFamily="18" charset="2"/>
              </a:rPr>
              <a:t>x</a:t>
            </a:r>
            <a:r>
              <a:rPr lang="en-US" altLang="zh-CN" dirty="0">
                <a:latin typeface="Times New Roman" pitchFamily="18" charset="0"/>
              </a:rPr>
              <a:t>|</a:t>
            </a:r>
            <a:r>
              <a:rPr lang="en-US" altLang="zh-CN" dirty="0">
                <a:latin typeface="Times New Roman" pitchFamily="18" charset="0"/>
                <a:sym typeface="Symbol" pitchFamily="18" charset="2"/>
              </a:rPr>
              <a:t>=|</a:t>
            </a:r>
            <a:r>
              <a:rPr lang="en-US" altLang="zh-CN" i="1" dirty="0" smtClean="0">
                <a:latin typeface="Times New Roman" pitchFamily="18" charset="0"/>
                <a:sym typeface="Symbol" pitchFamily="18" charset="2"/>
              </a:rPr>
              <a:t></a:t>
            </a:r>
            <a:r>
              <a:rPr lang="en-US" altLang="zh-CN" dirty="0" smtClean="0">
                <a:latin typeface="Times New Roman" pitchFamily="18" charset="0"/>
                <a:sym typeface="Symbol" pitchFamily="18" charset="2"/>
              </a:rPr>
              <a:t>| </a:t>
            </a:r>
            <a:r>
              <a:rPr lang="en-US" altLang="zh-CN" dirty="0">
                <a:latin typeface="Times New Roman" pitchFamily="18" charset="0"/>
              </a:rPr>
              <a:t>|</a:t>
            </a:r>
            <a:r>
              <a:rPr lang="en-US" altLang="zh-CN" b="1" i="1" dirty="0">
                <a:latin typeface="Times New Roman" pitchFamily="18" charset="0"/>
                <a:sym typeface="Symbol" pitchFamily="18" charset="2"/>
              </a:rPr>
              <a:t>x</a:t>
            </a:r>
            <a:r>
              <a:rPr lang="en-US" altLang="zh-CN" dirty="0" smtClean="0">
                <a:latin typeface="Times New Roman" pitchFamily="18" charset="0"/>
              </a:rPr>
              <a:t>|;</a:t>
            </a:r>
            <a:endParaRPr lang="en-US" altLang="zh-CN" b="1" dirty="0">
              <a:latin typeface="Times New Roman" pitchFamily="18" charset="0"/>
              <a:sym typeface="Symbol" pitchFamily="18" charset="2"/>
            </a:endParaRPr>
          </a:p>
        </p:txBody>
      </p:sp>
      <p:sp>
        <p:nvSpPr>
          <p:cNvPr id="91143" name="Text Box 7"/>
          <p:cNvSpPr txBox="1">
            <a:spLocks noChangeArrowheads="1"/>
          </p:cNvSpPr>
          <p:nvPr/>
        </p:nvSpPr>
        <p:spPr bwMode="auto">
          <a:xfrm>
            <a:off x="0" y="4581128"/>
            <a:ext cx="9144000" cy="1126462"/>
          </a:xfrm>
          <a:prstGeom prst="rect">
            <a:avLst/>
          </a:prstGeom>
          <a:solidFill>
            <a:schemeClr val="accent3">
              <a:lumMod val="95000"/>
            </a:schemeClr>
          </a:solidFill>
          <a:ln w="9525">
            <a:noFill/>
            <a:miter lim="800000"/>
            <a:headEnd/>
            <a:tailEnd/>
          </a:ln>
          <a:effectLst/>
        </p:spPr>
        <p:txBody>
          <a:bodyPr>
            <a:spAutoFit/>
          </a:bodyPr>
          <a:lstStyle/>
          <a:p>
            <a:pPr algn="l">
              <a:lnSpc>
                <a:spcPct val="120000"/>
              </a:lnSpc>
              <a:spcBef>
                <a:spcPts val="0"/>
              </a:spcBef>
            </a:pPr>
            <a:r>
              <a:rPr lang="en-US" altLang="zh-CN" dirty="0" smtClean="0">
                <a:solidFill>
                  <a:schemeClr val="accent2"/>
                </a:solidFill>
                <a:latin typeface="Times New Roman" pitchFamily="18" charset="0"/>
              </a:rPr>
              <a:t>(</a:t>
            </a:r>
            <a:r>
              <a:rPr lang="en-US" altLang="zh-CN" dirty="0">
                <a:solidFill>
                  <a:schemeClr val="accent2"/>
                </a:solidFill>
                <a:latin typeface="Times New Roman" pitchFamily="18" charset="0"/>
              </a:rPr>
              <a:t>3)</a:t>
            </a:r>
            <a:r>
              <a:rPr lang="en-US" altLang="zh-CN" b="1" dirty="0">
                <a:solidFill>
                  <a:schemeClr val="accent2"/>
                </a:solidFill>
                <a:latin typeface="Times New Roman" pitchFamily="18" charset="0"/>
              </a:rPr>
              <a:t> </a:t>
            </a:r>
            <a:r>
              <a:rPr lang="zh-CN" altLang="en-US" dirty="0">
                <a:latin typeface="Times New Roman" pitchFamily="18" charset="0"/>
              </a:rPr>
              <a:t>对任何</a:t>
            </a:r>
            <a:r>
              <a:rPr lang="en-US" altLang="zh-CN" b="1" i="1" dirty="0" smtClean="0">
                <a:latin typeface="Times New Roman" pitchFamily="18" charset="0"/>
              </a:rPr>
              <a:t>x</a:t>
            </a:r>
            <a:r>
              <a:rPr lang="en-US" altLang="zh-CN" dirty="0" smtClean="0">
                <a:latin typeface="Times New Roman" pitchFamily="18" charset="0"/>
              </a:rPr>
              <a:t>,</a:t>
            </a:r>
            <a:r>
              <a:rPr lang="en-US" altLang="zh-CN" b="1" dirty="0" smtClean="0">
                <a:latin typeface="Times New Roman" pitchFamily="18" charset="0"/>
              </a:rPr>
              <a:t> </a:t>
            </a:r>
            <a:r>
              <a:rPr lang="en-US" altLang="zh-CN" b="1" i="1" dirty="0" err="1">
                <a:latin typeface="Times New Roman" pitchFamily="18" charset="0"/>
              </a:rPr>
              <a:t>y</a:t>
            </a:r>
            <a:r>
              <a:rPr lang="en-US" altLang="zh-CN" dirty="0" err="1">
                <a:latin typeface="Times New Roman" pitchFamily="18" charset="0"/>
                <a:sym typeface="Symbol" pitchFamily="18" charset="2"/>
              </a:rPr>
              <a:t>R</a:t>
            </a:r>
            <a:r>
              <a:rPr lang="en-US" altLang="zh-CN" baseline="30000" dirty="0">
                <a:latin typeface="Times New Roman" pitchFamily="18" charset="0"/>
                <a:sym typeface="Symbol" pitchFamily="18" charset="2"/>
              </a:rPr>
              <a:t> </a:t>
            </a:r>
            <a:r>
              <a:rPr lang="en-US" altLang="zh-CN" dirty="0">
                <a:latin typeface="Times New Roman" pitchFamily="18" charset="0"/>
                <a:sym typeface="Symbol" pitchFamily="18" charset="2"/>
              </a:rPr>
              <a:t>(</a:t>
            </a:r>
            <a:r>
              <a:rPr lang="zh-CN" altLang="en-US" dirty="0">
                <a:latin typeface="Times New Roman" pitchFamily="18" charset="0"/>
                <a:sym typeface="Symbol" pitchFamily="18" charset="2"/>
              </a:rPr>
              <a:t>或</a:t>
            </a:r>
            <a:r>
              <a:rPr lang="en-US" altLang="zh-CN" dirty="0">
                <a:latin typeface="Times New Roman" pitchFamily="18" charset="0"/>
                <a:sym typeface="Symbol" pitchFamily="18" charset="2"/>
              </a:rPr>
              <a:t>R</a:t>
            </a:r>
            <a:r>
              <a:rPr lang="en-US" altLang="zh-CN" baseline="30000" dirty="0">
                <a:latin typeface="Times New Roman" pitchFamily="18" charset="0"/>
                <a:sym typeface="Symbol" pitchFamily="18" charset="2"/>
              </a:rPr>
              <a:t>3</a:t>
            </a:r>
            <a:r>
              <a:rPr lang="en-US" altLang="zh-CN" dirty="0">
                <a:latin typeface="Times New Roman" pitchFamily="18" charset="0"/>
                <a:sym typeface="Symbol" pitchFamily="18" charset="2"/>
              </a:rPr>
              <a:t>)</a:t>
            </a:r>
            <a:r>
              <a:rPr lang="en-US" altLang="zh-CN" baseline="30000" dirty="0">
                <a:latin typeface="Times New Roman" pitchFamily="18" charset="0"/>
                <a:sym typeface="Symbol" pitchFamily="18" charset="2"/>
              </a:rPr>
              <a:t> </a:t>
            </a: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均有</a:t>
            </a:r>
          </a:p>
          <a:p>
            <a:pPr>
              <a:lnSpc>
                <a:spcPct val="120000"/>
              </a:lnSpc>
              <a:spcBef>
                <a:spcPts val="0"/>
              </a:spcBef>
            </a:pPr>
            <a:r>
              <a:rPr lang="zh-CN" altLang="en-US" dirty="0">
                <a:latin typeface="Times New Roman" pitchFamily="18" charset="0"/>
                <a:sym typeface="Symbol" pitchFamily="18" charset="2"/>
              </a:rPr>
              <a:t>     </a:t>
            </a:r>
            <a:r>
              <a:rPr lang="en-US" altLang="zh-CN" dirty="0">
                <a:latin typeface="Times New Roman" pitchFamily="18" charset="0"/>
              </a:rPr>
              <a:t>|</a:t>
            </a:r>
            <a:r>
              <a:rPr lang="en-US" altLang="zh-CN" b="1" i="1" dirty="0" err="1">
                <a:latin typeface="Times New Roman" pitchFamily="18" charset="0"/>
                <a:sym typeface="Symbol" pitchFamily="18" charset="2"/>
              </a:rPr>
              <a:t>x</a:t>
            </a:r>
            <a:r>
              <a:rPr lang="en-US" altLang="zh-CN" b="1" dirty="0" err="1">
                <a:latin typeface="Times New Roman" pitchFamily="18" charset="0"/>
                <a:sym typeface="Symbol" pitchFamily="18" charset="2"/>
              </a:rPr>
              <a:t>+</a:t>
            </a:r>
            <a:r>
              <a:rPr lang="en-US" altLang="zh-CN" b="1" i="1" dirty="0" err="1">
                <a:latin typeface="Times New Roman" pitchFamily="18" charset="0"/>
                <a:sym typeface="Symbol" pitchFamily="18" charset="2"/>
              </a:rPr>
              <a:t>y</a:t>
            </a:r>
            <a:r>
              <a:rPr lang="en-US" altLang="zh-CN" dirty="0">
                <a:latin typeface="Times New Roman" pitchFamily="18" charset="0"/>
              </a:rPr>
              <a:t>|</a:t>
            </a:r>
            <a:r>
              <a:rPr lang="en-US" altLang="zh-CN" dirty="0">
                <a:latin typeface="Times New Roman" pitchFamily="18" charset="0"/>
                <a:sym typeface="Symbol" pitchFamily="18" charset="2"/>
              </a:rPr>
              <a:t></a:t>
            </a:r>
            <a:r>
              <a:rPr lang="en-US" altLang="zh-CN" dirty="0">
                <a:latin typeface="Times New Roman" pitchFamily="18" charset="0"/>
              </a:rPr>
              <a:t>|</a:t>
            </a:r>
            <a:r>
              <a:rPr lang="en-US" altLang="zh-CN" b="1" i="1" dirty="0">
                <a:latin typeface="Times New Roman" pitchFamily="18" charset="0"/>
                <a:sym typeface="Symbol" pitchFamily="18" charset="2"/>
              </a:rPr>
              <a:t>x</a:t>
            </a:r>
            <a:r>
              <a:rPr lang="en-US" altLang="zh-CN" dirty="0">
                <a:latin typeface="Times New Roman" pitchFamily="18" charset="0"/>
              </a:rPr>
              <a:t>|+|</a:t>
            </a:r>
            <a:r>
              <a:rPr lang="en-US" altLang="zh-CN" b="1" i="1" dirty="0">
                <a:latin typeface="Times New Roman" pitchFamily="18" charset="0"/>
                <a:sym typeface="Symbol" pitchFamily="18" charset="2"/>
              </a:rPr>
              <a:t>y</a:t>
            </a:r>
            <a:r>
              <a:rPr lang="en-US" altLang="zh-CN" dirty="0" smtClean="0">
                <a:latin typeface="Times New Roman" pitchFamily="18" charset="0"/>
              </a:rPr>
              <a:t>|.</a:t>
            </a:r>
            <a:endParaRPr lang="en-US" altLang="zh-CN" dirty="0">
              <a:latin typeface="Times New Roman" pitchFamily="18" charset="0"/>
            </a:endParaRPr>
          </a:p>
        </p:txBody>
      </p:sp>
      <p:sp>
        <p:nvSpPr>
          <p:cNvPr id="91145" name="Text Box 9"/>
          <p:cNvSpPr txBox="1">
            <a:spLocks noChangeArrowheads="1"/>
          </p:cNvSpPr>
          <p:nvPr/>
        </p:nvSpPr>
        <p:spPr bwMode="auto">
          <a:xfrm>
            <a:off x="0" y="5805264"/>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Times New Roman" pitchFamily="18" charset="0"/>
              </a:rPr>
              <a:t>        以下</a:t>
            </a:r>
            <a:r>
              <a:rPr lang="zh-CN" altLang="en-US" dirty="0">
                <a:latin typeface="Times New Roman" pitchFamily="18" charset="0"/>
              </a:rPr>
              <a:t>来构造</a:t>
            </a:r>
            <a:r>
              <a:rPr lang="en-US" altLang="zh-CN" dirty="0" err="1">
                <a:latin typeface="Times New Roman" pitchFamily="18" charset="0"/>
              </a:rPr>
              <a:t>R</a:t>
            </a:r>
            <a:r>
              <a:rPr lang="en-US" altLang="zh-CN" i="1" baseline="30000" dirty="0" err="1">
                <a:latin typeface="Times New Roman" pitchFamily="18" charset="0"/>
              </a:rPr>
              <a:t>n</a:t>
            </a:r>
            <a:r>
              <a:rPr lang="zh-CN" altLang="en-US" dirty="0">
                <a:latin typeface="Times New Roman" pitchFamily="18" charset="0"/>
              </a:rPr>
              <a:t>空间上的度量</a:t>
            </a:r>
            <a:r>
              <a:rPr lang="zh-CN" altLang="en-US" dirty="0" smtClean="0">
                <a:latin typeface="Times New Roman" pitchFamily="18" charset="0"/>
              </a:rPr>
              <a:t>函数</a:t>
            </a:r>
            <a:r>
              <a:rPr lang="en-US" altLang="zh-CN" dirty="0" smtClean="0">
                <a:latin typeface="Times New Roman" pitchFamily="18" charset="0"/>
              </a:rPr>
              <a:t>.</a:t>
            </a:r>
            <a:endParaRPr lang="zh-CN" alt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91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911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911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911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1145"/>
                                        </p:tgtEl>
                                        <p:attrNameLst>
                                          <p:attrName>style.visibility</p:attrName>
                                        </p:attrNameLst>
                                      </p:cBhvr>
                                      <p:to>
                                        <p:strVal val="visible"/>
                                      </p:to>
                                    </p:set>
                                    <p:animEffect transition="in" filter="blinds(horizontal)">
                                      <p:cBhvr>
                                        <p:cTn id="23" dur="500"/>
                                        <p:tgtEl>
                                          <p:spTgt spid="91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utoUpdateAnimBg="0"/>
      <p:bldP spid="91141" grpId="0" animBg="1"/>
      <p:bldP spid="91142" grpId="0" animBg="1"/>
      <p:bldP spid="91143" grpId="0" animBg="1"/>
      <p:bldP spid="9114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Text Box 5"/>
          <p:cNvSpPr txBox="1">
            <a:spLocks noChangeArrowheads="1"/>
          </p:cNvSpPr>
          <p:nvPr/>
        </p:nvSpPr>
        <p:spPr bwMode="auto">
          <a:xfrm>
            <a:off x="0" y="64135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b="1" dirty="0" smtClean="0">
                <a:solidFill>
                  <a:schemeClr val="accent2"/>
                </a:solidFill>
                <a:latin typeface="+mn-lt"/>
              </a:rPr>
              <a:t>定义</a:t>
            </a:r>
            <a:r>
              <a:rPr lang="en-US" altLang="zh-CN" b="1" dirty="0">
                <a:solidFill>
                  <a:schemeClr val="accent2"/>
                </a:solidFill>
                <a:latin typeface="+mn-lt"/>
              </a:rPr>
              <a:t>2.1</a:t>
            </a:r>
            <a:r>
              <a:rPr lang="en-US" altLang="zh-CN" b="1" dirty="0">
                <a:latin typeface="+mn-lt"/>
              </a:rPr>
              <a:t>  </a:t>
            </a:r>
            <a:r>
              <a:rPr lang="zh-CN" altLang="en-US" dirty="0">
                <a:latin typeface="+mn-lt"/>
              </a:rPr>
              <a:t>设</a:t>
            </a:r>
            <a:r>
              <a:rPr lang="en-US" altLang="zh-CN" dirty="0">
                <a:latin typeface="+mn-lt"/>
              </a:rPr>
              <a:t>‖</a:t>
            </a:r>
            <a:r>
              <a:rPr lang="en-US" altLang="zh-CN" b="1" dirty="0">
                <a:latin typeface="+mn-lt"/>
                <a:cs typeface="Times New Roman" pitchFamily="18" charset="0"/>
                <a:sym typeface="Symbol" pitchFamily="18" charset="2"/>
              </a:rPr>
              <a:t>•</a:t>
            </a:r>
            <a:r>
              <a:rPr lang="en-US" altLang="zh-CN" dirty="0">
                <a:latin typeface="+mn-lt"/>
              </a:rPr>
              <a:t>‖</a:t>
            </a:r>
            <a:r>
              <a:rPr lang="zh-CN" altLang="en-US" dirty="0">
                <a:latin typeface="+mn-lt"/>
              </a:rPr>
              <a:t>是向量空间</a:t>
            </a:r>
            <a:r>
              <a:rPr lang="en-US" altLang="zh-CN" dirty="0" err="1">
                <a:latin typeface="+mn-lt"/>
              </a:rPr>
              <a:t>R</a:t>
            </a:r>
            <a:r>
              <a:rPr lang="en-US" altLang="zh-CN" i="1" baseline="30000" dirty="0" err="1">
                <a:latin typeface="+mn-lt"/>
              </a:rPr>
              <a:t>n</a:t>
            </a:r>
            <a:r>
              <a:rPr lang="zh-CN" altLang="en-US" dirty="0">
                <a:latin typeface="+mn-lt"/>
              </a:rPr>
              <a:t>上的</a:t>
            </a:r>
            <a:r>
              <a:rPr lang="zh-CN" altLang="en-US" dirty="0" smtClean="0">
                <a:latin typeface="+mn-lt"/>
              </a:rPr>
              <a:t>实值函数</a:t>
            </a:r>
            <a:r>
              <a:rPr lang="en-US" altLang="zh-CN" dirty="0" smtClean="0">
                <a:latin typeface="+mn-lt"/>
              </a:rPr>
              <a:t>, </a:t>
            </a:r>
            <a:r>
              <a:rPr lang="zh-CN" altLang="en-US" dirty="0" smtClean="0">
                <a:latin typeface="+mn-lt"/>
              </a:rPr>
              <a:t>若</a:t>
            </a:r>
            <a:r>
              <a:rPr lang="zh-CN" altLang="en-US" dirty="0">
                <a:latin typeface="+mn-lt"/>
              </a:rPr>
              <a:t>满足</a:t>
            </a:r>
            <a:r>
              <a:rPr lang="zh-CN" altLang="en-US" dirty="0" smtClean="0">
                <a:latin typeface="+mn-lt"/>
              </a:rPr>
              <a:t>条件</a:t>
            </a:r>
            <a:r>
              <a:rPr lang="en-US" altLang="zh-CN" dirty="0" smtClean="0">
                <a:latin typeface="+mn-lt"/>
              </a:rPr>
              <a:t>:</a:t>
            </a:r>
            <a:endParaRPr lang="en-US" altLang="zh-CN" dirty="0">
              <a:latin typeface="+mn-lt"/>
            </a:endParaRPr>
          </a:p>
        </p:txBody>
      </p:sp>
      <p:sp>
        <p:nvSpPr>
          <p:cNvPr id="90118" name="Text Box 6"/>
          <p:cNvSpPr txBox="1">
            <a:spLocks noChangeArrowheads="1"/>
          </p:cNvSpPr>
          <p:nvPr/>
        </p:nvSpPr>
        <p:spPr bwMode="auto">
          <a:xfrm>
            <a:off x="0" y="1268760"/>
            <a:ext cx="9144000" cy="1126462"/>
          </a:xfrm>
          <a:prstGeom prst="rect">
            <a:avLst/>
          </a:prstGeom>
          <a:solidFill>
            <a:schemeClr val="accent3">
              <a:lumMod val="95000"/>
            </a:schemeClr>
          </a:solidFill>
          <a:ln w="9525">
            <a:noFill/>
            <a:miter lim="800000"/>
            <a:headEnd/>
            <a:tailEnd/>
          </a:ln>
          <a:effectLst/>
        </p:spPr>
        <p:txBody>
          <a:bodyPr>
            <a:spAutoFit/>
          </a:bodyPr>
          <a:lstStyle/>
          <a:p>
            <a:pPr algn="just">
              <a:lnSpc>
                <a:spcPct val="120000"/>
              </a:lnSpc>
              <a:spcBef>
                <a:spcPts val="0"/>
              </a:spcBef>
            </a:pPr>
            <a:r>
              <a:rPr lang="en-US" altLang="zh-CN" dirty="0" smtClean="0">
                <a:solidFill>
                  <a:schemeClr val="accent2"/>
                </a:solidFill>
                <a:latin typeface="+mn-lt"/>
              </a:rPr>
              <a:t>(</a:t>
            </a:r>
            <a:r>
              <a:rPr lang="en-US" altLang="zh-CN" dirty="0">
                <a:solidFill>
                  <a:schemeClr val="accent2"/>
                </a:solidFill>
                <a:latin typeface="+mn-lt"/>
              </a:rPr>
              <a:t>1)</a:t>
            </a:r>
            <a:r>
              <a:rPr lang="zh-CN" altLang="en-US" b="1" dirty="0">
                <a:solidFill>
                  <a:schemeClr val="accent2"/>
                </a:solidFill>
                <a:latin typeface="+mn-lt"/>
              </a:rPr>
              <a:t>非负</a:t>
            </a:r>
            <a:r>
              <a:rPr lang="zh-CN" altLang="en-US" b="1" dirty="0" smtClean="0">
                <a:solidFill>
                  <a:schemeClr val="accent2"/>
                </a:solidFill>
                <a:latin typeface="+mn-lt"/>
              </a:rPr>
              <a:t>性</a:t>
            </a:r>
            <a:r>
              <a:rPr lang="en-US" altLang="zh-CN" b="1" dirty="0" smtClean="0">
                <a:latin typeface="+mn-lt"/>
              </a:rPr>
              <a:t>: </a:t>
            </a:r>
            <a:r>
              <a:rPr lang="zh-CN" altLang="en-US" dirty="0" smtClean="0">
                <a:latin typeface="+mn-lt"/>
              </a:rPr>
              <a:t>对</a:t>
            </a:r>
            <a:r>
              <a:rPr lang="zh-CN" altLang="en-US" dirty="0">
                <a:latin typeface="+mn-lt"/>
              </a:rPr>
              <a:t>任何向量</a:t>
            </a:r>
            <a:r>
              <a:rPr lang="en-US" altLang="zh-CN" b="1" i="1" dirty="0" err="1">
                <a:latin typeface="+mn-lt"/>
              </a:rPr>
              <a:t>x</a:t>
            </a:r>
            <a:r>
              <a:rPr lang="en-US" altLang="zh-CN" dirty="0" err="1">
                <a:latin typeface="+mn-lt"/>
                <a:sym typeface="Symbol" pitchFamily="18" charset="2"/>
              </a:rPr>
              <a:t></a:t>
            </a:r>
            <a:r>
              <a:rPr lang="en-US" altLang="zh-CN" dirty="0" err="1" smtClean="0">
                <a:latin typeface="+mn-lt"/>
                <a:sym typeface="Symbol" pitchFamily="18" charset="2"/>
              </a:rPr>
              <a:t>R</a:t>
            </a:r>
            <a:r>
              <a:rPr lang="en-US" altLang="zh-CN" i="1" baseline="30000" dirty="0" err="1" smtClean="0">
                <a:latin typeface="+mn-lt"/>
                <a:sym typeface="Symbol" pitchFamily="18" charset="2"/>
              </a:rPr>
              <a:t>n</a:t>
            </a:r>
            <a:r>
              <a:rPr lang="en-US" altLang="zh-CN" dirty="0" smtClean="0">
                <a:latin typeface="+mn-lt"/>
                <a:sym typeface="Symbol" pitchFamily="18" charset="2"/>
              </a:rPr>
              <a:t>, </a:t>
            </a:r>
            <a:r>
              <a:rPr lang="zh-CN" altLang="en-US" dirty="0">
                <a:latin typeface="+mn-lt"/>
                <a:sym typeface="Symbol" pitchFamily="18" charset="2"/>
              </a:rPr>
              <a:t>成立</a:t>
            </a:r>
            <a:r>
              <a:rPr lang="en-US" altLang="zh-CN" dirty="0">
                <a:latin typeface="+mn-lt"/>
              </a:rPr>
              <a:t>‖</a:t>
            </a:r>
            <a:r>
              <a:rPr lang="en-US" altLang="zh-CN" b="1" i="1" dirty="0">
                <a:latin typeface="+mn-lt"/>
                <a:sym typeface="Symbol" pitchFamily="18" charset="2"/>
              </a:rPr>
              <a:t>x</a:t>
            </a:r>
            <a:r>
              <a:rPr lang="en-US" altLang="zh-CN" dirty="0">
                <a:latin typeface="+mn-lt"/>
              </a:rPr>
              <a:t>‖</a:t>
            </a:r>
            <a:r>
              <a:rPr lang="en-US" altLang="zh-CN" dirty="0">
                <a:latin typeface="+mn-lt"/>
                <a:sym typeface="Symbol" pitchFamily="18" charset="2"/>
              </a:rPr>
              <a:t></a:t>
            </a:r>
            <a:r>
              <a:rPr lang="en-US" altLang="zh-CN" dirty="0" smtClean="0">
                <a:latin typeface="+mn-lt"/>
                <a:sym typeface="Symbol" pitchFamily="18" charset="2"/>
              </a:rPr>
              <a:t>0; </a:t>
            </a:r>
            <a:r>
              <a:rPr lang="zh-CN" altLang="en-US" dirty="0" smtClean="0">
                <a:latin typeface="+mn-lt"/>
                <a:sym typeface="Symbol" pitchFamily="18" charset="2"/>
              </a:rPr>
              <a:t>且</a:t>
            </a:r>
            <a:r>
              <a:rPr lang="en-US" altLang="zh-CN" dirty="0">
                <a:latin typeface="+mn-lt"/>
              </a:rPr>
              <a:t>‖</a:t>
            </a:r>
            <a:r>
              <a:rPr lang="en-US" altLang="zh-CN" b="1" i="1" dirty="0">
                <a:latin typeface="+mn-lt"/>
                <a:sym typeface="Symbol" pitchFamily="18" charset="2"/>
              </a:rPr>
              <a:t>x</a:t>
            </a:r>
            <a:r>
              <a:rPr lang="en-US" altLang="zh-CN" dirty="0">
                <a:latin typeface="+mn-lt"/>
              </a:rPr>
              <a:t>‖</a:t>
            </a:r>
            <a:r>
              <a:rPr lang="en-US" altLang="zh-CN" dirty="0">
                <a:latin typeface="+mn-lt"/>
                <a:sym typeface="Symbol" pitchFamily="18" charset="2"/>
              </a:rPr>
              <a:t>=</a:t>
            </a:r>
            <a:r>
              <a:rPr lang="en-US" altLang="zh-CN" dirty="0" smtClean="0">
                <a:latin typeface="+mn-lt"/>
                <a:sym typeface="Symbol" pitchFamily="18" charset="2"/>
              </a:rPr>
              <a:t>0</a:t>
            </a:r>
            <a:r>
              <a:rPr lang="zh-CN" altLang="en-US" dirty="0" smtClean="0">
                <a:latin typeface="+mn-lt"/>
                <a:sym typeface="Symbol" pitchFamily="18" charset="2"/>
              </a:rPr>
              <a:t>当且仅当</a:t>
            </a:r>
            <a:r>
              <a:rPr lang="en-US" altLang="zh-CN" b="1" i="1" dirty="0" smtClean="0">
                <a:latin typeface="+mn-lt"/>
                <a:sym typeface="Symbol" pitchFamily="18" charset="2"/>
              </a:rPr>
              <a:t>x</a:t>
            </a:r>
            <a:r>
              <a:rPr lang="en-US" altLang="zh-CN" dirty="0" smtClean="0">
                <a:latin typeface="+mn-lt"/>
                <a:sym typeface="Symbol" pitchFamily="18" charset="2"/>
              </a:rPr>
              <a:t>=</a:t>
            </a:r>
            <a:r>
              <a:rPr lang="en-US" altLang="zh-CN" b="1" dirty="0" smtClean="0">
                <a:latin typeface="+mn-lt"/>
                <a:sym typeface="Symbol" pitchFamily="18" charset="2"/>
              </a:rPr>
              <a:t>0</a:t>
            </a:r>
            <a:r>
              <a:rPr lang="en-US" altLang="zh-CN" dirty="0" smtClean="0">
                <a:latin typeface="+mn-lt"/>
                <a:sym typeface="Symbol" pitchFamily="18" charset="2"/>
              </a:rPr>
              <a:t>;      </a:t>
            </a:r>
          </a:p>
        </p:txBody>
      </p:sp>
      <p:sp>
        <p:nvSpPr>
          <p:cNvPr id="90119" name="Text Box 7"/>
          <p:cNvSpPr txBox="1">
            <a:spLocks noChangeArrowheads="1"/>
          </p:cNvSpPr>
          <p:nvPr/>
        </p:nvSpPr>
        <p:spPr bwMode="auto">
          <a:xfrm>
            <a:off x="0" y="2487960"/>
            <a:ext cx="9144000" cy="1074737"/>
          </a:xfrm>
          <a:prstGeom prst="rect">
            <a:avLst/>
          </a:prstGeom>
          <a:solidFill>
            <a:schemeClr val="accent3">
              <a:lumMod val="95000"/>
            </a:schemeClr>
          </a:solidFill>
          <a:ln w="9525">
            <a:noFill/>
            <a:miter lim="800000"/>
            <a:headEnd/>
            <a:tailEnd/>
          </a:ln>
          <a:effectLst/>
        </p:spPr>
        <p:txBody>
          <a:bodyPr>
            <a:spAutoFit/>
          </a:bodyPr>
          <a:lstStyle/>
          <a:p>
            <a:pPr algn="l">
              <a:lnSpc>
                <a:spcPct val="120000"/>
              </a:lnSpc>
              <a:spcBef>
                <a:spcPts val="0"/>
              </a:spcBef>
            </a:pPr>
            <a:r>
              <a:rPr lang="en-US" altLang="zh-CN" dirty="0" smtClean="0">
                <a:solidFill>
                  <a:schemeClr val="accent2"/>
                </a:solidFill>
                <a:latin typeface="+mn-lt"/>
              </a:rPr>
              <a:t>(</a:t>
            </a:r>
            <a:r>
              <a:rPr lang="en-US" altLang="zh-CN" dirty="0">
                <a:solidFill>
                  <a:schemeClr val="accent2"/>
                </a:solidFill>
                <a:latin typeface="+mn-lt"/>
              </a:rPr>
              <a:t>2)</a:t>
            </a:r>
            <a:r>
              <a:rPr lang="zh-CN" altLang="en-US" b="1" dirty="0">
                <a:solidFill>
                  <a:schemeClr val="accent2"/>
                </a:solidFill>
                <a:latin typeface="+mn-lt"/>
              </a:rPr>
              <a:t>齐次性</a:t>
            </a:r>
            <a:r>
              <a:rPr lang="en-US" altLang="zh-CN" b="1" dirty="0">
                <a:latin typeface="+mn-lt"/>
              </a:rPr>
              <a:t>: </a:t>
            </a:r>
            <a:r>
              <a:rPr lang="zh-CN" altLang="en-US" dirty="0">
                <a:latin typeface="+mn-lt"/>
              </a:rPr>
              <a:t>对任何向量</a:t>
            </a:r>
            <a:r>
              <a:rPr lang="en-US" altLang="zh-CN" b="1" i="1" dirty="0" err="1">
                <a:latin typeface="+mn-lt"/>
              </a:rPr>
              <a:t>x</a:t>
            </a:r>
            <a:r>
              <a:rPr lang="en-US" altLang="zh-CN" dirty="0" err="1">
                <a:latin typeface="+mn-lt"/>
                <a:sym typeface="Symbol" pitchFamily="18" charset="2"/>
              </a:rPr>
              <a:t></a:t>
            </a:r>
            <a:r>
              <a:rPr lang="en-US" altLang="zh-CN" dirty="0" err="1" smtClean="0">
                <a:latin typeface="+mn-lt"/>
                <a:sym typeface="Symbol" pitchFamily="18" charset="2"/>
              </a:rPr>
              <a:t>R</a:t>
            </a:r>
            <a:r>
              <a:rPr lang="en-US" altLang="zh-CN" i="1" baseline="30000" dirty="0" err="1" smtClean="0">
                <a:latin typeface="+mn-lt"/>
                <a:sym typeface="Symbol" pitchFamily="18" charset="2"/>
              </a:rPr>
              <a:t>n</a:t>
            </a:r>
            <a:r>
              <a:rPr lang="zh-CN" altLang="en-US" dirty="0" smtClean="0">
                <a:latin typeface="+mn-lt"/>
                <a:sym typeface="Symbol" pitchFamily="18" charset="2"/>
              </a:rPr>
              <a:t>和</a:t>
            </a:r>
            <a:r>
              <a:rPr lang="zh-CN" altLang="en-US" dirty="0">
                <a:latin typeface="+mn-lt"/>
                <a:sym typeface="Symbol" pitchFamily="18" charset="2"/>
              </a:rPr>
              <a:t>实数</a:t>
            </a:r>
            <a:r>
              <a:rPr lang="zh-CN" altLang="en-US" i="1" dirty="0" smtClean="0">
                <a:latin typeface="+mn-lt"/>
                <a:sym typeface="Symbol" pitchFamily="18" charset="2"/>
              </a:rPr>
              <a:t></a:t>
            </a:r>
            <a:r>
              <a:rPr lang="en-US" altLang="zh-CN" dirty="0" smtClean="0">
                <a:latin typeface="+mn-lt"/>
                <a:sym typeface="Symbol" pitchFamily="18" charset="2"/>
              </a:rPr>
              <a:t>, </a:t>
            </a:r>
            <a:r>
              <a:rPr lang="zh-CN" altLang="en-US" dirty="0" smtClean="0">
                <a:latin typeface="+mn-lt"/>
                <a:sym typeface="Symbol" pitchFamily="18" charset="2"/>
              </a:rPr>
              <a:t>成立</a:t>
            </a:r>
            <a:endParaRPr lang="zh-CN" altLang="en-US" dirty="0">
              <a:latin typeface="+mn-lt"/>
              <a:sym typeface="Symbol" pitchFamily="18" charset="2"/>
            </a:endParaRPr>
          </a:p>
          <a:p>
            <a:pPr>
              <a:lnSpc>
                <a:spcPct val="120000"/>
              </a:lnSpc>
              <a:spcBef>
                <a:spcPts val="0"/>
              </a:spcBef>
            </a:pPr>
            <a:r>
              <a:rPr lang="zh-CN" altLang="en-US" dirty="0">
                <a:latin typeface="+mn-lt"/>
                <a:sym typeface="Symbol" pitchFamily="18" charset="2"/>
              </a:rPr>
              <a:t>    </a:t>
            </a:r>
            <a:r>
              <a:rPr lang="en-US" altLang="zh-CN" dirty="0">
                <a:latin typeface="+mn-lt"/>
              </a:rPr>
              <a:t>‖</a:t>
            </a:r>
            <a:r>
              <a:rPr lang="en-US" altLang="zh-CN" i="1" dirty="0">
                <a:latin typeface="+mn-lt"/>
                <a:sym typeface="Symbol" pitchFamily="18" charset="2"/>
              </a:rPr>
              <a:t></a:t>
            </a:r>
            <a:r>
              <a:rPr lang="en-US" altLang="zh-CN" b="1" i="1" dirty="0">
                <a:latin typeface="+mn-lt"/>
                <a:sym typeface="Symbol" pitchFamily="18" charset="2"/>
              </a:rPr>
              <a:t>x</a:t>
            </a:r>
            <a:r>
              <a:rPr lang="en-US" altLang="zh-CN" dirty="0">
                <a:latin typeface="+mn-lt"/>
              </a:rPr>
              <a:t>‖</a:t>
            </a:r>
            <a:r>
              <a:rPr lang="en-US" altLang="zh-CN" dirty="0">
                <a:latin typeface="+mn-lt"/>
                <a:sym typeface="Symbol" pitchFamily="18" charset="2"/>
              </a:rPr>
              <a:t>=|</a:t>
            </a:r>
            <a:r>
              <a:rPr lang="en-US" altLang="zh-CN" i="1" dirty="0">
                <a:latin typeface="+mn-lt"/>
                <a:sym typeface="Symbol" pitchFamily="18" charset="2"/>
              </a:rPr>
              <a:t></a:t>
            </a:r>
            <a:r>
              <a:rPr lang="en-US" altLang="zh-CN" dirty="0">
                <a:latin typeface="+mn-lt"/>
                <a:sym typeface="Symbol" pitchFamily="18" charset="2"/>
              </a:rPr>
              <a:t> |</a:t>
            </a:r>
            <a:r>
              <a:rPr lang="en-US" altLang="zh-CN" dirty="0">
                <a:latin typeface="+mn-lt"/>
              </a:rPr>
              <a:t>‖</a:t>
            </a:r>
            <a:r>
              <a:rPr lang="en-US" altLang="zh-CN" b="1" i="1" dirty="0">
                <a:latin typeface="+mn-lt"/>
                <a:sym typeface="Symbol" pitchFamily="18" charset="2"/>
              </a:rPr>
              <a:t>x</a:t>
            </a:r>
            <a:r>
              <a:rPr lang="en-US" altLang="zh-CN" dirty="0" smtClean="0">
                <a:latin typeface="+mn-lt"/>
              </a:rPr>
              <a:t>‖;</a:t>
            </a:r>
            <a:endParaRPr lang="en-US" altLang="zh-CN" dirty="0">
              <a:latin typeface="+mn-lt"/>
              <a:sym typeface="Symbol" pitchFamily="18" charset="2"/>
            </a:endParaRPr>
          </a:p>
        </p:txBody>
      </p:sp>
      <p:sp>
        <p:nvSpPr>
          <p:cNvPr id="90120" name="Text Box 8"/>
          <p:cNvSpPr txBox="1">
            <a:spLocks noChangeArrowheads="1"/>
          </p:cNvSpPr>
          <p:nvPr/>
        </p:nvSpPr>
        <p:spPr bwMode="auto">
          <a:xfrm>
            <a:off x="0" y="3707160"/>
            <a:ext cx="9144000" cy="1074737"/>
          </a:xfrm>
          <a:prstGeom prst="rect">
            <a:avLst/>
          </a:prstGeom>
          <a:solidFill>
            <a:schemeClr val="accent3">
              <a:lumMod val="95000"/>
            </a:schemeClr>
          </a:solidFill>
          <a:ln w="9525">
            <a:noFill/>
            <a:miter lim="800000"/>
            <a:headEnd/>
            <a:tailEnd/>
          </a:ln>
          <a:effectLst/>
        </p:spPr>
        <p:txBody>
          <a:bodyPr>
            <a:spAutoFit/>
          </a:bodyPr>
          <a:lstStyle/>
          <a:p>
            <a:pPr algn="l">
              <a:lnSpc>
                <a:spcPct val="120000"/>
              </a:lnSpc>
              <a:spcBef>
                <a:spcPts val="0"/>
              </a:spcBef>
            </a:pPr>
            <a:r>
              <a:rPr lang="en-US" altLang="zh-CN" dirty="0" smtClean="0">
                <a:solidFill>
                  <a:schemeClr val="accent2"/>
                </a:solidFill>
                <a:latin typeface="+mn-lt"/>
              </a:rPr>
              <a:t>(</a:t>
            </a:r>
            <a:r>
              <a:rPr lang="en-US" altLang="zh-CN" dirty="0">
                <a:solidFill>
                  <a:schemeClr val="accent2"/>
                </a:solidFill>
                <a:latin typeface="+mn-lt"/>
              </a:rPr>
              <a:t>3)</a:t>
            </a:r>
            <a:r>
              <a:rPr lang="zh-CN" altLang="en-US" b="1" dirty="0">
                <a:solidFill>
                  <a:schemeClr val="accent2"/>
                </a:solidFill>
                <a:latin typeface="+mn-lt"/>
              </a:rPr>
              <a:t>三角不等式</a:t>
            </a:r>
            <a:r>
              <a:rPr lang="en-US" altLang="zh-CN" b="1" dirty="0">
                <a:latin typeface="+mn-lt"/>
              </a:rPr>
              <a:t>: </a:t>
            </a:r>
            <a:r>
              <a:rPr lang="zh-CN" altLang="en-US" dirty="0">
                <a:latin typeface="+mn-lt"/>
              </a:rPr>
              <a:t>对任何向量</a:t>
            </a:r>
            <a:r>
              <a:rPr lang="en-US" altLang="zh-CN" b="1" i="1" dirty="0" smtClean="0">
                <a:latin typeface="+mn-lt"/>
              </a:rPr>
              <a:t>x</a:t>
            </a:r>
            <a:r>
              <a:rPr lang="en-US" altLang="zh-CN" dirty="0" smtClean="0">
                <a:latin typeface="+mn-lt"/>
              </a:rPr>
              <a:t>,</a:t>
            </a:r>
            <a:r>
              <a:rPr lang="en-US" altLang="zh-CN" b="1" dirty="0" smtClean="0">
                <a:latin typeface="+mn-lt"/>
              </a:rPr>
              <a:t> </a:t>
            </a:r>
            <a:r>
              <a:rPr lang="en-US" altLang="zh-CN" b="1" i="1" dirty="0" err="1">
                <a:latin typeface="+mn-lt"/>
              </a:rPr>
              <a:t>y</a:t>
            </a:r>
            <a:r>
              <a:rPr lang="en-US" altLang="zh-CN" dirty="0" err="1">
                <a:latin typeface="+mn-lt"/>
                <a:sym typeface="Symbol" pitchFamily="18" charset="2"/>
              </a:rPr>
              <a:t></a:t>
            </a:r>
            <a:r>
              <a:rPr lang="en-US" altLang="zh-CN" dirty="0" err="1" smtClean="0">
                <a:latin typeface="+mn-lt"/>
                <a:sym typeface="Symbol" pitchFamily="18" charset="2"/>
              </a:rPr>
              <a:t>R</a:t>
            </a:r>
            <a:r>
              <a:rPr lang="en-US" altLang="zh-CN" i="1" baseline="30000" dirty="0" err="1" smtClean="0">
                <a:latin typeface="+mn-lt"/>
                <a:sym typeface="Symbol" pitchFamily="18" charset="2"/>
              </a:rPr>
              <a:t>n</a:t>
            </a:r>
            <a:r>
              <a:rPr lang="en-US" altLang="zh-CN" dirty="0" smtClean="0">
                <a:latin typeface="+mn-lt"/>
                <a:sym typeface="Symbol" pitchFamily="18" charset="2"/>
              </a:rPr>
              <a:t>, </a:t>
            </a:r>
            <a:r>
              <a:rPr lang="zh-CN" altLang="en-US" dirty="0">
                <a:latin typeface="+mn-lt"/>
                <a:sym typeface="Symbol" pitchFamily="18" charset="2"/>
              </a:rPr>
              <a:t>成立</a:t>
            </a:r>
          </a:p>
          <a:p>
            <a:pPr>
              <a:lnSpc>
                <a:spcPct val="120000"/>
              </a:lnSpc>
              <a:spcBef>
                <a:spcPts val="0"/>
              </a:spcBef>
            </a:pPr>
            <a:r>
              <a:rPr lang="zh-CN" altLang="en-US" dirty="0">
                <a:latin typeface="+mn-lt"/>
                <a:sym typeface="Symbol" pitchFamily="18" charset="2"/>
              </a:rPr>
              <a:t>     </a:t>
            </a:r>
            <a:r>
              <a:rPr lang="en-US" altLang="zh-CN" dirty="0">
                <a:latin typeface="+mn-lt"/>
              </a:rPr>
              <a:t>‖</a:t>
            </a:r>
            <a:r>
              <a:rPr lang="en-US" altLang="zh-CN" b="1" i="1" dirty="0" err="1">
                <a:latin typeface="+mn-lt"/>
                <a:sym typeface="Symbol" pitchFamily="18" charset="2"/>
              </a:rPr>
              <a:t>x</a:t>
            </a:r>
            <a:r>
              <a:rPr lang="en-US" altLang="zh-CN" b="1" dirty="0" err="1">
                <a:latin typeface="+mn-lt"/>
                <a:sym typeface="Symbol" pitchFamily="18" charset="2"/>
              </a:rPr>
              <a:t>+</a:t>
            </a:r>
            <a:r>
              <a:rPr lang="en-US" altLang="zh-CN" b="1" i="1" dirty="0" err="1">
                <a:latin typeface="+mn-lt"/>
                <a:sym typeface="Symbol" pitchFamily="18" charset="2"/>
              </a:rPr>
              <a:t>y</a:t>
            </a:r>
            <a:r>
              <a:rPr lang="en-US" altLang="zh-CN" dirty="0">
                <a:latin typeface="+mn-lt"/>
              </a:rPr>
              <a:t>‖</a:t>
            </a:r>
            <a:r>
              <a:rPr lang="en-US" altLang="zh-CN" dirty="0">
                <a:latin typeface="+mn-lt"/>
                <a:sym typeface="Symbol" pitchFamily="18" charset="2"/>
              </a:rPr>
              <a:t></a:t>
            </a:r>
            <a:r>
              <a:rPr lang="en-US" altLang="zh-CN" dirty="0">
                <a:latin typeface="+mn-lt"/>
              </a:rPr>
              <a:t>‖</a:t>
            </a:r>
            <a:r>
              <a:rPr lang="en-US" altLang="zh-CN" b="1" i="1" dirty="0">
                <a:latin typeface="+mn-lt"/>
                <a:sym typeface="Symbol" pitchFamily="18" charset="2"/>
              </a:rPr>
              <a:t>x</a:t>
            </a:r>
            <a:r>
              <a:rPr lang="en-US" altLang="zh-CN" dirty="0">
                <a:latin typeface="+mn-lt"/>
              </a:rPr>
              <a:t>‖+‖</a:t>
            </a:r>
            <a:r>
              <a:rPr lang="en-US" altLang="zh-CN" b="1" i="1" dirty="0">
                <a:latin typeface="+mn-lt"/>
                <a:sym typeface="Symbol" pitchFamily="18" charset="2"/>
              </a:rPr>
              <a:t>y</a:t>
            </a:r>
            <a:r>
              <a:rPr lang="en-US" altLang="zh-CN" dirty="0" smtClean="0">
                <a:latin typeface="+mn-lt"/>
              </a:rPr>
              <a:t>‖,</a:t>
            </a:r>
            <a:endParaRPr lang="en-US" altLang="zh-CN" dirty="0">
              <a:latin typeface="+mn-lt"/>
            </a:endParaRPr>
          </a:p>
        </p:txBody>
      </p:sp>
      <p:sp>
        <p:nvSpPr>
          <p:cNvPr id="90121" name="Text Box 9"/>
          <p:cNvSpPr txBox="1">
            <a:spLocks noChangeArrowheads="1"/>
          </p:cNvSpPr>
          <p:nvPr/>
        </p:nvSpPr>
        <p:spPr bwMode="auto">
          <a:xfrm>
            <a:off x="0" y="4869160"/>
            <a:ext cx="9144000" cy="609398"/>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a:latin typeface="+mn-lt"/>
              </a:rPr>
              <a:t>则称函数</a:t>
            </a:r>
            <a:r>
              <a:rPr lang="en-US" altLang="zh-CN" dirty="0">
                <a:latin typeface="+mn-lt"/>
              </a:rPr>
              <a:t>‖</a:t>
            </a:r>
            <a:r>
              <a:rPr lang="en-US" altLang="zh-CN" b="1" dirty="0">
                <a:latin typeface="+mn-lt"/>
                <a:sym typeface="Symbol" pitchFamily="18" charset="2"/>
              </a:rPr>
              <a:t>•</a:t>
            </a:r>
            <a:r>
              <a:rPr lang="en-US" altLang="zh-CN" dirty="0">
                <a:latin typeface="+mn-lt"/>
              </a:rPr>
              <a:t>‖</a:t>
            </a:r>
            <a:r>
              <a:rPr lang="zh-CN" altLang="en-US" dirty="0">
                <a:latin typeface="+mn-lt"/>
              </a:rPr>
              <a:t>为空间</a:t>
            </a:r>
            <a:r>
              <a:rPr lang="en-US" altLang="zh-CN" dirty="0" err="1">
                <a:latin typeface="+mn-lt"/>
              </a:rPr>
              <a:t>R</a:t>
            </a:r>
            <a:r>
              <a:rPr lang="en-US" altLang="zh-CN" i="1" baseline="30000" dirty="0" err="1">
                <a:latin typeface="+mn-lt"/>
              </a:rPr>
              <a:t>n</a:t>
            </a:r>
            <a:r>
              <a:rPr lang="zh-CN" altLang="en-US" dirty="0">
                <a:latin typeface="+mn-lt"/>
              </a:rPr>
              <a:t>上的一个</a:t>
            </a:r>
            <a:r>
              <a:rPr lang="zh-CN" altLang="en-US" b="1" dirty="0" smtClean="0">
                <a:solidFill>
                  <a:srgbClr val="FF0000"/>
                </a:solidFill>
                <a:latin typeface="+mn-lt"/>
              </a:rPr>
              <a:t>向量范数</a:t>
            </a:r>
            <a:r>
              <a:rPr lang="en-US" altLang="zh-CN" dirty="0" smtClean="0">
                <a:latin typeface="+mn-lt"/>
              </a:rPr>
              <a:t>, ‖</a:t>
            </a:r>
            <a:r>
              <a:rPr lang="en-US" altLang="zh-CN" b="1" i="1" dirty="0">
                <a:latin typeface="+mn-lt"/>
                <a:sym typeface="Symbol" pitchFamily="18" charset="2"/>
              </a:rPr>
              <a:t>x</a:t>
            </a:r>
            <a:r>
              <a:rPr lang="en-US" altLang="zh-CN" dirty="0">
                <a:latin typeface="+mn-lt"/>
              </a:rPr>
              <a:t>‖</a:t>
            </a:r>
            <a:r>
              <a:rPr lang="zh-CN" altLang="en-US" dirty="0">
                <a:latin typeface="+mn-lt"/>
              </a:rPr>
              <a:t>为向量</a:t>
            </a:r>
            <a:r>
              <a:rPr lang="en-US" altLang="zh-CN" b="1" i="1" dirty="0">
                <a:latin typeface="+mn-lt"/>
                <a:sym typeface="Symbol" pitchFamily="18" charset="2"/>
              </a:rPr>
              <a:t>x</a:t>
            </a:r>
            <a:r>
              <a:rPr lang="zh-CN" altLang="en-US" dirty="0">
                <a:latin typeface="+mn-lt"/>
                <a:sym typeface="Symbol" pitchFamily="18" charset="2"/>
              </a:rPr>
              <a:t>的</a:t>
            </a:r>
            <a:r>
              <a:rPr lang="zh-CN" altLang="en-US" dirty="0" smtClean="0">
                <a:latin typeface="+mn-lt"/>
                <a:sym typeface="Symbol" pitchFamily="18" charset="2"/>
              </a:rPr>
              <a:t>范数</a:t>
            </a:r>
            <a:r>
              <a:rPr lang="en-US" altLang="zh-CN" dirty="0" smtClean="0">
                <a:latin typeface="+mn-lt"/>
                <a:sym typeface="Symbol" pitchFamily="18" charset="2"/>
              </a:rPr>
              <a:t>.</a:t>
            </a:r>
            <a:endParaRPr lang="en-US" altLang="zh-CN" dirty="0">
              <a:latin typeface="+mn-lt"/>
            </a:endParaRPr>
          </a:p>
        </p:txBody>
      </p:sp>
      <p:sp>
        <p:nvSpPr>
          <p:cNvPr id="90122" name="Rectangle 10"/>
          <p:cNvSpPr>
            <a:spLocks noChangeArrowheads="1"/>
          </p:cNvSpPr>
          <p:nvPr/>
        </p:nvSpPr>
        <p:spPr bwMode="auto">
          <a:xfrm>
            <a:off x="0" y="44450"/>
            <a:ext cx="9144000" cy="609600"/>
          </a:xfrm>
          <a:prstGeom prst="rect">
            <a:avLst/>
          </a:prstGeom>
          <a:noFill/>
          <a:ln w="9525">
            <a:noFill/>
            <a:miter lim="800000"/>
            <a:headEnd/>
            <a:tailEnd/>
          </a:ln>
          <a:effectLst/>
        </p:spPr>
        <p:txBody>
          <a:bodyPr anchor="ctr"/>
          <a:lstStyle/>
          <a:p>
            <a:pPr>
              <a:lnSpc>
                <a:spcPct val="120000"/>
              </a:lnSpc>
              <a:spcBef>
                <a:spcPts val="0"/>
              </a:spcBef>
            </a:pPr>
            <a:r>
              <a:rPr lang="en-US" altLang="zh-CN" b="1" dirty="0">
                <a:solidFill>
                  <a:schemeClr val="accent2"/>
                </a:solidFill>
                <a:latin typeface="+mn-lt"/>
              </a:rPr>
              <a:t>§</a:t>
            </a:r>
            <a:r>
              <a:rPr lang="en-US" altLang="zh-CN" b="1" dirty="0" smtClean="0">
                <a:solidFill>
                  <a:schemeClr val="accent2"/>
                </a:solidFill>
                <a:latin typeface="+mn-lt"/>
              </a:rPr>
              <a:t>2.4.1 </a:t>
            </a:r>
            <a:r>
              <a:rPr lang="zh-CN" altLang="en-US" b="1" dirty="0" smtClean="0">
                <a:solidFill>
                  <a:schemeClr val="accent2"/>
                </a:solidFill>
                <a:latin typeface="+mn-lt"/>
              </a:rPr>
              <a:t>向量的范数</a:t>
            </a:r>
            <a:endParaRPr lang="zh-CN" altLang="en-US" b="1" dirty="0">
              <a:solidFill>
                <a:schemeClr val="accent2"/>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90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90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90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90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90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utoUpdateAnimBg="0"/>
      <p:bldP spid="90118" grpId="0" animBg="1"/>
      <p:bldP spid="90119" grpId="0" animBg="1"/>
      <p:bldP spid="90120" grpId="0" animBg="1"/>
      <p:bldP spid="9012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1352550" y="292100"/>
          <a:ext cx="6045200" cy="2451100"/>
        </p:xfrm>
        <a:graphic>
          <a:graphicData uri="http://schemas.openxmlformats.org/presentationml/2006/ole">
            <p:oleObj spid="_x0000_s22530" name="Equation" r:id="rId3" imgW="6045120" imgH="2450880" progId="Equation.3">
              <p:embed/>
            </p:oleObj>
          </a:graphicData>
        </a:graphic>
      </p:graphicFrame>
      <p:sp>
        <p:nvSpPr>
          <p:cNvPr id="22531" name="Text Box 3"/>
          <p:cNvSpPr txBox="1">
            <a:spLocks noChangeArrowheads="1"/>
          </p:cNvSpPr>
          <p:nvPr/>
        </p:nvSpPr>
        <p:spPr bwMode="auto">
          <a:xfrm>
            <a:off x="0" y="2986088"/>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rPr>
              <a:t>第一步</a:t>
            </a:r>
            <a:r>
              <a:rPr lang="en-US" altLang="zh-CN" dirty="0" smtClean="0">
                <a:latin typeface="+mn-lt"/>
                <a:ea typeface="+mn-ea"/>
              </a:rPr>
              <a:t>: </a:t>
            </a:r>
            <a:r>
              <a:rPr lang="zh-CN" altLang="en-US" dirty="0" smtClean="0">
                <a:latin typeface="+mn-lt"/>
                <a:ea typeface="+mn-ea"/>
              </a:rPr>
              <a:t>设            </a:t>
            </a:r>
            <a:r>
              <a:rPr lang="en-US" altLang="zh-CN" dirty="0" smtClean="0">
                <a:latin typeface="+mn-lt"/>
                <a:ea typeface="+mn-ea"/>
              </a:rPr>
              <a:t>,</a:t>
            </a:r>
            <a:r>
              <a:rPr lang="zh-CN" altLang="en-US" dirty="0">
                <a:latin typeface="+mn-lt"/>
                <a:ea typeface="+mn-ea"/>
              </a:rPr>
              <a:t>依次用</a:t>
            </a:r>
          </a:p>
        </p:txBody>
      </p:sp>
      <p:graphicFrame>
        <p:nvGraphicFramePr>
          <p:cNvPr id="22532" name="Object 4"/>
          <p:cNvGraphicFramePr>
            <a:graphicFrameLocks noChangeAspect="1"/>
          </p:cNvGraphicFramePr>
          <p:nvPr/>
        </p:nvGraphicFramePr>
        <p:xfrm>
          <a:off x="1691680" y="3056508"/>
          <a:ext cx="1003300" cy="444500"/>
        </p:xfrm>
        <a:graphic>
          <a:graphicData uri="http://schemas.openxmlformats.org/presentationml/2006/ole">
            <p:oleObj spid="_x0000_s22532" name="Equation" r:id="rId4" imgW="1002960" imgH="444240" progId="Equation.3">
              <p:embed/>
            </p:oleObj>
          </a:graphicData>
        </a:graphic>
      </p:graphicFrame>
      <p:graphicFrame>
        <p:nvGraphicFramePr>
          <p:cNvPr id="22533" name="Object 5"/>
          <p:cNvGraphicFramePr>
            <a:graphicFrameLocks noChangeAspect="1"/>
          </p:cNvGraphicFramePr>
          <p:nvPr/>
        </p:nvGraphicFramePr>
        <p:xfrm>
          <a:off x="3995936" y="2806700"/>
          <a:ext cx="3860800" cy="927100"/>
        </p:xfrm>
        <a:graphic>
          <a:graphicData uri="http://schemas.openxmlformats.org/presentationml/2006/ole">
            <p:oleObj spid="_x0000_s22533" name="Equation" r:id="rId5" imgW="3860640" imgH="927000" progId="Equation.3">
              <p:embed/>
            </p:oleObj>
          </a:graphicData>
        </a:graphic>
      </p:graphicFrame>
      <p:sp>
        <p:nvSpPr>
          <p:cNvPr id="22535" name="Text Box 7"/>
          <p:cNvSpPr txBox="1">
            <a:spLocks noChangeArrowheads="1"/>
          </p:cNvSpPr>
          <p:nvPr/>
        </p:nvSpPr>
        <p:spPr bwMode="auto">
          <a:xfrm>
            <a:off x="0" y="3645024"/>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ea typeface="+mn-ea"/>
              </a:rPr>
              <a:t>乘矩阵的第</a:t>
            </a:r>
            <a:r>
              <a:rPr lang="en-US" altLang="zh-CN" dirty="0">
                <a:latin typeface="+mn-lt"/>
                <a:ea typeface="+mn-ea"/>
              </a:rPr>
              <a:t>1</a:t>
            </a:r>
            <a:r>
              <a:rPr lang="zh-CN" altLang="en-US" dirty="0">
                <a:latin typeface="+mn-lt"/>
                <a:ea typeface="+mn-ea"/>
              </a:rPr>
              <a:t>行加到第</a:t>
            </a:r>
            <a:r>
              <a:rPr lang="en-US" altLang="zh-CN" i="1" dirty="0" err="1">
                <a:latin typeface="+mn-lt"/>
                <a:ea typeface="+mn-ea"/>
              </a:rPr>
              <a:t>i</a:t>
            </a:r>
            <a:r>
              <a:rPr lang="zh-CN" altLang="en-US" dirty="0" smtClean="0">
                <a:latin typeface="+mn-lt"/>
                <a:ea typeface="+mn-ea"/>
              </a:rPr>
              <a:t>行</a:t>
            </a:r>
            <a:r>
              <a:rPr lang="en-US" altLang="zh-CN" dirty="0" smtClean="0">
                <a:latin typeface="+mn-lt"/>
                <a:ea typeface="+mn-ea"/>
              </a:rPr>
              <a:t>, </a:t>
            </a:r>
            <a:r>
              <a:rPr lang="zh-CN" altLang="en-US" dirty="0" smtClean="0">
                <a:latin typeface="+mn-lt"/>
                <a:ea typeface="+mn-ea"/>
              </a:rPr>
              <a:t>得到矩阵</a:t>
            </a:r>
            <a:r>
              <a:rPr lang="en-US" altLang="zh-CN" dirty="0" smtClean="0">
                <a:latin typeface="+mn-lt"/>
                <a:ea typeface="+mn-ea"/>
              </a:rPr>
              <a:t>:</a:t>
            </a:r>
            <a:endParaRPr lang="en-US" altLang="zh-CN" dirty="0">
              <a:latin typeface="+mn-lt"/>
              <a:ea typeface="+mn-ea"/>
            </a:endParaRPr>
          </a:p>
        </p:txBody>
      </p:sp>
      <p:graphicFrame>
        <p:nvGraphicFramePr>
          <p:cNvPr id="22536" name="Object 8"/>
          <p:cNvGraphicFramePr>
            <a:graphicFrameLocks noChangeAspect="1"/>
          </p:cNvGraphicFramePr>
          <p:nvPr/>
        </p:nvGraphicFramePr>
        <p:xfrm>
          <a:off x="1257300" y="4254500"/>
          <a:ext cx="6261100" cy="2451100"/>
        </p:xfrm>
        <a:graphic>
          <a:graphicData uri="http://schemas.openxmlformats.org/presentationml/2006/ole">
            <p:oleObj spid="_x0000_s22536" name="Equation" r:id="rId6" imgW="6260760" imgH="24508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dissolve">
                                      <p:cBhvr>
                                        <p:cTn id="7" dur="500"/>
                                        <p:tgtEl>
                                          <p:spTgt spid="2253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2532"/>
                                        </p:tgtEl>
                                        <p:attrNameLst>
                                          <p:attrName>style.visibility</p:attrName>
                                        </p:attrNameLst>
                                      </p:cBhvr>
                                      <p:to>
                                        <p:strVal val="visible"/>
                                      </p:to>
                                    </p:set>
                                    <p:animEffect transition="in" filter="dissolve">
                                      <p:cBhvr>
                                        <p:cTn id="11" dur="500"/>
                                        <p:tgtEl>
                                          <p:spTgt spid="22532"/>
                                        </p:tgtEl>
                                      </p:cBhvr>
                                    </p:animEffect>
                                  </p:childTnLst>
                                </p:cTn>
                              </p:par>
                            </p:childTnLst>
                          </p:cTn>
                        </p:par>
                        <p:par>
                          <p:cTn id="12" fill="hold">
                            <p:stCondLst>
                              <p:cond delay="1000"/>
                            </p:stCondLst>
                            <p:childTnLst>
                              <p:par>
                                <p:cTn id="13" presetID="9" presetClass="entr" presetSubtype="0" fill="hold" nodeType="afterEffect">
                                  <p:stCondLst>
                                    <p:cond delay="3000"/>
                                  </p:stCondLst>
                                  <p:childTnLst>
                                    <p:set>
                                      <p:cBhvr>
                                        <p:cTn id="14" dur="1" fill="hold">
                                          <p:stCondLst>
                                            <p:cond delay="0"/>
                                          </p:stCondLst>
                                        </p:cTn>
                                        <p:tgtEl>
                                          <p:spTgt spid="22533"/>
                                        </p:tgtEl>
                                        <p:attrNameLst>
                                          <p:attrName>style.visibility</p:attrName>
                                        </p:attrNameLst>
                                      </p:cBhvr>
                                      <p:to>
                                        <p:strVal val="visible"/>
                                      </p:to>
                                    </p:set>
                                    <p:animEffect transition="in" filter="dissolve">
                                      <p:cBhvr>
                                        <p:cTn id="15" dur="500"/>
                                        <p:tgtEl>
                                          <p:spTgt spid="2253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53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2536"/>
                                        </p:tgtEl>
                                        <p:attrNameLst>
                                          <p:attrName>style.visibility</p:attrName>
                                        </p:attrNameLst>
                                      </p:cBhvr>
                                      <p:to>
                                        <p:strVal val="visible"/>
                                      </p:to>
                                    </p:set>
                                    <p:animEffect transition="in" filter="wipe(up)">
                                      <p:cBhvr>
                                        <p:cTn id="24"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P spid="2253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 Box 4"/>
          <p:cNvSpPr txBox="1">
            <a:spLocks noChangeArrowheads="1"/>
          </p:cNvSpPr>
          <p:nvPr/>
        </p:nvSpPr>
        <p:spPr bwMode="auto">
          <a:xfrm>
            <a:off x="0" y="0"/>
            <a:ext cx="9144000" cy="540725"/>
          </a:xfrm>
          <a:prstGeom prst="rect">
            <a:avLst/>
          </a:prstGeom>
          <a:solidFill>
            <a:srgbClr val="00FFFF"/>
          </a:solidFill>
          <a:ln w="9525">
            <a:noFill/>
            <a:miter lim="800000"/>
            <a:headEnd/>
            <a:tailEnd/>
          </a:ln>
          <a:effectLst/>
        </p:spPr>
        <p:txBody>
          <a:bodyPr>
            <a:spAutoFit/>
          </a:bodyPr>
          <a:lstStyle/>
          <a:p>
            <a:pPr algn="l">
              <a:lnSpc>
                <a:spcPct val="120000"/>
              </a:lnSpc>
              <a:spcBef>
                <a:spcPts val="0"/>
              </a:spcBef>
            </a:pPr>
            <a:r>
              <a:rPr lang="zh-CN" altLang="en-US"/>
              <a:t>补充</a:t>
            </a:r>
          </a:p>
        </p:txBody>
      </p:sp>
      <p:sp>
        <p:nvSpPr>
          <p:cNvPr id="92165" name="Text Box 5"/>
          <p:cNvSpPr txBox="1">
            <a:spLocks noChangeArrowheads="1"/>
          </p:cNvSpPr>
          <p:nvPr/>
        </p:nvSpPr>
        <p:spPr bwMode="auto">
          <a:xfrm>
            <a:off x="0" y="620688"/>
            <a:ext cx="9144000" cy="1076961"/>
          </a:xfrm>
          <a:prstGeom prst="rect">
            <a:avLst/>
          </a:prstGeom>
          <a:noFill/>
          <a:ln w="9525">
            <a:noFill/>
            <a:miter lim="800000"/>
            <a:headEnd/>
            <a:tailEnd/>
          </a:ln>
          <a:effectLst/>
        </p:spPr>
        <p:txBody>
          <a:bodyPr wrap="square">
            <a:spAutoFit/>
          </a:bodyPr>
          <a:lstStyle/>
          <a:p>
            <a:pPr algn="just">
              <a:lnSpc>
                <a:spcPct val="120000"/>
              </a:lnSpc>
              <a:spcBef>
                <a:spcPts val="0"/>
              </a:spcBef>
            </a:pPr>
            <a:r>
              <a:rPr lang="zh-CN" altLang="en-US" dirty="0" smtClean="0">
                <a:latin typeface="+mn-lt"/>
              </a:rPr>
              <a:t>        根据</a:t>
            </a:r>
            <a:r>
              <a:rPr lang="zh-CN" altLang="en-US" dirty="0">
                <a:latin typeface="+mn-lt"/>
              </a:rPr>
              <a:t>以上基本</a:t>
            </a:r>
            <a:r>
              <a:rPr lang="zh-CN" altLang="en-US" dirty="0" smtClean="0">
                <a:latin typeface="+mn-lt"/>
              </a:rPr>
              <a:t>性质</a:t>
            </a:r>
            <a:r>
              <a:rPr lang="en-US" altLang="zh-CN" dirty="0" smtClean="0">
                <a:latin typeface="+mn-lt"/>
              </a:rPr>
              <a:t>, </a:t>
            </a:r>
            <a:r>
              <a:rPr lang="zh-CN" altLang="en-US" dirty="0" smtClean="0">
                <a:latin typeface="+mn-lt"/>
              </a:rPr>
              <a:t>还</a:t>
            </a:r>
            <a:r>
              <a:rPr lang="zh-CN" altLang="en-US" dirty="0">
                <a:latin typeface="+mn-lt"/>
              </a:rPr>
              <a:t>会得到一些比较基本的</a:t>
            </a:r>
            <a:r>
              <a:rPr lang="zh-CN" altLang="en-US" dirty="0" smtClean="0">
                <a:latin typeface="+mn-lt"/>
              </a:rPr>
              <a:t>性质</a:t>
            </a:r>
            <a:r>
              <a:rPr lang="en-US" altLang="zh-CN" dirty="0" smtClean="0">
                <a:latin typeface="+mn-lt"/>
              </a:rPr>
              <a:t>, </a:t>
            </a:r>
            <a:r>
              <a:rPr lang="zh-CN" altLang="en-US" dirty="0" smtClean="0">
                <a:latin typeface="+mn-lt"/>
              </a:rPr>
              <a:t>比如</a:t>
            </a:r>
            <a:r>
              <a:rPr lang="en-US" altLang="zh-CN" dirty="0" smtClean="0">
                <a:latin typeface="+mn-lt"/>
              </a:rPr>
              <a:t>:</a:t>
            </a:r>
            <a:endParaRPr lang="zh-CN" altLang="en-US" dirty="0">
              <a:latin typeface="+mn-lt"/>
            </a:endParaRPr>
          </a:p>
        </p:txBody>
      </p:sp>
      <p:sp>
        <p:nvSpPr>
          <p:cNvPr id="92166" name="Text Box 6"/>
          <p:cNvSpPr txBox="1">
            <a:spLocks noChangeArrowheads="1"/>
          </p:cNvSpPr>
          <p:nvPr/>
        </p:nvSpPr>
        <p:spPr bwMode="auto">
          <a:xfrm>
            <a:off x="0" y="1772716"/>
            <a:ext cx="9144000" cy="1126462"/>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en-US" altLang="zh-CN" dirty="0" smtClean="0">
                <a:latin typeface="Times New Roman" pitchFamily="18" charset="0"/>
              </a:rPr>
              <a:t>        </a:t>
            </a:r>
            <a:r>
              <a:rPr lang="zh-CN" altLang="en-US" dirty="0" smtClean="0">
                <a:latin typeface="Times New Roman" pitchFamily="18" charset="0"/>
              </a:rPr>
              <a:t>对</a:t>
            </a:r>
            <a:r>
              <a:rPr lang="zh-CN" altLang="en-US" dirty="0">
                <a:latin typeface="Times New Roman" pitchFamily="18" charset="0"/>
              </a:rPr>
              <a:t>任何向量</a:t>
            </a:r>
            <a:r>
              <a:rPr lang="en-US" altLang="zh-CN" b="1" i="1" dirty="0" smtClean="0">
                <a:latin typeface="Times New Roman" pitchFamily="18" charset="0"/>
              </a:rPr>
              <a:t>x</a:t>
            </a:r>
            <a:r>
              <a:rPr lang="en-US" altLang="zh-CN" dirty="0" smtClean="0">
                <a:latin typeface="Times New Roman" pitchFamily="18" charset="0"/>
              </a:rPr>
              <a:t>,</a:t>
            </a:r>
            <a:r>
              <a:rPr lang="en-US" altLang="zh-CN" b="1" dirty="0" smtClean="0">
                <a:latin typeface="Times New Roman" pitchFamily="18" charset="0"/>
              </a:rPr>
              <a:t> </a:t>
            </a:r>
            <a:r>
              <a:rPr lang="en-US" altLang="zh-CN" b="1" i="1" dirty="0" err="1">
                <a:latin typeface="Times New Roman" pitchFamily="18" charset="0"/>
              </a:rPr>
              <a:t>y</a:t>
            </a:r>
            <a:r>
              <a:rPr lang="en-US" altLang="zh-CN" dirty="0" err="1">
                <a:latin typeface="Times New Roman" pitchFamily="18" charset="0"/>
                <a:sym typeface="Symbol" pitchFamily="18" charset="2"/>
              </a:rPr>
              <a:t></a:t>
            </a:r>
            <a:r>
              <a:rPr lang="en-US" altLang="zh-CN" dirty="0" err="1" smtClean="0">
                <a:latin typeface="Times New Roman" pitchFamily="18" charset="0"/>
                <a:sym typeface="Symbol" pitchFamily="18" charset="2"/>
              </a:rPr>
              <a:t>R</a:t>
            </a:r>
            <a:r>
              <a:rPr lang="en-US" altLang="zh-CN" i="1" baseline="30000" dirty="0" err="1" smtClean="0">
                <a:latin typeface="Times New Roman" pitchFamily="18" charset="0"/>
                <a:sym typeface="Symbol" pitchFamily="18" charset="2"/>
              </a:rPr>
              <a:t>n</a:t>
            </a:r>
            <a:r>
              <a:rPr lang="en-US" altLang="zh-CN" dirty="0" smtClean="0">
                <a:latin typeface="Times New Roman" pitchFamily="18" charset="0"/>
                <a:sym typeface="Symbol" pitchFamily="18" charset="2"/>
              </a:rPr>
              <a:t>, </a:t>
            </a:r>
            <a:r>
              <a:rPr lang="zh-CN" altLang="en-US" dirty="0">
                <a:latin typeface="Times New Roman" pitchFamily="18" charset="0"/>
                <a:sym typeface="Symbol" pitchFamily="18" charset="2"/>
              </a:rPr>
              <a:t>成立</a:t>
            </a:r>
          </a:p>
          <a:p>
            <a:pPr>
              <a:lnSpc>
                <a:spcPct val="120000"/>
              </a:lnSpc>
              <a:spcBef>
                <a:spcPts val="0"/>
              </a:spcBef>
            </a:pPr>
            <a:r>
              <a:rPr lang="zh-CN" altLang="en-US" dirty="0">
                <a:latin typeface="Times New Roman" pitchFamily="18" charset="0"/>
                <a:sym typeface="Symbol" pitchFamily="18" charset="2"/>
              </a:rPr>
              <a:t>     </a:t>
            </a:r>
            <a:r>
              <a:rPr lang="zh-CN" altLang="en-US" dirty="0">
                <a:latin typeface="Times New Roman" pitchFamily="18" charset="0"/>
                <a:cs typeface="Times New Roman" pitchFamily="18" charset="0"/>
                <a:sym typeface="Symbol" pitchFamily="18" charset="2"/>
              </a:rPr>
              <a:t>│</a:t>
            </a:r>
            <a:r>
              <a:rPr lang="en-US" altLang="zh-CN" dirty="0">
                <a:latin typeface="Times New Roman" pitchFamily="18" charset="0"/>
              </a:rPr>
              <a:t>‖</a:t>
            </a:r>
            <a:r>
              <a:rPr lang="en-US" altLang="zh-CN" b="1" i="1" dirty="0">
                <a:latin typeface="Times New Roman" pitchFamily="18" charset="0"/>
                <a:sym typeface="Symbol" pitchFamily="18" charset="2"/>
              </a:rPr>
              <a:t>x</a:t>
            </a:r>
            <a:r>
              <a:rPr lang="en-US" altLang="zh-CN" dirty="0">
                <a:latin typeface="Times New Roman" pitchFamily="18" charset="0"/>
              </a:rPr>
              <a:t>‖</a:t>
            </a:r>
            <a:r>
              <a:rPr lang="zh-CN" altLang="en-US" b="1" dirty="0" smtClean="0">
                <a:latin typeface="Times New Roman" pitchFamily="18" charset="0"/>
                <a:sym typeface="Symbol" pitchFamily="18" charset="2"/>
              </a:rPr>
              <a:t>－</a:t>
            </a:r>
            <a:r>
              <a:rPr lang="en-US" altLang="zh-CN" dirty="0" smtClean="0">
                <a:latin typeface="Times New Roman" pitchFamily="18" charset="0"/>
              </a:rPr>
              <a:t>‖</a:t>
            </a:r>
            <a:r>
              <a:rPr lang="en-US" altLang="zh-CN" b="1" i="1" dirty="0">
                <a:latin typeface="Times New Roman" pitchFamily="18" charset="0"/>
                <a:sym typeface="Symbol" pitchFamily="18" charset="2"/>
              </a:rPr>
              <a:t>y</a:t>
            </a:r>
            <a:r>
              <a:rPr lang="en-US" altLang="zh-CN" dirty="0" smtClean="0">
                <a:latin typeface="Times New Roman" pitchFamily="18" charset="0"/>
              </a:rPr>
              <a:t>‖</a:t>
            </a:r>
            <a:r>
              <a:rPr lang="en-US" altLang="zh-CN" dirty="0" smtClean="0">
                <a:latin typeface="Times New Roman" pitchFamily="18" charset="0"/>
                <a:cs typeface="Times New Roman" pitchFamily="18" charset="0"/>
                <a:sym typeface="Symbol" pitchFamily="18" charset="2"/>
              </a:rPr>
              <a:t>│</a:t>
            </a:r>
            <a:r>
              <a:rPr lang="en-US" altLang="zh-CN" dirty="0" smtClean="0">
                <a:latin typeface="Times New Roman" pitchFamily="18" charset="0"/>
                <a:sym typeface="Symbol" pitchFamily="18" charset="2"/>
              </a:rPr>
              <a:t></a:t>
            </a:r>
            <a:r>
              <a:rPr lang="en-US" altLang="zh-CN" dirty="0">
                <a:latin typeface="Times New Roman" pitchFamily="18" charset="0"/>
              </a:rPr>
              <a:t>‖</a:t>
            </a:r>
            <a:r>
              <a:rPr lang="en-US" altLang="zh-CN" b="1" i="1" dirty="0" smtClean="0">
                <a:latin typeface="Times New Roman" pitchFamily="18" charset="0"/>
                <a:sym typeface="Symbol" pitchFamily="18" charset="2"/>
              </a:rPr>
              <a:t>x</a:t>
            </a:r>
            <a:r>
              <a:rPr lang="zh-CN" altLang="en-US" b="1" dirty="0" smtClean="0">
                <a:latin typeface="Times New Roman" pitchFamily="18" charset="0"/>
                <a:sym typeface="Symbol" pitchFamily="18" charset="2"/>
              </a:rPr>
              <a:t>－</a:t>
            </a:r>
            <a:r>
              <a:rPr lang="en-US" altLang="zh-CN" b="1" i="1" dirty="0">
                <a:latin typeface="Times New Roman" pitchFamily="18" charset="0"/>
                <a:sym typeface="Symbol" pitchFamily="18" charset="2"/>
              </a:rPr>
              <a:t>y</a:t>
            </a:r>
            <a:r>
              <a:rPr lang="en-US" altLang="zh-CN" dirty="0" smtClean="0">
                <a:latin typeface="Times New Roman" pitchFamily="18" charset="0"/>
              </a:rPr>
              <a:t>‖.</a:t>
            </a:r>
            <a:endParaRPr lang="en-US" altLang="zh-CN" dirty="0">
              <a:latin typeface="Times New Roman" pitchFamily="18" charset="0"/>
            </a:endParaRPr>
          </a:p>
        </p:txBody>
      </p:sp>
      <p:sp>
        <p:nvSpPr>
          <p:cNvPr id="92167" name="AutoShape 7"/>
          <p:cNvSpPr>
            <a:spLocks noChangeArrowheads="1"/>
          </p:cNvSpPr>
          <p:nvPr/>
        </p:nvSpPr>
        <p:spPr bwMode="auto">
          <a:xfrm>
            <a:off x="3851275" y="3572941"/>
            <a:ext cx="3240088" cy="792163"/>
          </a:xfrm>
          <a:prstGeom prst="wedgeRoundRectCallout">
            <a:avLst>
              <a:gd name="adj1" fmla="val -15509"/>
              <a:gd name="adj2" fmla="val -123148"/>
              <a:gd name="adj3" fmla="val 16667"/>
            </a:avLst>
          </a:prstGeom>
          <a:solidFill>
            <a:srgbClr val="FFFF00"/>
          </a:solidFill>
          <a:ln w="9525">
            <a:noFill/>
            <a:miter lim="800000"/>
            <a:headEnd/>
            <a:tailEnd/>
          </a:ln>
          <a:effectLst/>
        </p:spPr>
        <p:txBody>
          <a:bodyPr anchor="ctr"/>
          <a:lstStyle/>
          <a:p>
            <a:pPr>
              <a:lnSpc>
                <a:spcPct val="120000"/>
              </a:lnSpc>
              <a:spcBef>
                <a:spcPts val="0"/>
              </a:spcBef>
            </a:pPr>
            <a:r>
              <a:rPr lang="zh-CN" altLang="en-US" dirty="0"/>
              <a:t>思考</a:t>
            </a:r>
            <a:r>
              <a:rPr lang="en-US" altLang="zh-CN"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2165"/>
                                        </p:tgtEl>
                                        <p:attrNameLst>
                                          <p:attrName>style.visibility</p:attrName>
                                        </p:attrNameLst>
                                      </p:cBhvr>
                                      <p:to>
                                        <p:strVal val="visible"/>
                                      </p:to>
                                    </p:set>
                                    <p:anim calcmode="discrete" valueType="clr">
                                      <p:cBhvr override="childStyle">
                                        <p:cTn id="7" dur="80"/>
                                        <p:tgtEl>
                                          <p:spTgt spid="9216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65"/>
                                        </p:tgtEl>
                                        <p:attrNameLst>
                                          <p:attrName>fillcolor</p:attrName>
                                        </p:attrNameLst>
                                      </p:cBhvr>
                                      <p:tavLst>
                                        <p:tav tm="0">
                                          <p:val>
                                            <p:clrVal>
                                              <a:schemeClr val="accent2"/>
                                            </p:clrVal>
                                          </p:val>
                                        </p:tav>
                                        <p:tav tm="50000">
                                          <p:val>
                                            <p:clrVal>
                                              <a:schemeClr val="hlink"/>
                                            </p:clrVal>
                                          </p:val>
                                        </p:tav>
                                      </p:tavLst>
                                    </p:anim>
                                    <p:set>
                                      <p:cBhvr>
                                        <p:cTn id="9" dur="80"/>
                                        <p:tgtEl>
                                          <p:spTgt spid="9216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300"/>
                                  </p:iterate>
                                  <p:childTnLst>
                                    <p:set>
                                      <p:cBhvr>
                                        <p:cTn id="13" dur="1" fill="hold">
                                          <p:stCondLst>
                                            <p:cond delay="299"/>
                                          </p:stCondLst>
                                        </p:cTn>
                                        <p:tgtEl>
                                          <p:spTgt spid="9216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2167"/>
                                        </p:tgtEl>
                                        <p:attrNameLst>
                                          <p:attrName>style.visibility</p:attrName>
                                        </p:attrNameLst>
                                      </p:cBhvr>
                                      <p:to>
                                        <p:strVal val="visible"/>
                                      </p:to>
                                    </p:set>
                                    <p:animEffect transition="in" filter="blinds(horizontal)">
                                      <p:cBhvr>
                                        <p:cTn id="18" dur="5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p:bldP spid="92166" grpId="0" animBg="1" autoUpdateAnimBg="0"/>
      <p:bldP spid="9216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0" y="7620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a:t>    </a:t>
            </a:r>
            <a:r>
              <a:rPr lang="zh-CN" altLang="en-US" dirty="0"/>
              <a:t>记</a:t>
            </a:r>
            <a:r>
              <a:rPr lang="en-US" altLang="zh-CN" b="1" i="1" dirty="0">
                <a:latin typeface="Times New Roman" pitchFamily="18" charset="0"/>
                <a:sym typeface="Symbol" pitchFamily="18" charset="2"/>
              </a:rPr>
              <a:t>x</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1</a:t>
            </a:r>
            <a:r>
              <a:rPr lang="en-US" altLang="zh-CN" dirty="0" smtClean="0">
                <a:latin typeface="Times New Roman" pitchFamily="18" charset="0"/>
              </a:rPr>
              <a:t>, </a:t>
            </a:r>
            <a:r>
              <a:rPr lang="en-US" altLang="zh-CN" i="1" dirty="0" smtClean="0">
                <a:latin typeface="Times New Roman" pitchFamily="18" charset="0"/>
              </a:rPr>
              <a:t>x</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err="1" smtClean="0">
                <a:latin typeface="Times New Roman" pitchFamily="18" charset="0"/>
              </a:rPr>
              <a:t>x</a:t>
            </a:r>
            <a:r>
              <a:rPr lang="en-US" altLang="zh-CN" baseline="-25000" dirty="0" err="1" smtClean="0">
                <a:latin typeface="Times New Roman" pitchFamily="18" charset="0"/>
              </a:rPr>
              <a:t>n</a:t>
            </a:r>
            <a:r>
              <a:rPr lang="en-US" altLang="zh-CN" dirty="0" smtClean="0">
                <a:latin typeface="Times New Roman" pitchFamily="18" charset="0"/>
              </a:rPr>
              <a:t>)</a:t>
            </a:r>
            <a:r>
              <a:rPr lang="en-US" altLang="zh-CN" baseline="30000" dirty="0" smtClean="0">
                <a:latin typeface="Times New Roman" pitchFamily="18" charset="0"/>
              </a:rPr>
              <a:t>T</a:t>
            </a:r>
            <a:r>
              <a:rPr lang="en-US" altLang="zh-CN" dirty="0">
                <a:latin typeface="Times New Roman" pitchFamily="18" charset="0"/>
              </a:rPr>
              <a:t>, </a:t>
            </a:r>
            <a:r>
              <a:rPr lang="zh-CN" altLang="en-US" dirty="0">
                <a:latin typeface="Times New Roman" pitchFamily="18" charset="0"/>
              </a:rPr>
              <a:t>常用的向量</a:t>
            </a:r>
            <a:r>
              <a:rPr lang="zh-CN" altLang="en-US" dirty="0">
                <a:latin typeface="Times New Roman" pitchFamily="18" charset="0"/>
                <a:sym typeface="Symbol" pitchFamily="18" charset="2"/>
              </a:rPr>
              <a:t>范数有</a:t>
            </a:r>
            <a:r>
              <a:rPr lang="en-US" altLang="zh-CN" dirty="0">
                <a:latin typeface="Times New Roman" pitchFamily="18" charset="0"/>
                <a:sym typeface="Symbol" pitchFamily="18" charset="2"/>
              </a:rPr>
              <a:t>:</a:t>
            </a:r>
            <a:r>
              <a:rPr lang="en-US" altLang="zh-CN" dirty="0"/>
              <a:t> </a:t>
            </a:r>
          </a:p>
        </p:txBody>
      </p:sp>
      <p:sp>
        <p:nvSpPr>
          <p:cNvPr id="57347" name="Text Box 3"/>
          <p:cNvSpPr txBox="1">
            <a:spLocks noChangeArrowheads="1"/>
          </p:cNvSpPr>
          <p:nvPr/>
        </p:nvSpPr>
        <p:spPr bwMode="auto">
          <a:xfrm>
            <a:off x="0" y="800100"/>
            <a:ext cx="9144000" cy="559897"/>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zh-CN" altLang="en-US" b="1" dirty="0" smtClean="0">
                <a:solidFill>
                  <a:srgbClr val="FF0000"/>
                </a:solidFill>
              </a:rPr>
              <a:t>向量</a:t>
            </a:r>
            <a:r>
              <a:rPr lang="zh-CN" altLang="en-US" b="1" dirty="0">
                <a:solidFill>
                  <a:srgbClr val="FF0000"/>
                </a:solidFill>
              </a:rPr>
              <a:t>的</a:t>
            </a:r>
            <a:r>
              <a:rPr lang="en-US" altLang="zh-CN" b="1" dirty="0">
                <a:solidFill>
                  <a:srgbClr val="FF0000"/>
                </a:solidFill>
              </a:rPr>
              <a:t>1-</a:t>
            </a:r>
            <a:r>
              <a:rPr lang="zh-CN" altLang="en-US" b="1" dirty="0">
                <a:solidFill>
                  <a:srgbClr val="FF0000"/>
                </a:solidFill>
              </a:rPr>
              <a:t>范数</a:t>
            </a:r>
            <a:r>
              <a:rPr lang="en-US" altLang="zh-CN" dirty="0" smtClean="0">
                <a:solidFill>
                  <a:srgbClr val="FF0000"/>
                </a:solidFill>
              </a:rPr>
              <a:t>: </a:t>
            </a:r>
            <a:r>
              <a:rPr lang="en-US" altLang="zh-CN" dirty="0" smtClean="0">
                <a:latin typeface="Times New Roman" pitchFamily="18" charset="0"/>
              </a:rPr>
              <a:t>‖</a:t>
            </a:r>
            <a:r>
              <a:rPr lang="en-US" altLang="zh-CN" b="1" i="1" dirty="0">
                <a:latin typeface="Times New Roman" pitchFamily="18" charset="0"/>
                <a:sym typeface="Symbol" pitchFamily="18" charset="2"/>
              </a:rPr>
              <a:t>x</a:t>
            </a:r>
            <a:r>
              <a:rPr lang="en-US" altLang="zh-CN" dirty="0">
                <a:latin typeface="Times New Roman" pitchFamily="18" charset="0"/>
              </a:rPr>
              <a:t>‖</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2</a:t>
            </a:r>
            <a:r>
              <a:rPr lang="en-US" altLang="zh-CN" dirty="0">
                <a:latin typeface="Times New Roman" pitchFamily="18" charset="0"/>
              </a:rPr>
              <a:t>|+…+|</a:t>
            </a:r>
            <a:r>
              <a:rPr lang="en-US" altLang="zh-CN" i="1" dirty="0" err="1">
                <a:latin typeface="Times New Roman" pitchFamily="18" charset="0"/>
              </a:rPr>
              <a:t>x</a:t>
            </a:r>
            <a:r>
              <a:rPr lang="en-US" altLang="zh-CN" baseline="-25000" dirty="0" err="1">
                <a:latin typeface="Times New Roman" pitchFamily="18" charset="0"/>
              </a:rPr>
              <a:t>n</a:t>
            </a:r>
            <a:r>
              <a:rPr lang="en-US" altLang="zh-CN" dirty="0" smtClean="0">
                <a:latin typeface="Times New Roman" pitchFamily="18" charset="0"/>
              </a:rPr>
              <a:t>|</a:t>
            </a:r>
            <a:r>
              <a:rPr lang="en-US" altLang="zh-CN" dirty="0" smtClean="0"/>
              <a:t> </a:t>
            </a:r>
            <a:endParaRPr lang="en-US" altLang="zh-CN" dirty="0"/>
          </a:p>
        </p:txBody>
      </p:sp>
      <p:sp>
        <p:nvSpPr>
          <p:cNvPr id="57348" name="Text Box 4"/>
          <p:cNvSpPr txBox="1">
            <a:spLocks noChangeArrowheads="1"/>
          </p:cNvSpPr>
          <p:nvPr/>
        </p:nvSpPr>
        <p:spPr bwMode="auto">
          <a:xfrm>
            <a:off x="0" y="1562100"/>
            <a:ext cx="9144000" cy="609398"/>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zh-CN" altLang="en-US" b="1" dirty="0" smtClean="0">
                <a:solidFill>
                  <a:srgbClr val="FF0000"/>
                </a:solidFill>
              </a:rPr>
              <a:t>向量</a:t>
            </a:r>
            <a:r>
              <a:rPr lang="zh-CN" altLang="en-US" b="1" dirty="0">
                <a:solidFill>
                  <a:srgbClr val="FF0000"/>
                </a:solidFill>
              </a:rPr>
              <a:t>的</a:t>
            </a:r>
            <a:r>
              <a:rPr lang="en-US" altLang="zh-CN" b="1" dirty="0">
                <a:solidFill>
                  <a:srgbClr val="FF0000"/>
                </a:solidFill>
              </a:rPr>
              <a:t>2-</a:t>
            </a:r>
            <a:r>
              <a:rPr lang="zh-CN" altLang="en-US" b="1" dirty="0">
                <a:solidFill>
                  <a:srgbClr val="FF0000"/>
                </a:solidFill>
              </a:rPr>
              <a:t>范数</a:t>
            </a:r>
            <a:r>
              <a:rPr lang="en-US" altLang="zh-CN" dirty="0">
                <a:solidFill>
                  <a:srgbClr val="FF0000"/>
                </a:solidFill>
              </a:rPr>
              <a:t>:</a:t>
            </a:r>
            <a:r>
              <a:rPr lang="en-US" altLang="zh-CN" dirty="0">
                <a:latin typeface="Times New Roman" pitchFamily="18" charset="0"/>
              </a:rPr>
              <a:t>‖</a:t>
            </a:r>
            <a:r>
              <a:rPr lang="en-US" altLang="zh-CN" b="1" i="1" dirty="0">
                <a:latin typeface="Times New Roman" pitchFamily="18" charset="0"/>
                <a:sym typeface="Symbol" pitchFamily="18" charset="2"/>
              </a:rPr>
              <a:t>x</a:t>
            </a:r>
            <a:r>
              <a:rPr lang="en-US" altLang="zh-CN" dirty="0">
                <a:latin typeface="Times New Roman" pitchFamily="18" charset="0"/>
              </a:rPr>
              <a:t>‖</a:t>
            </a:r>
            <a:r>
              <a:rPr lang="en-US" altLang="zh-CN" baseline="-25000" dirty="0">
                <a:latin typeface="Times New Roman" pitchFamily="18" charset="0"/>
              </a:rPr>
              <a:t>2</a:t>
            </a:r>
            <a:r>
              <a:rPr lang="en-US" altLang="zh-CN" dirty="0">
                <a:latin typeface="Times New Roman" pitchFamily="18" charset="0"/>
              </a:rPr>
              <a:t>=</a:t>
            </a:r>
            <a:r>
              <a:rPr lang="en-US" altLang="zh-CN" dirty="0"/>
              <a:t> </a:t>
            </a:r>
          </a:p>
        </p:txBody>
      </p:sp>
      <p:sp>
        <p:nvSpPr>
          <p:cNvPr id="57350" name="Text Box 6"/>
          <p:cNvSpPr txBox="1">
            <a:spLocks noChangeArrowheads="1"/>
          </p:cNvSpPr>
          <p:nvPr/>
        </p:nvSpPr>
        <p:spPr bwMode="auto">
          <a:xfrm>
            <a:off x="0" y="2324100"/>
            <a:ext cx="9144000" cy="609398"/>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zh-CN" altLang="en-US" b="1" dirty="0" smtClean="0">
                <a:solidFill>
                  <a:srgbClr val="FF0000"/>
                </a:solidFill>
              </a:rPr>
              <a:t>向量</a:t>
            </a:r>
            <a:r>
              <a:rPr lang="zh-CN" altLang="en-US" b="1" dirty="0">
                <a:solidFill>
                  <a:srgbClr val="FF0000"/>
                </a:solidFill>
              </a:rPr>
              <a:t>的</a:t>
            </a:r>
            <a:r>
              <a:rPr lang="zh-CN" altLang="en-US" b="1" dirty="0">
                <a:solidFill>
                  <a:srgbClr val="FF0000"/>
                </a:solidFill>
                <a:sym typeface="Symbol" pitchFamily="18" charset="2"/>
              </a:rPr>
              <a:t></a:t>
            </a:r>
            <a:r>
              <a:rPr lang="en-US" altLang="zh-CN" b="1" dirty="0">
                <a:solidFill>
                  <a:srgbClr val="FF0000"/>
                </a:solidFill>
              </a:rPr>
              <a:t>-</a:t>
            </a:r>
            <a:r>
              <a:rPr lang="zh-CN" altLang="en-US" b="1" dirty="0">
                <a:solidFill>
                  <a:srgbClr val="FF0000"/>
                </a:solidFill>
              </a:rPr>
              <a:t>范数</a:t>
            </a:r>
            <a:r>
              <a:rPr lang="en-US" altLang="zh-CN" dirty="0">
                <a:solidFill>
                  <a:srgbClr val="FF0000"/>
                </a:solidFill>
              </a:rPr>
              <a:t>:</a:t>
            </a:r>
            <a:r>
              <a:rPr lang="en-US" altLang="zh-CN" dirty="0">
                <a:latin typeface="Times New Roman" pitchFamily="18" charset="0"/>
              </a:rPr>
              <a:t>‖</a:t>
            </a:r>
            <a:r>
              <a:rPr lang="en-US" altLang="zh-CN" b="1" i="1" dirty="0">
                <a:latin typeface="Times New Roman" pitchFamily="18" charset="0"/>
                <a:sym typeface="Symbol" pitchFamily="18" charset="2"/>
              </a:rPr>
              <a:t>x</a:t>
            </a:r>
            <a:r>
              <a:rPr lang="en-US" altLang="zh-CN" dirty="0">
                <a:latin typeface="Times New Roman" pitchFamily="18" charset="0"/>
              </a:rPr>
              <a:t>‖</a:t>
            </a:r>
            <a:r>
              <a:rPr lang="en-US" altLang="zh-CN" baseline="-25000" dirty="0">
                <a:latin typeface="Times New Roman" pitchFamily="18" charset="0"/>
                <a:sym typeface="Symbol" pitchFamily="18" charset="2"/>
              </a:rPr>
              <a:t></a:t>
            </a:r>
            <a:r>
              <a:rPr lang="en-US" altLang="zh-CN" dirty="0">
                <a:latin typeface="Times New Roman" pitchFamily="18" charset="0"/>
              </a:rPr>
              <a:t>=</a:t>
            </a:r>
            <a:r>
              <a:rPr lang="en-US" altLang="zh-CN" dirty="0"/>
              <a:t> </a:t>
            </a:r>
          </a:p>
        </p:txBody>
      </p:sp>
      <p:sp>
        <p:nvSpPr>
          <p:cNvPr id="57361" name="AutoShape 17">
            <a:hlinkClick r:id="rId2" action="ppaction://hlinksldjump" highlightClick="1"/>
          </p:cNvPr>
          <p:cNvSpPr>
            <a:spLocks noChangeArrowheads="1"/>
          </p:cNvSpPr>
          <p:nvPr/>
        </p:nvSpPr>
        <p:spPr bwMode="auto">
          <a:xfrm>
            <a:off x="7812088" y="2492375"/>
            <a:ext cx="431800" cy="431800"/>
          </a:xfrm>
          <a:prstGeom prst="actionButtonInformation">
            <a:avLst/>
          </a:prstGeom>
          <a:solidFill>
            <a:srgbClr val="CCECFF"/>
          </a:solidFill>
          <a:ln w="9525">
            <a:noFill/>
            <a:miter lim="800000"/>
            <a:headEnd/>
            <a:tailEnd/>
          </a:ln>
          <a:effectLst/>
        </p:spPr>
        <p:txBody>
          <a:bodyPr wrap="none" anchor="ctr"/>
          <a:lstStyle/>
          <a:p>
            <a:pPr>
              <a:lnSpc>
                <a:spcPct val="120000"/>
              </a:lnSpc>
              <a:spcBef>
                <a:spcPts val="0"/>
              </a:spcBef>
            </a:pPr>
            <a:endParaRPr lang="zh-CN" altLang="en-US"/>
          </a:p>
        </p:txBody>
      </p:sp>
      <p:sp>
        <p:nvSpPr>
          <p:cNvPr id="57363" name="AutoShape 19"/>
          <p:cNvSpPr>
            <a:spLocks noChangeArrowheads="1"/>
          </p:cNvSpPr>
          <p:nvPr/>
        </p:nvSpPr>
        <p:spPr bwMode="auto">
          <a:xfrm>
            <a:off x="7308304" y="1556792"/>
            <a:ext cx="2267744" cy="576089"/>
          </a:xfrm>
          <a:prstGeom prst="wedgeEllipseCallout">
            <a:avLst>
              <a:gd name="adj1" fmla="val -70037"/>
              <a:gd name="adj2" fmla="val 28856"/>
            </a:avLst>
          </a:prstGeom>
          <a:solidFill>
            <a:srgbClr val="FFFF00"/>
          </a:solidFill>
          <a:ln w="9525">
            <a:noFill/>
            <a:miter lim="800000"/>
            <a:headEnd/>
            <a:tailEnd/>
          </a:ln>
          <a:effectLst/>
        </p:spPr>
        <p:txBody>
          <a:bodyPr anchor="ctr"/>
          <a:lstStyle/>
          <a:p>
            <a:pPr algn="l">
              <a:lnSpc>
                <a:spcPct val="120000"/>
              </a:lnSpc>
              <a:spcBef>
                <a:spcPts val="0"/>
              </a:spcBef>
            </a:pPr>
            <a:r>
              <a:rPr lang="zh-CN" altLang="en-US" b="1" dirty="0" smtClean="0">
                <a:solidFill>
                  <a:srgbClr val="C00000"/>
                </a:solidFill>
              </a:rPr>
              <a:t>欧氏</a:t>
            </a:r>
            <a:endParaRPr lang="en-US" altLang="zh-CN" b="1" dirty="0" smtClean="0">
              <a:solidFill>
                <a:srgbClr val="C00000"/>
              </a:solidFill>
            </a:endParaRPr>
          </a:p>
          <a:p>
            <a:pPr algn="l">
              <a:lnSpc>
                <a:spcPct val="120000"/>
              </a:lnSpc>
              <a:spcBef>
                <a:spcPts val="0"/>
              </a:spcBef>
            </a:pPr>
            <a:r>
              <a:rPr lang="zh-CN" altLang="en-US" b="1" dirty="0" smtClean="0">
                <a:solidFill>
                  <a:srgbClr val="C00000"/>
                </a:solidFill>
              </a:rPr>
              <a:t>范数</a:t>
            </a:r>
            <a:endParaRPr lang="zh-CN" altLang="en-US" b="1" dirty="0">
              <a:solidFill>
                <a:srgbClr val="C00000"/>
              </a:solidFill>
            </a:endParaRPr>
          </a:p>
        </p:txBody>
      </p:sp>
      <p:pic>
        <p:nvPicPr>
          <p:cNvPr id="3"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150468" y="1484785"/>
            <a:ext cx="2933700" cy="720080"/>
          </a:xfrm>
          <a:prstGeom prst="rect">
            <a:avLst/>
          </a:prstGeom>
          <a:solidFill>
            <a:srgbClr val="CCECFF"/>
          </a:solidFill>
        </p:spPr>
      </p:pic>
      <p:pic>
        <p:nvPicPr>
          <p:cNvPr id="5"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347864" y="2434977"/>
            <a:ext cx="1314450" cy="561975"/>
          </a:xfrm>
          <a:prstGeom prst="rect">
            <a:avLst/>
          </a:prstGeom>
          <a:noFill/>
        </p:spPr>
      </p:pic>
      <p:sp>
        <p:nvSpPr>
          <p:cNvPr id="15" name="Text Box 8"/>
          <p:cNvSpPr txBox="1">
            <a:spLocks noChangeArrowheads="1"/>
          </p:cNvSpPr>
          <p:nvPr/>
        </p:nvSpPr>
        <p:spPr bwMode="auto">
          <a:xfrm>
            <a:off x="0" y="3571814"/>
            <a:ext cx="9144000" cy="1081322"/>
          </a:xfrm>
          <a:prstGeom prst="rect">
            <a:avLst/>
          </a:prstGeom>
          <a:noFill/>
          <a:ln w="9525">
            <a:noFill/>
            <a:miter lim="800000"/>
            <a:headEnd/>
            <a:tailEnd/>
          </a:ln>
          <a:effectLst/>
        </p:spPr>
        <p:txBody>
          <a:bodyPr wrap="square">
            <a:spAutoFit/>
          </a:bodyPr>
          <a:lstStyle/>
          <a:p>
            <a:pPr algn="l">
              <a:lnSpc>
                <a:spcPct val="120000"/>
              </a:lnSpc>
              <a:spcBef>
                <a:spcPts val="0"/>
              </a:spcBef>
            </a:pPr>
            <a:r>
              <a:rPr lang="zh-CN" altLang="en-US" b="1" dirty="0" smtClean="0">
                <a:solidFill>
                  <a:schemeClr val="accent2"/>
                </a:solidFill>
                <a:latin typeface="+mn-lt"/>
                <a:ea typeface="+mn-ea"/>
              </a:rPr>
              <a:t>例 </a:t>
            </a:r>
            <a:r>
              <a:rPr lang="zh-CN" altLang="en-US" dirty="0">
                <a:latin typeface="+mn-lt"/>
                <a:ea typeface="+mn-ea"/>
              </a:rPr>
              <a:t>设向量</a:t>
            </a:r>
            <a:r>
              <a:rPr lang="en-US" altLang="zh-CN" b="1" i="1" dirty="0">
                <a:latin typeface="+mn-lt"/>
                <a:ea typeface="+mn-ea"/>
                <a:sym typeface="Symbol" pitchFamily="18" charset="2"/>
              </a:rPr>
              <a:t>x</a:t>
            </a:r>
            <a:r>
              <a:rPr lang="en-US" altLang="zh-CN" dirty="0">
                <a:latin typeface="+mn-lt"/>
                <a:ea typeface="+mn-ea"/>
              </a:rPr>
              <a:t>=(2</a:t>
            </a:r>
            <a:r>
              <a:rPr lang="en-US" altLang="zh-CN" dirty="0" smtClean="0">
                <a:latin typeface="+mn-lt"/>
                <a:ea typeface="+mn-ea"/>
              </a:rPr>
              <a:t>, -</a:t>
            </a:r>
            <a:r>
              <a:rPr lang="en-US" altLang="zh-CN" dirty="0">
                <a:latin typeface="+mn-lt"/>
                <a:ea typeface="+mn-ea"/>
              </a:rPr>
              <a:t>4</a:t>
            </a:r>
            <a:r>
              <a:rPr lang="en-US" altLang="zh-CN" dirty="0" smtClean="0">
                <a:latin typeface="+mn-lt"/>
                <a:ea typeface="+mn-ea"/>
              </a:rPr>
              <a:t>, 3, 1)</a:t>
            </a:r>
            <a:r>
              <a:rPr lang="en-US" altLang="zh-CN" baseline="30000" dirty="0" smtClean="0">
                <a:latin typeface="+mn-lt"/>
                <a:ea typeface="+mn-ea"/>
              </a:rPr>
              <a:t>T</a:t>
            </a:r>
            <a:r>
              <a:rPr lang="en-US" altLang="zh-CN" dirty="0">
                <a:latin typeface="+mn-lt"/>
                <a:ea typeface="+mn-ea"/>
              </a:rPr>
              <a:t>, </a:t>
            </a:r>
            <a:r>
              <a:rPr lang="zh-CN" altLang="en-US" dirty="0">
                <a:latin typeface="+mn-lt"/>
                <a:ea typeface="+mn-ea"/>
              </a:rPr>
              <a:t>求向量</a:t>
            </a:r>
            <a:r>
              <a:rPr lang="zh-CN" altLang="en-US" dirty="0">
                <a:latin typeface="+mn-lt"/>
                <a:ea typeface="+mn-ea"/>
                <a:sym typeface="Symbol" pitchFamily="18" charset="2"/>
              </a:rPr>
              <a:t>范数</a:t>
            </a:r>
            <a:r>
              <a:rPr lang="en-US" altLang="zh-CN" dirty="0">
                <a:latin typeface="+mn-lt"/>
                <a:ea typeface="+mn-ea"/>
              </a:rPr>
              <a:t>‖</a:t>
            </a:r>
            <a:r>
              <a:rPr lang="en-US" altLang="zh-CN" b="1" i="1" dirty="0" err="1" smtClean="0">
                <a:latin typeface="+mn-lt"/>
                <a:ea typeface="+mn-ea"/>
                <a:sym typeface="Symbol" pitchFamily="18" charset="2"/>
              </a:rPr>
              <a:t>x</a:t>
            </a:r>
            <a:r>
              <a:rPr lang="en-US" altLang="zh-CN" dirty="0" err="1" smtClean="0">
                <a:latin typeface="+mn-lt"/>
                <a:ea typeface="+mn-ea"/>
              </a:rPr>
              <a:t>‖</a:t>
            </a:r>
            <a:r>
              <a:rPr lang="en-US" altLang="zh-CN" i="1" baseline="-25000" dirty="0" err="1" smtClean="0">
                <a:latin typeface="+mn-lt"/>
                <a:ea typeface="+mn-ea"/>
              </a:rPr>
              <a:t>p</a:t>
            </a:r>
            <a:r>
              <a:rPr lang="en-US" altLang="zh-CN" dirty="0" smtClean="0">
                <a:latin typeface="+mn-lt"/>
                <a:ea typeface="+mn-ea"/>
              </a:rPr>
              <a:t>, </a:t>
            </a:r>
            <a:r>
              <a:rPr lang="en-US" altLang="zh-CN" i="1" dirty="0" smtClean="0">
                <a:latin typeface="+mn-lt"/>
                <a:ea typeface="+mn-ea"/>
              </a:rPr>
              <a:t>p</a:t>
            </a:r>
            <a:r>
              <a:rPr lang="en-US" altLang="zh-CN" dirty="0" smtClean="0">
                <a:latin typeface="+mn-lt"/>
                <a:ea typeface="+mn-ea"/>
              </a:rPr>
              <a:t>=1, 2</a:t>
            </a:r>
            <a:r>
              <a:rPr lang="en-US" altLang="zh-CN" dirty="0">
                <a:latin typeface="+mn-lt"/>
                <a:ea typeface="+mn-ea"/>
              </a:rPr>
              <a:t>, </a:t>
            </a:r>
            <a:r>
              <a:rPr lang="en-US" altLang="zh-CN" dirty="0">
                <a:latin typeface="+mn-lt"/>
                <a:ea typeface="+mn-ea"/>
                <a:sym typeface="Symbol" pitchFamily="18" charset="2"/>
              </a:rPr>
              <a:t></a:t>
            </a:r>
            <a:r>
              <a:rPr lang="en-US" altLang="zh-CN" b="1" dirty="0" smtClean="0">
                <a:latin typeface="+mn-lt"/>
                <a:ea typeface="+mn-ea"/>
                <a:sym typeface="Symbol" pitchFamily="18" charset="2"/>
              </a:rPr>
              <a:t>.</a:t>
            </a:r>
          </a:p>
          <a:p>
            <a:pPr algn="l">
              <a:lnSpc>
                <a:spcPct val="120000"/>
              </a:lnSpc>
              <a:spcBef>
                <a:spcPts val="0"/>
              </a:spcBef>
            </a:pPr>
            <a:r>
              <a:rPr lang="en-US" altLang="zh-CN" dirty="0" smtClean="0">
                <a:latin typeface="+mn-lt"/>
                <a:ea typeface="+mn-ea"/>
              </a:rPr>
              <a:t> </a:t>
            </a:r>
            <a:endParaRPr lang="en-US" altLang="zh-CN" dirty="0">
              <a:latin typeface="+mn-lt"/>
              <a:ea typeface="+mn-ea"/>
            </a:endParaRPr>
          </a:p>
        </p:txBody>
      </p:sp>
      <p:sp>
        <p:nvSpPr>
          <p:cNvPr id="16" name="Text Box 9"/>
          <p:cNvSpPr txBox="1">
            <a:spLocks noChangeArrowheads="1"/>
          </p:cNvSpPr>
          <p:nvPr/>
        </p:nvSpPr>
        <p:spPr bwMode="auto">
          <a:xfrm>
            <a:off x="0" y="4603635"/>
            <a:ext cx="90678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b="1" dirty="0" smtClean="0">
                <a:latin typeface="+mn-lt"/>
              </a:rPr>
              <a:t>解</a:t>
            </a:r>
            <a:r>
              <a:rPr lang="en-US" altLang="zh-CN" b="1" dirty="0" smtClean="0">
                <a:latin typeface="+mn-lt"/>
              </a:rPr>
              <a:t>: </a:t>
            </a:r>
            <a:r>
              <a:rPr lang="zh-CN" altLang="en-US" dirty="0" smtClean="0">
                <a:latin typeface="+mn-lt"/>
              </a:rPr>
              <a:t>可</a:t>
            </a:r>
            <a:r>
              <a:rPr lang="zh-CN" altLang="en-US" dirty="0">
                <a:latin typeface="+mn-lt"/>
              </a:rPr>
              <a:t>得</a:t>
            </a:r>
            <a:r>
              <a:rPr lang="en-US" altLang="zh-CN" dirty="0">
                <a:latin typeface="+mn-lt"/>
              </a:rPr>
              <a:t>‖</a:t>
            </a:r>
            <a:r>
              <a:rPr lang="en-US" altLang="zh-CN" b="1" i="1" dirty="0" smtClean="0">
                <a:latin typeface="+mn-lt"/>
                <a:sym typeface="Symbol" pitchFamily="18" charset="2"/>
              </a:rPr>
              <a:t>x</a:t>
            </a:r>
            <a:r>
              <a:rPr lang="en-US" altLang="zh-CN" dirty="0" smtClean="0">
                <a:latin typeface="+mn-lt"/>
              </a:rPr>
              <a:t>‖</a:t>
            </a:r>
            <a:r>
              <a:rPr lang="en-US" altLang="zh-CN" baseline="-25000" dirty="0" smtClean="0">
                <a:latin typeface="+mn-lt"/>
              </a:rPr>
              <a:t>1</a:t>
            </a:r>
            <a:r>
              <a:rPr lang="en-US" altLang="zh-CN" dirty="0" smtClean="0">
                <a:latin typeface="+mn-lt"/>
              </a:rPr>
              <a:t>=10, ‖</a:t>
            </a:r>
            <a:r>
              <a:rPr lang="en-US" altLang="zh-CN" b="1" i="1" dirty="0" smtClean="0">
                <a:latin typeface="+mn-lt"/>
                <a:sym typeface="Symbol" pitchFamily="18" charset="2"/>
              </a:rPr>
              <a:t>x</a:t>
            </a:r>
            <a:r>
              <a:rPr lang="en-US" altLang="zh-CN" dirty="0" smtClean="0">
                <a:latin typeface="+mn-lt"/>
              </a:rPr>
              <a:t>‖</a:t>
            </a:r>
            <a:r>
              <a:rPr lang="en-US" altLang="zh-CN" baseline="-25000" dirty="0" smtClean="0">
                <a:latin typeface="+mn-lt"/>
                <a:sym typeface="Symbol" pitchFamily="18" charset="2"/>
              </a:rPr>
              <a:t></a:t>
            </a:r>
            <a:r>
              <a:rPr lang="en-US" altLang="zh-CN" dirty="0" smtClean="0">
                <a:latin typeface="+mn-lt"/>
                <a:sym typeface="Symbol" pitchFamily="18" charset="2"/>
              </a:rPr>
              <a:t>=4,</a:t>
            </a:r>
            <a:r>
              <a:rPr lang="en-US" altLang="zh-CN" dirty="0" smtClean="0">
                <a:latin typeface="+mn-lt"/>
              </a:rPr>
              <a:t> </a:t>
            </a:r>
            <a:endParaRPr lang="en-US" altLang="zh-CN" dirty="0">
              <a:latin typeface="+mn-lt"/>
            </a:endParaRPr>
          </a:p>
        </p:txBody>
      </p:sp>
      <p:pic>
        <p:nvPicPr>
          <p:cNvPr id="18" name="Picture 1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779912" y="4631441"/>
            <a:ext cx="1885950" cy="476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57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573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573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7363"/>
                                        </p:tgtEl>
                                        <p:attrNameLst>
                                          <p:attrName>style.visibility</p:attrName>
                                        </p:attrNameLst>
                                      </p:cBhvr>
                                      <p:to>
                                        <p:strVal val="visible"/>
                                      </p:to>
                                    </p:set>
                                    <p:animEffect transition="in" filter="blinds(horizontal)">
                                      <p:cBhvr>
                                        <p:cTn id="24" dur="500"/>
                                        <p:tgtEl>
                                          <p:spTgt spid="5736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wd">
                                    <p:tmAbs val="300"/>
                                  </p:iterate>
                                  <p:childTnLst>
                                    <p:set>
                                      <p:cBhvr>
                                        <p:cTn id="28" dur="1" fill="hold">
                                          <p:stCondLst>
                                            <p:cond delay="299"/>
                                          </p:stCondLst>
                                        </p:cTn>
                                        <p:tgtEl>
                                          <p:spTgt spid="573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7361"/>
                                        </p:tgtEl>
                                        <p:attrNameLst>
                                          <p:attrName>style.visibility</p:attrName>
                                        </p:attrNameLst>
                                      </p:cBhvr>
                                      <p:to>
                                        <p:strVal val="visible"/>
                                      </p:to>
                                    </p:set>
                                    <p:animEffect transition="in" filter="blinds(horizontal)">
                                      <p:cBhvr>
                                        <p:cTn id="38" dur="500"/>
                                        <p:tgtEl>
                                          <p:spTgt spid="5736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wd">
                                    <p:tmAbs val="300"/>
                                  </p:iterate>
                                  <p:childTnLst>
                                    <p:set>
                                      <p:cBhvr>
                                        <p:cTn id="42" dur="1" fill="hold">
                                          <p:stCondLst>
                                            <p:cond delay="299"/>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wd">
                                    <p:tmAbs val="300"/>
                                  </p:iterate>
                                  <p:childTnLst>
                                    <p:set>
                                      <p:cBhvr>
                                        <p:cTn id="46" dur="1" fill="hold">
                                          <p:stCondLst>
                                            <p:cond delay="299"/>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nimBg="1" autoUpdateAnimBg="0"/>
      <p:bldP spid="57348" grpId="0" animBg="1" autoUpdateAnimBg="0"/>
      <p:bldP spid="57350" grpId="0" animBg="1" autoUpdateAnimBg="0"/>
      <p:bldP spid="57361" grpId="0" animBg="1" autoUpdateAnimBg="0"/>
      <p:bldP spid="57363" grpId="0" animBg="1" autoUpdateAnimBg="0"/>
      <p:bldP spid="15" grpId="0" autoUpdateAnimBg="0"/>
      <p:bldP spid="1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5">
            <a:extLst>
              <a:ext uri="{FF2B5EF4-FFF2-40B4-BE49-F238E27FC236}">
                <a16:creationId xmlns="" xmlns:a16="http://schemas.microsoft.com/office/drawing/2014/main" id="{37751698-CE29-46BF-B098-91CB1B6F5A2D}"/>
              </a:ext>
            </a:extLst>
          </p:cNvPr>
          <p:cNvSpPr txBox="1"/>
          <p:nvPr/>
        </p:nvSpPr>
        <p:spPr>
          <a:xfrm>
            <a:off x="0" y="0"/>
            <a:ext cx="1187624" cy="523220"/>
          </a:xfrm>
          <a:prstGeom prst="rect">
            <a:avLst/>
          </a:prstGeom>
          <a:solidFill>
            <a:schemeClr val="accent5">
              <a:lumMod val="60000"/>
              <a:lumOff val="40000"/>
            </a:schemeClr>
          </a:solidFill>
          <a:ln>
            <a:solidFill>
              <a:srgbClr val="FF0000"/>
            </a:solidFill>
          </a:ln>
        </p:spPr>
        <p:txBody>
          <a:bodyPr wrap="square" rtlCol="0">
            <a:spAutoFit/>
          </a:bodyPr>
          <a:lstStyle/>
          <a:p>
            <a:pPr algn="ctr"/>
            <a:r>
              <a:rPr lang="zh-CN" altLang="en-US" dirty="0">
                <a:latin typeface="华文楷体" panose="02010600040101010101" pitchFamily="2" charset="-122"/>
                <a:ea typeface="华文楷体" panose="02010600040101010101" pitchFamily="2" charset="-122"/>
              </a:rPr>
              <a:t>例题</a:t>
            </a:r>
          </a:p>
        </p:txBody>
      </p:sp>
      <p:sp>
        <p:nvSpPr>
          <p:cNvPr id="22" name="TextBox 21"/>
          <p:cNvSpPr txBox="1"/>
          <p:nvPr/>
        </p:nvSpPr>
        <p:spPr>
          <a:xfrm>
            <a:off x="0" y="601524"/>
            <a:ext cx="9144000" cy="523220"/>
          </a:xfrm>
          <a:prstGeom prst="rect">
            <a:avLst/>
          </a:prstGeom>
          <a:noFill/>
        </p:spPr>
        <p:txBody>
          <a:bodyPr wrap="square" rtlCol="0">
            <a:spAutoFit/>
          </a:bodyPr>
          <a:lstStyle/>
          <a:p>
            <a:pPr algn="just"/>
            <a:r>
              <a:rPr lang="zh-CN" altLang="en-US" dirty="0" smtClean="0">
                <a:latin typeface="+mn-lt"/>
              </a:rPr>
              <a:t>    对任给</a:t>
            </a:r>
            <a:r>
              <a:rPr lang="en-US" altLang="zh-CN" b="1" i="1" dirty="0" smtClean="0">
                <a:latin typeface="+mn-lt"/>
              </a:rPr>
              <a:t>x</a:t>
            </a:r>
            <a:r>
              <a:rPr lang="en-US" altLang="zh-CN" dirty="0" smtClean="0">
                <a:latin typeface="+mn-lt"/>
              </a:rPr>
              <a:t>=(</a:t>
            </a:r>
            <a:r>
              <a:rPr lang="en-US" altLang="zh-CN" i="1" dirty="0" smtClean="0">
                <a:latin typeface="+mn-lt"/>
              </a:rPr>
              <a:t>x</a:t>
            </a:r>
            <a:r>
              <a:rPr lang="en-US" altLang="zh-CN" baseline="-25000" dirty="0" smtClean="0">
                <a:latin typeface="+mn-lt"/>
              </a:rPr>
              <a:t>1</a:t>
            </a:r>
            <a:r>
              <a:rPr lang="en-US" altLang="zh-CN" dirty="0" smtClean="0">
                <a:latin typeface="+mn-lt"/>
              </a:rPr>
              <a:t>, </a:t>
            </a:r>
            <a:r>
              <a:rPr lang="en-US" altLang="zh-CN" i="1" dirty="0" smtClean="0">
                <a:latin typeface="+mn-lt"/>
              </a:rPr>
              <a:t>x</a:t>
            </a:r>
            <a:r>
              <a:rPr lang="en-US" altLang="zh-CN" baseline="-25000" dirty="0" smtClean="0">
                <a:latin typeface="+mn-lt"/>
              </a:rPr>
              <a:t>2</a:t>
            </a:r>
            <a:r>
              <a:rPr lang="en-US" altLang="zh-CN" dirty="0" smtClean="0">
                <a:latin typeface="+mn-lt"/>
              </a:rPr>
              <a:t>, </a:t>
            </a:r>
            <a:r>
              <a:rPr lang="en-US" altLang="zh-CN" i="1" dirty="0" smtClean="0">
                <a:latin typeface="+mn-lt"/>
              </a:rPr>
              <a:t>x</a:t>
            </a:r>
            <a:r>
              <a:rPr lang="en-US" altLang="zh-CN" baseline="-25000" dirty="0" smtClean="0">
                <a:latin typeface="+mn-lt"/>
              </a:rPr>
              <a:t>3</a:t>
            </a:r>
            <a:r>
              <a:rPr lang="en-US" altLang="zh-CN" dirty="0" smtClean="0">
                <a:latin typeface="+mn-lt"/>
              </a:rPr>
              <a:t>)∈R</a:t>
            </a:r>
            <a:r>
              <a:rPr lang="en-US" altLang="zh-CN" baseline="30000" dirty="0" smtClean="0">
                <a:latin typeface="+mn-lt"/>
              </a:rPr>
              <a:t>3</a:t>
            </a:r>
            <a:r>
              <a:rPr lang="en-US" altLang="zh-CN" dirty="0" smtClean="0">
                <a:latin typeface="+mn-lt"/>
              </a:rPr>
              <a:t>, </a:t>
            </a:r>
            <a:r>
              <a:rPr lang="zh-CN" altLang="en-US" dirty="0" smtClean="0">
                <a:latin typeface="+mn-lt"/>
              </a:rPr>
              <a:t>判断下列函数是否是向量范数</a:t>
            </a:r>
            <a:r>
              <a:rPr lang="en-US" altLang="zh-CN" dirty="0" smtClean="0">
                <a:latin typeface="+mn-lt"/>
              </a:rPr>
              <a:t>.</a:t>
            </a:r>
            <a:endParaRPr lang="zh-CN" altLang="en-US" dirty="0">
              <a:latin typeface="+mn-lt"/>
            </a:endParaRPr>
          </a:p>
        </p:txBody>
      </p:sp>
      <p:sp>
        <p:nvSpPr>
          <p:cNvPr id="24" name="TextBox 23"/>
          <p:cNvSpPr txBox="1"/>
          <p:nvPr/>
        </p:nvSpPr>
        <p:spPr>
          <a:xfrm>
            <a:off x="0" y="1268760"/>
            <a:ext cx="9144000" cy="523220"/>
          </a:xfrm>
          <a:prstGeom prst="rect">
            <a:avLst/>
          </a:prstGeom>
          <a:solidFill>
            <a:schemeClr val="accent3">
              <a:lumMod val="95000"/>
            </a:schemeClr>
          </a:solidFill>
        </p:spPr>
        <p:txBody>
          <a:bodyPr wrap="square" rtlCol="0">
            <a:spAutoFit/>
          </a:bodyPr>
          <a:lstStyle/>
          <a:p>
            <a:pPr algn="just"/>
            <a:r>
              <a:rPr lang="en-US" altLang="zh-CN" dirty="0" smtClean="0">
                <a:latin typeface="+mn-lt"/>
              </a:rPr>
              <a:t>(1) ||</a:t>
            </a:r>
            <a:r>
              <a:rPr lang="en-US" altLang="zh-CN" b="1" i="1" dirty="0" smtClean="0">
                <a:latin typeface="+mn-lt"/>
              </a:rPr>
              <a:t>x</a:t>
            </a:r>
            <a:r>
              <a:rPr lang="en-US" altLang="zh-CN" dirty="0" smtClean="0">
                <a:latin typeface="+mn-lt"/>
              </a:rPr>
              <a:t>||=|</a:t>
            </a:r>
            <a:r>
              <a:rPr lang="en-US" altLang="zh-CN" i="1" dirty="0" smtClean="0">
                <a:latin typeface="+mn-lt"/>
              </a:rPr>
              <a:t>x</a:t>
            </a:r>
            <a:r>
              <a:rPr lang="en-US" altLang="zh-CN" baseline="-25000" dirty="0" smtClean="0">
                <a:latin typeface="+mn-lt"/>
              </a:rPr>
              <a:t>1</a:t>
            </a:r>
            <a:r>
              <a:rPr lang="en-US" altLang="zh-CN" dirty="0" smtClean="0">
                <a:latin typeface="+mn-lt"/>
              </a:rPr>
              <a:t>|+|</a:t>
            </a:r>
            <a:r>
              <a:rPr lang="en-US" altLang="zh-CN" i="1" dirty="0" smtClean="0">
                <a:latin typeface="+mn-lt"/>
              </a:rPr>
              <a:t>x</a:t>
            </a:r>
            <a:r>
              <a:rPr lang="en-US" altLang="zh-CN" baseline="-25000" dirty="0" smtClean="0">
                <a:latin typeface="+mn-lt"/>
              </a:rPr>
              <a:t>2</a:t>
            </a:r>
            <a:r>
              <a:rPr lang="en-US" altLang="zh-CN" dirty="0" smtClean="0">
                <a:latin typeface="+mn-lt"/>
              </a:rPr>
              <a:t>|</a:t>
            </a:r>
            <a:r>
              <a:rPr lang="zh-CN" altLang="en-US" dirty="0" smtClean="0">
                <a:latin typeface="+mn-lt"/>
              </a:rPr>
              <a:t>−</a:t>
            </a:r>
            <a:r>
              <a:rPr lang="en-US" altLang="zh-CN" dirty="0" smtClean="0">
                <a:latin typeface="+mn-lt"/>
              </a:rPr>
              <a:t>|</a:t>
            </a:r>
            <a:r>
              <a:rPr lang="en-US" altLang="zh-CN" i="1" dirty="0" smtClean="0">
                <a:latin typeface="+mn-lt"/>
              </a:rPr>
              <a:t>x</a:t>
            </a:r>
            <a:r>
              <a:rPr lang="en-US" altLang="zh-CN" baseline="-25000" dirty="0" smtClean="0">
                <a:latin typeface="+mn-lt"/>
              </a:rPr>
              <a:t>3</a:t>
            </a:r>
            <a:r>
              <a:rPr lang="en-US" altLang="zh-CN" dirty="0" smtClean="0">
                <a:latin typeface="+mn-lt"/>
              </a:rPr>
              <a:t>|.</a:t>
            </a:r>
            <a:endParaRPr lang="zh-CN" altLang="en-US" dirty="0">
              <a:latin typeface="+mn-lt"/>
            </a:endParaRPr>
          </a:p>
        </p:txBody>
      </p:sp>
      <p:sp>
        <p:nvSpPr>
          <p:cNvPr id="25" name="TextBox 24"/>
          <p:cNvSpPr txBox="1"/>
          <p:nvPr/>
        </p:nvSpPr>
        <p:spPr>
          <a:xfrm>
            <a:off x="0" y="1855732"/>
            <a:ext cx="9144000" cy="523220"/>
          </a:xfrm>
          <a:prstGeom prst="rect">
            <a:avLst/>
          </a:prstGeom>
          <a:noFill/>
        </p:spPr>
        <p:txBody>
          <a:bodyPr wrap="square" rtlCol="0">
            <a:spAutoFit/>
          </a:bodyPr>
          <a:lstStyle/>
          <a:p>
            <a:pPr algn="just"/>
            <a:r>
              <a:rPr lang="en-US" altLang="zh-CN" dirty="0" smtClean="0">
                <a:latin typeface="+mn-lt"/>
              </a:rPr>
              <a:t>(2) ||</a:t>
            </a:r>
            <a:r>
              <a:rPr lang="en-US" altLang="zh-CN" b="1" i="1" dirty="0" smtClean="0">
                <a:latin typeface="+mn-lt"/>
              </a:rPr>
              <a:t>x</a:t>
            </a:r>
            <a:r>
              <a:rPr lang="en-US" altLang="zh-CN" dirty="0" smtClean="0">
                <a:latin typeface="+mn-lt"/>
              </a:rPr>
              <a:t>||=|</a:t>
            </a:r>
            <a:r>
              <a:rPr lang="en-US" altLang="zh-CN" i="1" dirty="0" smtClean="0">
                <a:latin typeface="+mn-lt"/>
              </a:rPr>
              <a:t>x</a:t>
            </a:r>
            <a:r>
              <a:rPr lang="en-US" altLang="zh-CN" baseline="-25000" dirty="0" smtClean="0">
                <a:latin typeface="+mn-lt"/>
              </a:rPr>
              <a:t>1</a:t>
            </a:r>
            <a:r>
              <a:rPr lang="en-US" altLang="zh-CN" dirty="0" smtClean="0">
                <a:latin typeface="+mn-lt"/>
              </a:rPr>
              <a:t>|+|2</a:t>
            </a:r>
            <a:r>
              <a:rPr lang="en-US" altLang="zh-CN" i="1" dirty="0" smtClean="0">
                <a:latin typeface="+mn-lt"/>
              </a:rPr>
              <a:t>x</a:t>
            </a:r>
            <a:r>
              <a:rPr lang="en-US" altLang="zh-CN" baseline="-25000" dirty="0" smtClean="0">
                <a:latin typeface="+mn-lt"/>
              </a:rPr>
              <a:t>2</a:t>
            </a:r>
            <a:r>
              <a:rPr lang="en-US" altLang="zh-CN" dirty="0" smtClean="0">
                <a:latin typeface="+mn-lt"/>
              </a:rPr>
              <a:t>+</a:t>
            </a:r>
            <a:r>
              <a:rPr lang="en-US" altLang="zh-CN" i="1" dirty="0" smtClean="0">
                <a:latin typeface="+mn-lt"/>
              </a:rPr>
              <a:t>x</a:t>
            </a:r>
            <a:r>
              <a:rPr lang="en-US" altLang="zh-CN" baseline="-25000" dirty="0" smtClean="0">
                <a:latin typeface="+mn-lt"/>
              </a:rPr>
              <a:t>3</a:t>
            </a:r>
            <a:r>
              <a:rPr lang="en-US" altLang="zh-CN" dirty="0" smtClean="0">
                <a:latin typeface="+mn-lt"/>
              </a:rPr>
              <a:t>|.</a:t>
            </a:r>
            <a:endParaRPr lang="zh-CN" altLang="en-US" dirty="0">
              <a:latin typeface="+mn-lt"/>
            </a:endParaRPr>
          </a:p>
        </p:txBody>
      </p:sp>
      <p:sp>
        <p:nvSpPr>
          <p:cNvPr id="27" name="TextBox 26"/>
          <p:cNvSpPr txBox="1"/>
          <p:nvPr/>
        </p:nvSpPr>
        <p:spPr>
          <a:xfrm>
            <a:off x="0" y="2503804"/>
            <a:ext cx="9144000" cy="523220"/>
          </a:xfrm>
          <a:prstGeom prst="rect">
            <a:avLst/>
          </a:prstGeom>
          <a:solidFill>
            <a:schemeClr val="accent3">
              <a:lumMod val="95000"/>
            </a:schemeClr>
          </a:solidFill>
        </p:spPr>
        <p:txBody>
          <a:bodyPr wrap="square" rtlCol="0">
            <a:spAutoFit/>
          </a:bodyPr>
          <a:lstStyle/>
          <a:p>
            <a:pPr algn="just"/>
            <a:r>
              <a:rPr lang="en-US" altLang="zh-CN" dirty="0" smtClean="0">
                <a:latin typeface="+mn-lt"/>
              </a:rPr>
              <a:t>(3) ||</a:t>
            </a:r>
            <a:r>
              <a:rPr lang="en-US" altLang="zh-CN" b="1" i="1" dirty="0" smtClean="0">
                <a:latin typeface="+mn-lt"/>
              </a:rPr>
              <a:t>x</a:t>
            </a:r>
            <a:r>
              <a:rPr lang="en-US" altLang="zh-CN" dirty="0" smtClean="0">
                <a:latin typeface="+mn-lt"/>
              </a:rPr>
              <a:t>||=|</a:t>
            </a:r>
            <a:r>
              <a:rPr lang="en-US" altLang="zh-CN" i="1" dirty="0" smtClean="0">
                <a:latin typeface="+mn-lt"/>
              </a:rPr>
              <a:t>x</a:t>
            </a:r>
            <a:r>
              <a:rPr lang="en-US" altLang="zh-CN" baseline="-25000" dirty="0" smtClean="0">
                <a:latin typeface="+mn-lt"/>
              </a:rPr>
              <a:t>1</a:t>
            </a:r>
            <a:r>
              <a:rPr lang="en-US" altLang="zh-CN" dirty="0" smtClean="0">
                <a:latin typeface="+mn-lt"/>
              </a:rPr>
              <a:t>|</a:t>
            </a:r>
            <a:r>
              <a:rPr lang="en-US" altLang="zh-CN" baseline="30000" dirty="0" smtClean="0">
                <a:latin typeface="+mn-lt"/>
              </a:rPr>
              <a:t>2</a:t>
            </a:r>
            <a:r>
              <a:rPr lang="en-US" altLang="zh-CN" dirty="0" smtClean="0">
                <a:latin typeface="+mn-lt"/>
              </a:rPr>
              <a:t>+|</a:t>
            </a:r>
            <a:r>
              <a:rPr lang="en-US" altLang="zh-CN" i="1" dirty="0" smtClean="0">
                <a:latin typeface="+mn-lt"/>
              </a:rPr>
              <a:t>x</a:t>
            </a:r>
            <a:r>
              <a:rPr lang="en-US" altLang="zh-CN" baseline="-25000" dirty="0" smtClean="0">
                <a:latin typeface="+mn-lt"/>
              </a:rPr>
              <a:t>2</a:t>
            </a:r>
            <a:r>
              <a:rPr lang="en-US" altLang="zh-CN" dirty="0" smtClean="0">
                <a:latin typeface="+mn-lt"/>
              </a:rPr>
              <a:t>|</a:t>
            </a:r>
            <a:r>
              <a:rPr lang="en-US" altLang="zh-CN" baseline="30000" dirty="0" smtClean="0">
                <a:latin typeface="+mn-lt"/>
              </a:rPr>
              <a:t>2</a:t>
            </a:r>
            <a:r>
              <a:rPr lang="en-US" altLang="zh-CN" dirty="0" smtClean="0">
                <a:latin typeface="+mn-lt"/>
              </a:rPr>
              <a:t>+|</a:t>
            </a:r>
            <a:r>
              <a:rPr lang="en-US" altLang="zh-CN" i="1" dirty="0" smtClean="0">
                <a:latin typeface="+mn-lt"/>
              </a:rPr>
              <a:t>x</a:t>
            </a:r>
            <a:r>
              <a:rPr lang="en-US" altLang="zh-CN" baseline="-25000" dirty="0" smtClean="0">
                <a:latin typeface="+mn-lt"/>
              </a:rPr>
              <a:t>3</a:t>
            </a:r>
            <a:r>
              <a:rPr lang="en-US" altLang="zh-CN" dirty="0" smtClean="0">
                <a:latin typeface="+mn-lt"/>
              </a:rPr>
              <a:t>|</a:t>
            </a:r>
            <a:r>
              <a:rPr lang="en-US" altLang="zh-CN" baseline="30000" dirty="0" smtClean="0">
                <a:latin typeface="+mn-lt"/>
              </a:rPr>
              <a:t>2</a:t>
            </a:r>
            <a:r>
              <a:rPr lang="en-US" altLang="zh-CN" dirty="0" smtClean="0">
                <a:latin typeface="+mn-lt"/>
              </a:rPr>
              <a:t>.</a:t>
            </a:r>
            <a:endParaRPr lang="zh-CN" altLang="en-US" dirty="0">
              <a:latin typeface="+mn-lt"/>
            </a:endParaRPr>
          </a:p>
        </p:txBody>
      </p:sp>
      <p:sp>
        <p:nvSpPr>
          <p:cNvPr id="28" name="TextBox 27"/>
          <p:cNvSpPr txBox="1"/>
          <p:nvPr/>
        </p:nvSpPr>
        <p:spPr>
          <a:xfrm>
            <a:off x="0" y="3068960"/>
            <a:ext cx="9144000" cy="523220"/>
          </a:xfrm>
          <a:prstGeom prst="rect">
            <a:avLst/>
          </a:prstGeom>
          <a:noFill/>
        </p:spPr>
        <p:txBody>
          <a:bodyPr wrap="square" rtlCol="0">
            <a:spAutoFit/>
          </a:bodyPr>
          <a:lstStyle/>
          <a:p>
            <a:pPr algn="just"/>
            <a:r>
              <a:rPr lang="en-US" altLang="zh-CN" dirty="0" smtClean="0">
                <a:latin typeface="+mn-lt"/>
              </a:rPr>
              <a:t>(4) ||</a:t>
            </a:r>
            <a:r>
              <a:rPr lang="en-US" altLang="zh-CN" b="1" i="1" dirty="0" smtClean="0">
                <a:latin typeface="+mn-lt"/>
              </a:rPr>
              <a:t>x</a:t>
            </a:r>
            <a:r>
              <a:rPr lang="en-US" altLang="zh-CN" dirty="0" smtClean="0">
                <a:latin typeface="+mn-lt"/>
              </a:rPr>
              <a:t>||=|</a:t>
            </a:r>
            <a:r>
              <a:rPr lang="en-US" altLang="zh-CN" i="1" dirty="0" smtClean="0">
                <a:latin typeface="+mn-lt"/>
              </a:rPr>
              <a:t>x</a:t>
            </a:r>
            <a:r>
              <a:rPr lang="en-US" altLang="zh-CN" baseline="-25000" dirty="0" smtClean="0">
                <a:latin typeface="+mn-lt"/>
              </a:rPr>
              <a:t>1</a:t>
            </a:r>
            <a:r>
              <a:rPr lang="en-US" altLang="zh-CN" dirty="0" smtClean="0">
                <a:latin typeface="+mn-lt"/>
              </a:rPr>
              <a:t>|+2|</a:t>
            </a:r>
            <a:r>
              <a:rPr lang="en-US" altLang="zh-CN" i="1" dirty="0" smtClean="0">
                <a:latin typeface="+mn-lt"/>
              </a:rPr>
              <a:t>x</a:t>
            </a:r>
            <a:r>
              <a:rPr lang="en-US" altLang="zh-CN" baseline="-25000" dirty="0" smtClean="0">
                <a:latin typeface="+mn-lt"/>
              </a:rPr>
              <a:t>2</a:t>
            </a:r>
            <a:r>
              <a:rPr lang="en-US" altLang="zh-CN" dirty="0" smtClean="0">
                <a:latin typeface="+mn-lt"/>
              </a:rPr>
              <a:t>|+3|</a:t>
            </a:r>
            <a:r>
              <a:rPr lang="en-US" altLang="zh-CN" i="1" dirty="0" smtClean="0">
                <a:latin typeface="+mn-lt"/>
              </a:rPr>
              <a:t>x</a:t>
            </a:r>
            <a:r>
              <a:rPr lang="en-US" altLang="zh-CN" baseline="-25000" dirty="0" smtClean="0">
                <a:latin typeface="+mn-lt"/>
              </a:rPr>
              <a:t>3</a:t>
            </a:r>
            <a:r>
              <a:rPr lang="en-US" altLang="zh-CN" dirty="0" smtClean="0">
                <a:latin typeface="+mn-lt"/>
              </a:rPr>
              <a:t>|.</a:t>
            </a:r>
            <a:endParaRPr lang="zh-CN" altLang="en-US" dirty="0">
              <a:latin typeface="+mn-lt"/>
            </a:endParaRPr>
          </a:p>
        </p:txBody>
      </p:sp>
      <p:sp>
        <p:nvSpPr>
          <p:cNvPr id="29" name="TextBox 28"/>
          <p:cNvSpPr txBox="1"/>
          <p:nvPr/>
        </p:nvSpPr>
        <p:spPr>
          <a:xfrm>
            <a:off x="0" y="3717032"/>
            <a:ext cx="9144000" cy="523220"/>
          </a:xfrm>
          <a:prstGeom prst="rect">
            <a:avLst/>
          </a:prstGeom>
          <a:solidFill>
            <a:schemeClr val="accent3">
              <a:lumMod val="95000"/>
            </a:schemeClr>
          </a:solidFill>
        </p:spPr>
        <p:txBody>
          <a:bodyPr wrap="square" rtlCol="0">
            <a:spAutoFit/>
          </a:bodyPr>
          <a:lstStyle/>
          <a:p>
            <a:pPr algn="just"/>
            <a:r>
              <a:rPr lang="en-US" altLang="zh-CN" dirty="0" smtClean="0">
                <a:latin typeface="+mn-lt"/>
              </a:rPr>
              <a:t>(5) ||</a:t>
            </a:r>
            <a:r>
              <a:rPr lang="en-US" altLang="zh-CN" b="1" i="1" dirty="0" smtClean="0">
                <a:latin typeface="+mn-lt"/>
              </a:rPr>
              <a:t>x</a:t>
            </a:r>
            <a:r>
              <a:rPr lang="en-US" altLang="zh-CN" dirty="0" smtClean="0">
                <a:latin typeface="+mn-lt"/>
              </a:rPr>
              <a:t>||=|</a:t>
            </a:r>
            <a:r>
              <a:rPr lang="en-US" altLang="zh-CN" i="1" dirty="0" smtClean="0">
                <a:latin typeface="+mn-lt"/>
              </a:rPr>
              <a:t>x</a:t>
            </a:r>
            <a:r>
              <a:rPr lang="en-US" altLang="zh-CN" baseline="-25000" dirty="0" smtClean="0">
                <a:latin typeface="+mn-lt"/>
              </a:rPr>
              <a:t>1</a:t>
            </a:r>
            <a:r>
              <a:rPr lang="en-US" altLang="zh-CN" dirty="0" smtClean="0">
                <a:latin typeface="+mn-lt"/>
              </a:rPr>
              <a:t>+</a:t>
            </a:r>
            <a:r>
              <a:rPr lang="en-US" altLang="zh-CN" i="1" dirty="0" smtClean="0">
                <a:latin typeface="+mn-lt"/>
              </a:rPr>
              <a:t>x</a:t>
            </a:r>
            <a:r>
              <a:rPr lang="en-US" altLang="zh-CN" baseline="-25000" dirty="0" smtClean="0">
                <a:latin typeface="+mn-lt"/>
              </a:rPr>
              <a:t>2</a:t>
            </a:r>
            <a:r>
              <a:rPr lang="en-US" altLang="zh-CN" dirty="0" smtClean="0">
                <a:latin typeface="+mn-lt"/>
              </a:rPr>
              <a:t>|+|</a:t>
            </a:r>
            <a:r>
              <a:rPr lang="en-US" altLang="zh-CN" i="1" dirty="0" smtClean="0">
                <a:latin typeface="+mn-lt"/>
              </a:rPr>
              <a:t>x</a:t>
            </a:r>
            <a:r>
              <a:rPr lang="en-US" altLang="zh-CN" baseline="-25000" dirty="0" smtClean="0">
                <a:latin typeface="+mn-lt"/>
              </a:rPr>
              <a:t>2</a:t>
            </a:r>
            <a:r>
              <a:rPr lang="en-US" altLang="zh-CN" dirty="0" smtClean="0">
                <a:latin typeface="+mn-lt"/>
              </a:rPr>
              <a:t>+</a:t>
            </a:r>
            <a:r>
              <a:rPr lang="en-US" altLang="zh-CN" i="1" dirty="0" smtClean="0">
                <a:latin typeface="+mn-lt"/>
              </a:rPr>
              <a:t>x</a:t>
            </a:r>
            <a:r>
              <a:rPr lang="en-US" altLang="zh-CN" baseline="-25000" dirty="0" smtClean="0">
                <a:latin typeface="+mn-lt"/>
              </a:rPr>
              <a:t>3</a:t>
            </a:r>
            <a:r>
              <a:rPr lang="en-US" altLang="zh-CN" dirty="0" smtClean="0">
                <a:latin typeface="+mn-lt"/>
              </a:rPr>
              <a:t>|+|</a:t>
            </a:r>
            <a:r>
              <a:rPr lang="en-US" altLang="zh-CN" i="1" dirty="0" smtClean="0">
                <a:latin typeface="+mn-lt"/>
              </a:rPr>
              <a:t>x</a:t>
            </a:r>
            <a:r>
              <a:rPr lang="en-US" altLang="zh-CN" baseline="-25000" dirty="0" smtClean="0">
                <a:latin typeface="+mn-lt"/>
              </a:rPr>
              <a:t>3</a:t>
            </a:r>
            <a:r>
              <a:rPr lang="en-US" altLang="zh-CN" dirty="0" smtClean="0">
                <a:latin typeface="+mn-lt"/>
              </a:rPr>
              <a:t>+</a:t>
            </a:r>
            <a:r>
              <a:rPr lang="en-US" altLang="zh-CN" i="1" dirty="0" smtClean="0">
                <a:latin typeface="+mn-lt"/>
              </a:rPr>
              <a:t>x</a:t>
            </a:r>
            <a:r>
              <a:rPr lang="en-US" altLang="zh-CN" baseline="-25000" dirty="0" smtClean="0">
                <a:latin typeface="+mn-lt"/>
              </a:rPr>
              <a:t>1</a:t>
            </a:r>
            <a:r>
              <a:rPr lang="en-US" altLang="zh-CN" dirty="0" smtClean="0">
                <a:latin typeface="+mn-lt"/>
              </a:rPr>
              <a:t>|.</a:t>
            </a:r>
            <a:endParaRPr lang="zh-CN" altLang="en-US" dirty="0">
              <a:latin typeface="+mn-lt"/>
            </a:endParaRPr>
          </a:p>
        </p:txBody>
      </p:sp>
      <p:sp>
        <p:nvSpPr>
          <p:cNvPr id="30" name="TextBox 29"/>
          <p:cNvSpPr txBox="1"/>
          <p:nvPr/>
        </p:nvSpPr>
        <p:spPr>
          <a:xfrm>
            <a:off x="0" y="4293096"/>
            <a:ext cx="9144000" cy="523220"/>
          </a:xfrm>
          <a:prstGeom prst="rect">
            <a:avLst/>
          </a:prstGeom>
          <a:noFill/>
        </p:spPr>
        <p:txBody>
          <a:bodyPr wrap="square" rtlCol="0">
            <a:spAutoFit/>
          </a:bodyPr>
          <a:lstStyle/>
          <a:p>
            <a:pPr algn="just"/>
            <a:r>
              <a:rPr lang="en-US" altLang="zh-CN" dirty="0" smtClean="0">
                <a:latin typeface="+mn-lt"/>
              </a:rPr>
              <a:t>(6) ||</a:t>
            </a:r>
            <a:r>
              <a:rPr lang="en-US" altLang="zh-CN" b="1" i="1" dirty="0" smtClean="0">
                <a:latin typeface="+mn-lt"/>
              </a:rPr>
              <a:t>x</a:t>
            </a:r>
            <a:r>
              <a:rPr lang="en-US" altLang="zh-CN" dirty="0" smtClean="0">
                <a:latin typeface="+mn-lt"/>
              </a:rPr>
              <a:t>||=|</a:t>
            </a:r>
            <a:r>
              <a:rPr lang="en-US" altLang="zh-CN" i="1" dirty="0" smtClean="0">
                <a:latin typeface="+mn-lt"/>
              </a:rPr>
              <a:t>x</a:t>
            </a:r>
            <a:r>
              <a:rPr lang="en-US" altLang="zh-CN" baseline="-25000" dirty="0" smtClean="0">
                <a:latin typeface="+mn-lt"/>
              </a:rPr>
              <a:t>1</a:t>
            </a:r>
            <a:r>
              <a:rPr lang="zh-CN" altLang="en-US" dirty="0" smtClean="0"/>
              <a:t>−</a:t>
            </a:r>
            <a:r>
              <a:rPr lang="en-US" altLang="zh-CN" i="1" dirty="0" smtClean="0">
                <a:latin typeface="+mn-lt"/>
              </a:rPr>
              <a:t>x</a:t>
            </a:r>
            <a:r>
              <a:rPr lang="en-US" altLang="zh-CN" baseline="-25000" dirty="0" smtClean="0">
                <a:latin typeface="+mn-lt"/>
              </a:rPr>
              <a:t>2</a:t>
            </a:r>
            <a:r>
              <a:rPr lang="en-US" altLang="zh-CN" dirty="0" smtClean="0">
                <a:latin typeface="+mn-lt"/>
              </a:rPr>
              <a:t>|+|</a:t>
            </a:r>
            <a:r>
              <a:rPr lang="en-US" altLang="zh-CN" i="1" dirty="0" smtClean="0">
                <a:latin typeface="+mn-lt"/>
              </a:rPr>
              <a:t>x</a:t>
            </a:r>
            <a:r>
              <a:rPr lang="en-US" altLang="zh-CN" baseline="-25000" dirty="0" smtClean="0">
                <a:latin typeface="+mn-lt"/>
              </a:rPr>
              <a:t>2</a:t>
            </a:r>
            <a:r>
              <a:rPr lang="zh-CN" altLang="en-US" dirty="0" smtClean="0"/>
              <a:t>−</a:t>
            </a:r>
            <a:r>
              <a:rPr lang="en-US" altLang="zh-CN" i="1" dirty="0" smtClean="0">
                <a:latin typeface="+mn-lt"/>
              </a:rPr>
              <a:t>x</a:t>
            </a:r>
            <a:r>
              <a:rPr lang="en-US" altLang="zh-CN" baseline="-25000" dirty="0" smtClean="0">
                <a:latin typeface="+mn-lt"/>
              </a:rPr>
              <a:t>3</a:t>
            </a:r>
            <a:r>
              <a:rPr lang="en-US" altLang="zh-CN" dirty="0" smtClean="0">
                <a:latin typeface="+mn-lt"/>
              </a:rPr>
              <a:t>|+|</a:t>
            </a:r>
            <a:r>
              <a:rPr lang="en-US" altLang="zh-CN" i="1" dirty="0" smtClean="0">
                <a:latin typeface="+mn-lt"/>
              </a:rPr>
              <a:t>x</a:t>
            </a:r>
            <a:r>
              <a:rPr lang="en-US" altLang="zh-CN" baseline="-25000" dirty="0" smtClean="0">
                <a:latin typeface="+mn-lt"/>
              </a:rPr>
              <a:t>3</a:t>
            </a:r>
            <a:r>
              <a:rPr lang="zh-CN" altLang="en-US" dirty="0" smtClean="0"/>
              <a:t>−</a:t>
            </a:r>
            <a:r>
              <a:rPr lang="en-US" altLang="zh-CN" i="1" dirty="0" smtClean="0">
                <a:latin typeface="+mn-lt"/>
              </a:rPr>
              <a:t>x</a:t>
            </a:r>
            <a:r>
              <a:rPr lang="en-US" altLang="zh-CN" baseline="-25000" dirty="0" smtClean="0">
                <a:latin typeface="+mn-lt"/>
              </a:rPr>
              <a:t>1</a:t>
            </a:r>
            <a:r>
              <a:rPr lang="en-US" altLang="zh-CN" dirty="0" smtClean="0">
                <a:latin typeface="+mn-lt"/>
              </a:rPr>
              <a:t>|.</a:t>
            </a:r>
            <a:endParaRPr lang="zh-CN" altLang="en-US" dirty="0">
              <a:latin typeface="+mn-lt"/>
            </a:endParaRPr>
          </a:p>
        </p:txBody>
      </p:sp>
      <p:sp>
        <p:nvSpPr>
          <p:cNvPr id="31" name="TextBox 30"/>
          <p:cNvSpPr txBox="1"/>
          <p:nvPr/>
        </p:nvSpPr>
        <p:spPr>
          <a:xfrm>
            <a:off x="4572000" y="1268760"/>
            <a:ext cx="4572000" cy="493148"/>
          </a:xfrm>
          <a:prstGeom prst="rect">
            <a:avLst/>
          </a:prstGeom>
          <a:noFill/>
          <a:ln>
            <a:solidFill>
              <a:srgbClr val="FF0000"/>
            </a:solidFill>
          </a:ln>
        </p:spPr>
        <p:txBody>
          <a:bodyPr wrap="square" rtlCol="0">
            <a:spAutoFit/>
          </a:bodyPr>
          <a:lstStyle/>
          <a:p>
            <a:pPr algn="just">
              <a:lnSpc>
                <a:spcPct val="120000"/>
              </a:lnSpc>
              <a:spcBef>
                <a:spcPts val="0"/>
              </a:spcBef>
            </a:pPr>
            <a:r>
              <a:rPr lang="zh-CN" altLang="en-US" sz="2400" b="1" dirty="0" smtClean="0">
                <a:latin typeface="+mn-lt"/>
              </a:rPr>
              <a:t>不满足非负性和三角不等式</a:t>
            </a:r>
            <a:endParaRPr lang="zh-CN" altLang="en-US" sz="2400" b="1" dirty="0">
              <a:latin typeface="+mn-lt"/>
            </a:endParaRPr>
          </a:p>
        </p:txBody>
      </p:sp>
      <p:sp>
        <p:nvSpPr>
          <p:cNvPr id="32" name="TextBox 31"/>
          <p:cNvSpPr txBox="1"/>
          <p:nvPr/>
        </p:nvSpPr>
        <p:spPr>
          <a:xfrm>
            <a:off x="4572000" y="1874896"/>
            <a:ext cx="4572000" cy="493148"/>
          </a:xfrm>
          <a:prstGeom prst="rect">
            <a:avLst/>
          </a:prstGeom>
          <a:noFill/>
          <a:ln>
            <a:solidFill>
              <a:srgbClr val="FF0000"/>
            </a:solidFill>
          </a:ln>
        </p:spPr>
        <p:txBody>
          <a:bodyPr wrap="square" rtlCol="0">
            <a:spAutoFit/>
          </a:bodyPr>
          <a:lstStyle/>
          <a:p>
            <a:pPr algn="just">
              <a:lnSpc>
                <a:spcPct val="120000"/>
              </a:lnSpc>
              <a:spcBef>
                <a:spcPts val="0"/>
              </a:spcBef>
            </a:pPr>
            <a:r>
              <a:rPr lang="zh-CN" altLang="en-US" sz="2400" b="1" dirty="0" smtClean="0">
                <a:latin typeface="+mn-lt"/>
              </a:rPr>
              <a:t>不满足非负性</a:t>
            </a:r>
            <a:r>
              <a:rPr lang="en-US" altLang="zh-CN" sz="2400" b="1" dirty="0" smtClean="0">
                <a:latin typeface="+mn-lt"/>
              </a:rPr>
              <a:t>.</a:t>
            </a:r>
            <a:endParaRPr lang="zh-CN" altLang="en-US" sz="2400" b="1" dirty="0">
              <a:latin typeface="+mn-lt"/>
            </a:endParaRPr>
          </a:p>
        </p:txBody>
      </p:sp>
      <p:sp>
        <p:nvSpPr>
          <p:cNvPr id="33" name="TextBox 32"/>
          <p:cNvSpPr txBox="1"/>
          <p:nvPr/>
        </p:nvSpPr>
        <p:spPr>
          <a:xfrm>
            <a:off x="4572000" y="2522968"/>
            <a:ext cx="4572000" cy="535531"/>
          </a:xfrm>
          <a:prstGeom prst="rect">
            <a:avLst/>
          </a:prstGeom>
          <a:noFill/>
          <a:ln>
            <a:solidFill>
              <a:srgbClr val="FF0000"/>
            </a:solidFill>
          </a:ln>
        </p:spPr>
        <p:txBody>
          <a:bodyPr wrap="square" rtlCol="0">
            <a:spAutoFit/>
          </a:bodyPr>
          <a:lstStyle/>
          <a:p>
            <a:pPr algn="just">
              <a:lnSpc>
                <a:spcPct val="120000"/>
              </a:lnSpc>
              <a:spcBef>
                <a:spcPts val="0"/>
              </a:spcBef>
            </a:pPr>
            <a:r>
              <a:rPr lang="zh-CN" altLang="en-US" sz="2400" b="1" dirty="0" smtClean="0">
                <a:latin typeface="+mn-lt"/>
              </a:rPr>
              <a:t>不满足齐次性</a:t>
            </a:r>
            <a:r>
              <a:rPr lang="zh-CN" altLang="en-US" sz="2400" b="1" dirty="0" smtClean="0"/>
              <a:t>和三角不等式</a:t>
            </a:r>
            <a:r>
              <a:rPr lang="en-US" altLang="zh-CN" sz="2400" b="1" dirty="0" smtClean="0"/>
              <a:t>.</a:t>
            </a:r>
            <a:endParaRPr lang="zh-CN" altLang="en-US" sz="2400" b="1" dirty="0">
              <a:latin typeface="+mn-lt"/>
            </a:endParaRPr>
          </a:p>
        </p:txBody>
      </p:sp>
      <p:sp>
        <p:nvSpPr>
          <p:cNvPr id="34" name="TextBox 33"/>
          <p:cNvSpPr txBox="1"/>
          <p:nvPr/>
        </p:nvSpPr>
        <p:spPr>
          <a:xfrm>
            <a:off x="4572000" y="3151876"/>
            <a:ext cx="4572000" cy="493148"/>
          </a:xfrm>
          <a:prstGeom prst="rect">
            <a:avLst/>
          </a:prstGeom>
          <a:noFill/>
          <a:ln>
            <a:solidFill>
              <a:schemeClr val="accent1">
                <a:lumMod val="75000"/>
              </a:schemeClr>
            </a:solidFill>
          </a:ln>
        </p:spPr>
        <p:txBody>
          <a:bodyPr wrap="square" rtlCol="0">
            <a:spAutoFit/>
          </a:bodyPr>
          <a:lstStyle/>
          <a:p>
            <a:pPr algn="just">
              <a:lnSpc>
                <a:spcPct val="120000"/>
              </a:lnSpc>
              <a:spcBef>
                <a:spcPts val="0"/>
              </a:spcBef>
            </a:pPr>
            <a:r>
              <a:rPr lang="zh-CN" altLang="en-US" sz="2400" b="1" dirty="0" smtClean="0">
                <a:latin typeface="+mn-lt"/>
              </a:rPr>
              <a:t>是向量范数</a:t>
            </a:r>
            <a:r>
              <a:rPr lang="en-US" altLang="zh-CN" sz="2400" b="1" dirty="0" smtClean="0">
                <a:latin typeface="+mn-lt"/>
              </a:rPr>
              <a:t>.</a:t>
            </a:r>
            <a:endParaRPr lang="zh-CN" altLang="en-US" sz="2400" b="1" dirty="0">
              <a:latin typeface="+mn-lt"/>
            </a:endParaRPr>
          </a:p>
        </p:txBody>
      </p:sp>
      <p:sp>
        <p:nvSpPr>
          <p:cNvPr id="36" name="TextBox 35"/>
          <p:cNvSpPr txBox="1"/>
          <p:nvPr/>
        </p:nvSpPr>
        <p:spPr>
          <a:xfrm>
            <a:off x="4572000" y="3717032"/>
            <a:ext cx="4572000" cy="496867"/>
          </a:xfrm>
          <a:prstGeom prst="rect">
            <a:avLst/>
          </a:prstGeom>
          <a:noFill/>
          <a:ln>
            <a:solidFill>
              <a:schemeClr val="accent1"/>
            </a:solidFill>
          </a:ln>
        </p:spPr>
        <p:txBody>
          <a:bodyPr wrap="square" rtlCol="0">
            <a:spAutoFit/>
          </a:bodyPr>
          <a:lstStyle/>
          <a:p>
            <a:pPr algn="just">
              <a:lnSpc>
                <a:spcPct val="120000"/>
              </a:lnSpc>
              <a:spcBef>
                <a:spcPts val="0"/>
              </a:spcBef>
            </a:pPr>
            <a:r>
              <a:rPr lang="zh-CN" altLang="en-US" sz="2400" b="1" dirty="0" smtClean="0">
                <a:latin typeface="+mn-lt"/>
              </a:rPr>
              <a:t>是向量范数</a:t>
            </a:r>
            <a:endParaRPr lang="zh-CN" altLang="en-US" sz="2400" b="1" dirty="0">
              <a:latin typeface="+mn-lt"/>
            </a:endParaRPr>
          </a:p>
        </p:txBody>
      </p:sp>
      <p:sp>
        <p:nvSpPr>
          <p:cNvPr id="37" name="TextBox 36"/>
          <p:cNvSpPr txBox="1"/>
          <p:nvPr/>
        </p:nvSpPr>
        <p:spPr>
          <a:xfrm>
            <a:off x="4572000" y="4365104"/>
            <a:ext cx="4572000" cy="493148"/>
          </a:xfrm>
          <a:prstGeom prst="rect">
            <a:avLst/>
          </a:prstGeom>
          <a:noFill/>
          <a:ln>
            <a:solidFill>
              <a:srgbClr val="FF0000"/>
            </a:solidFill>
          </a:ln>
        </p:spPr>
        <p:txBody>
          <a:bodyPr wrap="square" rtlCol="0">
            <a:spAutoFit/>
          </a:bodyPr>
          <a:lstStyle/>
          <a:p>
            <a:pPr algn="just">
              <a:lnSpc>
                <a:spcPct val="120000"/>
              </a:lnSpc>
              <a:spcBef>
                <a:spcPts val="0"/>
              </a:spcBef>
            </a:pPr>
            <a:r>
              <a:rPr lang="zh-CN" altLang="en-US" sz="2400" b="1" dirty="0" smtClean="0"/>
              <a:t>不满足非负性</a:t>
            </a:r>
            <a:r>
              <a:rPr lang="en-US" altLang="zh-CN" sz="2400" b="1" dirty="0" smtClean="0"/>
              <a: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4"/>
                                        </p:tgtEl>
                                        <p:attrNameLst>
                                          <p:attrName>style.visibility</p:attrName>
                                        </p:attrNameLst>
                                      </p:cBhvr>
                                      <p:to>
                                        <p:strVal val="visible"/>
                                      </p:to>
                                    </p:set>
                                    <p:anim calcmode="discrete" valueType="clr">
                                      <p:cBhvr override="childStyle">
                                        <p:cTn id="7" dur="8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
                                        </p:tgtEl>
                                        <p:attrNameLst>
                                          <p:attrName>fillcolor</p:attrName>
                                        </p:attrNameLst>
                                      </p:cBhvr>
                                      <p:tavLst>
                                        <p:tav tm="0">
                                          <p:val>
                                            <p:clrVal>
                                              <a:schemeClr val="accent2"/>
                                            </p:clrVal>
                                          </p:val>
                                        </p:tav>
                                        <p:tav tm="50000">
                                          <p:val>
                                            <p:clrVal>
                                              <a:schemeClr val="hlink"/>
                                            </p:clrVal>
                                          </p:val>
                                        </p:tav>
                                      </p:tavLst>
                                    </p:anim>
                                    <p:set>
                                      <p:cBhvr>
                                        <p:cTn id="9" dur="80"/>
                                        <p:tgtEl>
                                          <p:spTgt spid="2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blinds(horizontal)">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25"/>
                                        </p:tgtEl>
                                        <p:attrNameLst>
                                          <p:attrName>style.visibility</p:attrName>
                                        </p:attrNameLst>
                                      </p:cBhvr>
                                      <p:to>
                                        <p:strVal val="visible"/>
                                      </p:to>
                                    </p:set>
                                    <p:anim calcmode="discrete" valueType="clr">
                                      <p:cBhvr override="childStyle">
                                        <p:cTn id="19"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5"/>
                                        </p:tgtEl>
                                        <p:attrNameLst>
                                          <p:attrName>fillcolor</p:attrName>
                                        </p:attrNameLst>
                                      </p:cBhvr>
                                      <p:tavLst>
                                        <p:tav tm="0">
                                          <p:val>
                                            <p:clrVal>
                                              <a:schemeClr val="accent2"/>
                                            </p:clrVal>
                                          </p:val>
                                        </p:tav>
                                        <p:tav tm="50000">
                                          <p:val>
                                            <p:clrVal>
                                              <a:schemeClr val="hlink"/>
                                            </p:clrVal>
                                          </p:val>
                                        </p:tav>
                                      </p:tavLst>
                                    </p:anim>
                                    <p:set>
                                      <p:cBhvr>
                                        <p:cTn id="21" dur="80"/>
                                        <p:tgtEl>
                                          <p:spTgt spid="25"/>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linds(horizontal)">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27"/>
                                        </p:tgtEl>
                                        <p:attrNameLst>
                                          <p:attrName>style.visibility</p:attrName>
                                        </p:attrNameLst>
                                      </p:cBhvr>
                                      <p:to>
                                        <p:strVal val="visible"/>
                                      </p:to>
                                    </p:set>
                                    <p:anim calcmode="discrete" valueType="clr">
                                      <p:cBhvr override="childStyle">
                                        <p:cTn id="31"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27"/>
                                        </p:tgtEl>
                                        <p:attrNameLst>
                                          <p:attrName>fillcolor</p:attrName>
                                        </p:attrNameLst>
                                      </p:cBhvr>
                                      <p:tavLst>
                                        <p:tav tm="0">
                                          <p:val>
                                            <p:clrVal>
                                              <a:schemeClr val="accent2"/>
                                            </p:clrVal>
                                          </p:val>
                                        </p:tav>
                                        <p:tav tm="50000">
                                          <p:val>
                                            <p:clrVal>
                                              <a:schemeClr val="hlink"/>
                                            </p:clrVal>
                                          </p:val>
                                        </p:tav>
                                      </p:tavLst>
                                    </p:anim>
                                    <p:set>
                                      <p:cBhvr>
                                        <p:cTn id="33" dur="80"/>
                                        <p:tgtEl>
                                          <p:spTgt spid="27"/>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blinds(horizontal)">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28"/>
                                        </p:tgtEl>
                                        <p:attrNameLst>
                                          <p:attrName>style.visibility</p:attrName>
                                        </p:attrNameLst>
                                      </p:cBhvr>
                                      <p:to>
                                        <p:strVal val="visible"/>
                                      </p:to>
                                    </p:set>
                                    <p:anim calcmode="discrete" valueType="clr">
                                      <p:cBhvr override="childStyle">
                                        <p:cTn id="43" dur="80"/>
                                        <p:tgtEl>
                                          <p:spTgt spid="28"/>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28"/>
                                        </p:tgtEl>
                                        <p:attrNameLst>
                                          <p:attrName>fillcolor</p:attrName>
                                        </p:attrNameLst>
                                      </p:cBhvr>
                                      <p:tavLst>
                                        <p:tav tm="0">
                                          <p:val>
                                            <p:clrVal>
                                              <a:schemeClr val="accent2"/>
                                            </p:clrVal>
                                          </p:val>
                                        </p:tav>
                                        <p:tav tm="50000">
                                          <p:val>
                                            <p:clrVal>
                                              <a:schemeClr val="hlink"/>
                                            </p:clrVal>
                                          </p:val>
                                        </p:tav>
                                      </p:tavLst>
                                    </p:anim>
                                    <p:set>
                                      <p:cBhvr>
                                        <p:cTn id="45" dur="80"/>
                                        <p:tgtEl>
                                          <p:spTgt spid="28"/>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blinds(horizontal)">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7" presetClass="entr" presetSubtype="0" fill="hold" grpId="0" nodeType="clickEffect">
                                  <p:stCondLst>
                                    <p:cond delay="0"/>
                                  </p:stCondLst>
                                  <p:iterate type="lt">
                                    <p:tmPct val="50000"/>
                                  </p:iterate>
                                  <p:childTnLst>
                                    <p:set>
                                      <p:cBhvr>
                                        <p:cTn id="54" dur="1" fill="hold">
                                          <p:stCondLst>
                                            <p:cond delay="0"/>
                                          </p:stCondLst>
                                        </p:cTn>
                                        <p:tgtEl>
                                          <p:spTgt spid="29"/>
                                        </p:tgtEl>
                                        <p:attrNameLst>
                                          <p:attrName>style.visibility</p:attrName>
                                        </p:attrNameLst>
                                      </p:cBhvr>
                                      <p:to>
                                        <p:strVal val="visible"/>
                                      </p:to>
                                    </p:set>
                                    <p:anim calcmode="discrete" valueType="clr">
                                      <p:cBhvr override="childStyle">
                                        <p:cTn id="55" dur="80"/>
                                        <p:tgtEl>
                                          <p:spTgt spid="29"/>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29"/>
                                        </p:tgtEl>
                                        <p:attrNameLst>
                                          <p:attrName>fillcolor</p:attrName>
                                        </p:attrNameLst>
                                      </p:cBhvr>
                                      <p:tavLst>
                                        <p:tav tm="0">
                                          <p:val>
                                            <p:clrVal>
                                              <a:schemeClr val="accent2"/>
                                            </p:clrVal>
                                          </p:val>
                                        </p:tav>
                                        <p:tav tm="50000">
                                          <p:val>
                                            <p:clrVal>
                                              <a:schemeClr val="hlink"/>
                                            </p:clrVal>
                                          </p:val>
                                        </p:tav>
                                      </p:tavLst>
                                    </p:anim>
                                    <p:set>
                                      <p:cBhvr>
                                        <p:cTn id="57" dur="80"/>
                                        <p:tgtEl>
                                          <p:spTgt spid="29"/>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blinds(horizontal)">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7" presetClass="entr" presetSubtype="0" fill="hold" grpId="0" nodeType="clickEffect">
                                  <p:stCondLst>
                                    <p:cond delay="0"/>
                                  </p:stCondLst>
                                  <p:iterate type="lt">
                                    <p:tmPct val="50000"/>
                                  </p:iterate>
                                  <p:childTnLst>
                                    <p:set>
                                      <p:cBhvr>
                                        <p:cTn id="66" dur="1" fill="hold">
                                          <p:stCondLst>
                                            <p:cond delay="0"/>
                                          </p:stCondLst>
                                        </p:cTn>
                                        <p:tgtEl>
                                          <p:spTgt spid="30"/>
                                        </p:tgtEl>
                                        <p:attrNameLst>
                                          <p:attrName>style.visibility</p:attrName>
                                        </p:attrNameLst>
                                      </p:cBhvr>
                                      <p:to>
                                        <p:strVal val="visible"/>
                                      </p:to>
                                    </p:set>
                                    <p:anim calcmode="discrete" valueType="clr">
                                      <p:cBhvr override="childStyle">
                                        <p:cTn id="67"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68" dur="80"/>
                                        <p:tgtEl>
                                          <p:spTgt spid="30"/>
                                        </p:tgtEl>
                                        <p:attrNameLst>
                                          <p:attrName>fillcolor</p:attrName>
                                        </p:attrNameLst>
                                      </p:cBhvr>
                                      <p:tavLst>
                                        <p:tav tm="0">
                                          <p:val>
                                            <p:clrVal>
                                              <a:schemeClr val="accent2"/>
                                            </p:clrVal>
                                          </p:val>
                                        </p:tav>
                                        <p:tav tm="50000">
                                          <p:val>
                                            <p:clrVal>
                                              <a:schemeClr val="hlink"/>
                                            </p:clrVal>
                                          </p:val>
                                        </p:tav>
                                      </p:tavLst>
                                    </p:anim>
                                    <p:set>
                                      <p:cBhvr>
                                        <p:cTn id="69" dur="80"/>
                                        <p:tgtEl>
                                          <p:spTgt spid="30"/>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blinds(horizontal)">
                                      <p:cBhvr>
                                        <p:cTn id="7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7" grpId="0" animBg="1"/>
      <p:bldP spid="28" grpId="0"/>
      <p:bldP spid="29" grpId="0" animBg="1"/>
      <p:bldP spid="30" grpId="0"/>
      <p:bldP spid="31" grpId="0" animBg="1"/>
      <p:bldP spid="32" grpId="0" animBg="1"/>
      <p:bldP spid="33" grpId="0" animBg="1"/>
      <p:bldP spid="34" grpId="0" animBg="1"/>
      <p:bldP spid="36" grpId="0" animBg="1"/>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0" y="0"/>
            <a:ext cx="9144000" cy="559897"/>
          </a:xfrm>
          <a:prstGeom prst="rect">
            <a:avLst/>
          </a:prstGeom>
          <a:solidFill>
            <a:schemeClr val="accent6">
              <a:lumMod val="20000"/>
              <a:lumOff val="80000"/>
            </a:schemeClr>
          </a:solidFill>
          <a:ln w="9525">
            <a:noFill/>
            <a:miter lim="800000"/>
            <a:headEnd/>
            <a:tailEnd/>
          </a:ln>
          <a:effectLst/>
        </p:spPr>
        <p:txBody>
          <a:bodyPr>
            <a:spAutoFit/>
          </a:bodyPr>
          <a:lstStyle/>
          <a:p>
            <a:pPr algn="l">
              <a:lnSpc>
                <a:spcPct val="120000"/>
              </a:lnSpc>
              <a:spcBef>
                <a:spcPts val="0"/>
              </a:spcBef>
            </a:pPr>
            <a:r>
              <a:rPr lang="zh-CN" altLang="en-US" dirty="0" smtClean="0">
                <a:latin typeface="+mn-lt"/>
              </a:rPr>
              <a:t>补充</a:t>
            </a:r>
            <a:r>
              <a:rPr lang="en-US" altLang="zh-CN" dirty="0" smtClean="0">
                <a:latin typeface="+mn-lt"/>
              </a:rPr>
              <a:t>: </a:t>
            </a:r>
            <a:r>
              <a:rPr lang="zh-CN" altLang="en-US" dirty="0" smtClean="0">
                <a:latin typeface="+mn-lt"/>
              </a:rPr>
              <a:t>加权范数</a:t>
            </a:r>
            <a:endParaRPr lang="en-US" altLang="zh-CN" dirty="0">
              <a:latin typeface="+mn-lt"/>
            </a:endParaRPr>
          </a:p>
        </p:txBody>
      </p:sp>
      <p:sp>
        <p:nvSpPr>
          <p:cNvPr id="9" name="TextBox 8"/>
          <p:cNvSpPr txBox="1"/>
          <p:nvPr/>
        </p:nvSpPr>
        <p:spPr>
          <a:xfrm>
            <a:off x="0" y="601524"/>
            <a:ext cx="9144000" cy="2160591"/>
          </a:xfrm>
          <a:prstGeom prst="rect">
            <a:avLst/>
          </a:prstGeom>
          <a:noFill/>
        </p:spPr>
        <p:txBody>
          <a:bodyPr wrap="square" rtlCol="0">
            <a:spAutoFit/>
          </a:bodyPr>
          <a:lstStyle/>
          <a:p>
            <a:pPr algn="just">
              <a:lnSpc>
                <a:spcPct val="120000"/>
              </a:lnSpc>
              <a:spcBef>
                <a:spcPts val="0"/>
              </a:spcBef>
            </a:pPr>
            <a:r>
              <a:rPr lang="zh-CN" altLang="en-US" dirty="0" smtClean="0">
                <a:latin typeface="+mn-lt"/>
              </a:rPr>
              <a:t>        设</a:t>
            </a:r>
            <a:r>
              <a:rPr lang="en-US" altLang="zh-CN" b="1" i="1" dirty="0" err="1" smtClean="0">
                <a:latin typeface="+mn-lt"/>
              </a:rPr>
              <a:t>x</a:t>
            </a:r>
            <a:r>
              <a:rPr lang="en-US" altLang="zh-CN" dirty="0" err="1" smtClean="0">
                <a:latin typeface="+mn-lt"/>
              </a:rPr>
              <a:t>∈R</a:t>
            </a:r>
            <a:r>
              <a:rPr lang="en-US" altLang="zh-CN" i="1" baseline="36000" dirty="0" err="1" smtClean="0">
                <a:latin typeface="+mn-lt"/>
              </a:rPr>
              <a:t>n</a:t>
            </a:r>
            <a:r>
              <a:rPr lang="en-US" altLang="zh-CN" dirty="0" smtClean="0">
                <a:latin typeface="+mn-lt"/>
              </a:rPr>
              <a:t>, </a:t>
            </a:r>
            <a:r>
              <a:rPr lang="en-US" altLang="zh-CN" b="1" i="1" dirty="0" err="1" smtClean="0">
                <a:latin typeface="+mn-lt"/>
              </a:rPr>
              <a:t>W</a:t>
            </a:r>
            <a:r>
              <a:rPr lang="en-US" altLang="zh-CN" dirty="0" err="1" smtClean="0">
                <a:latin typeface="+mn-lt"/>
              </a:rPr>
              <a:t>∈R</a:t>
            </a:r>
            <a:r>
              <a:rPr lang="en-US" altLang="zh-CN" i="1" baseline="36000" dirty="0" err="1" smtClean="0">
                <a:latin typeface="+mn-lt"/>
              </a:rPr>
              <a:t>n</a:t>
            </a:r>
            <a:r>
              <a:rPr lang="en-US" altLang="zh-CN" baseline="36000" dirty="0" err="1" smtClean="0">
                <a:latin typeface="+mn-lt"/>
              </a:rPr>
              <a:t>×</a:t>
            </a:r>
            <a:r>
              <a:rPr lang="en-US" altLang="zh-CN" i="1" baseline="36000" dirty="0" err="1" smtClean="0">
                <a:latin typeface="+mn-lt"/>
              </a:rPr>
              <a:t>n</a:t>
            </a:r>
            <a:r>
              <a:rPr lang="en-US" altLang="zh-CN" dirty="0" smtClean="0">
                <a:latin typeface="+mn-lt"/>
              </a:rPr>
              <a:t>, </a:t>
            </a:r>
            <a:r>
              <a:rPr lang="zh-CN" altLang="en-US" dirty="0" smtClean="0">
                <a:latin typeface="+mn-lt"/>
              </a:rPr>
              <a:t>且为</a:t>
            </a:r>
            <a:r>
              <a:rPr lang="zh-CN" altLang="en-US" b="1" dirty="0" smtClean="0">
                <a:solidFill>
                  <a:srgbClr val="0070C0"/>
                </a:solidFill>
                <a:latin typeface="+mn-lt"/>
              </a:rPr>
              <a:t>非奇异的</a:t>
            </a:r>
            <a:r>
              <a:rPr lang="zh-CN" altLang="en-US" dirty="0" smtClean="0">
                <a:latin typeface="+mn-lt"/>
              </a:rPr>
              <a:t>对角阵</a:t>
            </a:r>
            <a:r>
              <a:rPr lang="en-US" altLang="zh-CN" dirty="0" smtClean="0">
                <a:latin typeface="+mn-lt"/>
              </a:rPr>
              <a:t>(</a:t>
            </a:r>
            <a:r>
              <a:rPr lang="zh-CN" altLang="en-US" dirty="0" smtClean="0">
                <a:latin typeface="+mn-lt"/>
              </a:rPr>
              <a:t>即对角线不为</a:t>
            </a:r>
            <a:r>
              <a:rPr lang="en-US" altLang="zh-CN" dirty="0" smtClean="0">
                <a:latin typeface="+mn-lt"/>
              </a:rPr>
              <a:t>0</a:t>
            </a:r>
            <a:r>
              <a:rPr lang="zh-CN" altLang="en-US" dirty="0" smtClean="0">
                <a:latin typeface="+mn-lt"/>
              </a:rPr>
              <a:t>的对角阵</a:t>
            </a:r>
            <a:r>
              <a:rPr lang="en-US" altLang="zh-CN" dirty="0" smtClean="0">
                <a:latin typeface="+mn-lt"/>
              </a:rPr>
              <a:t>), </a:t>
            </a:r>
            <a:r>
              <a:rPr lang="zh-CN" altLang="en-US" dirty="0" smtClean="0">
                <a:latin typeface="+mn-lt"/>
              </a:rPr>
              <a:t>定义</a:t>
            </a:r>
            <a:r>
              <a:rPr lang="en-US" altLang="zh-CN" b="1" i="1" dirty="0" smtClean="0">
                <a:latin typeface="+mn-lt"/>
              </a:rPr>
              <a:t>x</a:t>
            </a:r>
            <a:r>
              <a:rPr lang="zh-CN" altLang="en-US" dirty="0" smtClean="0">
                <a:latin typeface="+mn-lt"/>
              </a:rPr>
              <a:t>的</a:t>
            </a:r>
            <a:r>
              <a:rPr lang="zh-CN" altLang="en-US" b="1" dirty="0" smtClean="0">
                <a:solidFill>
                  <a:srgbClr val="FF0000"/>
                </a:solidFill>
                <a:latin typeface="+mn-lt"/>
              </a:rPr>
              <a:t>加权范数</a:t>
            </a:r>
            <a:r>
              <a:rPr lang="zh-CN" altLang="en-US" dirty="0" smtClean="0">
                <a:latin typeface="+mn-lt"/>
              </a:rPr>
              <a:t>为</a:t>
            </a:r>
            <a:r>
              <a:rPr lang="en-US" altLang="zh-CN" dirty="0" smtClean="0">
                <a:latin typeface="+mn-lt"/>
              </a:rPr>
              <a:t>:</a:t>
            </a:r>
          </a:p>
          <a:p>
            <a:pPr>
              <a:lnSpc>
                <a:spcPct val="120000"/>
              </a:lnSpc>
              <a:spcBef>
                <a:spcPts val="0"/>
              </a:spcBef>
            </a:pPr>
            <a:r>
              <a:rPr lang="en-US" altLang="zh-CN" dirty="0" smtClean="0">
                <a:latin typeface="+mn-lt"/>
              </a:rPr>
              <a:t>||</a:t>
            </a:r>
            <a:r>
              <a:rPr lang="en-US" altLang="zh-CN" b="1" i="1" dirty="0" smtClean="0">
                <a:latin typeface="+mn-lt"/>
              </a:rPr>
              <a:t>x</a:t>
            </a:r>
            <a:r>
              <a:rPr lang="en-US" altLang="zh-CN" dirty="0" smtClean="0">
                <a:latin typeface="+mn-lt"/>
              </a:rPr>
              <a:t>||</a:t>
            </a:r>
            <a:r>
              <a:rPr lang="en-US" altLang="zh-CN" b="1" i="1" baseline="-25000" dirty="0" smtClean="0">
                <a:latin typeface="+mn-lt"/>
              </a:rPr>
              <a:t>W </a:t>
            </a:r>
            <a:r>
              <a:rPr lang="en-US" altLang="zh-CN" dirty="0" smtClean="0">
                <a:latin typeface="+mn-lt"/>
              </a:rPr>
              <a:t>= ||</a:t>
            </a:r>
            <a:r>
              <a:rPr lang="en-US" altLang="zh-CN" b="1" i="1" dirty="0" err="1" smtClean="0">
                <a:latin typeface="+mn-lt"/>
              </a:rPr>
              <a:t>Wx</a:t>
            </a:r>
            <a:r>
              <a:rPr lang="en-US" altLang="zh-CN" dirty="0" smtClean="0">
                <a:latin typeface="+mn-lt"/>
              </a:rPr>
              <a:t>||,</a:t>
            </a:r>
          </a:p>
          <a:p>
            <a:pPr algn="just">
              <a:lnSpc>
                <a:spcPct val="120000"/>
              </a:lnSpc>
              <a:spcBef>
                <a:spcPts val="0"/>
              </a:spcBef>
            </a:pPr>
            <a:r>
              <a:rPr lang="zh-CN" altLang="en-US" dirty="0" smtClean="0">
                <a:latin typeface="+mn-lt"/>
              </a:rPr>
              <a:t>其中</a:t>
            </a:r>
            <a:r>
              <a:rPr lang="en-US" altLang="zh-CN" dirty="0" smtClean="0">
                <a:latin typeface="+mn-lt"/>
              </a:rPr>
              <a:t>||</a:t>
            </a:r>
            <a:r>
              <a:rPr lang="en-US" altLang="zh-CN" b="1" i="1" dirty="0" smtClean="0">
                <a:latin typeface="+mn-lt"/>
              </a:rPr>
              <a:t>x</a:t>
            </a:r>
            <a:r>
              <a:rPr lang="en-US" altLang="zh-CN" dirty="0" smtClean="0">
                <a:latin typeface="+mn-lt"/>
              </a:rPr>
              <a:t>||</a:t>
            </a:r>
            <a:r>
              <a:rPr lang="zh-CN" altLang="en-US" dirty="0" smtClean="0">
                <a:latin typeface="+mn-lt"/>
              </a:rPr>
              <a:t>是</a:t>
            </a:r>
            <a:r>
              <a:rPr lang="en-US" altLang="zh-CN" b="1" i="1" dirty="0" smtClean="0">
                <a:latin typeface="+mn-lt"/>
              </a:rPr>
              <a:t>x</a:t>
            </a:r>
            <a:r>
              <a:rPr lang="zh-CN" altLang="en-US" dirty="0" smtClean="0">
                <a:latin typeface="+mn-lt"/>
              </a:rPr>
              <a:t>的某种向量范数</a:t>
            </a:r>
            <a:r>
              <a:rPr lang="en-US" altLang="zh-CN" dirty="0" smtClean="0">
                <a:latin typeface="+mn-lt"/>
              </a:rPr>
              <a:t>.</a:t>
            </a:r>
            <a:endParaRPr lang="zh-CN" altLang="en-US" dirty="0">
              <a:latin typeface="+mn-lt"/>
            </a:endParaRPr>
          </a:p>
        </p:txBody>
      </p:sp>
      <p:sp>
        <p:nvSpPr>
          <p:cNvPr id="10" name="TextBox 9"/>
          <p:cNvSpPr txBox="1"/>
          <p:nvPr/>
        </p:nvSpPr>
        <p:spPr>
          <a:xfrm>
            <a:off x="0" y="2747594"/>
            <a:ext cx="9144000" cy="609398"/>
          </a:xfrm>
          <a:prstGeom prst="rect">
            <a:avLst/>
          </a:prstGeom>
          <a:solidFill>
            <a:schemeClr val="accent6">
              <a:lumMod val="20000"/>
              <a:lumOff val="80000"/>
            </a:schemeClr>
          </a:solidFill>
        </p:spPr>
        <p:txBody>
          <a:bodyPr wrap="square" rtlCol="0">
            <a:spAutoFit/>
          </a:bodyPr>
          <a:lstStyle/>
          <a:p>
            <a:pPr algn="just">
              <a:lnSpc>
                <a:spcPct val="120000"/>
              </a:lnSpc>
              <a:spcBef>
                <a:spcPts val="0"/>
              </a:spcBef>
            </a:pPr>
            <a:r>
              <a:rPr lang="zh-CN" altLang="en-US" dirty="0" smtClean="0">
                <a:latin typeface="+mn-lt"/>
              </a:rPr>
              <a:t>注</a:t>
            </a:r>
            <a:r>
              <a:rPr lang="en-US" altLang="zh-CN" dirty="0" smtClean="0">
                <a:latin typeface="+mn-lt"/>
              </a:rPr>
              <a:t>: </a:t>
            </a:r>
            <a:r>
              <a:rPr lang="en-US" altLang="zh-CN" b="1" i="1" dirty="0" smtClean="0">
                <a:latin typeface="+mn-lt"/>
              </a:rPr>
              <a:t>W</a:t>
            </a:r>
            <a:r>
              <a:rPr lang="zh-CN" altLang="en-US" dirty="0" smtClean="0">
                <a:latin typeface="+mn-lt"/>
              </a:rPr>
              <a:t>的对角元素相当于权系数</a:t>
            </a:r>
            <a:r>
              <a:rPr lang="en-US" altLang="zh-CN" dirty="0" smtClean="0">
                <a:latin typeface="+mn-lt"/>
              </a:rPr>
              <a:t>.</a:t>
            </a:r>
            <a:endParaRPr lang="zh-CN" altLang="en-US" dirty="0">
              <a:latin typeface="+mn-lt"/>
            </a:endParaRPr>
          </a:p>
        </p:txBody>
      </p:sp>
      <p:sp>
        <p:nvSpPr>
          <p:cNvPr id="12" name="TextBox 11"/>
          <p:cNvSpPr txBox="1"/>
          <p:nvPr/>
        </p:nvSpPr>
        <p:spPr>
          <a:xfrm>
            <a:off x="0" y="3356992"/>
            <a:ext cx="9144000" cy="523220"/>
          </a:xfrm>
          <a:prstGeom prst="rect">
            <a:avLst/>
          </a:prstGeom>
          <a:noFill/>
        </p:spPr>
        <p:txBody>
          <a:bodyPr wrap="square" rtlCol="0">
            <a:spAutoFit/>
          </a:bodyPr>
          <a:lstStyle/>
          <a:p>
            <a:pPr algn="just"/>
            <a:r>
              <a:rPr lang="zh-CN" altLang="en-US" b="1" dirty="0" smtClean="0">
                <a:solidFill>
                  <a:srgbClr val="0070C0"/>
                </a:solidFill>
                <a:latin typeface="+mn-lt"/>
              </a:rPr>
              <a:t>例</a:t>
            </a:r>
            <a:r>
              <a:rPr lang="en-US" altLang="zh-CN" b="1" dirty="0" smtClean="0">
                <a:solidFill>
                  <a:srgbClr val="0070C0"/>
                </a:solidFill>
                <a:latin typeface="+mn-lt"/>
              </a:rPr>
              <a:t>:</a:t>
            </a:r>
            <a:r>
              <a:rPr lang="en-US" altLang="zh-CN" dirty="0" smtClean="0">
                <a:latin typeface="+mn-lt"/>
              </a:rPr>
              <a:t> </a:t>
            </a:r>
            <a:r>
              <a:rPr lang="zh-CN" altLang="en-US" dirty="0" smtClean="0">
                <a:latin typeface="+mn-lt"/>
              </a:rPr>
              <a:t>对于</a:t>
            </a:r>
            <a:r>
              <a:rPr lang="en-US" altLang="zh-CN" b="1" i="1" dirty="0" smtClean="0">
                <a:latin typeface="+mn-lt"/>
              </a:rPr>
              <a:t>x</a:t>
            </a:r>
            <a:r>
              <a:rPr lang="en-US" altLang="zh-CN" dirty="0" smtClean="0">
                <a:latin typeface="+mn-lt"/>
              </a:rPr>
              <a:t>=(</a:t>
            </a:r>
            <a:r>
              <a:rPr lang="en-US" altLang="zh-CN" i="1" dirty="0" smtClean="0">
                <a:latin typeface="+mn-lt"/>
              </a:rPr>
              <a:t>x</a:t>
            </a:r>
            <a:r>
              <a:rPr lang="en-US" altLang="zh-CN" baseline="-25000" dirty="0" smtClean="0">
                <a:latin typeface="+mn-lt"/>
              </a:rPr>
              <a:t>1</a:t>
            </a:r>
            <a:r>
              <a:rPr lang="en-US" altLang="zh-CN" dirty="0" smtClean="0">
                <a:latin typeface="+mn-lt"/>
              </a:rPr>
              <a:t>, </a:t>
            </a:r>
            <a:r>
              <a:rPr lang="en-US" altLang="zh-CN" i="1" dirty="0" smtClean="0">
                <a:latin typeface="+mn-lt"/>
              </a:rPr>
              <a:t>x</a:t>
            </a:r>
            <a:r>
              <a:rPr lang="en-US" altLang="zh-CN" baseline="-25000" dirty="0" smtClean="0">
                <a:latin typeface="+mn-lt"/>
              </a:rPr>
              <a:t>2</a:t>
            </a:r>
            <a:r>
              <a:rPr lang="en-US" altLang="zh-CN" dirty="0" smtClean="0">
                <a:latin typeface="+mn-lt"/>
              </a:rPr>
              <a:t>, </a:t>
            </a:r>
            <a:r>
              <a:rPr lang="en-US" altLang="zh-CN" i="1" dirty="0" smtClean="0">
                <a:latin typeface="+mn-lt"/>
              </a:rPr>
              <a:t>x</a:t>
            </a:r>
            <a:r>
              <a:rPr lang="en-US" altLang="zh-CN" baseline="-25000" dirty="0" smtClean="0">
                <a:latin typeface="+mn-lt"/>
              </a:rPr>
              <a:t>3</a:t>
            </a:r>
            <a:r>
              <a:rPr lang="en-US" altLang="zh-CN" dirty="0" smtClean="0">
                <a:latin typeface="+mn-lt"/>
              </a:rPr>
              <a:t>)∈R</a:t>
            </a:r>
            <a:r>
              <a:rPr lang="en-US" altLang="zh-CN" baseline="30000" dirty="0" smtClean="0">
                <a:latin typeface="+mn-lt"/>
              </a:rPr>
              <a:t>3</a:t>
            </a:r>
            <a:r>
              <a:rPr lang="en-US" altLang="zh-CN" dirty="0" smtClean="0">
                <a:latin typeface="+mn-lt"/>
              </a:rPr>
              <a:t>, </a:t>
            </a:r>
          </a:p>
        </p:txBody>
      </p:sp>
      <p:pic>
        <p:nvPicPr>
          <p:cNvPr id="2222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68674" y="3894559"/>
            <a:ext cx="4019550" cy="1190625"/>
          </a:xfrm>
          <a:prstGeom prst="rect">
            <a:avLst/>
          </a:prstGeom>
          <a:noFill/>
        </p:spPr>
      </p:pic>
      <p:sp>
        <p:nvSpPr>
          <p:cNvPr id="16" name="TextBox 15"/>
          <p:cNvSpPr txBox="1"/>
          <p:nvPr/>
        </p:nvSpPr>
        <p:spPr>
          <a:xfrm>
            <a:off x="0" y="5013176"/>
            <a:ext cx="9144000" cy="609398"/>
          </a:xfrm>
          <a:prstGeom prst="rect">
            <a:avLst/>
          </a:prstGeom>
          <a:noFill/>
        </p:spPr>
        <p:txBody>
          <a:bodyPr wrap="square" rtlCol="0">
            <a:spAutoFit/>
          </a:bodyPr>
          <a:lstStyle/>
          <a:p>
            <a:pPr algn="just">
              <a:lnSpc>
                <a:spcPct val="120000"/>
              </a:lnSpc>
              <a:spcBef>
                <a:spcPts val="0"/>
              </a:spcBef>
            </a:pPr>
            <a:r>
              <a:rPr lang="zh-CN" altLang="en-US" dirty="0" smtClean="0">
                <a:latin typeface="+mn-lt"/>
              </a:rPr>
              <a:t>其</a:t>
            </a:r>
            <a:r>
              <a:rPr lang="zh-CN" altLang="en-US" dirty="0" smtClean="0">
                <a:solidFill>
                  <a:srgbClr val="FF0000"/>
                </a:solidFill>
                <a:latin typeface="+mn-lt"/>
              </a:rPr>
              <a:t>加权</a:t>
            </a:r>
            <a:r>
              <a:rPr lang="en-US" altLang="zh-CN" dirty="0" smtClean="0">
                <a:solidFill>
                  <a:srgbClr val="FF0000"/>
                </a:solidFill>
                <a:latin typeface="+mn-lt"/>
              </a:rPr>
              <a:t>1-</a:t>
            </a:r>
            <a:r>
              <a:rPr lang="zh-CN" altLang="en-US" dirty="0" smtClean="0">
                <a:solidFill>
                  <a:srgbClr val="FF0000"/>
                </a:solidFill>
                <a:latin typeface="+mn-lt"/>
              </a:rPr>
              <a:t>范数</a:t>
            </a:r>
            <a:r>
              <a:rPr lang="zh-CN" altLang="en-US" dirty="0" smtClean="0">
                <a:latin typeface="+mn-lt"/>
              </a:rPr>
              <a:t>为</a:t>
            </a:r>
            <a:r>
              <a:rPr lang="en-US" altLang="zh-CN" dirty="0" smtClean="0">
                <a:latin typeface="+mn-lt"/>
              </a:rPr>
              <a:t>:</a:t>
            </a:r>
          </a:p>
        </p:txBody>
      </p:sp>
      <p:pic>
        <p:nvPicPr>
          <p:cNvPr id="22221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95736" y="5589240"/>
            <a:ext cx="3409950" cy="1181100"/>
          </a:xfrm>
          <a:prstGeom prst="rect">
            <a:avLst/>
          </a:prstGeom>
          <a:noFill/>
        </p:spPr>
      </p:pic>
      <p:sp>
        <p:nvSpPr>
          <p:cNvPr id="19" name="TextBox 18"/>
          <p:cNvSpPr txBox="1"/>
          <p:nvPr/>
        </p:nvSpPr>
        <p:spPr>
          <a:xfrm>
            <a:off x="0" y="5805264"/>
            <a:ext cx="9144000" cy="609398"/>
          </a:xfrm>
          <a:prstGeom prst="rect">
            <a:avLst/>
          </a:prstGeom>
          <a:noFill/>
        </p:spPr>
        <p:txBody>
          <a:bodyPr wrap="square" rtlCol="0">
            <a:spAutoFit/>
          </a:bodyPr>
          <a:lstStyle/>
          <a:p>
            <a:pPr algn="just">
              <a:lnSpc>
                <a:spcPct val="120000"/>
              </a:lnSpc>
              <a:spcBef>
                <a:spcPts val="0"/>
              </a:spcBef>
            </a:pPr>
            <a:r>
              <a:rPr lang="en-US" altLang="zh-CN" dirty="0" smtClean="0">
                <a:latin typeface="+mn-lt"/>
              </a:rPr>
              <a:t>||</a:t>
            </a:r>
            <a:r>
              <a:rPr lang="en-US" altLang="zh-CN" b="1" i="1" dirty="0" smtClean="0">
                <a:latin typeface="+mn-lt"/>
              </a:rPr>
              <a:t>x</a:t>
            </a:r>
            <a:r>
              <a:rPr lang="en-US" altLang="zh-CN" dirty="0" smtClean="0">
                <a:latin typeface="+mn-lt"/>
              </a:rPr>
              <a:t>||</a:t>
            </a:r>
            <a:r>
              <a:rPr lang="en-US" altLang="zh-CN" b="1" i="1" baseline="-25000" dirty="0" smtClean="0">
                <a:latin typeface="+mn-lt"/>
              </a:rPr>
              <a:t>W </a:t>
            </a:r>
            <a:r>
              <a:rPr lang="en-US" altLang="zh-CN" dirty="0" smtClean="0">
                <a:latin typeface="+mn-lt"/>
              </a:rPr>
              <a:t>=||</a:t>
            </a:r>
            <a:r>
              <a:rPr lang="en-US" altLang="zh-CN" b="1" i="1" dirty="0" err="1" smtClean="0">
                <a:latin typeface="+mn-lt"/>
              </a:rPr>
              <a:t>Wx</a:t>
            </a:r>
            <a:r>
              <a:rPr lang="en-US" altLang="zh-CN" dirty="0" smtClean="0">
                <a:latin typeface="+mn-lt"/>
              </a:rPr>
              <a:t>||</a:t>
            </a:r>
            <a:r>
              <a:rPr lang="en-US" altLang="zh-CN" baseline="-25000" dirty="0" smtClean="0">
                <a:latin typeface="+mn-lt"/>
              </a:rPr>
              <a:t>1</a:t>
            </a:r>
            <a:r>
              <a:rPr lang="en-US" altLang="zh-CN" dirty="0" smtClean="0">
                <a:latin typeface="+mn-lt"/>
              </a:rPr>
              <a:t>=</a:t>
            </a:r>
          </a:p>
        </p:txBody>
      </p:sp>
      <p:pic>
        <p:nvPicPr>
          <p:cNvPr id="222214"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508104" y="5805264"/>
            <a:ext cx="3314700" cy="5905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7"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
                                            <p:txEl>
                                              <p:pRg st="1" end="1"/>
                                            </p:txEl>
                                          </p:spTgt>
                                        </p:tgtEl>
                                        <p:attrNameLst>
                                          <p:attrName>style.visibility</p:attrName>
                                        </p:attrNameLst>
                                      </p:cBhvr>
                                      <p:to>
                                        <p:strVal val="visible"/>
                                      </p:to>
                                    </p:set>
                                    <p:anim calcmode="discrete" valueType="clr">
                                      <p:cBhvr override="childStyle">
                                        <p:cTn id="14" dur="80"/>
                                        <p:tgtEl>
                                          <p:spTgt spid="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9">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9">
                                            <p:txEl>
                                              <p:pRg st="2" end="2"/>
                                            </p:txEl>
                                          </p:spTgt>
                                        </p:tgtEl>
                                        <p:attrNameLst>
                                          <p:attrName>style.visibility</p:attrName>
                                        </p:attrNameLst>
                                      </p:cBhvr>
                                      <p:to>
                                        <p:strVal val="visible"/>
                                      </p:to>
                                    </p:set>
                                    <p:anim calcmode="discrete" valueType="clr">
                                      <p:cBhvr override="childStyle">
                                        <p:cTn id="21" dur="80"/>
                                        <p:tgtEl>
                                          <p:spTgt spid="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9">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10"/>
                                        </p:tgtEl>
                                        <p:attrNameLst>
                                          <p:attrName>style.visibility</p:attrName>
                                        </p:attrNameLst>
                                      </p:cBhvr>
                                      <p:to>
                                        <p:strVal val="visible"/>
                                      </p:to>
                                    </p:set>
                                    <p:anim calcmode="discrete" valueType="clr">
                                      <p:cBhvr override="childStyle">
                                        <p:cTn id="28"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0"/>
                                        </p:tgtEl>
                                        <p:attrNameLst>
                                          <p:attrName>fillcolor</p:attrName>
                                        </p:attrNameLst>
                                      </p:cBhvr>
                                      <p:tavLst>
                                        <p:tav tm="0">
                                          <p:val>
                                            <p:clrVal>
                                              <a:schemeClr val="accent2"/>
                                            </p:clrVal>
                                          </p:val>
                                        </p:tav>
                                        <p:tav tm="50000">
                                          <p:val>
                                            <p:clrVal>
                                              <a:schemeClr val="hlink"/>
                                            </p:clrVal>
                                          </p:val>
                                        </p:tav>
                                      </p:tavLst>
                                    </p:anim>
                                    <p:set>
                                      <p:cBhvr>
                                        <p:cTn id="30" dur="80"/>
                                        <p:tgtEl>
                                          <p:spTgt spid="10"/>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22209"/>
                                        </p:tgtEl>
                                        <p:attrNameLst>
                                          <p:attrName>style.visibility</p:attrName>
                                        </p:attrNameLst>
                                      </p:cBhvr>
                                      <p:to>
                                        <p:strVal val="visible"/>
                                      </p:to>
                                    </p:set>
                                    <p:animEffect transition="in" filter="wipe(left)">
                                      <p:cBhvr>
                                        <p:cTn id="40" dur="500"/>
                                        <p:tgtEl>
                                          <p:spTgt spid="222209"/>
                                        </p:tgtEl>
                                      </p:cBhvr>
                                    </p:animEffect>
                                  </p:childTnLst>
                                </p:cTn>
                              </p:par>
                            </p:childTnLst>
                          </p:cTn>
                        </p:par>
                      </p:childTnLst>
                    </p:cTn>
                  </p:par>
                  <p:par>
                    <p:cTn id="41" fill="hold">
                      <p:stCondLst>
                        <p:cond delay="indefinite"/>
                      </p:stCondLst>
                      <p:childTnLst>
                        <p:par>
                          <p:cTn id="42" fill="hold">
                            <p:stCondLst>
                              <p:cond delay="0"/>
                            </p:stCondLst>
                            <p:childTnLst>
                              <p:par>
                                <p:cTn id="43" presetID="27" presetClass="entr" presetSubtype="0" fill="hold" grpId="0" nodeType="clickEffect">
                                  <p:stCondLst>
                                    <p:cond delay="0"/>
                                  </p:stCondLst>
                                  <p:iterate type="lt">
                                    <p:tmPct val="50000"/>
                                  </p:iterate>
                                  <p:childTnLst>
                                    <p:set>
                                      <p:cBhvr>
                                        <p:cTn id="44" dur="1" fill="hold">
                                          <p:stCondLst>
                                            <p:cond delay="0"/>
                                          </p:stCondLst>
                                        </p:cTn>
                                        <p:tgtEl>
                                          <p:spTgt spid="16"/>
                                        </p:tgtEl>
                                        <p:attrNameLst>
                                          <p:attrName>style.visibility</p:attrName>
                                        </p:attrNameLst>
                                      </p:cBhvr>
                                      <p:to>
                                        <p:strVal val="visible"/>
                                      </p:to>
                                    </p:set>
                                    <p:anim calcmode="discrete" valueType="clr">
                                      <p:cBhvr override="childStyle">
                                        <p:cTn id="45"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16"/>
                                        </p:tgtEl>
                                        <p:attrNameLst>
                                          <p:attrName>fillcolor</p:attrName>
                                        </p:attrNameLst>
                                      </p:cBhvr>
                                      <p:tavLst>
                                        <p:tav tm="0">
                                          <p:val>
                                            <p:clrVal>
                                              <a:schemeClr val="accent2"/>
                                            </p:clrVal>
                                          </p:val>
                                        </p:tav>
                                        <p:tav tm="50000">
                                          <p:val>
                                            <p:clrVal>
                                              <a:schemeClr val="hlink"/>
                                            </p:clrVal>
                                          </p:val>
                                        </p:tav>
                                      </p:tavLst>
                                    </p:anim>
                                    <p:set>
                                      <p:cBhvr>
                                        <p:cTn id="47" dur="80"/>
                                        <p:tgtEl>
                                          <p:spTgt spid="16"/>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27" presetClass="entr" presetSubtype="0" fill="hold" grpId="0" nodeType="clickEffect">
                                  <p:stCondLst>
                                    <p:cond delay="0"/>
                                  </p:stCondLst>
                                  <p:iterate type="lt">
                                    <p:tmPct val="50000"/>
                                  </p:iterate>
                                  <p:childTnLst>
                                    <p:set>
                                      <p:cBhvr>
                                        <p:cTn id="51" dur="1" fill="hold">
                                          <p:stCondLst>
                                            <p:cond delay="0"/>
                                          </p:stCondLst>
                                        </p:cTn>
                                        <p:tgtEl>
                                          <p:spTgt spid="19"/>
                                        </p:tgtEl>
                                        <p:attrNameLst>
                                          <p:attrName>style.visibility</p:attrName>
                                        </p:attrNameLst>
                                      </p:cBhvr>
                                      <p:to>
                                        <p:strVal val="visible"/>
                                      </p:to>
                                    </p:set>
                                    <p:anim calcmode="discrete" valueType="clr">
                                      <p:cBhvr override="childStyle">
                                        <p:cTn id="52" dur="80"/>
                                        <p:tgtEl>
                                          <p:spTgt spid="19"/>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19"/>
                                        </p:tgtEl>
                                        <p:attrNameLst>
                                          <p:attrName>fillcolor</p:attrName>
                                        </p:attrNameLst>
                                      </p:cBhvr>
                                      <p:tavLst>
                                        <p:tav tm="0">
                                          <p:val>
                                            <p:clrVal>
                                              <a:schemeClr val="accent2"/>
                                            </p:clrVal>
                                          </p:val>
                                        </p:tav>
                                        <p:tav tm="50000">
                                          <p:val>
                                            <p:clrVal>
                                              <a:schemeClr val="hlink"/>
                                            </p:clrVal>
                                          </p:val>
                                        </p:tav>
                                      </p:tavLst>
                                    </p:anim>
                                    <p:set>
                                      <p:cBhvr>
                                        <p:cTn id="54" dur="80"/>
                                        <p:tgtEl>
                                          <p:spTgt spid="19"/>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22212"/>
                                        </p:tgtEl>
                                        <p:attrNameLst>
                                          <p:attrName>style.visibility</p:attrName>
                                        </p:attrNameLst>
                                      </p:cBhvr>
                                      <p:to>
                                        <p:strVal val="visible"/>
                                      </p:to>
                                    </p:set>
                                    <p:animEffect transition="in" filter="wipe(left)">
                                      <p:cBhvr>
                                        <p:cTn id="59" dur="500"/>
                                        <p:tgtEl>
                                          <p:spTgt spid="2222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22214"/>
                                        </p:tgtEl>
                                        <p:attrNameLst>
                                          <p:attrName>style.visibility</p:attrName>
                                        </p:attrNameLst>
                                      </p:cBhvr>
                                      <p:to>
                                        <p:strVal val="visible"/>
                                      </p:to>
                                    </p:set>
                                    <p:animEffect transition="in" filter="wipe(left)">
                                      <p:cBhvr>
                                        <p:cTn id="64" dur="500"/>
                                        <p:tgtEl>
                                          <p:spTgt spid="222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6" grpId="0"/>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0">
            <a:hlinkClick r:id="rId2" action="ppaction://hlinksldjump" highlightClick="1"/>
          </p:cNvPr>
          <p:cNvSpPr>
            <a:spLocks noChangeArrowheads="1"/>
          </p:cNvSpPr>
          <p:nvPr/>
        </p:nvSpPr>
        <p:spPr bwMode="auto">
          <a:xfrm>
            <a:off x="5148064" y="6165304"/>
            <a:ext cx="3816176" cy="431800"/>
          </a:xfrm>
          <a:prstGeom prst="actionButtonForwardNext">
            <a:avLst/>
          </a:prstGeom>
          <a:solidFill>
            <a:schemeClr val="accent6">
              <a:lumMod val="40000"/>
              <a:lumOff val="60000"/>
            </a:schemeClr>
          </a:solidFill>
          <a:ln w="9525">
            <a:noFill/>
            <a:miter lim="800000"/>
            <a:headEnd/>
            <a:tailEnd/>
          </a:ln>
          <a:effectLst/>
        </p:spPr>
        <p:txBody>
          <a:bodyPr wrap="none" anchor="ctr"/>
          <a:lstStyle/>
          <a:p>
            <a:pPr>
              <a:lnSpc>
                <a:spcPct val="120000"/>
              </a:lnSpc>
              <a:spcBef>
                <a:spcPts val="0"/>
              </a:spcBef>
            </a:pPr>
            <a:r>
              <a:rPr lang="zh-CN" altLang="en-US" dirty="0" smtClean="0"/>
              <a:t>范数的连续性和等价性</a:t>
            </a:r>
            <a:endParaRPr lang="zh-CN" altLang="en-US" dirty="0"/>
          </a:p>
        </p:txBody>
      </p:sp>
      <p:sp>
        <p:nvSpPr>
          <p:cNvPr id="4" name="Text Box 12"/>
          <p:cNvSpPr txBox="1">
            <a:spLocks noChangeArrowheads="1"/>
          </p:cNvSpPr>
          <p:nvPr/>
        </p:nvSpPr>
        <p:spPr bwMode="auto">
          <a:xfrm>
            <a:off x="0" y="3933056"/>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latin typeface="+mn-lt"/>
              </a:rPr>
              <a:t>        </a:t>
            </a:r>
            <a:r>
              <a:rPr lang="zh-CN" altLang="en-US" dirty="0" smtClean="0">
                <a:latin typeface="+mn-lt"/>
              </a:rPr>
              <a:t>虽然同一向量的不同</a:t>
            </a:r>
            <a:r>
              <a:rPr lang="zh-CN" altLang="en-US" dirty="0">
                <a:latin typeface="+mn-lt"/>
              </a:rPr>
              <a:t>范数的值可能</a:t>
            </a:r>
            <a:r>
              <a:rPr lang="zh-CN" altLang="en-US" dirty="0" smtClean="0">
                <a:latin typeface="+mn-lt"/>
              </a:rPr>
              <a:t>不同</a:t>
            </a:r>
            <a:r>
              <a:rPr lang="en-US" altLang="zh-CN" dirty="0" smtClean="0">
                <a:latin typeface="+mn-lt"/>
              </a:rPr>
              <a:t>, </a:t>
            </a:r>
            <a:r>
              <a:rPr lang="zh-CN" altLang="en-US" dirty="0" smtClean="0">
                <a:latin typeface="+mn-lt"/>
              </a:rPr>
              <a:t>但是</a:t>
            </a:r>
            <a:r>
              <a:rPr lang="en-US" altLang="zh-CN" dirty="0">
                <a:latin typeface="+mn-lt"/>
              </a:rPr>
              <a:t>......</a:t>
            </a:r>
            <a:endParaRPr lang="en-US" altLang="zh-CN" baseline="-25000" dirty="0">
              <a:latin typeface="+mn-lt"/>
              <a:sym typeface="Symbol" pitchFamily="18" charset="2"/>
            </a:endParaRPr>
          </a:p>
        </p:txBody>
      </p:sp>
      <p:sp>
        <p:nvSpPr>
          <p:cNvPr id="5" name="Text Box 2"/>
          <p:cNvSpPr txBox="1">
            <a:spLocks noChangeArrowheads="1"/>
          </p:cNvSpPr>
          <p:nvPr/>
        </p:nvSpPr>
        <p:spPr bwMode="auto">
          <a:xfrm>
            <a:off x="0" y="0"/>
            <a:ext cx="9144000" cy="559897"/>
          </a:xfrm>
          <a:prstGeom prst="rect">
            <a:avLst/>
          </a:prstGeom>
          <a:solidFill>
            <a:schemeClr val="accent6">
              <a:lumMod val="20000"/>
              <a:lumOff val="80000"/>
            </a:schemeClr>
          </a:solidFill>
          <a:ln w="9525">
            <a:noFill/>
            <a:miter lim="800000"/>
            <a:headEnd/>
            <a:tailEnd/>
          </a:ln>
          <a:effectLst/>
        </p:spPr>
        <p:txBody>
          <a:bodyPr>
            <a:spAutoFit/>
          </a:bodyPr>
          <a:lstStyle/>
          <a:p>
            <a:pPr algn="l">
              <a:lnSpc>
                <a:spcPct val="120000"/>
              </a:lnSpc>
              <a:spcBef>
                <a:spcPts val="0"/>
              </a:spcBef>
            </a:pPr>
            <a:r>
              <a:rPr lang="zh-CN" altLang="en-US" dirty="0" smtClean="0">
                <a:latin typeface="+mn-lt"/>
              </a:rPr>
              <a:t>引申</a:t>
            </a:r>
            <a:r>
              <a:rPr lang="en-US" altLang="zh-CN" dirty="0" smtClean="0">
                <a:latin typeface="+mn-lt"/>
              </a:rPr>
              <a:t>:</a:t>
            </a:r>
            <a:endParaRPr lang="en-US" altLang="zh-CN" dirty="0">
              <a:latin typeface="+mn-lt"/>
            </a:endParaRPr>
          </a:p>
        </p:txBody>
      </p:sp>
      <p:sp>
        <p:nvSpPr>
          <p:cNvPr id="6" name="TextBox 5"/>
          <p:cNvSpPr txBox="1"/>
          <p:nvPr/>
        </p:nvSpPr>
        <p:spPr>
          <a:xfrm>
            <a:off x="0" y="601524"/>
            <a:ext cx="9144000" cy="1643527"/>
          </a:xfrm>
          <a:prstGeom prst="rect">
            <a:avLst/>
          </a:prstGeom>
          <a:noFill/>
          <a:ln>
            <a:solidFill>
              <a:srgbClr val="FF0000"/>
            </a:solidFill>
          </a:ln>
        </p:spPr>
        <p:txBody>
          <a:bodyPr wrap="square" rtlCol="0">
            <a:spAutoFit/>
          </a:bodyPr>
          <a:lstStyle/>
          <a:p>
            <a:pPr algn="just">
              <a:lnSpc>
                <a:spcPct val="120000"/>
              </a:lnSpc>
              <a:spcBef>
                <a:spcPts val="0"/>
              </a:spcBef>
            </a:pPr>
            <a:r>
              <a:rPr lang="zh-CN" altLang="en-US" dirty="0" smtClean="0">
                <a:latin typeface="+mn-lt"/>
              </a:rPr>
              <a:t>命题</a:t>
            </a:r>
            <a:r>
              <a:rPr lang="en-US" altLang="zh-CN" dirty="0" smtClean="0">
                <a:latin typeface="+mn-lt"/>
              </a:rPr>
              <a:t>: </a:t>
            </a:r>
            <a:r>
              <a:rPr lang="zh-CN" altLang="en-US" dirty="0" smtClean="0">
                <a:latin typeface="+mn-lt"/>
              </a:rPr>
              <a:t>设</a:t>
            </a:r>
            <a:r>
              <a:rPr lang="en-US" altLang="zh-CN" b="1" i="1" dirty="0" err="1" smtClean="0">
                <a:latin typeface="+mn-lt"/>
              </a:rPr>
              <a:t>x</a:t>
            </a:r>
            <a:r>
              <a:rPr lang="en-US" altLang="zh-CN" dirty="0" err="1" smtClean="0">
                <a:latin typeface="+mn-lt"/>
              </a:rPr>
              <a:t>∈R</a:t>
            </a:r>
            <a:r>
              <a:rPr lang="en-US" altLang="zh-CN" i="1" baseline="36000" dirty="0" err="1" smtClean="0">
                <a:latin typeface="+mn-lt"/>
              </a:rPr>
              <a:t>n</a:t>
            </a:r>
            <a:r>
              <a:rPr lang="en-US" altLang="zh-CN" dirty="0" smtClean="0">
                <a:latin typeface="+mn-lt"/>
              </a:rPr>
              <a:t>, </a:t>
            </a:r>
            <a:r>
              <a:rPr lang="en-US" altLang="zh-CN" b="1" i="1" dirty="0" err="1" smtClean="0">
                <a:latin typeface="+mn-lt"/>
              </a:rPr>
              <a:t>W</a:t>
            </a:r>
            <a:r>
              <a:rPr lang="en-US" altLang="zh-CN" dirty="0" err="1" smtClean="0">
                <a:latin typeface="+mn-lt"/>
              </a:rPr>
              <a:t>∈R</a:t>
            </a:r>
            <a:r>
              <a:rPr lang="en-US" altLang="zh-CN" i="1" baseline="36000" dirty="0" err="1" smtClean="0">
                <a:latin typeface="+mn-lt"/>
              </a:rPr>
              <a:t>n</a:t>
            </a:r>
            <a:r>
              <a:rPr lang="en-US" altLang="zh-CN" baseline="36000" dirty="0" err="1" smtClean="0">
                <a:latin typeface="+mn-lt"/>
              </a:rPr>
              <a:t>×</a:t>
            </a:r>
            <a:r>
              <a:rPr lang="en-US" altLang="zh-CN" i="1" baseline="36000" dirty="0" err="1" smtClean="0">
                <a:latin typeface="+mn-lt"/>
              </a:rPr>
              <a:t>n</a:t>
            </a:r>
            <a:r>
              <a:rPr lang="en-US" altLang="zh-CN" dirty="0" smtClean="0">
                <a:latin typeface="+mn-lt"/>
              </a:rPr>
              <a:t>, </a:t>
            </a:r>
            <a:r>
              <a:rPr lang="zh-CN" altLang="en-US" dirty="0" smtClean="0">
                <a:latin typeface="+mn-lt"/>
              </a:rPr>
              <a:t>且为</a:t>
            </a:r>
            <a:r>
              <a:rPr lang="zh-CN" altLang="en-US" b="1" dirty="0" smtClean="0">
                <a:solidFill>
                  <a:srgbClr val="0070C0"/>
                </a:solidFill>
                <a:latin typeface="+mn-lt"/>
              </a:rPr>
              <a:t>非奇异</a:t>
            </a:r>
            <a:r>
              <a:rPr lang="zh-CN" altLang="en-US" dirty="0" smtClean="0">
                <a:latin typeface="+mn-lt"/>
              </a:rPr>
              <a:t>阵</a:t>
            </a:r>
            <a:r>
              <a:rPr lang="en-US" altLang="zh-CN" dirty="0" smtClean="0">
                <a:latin typeface="+mn-lt"/>
              </a:rPr>
              <a:t>(</a:t>
            </a:r>
            <a:r>
              <a:rPr lang="zh-CN" altLang="en-US" dirty="0" smtClean="0">
                <a:latin typeface="+mn-lt"/>
              </a:rPr>
              <a:t>或</a:t>
            </a:r>
            <a:r>
              <a:rPr lang="zh-CN" altLang="en-US" b="1" dirty="0" smtClean="0">
                <a:solidFill>
                  <a:srgbClr val="0070C0"/>
                </a:solidFill>
                <a:latin typeface="+mn-lt"/>
              </a:rPr>
              <a:t>列满秩</a:t>
            </a:r>
            <a:r>
              <a:rPr lang="zh-CN" altLang="en-US" dirty="0" smtClean="0">
                <a:latin typeface="+mn-lt"/>
              </a:rPr>
              <a:t>阵</a:t>
            </a:r>
            <a:r>
              <a:rPr lang="en-US" altLang="zh-CN" dirty="0" smtClean="0">
                <a:latin typeface="+mn-lt"/>
              </a:rPr>
              <a:t>), </a:t>
            </a:r>
            <a:r>
              <a:rPr lang="zh-CN" altLang="en-US" dirty="0" smtClean="0">
                <a:latin typeface="+mn-lt"/>
              </a:rPr>
              <a:t>则</a:t>
            </a:r>
            <a:r>
              <a:rPr lang="en-US" altLang="zh-CN" dirty="0" smtClean="0">
                <a:latin typeface="+mn-lt"/>
              </a:rPr>
              <a:t>:</a:t>
            </a:r>
          </a:p>
          <a:p>
            <a:pPr>
              <a:lnSpc>
                <a:spcPct val="120000"/>
              </a:lnSpc>
              <a:spcBef>
                <a:spcPts val="0"/>
              </a:spcBef>
            </a:pPr>
            <a:r>
              <a:rPr lang="en-US" altLang="zh-CN" dirty="0" smtClean="0">
                <a:latin typeface="+mn-lt"/>
              </a:rPr>
              <a:t>||</a:t>
            </a:r>
            <a:r>
              <a:rPr lang="en-US" altLang="zh-CN" b="1" i="1" dirty="0" smtClean="0">
                <a:latin typeface="+mn-lt"/>
              </a:rPr>
              <a:t>x</a:t>
            </a:r>
            <a:r>
              <a:rPr lang="en-US" altLang="zh-CN" dirty="0" smtClean="0">
                <a:latin typeface="+mn-lt"/>
              </a:rPr>
              <a:t>||</a:t>
            </a:r>
            <a:r>
              <a:rPr lang="en-US" altLang="zh-CN" b="1" i="1" baseline="-25000" dirty="0" smtClean="0">
                <a:latin typeface="+mn-lt"/>
              </a:rPr>
              <a:t>W </a:t>
            </a:r>
            <a:r>
              <a:rPr lang="en-US" altLang="zh-CN" dirty="0" smtClean="0">
                <a:latin typeface="+mn-lt"/>
              </a:rPr>
              <a:t>=||</a:t>
            </a:r>
            <a:r>
              <a:rPr lang="en-US" altLang="zh-CN" b="1" i="1" dirty="0" err="1" smtClean="0">
                <a:latin typeface="+mn-lt"/>
              </a:rPr>
              <a:t>Wx</a:t>
            </a:r>
            <a:r>
              <a:rPr lang="en-US" altLang="zh-CN" dirty="0" smtClean="0">
                <a:latin typeface="+mn-lt"/>
              </a:rPr>
              <a:t>|| (</a:t>
            </a:r>
            <a:r>
              <a:rPr lang="zh-CN" altLang="en-US" dirty="0" smtClean="0">
                <a:latin typeface="+mn-lt"/>
              </a:rPr>
              <a:t>其中</a:t>
            </a:r>
            <a:r>
              <a:rPr lang="en-US" altLang="zh-CN" dirty="0" smtClean="0">
                <a:latin typeface="+mn-lt"/>
              </a:rPr>
              <a:t>||</a:t>
            </a:r>
            <a:r>
              <a:rPr lang="en-US" altLang="zh-CN" b="1" i="1" dirty="0" smtClean="0">
                <a:latin typeface="+mn-lt"/>
              </a:rPr>
              <a:t>x</a:t>
            </a:r>
            <a:r>
              <a:rPr lang="en-US" altLang="zh-CN" dirty="0" smtClean="0">
                <a:latin typeface="+mn-lt"/>
              </a:rPr>
              <a:t>||</a:t>
            </a:r>
            <a:r>
              <a:rPr lang="zh-CN" altLang="en-US" dirty="0" smtClean="0">
                <a:latin typeface="+mn-lt"/>
              </a:rPr>
              <a:t>是</a:t>
            </a:r>
            <a:r>
              <a:rPr lang="en-US" altLang="zh-CN" b="1" i="1" dirty="0" smtClean="0">
                <a:latin typeface="+mn-lt"/>
              </a:rPr>
              <a:t>x</a:t>
            </a:r>
            <a:r>
              <a:rPr lang="zh-CN" altLang="en-US" dirty="0" smtClean="0">
                <a:latin typeface="+mn-lt"/>
              </a:rPr>
              <a:t>的某种向量范数</a:t>
            </a:r>
            <a:r>
              <a:rPr lang="en-US" altLang="zh-CN" dirty="0" smtClean="0">
                <a:latin typeface="+mn-lt"/>
              </a:rPr>
              <a:t>)</a:t>
            </a:r>
          </a:p>
          <a:p>
            <a:pPr algn="just">
              <a:lnSpc>
                <a:spcPct val="120000"/>
              </a:lnSpc>
              <a:spcBef>
                <a:spcPts val="0"/>
              </a:spcBef>
            </a:pPr>
            <a:r>
              <a:rPr lang="zh-CN" altLang="en-US" dirty="0" smtClean="0">
                <a:latin typeface="+mn-lt"/>
              </a:rPr>
              <a:t>必为向量范数</a:t>
            </a:r>
            <a:r>
              <a:rPr lang="en-US" altLang="zh-CN" dirty="0" smtClean="0">
                <a:latin typeface="+mn-lt"/>
              </a:rPr>
              <a:t>.</a:t>
            </a:r>
          </a:p>
        </p:txBody>
      </p:sp>
      <p:sp>
        <p:nvSpPr>
          <p:cNvPr id="7" name="TextBox 6"/>
          <p:cNvSpPr txBox="1"/>
          <p:nvPr/>
        </p:nvSpPr>
        <p:spPr>
          <a:xfrm>
            <a:off x="0" y="2348880"/>
            <a:ext cx="9144000" cy="609398"/>
          </a:xfrm>
          <a:prstGeom prst="rect">
            <a:avLst/>
          </a:prstGeom>
          <a:solidFill>
            <a:schemeClr val="accent6">
              <a:lumMod val="20000"/>
              <a:lumOff val="80000"/>
            </a:schemeClr>
          </a:solidFill>
        </p:spPr>
        <p:txBody>
          <a:bodyPr wrap="square" rtlCol="0">
            <a:spAutoFit/>
          </a:bodyPr>
          <a:lstStyle/>
          <a:p>
            <a:pPr algn="just">
              <a:lnSpc>
                <a:spcPct val="120000"/>
              </a:lnSpc>
              <a:spcBef>
                <a:spcPts val="0"/>
              </a:spcBef>
            </a:pPr>
            <a:r>
              <a:rPr lang="zh-CN" altLang="en-US" dirty="0" smtClean="0">
                <a:latin typeface="+mn-lt"/>
              </a:rPr>
              <a:t>注</a:t>
            </a:r>
            <a:r>
              <a:rPr lang="en-US" altLang="zh-CN" dirty="0" smtClean="0">
                <a:latin typeface="+mn-lt"/>
              </a:rPr>
              <a:t>: </a:t>
            </a:r>
            <a:r>
              <a:rPr lang="zh-CN" altLang="en-US" dirty="0" smtClean="0">
                <a:latin typeface="+mn-lt"/>
              </a:rPr>
              <a:t>参见教材</a:t>
            </a:r>
            <a:r>
              <a:rPr lang="en-US" altLang="zh-CN" dirty="0" smtClean="0">
                <a:latin typeface="+mn-lt"/>
              </a:rPr>
              <a:t>P52: </a:t>
            </a:r>
            <a:r>
              <a:rPr lang="en-US" altLang="zh-CN" dirty="0" smtClean="0">
                <a:latin typeface="+mn-lt"/>
              </a:rPr>
              <a:t>2-11, </a:t>
            </a:r>
            <a:r>
              <a:rPr lang="zh-CN" altLang="en-US" dirty="0" smtClean="0">
                <a:latin typeface="+mn-lt"/>
              </a:rPr>
              <a:t>请思考其具体证明</a:t>
            </a:r>
            <a:r>
              <a:rPr lang="en-US" altLang="zh-CN" dirty="0" smtClean="0">
                <a:latin typeface="+mn-lt"/>
              </a:rPr>
              <a:t>.</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7"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6">
                                            <p:txEl>
                                              <p:pRg st="1" end="1"/>
                                            </p:txEl>
                                          </p:spTgt>
                                        </p:tgtEl>
                                        <p:attrNameLst>
                                          <p:attrName>style.visibility</p:attrName>
                                        </p:attrNameLst>
                                      </p:cBhvr>
                                      <p:to>
                                        <p:strVal val="visible"/>
                                      </p:to>
                                    </p:set>
                                    <p:anim calcmode="discrete" valueType="clr">
                                      <p:cBhvr override="childStyle">
                                        <p:cTn id="14" dur="80"/>
                                        <p:tgtEl>
                                          <p:spTgt spid="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6">
                                            <p:txEl>
                                              <p:pRg st="2" end="2"/>
                                            </p:txEl>
                                          </p:spTgt>
                                        </p:tgtEl>
                                        <p:attrNameLst>
                                          <p:attrName>style.visibility</p:attrName>
                                        </p:attrNameLst>
                                      </p:cBhvr>
                                      <p:to>
                                        <p:strVal val="visible"/>
                                      </p:to>
                                    </p:set>
                                    <p:anim calcmode="discrete" valueType="clr">
                                      <p:cBhvr override="childStyle">
                                        <p:cTn id="21" dur="80"/>
                                        <p:tgtEl>
                                          <p:spTgt spid="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7"/>
                                        </p:tgtEl>
                                        <p:attrNameLst>
                                          <p:attrName>style.visibility</p:attrName>
                                        </p:attrNameLst>
                                      </p:cBhvr>
                                      <p:to>
                                        <p:strVal val="visible"/>
                                      </p:to>
                                    </p:set>
                                    <p:anim calcmode="discrete" valueType="clr">
                                      <p:cBhvr override="childStyle">
                                        <p:cTn id="28"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
                                        </p:tgtEl>
                                        <p:attrNameLst>
                                          <p:attrName>fillcolor</p:attrName>
                                        </p:attrNameLst>
                                      </p:cBhvr>
                                      <p:tavLst>
                                        <p:tav tm="0">
                                          <p:val>
                                            <p:clrVal>
                                              <a:schemeClr val="accent2"/>
                                            </p:clrVal>
                                          </p:val>
                                        </p:tav>
                                        <p:tav tm="50000">
                                          <p:val>
                                            <p:clrVal>
                                              <a:schemeClr val="hlink"/>
                                            </p:clrVal>
                                          </p:val>
                                        </p:tav>
                                      </p:tavLst>
                                    </p:anim>
                                    <p:set>
                                      <p:cBhvr>
                                        <p:cTn id="30" dur="80"/>
                                        <p:tgtEl>
                                          <p:spTgt spid="7"/>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wd">
                                    <p:tmAbs val="300"/>
                                  </p:iterate>
                                  <p:childTnLst>
                                    <p:set>
                                      <p:cBhvr>
                                        <p:cTn id="34" dur="1" fill="hold">
                                          <p:stCondLst>
                                            <p:cond delay="299"/>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utoUpdateAnimBg="0"/>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4"/>
          <p:cNvSpPr txBox="1">
            <a:spLocks noChangeArrowheads="1"/>
          </p:cNvSpPr>
          <p:nvPr/>
        </p:nvSpPr>
        <p:spPr bwMode="auto">
          <a:xfrm>
            <a:off x="0" y="1562100"/>
            <a:ext cx="9144000" cy="652486"/>
          </a:xfrm>
          <a:prstGeom prst="rect">
            <a:avLst/>
          </a:prstGeom>
          <a:noFill/>
          <a:ln w="9525">
            <a:noFill/>
            <a:miter lim="800000"/>
            <a:headEnd/>
            <a:tailEnd/>
          </a:ln>
          <a:effectLst/>
        </p:spPr>
        <p:txBody>
          <a:bodyPr wrap="square">
            <a:spAutoFit/>
          </a:bodyPr>
          <a:lstStyle/>
          <a:p>
            <a:pPr algn="l">
              <a:lnSpc>
                <a:spcPct val="130000"/>
              </a:lnSpc>
              <a:spcBef>
                <a:spcPts val="0"/>
              </a:spcBef>
            </a:pPr>
            <a:r>
              <a:rPr lang="zh-CN" altLang="en-US" b="1" dirty="0" smtClean="0">
                <a:solidFill>
                  <a:srgbClr val="FF0000"/>
                </a:solidFill>
                <a:latin typeface="+mn-lt"/>
              </a:rPr>
              <a:t>向量</a:t>
            </a:r>
            <a:r>
              <a:rPr lang="zh-CN" altLang="en-US" b="1" dirty="0">
                <a:solidFill>
                  <a:srgbClr val="FF0000"/>
                </a:solidFill>
                <a:latin typeface="+mn-lt"/>
              </a:rPr>
              <a:t>的</a:t>
            </a:r>
            <a:r>
              <a:rPr lang="en-US" altLang="zh-CN" i="1" dirty="0">
                <a:solidFill>
                  <a:srgbClr val="FF0000"/>
                </a:solidFill>
                <a:latin typeface="+mn-lt"/>
              </a:rPr>
              <a:t>p</a:t>
            </a:r>
            <a:r>
              <a:rPr lang="en-US" altLang="zh-CN" b="1" dirty="0">
                <a:solidFill>
                  <a:srgbClr val="FF0000"/>
                </a:solidFill>
                <a:latin typeface="+mn-lt"/>
              </a:rPr>
              <a:t>-</a:t>
            </a:r>
            <a:r>
              <a:rPr lang="zh-CN" altLang="en-US" b="1" dirty="0">
                <a:solidFill>
                  <a:srgbClr val="FF0000"/>
                </a:solidFill>
                <a:latin typeface="+mn-lt"/>
              </a:rPr>
              <a:t>范数</a:t>
            </a:r>
            <a:r>
              <a:rPr lang="en-US" altLang="zh-CN" dirty="0" smtClean="0">
                <a:solidFill>
                  <a:srgbClr val="FF0000"/>
                </a:solidFill>
                <a:latin typeface="+mn-lt"/>
              </a:rPr>
              <a:t>:</a:t>
            </a:r>
            <a:endParaRPr lang="en-US" altLang="zh-CN" dirty="0">
              <a:latin typeface="+mn-lt"/>
            </a:endParaRPr>
          </a:p>
        </p:txBody>
      </p:sp>
      <p:sp>
        <p:nvSpPr>
          <p:cNvPr id="86023" name="Text Box 7"/>
          <p:cNvSpPr txBox="1">
            <a:spLocks noChangeArrowheads="1"/>
          </p:cNvSpPr>
          <p:nvPr/>
        </p:nvSpPr>
        <p:spPr bwMode="auto">
          <a:xfrm>
            <a:off x="0" y="3212976"/>
            <a:ext cx="9144000" cy="652486"/>
          </a:xfrm>
          <a:prstGeom prst="rect">
            <a:avLst/>
          </a:prstGeom>
          <a:noFill/>
          <a:ln w="9525">
            <a:noFill/>
            <a:miter lim="800000"/>
            <a:headEnd/>
            <a:tailEnd/>
          </a:ln>
          <a:effectLst/>
        </p:spPr>
        <p:txBody>
          <a:bodyPr>
            <a:spAutoFit/>
          </a:bodyPr>
          <a:lstStyle/>
          <a:p>
            <a:pPr algn="l">
              <a:lnSpc>
                <a:spcPct val="130000"/>
              </a:lnSpc>
            </a:pPr>
            <a:r>
              <a:rPr lang="en-US" altLang="zh-CN" dirty="0"/>
              <a:t>    </a:t>
            </a:r>
            <a:r>
              <a:rPr lang="zh-CN" altLang="en-US" dirty="0"/>
              <a:t>可以</a:t>
            </a:r>
            <a:r>
              <a:rPr lang="zh-CN" altLang="en-US" dirty="0" smtClean="0"/>
              <a:t>证明</a:t>
            </a:r>
            <a:r>
              <a:rPr lang="zh-CN" altLang="en-US" dirty="0" smtClean="0">
                <a:latin typeface="Times New Roman" pitchFamily="18" charset="0"/>
                <a:sym typeface="Symbol" pitchFamily="18" charset="2"/>
              </a:rPr>
              <a:t>：</a:t>
            </a:r>
            <a:r>
              <a:rPr lang="en-US" altLang="zh-CN" dirty="0" smtClean="0"/>
              <a:t> </a:t>
            </a:r>
            <a:endParaRPr lang="en-US" altLang="zh-CN" dirty="0"/>
          </a:p>
        </p:txBody>
      </p:sp>
      <p:sp>
        <p:nvSpPr>
          <p:cNvPr id="86028" name="Text Box 12"/>
          <p:cNvSpPr txBox="1">
            <a:spLocks noChangeArrowheads="1"/>
          </p:cNvSpPr>
          <p:nvPr/>
        </p:nvSpPr>
        <p:spPr bwMode="auto">
          <a:xfrm>
            <a:off x="0" y="260350"/>
            <a:ext cx="9144000" cy="523220"/>
          </a:xfrm>
          <a:prstGeom prst="rect">
            <a:avLst/>
          </a:prstGeom>
          <a:noFill/>
          <a:ln w="9525">
            <a:noFill/>
            <a:miter lim="800000"/>
            <a:headEnd/>
            <a:tailEnd/>
          </a:ln>
          <a:effectLst/>
        </p:spPr>
        <p:txBody>
          <a:bodyPr wrap="square">
            <a:spAutoFit/>
          </a:bodyPr>
          <a:lstStyle/>
          <a:p>
            <a:pPr algn="l"/>
            <a:r>
              <a:rPr lang="zh-CN" altLang="en-US" dirty="0" smtClean="0"/>
              <a:t>    事实上</a:t>
            </a:r>
            <a:endParaRPr lang="zh-CN" altLang="en-US" dirty="0"/>
          </a:p>
        </p:txBody>
      </p:sp>
      <p:sp>
        <p:nvSpPr>
          <p:cNvPr id="86029" name="AutoShape 13">
            <a:hlinkClick r:id="rId2" action="ppaction://hlinksldjump" highlightClick="1"/>
          </p:cNvPr>
          <p:cNvSpPr>
            <a:spLocks noChangeArrowheads="1"/>
          </p:cNvSpPr>
          <p:nvPr/>
        </p:nvSpPr>
        <p:spPr bwMode="auto">
          <a:xfrm>
            <a:off x="6948488" y="6021388"/>
            <a:ext cx="719137" cy="576262"/>
          </a:xfrm>
          <a:prstGeom prst="actionButtonReturn">
            <a:avLst/>
          </a:prstGeom>
          <a:solidFill>
            <a:schemeClr val="accent2"/>
          </a:solidFill>
          <a:ln w="9525">
            <a:noFill/>
            <a:miter lim="800000"/>
            <a:headEnd/>
            <a:tailEnd/>
          </a:ln>
          <a:effectLst/>
        </p:spPr>
        <p:txBody>
          <a:bodyPr wrap="none" anchor="ctr"/>
          <a:lstStyle/>
          <a:p>
            <a:endParaRPr lang="zh-CN" altLang="en-US"/>
          </a:p>
        </p:txBody>
      </p:sp>
      <p:sp>
        <p:nvSpPr>
          <p:cNvPr id="86032" name="Text Box 16"/>
          <p:cNvSpPr txBox="1">
            <a:spLocks noChangeArrowheads="1"/>
          </p:cNvSpPr>
          <p:nvPr/>
        </p:nvSpPr>
        <p:spPr bwMode="auto">
          <a:xfrm>
            <a:off x="0" y="2343472"/>
            <a:ext cx="9144000" cy="652486"/>
          </a:xfrm>
          <a:prstGeom prst="rect">
            <a:avLst/>
          </a:prstGeom>
          <a:noFill/>
          <a:ln w="9525">
            <a:noFill/>
            <a:miter lim="800000"/>
            <a:headEnd/>
            <a:tailEnd/>
          </a:ln>
          <a:effectLst/>
        </p:spPr>
        <p:txBody>
          <a:bodyPr>
            <a:spAutoFit/>
          </a:bodyPr>
          <a:lstStyle/>
          <a:p>
            <a:pPr algn="r">
              <a:lnSpc>
                <a:spcPct val="130000"/>
              </a:lnSpc>
              <a:spcBef>
                <a:spcPts val="0"/>
              </a:spcBef>
            </a:pPr>
            <a:r>
              <a:rPr lang="en-US" altLang="zh-CN" dirty="0">
                <a:latin typeface="+mn-lt"/>
              </a:rPr>
              <a:t>                                 </a:t>
            </a:r>
            <a:r>
              <a:rPr lang="zh-CN" altLang="en-US" dirty="0">
                <a:latin typeface="+mn-lt"/>
              </a:rPr>
              <a:t>（</a:t>
            </a:r>
            <a:r>
              <a:rPr lang="en-US" altLang="zh-CN" i="1" dirty="0">
                <a:latin typeface="+mn-lt"/>
              </a:rPr>
              <a:t>p</a:t>
            </a:r>
            <a:r>
              <a:rPr lang="en-US" altLang="zh-CN" dirty="0">
                <a:latin typeface="+mn-lt"/>
              </a:rPr>
              <a:t>≥1</a:t>
            </a:r>
            <a:r>
              <a:rPr lang="zh-CN" altLang="en-US" dirty="0">
                <a:latin typeface="+mn-lt"/>
              </a:rPr>
              <a:t>） </a:t>
            </a:r>
          </a:p>
        </p:txBody>
      </p:sp>
      <p:pic>
        <p:nvPicPr>
          <p:cNvPr id="4"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55776" y="1661939"/>
            <a:ext cx="5391150" cy="542925"/>
          </a:xfrm>
          <a:prstGeom prst="rect">
            <a:avLst/>
          </a:prstGeom>
          <a:noFill/>
        </p:spPr>
      </p:pic>
      <p:pic>
        <p:nvPicPr>
          <p:cNvPr id="6"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627784" y="3861048"/>
            <a:ext cx="4581525" cy="609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86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860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860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utoUpdateAnimBg="0"/>
      <p:bldP spid="86023" grpId="0" autoUpdateAnimBg="0"/>
      <p:bldP spid="8603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1" name="Text Box 7"/>
          <p:cNvSpPr txBox="1">
            <a:spLocks noChangeArrowheads="1"/>
          </p:cNvSpPr>
          <p:nvPr/>
        </p:nvSpPr>
        <p:spPr bwMode="auto">
          <a:xfrm>
            <a:off x="0" y="44624"/>
            <a:ext cx="9144000" cy="1126462"/>
          </a:xfrm>
          <a:prstGeom prst="rect">
            <a:avLst/>
          </a:prstGeom>
          <a:solidFill>
            <a:srgbClr val="CCECFF"/>
          </a:solidFill>
          <a:ln w="9525">
            <a:noFill/>
            <a:miter lim="800000"/>
            <a:headEnd/>
            <a:tailEnd/>
          </a:ln>
          <a:effectLst/>
        </p:spPr>
        <p:txBody>
          <a:bodyPr>
            <a:spAutoFit/>
          </a:bodyPr>
          <a:lstStyle/>
          <a:p>
            <a:pPr algn="just">
              <a:lnSpc>
                <a:spcPct val="120000"/>
              </a:lnSpc>
              <a:spcBef>
                <a:spcPts val="0"/>
              </a:spcBef>
            </a:pPr>
            <a:r>
              <a:rPr lang="zh-CN" altLang="en-US" b="1" dirty="0">
                <a:solidFill>
                  <a:schemeClr val="accent2"/>
                </a:solidFill>
                <a:latin typeface="+mn-lt"/>
                <a:ea typeface="+mn-ea"/>
              </a:rPr>
              <a:t>补充定理</a:t>
            </a:r>
            <a:r>
              <a:rPr lang="en-US" altLang="zh-CN" b="1" dirty="0">
                <a:solidFill>
                  <a:schemeClr val="accent2"/>
                </a:solidFill>
                <a:latin typeface="+mn-lt"/>
                <a:ea typeface="+mn-ea"/>
              </a:rPr>
              <a:t>(</a:t>
            </a:r>
            <a:r>
              <a:rPr lang="zh-CN" altLang="en-US" b="1" dirty="0">
                <a:solidFill>
                  <a:srgbClr val="FF0000"/>
                </a:solidFill>
                <a:latin typeface="+mn-lt"/>
                <a:ea typeface="+mn-ea"/>
              </a:rPr>
              <a:t>范数的连续性</a:t>
            </a:r>
            <a:r>
              <a:rPr lang="en-US" altLang="zh-CN" b="1" dirty="0">
                <a:solidFill>
                  <a:schemeClr val="accent2"/>
                </a:solidFill>
                <a:latin typeface="+mn-lt"/>
                <a:ea typeface="+mn-ea"/>
              </a:rPr>
              <a:t>): </a:t>
            </a:r>
            <a:r>
              <a:rPr lang="zh-CN" altLang="en-US" dirty="0" smtClean="0">
                <a:latin typeface="+mn-lt"/>
                <a:ea typeface="+mn-ea"/>
              </a:rPr>
              <a:t>设</a:t>
            </a:r>
            <a:r>
              <a:rPr lang="en-US" altLang="zh-CN" i="1" dirty="0" smtClean="0">
                <a:latin typeface="+mn-lt"/>
                <a:ea typeface="+mn-ea"/>
              </a:rPr>
              <a:t>N</a:t>
            </a:r>
            <a:r>
              <a:rPr lang="en-US" altLang="zh-CN" dirty="0" smtClean="0">
                <a:latin typeface="+mn-lt"/>
                <a:ea typeface="+mn-ea"/>
              </a:rPr>
              <a:t>(</a:t>
            </a:r>
            <a:r>
              <a:rPr lang="en-US" altLang="zh-CN" b="1" i="1" dirty="0" smtClean="0">
                <a:latin typeface="+mn-lt"/>
                <a:ea typeface="+mn-ea"/>
              </a:rPr>
              <a:t>x</a:t>
            </a:r>
            <a:r>
              <a:rPr lang="en-US" altLang="zh-CN" dirty="0">
                <a:latin typeface="+mn-lt"/>
                <a:ea typeface="+mn-ea"/>
              </a:rPr>
              <a:t>)=‖</a:t>
            </a:r>
            <a:r>
              <a:rPr lang="en-US" altLang="zh-CN" b="1" i="1" dirty="0">
                <a:latin typeface="+mn-lt"/>
                <a:ea typeface="+mn-ea"/>
              </a:rPr>
              <a:t>x</a:t>
            </a:r>
            <a:r>
              <a:rPr lang="en-US" altLang="zh-CN" dirty="0">
                <a:latin typeface="+mn-lt"/>
                <a:ea typeface="+mn-ea"/>
              </a:rPr>
              <a:t>‖</a:t>
            </a:r>
            <a:r>
              <a:rPr lang="zh-CN" altLang="en-US" dirty="0">
                <a:latin typeface="+mn-lt"/>
                <a:ea typeface="+mn-ea"/>
              </a:rPr>
              <a:t>是</a:t>
            </a:r>
            <a:r>
              <a:rPr lang="en-US" altLang="zh-CN" dirty="0" err="1" smtClean="0">
                <a:latin typeface="+mn-lt"/>
                <a:ea typeface="+mn-ea"/>
              </a:rPr>
              <a:t>R</a:t>
            </a:r>
            <a:r>
              <a:rPr lang="en-US" altLang="zh-CN" i="1" baseline="36000" dirty="0" err="1" smtClean="0">
                <a:latin typeface="+mn-lt"/>
                <a:ea typeface="+mn-ea"/>
              </a:rPr>
              <a:t>n</a:t>
            </a:r>
            <a:r>
              <a:rPr lang="zh-CN" altLang="en-US" dirty="0">
                <a:latin typeface="+mn-lt"/>
                <a:ea typeface="+mn-ea"/>
              </a:rPr>
              <a:t>上的</a:t>
            </a:r>
            <a:r>
              <a:rPr lang="zh-CN" altLang="en-US" dirty="0" smtClean="0">
                <a:latin typeface="+mn-lt"/>
                <a:ea typeface="+mn-ea"/>
              </a:rPr>
              <a:t>任意向量范数</a:t>
            </a:r>
            <a:r>
              <a:rPr lang="en-US" altLang="zh-CN" dirty="0" smtClean="0">
                <a:latin typeface="+mn-lt"/>
                <a:ea typeface="+mn-ea"/>
              </a:rPr>
              <a:t>, </a:t>
            </a:r>
            <a:r>
              <a:rPr lang="zh-CN" altLang="en-US" dirty="0" smtClean="0">
                <a:latin typeface="+mn-lt"/>
                <a:ea typeface="+mn-ea"/>
              </a:rPr>
              <a:t>则</a:t>
            </a:r>
            <a:r>
              <a:rPr lang="en-US" altLang="zh-CN" i="1" dirty="0">
                <a:latin typeface="+mn-lt"/>
                <a:ea typeface="+mn-ea"/>
              </a:rPr>
              <a:t>N</a:t>
            </a:r>
            <a:r>
              <a:rPr lang="en-US" altLang="zh-CN" dirty="0">
                <a:latin typeface="+mn-lt"/>
                <a:ea typeface="+mn-ea"/>
              </a:rPr>
              <a:t>(</a:t>
            </a:r>
            <a:r>
              <a:rPr lang="en-US" altLang="zh-CN" b="1" i="1" dirty="0">
                <a:latin typeface="+mn-lt"/>
                <a:ea typeface="+mn-ea"/>
              </a:rPr>
              <a:t>x</a:t>
            </a:r>
            <a:r>
              <a:rPr lang="en-US" altLang="zh-CN" dirty="0">
                <a:latin typeface="+mn-lt"/>
                <a:ea typeface="+mn-ea"/>
              </a:rPr>
              <a:t>)</a:t>
            </a:r>
            <a:r>
              <a:rPr lang="zh-CN" altLang="en-US" dirty="0">
                <a:latin typeface="+mn-lt"/>
                <a:ea typeface="+mn-ea"/>
              </a:rPr>
              <a:t>是</a:t>
            </a:r>
            <a:r>
              <a:rPr lang="en-US" altLang="zh-CN" b="1" i="1" dirty="0">
                <a:latin typeface="+mn-lt"/>
                <a:ea typeface="+mn-ea"/>
              </a:rPr>
              <a:t>x</a:t>
            </a:r>
            <a:r>
              <a:rPr lang="zh-CN" altLang="en-US" dirty="0">
                <a:latin typeface="+mn-lt"/>
                <a:ea typeface="+mn-ea"/>
              </a:rPr>
              <a:t>的分量</a:t>
            </a:r>
            <a:r>
              <a:rPr lang="en-US" altLang="zh-CN" i="1" dirty="0">
                <a:latin typeface="+mn-lt"/>
                <a:ea typeface="+mn-ea"/>
              </a:rPr>
              <a:t>x</a:t>
            </a:r>
            <a:r>
              <a:rPr lang="en-US" altLang="zh-CN" baseline="-25000" dirty="0">
                <a:latin typeface="+mn-lt"/>
                <a:ea typeface="+mn-ea"/>
              </a:rPr>
              <a:t>1</a:t>
            </a:r>
            <a:r>
              <a:rPr lang="en-US" altLang="zh-CN" dirty="0">
                <a:latin typeface="+mn-lt"/>
                <a:ea typeface="+mn-ea"/>
              </a:rPr>
              <a:t>, </a:t>
            </a:r>
            <a:r>
              <a:rPr lang="en-US" altLang="zh-CN" i="1" dirty="0">
                <a:latin typeface="+mn-lt"/>
                <a:ea typeface="+mn-ea"/>
              </a:rPr>
              <a:t>x</a:t>
            </a:r>
            <a:r>
              <a:rPr lang="en-US" altLang="zh-CN" baseline="-25000" dirty="0">
                <a:latin typeface="+mn-lt"/>
                <a:ea typeface="+mn-ea"/>
              </a:rPr>
              <a:t>2</a:t>
            </a:r>
            <a:r>
              <a:rPr lang="en-US" altLang="zh-CN" dirty="0">
                <a:latin typeface="+mn-lt"/>
                <a:ea typeface="+mn-ea"/>
              </a:rPr>
              <a:t>, ..., </a:t>
            </a:r>
            <a:r>
              <a:rPr lang="en-US" altLang="zh-CN" i="1" dirty="0" err="1">
                <a:latin typeface="+mn-lt"/>
                <a:ea typeface="+mn-ea"/>
              </a:rPr>
              <a:t>x</a:t>
            </a:r>
            <a:r>
              <a:rPr lang="en-US" altLang="zh-CN" i="1" baseline="-25000" dirty="0" err="1">
                <a:latin typeface="+mn-lt"/>
                <a:ea typeface="+mn-ea"/>
              </a:rPr>
              <a:t>n</a:t>
            </a:r>
            <a:r>
              <a:rPr lang="zh-CN" altLang="en-US" dirty="0">
                <a:latin typeface="+mn-lt"/>
                <a:ea typeface="+mn-ea"/>
              </a:rPr>
              <a:t>的</a:t>
            </a:r>
            <a:r>
              <a:rPr lang="zh-CN" altLang="en-US" dirty="0" smtClean="0">
                <a:latin typeface="+mn-lt"/>
                <a:ea typeface="+mn-ea"/>
              </a:rPr>
              <a:t>连续函数</a:t>
            </a:r>
            <a:r>
              <a:rPr lang="en-US" altLang="zh-CN" dirty="0" smtClean="0">
                <a:latin typeface="+mn-lt"/>
                <a:ea typeface="+mn-ea"/>
              </a:rPr>
              <a:t>.</a:t>
            </a:r>
            <a:endParaRPr lang="en-US" altLang="zh-CN" dirty="0">
              <a:latin typeface="+mn-lt"/>
              <a:ea typeface="+mn-ea"/>
            </a:endParaRPr>
          </a:p>
        </p:txBody>
      </p:sp>
      <p:sp>
        <p:nvSpPr>
          <p:cNvPr id="93197" name="Text Box 13"/>
          <p:cNvSpPr txBox="1">
            <a:spLocks noChangeArrowheads="1"/>
          </p:cNvSpPr>
          <p:nvPr/>
        </p:nvSpPr>
        <p:spPr bwMode="auto">
          <a:xfrm>
            <a:off x="0" y="6275986"/>
            <a:ext cx="9144000" cy="609398"/>
          </a:xfrm>
          <a:prstGeom prst="rect">
            <a:avLst/>
          </a:prstGeom>
          <a:solidFill>
            <a:srgbClr val="00B0F0"/>
          </a:solid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rPr>
              <a:t>注</a:t>
            </a:r>
            <a:r>
              <a:rPr lang="en-US" altLang="zh-CN" dirty="0" smtClean="0">
                <a:latin typeface="+mn-lt"/>
                <a:ea typeface="+mn-ea"/>
              </a:rPr>
              <a:t>: </a:t>
            </a:r>
            <a:r>
              <a:rPr lang="zh-CN" altLang="en-US" dirty="0" smtClean="0">
                <a:latin typeface="+mn-lt"/>
                <a:ea typeface="+mn-ea"/>
              </a:rPr>
              <a:t>这</a:t>
            </a:r>
            <a:r>
              <a:rPr lang="zh-CN" altLang="en-US" dirty="0">
                <a:latin typeface="+mn-lt"/>
                <a:ea typeface="+mn-ea"/>
              </a:rPr>
              <a:t>说明当</a:t>
            </a:r>
            <a:r>
              <a:rPr lang="en-US" altLang="zh-CN" b="1" i="1" dirty="0">
                <a:latin typeface="+mn-lt"/>
                <a:ea typeface="+mn-ea"/>
              </a:rPr>
              <a:t>x</a:t>
            </a:r>
            <a:r>
              <a:rPr lang="zh-CN" altLang="en-US" dirty="0" smtClean="0">
                <a:latin typeface="+mn-lt"/>
                <a:ea typeface="+mn-ea"/>
              </a:rPr>
              <a:t>变化不大时</a:t>
            </a:r>
            <a:r>
              <a:rPr lang="en-US" altLang="zh-CN" dirty="0" smtClean="0">
                <a:latin typeface="+mn-lt"/>
                <a:ea typeface="+mn-ea"/>
              </a:rPr>
              <a:t>, </a:t>
            </a:r>
            <a:r>
              <a:rPr lang="zh-CN" altLang="en-US" dirty="0" smtClean="0">
                <a:latin typeface="+mn-lt"/>
                <a:ea typeface="+mn-ea"/>
              </a:rPr>
              <a:t>其</a:t>
            </a:r>
            <a:r>
              <a:rPr lang="zh-CN" altLang="en-US" dirty="0">
                <a:latin typeface="+mn-lt"/>
                <a:ea typeface="+mn-ea"/>
              </a:rPr>
              <a:t>范数值</a:t>
            </a:r>
            <a:r>
              <a:rPr lang="en-US" altLang="zh-CN" dirty="0">
                <a:latin typeface="+mn-lt"/>
                <a:ea typeface="+mn-ea"/>
              </a:rPr>
              <a:t>‖</a:t>
            </a:r>
            <a:r>
              <a:rPr lang="en-US" altLang="zh-CN" b="1" i="1" dirty="0">
                <a:latin typeface="+mn-lt"/>
                <a:ea typeface="+mn-ea"/>
              </a:rPr>
              <a:t>x</a:t>
            </a:r>
            <a:r>
              <a:rPr lang="en-US" altLang="zh-CN" dirty="0">
                <a:latin typeface="+mn-lt"/>
                <a:ea typeface="+mn-ea"/>
              </a:rPr>
              <a:t>‖</a:t>
            </a:r>
            <a:r>
              <a:rPr lang="zh-CN" altLang="en-US" dirty="0">
                <a:latin typeface="+mn-lt"/>
                <a:ea typeface="+mn-ea"/>
              </a:rPr>
              <a:t>也变化</a:t>
            </a:r>
            <a:r>
              <a:rPr lang="zh-CN" altLang="en-US" dirty="0" smtClean="0">
                <a:latin typeface="+mn-lt"/>
                <a:ea typeface="+mn-ea"/>
              </a:rPr>
              <a:t>不大</a:t>
            </a:r>
            <a:r>
              <a:rPr lang="en-US" altLang="zh-CN" dirty="0" smtClean="0">
                <a:latin typeface="+mn-lt"/>
                <a:ea typeface="+mn-ea"/>
              </a:rPr>
              <a:t>.</a:t>
            </a:r>
            <a:endParaRPr lang="en-US" altLang="zh-CN" dirty="0">
              <a:latin typeface="+mn-lt"/>
              <a:ea typeface="+mn-ea"/>
            </a:endParaRPr>
          </a:p>
        </p:txBody>
      </p:sp>
      <p:sp>
        <p:nvSpPr>
          <p:cNvPr id="6" name="Text Box 13"/>
          <p:cNvSpPr txBox="1">
            <a:spLocks noChangeArrowheads="1"/>
          </p:cNvSpPr>
          <p:nvPr/>
        </p:nvSpPr>
        <p:spPr bwMode="auto">
          <a:xfrm>
            <a:off x="0" y="1196752"/>
            <a:ext cx="9144000" cy="1076961"/>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smtClean="0">
                <a:latin typeface="+mn-lt"/>
                <a:ea typeface="+mn-ea"/>
              </a:rPr>
              <a:t>证明</a:t>
            </a:r>
            <a:r>
              <a:rPr lang="en-US" altLang="zh-CN" dirty="0" smtClean="0">
                <a:latin typeface="+mn-lt"/>
                <a:ea typeface="+mn-ea"/>
              </a:rPr>
              <a:t>: </a:t>
            </a:r>
            <a:r>
              <a:rPr lang="zh-CN" altLang="en-US" dirty="0" smtClean="0">
                <a:latin typeface="+mn-lt"/>
                <a:ea typeface="+mn-ea"/>
              </a:rPr>
              <a:t>对于</a:t>
            </a:r>
            <a:r>
              <a:rPr lang="en-US" altLang="zh-CN" dirty="0" err="1" smtClean="0">
                <a:latin typeface="+mn-lt"/>
                <a:ea typeface="+mn-ea"/>
              </a:rPr>
              <a:t>R</a:t>
            </a:r>
            <a:r>
              <a:rPr lang="en-US" altLang="zh-CN" i="1" baseline="36000" dirty="0" err="1" smtClean="0">
                <a:latin typeface="+mn-lt"/>
                <a:ea typeface="+mn-ea"/>
              </a:rPr>
              <a:t>n</a:t>
            </a:r>
            <a:r>
              <a:rPr lang="zh-CN" altLang="en-US" dirty="0" smtClean="0">
                <a:latin typeface="+mn-lt"/>
                <a:ea typeface="+mn-ea"/>
              </a:rPr>
              <a:t>中任意范数</a:t>
            </a:r>
            <a:r>
              <a:rPr lang="en-US" altLang="zh-CN" i="1" dirty="0" smtClean="0">
                <a:latin typeface="+mn-lt"/>
              </a:rPr>
              <a:t>N</a:t>
            </a:r>
            <a:r>
              <a:rPr lang="en-US" altLang="zh-CN" dirty="0" smtClean="0">
                <a:latin typeface="+mn-lt"/>
              </a:rPr>
              <a:t>(</a:t>
            </a:r>
            <a:r>
              <a:rPr lang="en-US" altLang="zh-CN" b="1" i="1" dirty="0" smtClean="0">
                <a:latin typeface="+mn-lt"/>
              </a:rPr>
              <a:t>x</a:t>
            </a:r>
            <a:r>
              <a:rPr lang="en-US" altLang="zh-CN" dirty="0" smtClean="0">
                <a:latin typeface="+mn-lt"/>
              </a:rPr>
              <a:t>)=‖</a:t>
            </a:r>
            <a:r>
              <a:rPr lang="en-US" altLang="zh-CN" b="1" i="1" dirty="0" smtClean="0">
                <a:latin typeface="+mn-lt"/>
              </a:rPr>
              <a:t>x</a:t>
            </a:r>
            <a:r>
              <a:rPr lang="en-US" altLang="zh-CN" dirty="0" smtClean="0">
                <a:latin typeface="+mn-lt"/>
              </a:rPr>
              <a:t>‖</a:t>
            </a:r>
            <a:r>
              <a:rPr lang="zh-CN" altLang="en-US" dirty="0" smtClean="0">
                <a:latin typeface="+mn-lt"/>
              </a:rPr>
              <a:t>以及</a:t>
            </a:r>
            <a:r>
              <a:rPr lang="zh-CN" altLang="en-US" dirty="0" smtClean="0">
                <a:latin typeface="+mn-lt"/>
                <a:ea typeface="+mn-ea"/>
              </a:rPr>
              <a:t>任意两个向量</a:t>
            </a:r>
            <a:r>
              <a:rPr lang="en-US" altLang="zh-CN" b="1" i="1" dirty="0" smtClean="0">
                <a:latin typeface="+mn-lt"/>
                <a:ea typeface="+mn-ea"/>
              </a:rPr>
              <a:t>x</a:t>
            </a:r>
            <a:r>
              <a:rPr lang="en-US" altLang="zh-CN" dirty="0" smtClean="0">
                <a:latin typeface="+mn-lt"/>
                <a:ea typeface="+mn-ea"/>
              </a:rPr>
              <a:t>, </a:t>
            </a:r>
            <a:r>
              <a:rPr lang="en-US" altLang="zh-CN" b="1" i="1" dirty="0" smtClean="0">
                <a:latin typeface="+mn-lt"/>
                <a:ea typeface="+mn-ea"/>
              </a:rPr>
              <a:t>y</a:t>
            </a:r>
            <a:r>
              <a:rPr lang="en-US" altLang="zh-CN" dirty="0" smtClean="0">
                <a:latin typeface="+mn-lt"/>
                <a:ea typeface="+mn-ea"/>
              </a:rPr>
              <a:t>, </a:t>
            </a:r>
            <a:r>
              <a:rPr lang="zh-CN" altLang="en-US" dirty="0" smtClean="0">
                <a:latin typeface="+mn-lt"/>
                <a:ea typeface="+mn-ea"/>
              </a:rPr>
              <a:t>均有</a:t>
            </a:r>
            <a:endParaRPr lang="en-US" altLang="zh-CN" dirty="0">
              <a:latin typeface="+mn-lt"/>
              <a:ea typeface="+mn-ea"/>
            </a:endParaRPr>
          </a:p>
        </p:txBody>
      </p:sp>
      <p:pic>
        <p:nvPicPr>
          <p:cNvPr id="205828"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19386" y="2564904"/>
            <a:ext cx="4476750" cy="419100"/>
          </a:xfrm>
          <a:prstGeom prst="rect">
            <a:avLst/>
          </a:prstGeom>
          <a:noFill/>
        </p:spPr>
      </p:pic>
      <p:pic>
        <p:nvPicPr>
          <p:cNvPr id="205830"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943178" y="2564904"/>
            <a:ext cx="1581150" cy="419100"/>
          </a:xfrm>
          <a:prstGeom prst="rect">
            <a:avLst/>
          </a:prstGeom>
          <a:noFill/>
        </p:spPr>
      </p:pic>
      <p:sp>
        <p:nvSpPr>
          <p:cNvPr id="21" name="Text Box 13"/>
          <p:cNvSpPr txBox="1">
            <a:spLocks noChangeArrowheads="1"/>
          </p:cNvSpPr>
          <p:nvPr/>
        </p:nvSpPr>
        <p:spPr bwMode="auto">
          <a:xfrm>
            <a:off x="0" y="3742698"/>
            <a:ext cx="9144000" cy="1126462"/>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smtClean="0">
                <a:latin typeface="+mn-lt"/>
                <a:ea typeface="+mn-ea"/>
              </a:rPr>
              <a:t>故当</a:t>
            </a:r>
            <a:r>
              <a:rPr lang="en-US" altLang="zh-CN" b="1" i="1" dirty="0" smtClean="0">
                <a:latin typeface="+mn-lt"/>
                <a:ea typeface="+mn-ea"/>
              </a:rPr>
              <a:t>x</a:t>
            </a:r>
            <a:r>
              <a:rPr lang="en-US" altLang="zh-CN" dirty="0" smtClean="0">
                <a:latin typeface="+mn-lt"/>
                <a:ea typeface="+mn-ea"/>
              </a:rPr>
              <a:t> →</a:t>
            </a:r>
            <a:r>
              <a:rPr lang="en-US" altLang="zh-CN" b="1" i="1" dirty="0" smtClean="0">
                <a:latin typeface="+mn-lt"/>
                <a:ea typeface="+mn-ea"/>
              </a:rPr>
              <a:t>y</a:t>
            </a:r>
            <a:r>
              <a:rPr lang="zh-CN" altLang="en-US" dirty="0" smtClean="0">
                <a:latin typeface="+mn-lt"/>
                <a:ea typeface="+mn-ea"/>
              </a:rPr>
              <a:t>时</a:t>
            </a:r>
            <a:r>
              <a:rPr lang="en-US" altLang="zh-CN" dirty="0" smtClean="0">
                <a:latin typeface="+mn-lt"/>
                <a:ea typeface="+mn-ea"/>
              </a:rPr>
              <a:t>, </a:t>
            </a:r>
            <a:r>
              <a:rPr lang="zh-CN" altLang="en-US" dirty="0" smtClean="0">
                <a:latin typeface="+mn-lt"/>
                <a:ea typeface="+mn-ea"/>
              </a:rPr>
              <a:t>也即</a:t>
            </a:r>
            <a:r>
              <a:rPr lang="en-US" altLang="zh-CN" dirty="0" smtClean="0">
                <a:latin typeface="+mn-lt"/>
              </a:rPr>
              <a:t>‖</a:t>
            </a:r>
            <a:r>
              <a:rPr lang="en-US" altLang="zh-CN" b="1" i="1" dirty="0" smtClean="0">
                <a:latin typeface="+mn-lt"/>
              </a:rPr>
              <a:t>x-y</a:t>
            </a:r>
            <a:r>
              <a:rPr lang="en-US" altLang="zh-CN" dirty="0" smtClean="0">
                <a:latin typeface="+mn-lt"/>
              </a:rPr>
              <a:t>‖→0</a:t>
            </a:r>
            <a:r>
              <a:rPr lang="zh-CN" altLang="en-US" dirty="0" smtClean="0">
                <a:latin typeface="+mn-lt"/>
              </a:rPr>
              <a:t>时</a:t>
            </a:r>
            <a:r>
              <a:rPr lang="en-US" altLang="zh-CN" dirty="0" smtClean="0">
                <a:latin typeface="+mn-lt"/>
              </a:rPr>
              <a:t>, </a:t>
            </a:r>
            <a:r>
              <a:rPr lang="zh-CN" altLang="en-US" dirty="0" smtClean="0">
                <a:latin typeface="+mn-lt"/>
                <a:ea typeface="+mn-ea"/>
              </a:rPr>
              <a:t>必有</a:t>
            </a:r>
            <a:endParaRPr lang="en-US" altLang="zh-CN" dirty="0" smtClean="0">
              <a:latin typeface="+mn-lt"/>
              <a:ea typeface="+mn-ea"/>
            </a:endParaRPr>
          </a:p>
          <a:p>
            <a:pPr>
              <a:lnSpc>
                <a:spcPct val="120000"/>
              </a:lnSpc>
              <a:spcBef>
                <a:spcPts val="0"/>
              </a:spcBef>
            </a:pPr>
            <a:r>
              <a:rPr lang="en-US" altLang="zh-CN" dirty="0" smtClean="0">
                <a:latin typeface="+mn-lt"/>
                <a:ea typeface="+mn-ea"/>
              </a:rPr>
              <a:t>|</a:t>
            </a:r>
            <a:r>
              <a:rPr lang="en-US" altLang="zh-CN" i="1" dirty="0" smtClean="0">
                <a:latin typeface="+mn-lt"/>
                <a:ea typeface="+mn-ea"/>
              </a:rPr>
              <a:t>N</a:t>
            </a:r>
            <a:r>
              <a:rPr lang="en-US" altLang="zh-CN" dirty="0" smtClean="0">
                <a:latin typeface="+mn-lt"/>
                <a:ea typeface="+mn-ea"/>
              </a:rPr>
              <a:t>(</a:t>
            </a:r>
            <a:r>
              <a:rPr lang="en-US" altLang="zh-CN" b="1" i="1" dirty="0" smtClean="0">
                <a:latin typeface="+mn-lt"/>
                <a:ea typeface="+mn-ea"/>
              </a:rPr>
              <a:t>x</a:t>
            </a:r>
            <a:r>
              <a:rPr lang="en-US" altLang="zh-CN" dirty="0" smtClean="0">
                <a:latin typeface="+mn-lt"/>
                <a:ea typeface="+mn-ea"/>
              </a:rPr>
              <a:t>)</a:t>
            </a:r>
            <a:r>
              <a:rPr lang="zh-CN" altLang="en-US" dirty="0" smtClean="0">
                <a:latin typeface="+mn-lt"/>
              </a:rPr>
              <a:t> − </a:t>
            </a:r>
            <a:r>
              <a:rPr lang="en-US" altLang="zh-CN" i="1" dirty="0" smtClean="0">
                <a:latin typeface="+mn-lt"/>
              </a:rPr>
              <a:t>N</a:t>
            </a:r>
            <a:r>
              <a:rPr lang="en-US" altLang="zh-CN" dirty="0" smtClean="0">
                <a:latin typeface="+mn-lt"/>
              </a:rPr>
              <a:t>(</a:t>
            </a:r>
            <a:r>
              <a:rPr lang="en-US" altLang="zh-CN" b="1" i="1" dirty="0" smtClean="0">
                <a:latin typeface="+mn-lt"/>
              </a:rPr>
              <a:t>y</a:t>
            </a:r>
            <a:r>
              <a:rPr lang="en-US" altLang="zh-CN" dirty="0" smtClean="0">
                <a:latin typeface="+mn-lt"/>
              </a:rPr>
              <a:t>)</a:t>
            </a:r>
            <a:r>
              <a:rPr lang="en-US" altLang="zh-CN" dirty="0" smtClean="0">
                <a:latin typeface="+mn-lt"/>
                <a:ea typeface="+mn-ea"/>
              </a:rPr>
              <a:t>| </a:t>
            </a:r>
            <a:r>
              <a:rPr lang="en-US" altLang="zh-CN" dirty="0" smtClean="0">
                <a:latin typeface="+mn-lt"/>
              </a:rPr>
              <a:t>→0. </a:t>
            </a:r>
            <a:endParaRPr lang="en-US" altLang="zh-CN" dirty="0">
              <a:latin typeface="+mn-lt"/>
              <a:ea typeface="+mn-ea"/>
            </a:endParaRPr>
          </a:p>
        </p:txBody>
      </p:sp>
      <p:sp>
        <p:nvSpPr>
          <p:cNvPr id="25" name="矩形 24"/>
          <p:cNvSpPr/>
          <p:nvPr/>
        </p:nvSpPr>
        <p:spPr>
          <a:xfrm>
            <a:off x="8061652" y="5085184"/>
            <a:ext cx="1082348" cy="523220"/>
          </a:xfrm>
          <a:prstGeom prst="rect">
            <a:avLst/>
          </a:prstGeom>
        </p:spPr>
        <p:txBody>
          <a:bodyPr wrap="none">
            <a:spAutoFit/>
          </a:bodyPr>
          <a:lstStyle/>
          <a:p>
            <a:r>
              <a:rPr lang="zh-CN" altLang="en-US" dirty="0" smtClean="0"/>
              <a:t>证毕</a:t>
            </a:r>
            <a:r>
              <a:rPr lang="en-US" altLang="zh-CN" dirty="0" smtClean="0"/>
              <a:t>.</a:t>
            </a:r>
            <a:endParaRPr lang="zh-CN" altLang="en-US" dirty="0"/>
          </a:p>
        </p:txBody>
      </p:sp>
      <p:sp>
        <p:nvSpPr>
          <p:cNvPr id="26" name="矩形标注 25"/>
          <p:cNvSpPr/>
          <p:nvPr/>
        </p:nvSpPr>
        <p:spPr bwMode="auto">
          <a:xfrm>
            <a:off x="4572000" y="3212976"/>
            <a:ext cx="2808312" cy="432048"/>
          </a:xfrm>
          <a:prstGeom prst="wedgeRectCallout">
            <a:avLst>
              <a:gd name="adj1" fmla="val -4503"/>
              <a:gd name="adj2" fmla="val -85074"/>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rPr>
              <a:t>由三角不等式的推论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blinds(horizontal)">
                                      <p:cBhvr>
                                        <p:cTn id="7" dur="500"/>
                                        <p:tgtEl>
                                          <p:spTgt spid="931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5828"/>
                                        </p:tgtEl>
                                        <p:attrNameLst>
                                          <p:attrName>style.visibility</p:attrName>
                                        </p:attrNameLst>
                                      </p:cBhvr>
                                      <p:to>
                                        <p:strVal val="visible"/>
                                      </p:to>
                                    </p:set>
                                    <p:animEffect transition="in" filter="wipe(left)">
                                      <p:cBhvr>
                                        <p:cTn id="17" dur="500"/>
                                        <p:tgtEl>
                                          <p:spTgt spid="2058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5830"/>
                                        </p:tgtEl>
                                        <p:attrNameLst>
                                          <p:attrName>style.visibility</p:attrName>
                                        </p:attrNameLst>
                                      </p:cBhvr>
                                      <p:to>
                                        <p:strVal val="visible"/>
                                      </p:to>
                                    </p:set>
                                    <p:animEffect transition="in" filter="wipe(left)">
                                      <p:cBhvr>
                                        <p:cTn id="27" dur="500"/>
                                        <p:tgtEl>
                                          <p:spTgt spid="2058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nodeType="clickEffect">
                                  <p:stCondLst>
                                    <p:cond delay="0"/>
                                  </p:stCondLst>
                                  <p:iterate type="lt">
                                    <p:tmPct val="50000"/>
                                  </p:iterate>
                                  <p:childTnLst>
                                    <p:set>
                                      <p:cBhvr>
                                        <p:cTn id="36" dur="1" fill="hold">
                                          <p:stCondLst>
                                            <p:cond delay="0"/>
                                          </p:stCondLst>
                                        </p:cTn>
                                        <p:tgtEl>
                                          <p:spTgt spid="21">
                                            <p:txEl>
                                              <p:pRg st="0" end="0"/>
                                            </p:txEl>
                                          </p:spTgt>
                                        </p:tgtEl>
                                        <p:attrNameLst>
                                          <p:attrName>style.visibility</p:attrName>
                                        </p:attrNameLst>
                                      </p:cBhvr>
                                      <p:to>
                                        <p:strVal val="visible"/>
                                      </p:to>
                                    </p:set>
                                    <p:anim calcmode="discrete" valueType="clr">
                                      <p:cBhvr override="childStyle">
                                        <p:cTn id="37" dur="80"/>
                                        <p:tgtEl>
                                          <p:spTgt spid="2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21">
                                            <p:txEl>
                                              <p:pRg st="0" end="0"/>
                                            </p:txEl>
                                          </p:spTgt>
                                        </p:tgtEl>
                                        <p:attrNameLst>
                                          <p:attrName>fillcolor</p:attrName>
                                        </p:attrNameLst>
                                      </p:cBhvr>
                                      <p:tavLst>
                                        <p:tav tm="0">
                                          <p:val>
                                            <p:clrVal>
                                              <a:schemeClr val="accent2"/>
                                            </p:clrVal>
                                          </p:val>
                                        </p:tav>
                                        <p:tav tm="50000">
                                          <p:val>
                                            <p:clrVal>
                                              <a:schemeClr val="hlink"/>
                                            </p:clrVal>
                                          </p:val>
                                        </p:tav>
                                      </p:tavLst>
                                    </p:anim>
                                    <p:set>
                                      <p:cBhvr>
                                        <p:cTn id="39" dur="80"/>
                                        <p:tgtEl>
                                          <p:spTgt spid="21">
                                            <p:txEl>
                                              <p:pRg st="0" end="0"/>
                                            </p:txEl>
                                          </p:spTgt>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nodeType="clickEffect">
                                  <p:stCondLst>
                                    <p:cond delay="0"/>
                                  </p:stCondLst>
                                  <p:iterate type="lt">
                                    <p:tmPct val="50000"/>
                                  </p:iterate>
                                  <p:childTnLst>
                                    <p:set>
                                      <p:cBhvr>
                                        <p:cTn id="43" dur="1" fill="hold">
                                          <p:stCondLst>
                                            <p:cond delay="0"/>
                                          </p:stCondLst>
                                        </p:cTn>
                                        <p:tgtEl>
                                          <p:spTgt spid="21">
                                            <p:txEl>
                                              <p:pRg st="1" end="1"/>
                                            </p:txEl>
                                          </p:spTgt>
                                        </p:tgtEl>
                                        <p:attrNameLst>
                                          <p:attrName>style.visibility</p:attrName>
                                        </p:attrNameLst>
                                      </p:cBhvr>
                                      <p:to>
                                        <p:strVal val="visible"/>
                                      </p:to>
                                    </p:set>
                                    <p:anim calcmode="discrete" valueType="clr">
                                      <p:cBhvr override="childStyle">
                                        <p:cTn id="44" dur="80"/>
                                        <p:tgtEl>
                                          <p:spTgt spid="2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21">
                                            <p:txEl>
                                              <p:pRg st="1" end="1"/>
                                            </p:txEl>
                                          </p:spTgt>
                                        </p:tgtEl>
                                        <p:attrNameLst>
                                          <p:attrName>fillcolor</p:attrName>
                                        </p:attrNameLst>
                                      </p:cBhvr>
                                      <p:tavLst>
                                        <p:tav tm="0">
                                          <p:val>
                                            <p:clrVal>
                                              <a:schemeClr val="accent2"/>
                                            </p:clrVal>
                                          </p:val>
                                        </p:tav>
                                        <p:tav tm="50000">
                                          <p:val>
                                            <p:clrVal>
                                              <a:schemeClr val="hlink"/>
                                            </p:clrVal>
                                          </p:val>
                                        </p:tav>
                                      </p:tavLst>
                                    </p:anim>
                                    <p:set>
                                      <p:cBhvr>
                                        <p:cTn id="46" dur="80"/>
                                        <p:tgtEl>
                                          <p:spTgt spid="21">
                                            <p:txEl>
                                              <p:pRg st="1" end="1"/>
                                            </p:txEl>
                                          </p:spTgt>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linds(horizontal)">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3197"/>
                                        </p:tgtEl>
                                        <p:attrNameLst>
                                          <p:attrName>style.visibility</p:attrName>
                                        </p:attrNameLst>
                                      </p:cBhvr>
                                      <p:to>
                                        <p:strVal val="visible"/>
                                      </p:to>
                                    </p:set>
                                    <p:animEffect transition="in" filter="blinds(horizontal)">
                                      <p:cBhvr>
                                        <p:cTn id="56" dur="500"/>
                                        <p:tgtEl>
                                          <p:spTgt spid="93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animBg="1"/>
      <p:bldP spid="93197" grpId="0" animBg="1"/>
      <p:bldP spid="6" grpId="0"/>
      <p:bldP spid="25" grpId="0"/>
      <p:bldP spid="26" grpId="0" animBg="1"/>
      <p:bldP spid="26"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1" y="-27384"/>
            <a:ext cx="9144000" cy="1643527"/>
          </a:xfrm>
          <a:prstGeom prst="rect">
            <a:avLst/>
          </a:prstGeom>
          <a:solidFill>
            <a:srgbClr val="CCECFF"/>
          </a:solidFill>
          <a:ln w="9525">
            <a:noFill/>
            <a:miter lim="800000"/>
            <a:headEnd/>
            <a:tailEnd/>
          </a:ln>
          <a:effectLst/>
        </p:spPr>
        <p:txBody>
          <a:bodyPr wrap="square">
            <a:spAutoFit/>
          </a:bodyPr>
          <a:lstStyle/>
          <a:p>
            <a:pPr algn="just">
              <a:lnSpc>
                <a:spcPct val="120000"/>
              </a:lnSpc>
              <a:spcBef>
                <a:spcPts val="0"/>
              </a:spcBef>
            </a:pPr>
            <a:r>
              <a:rPr lang="zh-CN" altLang="en-US" b="1" dirty="0">
                <a:solidFill>
                  <a:schemeClr val="accent2"/>
                </a:solidFill>
                <a:latin typeface="+mn-lt"/>
                <a:ea typeface="+mn-ea"/>
              </a:rPr>
              <a:t>定理</a:t>
            </a:r>
            <a:r>
              <a:rPr lang="en-US" altLang="zh-CN" b="1" dirty="0">
                <a:solidFill>
                  <a:schemeClr val="accent2"/>
                </a:solidFill>
                <a:latin typeface="+mn-lt"/>
                <a:ea typeface="+mn-ea"/>
              </a:rPr>
              <a:t>2.3</a:t>
            </a:r>
            <a:r>
              <a:rPr lang="en-US" altLang="zh-CN" b="1" dirty="0">
                <a:solidFill>
                  <a:schemeClr val="tx2"/>
                </a:solidFill>
                <a:latin typeface="+mn-lt"/>
                <a:ea typeface="+mn-ea"/>
              </a:rPr>
              <a:t>(</a:t>
            </a:r>
            <a:r>
              <a:rPr lang="zh-CN" altLang="en-US" b="1" dirty="0">
                <a:solidFill>
                  <a:srgbClr val="FF0000"/>
                </a:solidFill>
                <a:latin typeface="+mn-lt"/>
                <a:ea typeface="+mn-ea"/>
              </a:rPr>
              <a:t>范数的等价性</a:t>
            </a:r>
            <a:r>
              <a:rPr lang="en-US" altLang="zh-CN" b="1" dirty="0">
                <a:solidFill>
                  <a:schemeClr val="tx2"/>
                </a:solidFill>
                <a:latin typeface="+mn-lt"/>
                <a:ea typeface="+mn-ea"/>
              </a:rPr>
              <a:t>): </a:t>
            </a:r>
            <a:r>
              <a:rPr lang="zh-CN" altLang="en-US" dirty="0">
                <a:latin typeface="+mn-lt"/>
                <a:ea typeface="+mn-ea"/>
              </a:rPr>
              <a:t>对于 </a:t>
            </a:r>
            <a:r>
              <a:rPr lang="en-US" altLang="zh-CN" dirty="0" err="1">
                <a:latin typeface="+mn-lt"/>
                <a:ea typeface="+mn-ea"/>
              </a:rPr>
              <a:t>R</a:t>
            </a:r>
            <a:r>
              <a:rPr lang="en-US" altLang="zh-CN" i="1" baseline="30000" dirty="0" err="1">
                <a:latin typeface="+mn-lt"/>
                <a:ea typeface="+mn-ea"/>
              </a:rPr>
              <a:t>n</a:t>
            </a:r>
            <a:r>
              <a:rPr lang="en-US" altLang="zh-CN" baseline="30000" dirty="0">
                <a:latin typeface="+mn-lt"/>
                <a:ea typeface="+mn-ea"/>
              </a:rPr>
              <a:t> </a:t>
            </a:r>
            <a:r>
              <a:rPr lang="zh-CN" altLang="en-US" dirty="0">
                <a:latin typeface="+mn-lt"/>
                <a:ea typeface="+mn-ea"/>
              </a:rPr>
              <a:t>上的任何两种向量范数</a:t>
            </a:r>
          </a:p>
          <a:p>
            <a:pPr algn="just">
              <a:lnSpc>
                <a:spcPct val="120000"/>
              </a:lnSpc>
              <a:spcBef>
                <a:spcPts val="0"/>
              </a:spcBef>
            </a:pPr>
            <a:r>
              <a:rPr lang="en-US" altLang="zh-CN" dirty="0">
                <a:latin typeface="+mn-lt"/>
                <a:ea typeface="+mn-ea"/>
              </a:rPr>
              <a:t>‖</a:t>
            </a:r>
            <a:r>
              <a:rPr lang="en-US" altLang="zh-CN" dirty="0">
                <a:latin typeface="+mn-lt"/>
                <a:ea typeface="+mn-ea"/>
                <a:sym typeface="Symbol" pitchFamily="18" charset="2"/>
              </a:rPr>
              <a:t></a:t>
            </a:r>
            <a:r>
              <a:rPr lang="en-US" altLang="zh-CN" dirty="0">
                <a:latin typeface="+mn-lt"/>
                <a:ea typeface="+mn-ea"/>
              </a:rPr>
              <a:t>‖</a:t>
            </a:r>
            <a:r>
              <a:rPr lang="en-US" altLang="zh-CN" baseline="-25000" dirty="0">
                <a:latin typeface="+mn-lt"/>
                <a:ea typeface="+mn-ea"/>
                <a:sym typeface="Symbol" pitchFamily="18" charset="2"/>
              </a:rPr>
              <a:t> </a:t>
            </a:r>
            <a:r>
              <a:rPr lang="zh-CN" altLang="en-US" dirty="0">
                <a:latin typeface="+mn-lt"/>
                <a:ea typeface="+mn-ea"/>
                <a:sym typeface="Symbol" pitchFamily="18" charset="2"/>
              </a:rPr>
              <a:t>和</a:t>
            </a:r>
            <a:r>
              <a:rPr lang="en-US" altLang="zh-CN" dirty="0">
                <a:latin typeface="+mn-lt"/>
                <a:ea typeface="+mn-ea"/>
              </a:rPr>
              <a:t>‖</a:t>
            </a:r>
            <a:r>
              <a:rPr lang="en-US" altLang="zh-CN" dirty="0">
                <a:latin typeface="+mn-lt"/>
                <a:ea typeface="+mn-ea"/>
                <a:sym typeface="Symbol" pitchFamily="18" charset="2"/>
              </a:rPr>
              <a:t></a:t>
            </a:r>
            <a:r>
              <a:rPr lang="en-US" altLang="zh-CN" dirty="0">
                <a:latin typeface="+mn-lt"/>
                <a:ea typeface="+mn-ea"/>
              </a:rPr>
              <a:t>‖</a:t>
            </a:r>
            <a:r>
              <a:rPr lang="en-US" altLang="zh-CN" baseline="-25000" dirty="0">
                <a:latin typeface="+mn-lt"/>
                <a:ea typeface="+mn-ea"/>
                <a:sym typeface="Symbol" pitchFamily="18" charset="2"/>
              </a:rPr>
              <a:t></a:t>
            </a:r>
            <a:r>
              <a:rPr lang="en-US" altLang="zh-CN" dirty="0">
                <a:latin typeface="+mn-lt"/>
                <a:ea typeface="+mn-ea"/>
                <a:sym typeface="Symbol" pitchFamily="18" charset="2"/>
              </a:rPr>
              <a:t> ,  </a:t>
            </a:r>
            <a:r>
              <a:rPr lang="zh-CN" altLang="en-US" dirty="0">
                <a:latin typeface="+mn-lt"/>
                <a:ea typeface="+mn-ea"/>
                <a:sym typeface="Symbol" pitchFamily="18" charset="2"/>
              </a:rPr>
              <a:t>存在正的常数</a:t>
            </a:r>
            <a:r>
              <a:rPr lang="en-US" altLang="zh-CN" i="1" dirty="0">
                <a:latin typeface="+mn-lt"/>
                <a:ea typeface="+mn-ea"/>
                <a:sym typeface="Symbol" pitchFamily="18" charset="2"/>
              </a:rPr>
              <a:t>m</a:t>
            </a:r>
            <a:r>
              <a:rPr lang="zh-CN" altLang="en-US" dirty="0">
                <a:latin typeface="+mn-lt"/>
                <a:ea typeface="+mn-ea"/>
                <a:sym typeface="Symbol" pitchFamily="18" charset="2"/>
              </a:rPr>
              <a:t>和</a:t>
            </a:r>
            <a:r>
              <a:rPr lang="en-US" altLang="zh-CN" i="1" dirty="0">
                <a:latin typeface="+mn-lt"/>
                <a:ea typeface="+mn-ea"/>
                <a:sym typeface="Symbol" pitchFamily="18" charset="2"/>
              </a:rPr>
              <a:t>M</a:t>
            </a:r>
            <a:r>
              <a:rPr lang="en-US" altLang="zh-CN" dirty="0" smtClean="0">
                <a:latin typeface="+mn-lt"/>
                <a:ea typeface="+mn-ea"/>
                <a:sym typeface="Symbol" pitchFamily="18" charset="2"/>
              </a:rPr>
              <a:t>, </a:t>
            </a:r>
            <a:r>
              <a:rPr lang="zh-CN" altLang="en-US" dirty="0" smtClean="0">
                <a:latin typeface="+mn-lt"/>
                <a:ea typeface="+mn-ea"/>
                <a:sym typeface="Symbol" pitchFamily="18" charset="2"/>
              </a:rPr>
              <a:t>使得</a:t>
            </a:r>
            <a:endParaRPr lang="en-US" altLang="zh-CN" dirty="0" smtClean="0">
              <a:latin typeface="+mn-lt"/>
              <a:ea typeface="+mn-ea"/>
              <a:sym typeface="Symbol" pitchFamily="18" charset="2"/>
            </a:endParaRPr>
          </a:p>
          <a:p>
            <a:pPr>
              <a:lnSpc>
                <a:spcPct val="120000"/>
              </a:lnSpc>
              <a:spcBef>
                <a:spcPts val="0"/>
              </a:spcBef>
            </a:pPr>
            <a:r>
              <a:rPr lang="en-US" altLang="zh-CN" i="1" dirty="0" err="1" smtClean="0">
                <a:latin typeface="+mn-lt"/>
                <a:ea typeface="+mn-ea"/>
                <a:sym typeface="Symbol" pitchFamily="18" charset="2"/>
              </a:rPr>
              <a:t>m</a:t>
            </a:r>
            <a:r>
              <a:rPr lang="en-US" altLang="zh-CN" dirty="0" err="1" smtClean="0">
                <a:latin typeface="+mn-lt"/>
                <a:ea typeface="+mn-ea"/>
              </a:rPr>
              <a:t>‖</a:t>
            </a:r>
            <a:r>
              <a:rPr lang="en-US" altLang="zh-CN" b="1" i="1" dirty="0" err="1" smtClean="0">
                <a:latin typeface="+mn-lt"/>
                <a:ea typeface="+mn-ea"/>
                <a:sym typeface="Symbol" pitchFamily="18" charset="2"/>
              </a:rPr>
              <a:t>x</a:t>
            </a:r>
            <a:r>
              <a:rPr lang="en-US" altLang="zh-CN" dirty="0">
                <a:latin typeface="+mn-lt"/>
                <a:ea typeface="+mn-ea"/>
              </a:rPr>
              <a:t>‖</a:t>
            </a:r>
            <a:r>
              <a:rPr lang="en-US" altLang="zh-CN" baseline="-25000" dirty="0">
                <a:latin typeface="+mn-lt"/>
                <a:ea typeface="+mn-ea"/>
                <a:sym typeface="Symbol" pitchFamily="18" charset="2"/>
              </a:rPr>
              <a:t> </a:t>
            </a:r>
            <a:r>
              <a:rPr lang="en-US" altLang="zh-CN" dirty="0">
                <a:latin typeface="+mn-lt"/>
                <a:ea typeface="+mn-ea"/>
                <a:sym typeface="Symbol" pitchFamily="18" charset="2"/>
              </a:rPr>
              <a:t></a:t>
            </a:r>
            <a:r>
              <a:rPr lang="en-US" altLang="zh-CN" dirty="0">
                <a:latin typeface="+mn-lt"/>
                <a:ea typeface="+mn-ea"/>
              </a:rPr>
              <a:t>‖</a:t>
            </a:r>
            <a:r>
              <a:rPr lang="en-US" altLang="zh-CN" b="1" i="1" dirty="0">
                <a:latin typeface="+mn-lt"/>
                <a:ea typeface="+mn-ea"/>
                <a:sym typeface="Symbol" pitchFamily="18" charset="2"/>
              </a:rPr>
              <a:t>x</a:t>
            </a:r>
            <a:r>
              <a:rPr lang="en-US" altLang="zh-CN" dirty="0">
                <a:latin typeface="+mn-lt"/>
                <a:ea typeface="+mn-ea"/>
              </a:rPr>
              <a:t>‖</a:t>
            </a:r>
            <a:r>
              <a:rPr lang="en-US" altLang="zh-CN" baseline="-25000" dirty="0">
                <a:latin typeface="+mn-lt"/>
                <a:ea typeface="+mn-ea"/>
                <a:sym typeface="Symbol" pitchFamily="18" charset="2"/>
              </a:rPr>
              <a:t></a:t>
            </a:r>
            <a:r>
              <a:rPr lang="en-US" altLang="zh-CN" dirty="0">
                <a:latin typeface="+mn-lt"/>
                <a:ea typeface="+mn-ea"/>
              </a:rPr>
              <a:t> </a:t>
            </a:r>
            <a:r>
              <a:rPr lang="en-US" altLang="zh-CN" dirty="0">
                <a:latin typeface="+mn-lt"/>
                <a:ea typeface="+mn-ea"/>
                <a:sym typeface="Symbol" pitchFamily="18" charset="2"/>
              </a:rPr>
              <a:t> </a:t>
            </a:r>
            <a:r>
              <a:rPr lang="en-US" altLang="zh-CN" i="1" dirty="0" err="1">
                <a:latin typeface="+mn-lt"/>
                <a:ea typeface="+mn-ea"/>
                <a:sym typeface="Symbol" pitchFamily="18" charset="2"/>
              </a:rPr>
              <a:t>M</a:t>
            </a:r>
            <a:r>
              <a:rPr lang="en-US" altLang="zh-CN" dirty="0" err="1">
                <a:latin typeface="+mn-lt"/>
                <a:ea typeface="+mn-ea"/>
              </a:rPr>
              <a:t>‖</a:t>
            </a:r>
            <a:r>
              <a:rPr lang="en-US" altLang="zh-CN" b="1" i="1" dirty="0" err="1">
                <a:latin typeface="+mn-lt"/>
                <a:ea typeface="+mn-ea"/>
                <a:sym typeface="Symbol" pitchFamily="18" charset="2"/>
              </a:rPr>
              <a:t>x</a:t>
            </a:r>
            <a:r>
              <a:rPr lang="en-US" altLang="zh-CN" dirty="0">
                <a:latin typeface="+mn-lt"/>
                <a:ea typeface="+mn-ea"/>
              </a:rPr>
              <a:t>‖</a:t>
            </a:r>
            <a:r>
              <a:rPr lang="en-US" altLang="zh-CN" baseline="-25000" dirty="0">
                <a:latin typeface="+mn-lt"/>
                <a:ea typeface="+mn-ea"/>
                <a:sym typeface="Symbol" pitchFamily="18" charset="2"/>
              </a:rPr>
              <a:t></a:t>
            </a:r>
            <a:r>
              <a:rPr lang="en-US" altLang="zh-CN" dirty="0">
                <a:latin typeface="+mn-lt"/>
                <a:ea typeface="+mn-ea"/>
              </a:rPr>
              <a:t> , </a:t>
            </a:r>
            <a:r>
              <a:rPr lang="en-US" altLang="zh-CN" dirty="0" smtClean="0">
                <a:latin typeface="+mn-lt"/>
                <a:ea typeface="+mn-ea"/>
                <a:sym typeface="Symbol" pitchFamily="18" charset="2"/>
              </a:rPr>
              <a:t></a:t>
            </a:r>
            <a:r>
              <a:rPr lang="en-US" altLang="zh-CN" b="1" i="1" dirty="0" err="1" smtClean="0">
                <a:latin typeface="+mn-lt"/>
                <a:ea typeface="+mn-ea"/>
                <a:sym typeface="Symbol" pitchFamily="18" charset="2"/>
              </a:rPr>
              <a:t>x</a:t>
            </a:r>
            <a:r>
              <a:rPr lang="en-US" altLang="zh-CN" dirty="0" err="1">
                <a:latin typeface="+mn-lt"/>
                <a:ea typeface="+mn-ea"/>
                <a:sym typeface="Symbol" pitchFamily="18" charset="2"/>
              </a:rPr>
              <a:t></a:t>
            </a:r>
            <a:r>
              <a:rPr lang="en-US" altLang="zh-CN" dirty="0" err="1" smtClean="0">
                <a:latin typeface="+mn-lt"/>
                <a:ea typeface="+mn-ea"/>
                <a:sym typeface="Symbol" pitchFamily="18" charset="2"/>
              </a:rPr>
              <a:t>R</a:t>
            </a:r>
            <a:r>
              <a:rPr lang="en-US" altLang="zh-CN" i="1" baseline="30000" dirty="0" err="1" smtClean="0">
                <a:latin typeface="+mn-lt"/>
                <a:ea typeface="+mn-ea"/>
                <a:sym typeface="Symbol" pitchFamily="18" charset="2"/>
              </a:rPr>
              <a:t>n</a:t>
            </a:r>
            <a:r>
              <a:rPr lang="en-US" altLang="zh-CN" dirty="0" smtClean="0">
                <a:latin typeface="+mn-lt"/>
                <a:sym typeface="Symbol" pitchFamily="18" charset="2"/>
              </a:rPr>
              <a:t>.</a:t>
            </a:r>
            <a:endParaRPr lang="en-US" altLang="zh-CN" baseline="30000" dirty="0">
              <a:latin typeface="+mn-lt"/>
              <a:ea typeface="+mn-ea"/>
              <a:sym typeface="Symbol" pitchFamily="18" charset="2"/>
            </a:endParaRPr>
          </a:p>
        </p:txBody>
      </p:sp>
      <p:sp>
        <p:nvSpPr>
          <p:cNvPr id="5" name="Text Box 13"/>
          <p:cNvSpPr txBox="1">
            <a:spLocks noChangeArrowheads="1"/>
          </p:cNvSpPr>
          <p:nvPr/>
        </p:nvSpPr>
        <p:spPr bwMode="auto">
          <a:xfrm>
            <a:off x="0" y="1628800"/>
            <a:ext cx="9144000" cy="2677656"/>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smtClean="0">
                <a:latin typeface="+mn-lt"/>
                <a:ea typeface="+mn-ea"/>
              </a:rPr>
              <a:t>证明</a:t>
            </a:r>
            <a:r>
              <a:rPr lang="en-US" altLang="zh-CN" dirty="0" smtClean="0">
                <a:latin typeface="+mn-lt"/>
                <a:ea typeface="+mn-ea"/>
              </a:rPr>
              <a:t>: </a:t>
            </a:r>
            <a:r>
              <a:rPr lang="zh-CN" altLang="en-US" dirty="0" smtClean="0">
                <a:latin typeface="+mn-lt"/>
                <a:ea typeface="+mn-ea"/>
              </a:rPr>
              <a:t>对于</a:t>
            </a:r>
            <a:r>
              <a:rPr lang="en-US" altLang="zh-CN" dirty="0" err="1" smtClean="0">
                <a:latin typeface="+mn-lt"/>
              </a:rPr>
              <a:t>R</a:t>
            </a:r>
            <a:r>
              <a:rPr lang="en-US" altLang="zh-CN" i="1" baseline="36000" dirty="0" err="1" smtClean="0">
                <a:latin typeface="+mn-lt"/>
              </a:rPr>
              <a:t>n</a:t>
            </a:r>
            <a:r>
              <a:rPr lang="zh-CN" altLang="en-US" dirty="0" smtClean="0">
                <a:latin typeface="+mn-lt"/>
                <a:ea typeface="+mn-ea"/>
              </a:rPr>
              <a:t>中的有界闭集</a:t>
            </a:r>
            <a:r>
              <a:rPr lang="en-US" altLang="zh-CN" dirty="0" smtClean="0">
                <a:latin typeface="+mn-lt"/>
                <a:ea typeface="+mn-ea"/>
              </a:rPr>
              <a:t>S={</a:t>
            </a:r>
            <a:r>
              <a:rPr lang="en-US" altLang="zh-CN" b="1" i="1" dirty="0" smtClean="0">
                <a:latin typeface="+mn-lt"/>
                <a:ea typeface="+mn-ea"/>
              </a:rPr>
              <a:t>x</a:t>
            </a:r>
            <a:r>
              <a:rPr lang="en-US" altLang="zh-CN" dirty="0" smtClean="0">
                <a:latin typeface="+mn-lt"/>
                <a:ea typeface="+mn-ea"/>
              </a:rPr>
              <a:t>| </a:t>
            </a:r>
            <a:r>
              <a:rPr lang="en-US" altLang="zh-CN" b="1" i="1" dirty="0" err="1" smtClean="0">
                <a:latin typeface="+mn-lt"/>
                <a:sym typeface="Symbol" pitchFamily="18" charset="2"/>
              </a:rPr>
              <a:t>x</a:t>
            </a:r>
            <a:r>
              <a:rPr lang="en-US" altLang="zh-CN" dirty="0" err="1" smtClean="0">
                <a:latin typeface="+mn-lt"/>
                <a:sym typeface="Symbol" pitchFamily="18" charset="2"/>
              </a:rPr>
              <a:t>R</a:t>
            </a:r>
            <a:r>
              <a:rPr lang="en-US" altLang="zh-CN" i="1" baseline="30000" dirty="0" err="1" smtClean="0">
                <a:latin typeface="+mn-lt"/>
                <a:sym typeface="Symbol" pitchFamily="18" charset="2"/>
              </a:rPr>
              <a:t>n</a:t>
            </a:r>
            <a:r>
              <a:rPr lang="en-US" altLang="zh-CN" dirty="0" smtClean="0">
                <a:latin typeface="+mn-lt"/>
                <a:sym typeface="Symbol" pitchFamily="18" charset="2"/>
              </a:rPr>
              <a:t>, </a:t>
            </a:r>
            <a:r>
              <a:rPr lang="en-US" altLang="zh-CN" dirty="0" smtClean="0">
                <a:latin typeface="+mn-lt"/>
              </a:rPr>
              <a:t>‖</a:t>
            </a:r>
            <a:r>
              <a:rPr lang="en-US" altLang="zh-CN" b="1" i="1" dirty="0" smtClean="0">
                <a:latin typeface="+mn-lt"/>
              </a:rPr>
              <a:t>x</a:t>
            </a:r>
            <a:r>
              <a:rPr lang="en-US" altLang="zh-CN" dirty="0" smtClean="0">
                <a:latin typeface="+mn-lt"/>
              </a:rPr>
              <a:t>‖</a:t>
            </a:r>
            <a:r>
              <a:rPr lang="en-US" altLang="zh-CN" baseline="-25000" dirty="0" smtClean="0">
                <a:latin typeface="+mn-lt"/>
              </a:rPr>
              <a:t>2</a:t>
            </a:r>
            <a:r>
              <a:rPr lang="en-US" altLang="zh-CN" dirty="0" smtClean="0">
                <a:latin typeface="+mn-lt"/>
              </a:rPr>
              <a:t>=1</a:t>
            </a:r>
            <a:r>
              <a:rPr lang="en-US" altLang="zh-CN" dirty="0" smtClean="0">
                <a:latin typeface="+mn-lt"/>
                <a:ea typeface="+mn-ea"/>
              </a:rPr>
              <a:t>}, </a:t>
            </a:r>
            <a:r>
              <a:rPr lang="zh-CN" altLang="en-US" dirty="0" smtClean="0">
                <a:latin typeface="+mn-lt"/>
                <a:ea typeface="+mn-ea"/>
              </a:rPr>
              <a:t>因</a:t>
            </a:r>
            <a:r>
              <a:rPr lang="en-US" altLang="zh-CN" dirty="0" err="1" smtClean="0">
                <a:latin typeface="+mn-lt"/>
              </a:rPr>
              <a:t>R</a:t>
            </a:r>
            <a:r>
              <a:rPr lang="en-US" altLang="zh-CN" i="1" baseline="36000" dirty="0" err="1" smtClean="0">
                <a:latin typeface="+mn-lt"/>
              </a:rPr>
              <a:t>n</a:t>
            </a:r>
            <a:r>
              <a:rPr lang="zh-CN" altLang="en-US" dirty="0" smtClean="0">
                <a:latin typeface="+mn-lt"/>
                <a:ea typeface="+mn-ea"/>
              </a:rPr>
              <a:t>上的任意范数</a:t>
            </a:r>
            <a:r>
              <a:rPr lang="en-US" altLang="zh-CN" i="1" dirty="0" smtClean="0">
                <a:latin typeface="+mn-lt"/>
                <a:ea typeface="+mn-ea"/>
              </a:rPr>
              <a:t>N</a:t>
            </a:r>
            <a:r>
              <a:rPr lang="en-US" altLang="zh-CN" dirty="0" smtClean="0">
                <a:latin typeface="+mn-lt"/>
                <a:ea typeface="+mn-ea"/>
              </a:rPr>
              <a:t>(</a:t>
            </a:r>
            <a:r>
              <a:rPr lang="en-US" altLang="zh-CN" b="1" i="1" dirty="0" smtClean="0">
                <a:latin typeface="+mn-lt"/>
                <a:ea typeface="+mn-ea"/>
              </a:rPr>
              <a:t>x</a:t>
            </a:r>
            <a:r>
              <a:rPr lang="en-US" altLang="zh-CN" dirty="0" smtClean="0">
                <a:latin typeface="+mn-lt"/>
                <a:ea typeface="+mn-ea"/>
              </a:rPr>
              <a:t>)</a:t>
            </a:r>
            <a:r>
              <a:rPr lang="zh-CN" altLang="en-US" dirty="0" smtClean="0">
                <a:latin typeface="+mn-lt"/>
                <a:ea typeface="+mn-ea"/>
              </a:rPr>
              <a:t>是连续函数</a:t>
            </a:r>
            <a:r>
              <a:rPr lang="en-US" altLang="zh-CN" dirty="0" smtClean="0">
                <a:latin typeface="+mn-lt"/>
                <a:ea typeface="+mn-ea"/>
              </a:rPr>
              <a:t>, </a:t>
            </a:r>
            <a:r>
              <a:rPr lang="zh-CN" altLang="en-US" dirty="0" smtClean="0">
                <a:latin typeface="+mn-lt"/>
                <a:ea typeface="+mn-ea"/>
              </a:rPr>
              <a:t>故</a:t>
            </a:r>
            <a:r>
              <a:rPr lang="en-US" altLang="zh-CN" i="1" dirty="0" smtClean="0">
                <a:latin typeface="+mn-lt"/>
              </a:rPr>
              <a:t>N</a:t>
            </a:r>
            <a:r>
              <a:rPr lang="en-US" altLang="zh-CN" dirty="0" smtClean="0">
                <a:latin typeface="+mn-lt"/>
              </a:rPr>
              <a:t>(</a:t>
            </a:r>
            <a:r>
              <a:rPr lang="en-US" altLang="zh-CN" b="1" i="1" dirty="0" smtClean="0">
                <a:latin typeface="+mn-lt"/>
              </a:rPr>
              <a:t>x</a:t>
            </a:r>
            <a:r>
              <a:rPr lang="en-US" altLang="zh-CN" dirty="0" smtClean="0">
                <a:latin typeface="+mn-lt"/>
              </a:rPr>
              <a:t>)</a:t>
            </a:r>
            <a:r>
              <a:rPr lang="zh-CN" altLang="en-US" dirty="0" smtClean="0">
                <a:latin typeface="+mn-lt"/>
                <a:ea typeface="+mn-ea"/>
              </a:rPr>
              <a:t>必在</a:t>
            </a:r>
            <a:r>
              <a:rPr lang="en-US" altLang="zh-CN" dirty="0" smtClean="0">
                <a:latin typeface="+mn-lt"/>
                <a:ea typeface="+mn-ea"/>
              </a:rPr>
              <a:t>S</a:t>
            </a:r>
            <a:r>
              <a:rPr lang="zh-CN" altLang="en-US" dirty="0" smtClean="0">
                <a:latin typeface="+mn-lt"/>
                <a:ea typeface="+mn-ea"/>
              </a:rPr>
              <a:t>上有最大值</a:t>
            </a:r>
            <a:r>
              <a:rPr lang="en-US" altLang="zh-CN" i="1" dirty="0" smtClean="0">
                <a:latin typeface="+mn-lt"/>
                <a:ea typeface="+mn-ea"/>
              </a:rPr>
              <a:t>M</a:t>
            </a:r>
            <a:r>
              <a:rPr lang="zh-CN" altLang="en-US" dirty="0" smtClean="0">
                <a:latin typeface="+mn-lt"/>
                <a:ea typeface="+mn-ea"/>
              </a:rPr>
              <a:t>和最小值</a:t>
            </a:r>
            <a:r>
              <a:rPr lang="en-US" altLang="zh-CN" i="1" dirty="0" smtClean="0">
                <a:latin typeface="+mn-lt"/>
                <a:ea typeface="+mn-ea"/>
              </a:rPr>
              <a:t>m</a:t>
            </a:r>
            <a:r>
              <a:rPr lang="en-US" altLang="zh-CN" dirty="0" smtClean="0">
                <a:latin typeface="+mn-lt"/>
                <a:ea typeface="+mn-ea"/>
              </a:rPr>
              <a:t>.</a:t>
            </a:r>
            <a:r>
              <a:rPr lang="zh-CN" altLang="en-US" dirty="0" smtClean="0">
                <a:latin typeface="+mn-lt"/>
                <a:ea typeface="+mn-ea"/>
              </a:rPr>
              <a:t> </a:t>
            </a:r>
            <a:r>
              <a:rPr lang="en-US" altLang="zh-CN" dirty="0" smtClean="0">
                <a:solidFill>
                  <a:srgbClr val="0070C0"/>
                </a:solidFill>
                <a:latin typeface="+mn-lt"/>
                <a:ea typeface="+mn-ea"/>
              </a:rPr>
              <a:t>(</a:t>
            </a:r>
            <a:r>
              <a:rPr lang="zh-CN" altLang="en-US" dirty="0" smtClean="0">
                <a:solidFill>
                  <a:srgbClr val="0070C0"/>
                </a:solidFill>
                <a:latin typeface="+mn-lt"/>
                <a:ea typeface="+mn-ea"/>
              </a:rPr>
              <a:t>此性质适用于有限维空间中有界闭集上的连续函数</a:t>
            </a:r>
            <a:r>
              <a:rPr lang="en-US" altLang="zh-CN" dirty="0" smtClean="0">
                <a:solidFill>
                  <a:srgbClr val="0070C0"/>
                </a:solidFill>
                <a:latin typeface="+mn-lt"/>
                <a:ea typeface="+mn-ea"/>
              </a:rPr>
              <a:t>)</a:t>
            </a:r>
            <a:r>
              <a:rPr lang="en-US" altLang="zh-CN" dirty="0" smtClean="0">
                <a:latin typeface="+mn-lt"/>
                <a:ea typeface="+mn-ea"/>
              </a:rPr>
              <a:t>. </a:t>
            </a:r>
            <a:r>
              <a:rPr lang="zh-CN" altLang="en-US" dirty="0" smtClean="0">
                <a:latin typeface="+mn-lt"/>
                <a:ea typeface="+mn-ea"/>
              </a:rPr>
              <a:t>此时</a:t>
            </a:r>
            <a:r>
              <a:rPr lang="en-US" altLang="zh-CN" dirty="0" smtClean="0">
                <a:latin typeface="+mn-lt"/>
                <a:ea typeface="+mn-ea"/>
              </a:rPr>
              <a:t>, </a:t>
            </a:r>
            <a:r>
              <a:rPr lang="zh-CN" altLang="en-US" dirty="0" smtClean="0">
                <a:latin typeface="+mn-lt"/>
                <a:ea typeface="+mn-ea"/>
              </a:rPr>
              <a:t>对于任意给定的范数</a:t>
            </a:r>
            <a:r>
              <a:rPr lang="en-US" altLang="zh-CN" i="1" dirty="0" smtClean="0">
                <a:latin typeface="+mn-lt"/>
              </a:rPr>
              <a:t>N</a:t>
            </a:r>
            <a:r>
              <a:rPr lang="en-US" altLang="zh-CN" dirty="0" smtClean="0">
                <a:latin typeface="+mn-lt"/>
              </a:rPr>
              <a:t>(</a:t>
            </a:r>
            <a:r>
              <a:rPr lang="en-US" altLang="zh-CN" b="1" i="1" dirty="0" smtClean="0">
                <a:latin typeface="+mn-lt"/>
              </a:rPr>
              <a:t>x</a:t>
            </a:r>
            <a:r>
              <a:rPr lang="en-US" altLang="zh-CN" dirty="0" smtClean="0">
                <a:latin typeface="+mn-lt"/>
              </a:rPr>
              <a:t>),</a:t>
            </a:r>
            <a:r>
              <a:rPr lang="zh-CN" altLang="en-US" dirty="0" smtClean="0">
                <a:latin typeface="+mn-lt"/>
                <a:ea typeface="+mn-ea"/>
              </a:rPr>
              <a:t>存在正的常数</a:t>
            </a:r>
            <a:r>
              <a:rPr lang="en-US" altLang="zh-CN" i="1" dirty="0" smtClean="0">
                <a:latin typeface="+mn-lt"/>
                <a:ea typeface="+mn-ea"/>
              </a:rPr>
              <a:t>M</a:t>
            </a:r>
            <a:r>
              <a:rPr lang="en-US" altLang="zh-CN" dirty="0" smtClean="0">
                <a:latin typeface="+mn-lt"/>
                <a:ea typeface="+mn-ea"/>
              </a:rPr>
              <a:t>, </a:t>
            </a:r>
            <a:r>
              <a:rPr lang="en-US" altLang="zh-CN" i="1" dirty="0" smtClean="0">
                <a:latin typeface="+mn-lt"/>
                <a:ea typeface="+mn-ea"/>
              </a:rPr>
              <a:t>m</a:t>
            </a:r>
            <a:r>
              <a:rPr lang="en-US" altLang="zh-CN" dirty="0" smtClean="0">
                <a:latin typeface="+mn-lt"/>
                <a:ea typeface="+mn-ea"/>
              </a:rPr>
              <a:t>, </a:t>
            </a:r>
            <a:r>
              <a:rPr lang="zh-CN" altLang="en-US" dirty="0" smtClean="0">
                <a:latin typeface="+mn-lt"/>
                <a:ea typeface="+mn-ea"/>
              </a:rPr>
              <a:t>使</a:t>
            </a:r>
            <a:endParaRPr lang="en-US" altLang="zh-CN" dirty="0" smtClean="0">
              <a:latin typeface="+mn-lt"/>
              <a:ea typeface="+mn-ea"/>
            </a:endParaRPr>
          </a:p>
          <a:p>
            <a:pPr>
              <a:lnSpc>
                <a:spcPct val="120000"/>
              </a:lnSpc>
              <a:spcBef>
                <a:spcPts val="0"/>
              </a:spcBef>
            </a:pPr>
            <a:r>
              <a:rPr lang="en-US" altLang="zh-CN" dirty="0" smtClean="0">
                <a:latin typeface="+mn-lt"/>
                <a:ea typeface="+mn-ea"/>
              </a:rPr>
              <a:t> </a:t>
            </a:r>
            <a:r>
              <a:rPr lang="en-US" altLang="zh-CN" dirty="0" smtClean="0">
                <a:solidFill>
                  <a:srgbClr val="FF0000"/>
                </a:solidFill>
                <a:latin typeface="+mn-lt"/>
                <a:ea typeface="+mn-ea"/>
              </a:rPr>
              <a:t>0&lt;</a:t>
            </a:r>
            <a:r>
              <a:rPr lang="en-US" altLang="zh-CN" i="1" dirty="0" smtClean="0">
                <a:latin typeface="+mn-lt"/>
                <a:ea typeface="+mn-ea"/>
              </a:rPr>
              <a:t>m</a:t>
            </a:r>
            <a:r>
              <a:rPr lang="en-US" altLang="zh-CN" dirty="0" smtClean="0">
                <a:latin typeface="+mn-lt"/>
                <a:sym typeface="Symbol" pitchFamily="18" charset="2"/>
              </a:rPr>
              <a:t> </a:t>
            </a:r>
            <a:r>
              <a:rPr lang="en-US" altLang="zh-CN" dirty="0" smtClean="0">
                <a:latin typeface="+mn-lt"/>
                <a:sym typeface="Symbol" pitchFamily="18" charset="2"/>
              </a:rPr>
              <a:t> </a:t>
            </a:r>
            <a:r>
              <a:rPr lang="en-US" altLang="zh-CN" i="1" dirty="0" smtClean="0">
                <a:latin typeface="+mn-lt"/>
                <a:sym typeface="Symbol" pitchFamily="18" charset="2"/>
              </a:rPr>
              <a:t>N</a:t>
            </a:r>
            <a:r>
              <a:rPr lang="en-US" altLang="zh-CN" dirty="0" smtClean="0">
                <a:latin typeface="+mn-lt"/>
                <a:sym typeface="Symbol" pitchFamily="18" charset="2"/>
              </a:rPr>
              <a:t>(</a:t>
            </a:r>
            <a:r>
              <a:rPr lang="en-US" altLang="zh-CN" b="1" i="1" dirty="0" smtClean="0">
                <a:latin typeface="+mn-lt"/>
                <a:sym typeface="Symbol" pitchFamily="18" charset="2"/>
              </a:rPr>
              <a:t>x</a:t>
            </a:r>
            <a:r>
              <a:rPr lang="en-US" altLang="zh-CN" dirty="0" smtClean="0">
                <a:latin typeface="+mn-lt"/>
                <a:sym typeface="Symbol" pitchFamily="18" charset="2"/>
              </a:rPr>
              <a:t>) </a:t>
            </a:r>
            <a:r>
              <a:rPr lang="en-US" altLang="zh-CN" i="1" dirty="0" smtClean="0">
                <a:latin typeface="+mn-lt"/>
                <a:sym typeface="Symbol" pitchFamily="18" charset="2"/>
              </a:rPr>
              <a:t>M</a:t>
            </a:r>
            <a:r>
              <a:rPr lang="en-US" altLang="zh-CN" dirty="0" smtClean="0">
                <a:latin typeface="+mn-lt"/>
                <a:sym typeface="Symbol" pitchFamily="18" charset="2"/>
              </a:rPr>
              <a:t>,  </a:t>
            </a:r>
            <a:r>
              <a:rPr lang="en-US" altLang="zh-CN" b="1" i="1" dirty="0" err="1" smtClean="0">
                <a:latin typeface="+mn-lt"/>
                <a:sym typeface="Symbol" pitchFamily="18" charset="2"/>
              </a:rPr>
              <a:t>x</a:t>
            </a:r>
            <a:r>
              <a:rPr lang="en-US" altLang="zh-CN" dirty="0" err="1" smtClean="0">
                <a:latin typeface="+mn-lt"/>
                <a:sym typeface="Symbol" pitchFamily="18" charset="2"/>
              </a:rPr>
              <a:t>S</a:t>
            </a:r>
            <a:r>
              <a:rPr lang="en-US" altLang="zh-CN" dirty="0" smtClean="0">
                <a:latin typeface="+mn-lt"/>
                <a:sym typeface="Symbol" pitchFamily="18" charset="2"/>
              </a:rPr>
              <a:t>.</a:t>
            </a:r>
            <a:endParaRPr lang="en-US" altLang="zh-CN" dirty="0">
              <a:latin typeface="+mn-lt"/>
              <a:ea typeface="+mn-ea"/>
              <a:sym typeface="Symbol" pitchFamily="18" charset="2"/>
            </a:endParaRPr>
          </a:p>
        </p:txBody>
      </p:sp>
      <p:sp>
        <p:nvSpPr>
          <p:cNvPr id="6" name="矩形 5"/>
          <p:cNvSpPr/>
          <p:nvPr/>
        </p:nvSpPr>
        <p:spPr>
          <a:xfrm>
            <a:off x="0" y="4725144"/>
            <a:ext cx="9144000" cy="2160591"/>
          </a:xfrm>
          <a:prstGeom prst="rect">
            <a:avLst/>
          </a:prstGeom>
        </p:spPr>
        <p:txBody>
          <a:bodyPr wrap="square">
            <a:spAutoFit/>
          </a:bodyPr>
          <a:lstStyle/>
          <a:p>
            <a:pPr algn="just">
              <a:lnSpc>
                <a:spcPct val="120000"/>
              </a:lnSpc>
              <a:spcBef>
                <a:spcPts val="0"/>
              </a:spcBef>
            </a:pPr>
            <a:r>
              <a:rPr lang="zh-CN" altLang="en-US" dirty="0" smtClean="0">
                <a:latin typeface="+mn-lt"/>
                <a:sym typeface="Symbol" pitchFamily="18" charset="2"/>
              </a:rPr>
              <a:t>当</a:t>
            </a:r>
            <a:r>
              <a:rPr lang="en-US" altLang="zh-CN" b="1" i="1" dirty="0" smtClean="0">
                <a:latin typeface="+mn-lt"/>
                <a:sym typeface="Symbol" pitchFamily="18" charset="2"/>
              </a:rPr>
              <a:t>x</a:t>
            </a:r>
            <a:r>
              <a:rPr lang="en-US" altLang="zh-CN" dirty="0" smtClean="0">
                <a:latin typeface="+mn-lt"/>
                <a:sym typeface="Symbol" pitchFamily="18" charset="2"/>
              </a:rPr>
              <a:t>=</a:t>
            </a:r>
            <a:r>
              <a:rPr lang="en-US" altLang="zh-CN" b="1" i="1" dirty="0" smtClean="0">
                <a:latin typeface="+mn-lt"/>
                <a:sym typeface="Symbol" pitchFamily="18" charset="2"/>
              </a:rPr>
              <a:t>0</a:t>
            </a:r>
            <a:r>
              <a:rPr lang="zh-CN" altLang="en-US" dirty="0" smtClean="0">
                <a:latin typeface="+mn-lt"/>
                <a:sym typeface="Symbol" pitchFamily="18" charset="2"/>
              </a:rPr>
              <a:t>时</a:t>
            </a:r>
            <a:r>
              <a:rPr lang="en-US" altLang="zh-CN" dirty="0" smtClean="0">
                <a:latin typeface="+mn-lt"/>
                <a:sym typeface="Symbol" pitchFamily="18" charset="2"/>
              </a:rPr>
              <a:t>, </a:t>
            </a:r>
            <a:r>
              <a:rPr lang="zh-CN" altLang="en-US" dirty="0" smtClean="0">
                <a:latin typeface="+mn-lt"/>
                <a:sym typeface="Symbol" pitchFamily="18" charset="2"/>
              </a:rPr>
              <a:t>定理结论中的不等式显然成立</a:t>
            </a:r>
            <a:r>
              <a:rPr lang="en-US" altLang="zh-CN" dirty="0" smtClean="0">
                <a:latin typeface="+mn-lt"/>
                <a:sym typeface="Symbol" pitchFamily="18" charset="2"/>
              </a:rPr>
              <a:t>, </a:t>
            </a:r>
            <a:r>
              <a:rPr lang="zh-CN" altLang="en-US" dirty="0" smtClean="0">
                <a:latin typeface="+mn-lt"/>
                <a:sym typeface="Symbol" pitchFamily="18" charset="2"/>
              </a:rPr>
              <a:t>事实上此时不等号可取等号</a:t>
            </a:r>
            <a:r>
              <a:rPr lang="en-US" altLang="zh-CN" dirty="0" smtClean="0">
                <a:latin typeface="+mn-lt"/>
                <a:sym typeface="Symbol" pitchFamily="18" charset="2"/>
              </a:rPr>
              <a:t>, </a:t>
            </a:r>
            <a:r>
              <a:rPr lang="zh-CN" altLang="en-US" dirty="0" smtClean="0">
                <a:latin typeface="+mn-lt"/>
                <a:sym typeface="Symbol" pitchFamily="18" charset="2"/>
              </a:rPr>
              <a:t>也即</a:t>
            </a:r>
            <a:r>
              <a:rPr lang="en-US" altLang="zh-CN" dirty="0" smtClean="0">
                <a:latin typeface="+mn-lt"/>
                <a:sym typeface="Symbol" pitchFamily="18" charset="2"/>
              </a:rPr>
              <a:t>: </a:t>
            </a:r>
            <a:r>
              <a:rPr lang="zh-CN" altLang="en-US" dirty="0" smtClean="0">
                <a:latin typeface="+mn-lt"/>
                <a:sym typeface="Symbol" pitchFamily="18" charset="2"/>
              </a:rPr>
              <a:t>对于</a:t>
            </a:r>
            <a:r>
              <a:rPr lang="zh-CN" altLang="en-US" dirty="0" smtClean="0">
                <a:latin typeface="+mn-lt"/>
              </a:rPr>
              <a:t>任何两种向量范数</a:t>
            </a:r>
            <a:r>
              <a:rPr lang="en-US" altLang="zh-CN" dirty="0" smtClean="0">
                <a:latin typeface="+mn-lt"/>
              </a:rPr>
              <a:t>‖</a:t>
            </a:r>
            <a:r>
              <a:rPr lang="en-US" altLang="zh-CN" dirty="0" smtClean="0">
                <a:latin typeface="+mn-lt"/>
                <a:sym typeface="Symbol" pitchFamily="18" charset="2"/>
              </a:rPr>
              <a:t></a:t>
            </a:r>
            <a:r>
              <a:rPr lang="en-US" altLang="zh-CN" dirty="0" smtClean="0">
                <a:latin typeface="+mn-lt"/>
              </a:rPr>
              <a:t>‖</a:t>
            </a:r>
            <a:r>
              <a:rPr lang="en-US" altLang="zh-CN" baseline="-25000" dirty="0" smtClean="0">
                <a:latin typeface="+mn-lt"/>
                <a:sym typeface="Symbol" pitchFamily="18" charset="2"/>
              </a:rPr>
              <a:t> </a:t>
            </a:r>
            <a:r>
              <a:rPr lang="zh-CN" altLang="en-US" dirty="0" smtClean="0">
                <a:latin typeface="+mn-lt"/>
                <a:sym typeface="Symbol" pitchFamily="18" charset="2"/>
              </a:rPr>
              <a:t>和</a:t>
            </a:r>
            <a:r>
              <a:rPr lang="en-US" altLang="zh-CN" dirty="0" smtClean="0">
                <a:latin typeface="+mn-lt"/>
              </a:rPr>
              <a:t>‖</a:t>
            </a:r>
            <a:r>
              <a:rPr lang="en-US" altLang="zh-CN" dirty="0" smtClean="0">
                <a:latin typeface="+mn-lt"/>
                <a:sym typeface="Symbol" pitchFamily="18" charset="2"/>
              </a:rPr>
              <a:t></a:t>
            </a:r>
            <a:r>
              <a:rPr lang="en-US" altLang="zh-CN" dirty="0" smtClean="0">
                <a:latin typeface="+mn-lt"/>
              </a:rPr>
              <a:t>‖</a:t>
            </a:r>
            <a:r>
              <a:rPr lang="en-US" altLang="zh-CN" baseline="-25000" dirty="0" smtClean="0">
                <a:latin typeface="+mn-lt"/>
                <a:sym typeface="Symbol" pitchFamily="18" charset="2"/>
              </a:rPr>
              <a:t></a:t>
            </a:r>
            <a:r>
              <a:rPr lang="en-US" altLang="zh-CN" dirty="0" smtClean="0">
                <a:latin typeface="+mn-lt"/>
                <a:sym typeface="Symbol" pitchFamily="18" charset="2"/>
              </a:rPr>
              <a:t> ,  </a:t>
            </a:r>
            <a:r>
              <a:rPr lang="zh-CN" altLang="en-US" dirty="0" smtClean="0">
                <a:latin typeface="+mn-lt"/>
                <a:sym typeface="Symbol" pitchFamily="18" charset="2"/>
              </a:rPr>
              <a:t>对于任意正的常数</a:t>
            </a:r>
            <a:r>
              <a:rPr lang="en-US" altLang="zh-CN" i="1" dirty="0" smtClean="0">
                <a:latin typeface="+mn-lt"/>
                <a:sym typeface="Symbol" pitchFamily="18" charset="2"/>
              </a:rPr>
              <a:t>m</a:t>
            </a:r>
            <a:r>
              <a:rPr lang="zh-CN" altLang="en-US" dirty="0" smtClean="0">
                <a:latin typeface="+mn-lt"/>
                <a:sym typeface="Symbol" pitchFamily="18" charset="2"/>
              </a:rPr>
              <a:t>和</a:t>
            </a:r>
            <a:r>
              <a:rPr lang="en-US" altLang="zh-CN" i="1" dirty="0" smtClean="0">
                <a:latin typeface="+mn-lt"/>
                <a:sym typeface="Symbol" pitchFamily="18" charset="2"/>
              </a:rPr>
              <a:t>M</a:t>
            </a:r>
            <a:r>
              <a:rPr lang="en-US" altLang="zh-CN" dirty="0" smtClean="0">
                <a:latin typeface="+mn-lt"/>
                <a:sym typeface="Symbol" pitchFamily="18" charset="2"/>
              </a:rPr>
              <a:t>, </a:t>
            </a:r>
            <a:r>
              <a:rPr lang="zh-CN" altLang="en-US" dirty="0" smtClean="0">
                <a:latin typeface="+mn-lt"/>
                <a:sym typeface="Symbol" pitchFamily="18" charset="2"/>
              </a:rPr>
              <a:t>均有</a:t>
            </a:r>
            <a:endParaRPr lang="en-US" altLang="zh-CN" dirty="0" smtClean="0">
              <a:latin typeface="+mn-lt"/>
              <a:sym typeface="Symbol" pitchFamily="18" charset="2"/>
            </a:endParaRPr>
          </a:p>
          <a:p>
            <a:pPr algn="r">
              <a:lnSpc>
                <a:spcPct val="120000"/>
              </a:lnSpc>
              <a:spcBef>
                <a:spcPts val="0"/>
              </a:spcBef>
            </a:pPr>
            <a:r>
              <a:rPr lang="en-US" altLang="zh-CN" i="1" dirty="0" smtClean="0">
                <a:latin typeface="+mn-lt"/>
                <a:sym typeface="Symbol" pitchFamily="18" charset="2"/>
              </a:rPr>
              <a:t>m</a:t>
            </a:r>
            <a:r>
              <a:rPr lang="en-US" altLang="zh-CN" dirty="0" smtClean="0">
                <a:latin typeface="+mn-lt"/>
              </a:rPr>
              <a:t>‖</a:t>
            </a:r>
            <a:r>
              <a:rPr lang="en-US" altLang="zh-CN" b="1" i="1" dirty="0" smtClean="0">
                <a:latin typeface="+mn-lt"/>
                <a:sym typeface="Symbol" pitchFamily="18" charset="2"/>
              </a:rPr>
              <a:t>0</a:t>
            </a:r>
            <a:r>
              <a:rPr lang="en-US" altLang="zh-CN" dirty="0" smtClean="0">
                <a:latin typeface="+mn-lt"/>
              </a:rPr>
              <a:t>‖</a:t>
            </a:r>
            <a:r>
              <a:rPr lang="en-US" altLang="zh-CN" baseline="-25000" dirty="0" smtClean="0">
                <a:latin typeface="+mn-lt"/>
                <a:sym typeface="Symbol" pitchFamily="18" charset="2"/>
              </a:rPr>
              <a:t> </a:t>
            </a:r>
            <a:r>
              <a:rPr lang="en-US" altLang="zh-CN" dirty="0" smtClean="0">
                <a:latin typeface="+mn-lt"/>
                <a:sym typeface="Symbol" pitchFamily="18" charset="2"/>
              </a:rPr>
              <a:t>=</a:t>
            </a:r>
            <a:r>
              <a:rPr lang="en-US" altLang="zh-CN" dirty="0" smtClean="0">
                <a:latin typeface="+mn-lt"/>
              </a:rPr>
              <a:t>‖</a:t>
            </a:r>
            <a:r>
              <a:rPr lang="en-US" altLang="zh-CN" b="1" i="1" dirty="0" smtClean="0">
                <a:latin typeface="+mn-lt"/>
                <a:sym typeface="Symbol" pitchFamily="18" charset="2"/>
              </a:rPr>
              <a:t>0</a:t>
            </a:r>
            <a:r>
              <a:rPr lang="en-US" altLang="zh-CN" dirty="0" smtClean="0">
                <a:latin typeface="+mn-lt"/>
              </a:rPr>
              <a:t>‖</a:t>
            </a:r>
            <a:r>
              <a:rPr lang="en-US" altLang="zh-CN" baseline="-25000" dirty="0" smtClean="0">
                <a:latin typeface="+mn-lt"/>
                <a:sym typeface="Symbol" pitchFamily="18" charset="2"/>
              </a:rPr>
              <a:t></a:t>
            </a:r>
            <a:r>
              <a:rPr lang="en-US" altLang="zh-CN" dirty="0" smtClean="0">
                <a:latin typeface="+mn-lt"/>
              </a:rPr>
              <a:t> </a:t>
            </a:r>
            <a:r>
              <a:rPr lang="en-US" altLang="zh-CN" dirty="0" smtClean="0">
                <a:latin typeface="+mn-lt"/>
                <a:sym typeface="Symbol" pitchFamily="18" charset="2"/>
              </a:rPr>
              <a:t>=</a:t>
            </a:r>
            <a:r>
              <a:rPr lang="en-US" altLang="zh-CN" i="1" dirty="0" smtClean="0">
                <a:latin typeface="+mn-lt"/>
                <a:sym typeface="Symbol" pitchFamily="18" charset="2"/>
              </a:rPr>
              <a:t>M</a:t>
            </a:r>
            <a:r>
              <a:rPr lang="en-US" altLang="zh-CN" dirty="0" smtClean="0">
                <a:latin typeface="+mn-lt"/>
              </a:rPr>
              <a:t>‖</a:t>
            </a:r>
            <a:r>
              <a:rPr lang="en-US" altLang="zh-CN" b="1" i="1" dirty="0" smtClean="0">
                <a:latin typeface="+mn-lt"/>
                <a:sym typeface="Symbol" pitchFamily="18" charset="2"/>
              </a:rPr>
              <a:t>0</a:t>
            </a:r>
            <a:r>
              <a:rPr lang="en-US" altLang="zh-CN" dirty="0" smtClean="0">
                <a:latin typeface="+mn-lt"/>
              </a:rPr>
              <a:t>‖</a:t>
            </a:r>
            <a:r>
              <a:rPr lang="en-US" altLang="zh-CN" baseline="-25000" dirty="0" smtClean="0">
                <a:latin typeface="+mn-lt"/>
                <a:sym typeface="Symbol" pitchFamily="18" charset="2"/>
              </a:rPr>
              <a:t></a:t>
            </a:r>
            <a:r>
              <a:rPr lang="en-US" altLang="zh-CN" dirty="0" smtClean="0">
                <a:latin typeface="+mn-lt"/>
              </a:rPr>
              <a:t>.                         (*) </a:t>
            </a:r>
            <a:endParaRPr lang="en-US" altLang="zh-CN" dirty="0" smtClean="0">
              <a:latin typeface="+mn-lt"/>
              <a:sym typeface="Symbol" pitchFamily="18" charset="2"/>
            </a:endParaRPr>
          </a:p>
        </p:txBody>
      </p:sp>
      <p:sp>
        <p:nvSpPr>
          <p:cNvPr id="7" name="矩形 6"/>
          <p:cNvSpPr/>
          <p:nvPr/>
        </p:nvSpPr>
        <p:spPr>
          <a:xfrm>
            <a:off x="0" y="4221088"/>
            <a:ext cx="9144000" cy="609398"/>
          </a:xfrm>
          <a:prstGeom prst="rect">
            <a:avLst/>
          </a:prstGeom>
        </p:spPr>
        <p:txBody>
          <a:bodyPr wrap="square">
            <a:spAutoFit/>
          </a:bodyPr>
          <a:lstStyle/>
          <a:p>
            <a:pPr algn="just">
              <a:lnSpc>
                <a:spcPct val="120000"/>
              </a:lnSpc>
              <a:spcBef>
                <a:spcPts val="0"/>
              </a:spcBef>
            </a:pPr>
            <a:r>
              <a:rPr lang="zh-CN" altLang="en-US" dirty="0" smtClean="0">
                <a:latin typeface="+mn-lt"/>
                <a:sym typeface="Symbol" pitchFamily="18" charset="2"/>
              </a:rPr>
              <a:t>以下主要证明</a:t>
            </a:r>
            <a:r>
              <a:rPr lang="en-US" altLang="zh-CN" dirty="0" err="1" smtClean="0">
                <a:latin typeface="+mn-lt"/>
              </a:rPr>
              <a:t>R</a:t>
            </a:r>
            <a:r>
              <a:rPr lang="en-US" altLang="zh-CN" i="1" baseline="30000" dirty="0" err="1" smtClean="0">
                <a:latin typeface="+mn-lt"/>
              </a:rPr>
              <a:t>n</a:t>
            </a:r>
            <a:r>
              <a:rPr lang="zh-CN" altLang="en-US" dirty="0" smtClean="0">
                <a:latin typeface="+mn-lt"/>
                <a:sym typeface="Symbol" pitchFamily="18" charset="2"/>
              </a:rPr>
              <a:t>上的 </a:t>
            </a:r>
            <a:r>
              <a:rPr lang="en-US" altLang="zh-CN" dirty="0" smtClean="0">
                <a:latin typeface="+mn-lt"/>
                <a:sym typeface="Symbol" pitchFamily="18" charset="2"/>
              </a:rPr>
              <a:t>2-</a:t>
            </a:r>
            <a:r>
              <a:rPr lang="zh-CN" altLang="en-US" dirty="0" smtClean="0">
                <a:latin typeface="+mn-lt"/>
                <a:sym typeface="Symbol" pitchFamily="18" charset="2"/>
              </a:rPr>
              <a:t>范数</a:t>
            </a:r>
            <a:r>
              <a:rPr lang="en-US" altLang="zh-CN" dirty="0" smtClean="0">
                <a:latin typeface="+mn-lt"/>
              </a:rPr>
              <a:t>‖</a:t>
            </a:r>
            <a:r>
              <a:rPr lang="en-US" altLang="zh-CN" dirty="0" smtClean="0">
                <a:latin typeface="+mn-lt"/>
                <a:sym typeface="Symbol" pitchFamily="18" charset="2"/>
              </a:rPr>
              <a:t></a:t>
            </a:r>
            <a:r>
              <a:rPr lang="en-US" altLang="zh-CN" dirty="0" smtClean="0">
                <a:latin typeface="+mn-lt"/>
              </a:rPr>
              <a:t>‖</a:t>
            </a:r>
            <a:r>
              <a:rPr lang="en-US" altLang="zh-CN" baseline="-25000" dirty="0" smtClean="0">
                <a:latin typeface="+mn-lt"/>
                <a:sym typeface="Symbol" pitchFamily="18" charset="2"/>
              </a:rPr>
              <a:t>2</a:t>
            </a:r>
            <a:r>
              <a:rPr lang="zh-CN" altLang="en-US" dirty="0" smtClean="0">
                <a:latin typeface="+mn-lt"/>
                <a:sym typeface="Symbol" pitchFamily="18" charset="2"/>
              </a:rPr>
              <a:t>与任意范数</a:t>
            </a:r>
            <a:r>
              <a:rPr lang="en-US" altLang="zh-CN" dirty="0" smtClean="0">
                <a:latin typeface="+mn-lt"/>
              </a:rPr>
              <a:t>‖</a:t>
            </a:r>
            <a:r>
              <a:rPr lang="en-US" altLang="zh-CN" dirty="0" smtClean="0">
                <a:latin typeface="+mn-lt"/>
                <a:sym typeface="Symbol" pitchFamily="18" charset="2"/>
              </a:rPr>
              <a:t></a:t>
            </a:r>
            <a:r>
              <a:rPr lang="en-US" altLang="zh-CN" dirty="0" smtClean="0">
                <a:latin typeface="+mn-lt"/>
              </a:rPr>
              <a:t>‖</a:t>
            </a:r>
            <a:r>
              <a:rPr lang="en-US" altLang="zh-CN" baseline="-25000" dirty="0" smtClean="0">
                <a:latin typeface="+mn-lt"/>
                <a:sym typeface="Symbol" pitchFamily="18" charset="2"/>
              </a:rPr>
              <a:t></a:t>
            </a:r>
            <a:r>
              <a:rPr lang="zh-CN" altLang="en-US" dirty="0" smtClean="0">
                <a:latin typeface="+mn-lt"/>
                <a:sym typeface="Symbol" pitchFamily="18" charset="2"/>
              </a:rPr>
              <a:t>是等价的</a:t>
            </a:r>
            <a:r>
              <a:rPr lang="en-US" altLang="zh-CN" dirty="0" smtClean="0">
                <a:latin typeface="+mn-lt"/>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4"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7"/>
                                        </p:tgtEl>
                                        <p:attrNameLst>
                                          <p:attrName>style.visibility</p:attrName>
                                        </p:attrNameLst>
                                      </p:cBhvr>
                                      <p:to>
                                        <p:strVal val="visible"/>
                                      </p:to>
                                    </p:set>
                                    <p:anim calcmode="discrete" valueType="clr">
                                      <p:cBhvr override="childStyle">
                                        <p:cTn id="21"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
                                        </p:tgtEl>
                                        <p:attrNameLst>
                                          <p:attrName>fillcolor</p:attrName>
                                        </p:attrNameLst>
                                      </p:cBhvr>
                                      <p:tavLst>
                                        <p:tav tm="0">
                                          <p:val>
                                            <p:clrVal>
                                              <a:schemeClr val="accent2"/>
                                            </p:clrVal>
                                          </p:val>
                                        </p:tav>
                                        <p:tav tm="50000">
                                          <p:val>
                                            <p:clrVal>
                                              <a:schemeClr val="hlink"/>
                                            </p:clrVal>
                                          </p:val>
                                        </p:tav>
                                      </p:tavLst>
                                    </p:anim>
                                    <p:set>
                                      <p:cBhvr>
                                        <p:cTn id="23" dur="80"/>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8"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30" dur="80"/>
                                        <p:tgtEl>
                                          <p:spTgt spid="6">
                                            <p:txEl>
                                              <p:pRg st="0" end="0"/>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6">
                                            <p:txEl>
                                              <p:pRg st="1" end="1"/>
                                            </p:txEl>
                                          </p:spTgt>
                                        </p:tgtEl>
                                        <p:attrNameLst>
                                          <p:attrName>style.visibility</p:attrName>
                                        </p:attrNameLst>
                                      </p:cBhvr>
                                      <p:to>
                                        <p:strVal val="visible"/>
                                      </p:to>
                                    </p:set>
                                    <p:anim calcmode="discrete" valueType="clr">
                                      <p:cBhvr override="childStyle">
                                        <p:cTn id="35" dur="80"/>
                                        <p:tgtEl>
                                          <p:spTgt spid="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
                                            <p:txEl>
                                              <p:pRg st="1" end="1"/>
                                            </p:txEl>
                                          </p:spTgt>
                                        </p:tgtEl>
                                        <p:attrNameLst>
                                          <p:attrName>fillcolor</p:attrName>
                                        </p:attrNameLst>
                                      </p:cBhvr>
                                      <p:tavLst>
                                        <p:tav tm="0">
                                          <p:val>
                                            <p:clrVal>
                                              <a:schemeClr val="accent2"/>
                                            </p:clrVal>
                                          </p:val>
                                        </p:tav>
                                        <p:tav tm="50000">
                                          <p:val>
                                            <p:clrVal>
                                              <a:schemeClr val="hlink"/>
                                            </p:clrVal>
                                          </p:val>
                                        </p:tav>
                                      </p:tavLst>
                                    </p:anim>
                                    <p:set>
                                      <p:cBhvr>
                                        <p:cTn id="37" dur="80"/>
                                        <p:tgtEl>
                                          <p:spTgt spid="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523458"/>
            <a:ext cx="9144000" cy="609398"/>
          </a:xfrm>
          <a:prstGeom prst="rect">
            <a:avLst/>
          </a:prstGeom>
        </p:spPr>
        <p:txBody>
          <a:bodyPr wrap="square">
            <a:spAutoFit/>
          </a:bodyPr>
          <a:lstStyle/>
          <a:p>
            <a:pPr algn="just">
              <a:lnSpc>
                <a:spcPct val="120000"/>
              </a:lnSpc>
              <a:spcBef>
                <a:spcPts val="0"/>
              </a:spcBef>
            </a:pPr>
            <a:r>
              <a:rPr lang="zh-CN" altLang="en-US" dirty="0" smtClean="0">
                <a:latin typeface="+mn-lt"/>
                <a:sym typeface="Symbol" pitchFamily="18" charset="2"/>
              </a:rPr>
              <a:t>因此</a:t>
            </a:r>
            <a:r>
              <a:rPr lang="en-US" altLang="zh-CN" dirty="0" smtClean="0">
                <a:latin typeface="+mn-lt"/>
                <a:sym typeface="Symbol" pitchFamily="18" charset="2"/>
              </a:rPr>
              <a:t>, </a:t>
            </a:r>
            <a:r>
              <a:rPr lang="zh-CN" altLang="en-US" dirty="0" smtClean="0">
                <a:latin typeface="+mn-lt"/>
                <a:sym typeface="Symbol" pitchFamily="18" charset="2"/>
              </a:rPr>
              <a:t>对于</a:t>
            </a:r>
            <a:r>
              <a:rPr lang="en-US" altLang="zh-CN" i="1" dirty="0" smtClean="0">
                <a:latin typeface="+mn-lt"/>
              </a:rPr>
              <a:t>N</a:t>
            </a:r>
            <a:r>
              <a:rPr lang="en-US" altLang="zh-CN" dirty="0" smtClean="0">
                <a:latin typeface="+mn-lt"/>
              </a:rPr>
              <a:t>(</a:t>
            </a:r>
            <a:r>
              <a:rPr lang="en-US" altLang="zh-CN" b="1" i="1" dirty="0" smtClean="0">
                <a:latin typeface="+mn-lt"/>
              </a:rPr>
              <a:t>x</a:t>
            </a:r>
            <a:r>
              <a:rPr lang="en-US" altLang="zh-CN" dirty="0" smtClean="0">
                <a:latin typeface="+mn-lt"/>
              </a:rPr>
              <a:t>)= ‖</a:t>
            </a:r>
            <a:r>
              <a:rPr lang="en-US" altLang="zh-CN" dirty="0" smtClean="0">
                <a:latin typeface="+mn-lt"/>
                <a:sym typeface="Symbol" pitchFamily="18" charset="2"/>
              </a:rPr>
              <a:t></a:t>
            </a:r>
            <a:r>
              <a:rPr lang="en-US" altLang="zh-CN" dirty="0" smtClean="0">
                <a:latin typeface="+mn-lt"/>
              </a:rPr>
              <a:t>‖</a:t>
            </a:r>
            <a:r>
              <a:rPr lang="en-US" altLang="zh-CN" baseline="-25000" dirty="0" smtClean="0">
                <a:latin typeface="+mn-lt"/>
                <a:sym typeface="Symbol" pitchFamily="18" charset="2"/>
              </a:rPr>
              <a:t></a:t>
            </a:r>
            <a:r>
              <a:rPr lang="en-US" altLang="zh-CN" dirty="0" smtClean="0">
                <a:latin typeface="+mn-lt"/>
              </a:rPr>
              <a:t>, </a:t>
            </a:r>
            <a:r>
              <a:rPr lang="zh-CN" altLang="en-US" dirty="0" smtClean="0">
                <a:latin typeface="+mn-lt"/>
              </a:rPr>
              <a:t>必存在正的常数</a:t>
            </a:r>
            <a:r>
              <a:rPr lang="en-US" altLang="zh-CN" i="1" dirty="0" smtClean="0">
                <a:latin typeface="+mn-lt"/>
              </a:rPr>
              <a:t>M</a:t>
            </a:r>
            <a:r>
              <a:rPr lang="en-US" altLang="zh-CN" baseline="-25000" dirty="0" smtClean="0">
                <a:latin typeface="+mn-lt"/>
              </a:rPr>
              <a:t>1</a:t>
            </a:r>
            <a:r>
              <a:rPr lang="en-US" altLang="zh-CN" dirty="0" smtClean="0">
                <a:latin typeface="+mn-lt"/>
              </a:rPr>
              <a:t>, </a:t>
            </a:r>
            <a:r>
              <a:rPr lang="en-US" altLang="zh-CN" i="1" dirty="0" smtClean="0">
                <a:latin typeface="+mn-lt"/>
              </a:rPr>
              <a:t>m</a:t>
            </a:r>
            <a:r>
              <a:rPr lang="en-US" altLang="zh-CN" baseline="-25000" dirty="0" smtClean="0">
                <a:latin typeface="+mn-lt"/>
              </a:rPr>
              <a:t>1</a:t>
            </a:r>
            <a:r>
              <a:rPr lang="en-US" altLang="zh-CN" dirty="0" smtClean="0">
                <a:latin typeface="+mn-lt"/>
              </a:rPr>
              <a:t>,</a:t>
            </a:r>
            <a:r>
              <a:rPr lang="zh-CN" altLang="en-US" dirty="0" smtClean="0">
                <a:latin typeface="+mn-lt"/>
              </a:rPr>
              <a:t>使</a:t>
            </a:r>
            <a:endParaRPr lang="en-US" altLang="zh-CN" dirty="0" smtClean="0">
              <a:latin typeface="+mn-lt"/>
              <a:sym typeface="Symbol" pitchFamily="18" charset="2"/>
            </a:endParaRPr>
          </a:p>
        </p:txBody>
      </p:sp>
      <p:sp>
        <p:nvSpPr>
          <p:cNvPr id="225282" name="Rectangle 2"/>
          <p:cNvSpPr>
            <a:spLocks noChangeArrowheads="1"/>
          </p:cNvSpPr>
          <p:nvPr/>
        </p:nvSpPr>
        <p:spPr bwMode="auto">
          <a:xfrm>
            <a:off x="0" y="1595983"/>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5283" name="Rectangle 3"/>
          <p:cNvSpPr>
            <a:spLocks noChangeArrowheads="1"/>
          </p:cNvSpPr>
          <p:nvPr/>
        </p:nvSpPr>
        <p:spPr bwMode="auto">
          <a:xfrm>
            <a:off x="0" y="304378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5285" name="Rectangle 5"/>
          <p:cNvSpPr>
            <a:spLocks noChangeArrowheads="1"/>
          </p:cNvSpPr>
          <p:nvPr/>
        </p:nvSpPr>
        <p:spPr bwMode="auto">
          <a:xfrm>
            <a:off x="0" y="1595983"/>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25284"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99792" y="2078360"/>
            <a:ext cx="3476625" cy="990600"/>
          </a:xfrm>
          <a:prstGeom prst="rect">
            <a:avLst/>
          </a:prstGeom>
          <a:noFill/>
        </p:spPr>
      </p:pic>
      <p:sp>
        <p:nvSpPr>
          <p:cNvPr id="225286" name="Rectangle 6"/>
          <p:cNvSpPr>
            <a:spLocks noChangeArrowheads="1"/>
          </p:cNvSpPr>
          <p:nvPr/>
        </p:nvSpPr>
        <p:spPr bwMode="auto">
          <a:xfrm>
            <a:off x="0" y="304378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矩形 11"/>
          <p:cNvSpPr/>
          <p:nvPr/>
        </p:nvSpPr>
        <p:spPr>
          <a:xfrm>
            <a:off x="0" y="3080767"/>
            <a:ext cx="9144000" cy="609398"/>
          </a:xfrm>
          <a:prstGeom prst="rect">
            <a:avLst/>
          </a:prstGeom>
        </p:spPr>
        <p:txBody>
          <a:bodyPr wrap="square">
            <a:spAutoFit/>
          </a:bodyPr>
          <a:lstStyle/>
          <a:p>
            <a:pPr algn="just">
              <a:lnSpc>
                <a:spcPct val="120000"/>
              </a:lnSpc>
              <a:spcBef>
                <a:spcPts val="0"/>
              </a:spcBef>
            </a:pPr>
            <a:r>
              <a:rPr lang="zh-CN" altLang="en-US" dirty="0" smtClean="0">
                <a:latin typeface="+mn-lt"/>
                <a:sym typeface="Symbol" pitchFamily="18" charset="2"/>
              </a:rPr>
              <a:t>也即</a:t>
            </a:r>
            <a:r>
              <a:rPr lang="en-US" altLang="zh-CN" dirty="0" smtClean="0">
                <a:latin typeface="+mn-lt"/>
                <a:sym typeface="Symbol" pitchFamily="18" charset="2"/>
              </a:rPr>
              <a:t>: </a:t>
            </a:r>
            <a:r>
              <a:rPr lang="en-US" altLang="zh-CN" i="1" dirty="0" smtClean="0">
                <a:latin typeface="+mn-lt"/>
              </a:rPr>
              <a:t>m</a:t>
            </a:r>
            <a:r>
              <a:rPr lang="en-US" altLang="zh-CN" baseline="-25000" dirty="0" smtClean="0">
                <a:latin typeface="+mn-lt"/>
              </a:rPr>
              <a:t>1 </a:t>
            </a:r>
            <a:r>
              <a:rPr lang="en-US" altLang="zh-CN" dirty="0" smtClean="0">
                <a:latin typeface="+mn-lt"/>
              </a:rPr>
              <a:t>‖</a:t>
            </a:r>
            <a:r>
              <a:rPr lang="en-US" altLang="zh-CN" b="1" i="1" dirty="0" smtClean="0">
                <a:latin typeface="+mn-lt"/>
                <a:sym typeface="Symbol" pitchFamily="18" charset="2"/>
              </a:rPr>
              <a:t>x</a:t>
            </a:r>
            <a:r>
              <a:rPr lang="en-US" altLang="zh-CN" dirty="0" smtClean="0">
                <a:latin typeface="+mn-lt"/>
              </a:rPr>
              <a:t>‖</a:t>
            </a:r>
            <a:r>
              <a:rPr lang="en-US" altLang="zh-CN" baseline="-25000" dirty="0" smtClean="0">
                <a:latin typeface="+mn-lt"/>
                <a:sym typeface="Symbol" pitchFamily="18" charset="2"/>
              </a:rPr>
              <a:t>2 </a:t>
            </a:r>
            <a:r>
              <a:rPr lang="en-US" altLang="zh-CN" dirty="0" smtClean="0">
                <a:latin typeface="+mn-lt"/>
                <a:sym typeface="Symbol" pitchFamily="18" charset="2"/>
              </a:rPr>
              <a:t> </a:t>
            </a:r>
            <a:r>
              <a:rPr lang="en-US" altLang="zh-CN" dirty="0" smtClean="0">
                <a:latin typeface="+mn-lt"/>
              </a:rPr>
              <a:t>‖</a:t>
            </a:r>
            <a:r>
              <a:rPr lang="en-US" altLang="zh-CN" b="1" i="1" dirty="0" smtClean="0">
                <a:latin typeface="+mn-lt"/>
                <a:sym typeface="Symbol" pitchFamily="18" charset="2"/>
              </a:rPr>
              <a:t>x</a:t>
            </a:r>
            <a:r>
              <a:rPr lang="en-US" altLang="zh-CN" dirty="0" smtClean="0">
                <a:latin typeface="+mn-lt"/>
              </a:rPr>
              <a:t>‖</a:t>
            </a:r>
            <a:r>
              <a:rPr lang="en-US" altLang="zh-CN" baseline="-25000" dirty="0" smtClean="0">
                <a:latin typeface="+mn-lt"/>
                <a:sym typeface="Symbol" pitchFamily="18" charset="2"/>
              </a:rPr>
              <a:t></a:t>
            </a:r>
            <a:r>
              <a:rPr lang="en-US" altLang="zh-CN" dirty="0" smtClean="0">
                <a:latin typeface="+mn-lt"/>
              </a:rPr>
              <a:t> </a:t>
            </a:r>
            <a:r>
              <a:rPr lang="en-US" altLang="zh-CN" dirty="0" smtClean="0">
                <a:latin typeface="+mn-lt"/>
                <a:sym typeface="Symbol" pitchFamily="18" charset="2"/>
              </a:rPr>
              <a:t> </a:t>
            </a:r>
            <a:r>
              <a:rPr lang="en-US" altLang="zh-CN" i="1" dirty="0" smtClean="0">
                <a:latin typeface="+mn-lt"/>
              </a:rPr>
              <a:t>M</a:t>
            </a:r>
            <a:r>
              <a:rPr lang="en-US" altLang="zh-CN" baseline="-25000" dirty="0" smtClean="0">
                <a:latin typeface="+mn-lt"/>
              </a:rPr>
              <a:t>1 </a:t>
            </a:r>
            <a:r>
              <a:rPr lang="en-US" altLang="zh-CN" dirty="0" smtClean="0">
                <a:latin typeface="+mn-lt"/>
              </a:rPr>
              <a:t>‖</a:t>
            </a:r>
            <a:r>
              <a:rPr lang="en-US" altLang="zh-CN" b="1" i="1" dirty="0" smtClean="0">
                <a:latin typeface="+mn-lt"/>
                <a:sym typeface="Symbol" pitchFamily="18" charset="2"/>
              </a:rPr>
              <a:t>x</a:t>
            </a:r>
            <a:r>
              <a:rPr lang="en-US" altLang="zh-CN" dirty="0" smtClean="0">
                <a:latin typeface="+mn-lt"/>
              </a:rPr>
              <a:t>‖</a:t>
            </a:r>
            <a:r>
              <a:rPr lang="en-US" altLang="zh-CN" baseline="-25000" dirty="0" smtClean="0">
                <a:latin typeface="+mn-lt"/>
                <a:sym typeface="Symbol" pitchFamily="18" charset="2"/>
              </a:rPr>
              <a:t>2</a:t>
            </a:r>
            <a:r>
              <a:rPr lang="en-US" altLang="zh-CN" dirty="0" smtClean="0">
                <a:latin typeface="+mn-lt"/>
              </a:rPr>
              <a:t> , </a:t>
            </a:r>
            <a:r>
              <a:rPr lang="en-US" altLang="zh-CN" dirty="0" smtClean="0">
                <a:latin typeface="+mn-lt"/>
                <a:sym typeface="Symbol" pitchFamily="18" charset="2"/>
              </a:rPr>
              <a:t></a:t>
            </a:r>
            <a:r>
              <a:rPr lang="en-US" altLang="zh-CN" b="1" i="1" dirty="0" err="1" smtClean="0">
                <a:latin typeface="+mn-lt"/>
                <a:sym typeface="Symbol" pitchFamily="18" charset="2"/>
              </a:rPr>
              <a:t>x</a:t>
            </a:r>
            <a:r>
              <a:rPr lang="en-US" altLang="zh-CN" dirty="0" err="1" smtClean="0">
                <a:latin typeface="+mn-lt"/>
                <a:sym typeface="Symbol" pitchFamily="18" charset="2"/>
              </a:rPr>
              <a:t>R</a:t>
            </a:r>
            <a:r>
              <a:rPr lang="en-US" altLang="zh-CN" i="1" baseline="30000" dirty="0" err="1" smtClean="0">
                <a:latin typeface="+mn-lt"/>
                <a:sym typeface="Symbol" pitchFamily="18" charset="2"/>
              </a:rPr>
              <a:t>n</a:t>
            </a:r>
            <a:r>
              <a:rPr lang="en-US" altLang="zh-CN" dirty="0" smtClean="0">
                <a:latin typeface="+mn-lt"/>
                <a:sym typeface="Symbol" pitchFamily="18" charset="2"/>
              </a:rPr>
              <a:t>,</a:t>
            </a:r>
            <a:r>
              <a:rPr lang="en-US" altLang="zh-CN" b="1" i="1" dirty="0" smtClean="0">
                <a:latin typeface="+mn-lt"/>
                <a:sym typeface="Symbol" pitchFamily="18" charset="2"/>
              </a:rPr>
              <a:t> x≠0</a:t>
            </a:r>
            <a:r>
              <a:rPr lang="en-US" altLang="zh-CN" dirty="0" smtClean="0">
                <a:latin typeface="+mn-lt"/>
                <a:sym typeface="Symbol" pitchFamily="18" charset="2"/>
              </a:rPr>
              <a:t>. </a:t>
            </a:r>
          </a:p>
        </p:txBody>
      </p:sp>
      <p:sp>
        <p:nvSpPr>
          <p:cNvPr id="14" name="矩形 13"/>
          <p:cNvSpPr/>
          <p:nvPr/>
        </p:nvSpPr>
        <p:spPr>
          <a:xfrm>
            <a:off x="0" y="3611690"/>
            <a:ext cx="9144000" cy="609398"/>
          </a:xfrm>
          <a:prstGeom prst="rect">
            <a:avLst/>
          </a:prstGeom>
        </p:spPr>
        <p:txBody>
          <a:bodyPr wrap="square">
            <a:spAutoFit/>
          </a:bodyPr>
          <a:lstStyle/>
          <a:p>
            <a:pPr algn="just">
              <a:lnSpc>
                <a:spcPct val="120000"/>
              </a:lnSpc>
              <a:spcBef>
                <a:spcPts val="0"/>
              </a:spcBef>
            </a:pPr>
            <a:r>
              <a:rPr lang="zh-CN" altLang="en-US" dirty="0" smtClean="0">
                <a:latin typeface="+mn-lt"/>
                <a:sym typeface="Symbol" pitchFamily="18" charset="2"/>
              </a:rPr>
              <a:t>同理</a:t>
            </a:r>
            <a:r>
              <a:rPr lang="en-US" altLang="zh-CN" dirty="0" smtClean="0">
                <a:latin typeface="+mn-lt"/>
                <a:sym typeface="Symbol" pitchFamily="18" charset="2"/>
              </a:rPr>
              <a:t>, </a:t>
            </a:r>
            <a:r>
              <a:rPr lang="zh-CN" altLang="en-US" dirty="0" smtClean="0">
                <a:latin typeface="+mn-lt"/>
                <a:sym typeface="Symbol" pitchFamily="18" charset="2"/>
              </a:rPr>
              <a:t>对于</a:t>
            </a:r>
            <a:r>
              <a:rPr lang="en-US" altLang="zh-CN" i="1" dirty="0" smtClean="0">
                <a:latin typeface="+mn-lt"/>
              </a:rPr>
              <a:t>N</a:t>
            </a:r>
            <a:r>
              <a:rPr lang="en-US" altLang="zh-CN" dirty="0" smtClean="0">
                <a:latin typeface="+mn-lt"/>
              </a:rPr>
              <a:t>(</a:t>
            </a:r>
            <a:r>
              <a:rPr lang="en-US" altLang="zh-CN" b="1" i="1" dirty="0" smtClean="0">
                <a:latin typeface="+mn-lt"/>
              </a:rPr>
              <a:t>x</a:t>
            </a:r>
            <a:r>
              <a:rPr lang="en-US" altLang="zh-CN" dirty="0" smtClean="0">
                <a:latin typeface="+mn-lt"/>
              </a:rPr>
              <a:t>)= ‖</a:t>
            </a:r>
            <a:r>
              <a:rPr lang="en-US" altLang="zh-CN" dirty="0" smtClean="0">
                <a:latin typeface="+mn-lt"/>
                <a:sym typeface="Symbol" pitchFamily="18" charset="2"/>
              </a:rPr>
              <a:t></a:t>
            </a:r>
            <a:r>
              <a:rPr lang="en-US" altLang="zh-CN" dirty="0" smtClean="0">
                <a:latin typeface="+mn-lt"/>
              </a:rPr>
              <a:t>‖</a:t>
            </a:r>
            <a:r>
              <a:rPr lang="en-US" altLang="zh-CN" baseline="-25000" dirty="0" smtClean="0">
                <a:sym typeface="Symbol" pitchFamily="18" charset="2"/>
              </a:rPr>
              <a:t></a:t>
            </a:r>
            <a:r>
              <a:rPr lang="en-US" altLang="zh-CN" dirty="0" smtClean="0">
                <a:latin typeface="+mn-lt"/>
              </a:rPr>
              <a:t>, </a:t>
            </a:r>
            <a:r>
              <a:rPr lang="zh-CN" altLang="en-US" dirty="0" smtClean="0">
                <a:latin typeface="+mn-lt"/>
              </a:rPr>
              <a:t>必存在正的常数</a:t>
            </a:r>
            <a:r>
              <a:rPr lang="en-US" altLang="zh-CN" i="1" dirty="0" smtClean="0">
                <a:latin typeface="+mn-lt"/>
              </a:rPr>
              <a:t>M</a:t>
            </a:r>
            <a:r>
              <a:rPr lang="en-US" altLang="zh-CN" baseline="-25000" dirty="0" smtClean="0">
                <a:latin typeface="+mn-lt"/>
              </a:rPr>
              <a:t>2</a:t>
            </a:r>
            <a:r>
              <a:rPr lang="en-US" altLang="zh-CN" dirty="0" smtClean="0">
                <a:latin typeface="+mn-lt"/>
              </a:rPr>
              <a:t>, </a:t>
            </a:r>
            <a:r>
              <a:rPr lang="en-US" altLang="zh-CN" i="1" dirty="0" smtClean="0">
                <a:latin typeface="+mn-lt"/>
              </a:rPr>
              <a:t>m</a:t>
            </a:r>
            <a:r>
              <a:rPr lang="en-US" altLang="zh-CN" baseline="-25000" dirty="0" smtClean="0">
                <a:latin typeface="+mn-lt"/>
              </a:rPr>
              <a:t>2</a:t>
            </a:r>
            <a:r>
              <a:rPr lang="en-US" altLang="zh-CN" dirty="0" smtClean="0">
                <a:latin typeface="+mn-lt"/>
              </a:rPr>
              <a:t>,</a:t>
            </a:r>
            <a:r>
              <a:rPr lang="zh-CN" altLang="en-US" dirty="0" smtClean="0">
                <a:latin typeface="+mn-lt"/>
              </a:rPr>
              <a:t>使</a:t>
            </a:r>
            <a:endParaRPr lang="en-US" altLang="zh-CN" dirty="0" smtClean="0">
              <a:latin typeface="+mn-lt"/>
              <a:sym typeface="Symbol" pitchFamily="18" charset="2"/>
            </a:endParaRPr>
          </a:p>
        </p:txBody>
      </p:sp>
      <p:sp>
        <p:nvSpPr>
          <p:cNvPr id="15" name="矩形 14"/>
          <p:cNvSpPr/>
          <p:nvPr/>
        </p:nvSpPr>
        <p:spPr>
          <a:xfrm>
            <a:off x="0" y="4187754"/>
            <a:ext cx="9144000" cy="609398"/>
          </a:xfrm>
          <a:prstGeom prst="rect">
            <a:avLst/>
          </a:prstGeom>
        </p:spPr>
        <p:txBody>
          <a:bodyPr wrap="square">
            <a:spAutoFit/>
          </a:bodyPr>
          <a:lstStyle/>
          <a:p>
            <a:pPr>
              <a:lnSpc>
                <a:spcPct val="120000"/>
              </a:lnSpc>
              <a:spcBef>
                <a:spcPts val="0"/>
              </a:spcBef>
            </a:pPr>
            <a:r>
              <a:rPr lang="en-US" altLang="zh-CN" i="1" dirty="0" smtClean="0">
                <a:latin typeface="+mn-lt"/>
              </a:rPr>
              <a:t>m</a:t>
            </a:r>
            <a:r>
              <a:rPr lang="en-US" altLang="zh-CN" baseline="-25000" dirty="0" smtClean="0">
                <a:latin typeface="+mn-lt"/>
              </a:rPr>
              <a:t>2 </a:t>
            </a:r>
            <a:r>
              <a:rPr lang="en-US" altLang="zh-CN" dirty="0" smtClean="0">
                <a:latin typeface="+mn-lt"/>
              </a:rPr>
              <a:t>‖</a:t>
            </a:r>
            <a:r>
              <a:rPr lang="en-US" altLang="zh-CN" b="1" i="1" dirty="0" smtClean="0">
                <a:latin typeface="+mn-lt"/>
                <a:sym typeface="Symbol" pitchFamily="18" charset="2"/>
              </a:rPr>
              <a:t>x</a:t>
            </a:r>
            <a:r>
              <a:rPr lang="en-US" altLang="zh-CN" dirty="0" smtClean="0">
                <a:latin typeface="+mn-lt"/>
              </a:rPr>
              <a:t>‖</a:t>
            </a:r>
            <a:r>
              <a:rPr lang="en-US" altLang="zh-CN" baseline="-25000" dirty="0" smtClean="0">
                <a:latin typeface="+mn-lt"/>
                <a:sym typeface="Symbol" pitchFamily="18" charset="2"/>
              </a:rPr>
              <a:t>2 </a:t>
            </a:r>
            <a:r>
              <a:rPr lang="en-US" altLang="zh-CN" dirty="0" smtClean="0">
                <a:latin typeface="+mn-lt"/>
                <a:sym typeface="Symbol" pitchFamily="18" charset="2"/>
              </a:rPr>
              <a:t> </a:t>
            </a:r>
            <a:r>
              <a:rPr lang="en-US" altLang="zh-CN" dirty="0" smtClean="0">
                <a:latin typeface="+mn-lt"/>
              </a:rPr>
              <a:t>‖</a:t>
            </a:r>
            <a:r>
              <a:rPr lang="en-US" altLang="zh-CN" b="1" i="1" dirty="0" smtClean="0">
                <a:latin typeface="+mn-lt"/>
                <a:sym typeface="Symbol" pitchFamily="18" charset="2"/>
              </a:rPr>
              <a:t>x</a:t>
            </a:r>
            <a:r>
              <a:rPr lang="en-US" altLang="zh-CN" dirty="0" smtClean="0">
                <a:latin typeface="+mn-lt"/>
              </a:rPr>
              <a:t>‖</a:t>
            </a:r>
            <a:r>
              <a:rPr lang="en-US" altLang="zh-CN" baseline="-25000" dirty="0" smtClean="0">
                <a:latin typeface="+mn-lt"/>
                <a:sym typeface="Symbol" pitchFamily="18" charset="2"/>
              </a:rPr>
              <a:t></a:t>
            </a:r>
            <a:r>
              <a:rPr lang="en-US" altLang="zh-CN" dirty="0" smtClean="0">
                <a:latin typeface="+mn-lt"/>
              </a:rPr>
              <a:t> </a:t>
            </a:r>
            <a:r>
              <a:rPr lang="en-US" altLang="zh-CN" dirty="0" smtClean="0">
                <a:latin typeface="+mn-lt"/>
                <a:sym typeface="Symbol" pitchFamily="18" charset="2"/>
              </a:rPr>
              <a:t> </a:t>
            </a:r>
            <a:r>
              <a:rPr lang="en-US" altLang="zh-CN" i="1" dirty="0" smtClean="0">
                <a:latin typeface="+mn-lt"/>
              </a:rPr>
              <a:t>M</a:t>
            </a:r>
            <a:r>
              <a:rPr lang="en-US" altLang="zh-CN" baseline="-25000" dirty="0" smtClean="0">
                <a:latin typeface="+mn-lt"/>
              </a:rPr>
              <a:t>2 </a:t>
            </a:r>
            <a:r>
              <a:rPr lang="en-US" altLang="zh-CN" dirty="0" smtClean="0">
                <a:latin typeface="+mn-lt"/>
              </a:rPr>
              <a:t>‖</a:t>
            </a:r>
            <a:r>
              <a:rPr lang="en-US" altLang="zh-CN" b="1" i="1" dirty="0" smtClean="0">
                <a:latin typeface="+mn-lt"/>
                <a:sym typeface="Symbol" pitchFamily="18" charset="2"/>
              </a:rPr>
              <a:t>x</a:t>
            </a:r>
            <a:r>
              <a:rPr lang="en-US" altLang="zh-CN" dirty="0" smtClean="0">
                <a:latin typeface="+mn-lt"/>
              </a:rPr>
              <a:t>‖</a:t>
            </a:r>
            <a:r>
              <a:rPr lang="en-US" altLang="zh-CN" baseline="-25000" dirty="0" smtClean="0">
                <a:latin typeface="+mn-lt"/>
                <a:sym typeface="Symbol" pitchFamily="18" charset="2"/>
              </a:rPr>
              <a:t>2</a:t>
            </a:r>
            <a:r>
              <a:rPr lang="en-US" altLang="zh-CN" dirty="0" smtClean="0">
                <a:latin typeface="+mn-lt"/>
              </a:rPr>
              <a:t> , </a:t>
            </a:r>
            <a:r>
              <a:rPr lang="en-US" altLang="zh-CN" dirty="0" smtClean="0">
                <a:latin typeface="+mn-lt"/>
                <a:sym typeface="Symbol" pitchFamily="18" charset="2"/>
              </a:rPr>
              <a:t></a:t>
            </a:r>
            <a:r>
              <a:rPr lang="en-US" altLang="zh-CN" b="1" i="1" dirty="0" err="1" smtClean="0">
                <a:latin typeface="+mn-lt"/>
                <a:sym typeface="Symbol" pitchFamily="18" charset="2"/>
              </a:rPr>
              <a:t>x</a:t>
            </a:r>
            <a:r>
              <a:rPr lang="en-US" altLang="zh-CN" dirty="0" err="1" smtClean="0">
                <a:latin typeface="+mn-lt"/>
                <a:sym typeface="Symbol" pitchFamily="18" charset="2"/>
              </a:rPr>
              <a:t>R</a:t>
            </a:r>
            <a:r>
              <a:rPr lang="en-US" altLang="zh-CN" i="1" baseline="30000" dirty="0" err="1" smtClean="0">
                <a:latin typeface="+mn-lt"/>
                <a:sym typeface="Symbol" pitchFamily="18" charset="2"/>
              </a:rPr>
              <a:t>n</a:t>
            </a:r>
            <a:r>
              <a:rPr lang="en-US" altLang="zh-CN" dirty="0" smtClean="0">
                <a:latin typeface="+mn-lt"/>
                <a:sym typeface="Symbol" pitchFamily="18" charset="2"/>
              </a:rPr>
              <a:t>,</a:t>
            </a:r>
            <a:r>
              <a:rPr lang="en-US" altLang="zh-CN" b="1" i="1" dirty="0" smtClean="0">
                <a:latin typeface="+mn-lt"/>
                <a:sym typeface="Symbol" pitchFamily="18" charset="2"/>
              </a:rPr>
              <a:t> x≠0</a:t>
            </a:r>
            <a:r>
              <a:rPr lang="en-US" altLang="zh-CN" dirty="0" smtClean="0">
                <a:latin typeface="+mn-lt"/>
                <a:sym typeface="Symbol" pitchFamily="18" charset="2"/>
              </a:rPr>
              <a:t>. </a:t>
            </a:r>
          </a:p>
        </p:txBody>
      </p:sp>
      <p:sp>
        <p:nvSpPr>
          <p:cNvPr id="16" name="矩形 15"/>
          <p:cNvSpPr/>
          <p:nvPr/>
        </p:nvSpPr>
        <p:spPr>
          <a:xfrm>
            <a:off x="0" y="4797152"/>
            <a:ext cx="9144000" cy="609398"/>
          </a:xfrm>
          <a:prstGeom prst="rect">
            <a:avLst/>
          </a:prstGeom>
        </p:spPr>
        <p:txBody>
          <a:bodyPr wrap="square">
            <a:spAutoFit/>
          </a:bodyPr>
          <a:lstStyle/>
          <a:p>
            <a:pPr algn="just">
              <a:lnSpc>
                <a:spcPct val="120000"/>
              </a:lnSpc>
              <a:spcBef>
                <a:spcPts val="0"/>
              </a:spcBef>
            </a:pPr>
            <a:r>
              <a:rPr lang="zh-CN" altLang="en-US" dirty="0" smtClean="0">
                <a:latin typeface="+mn-lt"/>
                <a:sym typeface="Symbol" pitchFamily="18" charset="2"/>
              </a:rPr>
              <a:t>因此可知</a:t>
            </a:r>
            <a:r>
              <a:rPr lang="en-US" altLang="zh-CN" dirty="0" smtClean="0">
                <a:latin typeface="+mn-lt"/>
                <a:sym typeface="Symbol" pitchFamily="18" charset="2"/>
              </a:rPr>
              <a:t>: </a:t>
            </a:r>
            <a:r>
              <a:rPr lang="zh-CN" altLang="en-US" dirty="0" smtClean="0">
                <a:latin typeface="+mn-lt"/>
                <a:sym typeface="Symbol" pitchFamily="18" charset="2"/>
              </a:rPr>
              <a:t>对于</a:t>
            </a:r>
            <a:r>
              <a:rPr lang="en-US" altLang="zh-CN" dirty="0" err="1" smtClean="0">
                <a:latin typeface="+mn-lt"/>
              </a:rPr>
              <a:t>R</a:t>
            </a:r>
            <a:r>
              <a:rPr lang="en-US" altLang="zh-CN" i="1" baseline="30000" dirty="0" err="1" smtClean="0">
                <a:latin typeface="+mn-lt"/>
              </a:rPr>
              <a:t>n</a:t>
            </a:r>
            <a:r>
              <a:rPr lang="en-US" altLang="zh-CN" baseline="30000" dirty="0" smtClean="0">
                <a:latin typeface="+mn-lt"/>
              </a:rPr>
              <a:t> </a:t>
            </a:r>
            <a:r>
              <a:rPr lang="zh-CN" altLang="en-US" dirty="0" smtClean="0">
                <a:latin typeface="+mn-lt"/>
              </a:rPr>
              <a:t>上的</a:t>
            </a:r>
            <a:r>
              <a:rPr lang="zh-CN" altLang="en-US" dirty="0" smtClean="0">
                <a:latin typeface="+mn-lt"/>
                <a:sym typeface="Symbol" pitchFamily="18" charset="2"/>
              </a:rPr>
              <a:t>任意两种向量范数</a:t>
            </a:r>
            <a:r>
              <a:rPr lang="en-US" altLang="zh-CN" dirty="0" smtClean="0">
                <a:latin typeface="+mn-lt"/>
              </a:rPr>
              <a:t>‖</a:t>
            </a:r>
            <a:r>
              <a:rPr lang="en-US" altLang="zh-CN" dirty="0" smtClean="0">
                <a:latin typeface="+mn-lt"/>
                <a:sym typeface="Symbol" pitchFamily="18" charset="2"/>
              </a:rPr>
              <a:t></a:t>
            </a:r>
            <a:r>
              <a:rPr lang="en-US" altLang="zh-CN" dirty="0" smtClean="0">
                <a:latin typeface="+mn-lt"/>
              </a:rPr>
              <a:t>‖</a:t>
            </a:r>
            <a:r>
              <a:rPr lang="en-US" altLang="zh-CN" baseline="-25000" dirty="0" smtClean="0">
                <a:latin typeface="+mn-lt"/>
                <a:sym typeface="Symbol" pitchFamily="18" charset="2"/>
              </a:rPr>
              <a:t> </a:t>
            </a:r>
            <a:r>
              <a:rPr lang="zh-CN" altLang="en-US" dirty="0" smtClean="0">
                <a:latin typeface="+mn-lt"/>
                <a:sym typeface="Symbol" pitchFamily="18" charset="2"/>
              </a:rPr>
              <a:t>和</a:t>
            </a:r>
            <a:r>
              <a:rPr lang="en-US" altLang="zh-CN" dirty="0" smtClean="0">
                <a:latin typeface="+mn-lt"/>
              </a:rPr>
              <a:t>‖</a:t>
            </a:r>
            <a:r>
              <a:rPr lang="en-US" altLang="zh-CN" dirty="0" smtClean="0">
                <a:latin typeface="+mn-lt"/>
                <a:sym typeface="Symbol" pitchFamily="18" charset="2"/>
              </a:rPr>
              <a:t></a:t>
            </a:r>
            <a:r>
              <a:rPr lang="en-US" altLang="zh-CN" dirty="0" smtClean="0">
                <a:latin typeface="+mn-lt"/>
              </a:rPr>
              <a:t>‖</a:t>
            </a:r>
            <a:r>
              <a:rPr lang="en-US" altLang="zh-CN" baseline="-25000" dirty="0" smtClean="0">
                <a:latin typeface="+mn-lt"/>
                <a:sym typeface="Symbol" pitchFamily="18" charset="2"/>
              </a:rPr>
              <a:t></a:t>
            </a:r>
            <a:r>
              <a:rPr lang="en-US" altLang="zh-CN" dirty="0" smtClean="0">
                <a:latin typeface="+mn-lt"/>
                <a:sym typeface="Symbol" pitchFamily="18" charset="2"/>
              </a:rPr>
              <a:t>, </a:t>
            </a:r>
            <a:r>
              <a:rPr lang="zh-CN" altLang="en-US" dirty="0" smtClean="0">
                <a:latin typeface="+mn-lt"/>
                <a:sym typeface="Symbol" pitchFamily="18" charset="2"/>
              </a:rPr>
              <a:t>必有</a:t>
            </a:r>
            <a:endParaRPr lang="en-US" altLang="zh-CN" dirty="0" smtClean="0">
              <a:latin typeface="+mn-lt"/>
              <a:sym typeface="Symbol" pitchFamily="18" charset="2"/>
            </a:endParaRPr>
          </a:p>
        </p:txBody>
      </p:sp>
      <p:sp>
        <p:nvSpPr>
          <p:cNvPr id="17" name="矩形 16"/>
          <p:cNvSpPr/>
          <p:nvPr/>
        </p:nvSpPr>
        <p:spPr>
          <a:xfrm>
            <a:off x="0" y="0"/>
            <a:ext cx="9144000" cy="609398"/>
          </a:xfrm>
          <a:prstGeom prst="rect">
            <a:avLst/>
          </a:prstGeom>
        </p:spPr>
        <p:txBody>
          <a:bodyPr wrap="square">
            <a:spAutoFit/>
          </a:bodyPr>
          <a:lstStyle/>
          <a:p>
            <a:pPr algn="just">
              <a:lnSpc>
                <a:spcPct val="120000"/>
              </a:lnSpc>
              <a:spcBef>
                <a:spcPts val="0"/>
              </a:spcBef>
            </a:pPr>
            <a:r>
              <a:rPr lang="zh-CN" altLang="en-US" dirty="0" smtClean="0">
                <a:latin typeface="+mn-lt"/>
                <a:sym typeface="Symbol" pitchFamily="18" charset="2"/>
              </a:rPr>
              <a:t>而当</a:t>
            </a:r>
            <a:r>
              <a:rPr lang="en-US" altLang="zh-CN" b="1" i="1" dirty="0" smtClean="0">
                <a:latin typeface="+mn-lt"/>
                <a:sym typeface="Symbol" pitchFamily="18" charset="2"/>
              </a:rPr>
              <a:t>x≠0</a:t>
            </a:r>
            <a:r>
              <a:rPr lang="zh-CN" altLang="en-US" dirty="0" smtClean="0">
                <a:latin typeface="+mn-lt"/>
                <a:sym typeface="Symbol" pitchFamily="18" charset="2"/>
              </a:rPr>
              <a:t> 时</a:t>
            </a:r>
            <a:r>
              <a:rPr lang="en-US" altLang="zh-CN" dirty="0" smtClean="0">
                <a:latin typeface="+mn-lt"/>
                <a:sym typeface="Symbol" pitchFamily="18" charset="2"/>
              </a:rPr>
              <a:t>, </a:t>
            </a:r>
            <a:r>
              <a:rPr lang="zh-CN" altLang="en-US" dirty="0" smtClean="0">
                <a:latin typeface="+mn-lt"/>
                <a:sym typeface="Symbol" pitchFamily="18" charset="2"/>
              </a:rPr>
              <a:t>必有</a:t>
            </a:r>
            <a:endParaRPr lang="en-US" altLang="zh-CN" dirty="0" smtClean="0">
              <a:latin typeface="+mn-lt"/>
              <a:sym typeface="Symbol" pitchFamily="18" charset="2"/>
            </a:endParaRPr>
          </a:p>
        </p:txBody>
      </p:sp>
      <p:pic>
        <p:nvPicPr>
          <p:cNvPr id="18"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491880" y="548680"/>
            <a:ext cx="1676400" cy="990600"/>
          </a:xfrm>
          <a:prstGeom prst="rect">
            <a:avLst/>
          </a:prstGeom>
          <a:noFill/>
        </p:spPr>
      </p:pic>
      <p:pic>
        <p:nvPicPr>
          <p:cNvPr id="22528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51720" y="5373216"/>
            <a:ext cx="4352925" cy="866775"/>
          </a:xfrm>
          <a:prstGeom prst="rect">
            <a:avLst/>
          </a:prstGeom>
          <a:noFill/>
        </p:spPr>
      </p:pic>
      <p:pic>
        <p:nvPicPr>
          <p:cNvPr id="225289"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732240" y="5517232"/>
            <a:ext cx="2352675" cy="590550"/>
          </a:xfrm>
          <a:prstGeom prst="rect">
            <a:avLst/>
          </a:prstGeom>
          <a:noFill/>
        </p:spPr>
      </p:pic>
      <p:sp>
        <p:nvSpPr>
          <p:cNvPr id="25" name="矩形 24"/>
          <p:cNvSpPr/>
          <p:nvPr/>
        </p:nvSpPr>
        <p:spPr>
          <a:xfrm>
            <a:off x="0" y="6237312"/>
            <a:ext cx="9144000" cy="559897"/>
          </a:xfrm>
          <a:prstGeom prst="rect">
            <a:avLst/>
          </a:prstGeom>
        </p:spPr>
        <p:txBody>
          <a:bodyPr wrap="square">
            <a:spAutoFit/>
          </a:bodyPr>
          <a:lstStyle/>
          <a:p>
            <a:pPr algn="just">
              <a:lnSpc>
                <a:spcPct val="120000"/>
              </a:lnSpc>
              <a:spcBef>
                <a:spcPts val="0"/>
              </a:spcBef>
            </a:pPr>
            <a:r>
              <a:rPr lang="zh-CN" altLang="en-US" dirty="0" smtClean="0">
                <a:latin typeface="+mn-lt"/>
                <a:sym typeface="Symbol" pitchFamily="18" charset="2"/>
              </a:rPr>
              <a:t>再结合</a:t>
            </a:r>
            <a:r>
              <a:rPr lang="en-US" altLang="zh-CN" dirty="0" smtClean="0">
                <a:latin typeface="+mn-lt"/>
                <a:sym typeface="Symbol" pitchFamily="18" charset="2"/>
              </a:rPr>
              <a:t>(*)</a:t>
            </a:r>
            <a:r>
              <a:rPr lang="zh-CN" altLang="en-US" dirty="0" smtClean="0">
                <a:latin typeface="+mn-lt"/>
                <a:sym typeface="Symbol" pitchFamily="18" charset="2"/>
              </a:rPr>
              <a:t>式</a:t>
            </a:r>
            <a:r>
              <a:rPr lang="en-US" altLang="zh-CN" dirty="0" smtClean="0">
                <a:latin typeface="+mn-lt"/>
                <a:sym typeface="Symbol" pitchFamily="18" charset="2"/>
              </a:rPr>
              <a:t>, </a:t>
            </a:r>
            <a:r>
              <a:rPr lang="zh-CN" altLang="en-US" dirty="0" smtClean="0">
                <a:latin typeface="+mn-lt"/>
                <a:sym typeface="Symbol" pitchFamily="18" charset="2"/>
              </a:rPr>
              <a:t>可得定理命题成立</a:t>
            </a:r>
            <a:r>
              <a:rPr lang="en-US" altLang="zh-CN" dirty="0" smtClean="0">
                <a:latin typeface="+mn-lt"/>
                <a:sym typeface="Symbol" pitchFamily="18" charset="2"/>
              </a:rPr>
              <a:t>. </a:t>
            </a:r>
            <a:r>
              <a:rPr lang="zh-CN" altLang="en-US" dirty="0" smtClean="0">
                <a:latin typeface="+mn-lt"/>
                <a:sym typeface="Symbol" pitchFamily="18" charset="2"/>
              </a:rPr>
              <a:t>证毕</a:t>
            </a:r>
            <a:r>
              <a:rPr lang="en-US" altLang="zh-CN" dirty="0" smtClean="0">
                <a:latin typeface="+mn-lt"/>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4"/>
                                        </p:tgtEl>
                                        <p:attrNameLst>
                                          <p:attrName>style.visibility</p:attrName>
                                        </p:attrNameLst>
                                      </p:cBhvr>
                                      <p:to>
                                        <p:strVal val="visible"/>
                                      </p:to>
                                    </p:set>
                                    <p:anim calcmode="discrete" valueType="clr">
                                      <p:cBhvr override="childStyle">
                                        <p:cTn id="1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4"/>
                                        </p:tgtEl>
                                        <p:attrNameLst>
                                          <p:attrName>fillcolor</p:attrName>
                                        </p:attrNameLst>
                                      </p:cBhvr>
                                      <p:tavLst>
                                        <p:tav tm="0">
                                          <p:val>
                                            <p:clrVal>
                                              <a:schemeClr val="accent2"/>
                                            </p:clrVal>
                                          </p:val>
                                        </p:tav>
                                        <p:tav tm="50000">
                                          <p:val>
                                            <p:clrVal>
                                              <a:schemeClr val="hlink"/>
                                            </p:clrVal>
                                          </p:val>
                                        </p:tav>
                                      </p:tavLst>
                                    </p:anim>
                                    <p:set>
                                      <p:cBhvr>
                                        <p:cTn id="19" dur="80"/>
                                        <p:tgtEl>
                                          <p:spTgt spid="4"/>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25284"/>
                                        </p:tgtEl>
                                        <p:attrNameLst>
                                          <p:attrName>style.visibility</p:attrName>
                                        </p:attrNameLst>
                                      </p:cBhvr>
                                      <p:to>
                                        <p:strVal val="visible"/>
                                      </p:to>
                                    </p:set>
                                    <p:animEffect transition="in" filter="wipe(left)">
                                      <p:cBhvr>
                                        <p:cTn id="24" dur="500"/>
                                        <p:tgtEl>
                                          <p:spTgt spid="225284"/>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12"/>
                                        </p:tgtEl>
                                        <p:attrNameLst>
                                          <p:attrName>style.visibility</p:attrName>
                                        </p:attrNameLst>
                                      </p:cBhvr>
                                      <p:to>
                                        <p:strVal val="visible"/>
                                      </p:to>
                                    </p:set>
                                    <p:anim calcmode="discrete" valueType="clr">
                                      <p:cBhvr override="childStyle">
                                        <p:cTn id="29"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12"/>
                                        </p:tgtEl>
                                        <p:attrNameLst>
                                          <p:attrName>fillcolor</p:attrName>
                                        </p:attrNameLst>
                                      </p:cBhvr>
                                      <p:tavLst>
                                        <p:tav tm="0">
                                          <p:val>
                                            <p:clrVal>
                                              <a:schemeClr val="accent2"/>
                                            </p:clrVal>
                                          </p:val>
                                        </p:tav>
                                        <p:tav tm="50000">
                                          <p:val>
                                            <p:clrVal>
                                              <a:schemeClr val="hlink"/>
                                            </p:clrVal>
                                          </p:val>
                                        </p:tav>
                                      </p:tavLst>
                                    </p:anim>
                                    <p:set>
                                      <p:cBhvr>
                                        <p:cTn id="31" dur="80"/>
                                        <p:tgtEl>
                                          <p:spTgt spid="12"/>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14"/>
                                        </p:tgtEl>
                                        <p:attrNameLst>
                                          <p:attrName>style.visibility</p:attrName>
                                        </p:attrNameLst>
                                      </p:cBhvr>
                                      <p:to>
                                        <p:strVal val="visible"/>
                                      </p:to>
                                    </p:set>
                                    <p:anim calcmode="discrete" valueType="clr">
                                      <p:cBhvr override="childStyle">
                                        <p:cTn id="36"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14"/>
                                        </p:tgtEl>
                                        <p:attrNameLst>
                                          <p:attrName>fillcolor</p:attrName>
                                        </p:attrNameLst>
                                      </p:cBhvr>
                                      <p:tavLst>
                                        <p:tav tm="0">
                                          <p:val>
                                            <p:clrVal>
                                              <a:schemeClr val="accent2"/>
                                            </p:clrVal>
                                          </p:val>
                                        </p:tav>
                                        <p:tav tm="50000">
                                          <p:val>
                                            <p:clrVal>
                                              <a:schemeClr val="hlink"/>
                                            </p:clrVal>
                                          </p:val>
                                        </p:tav>
                                      </p:tavLst>
                                    </p:anim>
                                    <p:set>
                                      <p:cBhvr>
                                        <p:cTn id="38" dur="80"/>
                                        <p:tgtEl>
                                          <p:spTgt spid="14"/>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15"/>
                                        </p:tgtEl>
                                        <p:attrNameLst>
                                          <p:attrName>style.visibility</p:attrName>
                                        </p:attrNameLst>
                                      </p:cBhvr>
                                      <p:to>
                                        <p:strVal val="visible"/>
                                      </p:to>
                                    </p:set>
                                    <p:anim calcmode="discrete" valueType="clr">
                                      <p:cBhvr override="childStyle">
                                        <p:cTn id="43"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15"/>
                                        </p:tgtEl>
                                        <p:attrNameLst>
                                          <p:attrName>fillcolor</p:attrName>
                                        </p:attrNameLst>
                                      </p:cBhvr>
                                      <p:tavLst>
                                        <p:tav tm="0">
                                          <p:val>
                                            <p:clrVal>
                                              <a:schemeClr val="accent2"/>
                                            </p:clrVal>
                                          </p:val>
                                        </p:tav>
                                        <p:tav tm="50000">
                                          <p:val>
                                            <p:clrVal>
                                              <a:schemeClr val="hlink"/>
                                            </p:clrVal>
                                          </p:val>
                                        </p:tav>
                                      </p:tavLst>
                                    </p:anim>
                                    <p:set>
                                      <p:cBhvr>
                                        <p:cTn id="45" dur="80"/>
                                        <p:tgtEl>
                                          <p:spTgt spid="15"/>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grpId="0" nodeType="clickEffect">
                                  <p:stCondLst>
                                    <p:cond delay="0"/>
                                  </p:stCondLst>
                                  <p:iterate type="lt">
                                    <p:tmPct val="50000"/>
                                  </p:iterate>
                                  <p:childTnLst>
                                    <p:set>
                                      <p:cBhvr>
                                        <p:cTn id="49" dur="1" fill="hold">
                                          <p:stCondLst>
                                            <p:cond delay="0"/>
                                          </p:stCondLst>
                                        </p:cTn>
                                        <p:tgtEl>
                                          <p:spTgt spid="16"/>
                                        </p:tgtEl>
                                        <p:attrNameLst>
                                          <p:attrName>style.visibility</p:attrName>
                                        </p:attrNameLst>
                                      </p:cBhvr>
                                      <p:to>
                                        <p:strVal val="visible"/>
                                      </p:to>
                                    </p:set>
                                    <p:anim calcmode="discrete" valueType="clr">
                                      <p:cBhvr override="childStyle">
                                        <p:cTn id="50"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16"/>
                                        </p:tgtEl>
                                        <p:attrNameLst>
                                          <p:attrName>fillcolor</p:attrName>
                                        </p:attrNameLst>
                                      </p:cBhvr>
                                      <p:tavLst>
                                        <p:tav tm="0">
                                          <p:val>
                                            <p:clrVal>
                                              <a:schemeClr val="accent2"/>
                                            </p:clrVal>
                                          </p:val>
                                        </p:tav>
                                        <p:tav tm="50000">
                                          <p:val>
                                            <p:clrVal>
                                              <a:schemeClr val="hlink"/>
                                            </p:clrVal>
                                          </p:val>
                                        </p:tav>
                                      </p:tavLst>
                                    </p:anim>
                                    <p:set>
                                      <p:cBhvr>
                                        <p:cTn id="52" dur="80"/>
                                        <p:tgtEl>
                                          <p:spTgt spid="16"/>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287"/>
                                        </p:tgtEl>
                                        <p:attrNameLst>
                                          <p:attrName>style.visibility</p:attrName>
                                        </p:attrNameLst>
                                      </p:cBhvr>
                                      <p:to>
                                        <p:strVal val="visible"/>
                                      </p:to>
                                    </p:set>
                                    <p:animEffect transition="in" filter="wipe(left)">
                                      <p:cBhvr>
                                        <p:cTn id="57" dur="500"/>
                                        <p:tgtEl>
                                          <p:spTgt spid="22528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5289"/>
                                        </p:tgtEl>
                                        <p:attrNameLst>
                                          <p:attrName>style.visibility</p:attrName>
                                        </p:attrNameLst>
                                      </p:cBhvr>
                                      <p:to>
                                        <p:strVal val="visible"/>
                                      </p:to>
                                    </p:set>
                                    <p:animEffect transition="in" filter="wipe(left)">
                                      <p:cBhvr>
                                        <p:cTn id="62" dur="500"/>
                                        <p:tgtEl>
                                          <p:spTgt spid="225289"/>
                                        </p:tgtEl>
                                      </p:cBhvr>
                                    </p:animEffect>
                                  </p:childTnLst>
                                </p:cTn>
                              </p:par>
                            </p:childTnLst>
                          </p:cTn>
                        </p:par>
                      </p:childTnLst>
                    </p:cTn>
                  </p:par>
                  <p:par>
                    <p:cTn id="63" fill="hold">
                      <p:stCondLst>
                        <p:cond delay="indefinite"/>
                      </p:stCondLst>
                      <p:childTnLst>
                        <p:par>
                          <p:cTn id="64" fill="hold">
                            <p:stCondLst>
                              <p:cond delay="0"/>
                            </p:stCondLst>
                            <p:childTnLst>
                              <p:par>
                                <p:cTn id="65" presetID="27" presetClass="entr" presetSubtype="0" fill="hold" grpId="0" nodeType="clickEffect">
                                  <p:stCondLst>
                                    <p:cond delay="0"/>
                                  </p:stCondLst>
                                  <p:iterate type="lt">
                                    <p:tmPct val="50000"/>
                                  </p:iterate>
                                  <p:childTnLst>
                                    <p:set>
                                      <p:cBhvr>
                                        <p:cTn id="66" dur="1" fill="hold">
                                          <p:stCondLst>
                                            <p:cond delay="0"/>
                                          </p:stCondLst>
                                        </p:cTn>
                                        <p:tgtEl>
                                          <p:spTgt spid="25"/>
                                        </p:tgtEl>
                                        <p:attrNameLst>
                                          <p:attrName>style.visibility</p:attrName>
                                        </p:attrNameLst>
                                      </p:cBhvr>
                                      <p:to>
                                        <p:strVal val="visible"/>
                                      </p:to>
                                    </p:set>
                                    <p:anim calcmode="discrete" valueType="clr">
                                      <p:cBhvr override="childStyle">
                                        <p:cTn id="67"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68" dur="80"/>
                                        <p:tgtEl>
                                          <p:spTgt spid="25"/>
                                        </p:tgtEl>
                                        <p:attrNameLst>
                                          <p:attrName>fillcolor</p:attrName>
                                        </p:attrNameLst>
                                      </p:cBhvr>
                                      <p:tavLst>
                                        <p:tav tm="0">
                                          <p:val>
                                            <p:clrVal>
                                              <a:schemeClr val="accent2"/>
                                            </p:clrVal>
                                          </p:val>
                                        </p:tav>
                                        <p:tav tm="50000">
                                          <p:val>
                                            <p:clrVal>
                                              <a:schemeClr val="hlink"/>
                                            </p:clrVal>
                                          </p:val>
                                        </p:tav>
                                      </p:tavLst>
                                    </p:anim>
                                    <p:set>
                                      <p:cBhvr>
                                        <p:cTn id="69" dur="80"/>
                                        <p:tgtEl>
                                          <p:spTgt spid="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4" grpId="0"/>
      <p:bldP spid="15" grpId="0"/>
      <p:bldP spid="16" grpId="0"/>
      <p:bldP spid="17" grpId="0"/>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
          <p:cNvSpPr txBox="1">
            <a:spLocks noChangeArrowheads="1"/>
          </p:cNvSpPr>
          <p:nvPr/>
        </p:nvSpPr>
        <p:spPr bwMode="auto">
          <a:xfrm>
            <a:off x="0" y="-27384"/>
            <a:ext cx="9144000" cy="1643527"/>
          </a:xfrm>
          <a:prstGeom prst="rect">
            <a:avLst/>
          </a:prstGeom>
          <a:solidFill>
            <a:schemeClr val="accent5">
              <a:lumMod val="60000"/>
              <a:lumOff val="40000"/>
            </a:schemeClr>
          </a:solidFill>
          <a:ln w="9525">
            <a:noFill/>
            <a:miter lim="800000"/>
            <a:headEnd/>
            <a:tailEnd/>
          </a:ln>
          <a:effectLst/>
        </p:spPr>
        <p:txBody>
          <a:bodyPr>
            <a:spAutoFit/>
          </a:bodyPr>
          <a:lstStyle/>
          <a:p>
            <a:pPr algn="just">
              <a:lnSpc>
                <a:spcPct val="120000"/>
              </a:lnSpc>
              <a:spcBef>
                <a:spcPts val="0"/>
              </a:spcBef>
            </a:pPr>
            <a:r>
              <a:rPr lang="zh-CN" altLang="en-US" dirty="0" smtClean="0">
                <a:solidFill>
                  <a:srgbClr val="FF0000"/>
                </a:solidFill>
                <a:latin typeface="+mn-lt"/>
                <a:ea typeface="+mn-ea"/>
              </a:rPr>
              <a:t>注</a:t>
            </a:r>
            <a:r>
              <a:rPr lang="en-US" altLang="zh-CN" dirty="0" smtClean="0">
                <a:solidFill>
                  <a:srgbClr val="FF0000"/>
                </a:solidFill>
                <a:latin typeface="+mn-lt"/>
                <a:ea typeface="+mn-ea"/>
              </a:rPr>
              <a:t>1:</a:t>
            </a:r>
            <a:r>
              <a:rPr lang="en-US" altLang="zh-CN" dirty="0" smtClean="0">
                <a:latin typeface="+mn-lt"/>
                <a:ea typeface="+mn-ea"/>
              </a:rPr>
              <a:t> </a:t>
            </a:r>
            <a:r>
              <a:rPr lang="zh-CN" altLang="en-US" dirty="0" smtClean="0">
                <a:latin typeface="+mn-lt"/>
                <a:ea typeface="+mn-ea"/>
              </a:rPr>
              <a:t>范数</a:t>
            </a:r>
            <a:r>
              <a:rPr lang="zh-CN" altLang="en-US" dirty="0" smtClean="0">
                <a:latin typeface="+mn-lt"/>
                <a:ea typeface="+mn-ea"/>
              </a:rPr>
              <a:t>的等价性</a:t>
            </a:r>
            <a:r>
              <a:rPr lang="zh-CN" altLang="en-US" dirty="0" smtClean="0">
                <a:latin typeface="+mn-lt"/>
                <a:ea typeface="+mn-ea"/>
              </a:rPr>
              <a:t>定理结论中</a:t>
            </a:r>
            <a:r>
              <a:rPr lang="en-US" altLang="zh-CN" dirty="0" smtClean="0">
                <a:latin typeface="+mn-lt"/>
                <a:ea typeface="+mn-ea"/>
              </a:rPr>
              <a:t>, </a:t>
            </a:r>
            <a:r>
              <a:rPr lang="zh-CN" altLang="en-US" dirty="0" smtClean="0">
                <a:latin typeface="+mn-lt"/>
                <a:ea typeface="+mn-ea"/>
              </a:rPr>
              <a:t>只要给定</a:t>
            </a:r>
            <a:r>
              <a:rPr lang="en-US" altLang="zh-CN" dirty="0" err="1" smtClean="0">
                <a:latin typeface="+mn-lt"/>
              </a:rPr>
              <a:t>R</a:t>
            </a:r>
            <a:r>
              <a:rPr lang="en-US" altLang="zh-CN" i="1" baseline="36000" dirty="0" err="1" smtClean="0">
                <a:latin typeface="+mn-lt"/>
              </a:rPr>
              <a:t>n</a:t>
            </a:r>
            <a:r>
              <a:rPr lang="zh-CN" altLang="en-US" dirty="0" smtClean="0">
                <a:latin typeface="+mn-lt"/>
              </a:rPr>
              <a:t>上任意的两个向量范数</a:t>
            </a:r>
            <a:r>
              <a:rPr lang="en-US" altLang="zh-CN" dirty="0" smtClean="0">
                <a:latin typeface="+mn-lt"/>
              </a:rPr>
              <a:t>‖</a:t>
            </a:r>
            <a:r>
              <a:rPr lang="en-US" altLang="zh-CN" dirty="0" smtClean="0">
                <a:latin typeface="+mn-lt"/>
                <a:sym typeface="Symbol" pitchFamily="18" charset="2"/>
              </a:rPr>
              <a:t></a:t>
            </a:r>
            <a:r>
              <a:rPr lang="en-US" altLang="zh-CN" dirty="0" smtClean="0">
                <a:latin typeface="+mn-lt"/>
              </a:rPr>
              <a:t>‖</a:t>
            </a:r>
            <a:r>
              <a:rPr lang="en-US" altLang="zh-CN" baseline="-25000" dirty="0" smtClean="0">
                <a:latin typeface="+mn-lt"/>
                <a:sym typeface="Symbol" pitchFamily="18" charset="2"/>
              </a:rPr>
              <a:t> </a:t>
            </a:r>
            <a:r>
              <a:rPr lang="zh-CN" altLang="en-US" dirty="0" smtClean="0">
                <a:latin typeface="+mn-lt"/>
                <a:sym typeface="Symbol" pitchFamily="18" charset="2"/>
              </a:rPr>
              <a:t>和</a:t>
            </a:r>
            <a:r>
              <a:rPr lang="en-US" altLang="zh-CN" dirty="0" smtClean="0">
                <a:latin typeface="+mn-lt"/>
              </a:rPr>
              <a:t>‖</a:t>
            </a:r>
            <a:r>
              <a:rPr lang="en-US" altLang="zh-CN" dirty="0" smtClean="0">
                <a:latin typeface="+mn-lt"/>
                <a:sym typeface="Symbol" pitchFamily="18" charset="2"/>
              </a:rPr>
              <a:t></a:t>
            </a:r>
            <a:r>
              <a:rPr lang="en-US" altLang="zh-CN" dirty="0" smtClean="0">
                <a:latin typeface="+mn-lt"/>
              </a:rPr>
              <a:t>‖</a:t>
            </a:r>
            <a:r>
              <a:rPr lang="en-US" altLang="zh-CN" baseline="-25000" dirty="0" smtClean="0">
                <a:latin typeface="+mn-lt"/>
                <a:sym typeface="Symbol" pitchFamily="18" charset="2"/>
              </a:rPr>
              <a:t></a:t>
            </a:r>
            <a:r>
              <a:rPr lang="en-US" altLang="zh-CN" dirty="0" smtClean="0">
                <a:latin typeface="+mn-lt"/>
                <a:ea typeface="+mn-ea"/>
              </a:rPr>
              <a:t>. </a:t>
            </a:r>
            <a:r>
              <a:rPr lang="zh-CN" altLang="en-US" dirty="0" smtClean="0">
                <a:latin typeface="+mn-lt"/>
                <a:ea typeface="+mn-ea"/>
              </a:rPr>
              <a:t>即可确定常数</a:t>
            </a:r>
            <a:r>
              <a:rPr lang="en-US" altLang="zh-CN" i="1" dirty="0" smtClean="0">
                <a:latin typeface="+mn-lt"/>
                <a:ea typeface="+mn-ea"/>
              </a:rPr>
              <a:t>M</a:t>
            </a:r>
            <a:r>
              <a:rPr lang="en-US" altLang="zh-CN" dirty="0" smtClean="0">
                <a:latin typeface="+mn-lt"/>
                <a:ea typeface="+mn-ea"/>
              </a:rPr>
              <a:t>, </a:t>
            </a:r>
            <a:r>
              <a:rPr lang="en-US" altLang="zh-CN" i="1" dirty="0" smtClean="0">
                <a:latin typeface="+mn-lt"/>
                <a:ea typeface="+mn-ea"/>
              </a:rPr>
              <a:t>m</a:t>
            </a:r>
            <a:r>
              <a:rPr lang="en-US" altLang="zh-CN" dirty="0" smtClean="0">
                <a:latin typeface="+mn-lt"/>
                <a:ea typeface="+mn-ea"/>
              </a:rPr>
              <a:t>, </a:t>
            </a:r>
            <a:r>
              <a:rPr lang="zh-CN" altLang="en-US" dirty="0" smtClean="0">
                <a:latin typeface="+mn-lt"/>
                <a:ea typeface="+mn-ea"/>
              </a:rPr>
              <a:t>而</a:t>
            </a:r>
            <a:r>
              <a:rPr lang="zh-CN" altLang="en-US" dirty="0" smtClean="0">
                <a:solidFill>
                  <a:srgbClr val="FF0000"/>
                </a:solidFill>
                <a:latin typeface="+mn-lt"/>
                <a:ea typeface="+mn-ea"/>
              </a:rPr>
              <a:t>这组常数</a:t>
            </a:r>
            <a:r>
              <a:rPr lang="en-US" altLang="zh-CN" i="1" dirty="0" smtClean="0">
                <a:solidFill>
                  <a:srgbClr val="FF0000"/>
                </a:solidFill>
                <a:latin typeface="+mn-lt"/>
              </a:rPr>
              <a:t>M</a:t>
            </a:r>
            <a:r>
              <a:rPr lang="en-US" altLang="zh-CN" dirty="0" smtClean="0">
                <a:solidFill>
                  <a:srgbClr val="FF0000"/>
                </a:solidFill>
                <a:latin typeface="+mn-lt"/>
              </a:rPr>
              <a:t>, </a:t>
            </a:r>
            <a:r>
              <a:rPr lang="en-US" altLang="zh-CN" i="1" dirty="0" smtClean="0">
                <a:solidFill>
                  <a:srgbClr val="FF0000"/>
                </a:solidFill>
                <a:latin typeface="+mn-lt"/>
              </a:rPr>
              <a:t>m</a:t>
            </a:r>
            <a:r>
              <a:rPr lang="zh-CN" altLang="en-US" dirty="0" smtClean="0">
                <a:solidFill>
                  <a:srgbClr val="FF0000"/>
                </a:solidFill>
                <a:latin typeface="+mn-lt"/>
                <a:ea typeface="+mn-ea"/>
              </a:rPr>
              <a:t>适用于所有的</a:t>
            </a:r>
            <a:r>
              <a:rPr lang="en-US" altLang="zh-CN" b="1" i="1" dirty="0" err="1" smtClean="0">
                <a:solidFill>
                  <a:srgbClr val="FF0000"/>
                </a:solidFill>
                <a:latin typeface="+mn-lt"/>
                <a:sym typeface="Symbol" pitchFamily="18" charset="2"/>
              </a:rPr>
              <a:t>x</a:t>
            </a:r>
            <a:r>
              <a:rPr lang="en-US" altLang="zh-CN" dirty="0" err="1" smtClean="0">
                <a:solidFill>
                  <a:srgbClr val="FF0000"/>
                </a:solidFill>
                <a:latin typeface="+mn-lt"/>
                <a:sym typeface="Symbol" pitchFamily="18" charset="2"/>
              </a:rPr>
              <a:t>R</a:t>
            </a:r>
            <a:r>
              <a:rPr lang="en-US" altLang="zh-CN" i="1" baseline="30000" dirty="0" err="1" smtClean="0">
                <a:solidFill>
                  <a:srgbClr val="FF0000"/>
                </a:solidFill>
                <a:latin typeface="+mn-lt"/>
                <a:sym typeface="Symbol" pitchFamily="18" charset="2"/>
              </a:rPr>
              <a:t>n</a:t>
            </a:r>
            <a:r>
              <a:rPr lang="en-US" altLang="zh-CN" dirty="0" smtClean="0">
                <a:solidFill>
                  <a:srgbClr val="FF0000"/>
                </a:solidFill>
                <a:latin typeface="+mn-lt"/>
              </a:rPr>
              <a:t> .</a:t>
            </a:r>
            <a:endParaRPr lang="en-US" altLang="zh-CN" dirty="0">
              <a:solidFill>
                <a:srgbClr val="FF0000"/>
              </a:solidFill>
              <a:latin typeface="+mn-lt"/>
              <a:ea typeface="+mn-ea"/>
            </a:endParaRPr>
          </a:p>
        </p:txBody>
      </p:sp>
      <p:sp>
        <p:nvSpPr>
          <p:cNvPr id="4" name="Text Box 2"/>
          <p:cNvSpPr txBox="1">
            <a:spLocks noChangeArrowheads="1"/>
          </p:cNvSpPr>
          <p:nvPr/>
        </p:nvSpPr>
        <p:spPr bwMode="auto">
          <a:xfrm>
            <a:off x="0" y="342900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latin typeface="+mn-lt"/>
              </a:rPr>
              <a:t>        </a:t>
            </a:r>
            <a:r>
              <a:rPr lang="en-US" altLang="zh-CN" dirty="0" err="1" smtClean="0">
                <a:latin typeface="+mn-lt"/>
              </a:rPr>
              <a:t>R</a:t>
            </a:r>
            <a:r>
              <a:rPr lang="en-US" altLang="zh-CN" i="1" baseline="36000" dirty="0" err="1" smtClean="0">
                <a:latin typeface="+mn-lt"/>
              </a:rPr>
              <a:t>n</a:t>
            </a:r>
            <a:r>
              <a:rPr lang="zh-CN" altLang="en-US" dirty="0" smtClean="0">
                <a:latin typeface="+mn-lt"/>
                <a:ea typeface="+mn-ea"/>
              </a:rPr>
              <a:t>上常用</a:t>
            </a:r>
            <a:r>
              <a:rPr lang="zh-CN" altLang="en-US" dirty="0">
                <a:latin typeface="+mn-lt"/>
                <a:ea typeface="+mn-ea"/>
              </a:rPr>
              <a:t>的三种向量范数满足如下</a:t>
            </a:r>
            <a:r>
              <a:rPr lang="zh-CN" altLang="en-US" dirty="0" smtClean="0">
                <a:latin typeface="+mn-lt"/>
                <a:ea typeface="+mn-ea"/>
              </a:rPr>
              <a:t>等价关系</a:t>
            </a:r>
            <a:r>
              <a:rPr lang="en-US" altLang="zh-CN" dirty="0" smtClean="0">
                <a:latin typeface="+mn-lt"/>
                <a:ea typeface="+mn-ea"/>
              </a:rPr>
              <a:t>:</a:t>
            </a:r>
          </a:p>
        </p:txBody>
      </p:sp>
      <p:sp>
        <p:nvSpPr>
          <p:cNvPr id="7" name="Text Box 14"/>
          <p:cNvSpPr txBox="1">
            <a:spLocks noChangeArrowheads="1"/>
          </p:cNvSpPr>
          <p:nvPr/>
        </p:nvSpPr>
        <p:spPr bwMode="auto">
          <a:xfrm>
            <a:off x="0" y="1713465"/>
            <a:ext cx="9144000" cy="1643527"/>
          </a:xfrm>
          <a:prstGeom prst="rect">
            <a:avLst/>
          </a:prstGeom>
          <a:solidFill>
            <a:schemeClr val="accent5">
              <a:lumMod val="60000"/>
              <a:lumOff val="40000"/>
            </a:schemeClr>
          </a:solidFill>
          <a:ln w="9525">
            <a:noFill/>
            <a:miter lim="800000"/>
            <a:headEnd/>
            <a:tailEnd/>
          </a:ln>
          <a:effectLst/>
        </p:spPr>
        <p:txBody>
          <a:bodyPr>
            <a:spAutoFit/>
          </a:bodyPr>
          <a:lstStyle/>
          <a:p>
            <a:pPr algn="just">
              <a:lnSpc>
                <a:spcPct val="120000"/>
              </a:lnSpc>
              <a:spcBef>
                <a:spcPts val="0"/>
              </a:spcBef>
            </a:pPr>
            <a:r>
              <a:rPr lang="zh-CN" altLang="en-US" dirty="0" smtClean="0">
                <a:solidFill>
                  <a:srgbClr val="FF0000"/>
                </a:solidFill>
                <a:latin typeface="+mn-lt"/>
                <a:ea typeface="+mn-ea"/>
              </a:rPr>
              <a:t>注</a:t>
            </a:r>
            <a:r>
              <a:rPr lang="en-US" altLang="zh-CN" dirty="0" smtClean="0">
                <a:solidFill>
                  <a:srgbClr val="FF0000"/>
                </a:solidFill>
                <a:latin typeface="+mn-lt"/>
                <a:ea typeface="+mn-ea"/>
              </a:rPr>
              <a:t>2:</a:t>
            </a:r>
            <a:r>
              <a:rPr lang="en-US" altLang="zh-CN" dirty="0" smtClean="0">
                <a:latin typeface="+mn-lt"/>
                <a:ea typeface="+mn-ea"/>
              </a:rPr>
              <a:t> </a:t>
            </a:r>
            <a:r>
              <a:rPr lang="zh-CN" altLang="en-US" dirty="0" smtClean="0">
                <a:latin typeface="+mn-lt"/>
                <a:ea typeface="+mn-ea"/>
              </a:rPr>
              <a:t>范数的定价性定理说明</a:t>
            </a:r>
            <a:r>
              <a:rPr lang="en-US" altLang="zh-CN" dirty="0" smtClean="0">
                <a:latin typeface="+mn-lt"/>
                <a:ea typeface="+mn-ea"/>
              </a:rPr>
              <a:t>: </a:t>
            </a:r>
            <a:r>
              <a:rPr lang="zh-CN" altLang="en-US" dirty="0" smtClean="0">
                <a:latin typeface="+mn-lt"/>
                <a:ea typeface="+mn-ea"/>
              </a:rPr>
              <a:t>对于</a:t>
            </a:r>
            <a:r>
              <a:rPr lang="en-US" altLang="zh-CN" dirty="0" err="1" smtClean="0">
                <a:latin typeface="+mn-lt"/>
              </a:rPr>
              <a:t>R</a:t>
            </a:r>
            <a:r>
              <a:rPr lang="en-US" altLang="zh-CN" i="1" baseline="36000" dirty="0" err="1" smtClean="0">
                <a:latin typeface="+mn-lt"/>
              </a:rPr>
              <a:t>n</a:t>
            </a:r>
            <a:r>
              <a:rPr lang="en-US" altLang="zh-CN" baseline="30000" dirty="0" smtClean="0">
                <a:latin typeface="+mn-lt"/>
              </a:rPr>
              <a:t> </a:t>
            </a:r>
            <a:r>
              <a:rPr lang="zh-CN" altLang="en-US" dirty="0" smtClean="0">
                <a:latin typeface="+mn-lt"/>
              </a:rPr>
              <a:t>上任意</a:t>
            </a:r>
            <a:r>
              <a:rPr lang="zh-CN" altLang="en-US" dirty="0" smtClean="0">
                <a:latin typeface="+mn-lt"/>
                <a:ea typeface="+mn-ea"/>
              </a:rPr>
              <a:t>一个给定的向量</a:t>
            </a:r>
            <a:r>
              <a:rPr lang="en-US" altLang="zh-CN" b="1" i="1" dirty="0">
                <a:latin typeface="+mn-lt"/>
                <a:ea typeface="+mn-ea"/>
              </a:rPr>
              <a:t>x</a:t>
            </a:r>
            <a:r>
              <a:rPr lang="en-US" altLang="zh-CN" dirty="0" smtClean="0">
                <a:latin typeface="+mn-lt"/>
                <a:ea typeface="+mn-ea"/>
              </a:rPr>
              <a:t>, </a:t>
            </a:r>
            <a:r>
              <a:rPr lang="zh-CN" altLang="en-US" dirty="0" smtClean="0">
                <a:latin typeface="+mn-lt"/>
                <a:ea typeface="+mn-ea"/>
              </a:rPr>
              <a:t>尽管关于</a:t>
            </a:r>
            <a:r>
              <a:rPr lang="en-US" altLang="zh-CN" b="1" i="1" dirty="0" smtClean="0">
                <a:latin typeface="+mn-lt"/>
              </a:rPr>
              <a:t>x</a:t>
            </a:r>
            <a:r>
              <a:rPr lang="zh-CN" altLang="en-US" dirty="0" smtClean="0">
                <a:latin typeface="+mn-lt"/>
                <a:ea typeface="+mn-ea"/>
              </a:rPr>
              <a:t>的不同范数的取值大小不同</a:t>
            </a:r>
            <a:r>
              <a:rPr lang="en-US" altLang="zh-CN" dirty="0" smtClean="0">
                <a:latin typeface="+mn-lt"/>
                <a:ea typeface="+mn-ea"/>
              </a:rPr>
              <a:t>, </a:t>
            </a:r>
            <a:r>
              <a:rPr lang="zh-CN" altLang="en-US" dirty="0" smtClean="0">
                <a:latin typeface="+mn-lt"/>
                <a:ea typeface="+mn-ea"/>
              </a:rPr>
              <a:t>但</a:t>
            </a:r>
            <a:r>
              <a:rPr lang="zh-CN" altLang="en-US" dirty="0">
                <a:latin typeface="+mn-lt"/>
                <a:ea typeface="+mn-ea"/>
              </a:rPr>
              <a:t>这些不同的范数值</a:t>
            </a:r>
            <a:r>
              <a:rPr lang="zh-CN" altLang="en-US" dirty="0" smtClean="0">
                <a:latin typeface="+mn-lt"/>
                <a:ea typeface="+mn-ea"/>
              </a:rPr>
              <a:t>“相差不大”</a:t>
            </a:r>
            <a:r>
              <a:rPr lang="en-US" altLang="zh-CN" dirty="0" smtClean="0">
                <a:latin typeface="+mn-lt"/>
                <a:ea typeface="+mn-ea"/>
              </a:rPr>
              <a:t>.</a:t>
            </a:r>
            <a:endParaRPr lang="en-US" altLang="zh-CN" dirty="0">
              <a:latin typeface="+mn-lt"/>
              <a:ea typeface="+mn-ea"/>
            </a:endParaRPr>
          </a:p>
        </p:txBody>
      </p:sp>
      <p:pic>
        <p:nvPicPr>
          <p:cNvPr id="22835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9672" y="4725144"/>
            <a:ext cx="3848100" cy="457200"/>
          </a:xfrm>
          <a:prstGeom prst="rect">
            <a:avLst/>
          </a:prstGeom>
          <a:noFill/>
        </p:spPr>
      </p:pic>
      <p:pic>
        <p:nvPicPr>
          <p:cNvPr id="228357"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724128" y="4725144"/>
            <a:ext cx="1343025" cy="419100"/>
          </a:xfrm>
          <a:prstGeom prst="rect">
            <a:avLst/>
          </a:prstGeom>
          <a:noFill/>
        </p:spPr>
      </p:pic>
      <p:pic>
        <p:nvPicPr>
          <p:cNvPr id="228360"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19672" y="5301208"/>
            <a:ext cx="3667125" cy="457200"/>
          </a:xfrm>
          <a:prstGeom prst="rect">
            <a:avLst/>
          </a:prstGeom>
          <a:noFill/>
        </p:spPr>
      </p:pic>
      <p:pic>
        <p:nvPicPr>
          <p:cNvPr id="228362" name="Picture 1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724128" y="5373216"/>
            <a:ext cx="1343025" cy="419100"/>
          </a:xfrm>
          <a:prstGeom prst="rect">
            <a:avLst/>
          </a:prstGeom>
          <a:noFill/>
        </p:spPr>
      </p:pic>
      <p:pic>
        <p:nvPicPr>
          <p:cNvPr id="228365" name="Picture 1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619672" y="4149080"/>
            <a:ext cx="3609975" cy="419100"/>
          </a:xfrm>
          <a:prstGeom prst="rect">
            <a:avLst/>
          </a:prstGeom>
          <a:noFill/>
        </p:spPr>
      </p:pic>
      <p:pic>
        <p:nvPicPr>
          <p:cNvPr id="228367" name="Picture 1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77247" y="4149080"/>
            <a:ext cx="1343025" cy="419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14"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365"/>
                                        </p:tgtEl>
                                        <p:attrNameLst>
                                          <p:attrName>style.visibility</p:attrName>
                                        </p:attrNameLst>
                                      </p:cBhvr>
                                      <p:to>
                                        <p:strVal val="visible"/>
                                      </p:to>
                                    </p:set>
                                    <p:animEffect transition="in" filter="wipe(left)">
                                      <p:cBhvr>
                                        <p:cTn id="26" dur="500"/>
                                        <p:tgtEl>
                                          <p:spTgt spid="22836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28367"/>
                                        </p:tgtEl>
                                        <p:attrNameLst>
                                          <p:attrName>style.visibility</p:attrName>
                                        </p:attrNameLst>
                                      </p:cBhvr>
                                      <p:to>
                                        <p:strVal val="visible"/>
                                      </p:to>
                                    </p:set>
                                    <p:animEffect transition="in" filter="blinds(horizontal)">
                                      <p:cBhvr>
                                        <p:cTn id="31" dur="500"/>
                                        <p:tgtEl>
                                          <p:spTgt spid="22836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8355"/>
                                        </p:tgtEl>
                                        <p:attrNameLst>
                                          <p:attrName>style.visibility</p:attrName>
                                        </p:attrNameLst>
                                      </p:cBhvr>
                                      <p:to>
                                        <p:strVal val="visible"/>
                                      </p:to>
                                    </p:set>
                                    <p:animEffect transition="in" filter="wipe(left)">
                                      <p:cBhvr>
                                        <p:cTn id="36" dur="500"/>
                                        <p:tgtEl>
                                          <p:spTgt spid="22835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28357"/>
                                        </p:tgtEl>
                                        <p:attrNameLst>
                                          <p:attrName>style.visibility</p:attrName>
                                        </p:attrNameLst>
                                      </p:cBhvr>
                                      <p:to>
                                        <p:strVal val="visible"/>
                                      </p:to>
                                    </p:set>
                                    <p:animEffect transition="in" filter="blinds(horizontal)">
                                      <p:cBhvr>
                                        <p:cTn id="41" dur="500"/>
                                        <p:tgtEl>
                                          <p:spTgt spid="22835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8360"/>
                                        </p:tgtEl>
                                        <p:attrNameLst>
                                          <p:attrName>style.visibility</p:attrName>
                                        </p:attrNameLst>
                                      </p:cBhvr>
                                      <p:to>
                                        <p:strVal val="visible"/>
                                      </p:to>
                                    </p:set>
                                    <p:animEffect transition="in" filter="wipe(left)">
                                      <p:cBhvr>
                                        <p:cTn id="46" dur="500"/>
                                        <p:tgtEl>
                                          <p:spTgt spid="22836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28362"/>
                                        </p:tgtEl>
                                        <p:attrNameLst>
                                          <p:attrName>style.visibility</p:attrName>
                                        </p:attrNameLst>
                                      </p:cBhvr>
                                      <p:to>
                                        <p:strVal val="visible"/>
                                      </p:to>
                                    </p:set>
                                    <p:animEffect transition="in" filter="blinds(horizontal)">
                                      <p:cBhvr>
                                        <p:cTn id="51" dur="500"/>
                                        <p:tgtEl>
                                          <p:spTgt spid="228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0" y="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a:latin typeface="+mn-lt"/>
                <a:ea typeface="+mn-ea"/>
              </a:rPr>
              <a:t>其中</a:t>
            </a:r>
          </a:p>
        </p:txBody>
      </p:sp>
      <p:graphicFrame>
        <p:nvGraphicFramePr>
          <p:cNvPr id="23555" name="Object 3"/>
          <p:cNvGraphicFramePr>
            <a:graphicFrameLocks noChangeAspect="1"/>
          </p:cNvGraphicFramePr>
          <p:nvPr/>
        </p:nvGraphicFramePr>
        <p:xfrm>
          <a:off x="2133600" y="260648"/>
          <a:ext cx="4368800" cy="482600"/>
        </p:xfrm>
        <a:graphic>
          <a:graphicData uri="http://schemas.openxmlformats.org/presentationml/2006/ole">
            <p:oleObj spid="_x0000_s23555" name="Equation" r:id="rId3" imgW="4368600" imgH="482400" progId="Equation.3">
              <p:embed/>
            </p:oleObj>
          </a:graphicData>
        </a:graphic>
      </p:graphicFrame>
      <p:graphicFrame>
        <p:nvGraphicFramePr>
          <p:cNvPr id="23556" name="Object 4"/>
          <p:cNvGraphicFramePr>
            <a:graphicFrameLocks noChangeAspect="1"/>
          </p:cNvGraphicFramePr>
          <p:nvPr/>
        </p:nvGraphicFramePr>
        <p:xfrm>
          <a:off x="2346300" y="870248"/>
          <a:ext cx="4025900" cy="444500"/>
        </p:xfrm>
        <a:graphic>
          <a:graphicData uri="http://schemas.openxmlformats.org/presentationml/2006/ole">
            <p:oleObj spid="_x0000_s23556" name="Equation" r:id="rId4" imgW="4025880" imgH="444240" progId="Equation.3">
              <p:embed/>
            </p:oleObj>
          </a:graphicData>
        </a:graphic>
      </p:graphicFrame>
      <p:sp>
        <p:nvSpPr>
          <p:cNvPr id="23557" name="Text Box 5"/>
          <p:cNvSpPr txBox="1">
            <a:spLocks noChangeArrowheads="1"/>
          </p:cNvSpPr>
          <p:nvPr/>
        </p:nvSpPr>
        <p:spPr bwMode="auto">
          <a:xfrm>
            <a:off x="0" y="152400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rPr>
              <a:t>第二步</a:t>
            </a:r>
            <a:r>
              <a:rPr lang="en-US" altLang="zh-CN" dirty="0" smtClean="0">
                <a:latin typeface="+mn-lt"/>
                <a:ea typeface="+mn-ea"/>
              </a:rPr>
              <a:t>: </a:t>
            </a:r>
            <a:r>
              <a:rPr lang="zh-CN" altLang="en-US" dirty="0" smtClean="0">
                <a:latin typeface="+mn-lt"/>
                <a:ea typeface="+mn-ea"/>
              </a:rPr>
              <a:t>设            </a:t>
            </a:r>
            <a:r>
              <a:rPr lang="en-US" altLang="zh-CN" dirty="0" smtClean="0">
                <a:latin typeface="+mn-lt"/>
                <a:ea typeface="+mn-ea"/>
              </a:rPr>
              <a:t>, </a:t>
            </a:r>
            <a:r>
              <a:rPr lang="zh-CN" altLang="en-US" dirty="0" smtClean="0">
                <a:latin typeface="+mn-lt"/>
                <a:ea typeface="+mn-ea"/>
              </a:rPr>
              <a:t>依次</a:t>
            </a:r>
            <a:r>
              <a:rPr lang="zh-CN" altLang="en-US" dirty="0">
                <a:latin typeface="+mn-lt"/>
                <a:ea typeface="+mn-ea"/>
              </a:rPr>
              <a:t>用</a:t>
            </a:r>
          </a:p>
        </p:txBody>
      </p:sp>
      <p:graphicFrame>
        <p:nvGraphicFramePr>
          <p:cNvPr id="23558" name="Object 6"/>
          <p:cNvGraphicFramePr>
            <a:graphicFrameLocks noChangeAspect="1"/>
          </p:cNvGraphicFramePr>
          <p:nvPr/>
        </p:nvGraphicFramePr>
        <p:xfrm>
          <a:off x="1691680" y="1556792"/>
          <a:ext cx="1041400" cy="444500"/>
        </p:xfrm>
        <a:graphic>
          <a:graphicData uri="http://schemas.openxmlformats.org/presentationml/2006/ole">
            <p:oleObj spid="_x0000_s23558" name="Equation" r:id="rId5" imgW="1041120" imgH="444240" progId="Equation.3">
              <p:embed/>
            </p:oleObj>
          </a:graphicData>
        </a:graphic>
      </p:graphicFrame>
      <p:graphicFrame>
        <p:nvGraphicFramePr>
          <p:cNvPr id="23559" name="Object 7"/>
          <p:cNvGraphicFramePr>
            <a:graphicFrameLocks noChangeAspect="1"/>
          </p:cNvGraphicFramePr>
          <p:nvPr/>
        </p:nvGraphicFramePr>
        <p:xfrm>
          <a:off x="4019376" y="1340768"/>
          <a:ext cx="3937000" cy="927100"/>
        </p:xfrm>
        <a:graphic>
          <a:graphicData uri="http://schemas.openxmlformats.org/presentationml/2006/ole">
            <p:oleObj spid="_x0000_s23559" name="Equation" r:id="rId6" imgW="3936960" imgH="927000" progId="Equation.3">
              <p:embed/>
            </p:oleObj>
          </a:graphicData>
        </a:graphic>
      </p:graphicFrame>
      <p:sp>
        <p:nvSpPr>
          <p:cNvPr id="23560" name="Text Box 8"/>
          <p:cNvSpPr txBox="1">
            <a:spLocks noChangeArrowheads="1"/>
          </p:cNvSpPr>
          <p:nvPr/>
        </p:nvSpPr>
        <p:spPr bwMode="auto">
          <a:xfrm>
            <a:off x="0" y="220980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ea typeface="+mn-ea"/>
              </a:rPr>
              <a:t>乘矩阵的第</a:t>
            </a:r>
            <a:r>
              <a:rPr lang="en-US" altLang="zh-CN" dirty="0">
                <a:latin typeface="+mn-lt"/>
                <a:ea typeface="+mn-ea"/>
              </a:rPr>
              <a:t>2</a:t>
            </a:r>
            <a:r>
              <a:rPr lang="zh-CN" altLang="en-US" dirty="0">
                <a:latin typeface="+mn-lt"/>
                <a:ea typeface="+mn-ea"/>
              </a:rPr>
              <a:t>行加到第</a:t>
            </a:r>
            <a:r>
              <a:rPr lang="en-US" altLang="zh-CN" i="1" dirty="0" err="1">
                <a:latin typeface="+mn-lt"/>
                <a:ea typeface="+mn-ea"/>
              </a:rPr>
              <a:t>i</a:t>
            </a:r>
            <a:r>
              <a:rPr lang="zh-CN" altLang="en-US" dirty="0" smtClean="0">
                <a:latin typeface="+mn-lt"/>
                <a:ea typeface="+mn-ea"/>
              </a:rPr>
              <a:t>行</a:t>
            </a:r>
            <a:r>
              <a:rPr lang="en-US" altLang="zh-CN" dirty="0" smtClean="0">
                <a:latin typeface="+mn-lt"/>
                <a:ea typeface="+mn-ea"/>
              </a:rPr>
              <a:t>, </a:t>
            </a:r>
            <a:r>
              <a:rPr lang="zh-CN" altLang="en-US" dirty="0" smtClean="0">
                <a:latin typeface="+mn-lt"/>
                <a:ea typeface="+mn-ea"/>
              </a:rPr>
              <a:t>得到</a:t>
            </a:r>
            <a:r>
              <a:rPr lang="zh-CN" altLang="en-US" dirty="0">
                <a:latin typeface="+mn-lt"/>
                <a:ea typeface="+mn-ea"/>
              </a:rPr>
              <a:t>矩阵</a:t>
            </a:r>
            <a:r>
              <a:rPr lang="en-US" altLang="zh-CN" dirty="0">
                <a:latin typeface="+mn-lt"/>
                <a:ea typeface="+mn-ea"/>
              </a:rPr>
              <a:t>:</a:t>
            </a:r>
          </a:p>
        </p:txBody>
      </p:sp>
      <p:graphicFrame>
        <p:nvGraphicFramePr>
          <p:cNvPr id="23561" name="Object 9"/>
          <p:cNvGraphicFramePr>
            <a:graphicFrameLocks noChangeAspect="1"/>
          </p:cNvGraphicFramePr>
          <p:nvPr/>
        </p:nvGraphicFramePr>
        <p:xfrm>
          <a:off x="1092200" y="2819400"/>
          <a:ext cx="6210300" cy="2451100"/>
        </p:xfrm>
        <a:graphic>
          <a:graphicData uri="http://schemas.openxmlformats.org/presentationml/2006/ole">
            <p:oleObj spid="_x0000_s23561" name="Equation" r:id="rId7" imgW="6210000" imgH="2450880" progId="Equation.3">
              <p:embed/>
            </p:oleObj>
          </a:graphicData>
        </a:graphic>
      </p:graphicFrame>
      <p:sp>
        <p:nvSpPr>
          <p:cNvPr id="23562" name="Text Box 10"/>
          <p:cNvSpPr txBox="1">
            <a:spLocks noChangeArrowheads="1"/>
          </p:cNvSpPr>
          <p:nvPr/>
        </p:nvSpPr>
        <p:spPr bwMode="auto">
          <a:xfrm>
            <a:off x="0" y="525780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a:latin typeface="+mn-lt"/>
                <a:ea typeface="+mn-ea"/>
              </a:rPr>
              <a:t>其中</a:t>
            </a:r>
          </a:p>
        </p:txBody>
      </p:sp>
      <p:graphicFrame>
        <p:nvGraphicFramePr>
          <p:cNvPr id="23563" name="Object 11"/>
          <p:cNvGraphicFramePr>
            <a:graphicFrameLocks noChangeAspect="1"/>
          </p:cNvGraphicFramePr>
          <p:nvPr/>
        </p:nvGraphicFramePr>
        <p:xfrm>
          <a:off x="2133600" y="5638800"/>
          <a:ext cx="4470400" cy="482600"/>
        </p:xfrm>
        <a:graphic>
          <a:graphicData uri="http://schemas.openxmlformats.org/presentationml/2006/ole">
            <p:oleObj spid="_x0000_s23563" name="Equation" r:id="rId8" imgW="4470120" imgH="482400" progId="Equation.3">
              <p:embed/>
            </p:oleObj>
          </a:graphicData>
        </a:graphic>
      </p:graphicFrame>
      <p:graphicFrame>
        <p:nvGraphicFramePr>
          <p:cNvPr id="23564" name="Object 12"/>
          <p:cNvGraphicFramePr>
            <a:graphicFrameLocks noChangeAspect="1"/>
          </p:cNvGraphicFramePr>
          <p:nvPr/>
        </p:nvGraphicFramePr>
        <p:xfrm>
          <a:off x="2316708" y="6248400"/>
          <a:ext cx="4127500" cy="444500"/>
        </p:xfrm>
        <a:graphic>
          <a:graphicData uri="http://schemas.openxmlformats.org/presentationml/2006/ole">
            <p:oleObj spid="_x0000_s23564" name="Equation" r:id="rId9" imgW="4127400" imgH="4442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arn(outHorizontal)">
                                      <p:cBhvr>
                                        <p:cTn id="7" dur="500"/>
                                        <p:tgtEl>
                                          <p:spTgt spid="23554"/>
                                        </p:tgtEl>
                                      </p:cBhvr>
                                    </p:animEffect>
                                  </p:childTnLst>
                                </p:cTn>
                              </p:par>
                            </p:childTnLst>
                          </p:cTn>
                        </p:par>
                        <p:par>
                          <p:cTn id="8" fill="hold">
                            <p:stCondLst>
                              <p:cond delay="500"/>
                            </p:stCondLst>
                            <p:childTnLst>
                              <p:par>
                                <p:cTn id="9" presetID="9" presetClass="entr" presetSubtype="0" fill="hold" nodeType="afterEffect">
                                  <p:stCondLst>
                                    <p:cond delay="3000"/>
                                  </p:stCondLst>
                                  <p:childTnLst>
                                    <p:set>
                                      <p:cBhvr>
                                        <p:cTn id="10" dur="1" fill="hold">
                                          <p:stCondLst>
                                            <p:cond delay="0"/>
                                          </p:stCondLst>
                                        </p:cTn>
                                        <p:tgtEl>
                                          <p:spTgt spid="23555"/>
                                        </p:tgtEl>
                                        <p:attrNameLst>
                                          <p:attrName>style.visibility</p:attrName>
                                        </p:attrNameLst>
                                      </p:cBhvr>
                                      <p:to>
                                        <p:strVal val="visible"/>
                                      </p:to>
                                    </p:set>
                                    <p:animEffect transition="in" filter="dissolve">
                                      <p:cBhvr>
                                        <p:cTn id="11" dur="500"/>
                                        <p:tgtEl>
                                          <p:spTgt spid="23555"/>
                                        </p:tgtEl>
                                      </p:cBhvr>
                                    </p:animEffect>
                                  </p:childTnLst>
                                </p:cTn>
                              </p:par>
                            </p:childTnLst>
                          </p:cTn>
                        </p:par>
                        <p:par>
                          <p:cTn id="12" fill="hold">
                            <p:stCondLst>
                              <p:cond delay="4000"/>
                            </p:stCondLst>
                            <p:childTnLst>
                              <p:par>
                                <p:cTn id="13" presetID="9" presetClass="entr" presetSubtype="0" fill="hold" nodeType="afterEffect">
                                  <p:stCondLst>
                                    <p:cond delay="3000"/>
                                  </p:stCondLst>
                                  <p:childTnLst>
                                    <p:set>
                                      <p:cBhvr>
                                        <p:cTn id="14" dur="1" fill="hold">
                                          <p:stCondLst>
                                            <p:cond delay="0"/>
                                          </p:stCondLst>
                                        </p:cTn>
                                        <p:tgtEl>
                                          <p:spTgt spid="23556"/>
                                        </p:tgtEl>
                                        <p:attrNameLst>
                                          <p:attrName>style.visibility</p:attrName>
                                        </p:attrNameLst>
                                      </p:cBhvr>
                                      <p:to>
                                        <p:strVal val="visible"/>
                                      </p:to>
                                    </p:set>
                                    <p:animEffect transition="in" filter="dissolve">
                                      <p:cBhvr>
                                        <p:cTn id="15" dur="500"/>
                                        <p:tgtEl>
                                          <p:spTgt spid="235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3557"/>
                                        </p:tgtEl>
                                        <p:attrNameLst>
                                          <p:attrName>style.visibility</p:attrName>
                                        </p:attrNameLst>
                                      </p:cBhvr>
                                      <p:to>
                                        <p:strVal val="visible"/>
                                      </p:to>
                                    </p:set>
                                    <p:animEffect transition="in" filter="dissolve">
                                      <p:cBhvr>
                                        <p:cTn id="20" dur="500"/>
                                        <p:tgtEl>
                                          <p:spTgt spid="23557"/>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3558"/>
                                        </p:tgtEl>
                                        <p:attrNameLst>
                                          <p:attrName>style.visibility</p:attrName>
                                        </p:attrNameLst>
                                      </p:cBhvr>
                                      <p:to>
                                        <p:strVal val="visible"/>
                                      </p:to>
                                    </p:set>
                                    <p:animEffect transition="in" filter="dissolve">
                                      <p:cBhvr>
                                        <p:cTn id="24" dur="500"/>
                                        <p:tgtEl>
                                          <p:spTgt spid="23558"/>
                                        </p:tgtEl>
                                      </p:cBhvr>
                                    </p:animEffect>
                                  </p:childTnLst>
                                </p:cTn>
                              </p:par>
                            </p:childTnLst>
                          </p:cTn>
                        </p:par>
                        <p:par>
                          <p:cTn id="25" fill="hold">
                            <p:stCondLst>
                              <p:cond delay="1000"/>
                            </p:stCondLst>
                            <p:childTnLst>
                              <p:par>
                                <p:cTn id="26" presetID="9" presetClass="entr" presetSubtype="0" fill="hold" nodeType="afterEffect">
                                  <p:stCondLst>
                                    <p:cond delay="3000"/>
                                  </p:stCondLst>
                                  <p:childTnLst>
                                    <p:set>
                                      <p:cBhvr>
                                        <p:cTn id="27" dur="1" fill="hold">
                                          <p:stCondLst>
                                            <p:cond delay="0"/>
                                          </p:stCondLst>
                                        </p:cTn>
                                        <p:tgtEl>
                                          <p:spTgt spid="23559"/>
                                        </p:tgtEl>
                                        <p:attrNameLst>
                                          <p:attrName>style.visibility</p:attrName>
                                        </p:attrNameLst>
                                      </p:cBhvr>
                                      <p:to>
                                        <p:strVal val="visible"/>
                                      </p:to>
                                    </p:set>
                                    <p:animEffect transition="in" filter="dissolve">
                                      <p:cBhvr>
                                        <p:cTn id="28" dur="500"/>
                                        <p:tgtEl>
                                          <p:spTgt spid="2355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5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3561"/>
                                        </p:tgtEl>
                                        <p:attrNameLst>
                                          <p:attrName>style.visibility</p:attrName>
                                        </p:attrNameLst>
                                      </p:cBhvr>
                                      <p:to>
                                        <p:strVal val="visible"/>
                                      </p:to>
                                    </p:set>
                                    <p:animEffect transition="in" filter="wipe(up)">
                                      <p:cBhvr>
                                        <p:cTn id="37" dur="500"/>
                                        <p:tgtEl>
                                          <p:spTgt spid="235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23562"/>
                                        </p:tgtEl>
                                        <p:attrNameLst>
                                          <p:attrName>style.visibility</p:attrName>
                                        </p:attrNameLst>
                                      </p:cBhvr>
                                      <p:to>
                                        <p:strVal val="visible"/>
                                      </p:to>
                                    </p:set>
                                    <p:animEffect transition="in" filter="barn(outHorizontal)">
                                      <p:cBhvr>
                                        <p:cTn id="42" dur="500"/>
                                        <p:tgtEl>
                                          <p:spTgt spid="23562"/>
                                        </p:tgtEl>
                                      </p:cBhvr>
                                    </p:animEffect>
                                  </p:childTnLst>
                                </p:cTn>
                              </p:par>
                            </p:childTnLst>
                          </p:cTn>
                        </p:par>
                        <p:par>
                          <p:cTn id="43" fill="hold">
                            <p:stCondLst>
                              <p:cond delay="500"/>
                            </p:stCondLst>
                            <p:childTnLst>
                              <p:par>
                                <p:cTn id="44" presetID="9" presetClass="entr" presetSubtype="0" fill="hold" nodeType="afterEffect">
                                  <p:stCondLst>
                                    <p:cond delay="3000"/>
                                  </p:stCondLst>
                                  <p:childTnLst>
                                    <p:set>
                                      <p:cBhvr>
                                        <p:cTn id="45" dur="1" fill="hold">
                                          <p:stCondLst>
                                            <p:cond delay="0"/>
                                          </p:stCondLst>
                                        </p:cTn>
                                        <p:tgtEl>
                                          <p:spTgt spid="23563"/>
                                        </p:tgtEl>
                                        <p:attrNameLst>
                                          <p:attrName>style.visibility</p:attrName>
                                        </p:attrNameLst>
                                      </p:cBhvr>
                                      <p:to>
                                        <p:strVal val="visible"/>
                                      </p:to>
                                    </p:set>
                                    <p:animEffect transition="in" filter="dissolve">
                                      <p:cBhvr>
                                        <p:cTn id="46" dur="500"/>
                                        <p:tgtEl>
                                          <p:spTgt spid="23563"/>
                                        </p:tgtEl>
                                      </p:cBhvr>
                                    </p:animEffect>
                                  </p:childTnLst>
                                </p:cTn>
                              </p:par>
                            </p:childTnLst>
                          </p:cTn>
                        </p:par>
                        <p:par>
                          <p:cTn id="47" fill="hold">
                            <p:stCondLst>
                              <p:cond delay="4000"/>
                            </p:stCondLst>
                            <p:childTnLst>
                              <p:par>
                                <p:cTn id="48" presetID="9" presetClass="entr" presetSubtype="0" fill="hold" nodeType="afterEffect">
                                  <p:stCondLst>
                                    <p:cond delay="3000"/>
                                  </p:stCondLst>
                                  <p:childTnLst>
                                    <p:set>
                                      <p:cBhvr>
                                        <p:cTn id="49" dur="1" fill="hold">
                                          <p:stCondLst>
                                            <p:cond delay="0"/>
                                          </p:stCondLst>
                                        </p:cTn>
                                        <p:tgtEl>
                                          <p:spTgt spid="23564"/>
                                        </p:tgtEl>
                                        <p:attrNameLst>
                                          <p:attrName>style.visibility</p:attrName>
                                        </p:attrNameLst>
                                      </p:cBhvr>
                                      <p:to>
                                        <p:strVal val="visible"/>
                                      </p:to>
                                    </p:set>
                                    <p:animEffect transition="in" filter="dissolve">
                                      <p:cBhvr>
                                        <p:cTn id="50" dur="500"/>
                                        <p:tgtEl>
                                          <p:spTgt spid="23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7" grpId="0" autoUpdateAnimBg="0"/>
      <p:bldP spid="23560" grpId="0" autoUpdateAnimBg="0"/>
      <p:bldP spid="23562"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1"/>
          <p:cNvSpPr>
            <a:spLocks noChangeArrowheads="1"/>
          </p:cNvSpPr>
          <p:nvPr/>
        </p:nvSpPr>
        <p:spPr bwMode="auto">
          <a:xfrm>
            <a:off x="0" y="188640"/>
            <a:ext cx="9144000" cy="1008112"/>
          </a:xfrm>
          <a:prstGeom prst="rect">
            <a:avLst/>
          </a:prstGeom>
          <a:noFill/>
          <a:ln w="9525">
            <a:noFill/>
            <a:miter lim="800000"/>
            <a:headEnd/>
            <a:tailEnd/>
          </a:ln>
          <a:effectLst/>
        </p:spPr>
        <p:txBody>
          <a:bodyPr anchor="ctr"/>
          <a:lstStyle/>
          <a:p>
            <a:pPr algn="just">
              <a:lnSpc>
                <a:spcPct val="120000"/>
              </a:lnSpc>
              <a:spcBef>
                <a:spcPts val="0"/>
              </a:spcBef>
            </a:pPr>
            <a:r>
              <a:rPr lang="en-US" altLang="zh-CN" dirty="0" smtClean="0">
                <a:latin typeface="+mn-lt"/>
              </a:rPr>
              <a:t>        </a:t>
            </a:r>
            <a:r>
              <a:rPr lang="en-US" altLang="zh-CN" dirty="0" err="1" smtClean="0">
                <a:latin typeface="+mn-lt"/>
              </a:rPr>
              <a:t>R</a:t>
            </a:r>
            <a:r>
              <a:rPr lang="en-US" altLang="zh-CN" i="1" baseline="36000" dirty="0" err="1" smtClean="0">
                <a:latin typeface="+mn-lt"/>
              </a:rPr>
              <a:t>n</a:t>
            </a:r>
            <a:r>
              <a:rPr lang="zh-CN" altLang="en-US" dirty="0" smtClean="0">
                <a:solidFill>
                  <a:schemeClr val="tx2"/>
                </a:solidFill>
                <a:latin typeface="+mn-lt"/>
                <a:ea typeface="+mn-ea"/>
              </a:rPr>
              <a:t>上的向量序列</a:t>
            </a:r>
            <a:r>
              <a:rPr lang="en-US" altLang="zh-CN" b="1" i="1" dirty="0" smtClean="0">
                <a:solidFill>
                  <a:schemeClr val="tx2"/>
                </a:solidFill>
                <a:latin typeface="+mn-lt"/>
                <a:ea typeface="+mn-ea"/>
              </a:rPr>
              <a:t>x</a:t>
            </a:r>
            <a:r>
              <a:rPr lang="en-US" altLang="zh-CN" baseline="30000" dirty="0" smtClean="0">
                <a:solidFill>
                  <a:schemeClr val="tx2"/>
                </a:solidFill>
                <a:latin typeface="+mn-lt"/>
                <a:ea typeface="+mn-ea"/>
              </a:rPr>
              <a:t>(</a:t>
            </a:r>
            <a:r>
              <a:rPr lang="en-US" altLang="zh-CN" i="1" baseline="30000" dirty="0" smtClean="0">
                <a:solidFill>
                  <a:schemeClr val="tx2"/>
                </a:solidFill>
                <a:latin typeface="+mn-lt"/>
                <a:ea typeface="+mn-ea"/>
              </a:rPr>
              <a:t>k</a:t>
            </a:r>
            <a:r>
              <a:rPr lang="en-US" altLang="zh-CN" baseline="30000" dirty="0" smtClean="0">
                <a:solidFill>
                  <a:schemeClr val="tx2"/>
                </a:solidFill>
                <a:latin typeface="+mn-lt"/>
                <a:ea typeface="+mn-ea"/>
              </a:rPr>
              <a:t>)</a:t>
            </a:r>
            <a:r>
              <a:rPr lang="en-US" altLang="zh-CN" dirty="0" smtClean="0">
                <a:solidFill>
                  <a:schemeClr val="tx2"/>
                </a:solidFill>
                <a:latin typeface="+mn-lt"/>
                <a:ea typeface="+mn-ea"/>
              </a:rPr>
              <a:t>=(</a:t>
            </a:r>
            <a:r>
              <a:rPr lang="en-US" altLang="zh-CN" i="1" dirty="0" smtClean="0">
                <a:solidFill>
                  <a:schemeClr val="tx2"/>
                </a:solidFill>
                <a:latin typeface="+mn-lt"/>
                <a:ea typeface="+mn-ea"/>
              </a:rPr>
              <a:t>x</a:t>
            </a:r>
            <a:r>
              <a:rPr lang="en-US" altLang="zh-CN" baseline="-25000" dirty="0" smtClean="0">
                <a:solidFill>
                  <a:schemeClr val="tx2"/>
                </a:solidFill>
                <a:latin typeface="+mn-lt"/>
                <a:ea typeface="+mn-ea"/>
              </a:rPr>
              <a:t>1</a:t>
            </a:r>
            <a:r>
              <a:rPr lang="en-US" altLang="zh-CN" baseline="30000" dirty="0" smtClean="0">
                <a:solidFill>
                  <a:schemeClr val="tx2"/>
                </a:solidFill>
                <a:latin typeface="+mn-lt"/>
              </a:rPr>
              <a:t>(</a:t>
            </a:r>
            <a:r>
              <a:rPr lang="en-US" altLang="zh-CN" i="1" baseline="30000" dirty="0" smtClean="0">
                <a:solidFill>
                  <a:schemeClr val="tx2"/>
                </a:solidFill>
                <a:latin typeface="+mn-lt"/>
              </a:rPr>
              <a:t>k</a:t>
            </a:r>
            <a:r>
              <a:rPr lang="en-US" altLang="zh-CN" baseline="30000" dirty="0" smtClean="0">
                <a:solidFill>
                  <a:schemeClr val="tx2"/>
                </a:solidFill>
                <a:latin typeface="+mn-lt"/>
              </a:rPr>
              <a:t>)</a:t>
            </a:r>
            <a:r>
              <a:rPr lang="en-US" altLang="zh-CN" dirty="0" smtClean="0">
                <a:solidFill>
                  <a:schemeClr val="tx2"/>
                </a:solidFill>
                <a:latin typeface="+mn-lt"/>
                <a:ea typeface="+mn-ea"/>
              </a:rPr>
              <a:t>, </a:t>
            </a:r>
            <a:r>
              <a:rPr lang="en-US" altLang="zh-CN" i="1" dirty="0" smtClean="0">
                <a:solidFill>
                  <a:schemeClr val="tx2"/>
                </a:solidFill>
                <a:latin typeface="+mn-lt"/>
                <a:ea typeface="+mn-ea"/>
              </a:rPr>
              <a:t>x</a:t>
            </a:r>
            <a:r>
              <a:rPr lang="en-US" altLang="zh-CN" baseline="-25000" dirty="0" smtClean="0">
                <a:solidFill>
                  <a:schemeClr val="tx2"/>
                </a:solidFill>
                <a:latin typeface="+mn-lt"/>
              </a:rPr>
              <a:t>2</a:t>
            </a:r>
            <a:r>
              <a:rPr lang="en-US" altLang="zh-CN" baseline="30000" dirty="0" smtClean="0">
                <a:solidFill>
                  <a:schemeClr val="tx2"/>
                </a:solidFill>
                <a:latin typeface="+mn-lt"/>
              </a:rPr>
              <a:t>(</a:t>
            </a:r>
            <a:r>
              <a:rPr lang="en-US" altLang="zh-CN" i="1" baseline="30000" dirty="0" smtClean="0">
                <a:solidFill>
                  <a:schemeClr val="tx2"/>
                </a:solidFill>
                <a:latin typeface="+mn-lt"/>
              </a:rPr>
              <a:t>k</a:t>
            </a:r>
            <a:r>
              <a:rPr lang="en-US" altLang="zh-CN" baseline="30000" dirty="0" smtClean="0">
                <a:solidFill>
                  <a:schemeClr val="tx2"/>
                </a:solidFill>
                <a:latin typeface="+mn-lt"/>
              </a:rPr>
              <a:t>)</a:t>
            </a:r>
            <a:r>
              <a:rPr lang="en-US" altLang="zh-CN" dirty="0" smtClean="0">
                <a:solidFill>
                  <a:schemeClr val="tx2"/>
                </a:solidFill>
                <a:latin typeface="+mn-lt"/>
                <a:ea typeface="+mn-ea"/>
              </a:rPr>
              <a:t>, …, </a:t>
            </a:r>
            <a:r>
              <a:rPr lang="en-US" altLang="zh-CN" i="1" dirty="0" err="1" smtClean="0">
                <a:solidFill>
                  <a:schemeClr val="tx2"/>
                </a:solidFill>
                <a:latin typeface="+mn-lt"/>
                <a:ea typeface="+mn-ea"/>
              </a:rPr>
              <a:t>x</a:t>
            </a:r>
            <a:r>
              <a:rPr lang="en-US" altLang="zh-CN" i="1" baseline="-25000" dirty="0" err="1" smtClean="0">
                <a:solidFill>
                  <a:schemeClr val="tx2"/>
                </a:solidFill>
                <a:latin typeface="+mn-lt"/>
              </a:rPr>
              <a:t>n</a:t>
            </a:r>
            <a:r>
              <a:rPr lang="en-US" altLang="zh-CN" baseline="30000" dirty="0" smtClean="0">
                <a:solidFill>
                  <a:schemeClr val="tx2"/>
                </a:solidFill>
                <a:latin typeface="+mn-lt"/>
              </a:rPr>
              <a:t>(</a:t>
            </a:r>
            <a:r>
              <a:rPr lang="en-US" altLang="zh-CN" i="1" baseline="30000" dirty="0" smtClean="0">
                <a:solidFill>
                  <a:schemeClr val="tx2"/>
                </a:solidFill>
                <a:latin typeface="+mn-lt"/>
              </a:rPr>
              <a:t>k</a:t>
            </a:r>
            <a:r>
              <a:rPr lang="en-US" altLang="zh-CN" baseline="30000" dirty="0" smtClean="0">
                <a:solidFill>
                  <a:schemeClr val="tx2"/>
                </a:solidFill>
                <a:latin typeface="+mn-lt"/>
              </a:rPr>
              <a:t>)</a:t>
            </a:r>
            <a:r>
              <a:rPr lang="en-US" altLang="zh-CN" dirty="0" smtClean="0">
                <a:solidFill>
                  <a:schemeClr val="tx2"/>
                </a:solidFill>
                <a:latin typeface="+mn-lt"/>
                <a:ea typeface="+mn-ea"/>
              </a:rPr>
              <a:t>)</a:t>
            </a:r>
            <a:r>
              <a:rPr lang="en-US" altLang="zh-CN" baseline="30000" dirty="0" smtClean="0">
                <a:solidFill>
                  <a:schemeClr val="tx2"/>
                </a:solidFill>
                <a:latin typeface="+mn-lt"/>
                <a:ea typeface="+mn-ea"/>
              </a:rPr>
              <a:t>T</a:t>
            </a:r>
            <a:r>
              <a:rPr lang="en-US" altLang="zh-CN" dirty="0" smtClean="0">
                <a:solidFill>
                  <a:schemeClr val="tx2"/>
                </a:solidFill>
                <a:latin typeface="+mn-lt"/>
                <a:ea typeface="+mn-ea"/>
              </a:rPr>
              <a:t>, </a:t>
            </a:r>
            <a:r>
              <a:rPr lang="en-US" altLang="zh-CN" i="1" dirty="0" smtClean="0">
                <a:solidFill>
                  <a:schemeClr val="tx2"/>
                </a:solidFill>
                <a:latin typeface="+mn-lt"/>
                <a:ea typeface="+mn-ea"/>
              </a:rPr>
              <a:t>k</a:t>
            </a:r>
            <a:r>
              <a:rPr lang="en-US" altLang="zh-CN" dirty="0" smtClean="0">
                <a:solidFill>
                  <a:schemeClr val="tx2"/>
                </a:solidFill>
                <a:latin typeface="+mn-lt"/>
                <a:ea typeface="+mn-ea"/>
              </a:rPr>
              <a:t>=1, 2,… </a:t>
            </a:r>
            <a:r>
              <a:rPr lang="zh-CN" altLang="en-US" dirty="0" smtClean="0">
                <a:solidFill>
                  <a:schemeClr val="tx2"/>
                </a:solidFill>
                <a:latin typeface="+mn-lt"/>
                <a:ea typeface="+mn-ea"/>
              </a:rPr>
              <a:t>是指以下这些向量所形成的序列</a:t>
            </a:r>
            <a:r>
              <a:rPr lang="en-US" altLang="zh-CN" dirty="0" smtClean="0">
                <a:solidFill>
                  <a:schemeClr val="tx2"/>
                </a:solidFill>
                <a:latin typeface="+mn-lt"/>
                <a:ea typeface="+mn-ea"/>
              </a:rPr>
              <a:t>:</a:t>
            </a:r>
          </a:p>
        </p:txBody>
      </p:sp>
      <p:sp>
        <p:nvSpPr>
          <p:cNvPr id="4" name="矩形 3"/>
          <p:cNvSpPr/>
          <p:nvPr/>
        </p:nvSpPr>
        <p:spPr>
          <a:xfrm>
            <a:off x="881833" y="1340768"/>
            <a:ext cx="809848" cy="523220"/>
          </a:xfrm>
          <a:prstGeom prst="rect">
            <a:avLst/>
          </a:prstGeom>
        </p:spPr>
        <p:txBody>
          <a:bodyPr wrap="square">
            <a:spAutoFit/>
          </a:bodyPr>
          <a:lstStyle/>
          <a:p>
            <a:r>
              <a:rPr lang="en-US" altLang="zh-CN" b="1" i="1" dirty="0" smtClean="0">
                <a:solidFill>
                  <a:schemeClr val="tx2"/>
                </a:solidFill>
                <a:latin typeface="+mn-lt"/>
              </a:rPr>
              <a:t>x</a:t>
            </a:r>
            <a:r>
              <a:rPr lang="en-US" altLang="zh-CN" baseline="30000" dirty="0" smtClean="0">
                <a:solidFill>
                  <a:schemeClr val="tx2"/>
                </a:solidFill>
                <a:latin typeface="+mn-lt"/>
              </a:rPr>
              <a:t>(1)</a:t>
            </a:r>
            <a:r>
              <a:rPr lang="en-US" altLang="zh-CN" dirty="0" smtClean="0">
                <a:solidFill>
                  <a:schemeClr val="tx2"/>
                </a:solidFill>
                <a:latin typeface="+mn-lt"/>
              </a:rPr>
              <a:t>,</a:t>
            </a:r>
            <a:endParaRPr lang="zh-CN" altLang="en-US" dirty="0">
              <a:latin typeface="+mn-lt"/>
            </a:endParaRPr>
          </a:p>
        </p:txBody>
      </p:sp>
      <p:sp>
        <p:nvSpPr>
          <p:cNvPr id="6" name="矩形 5"/>
          <p:cNvSpPr/>
          <p:nvPr/>
        </p:nvSpPr>
        <p:spPr>
          <a:xfrm>
            <a:off x="2339752" y="1340768"/>
            <a:ext cx="809848" cy="523220"/>
          </a:xfrm>
          <a:prstGeom prst="rect">
            <a:avLst/>
          </a:prstGeom>
        </p:spPr>
        <p:txBody>
          <a:bodyPr wrap="square">
            <a:spAutoFit/>
          </a:bodyPr>
          <a:lstStyle/>
          <a:p>
            <a:r>
              <a:rPr lang="en-US" altLang="zh-CN" b="1" i="1" dirty="0" smtClean="0">
                <a:solidFill>
                  <a:schemeClr val="tx2"/>
                </a:solidFill>
                <a:latin typeface="+mn-lt"/>
              </a:rPr>
              <a:t>x</a:t>
            </a:r>
            <a:r>
              <a:rPr lang="en-US" altLang="zh-CN" baseline="30000" dirty="0" smtClean="0">
                <a:solidFill>
                  <a:schemeClr val="tx2"/>
                </a:solidFill>
                <a:latin typeface="+mn-lt"/>
              </a:rPr>
              <a:t>(2)</a:t>
            </a:r>
            <a:r>
              <a:rPr lang="en-US" altLang="zh-CN" dirty="0" smtClean="0">
                <a:solidFill>
                  <a:schemeClr val="tx2"/>
                </a:solidFill>
                <a:latin typeface="+mn-lt"/>
              </a:rPr>
              <a:t>,</a:t>
            </a:r>
            <a:endParaRPr lang="zh-CN" altLang="en-US" dirty="0">
              <a:latin typeface="+mn-lt"/>
            </a:endParaRPr>
          </a:p>
        </p:txBody>
      </p:sp>
      <p:sp>
        <p:nvSpPr>
          <p:cNvPr id="7" name="矩形 6"/>
          <p:cNvSpPr/>
          <p:nvPr/>
        </p:nvSpPr>
        <p:spPr>
          <a:xfrm>
            <a:off x="3635896" y="1340768"/>
            <a:ext cx="809848" cy="523220"/>
          </a:xfrm>
          <a:prstGeom prst="rect">
            <a:avLst/>
          </a:prstGeom>
        </p:spPr>
        <p:txBody>
          <a:bodyPr wrap="square">
            <a:spAutoFit/>
          </a:bodyPr>
          <a:lstStyle/>
          <a:p>
            <a:r>
              <a:rPr lang="en-US" altLang="zh-CN" b="1" i="1" dirty="0" smtClean="0">
                <a:solidFill>
                  <a:schemeClr val="tx2"/>
                </a:solidFill>
                <a:latin typeface="+mn-lt"/>
              </a:rPr>
              <a:t>x</a:t>
            </a:r>
            <a:r>
              <a:rPr lang="en-US" altLang="zh-CN" baseline="30000" dirty="0" smtClean="0">
                <a:solidFill>
                  <a:schemeClr val="tx2"/>
                </a:solidFill>
                <a:latin typeface="+mn-lt"/>
              </a:rPr>
              <a:t>(3)</a:t>
            </a:r>
            <a:r>
              <a:rPr lang="en-US" altLang="zh-CN" dirty="0" smtClean="0">
                <a:solidFill>
                  <a:schemeClr val="tx2"/>
                </a:solidFill>
                <a:latin typeface="+mn-lt"/>
              </a:rPr>
              <a:t>,</a:t>
            </a:r>
            <a:endParaRPr lang="zh-CN" altLang="en-US" dirty="0">
              <a:latin typeface="+mn-lt"/>
            </a:endParaRPr>
          </a:p>
        </p:txBody>
      </p:sp>
      <p:sp>
        <p:nvSpPr>
          <p:cNvPr id="8" name="矩形 7"/>
          <p:cNvSpPr/>
          <p:nvPr/>
        </p:nvSpPr>
        <p:spPr>
          <a:xfrm>
            <a:off x="6210424" y="1340768"/>
            <a:ext cx="809848" cy="523220"/>
          </a:xfrm>
          <a:prstGeom prst="rect">
            <a:avLst/>
          </a:prstGeom>
        </p:spPr>
        <p:txBody>
          <a:bodyPr wrap="square">
            <a:spAutoFit/>
          </a:bodyPr>
          <a:lstStyle/>
          <a:p>
            <a:r>
              <a:rPr lang="en-US" altLang="zh-CN" b="1" i="1" dirty="0" smtClean="0">
                <a:solidFill>
                  <a:schemeClr val="tx2"/>
                </a:solidFill>
                <a:latin typeface="+mn-lt"/>
              </a:rPr>
              <a:t>x</a:t>
            </a:r>
            <a:r>
              <a:rPr lang="en-US" altLang="zh-CN" baseline="30000" dirty="0" smtClean="0">
                <a:solidFill>
                  <a:schemeClr val="tx2"/>
                </a:solidFill>
                <a:latin typeface="+mn-lt"/>
              </a:rPr>
              <a:t>(</a:t>
            </a:r>
            <a:r>
              <a:rPr lang="en-US" altLang="zh-CN" i="1" baseline="30000" dirty="0" smtClean="0">
                <a:solidFill>
                  <a:schemeClr val="tx2"/>
                </a:solidFill>
                <a:latin typeface="+mn-lt"/>
              </a:rPr>
              <a:t>k</a:t>
            </a:r>
            <a:r>
              <a:rPr lang="en-US" altLang="zh-CN" baseline="30000" dirty="0" smtClean="0">
                <a:solidFill>
                  <a:schemeClr val="tx2"/>
                </a:solidFill>
                <a:latin typeface="+mn-lt"/>
              </a:rPr>
              <a:t>)</a:t>
            </a:r>
            <a:r>
              <a:rPr lang="en-US" altLang="zh-CN" dirty="0" smtClean="0">
                <a:solidFill>
                  <a:schemeClr val="tx2"/>
                </a:solidFill>
                <a:latin typeface="+mn-lt"/>
              </a:rPr>
              <a:t>,</a:t>
            </a:r>
            <a:endParaRPr lang="zh-CN" altLang="en-US" dirty="0">
              <a:latin typeface="+mn-lt"/>
            </a:endParaRPr>
          </a:p>
        </p:txBody>
      </p:sp>
      <p:sp>
        <p:nvSpPr>
          <p:cNvPr id="9" name="矩形 8"/>
          <p:cNvSpPr/>
          <p:nvPr/>
        </p:nvSpPr>
        <p:spPr>
          <a:xfrm>
            <a:off x="4644008" y="1321604"/>
            <a:ext cx="1152128" cy="523220"/>
          </a:xfrm>
          <a:prstGeom prst="rect">
            <a:avLst/>
          </a:prstGeom>
        </p:spPr>
        <p:txBody>
          <a:bodyPr wrap="square">
            <a:spAutoFit/>
          </a:bodyPr>
          <a:lstStyle/>
          <a:p>
            <a:r>
              <a:rPr lang="en-US" altLang="zh-CN" b="1" i="1" dirty="0" smtClean="0">
                <a:solidFill>
                  <a:schemeClr val="tx2"/>
                </a:solidFill>
                <a:latin typeface="+mn-lt"/>
              </a:rPr>
              <a:t>……</a:t>
            </a:r>
            <a:endParaRPr lang="zh-CN" altLang="en-US" dirty="0">
              <a:latin typeface="+mn-lt"/>
            </a:endParaRPr>
          </a:p>
        </p:txBody>
      </p:sp>
      <p:sp>
        <p:nvSpPr>
          <p:cNvPr id="10" name="矩形 9"/>
          <p:cNvSpPr/>
          <p:nvPr/>
        </p:nvSpPr>
        <p:spPr>
          <a:xfrm>
            <a:off x="7092280" y="1340768"/>
            <a:ext cx="1152128" cy="523220"/>
          </a:xfrm>
          <a:prstGeom prst="rect">
            <a:avLst/>
          </a:prstGeom>
        </p:spPr>
        <p:txBody>
          <a:bodyPr wrap="square">
            <a:spAutoFit/>
          </a:bodyPr>
          <a:lstStyle/>
          <a:p>
            <a:r>
              <a:rPr lang="en-US" altLang="zh-CN" b="1" i="1" dirty="0" smtClean="0">
                <a:solidFill>
                  <a:schemeClr val="tx2"/>
                </a:solidFill>
                <a:latin typeface="+mn-lt"/>
              </a:rPr>
              <a:t>……</a:t>
            </a:r>
            <a:endParaRPr lang="zh-CN" altLang="en-US" dirty="0">
              <a:latin typeface="+mn-lt"/>
            </a:endParaRPr>
          </a:p>
        </p:txBody>
      </p:sp>
      <p:sp>
        <p:nvSpPr>
          <p:cNvPr id="16" name="矩形 15"/>
          <p:cNvSpPr/>
          <p:nvPr/>
        </p:nvSpPr>
        <p:spPr>
          <a:xfrm rot="5400000">
            <a:off x="1043608" y="1897668"/>
            <a:ext cx="432048" cy="523220"/>
          </a:xfrm>
          <a:prstGeom prst="rect">
            <a:avLst/>
          </a:prstGeom>
        </p:spPr>
        <p:txBody>
          <a:bodyPr wrap="square">
            <a:spAutoFit/>
          </a:bodyPr>
          <a:lstStyle/>
          <a:p>
            <a:r>
              <a:rPr lang="en-US" altLang="zh-CN" b="1" i="1" dirty="0" smtClean="0">
                <a:solidFill>
                  <a:schemeClr val="tx2"/>
                </a:solidFill>
                <a:latin typeface="+mn-lt"/>
              </a:rPr>
              <a:t>=</a:t>
            </a:r>
            <a:endParaRPr lang="zh-CN" altLang="en-US" dirty="0">
              <a:latin typeface="+mn-lt"/>
            </a:endParaRPr>
          </a:p>
        </p:txBody>
      </p:sp>
      <p:sp>
        <p:nvSpPr>
          <p:cNvPr id="17" name="矩形 16"/>
          <p:cNvSpPr/>
          <p:nvPr/>
        </p:nvSpPr>
        <p:spPr>
          <a:xfrm rot="5400000">
            <a:off x="2457346" y="1871246"/>
            <a:ext cx="432048" cy="523220"/>
          </a:xfrm>
          <a:prstGeom prst="rect">
            <a:avLst/>
          </a:prstGeom>
        </p:spPr>
        <p:txBody>
          <a:bodyPr wrap="square">
            <a:spAutoFit/>
          </a:bodyPr>
          <a:lstStyle/>
          <a:p>
            <a:r>
              <a:rPr lang="en-US" altLang="zh-CN" b="1" i="1" dirty="0" smtClean="0">
                <a:solidFill>
                  <a:schemeClr val="tx2"/>
                </a:solidFill>
                <a:latin typeface="+mn-lt"/>
              </a:rPr>
              <a:t>=</a:t>
            </a:r>
            <a:endParaRPr lang="zh-CN" altLang="en-US" dirty="0">
              <a:latin typeface="+mn-lt"/>
            </a:endParaRPr>
          </a:p>
        </p:txBody>
      </p:sp>
      <p:sp>
        <p:nvSpPr>
          <p:cNvPr id="19" name="矩形 18"/>
          <p:cNvSpPr/>
          <p:nvPr/>
        </p:nvSpPr>
        <p:spPr>
          <a:xfrm rot="5400000">
            <a:off x="3825498" y="1871246"/>
            <a:ext cx="432048" cy="523220"/>
          </a:xfrm>
          <a:prstGeom prst="rect">
            <a:avLst/>
          </a:prstGeom>
        </p:spPr>
        <p:txBody>
          <a:bodyPr wrap="square">
            <a:spAutoFit/>
          </a:bodyPr>
          <a:lstStyle/>
          <a:p>
            <a:r>
              <a:rPr lang="en-US" altLang="zh-CN" b="1" i="1" dirty="0" smtClean="0">
                <a:solidFill>
                  <a:schemeClr val="tx2"/>
                </a:solidFill>
                <a:latin typeface="+mn-lt"/>
              </a:rPr>
              <a:t>=</a:t>
            </a:r>
            <a:endParaRPr lang="zh-CN" altLang="en-US" dirty="0">
              <a:latin typeface="+mn-lt"/>
            </a:endParaRPr>
          </a:p>
        </p:txBody>
      </p:sp>
      <p:sp>
        <p:nvSpPr>
          <p:cNvPr id="20" name="矩形 19"/>
          <p:cNvSpPr/>
          <p:nvPr/>
        </p:nvSpPr>
        <p:spPr>
          <a:xfrm rot="5400000">
            <a:off x="6273770" y="1871246"/>
            <a:ext cx="432048" cy="523220"/>
          </a:xfrm>
          <a:prstGeom prst="rect">
            <a:avLst/>
          </a:prstGeom>
        </p:spPr>
        <p:txBody>
          <a:bodyPr wrap="square">
            <a:spAutoFit/>
          </a:bodyPr>
          <a:lstStyle/>
          <a:p>
            <a:r>
              <a:rPr lang="en-US" altLang="zh-CN" b="1" i="1" dirty="0" smtClean="0">
                <a:solidFill>
                  <a:schemeClr val="tx2"/>
                </a:solidFill>
                <a:latin typeface="+mn-lt"/>
              </a:rPr>
              <a:t>=</a:t>
            </a:r>
            <a:endParaRPr lang="zh-CN" altLang="en-US" dirty="0">
              <a:latin typeface="+mn-lt"/>
            </a:endParaRPr>
          </a:p>
        </p:txBody>
      </p:sp>
      <p:pic>
        <p:nvPicPr>
          <p:cNvPr id="229385"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3568" y="2564904"/>
            <a:ext cx="1190625" cy="2028825"/>
          </a:xfrm>
          <a:prstGeom prst="rect">
            <a:avLst/>
          </a:prstGeom>
          <a:noFill/>
        </p:spPr>
      </p:pic>
      <p:pic>
        <p:nvPicPr>
          <p:cNvPr id="229388"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51720" y="2564904"/>
            <a:ext cx="1190625" cy="2028825"/>
          </a:xfrm>
          <a:prstGeom prst="rect">
            <a:avLst/>
          </a:prstGeom>
          <a:noFill/>
        </p:spPr>
      </p:pic>
      <p:pic>
        <p:nvPicPr>
          <p:cNvPr id="229391"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419872" y="2564904"/>
            <a:ext cx="1190625" cy="2028825"/>
          </a:xfrm>
          <a:prstGeom prst="rect">
            <a:avLst/>
          </a:prstGeom>
          <a:noFill/>
        </p:spPr>
      </p:pic>
      <p:pic>
        <p:nvPicPr>
          <p:cNvPr id="229393"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868144" y="2564904"/>
            <a:ext cx="1209675" cy="2028825"/>
          </a:xfrm>
          <a:prstGeom prst="rect">
            <a:avLst/>
          </a:prstGeom>
          <a:noFill/>
        </p:spPr>
      </p:pic>
      <p:sp>
        <p:nvSpPr>
          <p:cNvPr id="40" name="矩形 39"/>
          <p:cNvSpPr/>
          <p:nvPr/>
        </p:nvSpPr>
        <p:spPr>
          <a:xfrm>
            <a:off x="4644008" y="3212976"/>
            <a:ext cx="1152128" cy="523220"/>
          </a:xfrm>
          <a:prstGeom prst="rect">
            <a:avLst/>
          </a:prstGeom>
        </p:spPr>
        <p:txBody>
          <a:bodyPr wrap="square">
            <a:spAutoFit/>
          </a:bodyPr>
          <a:lstStyle/>
          <a:p>
            <a:r>
              <a:rPr lang="en-US" altLang="zh-CN" b="1" i="1" dirty="0" smtClean="0">
                <a:solidFill>
                  <a:schemeClr val="tx2"/>
                </a:solidFill>
                <a:latin typeface="+mn-lt"/>
              </a:rPr>
              <a:t>……</a:t>
            </a:r>
            <a:endParaRPr lang="zh-CN" altLang="en-US" dirty="0">
              <a:latin typeface="+mn-lt"/>
            </a:endParaRPr>
          </a:p>
        </p:txBody>
      </p:sp>
      <p:sp>
        <p:nvSpPr>
          <p:cNvPr id="41" name="矩形 40"/>
          <p:cNvSpPr/>
          <p:nvPr/>
        </p:nvSpPr>
        <p:spPr>
          <a:xfrm>
            <a:off x="7236296" y="3284984"/>
            <a:ext cx="1152128" cy="523220"/>
          </a:xfrm>
          <a:prstGeom prst="rect">
            <a:avLst/>
          </a:prstGeom>
        </p:spPr>
        <p:txBody>
          <a:bodyPr wrap="square">
            <a:spAutoFit/>
          </a:bodyPr>
          <a:lstStyle/>
          <a:p>
            <a:r>
              <a:rPr lang="en-US" altLang="zh-CN" b="1" i="1" dirty="0" smtClean="0">
                <a:solidFill>
                  <a:schemeClr val="tx2"/>
                </a:solidFill>
                <a:latin typeface="+mn-lt"/>
              </a:rPr>
              <a:t>……</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29385"/>
                                        </p:tgtEl>
                                        <p:attrNameLst>
                                          <p:attrName>style.visibility</p:attrName>
                                        </p:attrNameLst>
                                      </p:cBhvr>
                                      <p:to>
                                        <p:strVal val="visible"/>
                                      </p:to>
                                    </p:set>
                                    <p:animEffect transition="in" filter="blinds(horizontal)">
                                      <p:cBhvr>
                                        <p:cTn id="21" dur="500"/>
                                        <p:tgtEl>
                                          <p:spTgt spid="22938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29388"/>
                                        </p:tgtEl>
                                        <p:attrNameLst>
                                          <p:attrName>style.visibility</p:attrName>
                                        </p:attrNameLst>
                                      </p:cBhvr>
                                      <p:to>
                                        <p:strVal val="visible"/>
                                      </p:to>
                                    </p:set>
                                    <p:animEffect transition="in" filter="blinds(horizontal)">
                                      <p:cBhvr>
                                        <p:cTn id="36" dur="500"/>
                                        <p:tgtEl>
                                          <p:spTgt spid="22938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29391"/>
                                        </p:tgtEl>
                                        <p:attrNameLst>
                                          <p:attrName>style.visibility</p:attrName>
                                        </p:attrNameLst>
                                      </p:cBhvr>
                                      <p:to>
                                        <p:strVal val="visible"/>
                                      </p:to>
                                    </p:set>
                                    <p:animEffect transition="in" filter="blinds(horizontal)">
                                      <p:cBhvr>
                                        <p:cTn id="51" dur="500"/>
                                        <p:tgtEl>
                                          <p:spTgt spid="22939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linds(horizontal)">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blinds(horizontal)">
                                      <p:cBhvr>
                                        <p:cTn id="61" dur="500"/>
                                        <p:tgtEl>
                                          <p:spTgt spid="4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blinds(horizontal)">
                                      <p:cBhvr>
                                        <p:cTn id="66" dur="500"/>
                                        <p:tgtEl>
                                          <p:spTgt spid="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blinds(horizontal)">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29393"/>
                                        </p:tgtEl>
                                        <p:attrNameLst>
                                          <p:attrName>style.visibility</p:attrName>
                                        </p:attrNameLst>
                                      </p:cBhvr>
                                      <p:to>
                                        <p:strVal val="visible"/>
                                      </p:to>
                                    </p:set>
                                    <p:animEffect transition="in" filter="blinds(horizontal)">
                                      <p:cBhvr>
                                        <p:cTn id="76" dur="500"/>
                                        <p:tgtEl>
                                          <p:spTgt spid="22939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blinds(horizontal)">
                                      <p:cBhvr>
                                        <p:cTn id="81" dur="500"/>
                                        <p:tgtEl>
                                          <p:spTgt spid="10"/>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blinds(horizontal)">
                                      <p:cBhvr>
                                        <p:cTn id="8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p:bldP spid="6" grpId="0"/>
      <p:bldP spid="7" grpId="0"/>
      <p:bldP spid="8" grpId="0"/>
      <p:bldP spid="9" grpId="0"/>
      <p:bldP spid="10" grpId="0"/>
      <p:bldP spid="16" grpId="0"/>
      <p:bldP spid="17" grpId="0"/>
      <p:bldP spid="19" grpId="0"/>
      <p:bldP spid="20" grpId="0"/>
      <p:bldP spid="40" grpId="0"/>
      <p:bldP spid="41"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03" name="Rectangle 11"/>
          <p:cNvSpPr>
            <a:spLocks noChangeArrowheads="1"/>
          </p:cNvSpPr>
          <p:nvPr/>
        </p:nvSpPr>
        <p:spPr bwMode="auto">
          <a:xfrm>
            <a:off x="0" y="1844080"/>
            <a:ext cx="9144000" cy="576808"/>
          </a:xfrm>
          <a:prstGeom prst="rect">
            <a:avLst/>
          </a:prstGeom>
          <a:noFill/>
          <a:ln w="9525">
            <a:noFill/>
            <a:miter lim="800000"/>
            <a:headEnd/>
            <a:tailEnd/>
          </a:ln>
          <a:effectLst/>
        </p:spPr>
        <p:txBody>
          <a:bodyPr anchor="ctr"/>
          <a:lstStyle/>
          <a:p>
            <a:pPr algn="l">
              <a:lnSpc>
                <a:spcPct val="120000"/>
              </a:lnSpc>
              <a:spcBef>
                <a:spcPts val="0"/>
              </a:spcBef>
            </a:pPr>
            <a:r>
              <a:rPr lang="zh-CN" altLang="en-US" b="1" dirty="0">
                <a:solidFill>
                  <a:schemeClr val="tx2"/>
                </a:solidFill>
                <a:latin typeface="+mn-lt"/>
                <a:ea typeface="+mn-ea"/>
              </a:rPr>
              <a:t>则称</a:t>
            </a:r>
            <a:r>
              <a:rPr lang="zh-CN" altLang="en-US" b="1" dirty="0">
                <a:solidFill>
                  <a:srgbClr val="FF0000"/>
                </a:solidFill>
                <a:latin typeface="+mn-lt"/>
                <a:ea typeface="+mn-ea"/>
              </a:rPr>
              <a:t>向量序列</a:t>
            </a:r>
            <a:r>
              <a:rPr lang="en-US" altLang="zh-CN" b="1" dirty="0">
                <a:solidFill>
                  <a:srgbClr val="FF0000"/>
                </a:solidFill>
                <a:latin typeface="+mn-lt"/>
                <a:ea typeface="+mn-ea"/>
                <a:cs typeface="Times New Roman" pitchFamily="18" charset="0"/>
              </a:rPr>
              <a:t>{</a:t>
            </a:r>
            <a:r>
              <a:rPr lang="en-US" altLang="zh-CN" b="1" i="1" dirty="0">
                <a:solidFill>
                  <a:srgbClr val="FF0000"/>
                </a:solidFill>
                <a:latin typeface="+mn-lt"/>
                <a:ea typeface="+mn-ea"/>
                <a:cs typeface="Times New Roman" pitchFamily="18" charset="0"/>
              </a:rPr>
              <a:t>x</a:t>
            </a:r>
            <a:r>
              <a:rPr lang="en-US" altLang="zh-CN" b="1" baseline="30000" dirty="0">
                <a:solidFill>
                  <a:srgbClr val="FF0000"/>
                </a:solidFill>
                <a:latin typeface="+mn-lt"/>
                <a:ea typeface="+mn-ea"/>
                <a:cs typeface="Times New Roman" pitchFamily="18" charset="0"/>
              </a:rPr>
              <a:t>(</a:t>
            </a:r>
            <a:r>
              <a:rPr lang="en-US" altLang="zh-CN" b="1" i="1" baseline="30000" dirty="0">
                <a:solidFill>
                  <a:srgbClr val="FF0000"/>
                </a:solidFill>
                <a:latin typeface="+mn-lt"/>
                <a:ea typeface="+mn-ea"/>
                <a:cs typeface="Times New Roman" pitchFamily="18" charset="0"/>
              </a:rPr>
              <a:t>k</a:t>
            </a:r>
            <a:r>
              <a:rPr lang="en-US" altLang="zh-CN" b="1" baseline="30000" dirty="0">
                <a:solidFill>
                  <a:srgbClr val="FF0000"/>
                </a:solidFill>
                <a:latin typeface="+mn-lt"/>
                <a:ea typeface="+mn-ea"/>
                <a:cs typeface="Times New Roman" pitchFamily="18" charset="0"/>
              </a:rPr>
              <a:t>)</a:t>
            </a:r>
            <a:r>
              <a:rPr lang="en-US" altLang="zh-CN" b="1" dirty="0">
                <a:solidFill>
                  <a:srgbClr val="FF0000"/>
                </a:solidFill>
                <a:latin typeface="+mn-lt"/>
                <a:ea typeface="+mn-ea"/>
                <a:cs typeface="Times New Roman" pitchFamily="18" charset="0"/>
              </a:rPr>
              <a:t>}</a:t>
            </a:r>
            <a:r>
              <a:rPr lang="zh-CN" altLang="en-US" b="1" dirty="0">
                <a:solidFill>
                  <a:srgbClr val="FF0000"/>
                </a:solidFill>
                <a:latin typeface="+mn-lt"/>
                <a:ea typeface="+mn-ea"/>
              </a:rPr>
              <a:t>收敛于向量</a:t>
            </a:r>
            <a:r>
              <a:rPr lang="en-US" altLang="zh-CN" b="1" i="1" dirty="0">
                <a:solidFill>
                  <a:srgbClr val="FF0000"/>
                </a:solidFill>
                <a:latin typeface="+mn-lt"/>
                <a:ea typeface="+mn-ea"/>
              </a:rPr>
              <a:t>x</a:t>
            </a:r>
            <a:r>
              <a:rPr lang="en-US" altLang="zh-CN" b="1" baseline="30000" dirty="0">
                <a:solidFill>
                  <a:srgbClr val="FF0000"/>
                </a:solidFill>
                <a:latin typeface="+mn-lt"/>
                <a:ea typeface="+mn-ea"/>
              </a:rPr>
              <a:t>*</a:t>
            </a:r>
            <a:r>
              <a:rPr lang="en-US" altLang="zh-CN" dirty="0">
                <a:solidFill>
                  <a:schemeClr val="tx2"/>
                </a:solidFill>
                <a:latin typeface="+mn-lt"/>
                <a:ea typeface="+mn-ea"/>
              </a:rPr>
              <a:t>,</a:t>
            </a:r>
            <a:r>
              <a:rPr lang="en-US" altLang="zh-CN" b="1" dirty="0">
                <a:solidFill>
                  <a:schemeClr val="tx2"/>
                </a:solidFill>
                <a:latin typeface="+mn-lt"/>
                <a:ea typeface="+mn-ea"/>
              </a:rPr>
              <a:t> </a:t>
            </a:r>
            <a:r>
              <a:rPr lang="zh-CN" altLang="en-US" b="1" dirty="0">
                <a:solidFill>
                  <a:schemeClr val="tx2"/>
                </a:solidFill>
                <a:latin typeface="+mn-lt"/>
                <a:ea typeface="+mn-ea"/>
              </a:rPr>
              <a:t>记作              </a:t>
            </a:r>
          </a:p>
        </p:txBody>
      </p:sp>
      <p:pic>
        <p:nvPicPr>
          <p:cNvPr id="59416" name="Picture 2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1720" y="4437112"/>
            <a:ext cx="5381625" cy="590550"/>
          </a:xfrm>
          <a:prstGeom prst="rect">
            <a:avLst/>
          </a:prstGeom>
          <a:noFill/>
        </p:spPr>
      </p:pic>
      <p:sp>
        <p:nvSpPr>
          <p:cNvPr id="22" name="Rectangle 11"/>
          <p:cNvSpPr>
            <a:spLocks noChangeArrowheads="1"/>
          </p:cNvSpPr>
          <p:nvPr/>
        </p:nvSpPr>
        <p:spPr bwMode="auto">
          <a:xfrm>
            <a:off x="0" y="44624"/>
            <a:ext cx="9144000" cy="3672408"/>
          </a:xfrm>
          <a:prstGeom prst="rect">
            <a:avLst/>
          </a:prstGeom>
          <a:noFill/>
          <a:ln w="9525">
            <a:solidFill>
              <a:srgbClr val="FF0000"/>
            </a:solidFill>
            <a:miter lim="800000"/>
            <a:headEnd/>
            <a:tailEnd/>
          </a:ln>
          <a:effectLst/>
        </p:spPr>
        <p:txBody>
          <a:bodyPr anchor="t"/>
          <a:lstStyle/>
          <a:p>
            <a:pPr algn="just">
              <a:lnSpc>
                <a:spcPct val="120000"/>
              </a:lnSpc>
              <a:spcBef>
                <a:spcPts val="0"/>
              </a:spcBef>
            </a:pPr>
            <a:r>
              <a:rPr lang="zh-CN" altLang="en-US" b="1" dirty="0" smtClean="0">
                <a:solidFill>
                  <a:srgbClr val="0070C0"/>
                </a:solidFill>
                <a:latin typeface="+mn-lt"/>
                <a:ea typeface="+mn-ea"/>
              </a:rPr>
              <a:t>定义</a:t>
            </a:r>
            <a:r>
              <a:rPr lang="en-US" altLang="zh-CN" b="1" dirty="0" smtClean="0">
                <a:solidFill>
                  <a:srgbClr val="0070C0"/>
                </a:solidFill>
                <a:latin typeface="+mn-lt"/>
                <a:ea typeface="+mn-ea"/>
              </a:rPr>
              <a:t>2.2 </a:t>
            </a:r>
            <a:r>
              <a:rPr lang="zh-CN" altLang="en-US" dirty="0" smtClean="0">
                <a:solidFill>
                  <a:schemeClr val="tx2"/>
                </a:solidFill>
                <a:latin typeface="+mn-lt"/>
                <a:ea typeface="+mn-ea"/>
              </a:rPr>
              <a:t>设有向量序列</a:t>
            </a:r>
            <a:r>
              <a:rPr lang="en-US" altLang="zh-CN" b="1" i="1" dirty="0" smtClean="0">
                <a:solidFill>
                  <a:schemeClr val="tx2"/>
                </a:solidFill>
                <a:latin typeface="+mn-lt"/>
                <a:ea typeface="+mn-ea"/>
              </a:rPr>
              <a:t>x</a:t>
            </a:r>
            <a:r>
              <a:rPr lang="en-US" altLang="zh-CN" baseline="30000" dirty="0" smtClean="0">
                <a:solidFill>
                  <a:schemeClr val="tx2"/>
                </a:solidFill>
                <a:latin typeface="+mn-lt"/>
                <a:ea typeface="+mn-ea"/>
              </a:rPr>
              <a:t>(</a:t>
            </a:r>
            <a:r>
              <a:rPr lang="en-US" altLang="zh-CN" i="1" baseline="30000" dirty="0" smtClean="0">
                <a:solidFill>
                  <a:schemeClr val="tx2"/>
                </a:solidFill>
                <a:latin typeface="+mn-lt"/>
                <a:ea typeface="+mn-ea"/>
              </a:rPr>
              <a:t>k</a:t>
            </a:r>
            <a:r>
              <a:rPr lang="en-US" altLang="zh-CN" baseline="30000" dirty="0" smtClean="0">
                <a:solidFill>
                  <a:schemeClr val="tx2"/>
                </a:solidFill>
                <a:latin typeface="+mn-lt"/>
                <a:ea typeface="+mn-ea"/>
              </a:rPr>
              <a:t>)</a:t>
            </a:r>
            <a:r>
              <a:rPr lang="en-US" altLang="zh-CN" dirty="0" smtClean="0">
                <a:solidFill>
                  <a:schemeClr val="tx2"/>
                </a:solidFill>
                <a:latin typeface="+mn-lt"/>
                <a:ea typeface="+mn-ea"/>
              </a:rPr>
              <a:t>=(</a:t>
            </a:r>
            <a:r>
              <a:rPr lang="en-US" altLang="zh-CN" i="1" dirty="0" smtClean="0">
                <a:solidFill>
                  <a:schemeClr val="tx2"/>
                </a:solidFill>
                <a:latin typeface="+mn-lt"/>
                <a:ea typeface="+mn-ea"/>
              </a:rPr>
              <a:t>x</a:t>
            </a:r>
            <a:r>
              <a:rPr lang="en-US" altLang="zh-CN" baseline="-25000" dirty="0" smtClean="0">
                <a:solidFill>
                  <a:schemeClr val="tx2"/>
                </a:solidFill>
                <a:latin typeface="+mn-lt"/>
                <a:ea typeface="+mn-ea"/>
              </a:rPr>
              <a:t>1</a:t>
            </a:r>
            <a:r>
              <a:rPr lang="en-US" altLang="zh-CN" baseline="30000" dirty="0" smtClean="0">
                <a:solidFill>
                  <a:schemeClr val="tx2"/>
                </a:solidFill>
                <a:latin typeface="+mn-lt"/>
              </a:rPr>
              <a:t>(</a:t>
            </a:r>
            <a:r>
              <a:rPr lang="en-US" altLang="zh-CN" i="1" baseline="30000" dirty="0" smtClean="0">
                <a:solidFill>
                  <a:schemeClr val="tx2"/>
                </a:solidFill>
                <a:latin typeface="+mn-lt"/>
              </a:rPr>
              <a:t>k</a:t>
            </a:r>
            <a:r>
              <a:rPr lang="en-US" altLang="zh-CN" baseline="30000" dirty="0" smtClean="0">
                <a:solidFill>
                  <a:schemeClr val="tx2"/>
                </a:solidFill>
                <a:latin typeface="+mn-lt"/>
              </a:rPr>
              <a:t>)</a:t>
            </a:r>
            <a:r>
              <a:rPr lang="en-US" altLang="zh-CN" dirty="0" smtClean="0">
                <a:solidFill>
                  <a:schemeClr val="tx2"/>
                </a:solidFill>
                <a:latin typeface="+mn-lt"/>
                <a:ea typeface="+mn-ea"/>
              </a:rPr>
              <a:t>, </a:t>
            </a:r>
            <a:r>
              <a:rPr lang="en-US" altLang="zh-CN" i="1" dirty="0" smtClean="0">
                <a:solidFill>
                  <a:schemeClr val="tx2"/>
                </a:solidFill>
                <a:latin typeface="+mn-lt"/>
                <a:ea typeface="+mn-ea"/>
              </a:rPr>
              <a:t>x</a:t>
            </a:r>
            <a:r>
              <a:rPr lang="en-US" altLang="zh-CN" baseline="-25000" dirty="0" smtClean="0">
                <a:solidFill>
                  <a:schemeClr val="tx2"/>
                </a:solidFill>
                <a:latin typeface="+mn-lt"/>
              </a:rPr>
              <a:t>2</a:t>
            </a:r>
            <a:r>
              <a:rPr lang="en-US" altLang="zh-CN" baseline="30000" dirty="0" smtClean="0">
                <a:solidFill>
                  <a:schemeClr val="tx2"/>
                </a:solidFill>
                <a:latin typeface="+mn-lt"/>
              </a:rPr>
              <a:t>(</a:t>
            </a:r>
            <a:r>
              <a:rPr lang="en-US" altLang="zh-CN" i="1" baseline="30000" dirty="0" smtClean="0">
                <a:solidFill>
                  <a:schemeClr val="tx2"/>
                </a:solidFill>
                <a:latin typeface="+mn-lt"/>
              </a:rPr>
              <a:t>k</a:t>
            </a:r>
            <a:r>
              <a:rPr lang="en-US" altLang="zh-CN" baseline="30000" dirty="0" smtClean="0">
                <a:solidFill>
                  <a:schemeClr val="tx2"/>
                </a:solidFill>
                <a:latin typeface="+mn-lt"/>
              </a:rPr>
              <a:t>)</a:t>
            </a:r>
            <a:r>
              <a:rPr lang="en-US" altLang="zh-CN" dirty="0" smtClean="0">
                <a:solidFill>
                  <a:schemeClr val="tx2"/>
                </a:solidFill>
                <a:latin typeface="+mn-lt"/>
                <a:ea typeface="+mn-ea"/>
              </a:rPr>
              <a:t>, …, </a:t>
            </a:r>
            <a:r>
              <a:rPr lang="en-US" altLang="zh-CN" i="1" dirty="0" err="1" smtClean="0">
                <a:solidFill>
                  <a:schemeClr val="tx2"/>
                </a:solidFill>
                <a:latin typeface="+mn-lt"/>
                <a:ea typeface="+mn-ea"/>
              </a:rPr>
              <a:t>x</a:t>
            </a:r>
            <a:r>
              <a:rPr lang="en-US" altLang="zh-CN" i="1" baseline="-25000" dirty="0" err="1" smtClean="0">
                <a:solidFill>
                  <a:schemeClr val="tx2"/>
                </a:solidFill>
                <a:latin typeface="+mn-lt"/>
              </a:rPr>
              <a:t>n</a:t>
            </a:r>
            <a:r>
              <a:rPr lang="en-US" altLang="zh-CN" baseline="30000" dirty="0" smtClean="0">
                <a:solidFill>
                  <a:schemeClr val="tx2"/>
                </a:solidFill>
                <a:latin typeface="+mn-lt"/>
              </a:rPr>
              <a:t>(</a:t>
            </a:r>
            <a:r>
              <a:rPr lang="en-US" altLang="zh-CN" i="1" baseline="30000" dirty="0" smtClean="0">
                <a:solidFill>
                  <a:schemeClr val="tx2"/>
                </a:solidFill>
                <a:latin typeface="+mn-lt"/>
              </a:rPr>
              <a:t>k</a:t>
            </a:r>
            <a:r>
              <a:rPr lang="en-US" altLang="zh-CN" baseline="30000" dirty="0" smtClean="0">
                <a:solidFill>
                  <a:schemeClr val="tx2"/>
                </a:solidFill>
                <a:latin typeface="+mn-lt"/>
              </a:rPr>
              <a:t>)</a:t>
            </a:r>
            <a:r>
              <a:rPr lang="en-US" altLang="zh-CN" dirty="0" smtClean="0">
                <a:solidFill>
                  <a:schemeClr val="tx2"/>
                </a:solidFill>
                <a:latin typeface="+mn-lt"/>
                <a:ea typeface="+mn-ea"/>
              </a:rPr>
              <a:t>)</a:t>
            </a:r>
            <a:r>
              <a:rPr lang="en-US" altLang="zh-CN" baseline="30000" dirty="0" smtClean="0">
                <a:solidFill>
                  <a:schemeClr val="tx2"/>
                </a:solidFill>
                <a:latin typeface="+mn-lt"/>
                <a:ea typeface="+mn-ea"/>
              </a:rPr>
              <a:t>T</a:t>
            </a:r>
            <a:r>
              <a:rPr lang="en-US" altLang="zh-CN" dirty="0" smtClean="0">
                <a:solidFill>
                  <a:schemeClr val="tx2"/>
                </a:solidFill>
                <a:latin typeface="+mn-lt"/>
                <a:ea typeface="+mn-ea"/>
              </a:rPr>
              <a:t>, </a:t>
            </a:r>
            <a:r>
              <a:rPr lang="en-US" altLang="zh-CN" i="1" dirty="0" smtClean="0">
                <a:solidFill>
                  <a:schemeClr val="tx2"/>
                </a:solidFill>
                <a:latin typeface="+mn-lt"/>
                <a:ea typeface="+mn-ea"/>
              </a:rPr>
              <a:t>k</a:t>
            </a:r>
            <a:r>
              <a:rPr lang="en-US" altLang="zh-CN" dirty="0" smtClean="0">
                <a:solidFill>
                  <a:schemeClr val="tx2"/>
                </a:solidFill>
                <a:latin typeface="+mn-lt"/>
                <a:ea typeface="+mn-ea"/>
              </a:rPr>
              <a:t>=1, 2,…</a:t>
            </a:r>
          </a:p>
          <a:p>
            <a:pPr algn="just">
              <a:lnSpc>
                <a:spcPct val="120000"/>
              </a:lnSpc>
              <a:spcBef>
                <a:spcPts val="0"/>
              </a:spcBef>
            </a:pPr>
            <a:r>
              <a:rPr lang="zh-CN" altLang="en-US" dirty="0" smtClean="0">
                <a:solidFill>
                  <a:schemeClr val="tx2"/>
                </a:solidFill>
                <a:latin typeface="+mn-lt"/>
                <a:ea typeface="+mn-ea"/>
              </a:rPr>
              <a:t>以及常向量</a:t>
            </a:r>
            <a:r>
              <a:rPr lang="en-US" altLang="zh-CN" b="1" i="1" dirty="0" smtClean="0">
                <a:solidFill>
                  <a:schemeClr val="tx2"/>
                </a:solidFill>
                <a:latin typeface="+mn-lt"/>
                <a:ea typeface="+mn-ea"/>
              </a:rPr>
              <a:t>x</a:t>
            </a:r>
            <a:r>
              <a:rPr lang="en-US" altLang="zh-CN" baseline="30000" dirty="0" smtClean="0">
                <a:solidFill>
                  <a:schemeClr val="tx2"/>
                </a:solidFill>
                <a:latin typeface="+mn-lt"/>
                <a:ea typeface="+mn-ea"/>
              </a:rPr>
              <a:t>*</a:t>
            </a:r>
            <a:r>
              <a:rPr lang="en-US" altLang="zh-CN" dirty="0" smtClean="0">
                <a:solidFill>
                  <a:schemeClr val="tx2"/>
                </a:solidFill>
                <a:latin typeface="+mn-lt"/>
                <a:ea typeface="+mn-ea"/>
              </a:rPr>
              <a:t>=(</a:t>
            </a:r>
            <a:r>
              <a:rPr lang="en-US" altLang="zh-CN" i="1" dirty="0" smtClean="0">
                <a:solidFill>
                  <a:schemeClr val="tx2"/>
                </a:solidFill>
                <a:latin typeface="+mn-lt"/>
                <a:ea typeface="+mn-ea"/>
              </a:rPr>
              <a:t>x</a:t>
            </a:r>
            <a:r>
              <a:rPr lang="en-US" altLang="zh-CN" baseline="-25000" dirty="0" smtClean="0">
                <a:solidFill>
                  <a:schemeClr val="tx2"/>
                </a:solidFill>
                <a:latin typeface="+mn-lt"/>
                <a:ea typeface="+mn-ea"/>
              </a:rPr>
              <a:t>1</a:t>
            </a:r>
            <a:r>
              <a:rPr lang="en-US" altLang="zh-CN" baseline="30000" dirty="0" smtClean="0">
                <a:solidFill>
                  <a:schemeClr val="tx2"/>
                </a:solidFill>
                <a:latin typeface="+mn-lt"/>
              </a:rPr>
              <a:t>*</a:t>
            </a:r>
            <a:r>
              <a:rPr lang="en-US" altLang="zh-CN" dirty="0" smtClean="0">
                <a:solidFill>
                  <a:schemeClr val="tx2"/>
                </a:solidFill>
                <a:latin typeface="+mn-lt"/>
                <a:ea typeface="+mn-ea"/>
              </a:rPr>
              <a:t>, </a:t>
            </a:r>
            <a:r>
              <a:rPr lang="en-US" altLang="zh-CN" i="1" dirty="0" smtClean="0">
                <a:solidFill>
                  <a:schemeClr val="tx2"/>
                </a:solidFill>
                <a:latin typeface="+mn-lt"/>
              </a:rPr>
              <a:t>x</a:t>
            </a:r>
            <a:r>
              <a:rPr lang="en-US" altLang="zh-CN" baseline="-25000" dirty="0" smtClean="0">
                <a:solidFill>
                  <a:schemeClr val="tx2"/>
                </a:solidFill>
                <a:latin typeface="+mn-lt"/>
              </a:rPr>
              <a:t>2</a:t>
            </a:r>
            <a:r>
              <a:rPr lang="en-US" altLang="zh-CN" baseline="30000" dirty="0" smtClean="0">
                <a:solidFill>
                  <a:schemeClr val="tx2"/>
                </a:solidFill>
                <a:latin typeface="+mn-lt"/>
              </a:rPr>
              <a:t>*</a:t>
            </a:r>
            <a:r>
              <a:rPr lang="en-US" altLang="zh-CN" dirty="0" smtClean="0">
                <a:solidFill>
                  <a:schemeClr val="tx2"/>
                </a:solidFill>
                <a:latin typeface="+mn-lt"/>
                <a:ea typeface="+mn-ea"/>
              </a:rPr>
              <a:t>, …, </a:t>
            </a:r>
            <a:r>
              <a:rPr lang="en-US" altLang="zh-CN" i="1" dirty="0" err="1" smtClean="0">
                <a:solidFill>
                  <a:schemeClr val="tx2"/>
                </a:solidFill>
                <a:latin typeface="+mn-lt"/>
              </a:rPr>
              <a:t>x</a:t>
            </a:r>
            <a:r>
              <a:rPr lang="en-US" altLang="zh-CN" i="1" baseline="-25000" dirty="0" err="1" smtClean="0">
                <a:solidFill>
                  <a:schemeClr val="tx2"/>
                </a:solidFill>
                <a:latin typeface="+mn-lt"/>
              </a:rPr>
              <a:t>n</a:t>
            </a:r>
            <a:r>
              <a:rPr lang="en-US" altLang="zh-CN" baseline="30000" dirty="0" smtClean="0">
                <a:solidFill>
                  <a:schemeClr val="tx2"/>
                </a:solidFill>
                <a:latin typeface="+mn-lt"/>
              </a:rPr>
              <a:t>*</a:t>
            </a:r>
            <a:r>
              <a:rPr lang="en-US" altLang="zh-CN" dirty="0" smtClean="0">
                <a:solidFill>
                  <a:schemeClr val="tx2"/>
                </a:solidFill>
                <a:latin typeface="+mn-lt"/>
                <a:ea typeface="+mn-ea"/>
              </a:rPr>
              <a:t>)</a:t>
            </a:r>
            <a:r>
              <a:rPr lang="en-US" altLang="zh-CN" baseline="30000" dirty="0" smtClean="0">
                <a:solidFill>
                  <a:schemeClr val="tx2"/>
                </a:solidFill>
                <a:latin typeface="+mn-lt"/>
              </a:rPr>
              <a:t>T</a:t>
            </a:r>
            <a:r>
              <a:rPr lang="en-US" altLang="zh-CN" dirty="0" smtClean="0">
                <a:solidFill>
                  <a:schemeClr val="tx2"/>
                </a:solidFill>
                <a:latin typeface="+mn-lt"/>
                <a:ea typeface="+mn-ea"/>
              </a:rPr>
              <a:t>. </a:t>
            </a:r>
            <a:r>
              <a:rPr lang="zh-CN" altLang="en-US" dirty="0" smtClean="0">
                <a:solidFill>
                  <a:schemeClr val="tx2"/>
                </a:solidFill>
                <a:latin typeface="+mn-lt"/>
                <a:ea typeface="+mn-ea"/>
              </a:rPr>
              <a:t>如果</a:t>
            </a:r>
            <a:endParaRPr lang="en-US" altLang="zh-CN" dirty="0" smtClean="0">
              <a:solidFill>
                <a:schemeClr val="tx2"/>
              </a:solidFill>
              <a:latin typeface="+mn-lt"/>
              <a:ea typeface="+mn-ea"/>
            </a:endParaRPr>
          </a:p>
        </p:txBody>
      </p:sp>
      <p:pic>
        <p:nvPicPr>
          <p:cNvPr id="2" name="Picture 1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03848" y="1182266"/>
            <a:ext cx="3076575" cy="590550"/>
          </a:xfrm>
          <a:prstGeom prst="rect">
            <a:avLst/>
          </a:prstGeom>
          <a:noFill/>
        </p:spPr>
      </p:pic>
      <p:pic>
        <p:nvPicPr>
          <p:cNvPr id="59408" name="Picture 1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35696" y="2492896"/>
            <a:ext cx="2133600" cy="581025"/>
          </a:xfrm>
          <a:prstGeom prst="rect">
            <a:avLst/>
          </a:prstGeom>
          <a:noFill/>
        </p:spPr>
      </p:pic>
      <p:pic>
        <p:nvPicPr>
          <p:cNvPr id="59411" name="Picture 1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211960" y="2482602"/>
            <a:ext cx="3295650" cy="514350"/>
          </a:xfrm>
          <a:prstGeom prst="rect">
            <a:avLst/>
          </a:prstGeom>
          <a:noFill/>
        </p:spPr>
      </p:pic>
      <p:sp>
        <p:nvSpPr>
          <p:cNvPr id="17" name="Rectangle 11"/>
          <p:cNvSpPr>
            <a:spLocks noChangeArrowheads="1"/>
          </p:cNvSpPr>
          <p:nvPr/>
        </p:nvSpPr>
        <p:spPr bwMode="auto">
          <a:xfrm>
            <a:off x="0" y="3788296"/>
            <a:ext cx="9144000" cy="576808"/>
          </a:xfrm>
          <a:prstGeom prst="rect">
            <a:avLst/>
          </a:prstGeom>
          <a:solidFill>
            <a:schemeClr val="accent5">
              <a:lumMod val="40000"/>
              <a:lumOff val="60000"/>
            </a:schemeClr>
          </a:solidFill>
          <a:ln w="9525">
            <a:noFill/>
            <a:miter lim="800000"/>
            <a:headEnd/>
            <a:tailEnd/>
          </a:ln>
          <a:effectLst/>
        </p:spPr>
        <p:txBody>
          <a:bodyPr anchor="ctr"/>
          <a:lstStyle/>
          <a:p>
            <a:pPr algn="l">
              <a:lnSpc>
                <a:spcPct val="120000"/>
              </a:lnSpc>
              <a:spcBef>
                <a:spcPts val="0"/>
              </a:spcBef>
            </a:pPr>
            <a:r>
              <a:rPr lang="zh-CN" altLang="en-US" b="1" dirty="0" smtClean="0">
                <a:solidFill>
                  <a:schemeClr val="tx2"/>
                </a:solidFill>
                <a:latin typeface="+mn-lt"/>
                <a:ea typeface="+mn-ea"/>
              </a:rPr>
              <a:t>思考</a:t>
            </a:r>
            <a:r>
              <a:rPr lang="en-US" altLang="zh-CN" b="1" dirty="0" smtClean="0">
                <a:solidFill>
                  <a:schemeClr val="tx2"/>
                </a:solidFill>
                <a:latin typeface="+mn-lt"/>
                <a:ea typeface="+mn-ea"/>
              </a:rPr>
              <a:t>: </a:t>
            </a:r>
            <a:r>
              <a:rPr lang="zh-CN" altLang="en-US" b="1" dirty="0" smtClean="0">
                <a:solidFill>
                  <a:schemeClr val="tx2"/>
                </a:solidFill>
                <a:latin typeface="+mn-lt"/>
                <a:ea typeface="+mn-ea"/>
              </a:rPr>
              <a:t>以下命题必成立</a:t>
            </a:r>
            <a:r>
              <a:rPr lang="en-US" altLang="zh-CN" b="1" dirty="0" smtClean="0">
                <a:solidFill>
                  <a:schemeClr val="tx2"/>
                </a:solidFill>
                <a:latin typeface="+mn-lt"/>
                <a:ea typeface="+mn-ea"/>
              </a:rPr>
              <a:t>.</a:t>
            </a:r>
            <a:endParaRPr lang="zh-CN" altLang="en-US" b="1" dirty="0">
              <a:solidFill>
                <a:schemeClr val="tx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2">
                                            <p:txEl>
                                              <p:pRg st="0" end="0"/>
                                            </p:txEl>
                                          </p:spTgt>
                                        </p:tgtEl>
                                        <p:attrNameLst>
                                          <p:attrName>style.visibility</p:attrName>
                                        </p:attrNameLst>
                                      </p:cBhvr>
                                      <p:to>
                                        <p:strVal val="visible"/>
                                      </p:to>
                                    </p:set>
                                    <p:anim calcmode="discrete" valueType="clr">
                                      <p:cBhvr override="childStyle">
                                        <p:cTn id="7" dur="80"/>
                                        <p:tgtEl>
                                          <p:spTgt spid="2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2">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2">
                                            <p:txEl>
                                              <p:pRg st="1" end="1"/>
                                            </p:txEl>
                                          </p:spTgt>
                                        </p:tgtEl>
                                        <p:attrNameLst>
                                          <p:attrName>style.visibility</p:attrName>
                                        </p:attrNameLst>
                                      </p:cBhvr>
                                      <p:to>
                                        <p:strVal val="visible"/>
                                      </p:to>
                                    </p:set>
                                    <p:anim calcmode="discrete" valueType="clr">
                                      <p:cBhvr override="childStyle">
                                        <p:cTn id="14" dur="80"/>
                                        <p:tgtEl>
                                          <p:spTgt spid="2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2">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59403"/>
                                        </p:tgtEl>
                                        <p:attrNameLst>
                                          <p:attrName>style.visibility</p:attrName>
                                        </p:attrNameLst>
                                      </p:cBhvr>
                                      <p:to>
                                        <p:strVal val="visible"/>
                                      </p:to>
                                    </p:set>
                                    <p:anim calcmode="discrete" valueType="clr">
                                      <p:cBhvr override="childStyle">
                                        <p:cTn id="26" dur="80"/>
                                        <p:tgtEl>
                                          <p:spTgt spid="59403"/>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59403"/>
                                        </p:tgtEl>
                                        <p:attrNameLst>
                                          <p:attrName>fillcolor</p:attrName>
                                        </p:attrNameLst>
                                      </p:cBhvr>
                                      <p:tavLst>
                                        <p:tav tm="0">
                                          <p:val>
                                            <p:clrVal>
                                              <a:schemeClr val="accent2"/>
                                            </p:clrVal>
                                          </p:val>
                                        </p:tav>
                                        <p:tav tm="50000">
                                          <p:val>
                                            <p:clrVal>
                                              <a:schemeClr val="hlink"/>
                                            </p:clrVal>
                                          </p:val>
                                        </p:tav>
                                      </p:tavLst>
                                    </p:anim>
                                    <p:set>
                                      <p:cBhvr>
                                        <p:cTn id="28" dur="80"/>
                                        <p:tgtEl>
                                          <p:spTgt spid="59403"/>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9408"/>
                                        </p:tgtEl>
                                        <p:attrNameLst>
                                          <p:attrName>style.visibility</p:attrName>
                                        </p:attrNameLst>
                                      </p:cBhvr>
                                      <p:to>
                                        <p:strVal val="visible"/>
                                      </p:to>
                                    </p:set>
                                    <p:animEffect transition="in" filter="wipe(left)">
                                      <p:cBhvr>
                                        <p:cTn id="33" dur="500"/>
                                        <p:tgtEl>
                                          <p:spTgt spid="5940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9411"/>
                                        </p:tgtEl>
                                        <p:attrNameLst>
                                          <p:attrName>style.visibility</p:attrName>
                                        </p:attrNameLst>
                                      </p:cBhvr>
                                      <p:to>
                                        <p:strVal val="visible"/>
                                      </p:to>
                                    </p:set>
                                    <p:animEffect transition="in" filter="wipe(left)">
                                      <p:cBhvr>
                                        <p:cTn id="38" dur="500"/>
                                        <p:tgtEl>
                                          <p:spTgt spid="5941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9416"/>
                                        </p:tgtEl>
                                        <p:attrNameLst>
                                          <p:attrName>style.visibility</p:attrName>
                                        </p:attrNameLst>
                                      </p:cBhvr>
                                      <p:to>
                                        <p:strVal val="visible"/>
                                      </p:to>
                                    </p:set>
                                    <p:animEffect transition="in" filter="wipe(left)">
                                      <p:cBhvr>
                                        <p:cTn id="48" dur="500"/>
                                        <p:tgtEl>
                                          <p:spTgt spid="59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3" grpId="0"/>
      <p:bldP spid="17"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0" y="76200"/>
            <a:ext cx="9144000" cy="609600"/>
          </a:xfrm>
        </p:spPr>
        <p:txBody>
          <a:bodyPr/>
          <a:lstStyle/>
          <a:p>
            <a:r>
              <a:rPr lang="en-US" altLang="zh-CN" sz="2800" b="1" dirty="0">
                <a:solidFill>
                  <a:schemeClr val="accent2"/>
                </a:solidFill>
                <a:latin typeface="+mn-lt"/>
                <a:ea typeface="+mn-ea"/>
              </a:rPr>
              <a:t>§</a:t>
            </a:r>
            <a:r>
              <a:rPr lang="en-US" altLang="zh-CN" sz="2800" b="1" dirty="0" smtClean="0">
                <a:solidFill>
                  <a:schemeClr val="accent2"/>
                </a:solidFill>
                <a:latin typeface="+mn-lt"/>
                <a:ea typeface="+mn-ea"/>
              </a:rPr>
              <a:t>2.4.2 </a:t>
            </a:r>
            <a:r>
              <a:rPr lang="zh-CN" altLang="en-US" sz="2800" b="1" dirty="0">
                <a:solidFill>
                  <a:schemeClr val="accent2"/>
                </a:solidFill>
                <a:latin typeface="+mn-lt"/>
                <a:ea typeface="+mn-ea"/>
              </a:rPr>
              <a:t>矩阵的范数</a:t>
            </a:r>
          </a:p>
        </p:txBody>
      </p:sp>
      <p:sp>
        <p:nvSpPr>
          <p:cNvPr id="60419" name="Text Box 3"/>
          <p:cNvSpPr txBox="1">
            <a:spLocks noChangeArrowheads="1"/>
          </p:cNvSpPr>
          <p:nvPr/>
        </p:nvSpPr>
        <p:spPr bwMode="auto">
          <a:xfrm>
            <a:off x="0" y="754063"/>
            <a:ext cx="9144000" cy="1212640"/>
          </a:xfrm>
          <a:prstGeom prst="rect">
            <a:avLst/>
          </a:prstGeom>
          <a:noFill/>
          <a:ln w="9525">
            <a:noFill/>
            <a:miter lim="800000"/>
            <a:headEnd/>
            <a:tailEnd/>
          </a:ln>
          <a:effectLst/>
        </p:spPr>
        <p:txBody>
          <a:bodyPr>
            <a:spAutoFit/>
          </a:bodyPr>
          <a:lstStyle/>
          <a:p>
            <a:pPr algn="just">
              <a:lnSpc>
                <a:spcPct val="130000"/>
              </a:lnSpc>
            </a:pPr>
            <a:r>
              <a:rPr lang="zh-CN" altLang="en-US" b="1" dirty="0" smtClean="0">
                <a:solidFill>
                  <a:schemeClr val="accent2"/>
                </a:solidFill>
                <a:latin typeface="+mn-lt"/>
                <a:ea typeface="+mn-ea"/>
              </a:rPr>
              <a:t>定义</a:t>
            </a:r>
            <a:r>
              <a:rPr lang="en-US" altLang="zh-CN" b="1" dirty="0">
                <a:solidFill>
                  <a:schemeClr val="accent2"/>
                </a:solidFill>
                <a:latin typeface="+mn-lt"/>
                <a:ea typeface="+mn-ea"/>
              </a:rPr>
              <a:t>2.3</a:t>
            </a:r>
            <a:r>
              <a:rPr lang="en-US" altLang="zh-CN" b="1" dirty="0">
                <a:latin typeface="+mn-lt"/>
                <a:ea typeface="+mn-ea"/>
              </a:rPr>
              <a:t> </a:t>
            </a:r>
            <a:r>
              <a:rPr lang="zh-CN" altLang="en-US" dirty="0" smtClean="0">
                <a:latin typeface="+mn-lt"/>
                <a:ea typeface="+mn-ea"/>
              </a:rPr>
              <a:t>设</a:t>
            </a:r>
            <a:r>
              <a:rPr lang="en-US" altLang="zh-CN" dirty="0">
                <a:latin typeface="+mn-lt"/>
                <a:ea typeface="+mn-ea"/>
              </a:rPr>
              <a:t>‖</a:t>
            </a:r>
            <a:r>
              <a:rPr lang="en-US" altLang="zh-CN" dirty="0">
                <a:latin typeface="+mn-lt"/>
                <a:ea typeface="+mn-ea"/>
                <a:sym typeface="Symbol" pitchFamily="18" charset="2"/>
              </a:rPr>
              <a:t></a:t>
            </a:r>
            <a:r>
              <a:rPr lang="en-US" altLang="zh-CN" dirty="0">
                <a:latin typeface="+mn-lt"/>
                <a:ea typeface="+mn-ea"/>
              </a:rPr>
              <a:t>‖</a:t>
            </a:r>
            <a:r>
              <a:rPr lang="zh-CN" altLang="en-US" dirty="0">
                <a:latin typeface="+mn-lt"/>
                <a:ea typeface="+mn-ea"/>
              </a:rPr>
              <a:t>是以</a:t>
            </a:r>
            <a:r>
              <a:rPr lang="en-US" altLang="zh-CN" i="1" dirty="0">
                <a:latin typeface="+mn-lt"/>
                <a:ea typeface="+mn-ea"/>
              </a:rPr>
              <a:t>n</a:t>
            </a:r>
            <a:r>
              <a:rPr lang="zh-CN" altLang="en-US" dirty="0">
                <a:latin typeface="+mn-lt"/>
                <a:ea typeface="+mn-ea"/>
              </a:rPr>
              <a:t>阶方阵为变量的</a:t>
            </a:r>
            <a:r>
              <a:rPr lang="zh-CN" altLang="en-US" dirty="0" smtClean="0">
                <a:latin typeface="+mn-lt"/>
                <a:ea typeface="+mn-ea"/>
              </a:rPr>
              <a:t>实值函数</a:t>
            </a:r>
            <a:r>
              <a:rPr lang="en-US" altLang="zh-CN" dirty="0" smtClean="0">
                <a:latin typeface="+mn-lt"/>
                <a:ea typeface="+mn-ea"/>
              </a:rPr>
              <a:t>, </a:t>
            </a:r>
            <a:r>
              <a:rPr lang="zh-CN" altLang="en-US" dirty="0" smtClean="0">
                <a:latin typeface="+mn-lt"/>
                <a:ea typeface="+mn-ea"/>
              </a:rPr>
              <a:t>且</a:t>
            </a:r>
            <a:r>
              <a:rPr lang="zh-CN" altLang="en-US" dirty="0">
                <a:latin typeface="+mn-lt"/>
                <a:ea typeface="+mn-ea"/>
              </a:rPr>
              <a:t>满足</a:t>
            </a:r>
            <a:r>
              <a:rPr lang="zh-CN" altLang="en-US" dirty="0" smtClean="0">
                <a:latin typeface="+mn-lt"/>
                <a:ea typeface="+mn-ea"/>
              </a:rPr>
              <a:t>条件</a:t>
            </a:r>
            <a:r>
              <a:rPr lang="en-US" altLang="zh-CN" dirty="0" smtClean="0">
                <a:latin typeface="+mn-lt"/>
                <a:ea typeface="+mn-ea"/>
              </a:rPr>
              <a:t>:</a:t>
            </a:r>
            <a:r>
              <a:rPr lang="zh-CN" altLang="en-US" dirty="0" smtClean="0">
                <a:latin typeface="+mn-lt"/>
                <a:ea typeface="+mn-ea"/>
              </a:rPr>
              <a:t>对于</a:t>
            </a:r>
            <a:r>
              <a:rPr lang="zh-CN" altLang="en-US" dirty="0">
                <a:latin typeface="+mn-lt"/>
                <a:ea typeface="+mn-ea"/>
              </a:rPr>
              <a:t>任意的</a:t>
            </a:r>
            <a:r>
              <a:rPr lang="en-US" altLang="zh-CN" i="1" dirty="0">
                <a:latin typeface="+mn-lt"/>
                <a:ea typeface="+mn-ea"/>
              </a:rPr>
              <a:t>n</a:t>
            </a:r>
            <a:r>
              <a:rPr lang="zh-CN" altLang="en-US" dirty="0">
                <a:latin typeface="+mn-lt"/>
                <a:ea typeface="+mn-ea"/>
              </a:rPr>
              <a:t>阶方阵</a:t>
            </a:r>
            <a:r>
              <a:rPr lang="en-US" altLang="zh-CN" b="1" i="1" dirty="0">
                <a:latin typeface="+mn-lt"/>
                <a:ea typeface="+mn-ea"/>
              </a:rPr>
              <a:t>A</a:t>
            </a:r>
            <a:r>
              <a:rPr lang="zh-CN" altLang="en-US" dirty="0">
                <a:latin typeface="+mn-lt"/>
                <a:ea typeface="+mn-ea"/>
              </a:rPr>
              <a:t>与</a:t>
            </a:r>
            <a:r>
              <a:rPr lang="en-US" altLang="zh-CN" b="1" i="1" dirty="0">
                <a:latin typeface="+mn-lt"/>
                <a:ea typeface="+mn-ea"/>
              </a:rPr>
              <a:t>B</a:t>
            </a:r>
            <a:r>
              <a:rPr lang="en-US" altLang="zh-CN" dirty="0" smtClean="0">
                <a:latin typeface="+mn-lt"/>
                <a:ea typeface="+mn-ea"/>
              </a:rPr>
              <a:t>, </a:t>
            </a:r>
            <a:r>
              <a:rPr lang="zh-CN" altLang="en-US" dirty="0" smtClean="0">
                <a:latin typeface="+mn-lt"/>
                <a:ea typeface="+mn-ea"/>
              </a:rPr>
              <a:t>均</a:t>
            </a:r>
            <a:r>
              <a:rPr lang="zh-CN" altLang="en-US" dirty="0">
                <a:latin typeface="+mn-lt"/>
                <a:ea typeface="+mn-ea"/>
              </a:rPr>
              <a:t>成立</a:t>
            </a:r>
            <a:endParaRPr lang="zh-CN" altLang="en-US" b="1" dirty="0">
              <a:solidFill>
                <a:schemeClr val="accent2"/>
              </a:solidFill>
              <a:latin typeface="+mn-lt"/>
              <a:ea typeface="+mn-ea"/>
            </a:endParaRPr>
          </a:p>
        </p:txBody>
      </p:sp>
      <p:sp>
        <p:nvSpPr>
          <p:cNvPr id="60420" name="Text Box 4"/>
          <p:cNvSpPr txBox="1">
            <a:spLocks noChangeArrowheads="1"/>
          </p:cNvSpPr>
          <p:nvPr/>
        </p:nvSpPr>
        <p:spPr bwMode="auto">
          <a:xfrm>
            <a:off x="0" y="1988840"/>
            <a:ext cx="9144000" cy="609398"/>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en-US" altLang="zh-CN" dirty="0" smtClean="0">
                <a:solidFill>
                  <a:srgbClr val="FF0000"/>
                </a:solidFill>
                <a:latin typeface="+mn-lt"/>
                <a:ea typeface="+mn-ea"/>
              </a:rPr>
              <a:t>(</a:t>
            </a:r>
            <a:r>
              <a:rPr lang="en-US" altLang="zh-CN" dirty="0">
                <a:solidFill>
                  <a:srgbClr val="FF0000"/>
                </a:solidFill>
                <a:latin typeface="+mn-lt"/>
                <a:ea typeface="+mn-ea"/>
              </a:rPr>
              <a:t>1) </a:t>
            </a:r>
            <a:r>
              <a:rPr lang="zh-CN" altLang="en-US" b="1" dirty="0">
                <a:solidFill>
                  <a:srgbClr val="FF0000"/>
                </a:solidFill>
                <a:latin typeface="+mn-lt"/>
                <a:ea typeface="+mn-ea"/>
              </a:rPr>
              <a:t>非负性</a:t>
            </a:r>
            <a:r>
              <a:rPr lang="en-US" altLang="zh-CN" b="1" dirty="0">
                <a:latin typeface="+mn-lt"/>
                <a:ea typeface="+mn-ea"/>
              </a:rPr>
              <a:t>: </a:t>
            </a:r>
            <a:r>
              <a:rPr lang="en-US" altLang="zh-CN" dirty="0">
                <a:latin typeface="+mn-lt"/>
                <a:ea typeface="+mn-ea"/>
              </a:rPr>
              <a:t>‖</a:t>
            </a:r>
            <a:r>
              <a:rPr lang="en-US" altLang="zh-CN" b="1" i="1" dirty="0">
                <a:latin typeface="+mn-lt"/>
                <a:ea typeface="+mn-ea"/>
                <a:sym typeface="Symbol" pitchFamily="18" charset="2"/>
              </a:rPr>
              <a:t>A</a:t>
            </a:r>
            <a:r>
              <a:rPr lang="en-US" altLang="zh-CN" dirty="0">
                <a:latin typeface="+mn-lt"/>
                <a:ea typeface="+mn-ea"/>
              </a:rPr>
              <a:t>‖</a:t>
            </a:r>
            <a:r>
              <a:rPr lang="en-US" altLang="zh-CN" dirty="0">
                <a:latin typeface="+mn-lt"/>
                <a:ea typeface="+mn-ea"/>
                <a:sym typeface="Symbol" pitchFamily="18" charset="2"/>
              </a:rPr>
              <a:t></a:t>
            </a:r>
            <a:r>
              <a:rPr lang="en-US" altLang="zh-CN" dirty="0" smtClean="0">
                <a:latin typeface="+mn-lt"/>
                <a:ea typeface="+mn-ea"/>
                <a:sym typeface="Symbol" pitchFamily="18" charset="2"/>
              </a:rPr>
              <a:t>0, </a:t>
            </a:r>
            <a:r>
              <a:rPr lang="zh-CN" altLang="en-US" dirty="0" smtClean="0">
                <a:latin typeface="+mn-lt"/>
                <a:ea typeface="+mn-ea"/>
                <a:sym typeface="Symbol" pitchFamily="18" charset="2"/>
              </a:rPr>
              <a:t>且</a:t>
            </a:r>
            <a:r>
              <a:rPr lang="en-US" altLang="zh-CN" dirty="0">
                <a:latin typeface="+mn-lt"/>
                <a:ea typeface="+mn-ea"/>
              </a:rPr>
              <a:t>‖</a:t>
            </a:r>
            <a:r>
              <a:rPr lang="en-US" altLang="zh-CN" b="1" i="1" dirty="0">
                <a:latin typeface="+mn-lt"/>
                <a:ea typeface="+mn-ea"/>
                <a:sym typeface="Symbol" pitchFamily="18" charset="2"/>
              </a:rPr>
              <a:t>A</a:t>
            </a:r>
            <a:r>
              <a:rPr lang="en-US" altLang="zh-CN" dirty="0">
                <a:latin typeface="+mn-lt"/>
                <a:ea typeface="+mn-ea"/>
              </a:rPr>
              <a:t>‖</a:t>
            </a:r>
            <a:r>
              <a:rPr lang="en-US" altLang="zh-CN" dirty="0">
                <a:latin typeface="+mn-lt"/>
                <a:ea typeface="+mn-ea"/>
                <a:sym typeface="Symbol" pitchFamily="18" charset="2"/>
              </a:rPr>
              <a:t>=0</a:t>
            </a:r>
            <a:r>
              <a:rPr lang="zh-CN" altLang="en-US" dirty="0">
                <a:latin typeface="+mn-lt"/>
                <a:ea typeface="+mn-ea"/>
                <a:sym typeface="Symbol" pitchFamily="18" charset="2"/>
              </a:rPr>
              <a:t>当且仅当</a:t>
            </a:r>
            <a:r>
              <a:rPr lang="en-US" altLang="zh-CN" b="1" i="1" dirty="0" smtClean="0">
                <a:latin typeface="+mn-lt"/>
                <a:ea typeface="+mn-ea"/>
                <a:sym typeface="Symbol" pitchFamily="18" charset="2"/>
              </a:rPr>
              <a:t>A</a:t>
            </a:r>
            <a:r>
              <a:rPr lang="en-US" altLang="zh-CN" dirty="0" smtClean="0">
                <a:latin typeface="+mn-lt"/>
                <a:ea typeface="+mn-ea"/>
                <a:sym typeface="Symbol" pitchFamily="18" charset="2"/>
              </a:rPr>
              <a:t>=</a:t>
            </a:r>
            <a:r>
              <a:rPr lang="en-US" altLang="zh-CN" b="1" i="1" dirty="0" smtClean="0">
                <a:latin typeface="+mn-lt"/>
                <a:ea typeface="+mn-ea"/>
                <a:sym typeface="Symbol" pitchFamily="18" charset="2"/>
              </a:rPr>
              <a:t>O</a:t>
            </a:r>
            <a:r>
              <a:rPr lang="en-US" altLang="zh-CN" dirty="0" smtClean="0">
                <a:latin typeface="+mn-lt"/>
                <a:ea typeface="+mn-ea"/>
                <a:sym typeface="Symbol" pitchFamily="18" charset="2"/>
              </a:rPr>
              <a:t>;</a:t>
            </a:r>
            <a:endParaRPr lang="en-US" altLang="zh-CN" dirty="0">
              <a:latin typeface="+mn-lt"/>
              <a:ea typeface="+mn-ea"/>
            </a:endParaRPr>
          </a:p>
        </p:txBody>
      </p:sp>
      <p:sp>
        <p:nvSpPr>
          <p:cNvPr id="60421" name="Text Box 5"/>
          <p:cNvSpPr txBox="1">
            <a:spLocks noChangeArrowheads="1"/>
          </p:cNvSpPr>
          <p:nvPr/>
        </p:nvSpPr>
        <p:spPr bwMode="auto">
          <a:xfrm>
            <a:off x="0" y="2636912"/>
            <a:ext cx="9144000" cy="609398"/>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en-US" altLang="zh-CN" dirty="0" smtClean="0">
                <a:solidFill>
                  <a:srgbClr val="FF0000"/>
                </a:solidFill>
                <a:latin typeface="+mn-lt"/>
                <a:ea typeface="+mn-ea"/>
              </a:rPr>
              <a:t>(</a:t>
            </a:r>
            <a:r>
              <a:rPr lang="en-US" altLang="zh-CN" dirty="0">
                <a:solidFill>
                  <a:srgbClr val="FF0000"/>
                </a:solidFill>
                <a:latin typeface="+mn-lt"/>
                <a:ea typeface="+mn-ea"/>
              </a:rPr>
              <a:t>2) </a:t>
            </a:r>
            <a:r>
              <a:rPr lang="zh-CN" altLang="en-US" b="1" dirty="0">
                <a:solidFill>
                  <a:srgbClr val="FF0000"/>
                </a:solidFill>
                <a:latin typeface="+mn-lt"/>
                <a:ea typeface="+mn-ea"/>
              </a:rPr>
              <a:t>齐次性</a:t>
            </a:r>
            <a:r>
              <a:rPr lang="en-US" altLang="zh-CN" b="1" dirty="0">
                <a:latin typeface="+mn-lt"/>
                <a:ea typeface="+mn-ea"/>
              </a:rPr>
              <a:t>: </a:t>
            </a:r>
            <a:r>
              <a:rPr lang="en-US" altLang="zh-CN" dirty="0">
                <a:latin typeface="+mn-lt"/>
                <a:ea typeface="+mn-ea"/>
              </a:rPr>
              <a:t>‖</a:t>
            </a:r>
            <a:r>
              <a:rPr lang="en-US" altLang="zh-CN" i="1" dirty="0">
                <a:latin typeface="+mn-lt"/>
                <a:ea typeface="+mn-ea"/>
                <a:sym typeface="Symbol" pitchFamily="18" charset="2"/>
              </a:rPr>
              <a:t></a:t>
            </a:r>
            <a:r>
              <a:rPr lang="en-US" altLang="zh-CN" b="1" i="1" dirty="0">
                <a:latin typeface="+mn-lt"/>
                <a:ea typeface="+mn-ea"/>
                <a:sym typeface="Symbol" pitchFamily="18" charset="2"/>
              </a:rPr>
              <a:t>A</a:t>
            </a:r>
            <a:r>
              <a:rPr lang="en-US" altLang="zh-CN" dirty="0" smtClean="0">
                <a:latin typeface="+mn-lt"/>
                <a:ea typeface="+mn-ea"/>
              </a:rPr>
              <a:t>‖ </a:t>
            </a:r>
            <a:r>
              <a:rPr lang="en-US" altLang="zh-CN" dirty="0" smtClean="0">
                <a:latin typeface="+mn-lt"/>
                <a:ea typeface="+mn-ea"/>
                <a:sym typeface="Symbol" pitchFamily="18" charset="2"/>
              </a:rPr>
              <a:t>= |</a:t>
            </a:r>
            <a:r>
              <a:rPr lang="en-US" altLang="zh-CN" i="1" dirty="0" smtClean="0">
                <a:latin typeface="+mn-lt"/>
                <a:ea typeface="+mn-ea"/>
                <a:sym typeface="Symbol" pitchFamily="18" charset="2"/>
              </a:rPr>
              <a:t></a:t>
            </a:r>
            <a:r>
              <a:rPr lang="en-US" altLang="zh-CN" dirty="0" smtClean="0">
                <a:latin typeface="+mn-lt"/>
                <a:ea typeface="+mn-ea"/>
                <a:sym typeface="Symbol" pitchFamily="18" charset="2"/>
              </a:rPr>
              <a:t>| </a:t>
            </a:r>
            <a:r>
              <a:rPr lang="en-US" altLang="zh-CN" dirty="0" smtClean="0">
                <a:latin typeface="+mn-lt"/>
                <a:ea typeface="+mn-ea"/>
              </a:rPr>
              <a:t>‖</a:t>
            </a:r>
            <a:r>
              <a:rPr lang="en-US" altLang="zh-CN" b="1" i="1" dirty="0">
                <a:latin typeface="+mn-lt"/>
                <a:ea typeface="+mn-ea"/>
                <a:sym typeface="Symbol" pitchFamily="18" charset="2"/>
              </a:rPr>
              <a:t>A</a:t>
            </a:r>
            <a:r>
              <a:rPr lang="en-US" altLang="zh-CN" dirty="0">
                <a:latin typeface="+mn-lt"/>
                <a:ea typeface="+mn-ea"/>
              </a:rPr>
              <a:t>‖, </a:t>
            </a:r>
            <a:r>
              <a:rPr lang="en-US" altLang="zh-CN" i="1" dirty="0">
                <a:latin typeface="+mn-lt"/>
                <a:ea typeface="+mn-ea"/>
                <a:sym typeface="Symbol" pitchFamily="18" charset="2"/>
              </a:rPr>
              <a:t></a:t>
            </a:r>
            <a:r>
              <a:rPr lang="en-US" altLang="zh-CN" dirty="0">
                <a:latin typeface="+mn-lt"/>
                <a:ea typeface="+mn-ea"/>
                <a:sym typeface="Symbol" pitchFamily="18" charset="2"/>
              </a:rPr>
              <a:t></a:t>
            </a:r>
            <a:r>
              <a:rPr lang="en-US" altLang="zh-CN" dirty="0" smtClean="0">
                <a:latin typeface="+mn-lt"/>
                <a:ea typeface="+mn-ea"/>
                <a:sym typeface="Symbol" pitchFamily="18" charset="2"/>
              </a:rPr>
              <a:t>R;</a:t>
            </a:r>
            <a:endParaRPr lang="en-US" altLang="zh-CN" dirty="0">
              <a:latin typeface="+mn-lt"/>
              <a:ea typeface="+mn-ea"/>
              <a:sym typeface="Symbol" pitchFamily="18" charset="2"/>
            </a:endParaRPr>
          </a:p>
        </p:txBody>
      </p:sp>
      <p:sp>
        <p:nvSpPr>
          <p:cNvPr id="60422" name="Text Box 6"/>
          <p:cNvSpPr txBox="1">
            <a:spLocks noChangeArrowheads="1"/>
          </p:cNvSpPr>
          <p:nvPr/>
        </p:nvSpPr>
        <p:spPr bwMode="auto">
          <a:xfrm>
            <a:off x="0" y="3284984"/>
            <a:ext cx="9144000" cy="609398"/>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en-US" altLang="zh-CN" dirty="0" smtClean="0">
                <a:solidFill>
                  <a:srgbClr val="FF0000"/>
                </a:solidFill>
                <a:latin typeface="+mn-lt"/>
                <a:ea typeface="+mn-ea"/>
              </a:rPr>
              <a:t>(</a:t>
            </a:r>
            <a:r>
              <a:rPr lang="en-US" altLang="zh-CN" dirty="0">
                <a:solidFill>
                  <a:srgbClr val="FF0000"/>
                </a:solidFill>
                <a:latin typeface="+mn-lt"/>
                <a:ea typeface="+mn-ea"/>
              </a:rPr>
              <a:t>3) </a:t>
            </a:r>
            <a:r>
              <a:rPr lang="zh-CN" altLang="en-US" b="1" dirty="0">
                <a:solidFill>
                  <a:srgbClr val="FF0000"/>
                </a:solidFill>
                <a:latin typeface="+mn-lt"/>
                <a:ea typeface="+mn-ea"/>
              </a:rPr>
              <a:t>三角不等式</a:t>
            </a:r>
            <a:r>
              <a:rPr lang="en-US" altLang="zh-CN" b="1" dirty="0" smtClean="0">
                <a:latin typeface="+mn-lt"/>
                <a:ea typeface="+mn-ea"/>
              </a:rPr>
              <a:t>:</a:t>
            </a:r>
            <a:r>
              <a:rPr lang="en-US" altLang="zh-CN" b="1" dirty="0" smtClean="0">
                <a:solidFill>
                  <a:srgbClr val="FF0000"/>
                </a:solidFill>
                <a:latin typeface="+mn-lt"/>
                <a:ea typeface="+mn-ea"/>
              </a:rPr>
              <a:t> </a:t>
            </a:r>
            <a:r>
              <a:rPr lang="en-US" altLang="zh-CN" dirty="0" smtClean="0">
                <a:latin typeface="+mn-lt"/>
                <a:ea typeface="+mn-ea"/>
              </a:rPr>
              <a:t>‖</a:t>
            </a:r>
            <a:r>
              <a:rPr lang="en-US" altLang="zh-CN" b="1" i="1" dirty="0">
                <a:latin typeface="+mn-lt"/>
                <a:ea typeface="+mn-ea"/>
                <a:sym typeface="Symbol" pitchFamily="18" charset="2"/>
              </a:rPr>
              <a:t>A</a:t>
            </a:r>
            <a:r>
              <a:rPr lang="en-US" altLang="zh-CN" b="1" dirty="0">
                <a:latin typeface="+mn-lt"/>
                <a:ea typeface="+mn-ea"/>
                <a:sym typeface="Symbol" pitchFamily="18" charset="2"/>
              </a:rPr>
              <a:t>+</a:t>
            </a:r>
            <a:r>
              <a:rPr lang="en-US" altLang="zh-CN" b="1" i="1" dirty="0">
                <a:latin typeface="+mn-lt"/>
                <a:ea typeface="+mn-ea"/>
                <a:sym typeface="Symbol" pitchFamily="18" charset="2"/>
              </a:rPr>
              <a:t>B</a:t>
            </a:r>
            <a:r>
              <a:rPr lang="en-US" altLang="zh-CN" dirty="0">
                <a:latin typeface="+mn-lt"/>
                <a:ea typeface="+mn-ea"/>
              </a:rPr>
              <a:t>‖</a:t>
            </a:r>
            <a:r>
              <a:rPr lang="en-US" altLang="zh-CN" dirty="0">
                <a:latin typeface="+mn-lt"/>
                <a:ea typeface="+mn-ea"/>
                <a:sym typeface="Symbol" pitchFamily="18" charset="2"/>
              </a:rPr>
              <a:t></a:t>
            </a:r>
            <a:r>
              <a:rPr lang="en-US" altLang="zh-CN" dirty="0">
                <a:latin typeface="+mn-lt"/>
                <a:ea typeface="+mn-ea"/>
              </a:rPr>
              <a:t>‖</a:t>
            </a:r>
            <a:r>
              <a:rPr lang="en-US" altLang="zh-CN" b="1" i="1" dirty="0">
                <a:latin typeface="+mn-lt"/>
                <a:ea typeface="+mn-ea"/>
                <a:sym typeface="Symbol" pitchFamily="18" charset="2"/>
              </a:rPr>
              <a:t>A</a:t>
            </a:r>
            <a:r>
              <a:rPr lang="en-US" altLang="zh-CN" dirty="0">
                <a:latin typeface="+mn-lt"/>
                <a:ea typeface="+mn-ea"/>
              </a:rPr>
              <a:t>‖+‖</a:t>
            </a:r>
            <a:r>
              <a:rPr lang="en-US" altLang="zh-CN" b="1" i="1" dirty="0">
                <a:latin typeface="+mn-lt"/>
                <a:ea typeface="+mn-ea"/>
                <a:sym typeface="Symbol" pitchFamily="18" charset="2"/>
              </a:rPr>
              <a:t>B</a:t>
            </a:r>
            <a:r>
              <a:rPr lang="en-US" altLang="zh-CN" dirty="0" smtClean="0">
                <a:latin typeface="+mn-lt"/>
                <a:ea typeface="+mn-ea"/>
              </a:rPr>
              <a:t>‖;</a:t>
            </a:r>
            <a:endParaRPr lang="en-US" altLang="zh-CN" dirty="0">
              <a:latin typeface="+mn-lt"/>
              <a:ea typeface="+mn-ea"/>
            </a:endParaRPr>
          </a:p>
        </p:txBody>
      </p:sp>
      <p:sp>
        <p:nvSpPr>
          <p:cNvPr id="60423" name="Text Box 7"/>
          <p:cNvSpPr txBox="1">
            <a:spLocks noChangeArrowheads="1"/>
          </p:cNvSpPr>
          <p:nvPr/>
        </p:nvSpPr>
        <p:spPr bwMode="auto">
          <a:xfrm>
            <a:off x="0" y="3933056"/>
            <a:ext cx="9144000" cy="609398"/>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en-US" altLang="zh-CN" dirty="0" smtClean="0">
                <a:solidFill>
                  <a:srgbClr val="660033"/>
                </a:solidFill>
                <a:latin typeface="+mn-lt"/>
                <a:ea typeface="+mn-ea"/>
              </a:rPr>
              <a:t>(</a:t>
            </a:r>
            <a:r>
              <a:rPr lang="en-US" altLang="zh-CN" dirty="0">
                <a:solidFill>
                  <a:srgbClr val="660033"/>
                </a:solidFill>
                <a:latin typeface="+mn-lt"/>
                <a:ea typeface="+mn-ea"/>
              </a:rPr>
              <a:t>4)</a:t>
            </a:r>
            <a:r>
              <a:rPr lang="en-US" altLang="zh-CN" b="1" dirty="0">
                <a:solidFill>
                  <a:srgbClr val="660033"/>
                </a:solidFill>
                <a:latin typeface="+mn-lt"/>
                <a:ea typeface="+mn-ea"/>
              </a:rPr>
              <a:t> </a:t>
            </a:r>
            <a:r>
              <a:rPr lang="zh-CN" altLang="en-US" b="1" dirty="0">
                <a:solidFill>
                  <a:srgbClr val="660033"/>
                </a:solidFill>
                <a:latin typeface="+mn-lt"/>
                <a:ea typeface="+mn-ea"/>
              </a:rPr>
              <a:t>相容性</a:t>
            </a:r>
            <a:r>
              <a:rPr lang="en-US" altLang="zh-CN" b="1" dirty="0" smtClean="0">
                <a:latin typeface="+mn-lt"/>
                <a:ea typeface="+mn-ea"/>
              </a:rPr>
              <a:t>: </a:t>
            </a:r>
            <a:r>
              <a:rPr lang="en-US" altLang="zh-CN" dirty="0" smtClean="0">
                <a:latin typeface="+mn-lt"/>
                <a:ea typeface="+mn-ea"/>
              </a:rPr>
              <a:t>‖</a:t>
            </a:r>
            <a:r>
              <a:rPr lang="en-US" altLang="zh-CN" b="1" i="1" dirty="0">
                <a:latin typeface="+mn-lt"/>
                <a:ea typeface="+mn-ea"/>
                <a:sym typeface="Symbol" pitchFamily="18" charset="2"/>
              </a:rPr>
              <a:t>AB</a:t>
            </a:r>
            <a:r>
              <a:rPr lang="en-US" altLang="zh-CN" dirty="0">
                <a:latin typeface="+mn-lt"/>
                <a:ea typeface="+mn-ea"/>
              </a:rPr>
              <a:t>‖</a:t>
            </a:r>
            <a:r>
              <a:rPr lang="en-US" altLang="zh-CN" dirty="0">
                <a:latin typeface="+mn-lt"/>
                <a:ea typeface="+mn-ea"/>
                <a:sym typeface="Symbol" pitchFamily="18" charset="2"/>
              </a:rPr>
              <a:t></a:t>
            </a:r>
            <a:r>
              <a:rPr lang="en-US" altLang="zh-CN" dirty="0">
                <a:latin typeface="+mn-lt"/>
                <a:ea typeface="+mn-ea"/>
              </a:rPr>
              <a:t>‖</a:t>
            </a:r>
            <a:r>
              <a:rPr lang="en-US" altLang="zh-CN" b="1" i="1" dirty="0">
                <a:latin typeface="+mn-lt"/>
                <a:ea typeface="+mn-ea"/>
                <a:sym typeface="Symbol" pitchFamily="18" charset="2"/>
              </a:rPr>
              <a:t>A</a:t>
            </a:r>
            <a:r>
              <a:rPr lang="en-US" altLang="zh-CN" dirty="0">
                <a:latin typeface="+mn-lt"/>
                <a:ea typeface="+mn-ea"/>
              </a:rPr>
              <a:t>‖‖</a:t>
            </a:r>
            <a:r>
              <a:rPr lang="en-US" altLang="zh-CN" b="1" i="1" dirty="0">
                <a:latin typeface="+mn-lt"/>
                <a:ea typeface="+mn-ea"/>
                <a:sym typeface="Symbol" pitchFamily="18" charset="2"/>
              </a:rPr>
              <a:t>B</a:t>
            </a:r>
            <a:r>
              <a:rPr lang="en-US" altLang="zh-CN" dirty="0" smtClean="0">
                <a:latin typeface="+mn-lt"/>
                <a:ea typeface="+mn-ea"/>
              </a:rPr>
              <a:t>‖,</a:t>
            </a:r>
            <a:endParaRPr lang="en-US" altLang="zh-CN" dirty="0">
              <a:latin typeface="+mn-lt"/>
              <a:ea typeface="+mn-ea"/>
            </a:endParaRPr>
          </a:p>
        </p:txBody>
      </p:sp>
      <p:sp>
        <p:nvSpPr>
          <p:cNvPr id="60424" name="Text Box 8"/>
          <p:cNvSpPr txBox="1">
            <a:spLocks noChangeArrowheads="1"/>
          </p:cNvSpPr>
          <p:nvPr/>
        </p:nvSpPr>
        <p:spPr bwMode="auto">
          <a:xfrm>
            <a:off x="0" y="4597295"/>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ea typeface="+mn-ea"/>
              </a:rPr>
              <a:t>则称</a:t>
            </a:r>
            <a:r>
              <a:rPr lang="en-US" altLang="zh-CN" dirty="0">
                <a:latin typeface="+mn-lt"/>
                <a:ea typeface="+mn-ea"/>
              </a:rPr>
              <a:t>‖</a:t>
            </a:r>
            <a:r>
              <a:rPr lang="en-US" altLang="zh-CN" b="1" i="1" dirty="0">
                <a:latin typeface="+mn-lt"/>
                <a:ea typeface="+mn-ea"/>
                <a:sym typeface="Symbol" pitchFamily="18" charset="2"/>
              </a:rPr>
              <a:t>A</a:t>
            </a:r>
            <a:r>
              <a:rPr lang="en-US" altLang="zh-CN" dirty="0">
                <a:latin typeface="+mn-lt"/>
                <a:ea typeface="+mn-ea"/>
              </a:rPr>
              <a:t>‖</a:t>
            </a:r>
            <a:r>
              <a:rPr lang="zh-CN" altLang="en-US" dirty="0">
                <a:latin typeface="+mn-lt"/>
                <a:ea typeface="+mn-ea"/>
              </a:rPr>
              <a:t>为矩阵</a:t>
            </a:r>
            <a:r>
              <a:rPr lang="en-US" altLang="zh-CN" b="1" i="1" dirty="0">
                <a:latin typeface="+mn-lt"/>
                <a:ea typeface="+mn-ea"/>
              </a:rPr>
              <a:t>A</a:t>
            </a:r>
            <a:r>
              <a:rPr lang="zh-CN" altLang="en-US" dirty="0">
                <a:latin typeface="+mn-lt"/>
                <a:ea typeface="+mn-ea"/>
                <a:sym typeface="Symbol" pitchFamily="18" charset="2"/>
              </a:rPr>
              <a:t>的</a:t>
            </a:r>
            <a:r>
              <a:rPr lang="zh-CN" altLang="en-US" b="1" dirty="0" smtClean="0">
                <a:solidFill>
                  <a:srgbClr val="FF0000"/>
                </a:solidFill>
                <a:latin typeface="+mn-lt"/>
                <a:ea typeface="+mn-ea"/>
                <a:sym typeface="Symbol" pitchFamily="18" charset="2"/>
              </a:rPr>
              <a:t>矩阵范数</a:t>
            </a:r>
            <a:r>
              <a:rPr lang="en-US" altLang="zh-CN" dirty="0" smtClean="0">
                <a:latin typeface="+mn-lt"/>
                <a:ea typeface="+mn-ea"/>
                <a:sym typeface="Symbol" pitchFamily="18" charset="2"/>
              </a:rPr>
              <a:t>.</a:t>
            </a:r>
            <a:r>
              <a:rPr lang="en-US" altLang="zh-CN" dirty="0" smtClean="0">
                <a:latin typeface="+mn-lt"/>
                <a:ea typeface="+mn-ea"/>
              </a:rPr>
              <a:t> </a:t>
            </a:r>
            <a:endParaRPr lang="en-US" altLang="zh-CN"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04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604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604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604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604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300"/>
                                  </p:iterate>
                                  <p:childTnLst>
                                    <p:set>
                                      <p:cBhvr>
                                        <p:cTn id="26" dur="1" fill="hold">
                                          <p:stCondLst>
                                            <p:cond delay="299"/>
                                          </p:stCondLst>
                                        </p:cTn>
                                        <p:tgtEl>
                                          <p:spTgt spid="60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utoUpdateAnimBg="0"/>
      <p:bldP spid="60420" grpId="0" animBg="1"/>
      <p:bldP spid="60421" grpId="0" animBg="1"/>
      <p:bldP spid="60422" grpId="0" animBg="1"/>
      <p:bldP spid="60423" grpId="0" animBg="1"/>
      <p:bldP spid="6042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0" y="4226570"/>
            <a:ext cx="9144000" cy="652486"/>
          </a:xfrm>
          <a:prstGeom prst="rect">
            <a:avLst/>
          </a:prstGeom>
          <a:solidFill>
            <a:srgbClr val="CCECFF"/>
          </a:solidFill>
          <a:ln w="9525">
            <a:noFill/>
            <a:miter lim="800000"/>
            <a:headEnd/>
            <a:tailEnd/>
          </a:ln>
          <a:effectLst/>
        </p:spPr>
        <p:txBody>
          <a:bodyPr wrap="square">
            <a:spAutoFit/>
          </a:bodyPr>
          <a:lstStyle/>
          <a:p>
            <a:pPr algn="l">
              <a:lnSpc>
                <a:spcPct val="130000"/>
              </a:lnSpc>
            </a:pPr>
            <a:r>
              <a:rPr lang="zh-CN" altLang="en-US" b="1" dirty="0">
                <a:solidFill>
                  <a:srgbClr val="FF0000"/>
                </a:solidFill>
                <a:latin typeface="+mn-lt"/>
              </a:rPr>
              <a:t>矩阵的</a:t>
            </a:r>
            <a:r>
              <a:rPr lang="zh-CN" altLang="en-US" b="1" dirty="0">
                <a:solidFill>
                  <a:srgbClr val="FF0000"/>
                </a:solidFill>
                <a:latin typeface="+mn-lt"/>
                <a:sym typeface="Symbol" pitchFamily="18" charset="2"/>
              </a:rPr>
              <a:t></a:t>
            </a:r>
            <a:r>
              <a:rPr lang="en-US" altLang="zh-CN" b="1" dirty="0">
                <a:solidFill>
                  <a:srgbClr val="FF0000"/>
                </a:solidFill>
                <a:latin typeface="+mn-lt"/>
              </a:rPr>
              <a:t>-</a:t>
            </a:r>
            <a:r>
              <a:rPr lang="zh-CN" altLang="en-US" b="1" dirty="0">
                <a:solidFill>
                  <a:srgbClr val="FF0000"/>
                </a:solidFill>
                <a:latin typeface="+mn-lt"/>
              </a:rPr>
              <a:t>范数</a:t>
            </a:r>
            <a:r>
              <a:rPr lang="en-US" altLang="zh-CN" dirty="0" smtClean="0">
                <a:latin typeface="+mn-lt"/>
              </a:rPr>
              <a:t>:                                       </a:t>
            </a:r>
            <a:r>
              <a:rPr lang="en-US" altLang="zh-CN" dirty="0" smtClean="0">
                <a:latin typeface="+mn-lt"/>
                <a:sym typeface="Symbol" pitchFamily="18" charset="2"/>
              </a:rPr>
              <a:t>    </a:t>
            </a:r>
            <a:r>
              <a:rPr lang="zh-CN" altLang="en-US" dirty="0" smtClean="0">
                <a:latin typeface="+mn-lt"/>
                <a:sym typeface="Symbol" pitchFamily="18" charset="2"/>
              </a:rPr>
              <a:t>也</a:t>
            </a:r>
            <a:r>
              <a:rPr lang="zh-CN" altLang="en-US" dirty="0">
                <a:latin typeface="+mn-lt"/>
                <a:sym typeface="Symbol" pitchFamily="18" charset="2"/>
              </a:rPr>
              <a:t>称矩阵的</a:t>
            </a:r>
            <a:r>
              <a:rPr lang="zh-CN" altLang="en-US" b="1" dirty="0">
                <a:solidFill>
                  <a:srgbClr val="FF0000"/>
                </a:solidFill>
                <a:latin typeface="+mn-lt"/>
                <a:sym typeface="Symbol" pitchFamily="18" charset="2"/>
              </a:rPr>
              <a:t>行范数</a:t>
            </a:r>
            <a:r>
              <a:rPr lang="en-US" altLang="zh-CN" dirty="0">
                <a:latin typeface="+mn-lt"/>
                <a:sym typeface="Symbol" pitchFamily="18" charset="2"/>
              </a:rPr>
              <a:t>.</a:t>
            </a:r>
            <a:r>
              <a:rPr lang="en-US" altLang="zh-CN" baseline="-25000" dirty="0">
                <a:latin typeface="+mn-lt"/>
                <a:sym typeface="Symbol" pitchFamily="18" charset="2"/>
              </a:rPr>
              <a:t>               </a:t>
            </a:r>
            <a:r>
              <a:rPr lang="en-US" altLang="zh-CN" dirty="0">
                <a:latin typeface="+mn-lt"/>
              </a:rPr>
              <a:t> </a:t>
            </a:r>
          </a:p>
        </p:txBody>
      </p:sp>
      <p:sp>
        <p:nvSpPr>
          <p:cNvPr id="61446" name="Text Box 6"/>
          <p:cNvSpPr txBox="1">
            <a:spLocks noChangeArrowheads="1"/>
          </p:cNvSpPr>
          <p:nvPr/>
        </p:nvSpPr>
        <p:spPr bwMode="auto">
          <a:xfrm>
            <a:off x="0" y="5094933"/>
            <a:ext cx="9144000" cy="1428083"/>
          </a:xfrm>
          <a:prstGeom prst="rect">
            <a:avLst/>
          </a:prstGeom>
          <a:solidFill>
            <a:srgbClr val="CCECFF"/>
          </a:solidFill>
          <a:ln w="9525">
            <a:noFill/>
            <a:miter lim="800000"/>
            <a:headEnd/>
            <a:tailEnd/>
          </a:ln>
          <a:effectLst/>
        </p:spPr>
        <p:txBody>
          <a:bodyPr wrap="square">
            <a:spAutoFit/>
          </a:bodyPr>
          <a:lstStyle/>
          <a:p>
            <a:pPr algn="l">
              <a:lnSpc>
                <a:spcPct val="130000"/>
              </a:lnSpc>
            </a:pPr>
            <a:r>
              <a:rPr lang="zh-CN" altLang="en-US" b="1" dirty="0" smtClean="0">
                <a:solidFill>
                  <a:srgbClr val="FF0000"/>
                </a:solidFill>
                <a:latin typeface="+mn-lt"/>
              </a:rPr>
              <a:t>矩阵的</a:t>
            </a:r>
            <a:r>
              <a:rPr lang="en-US" altLang="zh-CN" b="1" dirty="0" smtClean="0">
                <a:solidFill>
                  <a:srgbClr val="FF0000"/>
                </a:solidFill>
                <a:latin typeface="+mn-lt"/>
                <a:sym typeface="Symbol" pitchFamily="18" charset="2"/>
              </a:rPr>
              <a:t>F</a:t>
            </a:r>
            <a:r>
              <a:rPr lang="en-US" altLang="zh-CN" b="1" dirty="0" smtClean="0">
                <a:solidFill>
                  <a:srgbClr val="FF0000"/>
                </a:solidFill>
                <a:latin typeface="+mn-lt"/>
              </a:rPr>
              <a:t>-</a:t>
            </a:r>
            <a:r>
              <a:rPr lang="zh-CN" altLang="en-US" b="1" dirty="0" smtClean="0">
                <a:solidFill>
                  <a:srgbClr val="FF0000"/>
                </a:solidFill>
                <a:latin typeface="+mn-lt"/>
              </a:rPr>
              <a:t>范数</a:t>
            </a:r>
            <a:r>
              <a:rPr lang="en-US" altLang="zh-CN" b="1" dirty="0" smtClean="0">
                <a:latin typeface="+mn-lt"/>
              </a:rPr>
              <a:t>:</a:t>
            </a:r>
          </a:p>
          <a:p>
            <a:pPr algn="l">
              <a:lnSpc>
                <a:spcPct val="130000"/>
              </a:lnSpc>
            </a:pPr>
            <a:r>
              <a:rPr lang="en-US" altLang="zh-CN" b="1" dirty="0" smtClean="0">
                <a:latin typeface="+mn-lt"/>
              </a:rPr>
              <a:t> </a:t>
            </a:r>
            <a:endParaRPr lang="en-US" altLang="zh-CN" dirty="0">
              <a:latin typeface="+mn-lt"/>
            </a:endParaRPr>
          </a:p>
        </p:txBody>
      </p:sp>
      <p:sp>
        <p:nvSpPr>
          <p:cNvPr id="61458" name="Text Box 18"/>
          <p:cNvSpPr txBox="1">
            <a:spLocks noChangeArrowheads="1"/>
          </p:cNvSpPr>
          <p:nvPr/>
        </p:nvSpPr>
        <p:spPr bwMode="auto">
          <a:xfrm>
            <a:off x="0" y="115888"/>
            <a:ext cx="9144000" cy="1372171"/>
          </a:xfrm>
          <a:prstGeom prst="rect">
            <a:avLst/>
          </a:prstGeom>
          <a:noFill/>
          <a:ln w="9525">
            <a:noFill/>
            <a:miter lim="800000"/>
            <a:headEnd/>
            <a:tailEnd/>
          </a:ln>
          <a:effectLst/>
        </p:spPr>
        <p:txBody>
          <a:bodyPr>
            <a:spAutoFit/>
          </a:bodyPr>
          <a:lstStyle/>
          <a:p>
            <a:pPr algn="l">
              <a:lnSpc>
                <a:spcPct val="130000"/>
              </a:lnSpc>
            </a:pPr>
            <a:r>
              <a:rPr lang="zh-CN" altLang="en-US" dirty="0" smtClean="0">
                <a:latin typeface="+mn-lt"/>
              </a:rPr>
              <a:t>        记</a:t>
            </a:r>
            <a:r>
              <a:rPr lang="en-US" altLang="zh-CN" b="1" i="1" dirty="0">
                <a:latin typeface="+mn-lt"/>
                <a:sym typeface="Symbol" pitchFamily="18" charset="2"/>
              </a:rPr>
              <a:t>A</a:t>
            </a:r>
            <a:r>
              <a:rPr lang="en-US" altLang="zh-CN" dirty="0">
                <a:latin typeface="+mn-lt"/>
              </a:rPr>
              <a:t>=(</a:t>
            </a:r>
            <a:r>
              <a:rPr lang="en-US" altLang="zh-CN" i="1" dirty="0" err="1" smtClean="0">
                <a:latin typeface="+mn-lt"/>
              </a:rPr>
              <a:t>a</a:t>
            </a:r>
            <a:r>
              <a:rPr lang="en-US" altLang="zh-CN" baseline="-25000" dirty="0" err="1" smtClean="0">
                <a:latin typeface="+mn-lt"/>
              </a:rPr>
              <a:t>ij</a:t>
            </a:r>
            <a:r>
              <a:rPr lang="en-US" altLang="zh-CN" dirty="0" smtClean="0">
                <a:latin typeface="+mn-lt"/>
              </a:rPr>
              <a:t>)</a:t>
            </a:r>
            <a:r>
              <a:rPr lang="en-US" altLang="zh-CN" i="1" baseline="-25000" dirty="0" err="1" smtClean="0">
                <a:latin typeface="+mn-lt"/>
              </a:rPr>
              <a:t>n</a:t>
            </a:r>
            <a:r>
              <a:rPr lang="en-US" altLang="zh-CN" baseline="-25000" dirty="0" err="1" smtClean="0">
                <a:latin typeface="+mn-lt"/>
              </a:rPr>
              <a:t>×</a:t>
            </a:r>
            <a:r>
              <a:rPr lang="en-US" altLang="zh-CN" i="1" baseline="-25000" dirty="0" err="1" smtClean="0">
                <a:latin typeface="+mn-lt"/>
              </a:rPr>
              <a:t>n</a:t>
            </a:r>
            <a:r>
              <a:rPr lang="en-US" altLang="zh-CN" baseline="-25000" dirty="0">
                <a:latin typeface="+mn-lt"/>
              </a:rPr>
              <a:t> </a:t>
            </a:r>
            <a:r>
              <a:rPr lang="en-US" altLang="zh-CN" dirty="0" smtClean="0">
                <a:latin typeface="+mn-lt"/>
              </a:rPr>
              <a:t>, </a:t>
            </a:r>
            <a:r>
              <a:rPr lang="zh-CN" altLang="en-US" dirty="0" smtClean="0">
                <a:latin typeface="+mn-lt"/>
              </a:rPr>
              <a:t>即</a:t>
            </a:r>
            <a:endParaRPr lang="en-US" altLang="zh-CN" dirty="0" smtClean="0">
              <a:latin typeface="+mn-lt"/>
            </a:endParaRPr>
          </a:p>
          <a:p>
            <a:pPr algn="l">
              <a:lnSpc>
                <a:spcPct val="130000"/>
              </a:lnSpc>
            </a:pPr>
            <a:endParaRPr lang="zh-CN" altLang="en-US" dirty="0">
              <a:latin typeface="+mn-lt"/>
            </a:endParaRPr>
          </a:p>
        </p:txBody>
      </p:sp>
      <p:sp>
        <p:nvSpPr>
          <p:cNvPr id="61459" name="Text Box 19"/>
          <p:cNvSpPr txBox="1">
            <a:spLocks noChangeArrowheads="1"/>
          </p:cNvSpPr>
          <p:nvPr/>
        </p:nvSpPr>
        <p:spPr bwMode="auto">
          <a:xfrm>
            <a:off x="0" y="2729558"/>
            <a:ext cx="9144000" cy="652486"/>
          </a:xfrm>
          <a:prstGeom prst="rect">
            <a:avLst/>
          </a:prstGeom>
          <a:solidFill>
            <a:srgbClr val="CCECFF"/>
          </a:solidFill>
          <a:ln w="9525">
            <a:noFill/>
            <a:miter lim="800000"/>
            <a:headEnd/>
            <a:tailEnd/>
          </a:ln>
          <a:effectLst/>
        </p:spPr>
        <p:txBody>
          <a:bodyPr wrap="square">
            <a:spAutoFit/>
          </a:bodyPr>
          <a:lstStyle/>
          <a:p>
            <a:pPr algn="l">
              <a:lnSpc>
                <a:spcPct val="130000"/>
              </a:lnSpc>
            </a:pPr>
            <a:r>
              <a:rPr lang="zh-CN" altLang="en-US" b="1" dirty="0">
                <a:solidFill>
                  <a:srgbClr val="FF0000"/>
                </a:solidFill>
                <a:latin typeface="+mn-lt"/>
              </a:rPr>
              <a:t>矩阵的</a:t>
            </a:r>
            <a:r>
              <a:rPr lang="en-US" altLang="zh-CN" b="1" dirty="0">
                <a:solidFill>
                  <a:srgbClr val="FF0000"/>
                </a:solidFill>
                <a:latin typeface="+mn-lt"/>
              </a:rPr>
              <a:t>1-</a:t>
            </a:r>
            <a:r>
              <a:rPr lang="zh-CN" altLang="en-US" b="1" dirty="0">
                <a:solidFill>
                  <a:srgbClr val="FF0000"/>
                </a:solidFill>
                <a:latin typeface="+mn-lt"/>
              </a:rPr>
              <a:t>范数</a:t>
            </a:r>
            <a:r>
              <a:rPr lang="en-US" altLang="zh-CN" dirty="0" smtClean="0">
                <a:latin typeface="+mn-lt"/>
              </a:rPr>
              <a:t>:                                           </a:t>
            </a:r>
            <a:r>
              <a:rPr lang="zh-CN" altLang="en-US" dirty="0" smtClean="0">
                <a:latin typeface="+mn-lt"/>
              </a:rPr>
              <a:t>也</a:t>
            </a:r>
            <a:r>
              <a:rPr lang="zh-CN" altLang="en-US" dirty="0">
                <a:latin typeface="+mn-lt"/>
              </a:rPr>
              <a:t>称矩阵的</a:t>
            </a:r>
            <a:r>
              <a:rPr lang="zh-CN" altLang="en-US" b="1" dirty="0">
                <a:solidFill>
                  <a:srgbClr val="FF0000"/>
                </a:solidFill>
                <a:latin typeface="+mn-lt"/>
              </a:rPr>
              <a:t>列范数</a:t>
            </a:r>
            <a:r>
              <a:rPr lang="en-US" altLang="zh-CN" b="1" dirty="0">
                <a:latin typeface="+mn-lt"/>
              </a:rPr>
              <a:t>.</a:t>
            </a:r>
          </a:p>
        </p:txBody>
      </p:sp>
      <p:sp>
        <p:nvSpPr>
          <p:cNvPr id="61461" name="Text Box 21"/>
          <p:cNvSpPr txBox="1">
            <a:spLocks noChangeArrowheads="1"/>
          </p:cNvSpPr>
          <p:nvPr/>
        </p:nvSpPr>
        <p:spPr bwMode="auto">
          <a:xfrm>
            <a:off x="0" y="3510608"/>
            <a:ext cx="9144000" cy="652486"/>
          </a:xfrm>
          <a:prstGeom prst="rect">
            <a:avLst/>
          </a:prstGeom>
          <a:solidFill>
            <a:srgbClr val="CCECFF"/>
          </a:solidFill>
          <a:ln w="9525">
            <a:noFill/>
            <a:miter lim="800000"/>
            <a:headEnd/>
            <a:tailEnd/>
          </a:ln>
          <a:effectLst/>
        </p:spPr>
        <p:txBody>
          <a:bodyPr wrap="square">
            <a:spAutoFit/>
          </a:bodyPr>
          <a:lstStyle/>
          <a:p>
            <a:pPr algn="l">
              <a:lnSpc>
                <a:spcPct val="130000"/>
              </a:lnSpc>
            </a:pPr>
            <a:r>
              <a:rPr lang="zh-CN" altLang="en-US" b="1" dirty="0">
                <a:solidFill>
                  <a:srgbClr val="FF0000"/>
                </a:solidFill>
                <a:latin typeface="+mn-lt"/>
              </a:rPr>
              <a:t>矩阵的</a:t>
            </a:r>
            <a:r>
              <a:rPr lang="en-US" altLang="zh-CN" b="1" dirty="0">
                <a:solidFill>
                  <a:srgbClr val="FF0000"/>
                </a:solidFill>
                <a:latin typeface="+mn-lt"/>
              </a:rPr>
              <a:t>2-</a:t>
            </a:r>
            <a:r>
              <a:rPr lang="zh-CN" altLang="en-US" b="1" dirty="0">
                <a:solidFill>
                  <a:srgbClr val="FF0000"/>
                </a:solidFill>
                <a:latin typeface="+mn-lt"/>
              </a:rPr>
              <a:t>范数</a:t>
            </a:r>
            <a:r>
              <a:rPr lang="en-US" altLang="zh-CN" dirty="0" smtClean="0">
                <a:latin typeface="+mn-lt"/>
              </a:rPr>
              <a:t>: ‖</a:t>
            </a:r>
            <a:r>
              <a:rPr lang="en-US" altLang="zh-CN" b="1" dirty="0">
                <a:latin typeface="+mn-lt"/>
                <a:sym typeface="Symbol" pitchFamily="18" charset="2"/>
              </a:rPr>
              <a:t>A</a:t>
            </a:r>
            <a:r>
              <a:rPr lang="en-US" altLang="zh-CN" dirty="0">
                <a:latin typeface="+mn-lt"/>
              </a:rPr>
              <a:t>‖</a:t>
            </a:r>
            <a:r>
              <a:rPr lang="en-US" altLang="zh-CN" baseline="-25000" dirty="0">
                <a:latin typeface="+mn-lt"/>
              </a:rPr>
              <a:t>2                                        </a:t>
            </a:r>
            <a:r>
              <a:rPr lang="en-US" altLang="zh-CN" baseline="-25000" dirty="0" smtClean="0">
                <a:latin typeface="+mn-lt"/>
              </a:rPr>
              <a:t>  </a:t>
            </a:r>
            <a:r>
              <a:rPr lang="en-US" altLang="zh-CN" dirty="0" smtClean="0">
                <a:latin typeface="+mn-lt"/>
              </a:rPr>
              <a:t>, </a:t>
            </a:r>
            <a:r>
              <a:rPr lang="zh-CN" altLang="en-US" dirty="0" smtClean="0">
                <a:latin typeface="+mn-lt"/>
              </a:rPr>
              <a:t>也</a:t>
            </a:r>
            <a:r>
              <a:rPr lang="zh-CN" altLang="en-US" dirty="0">
                <a:latin typeface="+mn-lt"/>
              </a:rPr>
              <a:t>称矩阵的</a:t>
            </a:r>
            <a:r>
              <a:rPr lang="zh-CN" altLang="en-US" b="1" dirty="0">
                <a:solidFill>
                  <a:srgbClr val="FF0000"/>
                </a:solidFill>
                <a:latin typeface="+mn-lt"/>
              </a:rPr>
              <a:t>谱范数</a:t>
            </a:r>
            <a:r>
              <a:rPr lang="en-US" altLang="zh-CN" b="1" dirty="0">
                <a:latin typeface="+mn-lt"/>
              </a:rPr>
              <a:t>.</a:t>
            </a:r>
          </a:p>
        </p:txBody>
      </p:sp>
      <p:graphicFrame>
        <p:nvGraphicFramePr>
          <p:cNvPr id="61462" name="Object 22"/>
          <p:cNvGraphicFramePr>
            <a:graphicFrameLocks noChangeAspect="1"/>
          </p:cNvGraphicFramePr>
          <p:nvPr/>
        </p:nvGraphicFramePr>
        <p:xfrm>
          <a:off x="3116188" y="3594472"/>
          <a:ext cx="2247900" cy="482600"/>
        </p:xfrm>
        <a:graphic>
          <a:graphicData uri="http://schemas.openxmlformats.org/presentationml/2006/ole">
            <p:oleObj spid="_x0000_s61462" name="Equation" r:id="rId3" imgW="2247840" imgH="482400" progId="Equation.3">
              <p:embed/>
            </p:oleObj>
          </a:graphicData>
        </a:graphic>
      </p:graphicFrame>
      <p:sp>
        <p:nvSpPr>
          <p:cNvPr id="61463" name="Text Box 23"/>
          <p:cNvSpPr txBox="1">
            <a:spLocks noChangeArrowheads="1"/>
          </p:cNvSpPr>
          <p:nvPr/>
        </p:nvSpPr>
        <p:spPr bwMode="auto">
          <a:xfrm>
            <a:off x="0" y="2060848"/>
            <a:ext cx="9144000" cy="652486"/>
          </a:xfrm>
          <a:prstGeom prst="rect">
            <a:avLst/>
          </a:prstGeom>
          <a:noFill/>
          <a:ln w="9525">
            <a:noFill/>
            <a:miter lim="800000"/>
            <a:headEnd/>
            <a:tailEnd/>
          </a:ln>
          <a:effectLst/>
        </p:spPr>
        <p:txBody>
          <a:bodyPr>
            <a:spAutoFit/>
          </a:bodyPr>
          <a:lstStyle/>
          <a:p>
            <a:pPr algn="l">
              <a:lnSpc>
                <a:spcPct val="130000"/>
              </a:lnSpc>
            </a:pPr>
            <a:r>
              <a:rPr lang="zh-CN" altLang="en-US" dirty="0">
                <a:latin typeface="+mn-lt"/>
              </a:rPr>
              <a:t>常用的矩阵</a:t>
            </a:r>
            <a:r>
              <a:rPr lang="zh-CN" altLang="en-US" dirty="0">
                <a:latin typeface="+mn-lt"/>
                <a:sym typeface="Symbol" pitchFamily="18" charset="2"/>
              </a:rPr>
              <a:t>范数有</a:t>
            </a:r>
            <a:r>
              <a:rPr lang="en-US" altLang="zh-CN" dirty="0">
                <a:latin typeface="+mn-lt"/>
                <a:sym typeface="Symbol" pitchFamily="18" charset="2"/>
              </a:rPr>
              <a:t>:</a:t>
            </a:r>
            <a:r>
              <a:rPr lang="en-US" altLang="zh-CN" dirty="0">
                <a:latin typeface="+mn-lt"/>
              </a:rPr>
              <a:t> </a:t>
            </a:r>
          </a:p>
        </p:txBody>
      </p:sp>
      <p:sp>
        <p:nvSpPr>
          <p:cNvPr id="61470" name="AutoShape 30"/>
          <p:cNvSpPr>
            <a:spLocks noChangeArrowheads="1"/>
          </p:cNvSpPr>
          <p:nvPr/>
        </p:nvSpPr>
        <p:spPr bwMode="auto">
          <a:xfrm>
            <a:off x="6660232" y="5085184"/>
            <a:ext cx="2447925" cy="1296144"/>
          </a:xfrm>
          <a:prstGeom prst="wedgeEllipseCallout">
            <a:avLst>
              <a:gd name="adj1" fmla="val -57586"/>
              <a:gd name="adj2" fmla="val -3618"/>
            </a:avLst>
          </a:prstGeom>
          <a:solidFill>
            <a:srgbClr val="FFFF00"/>
          </a:solidFill>
          <a:ln w="9525">
            <a:noFill/>
            <a:miter lim="800000"/>
            <a:headEnd/>
            <a:tailEnd/>
          </a:ln>
          <a:effectLst/>
        </p:spPr>
        <p:txBody>
          <a:bodyPr anchor="ctr"/>
          <a:lstStyle/>
          <a:p>
            <a:r>
              <a:rPr lang="zh-CN" altLang="en-US" b="1" dirty="0">
                <a:latin typeface="+mn-lt"/>
              </a:rPr>
              <a:t>也是矩阵范数中的</a:t>
            </a:r>
            <a:r>
              <a:rPr lang="zh-CN" altLang="en-US" b="1" dirty="0">
                <a:solidFill>
                  <a:srgbClr val="FF0000"/>
                </a:solidFill>
                <a:latin typeface="+mn-lt"/>
              </a:rPr>
              <a:t>欧氏范数</a:t>
            </a:r>
          </a:p>
        </p:txBody>
      </p:sp>
      <p:sp>
        <p:nvSpPr>
          <p:cNvPr id="61471" name="AutoShape 31"/>
          <p:cNvSpPr>
            <a:spLocks noChangeArrowheads="1"/>
          </p:cNvSpPr>
          <p:nvPr/>
        </p:nvSpPr>
        <p:spPr bwMode="auto">
          <a:xfrm>
            <a:off x="0" y="6165304"/>
            <a:ext cx="2663825" cy="360363"/>
          </a:xfrm>
          <a:prstGeom prst="wedgeEllipseCallout">
            <a:avLst>
              <a:gd name="adj1" fmla="val -1779"/>
              <a:gd name="adj2" fmla="val -149309"/>
            </a:avLst>
          </a:prstGeom>
          <a:solidFill>
            <a:srgbClr val="FFFF00"/>
          </a:solidFill>
          <a:ln w="9525">
            <a:noFill/>
            <a:miter lim="800000"/>
            <a:headEnd/>
            <a:tailEnd/>
          </a:ln>
          <a:effectLst/>
        </p:spPr>
        <p:txBody>
          <a:bodyPr anchor="ctr"/>
          <a:lstStyle/>
          <a:p>
            <a:r>
              <a:rPr lang="en-US" altLang="zh-CN" b="1" dirty="0" err="1">
                <a:solidFill>
                  <a:srgbClr val="FF0000"/>
                </a:solidFill>
                <a:latin typeface="+mn-lt"/>
              </a:rPr>
              <a:t>Frobenius</a:t>
            </a:r>
            <a:r>
              <a:rPr lang="zh-CN" altLang="en-US" b="1" dirty="0">
                <a:solidFill>
                  <a:srgbClr val="FF0000"/>
                </a:solidFill>
                <a:latin typeface="+mn-lt"/>
              </a:rPr>
              <a:t>范数</a:t>
            </a:r>
          </a:p>
        </p:txBody>
      </p:sp>
      <p:pic>
        <p:nvPicPr>
          <p:cNvPr id="61465" name="Picture 2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71800" y="476672"/>
            <a:ext cx="4105275" cy="1581150"/>
          </a:xfrm>
          <a:prstGeom prst="rect">
            <a:avLst/>
          </a:prstGeom>
          <a:noFill/>
        </p:spPr>
      </p:pic>
      <p:pic>
        <p:nvPicPr>
          <p:cNvPr id="61468" name="Picture 2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406377" y="2564904"/>
            <a:ext cx="3533775" cy="990600"/>
          </a:xfrm>
          <a:prstGeom prst="rect">
            <a:avLst/>
          </a:prstGeom>
          <a:noFill/>
        </p:spPr>
      </p:pic>
      <p:pic>
        <p:nvPicPr>
          <p:cNvPr id="3" name="Picture 3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455143" y="4127351"/>
            <a:ext cx="3629025" cy="885825"/>
          </a:xfrm>
          <a:prstGeom prst="rect">
            <a:avLst/>
          </a:prstGeom>
          <a:noFill/>
        </p:spPr>
      </p:pic>
      <p:pic>
        <p:nvPicPr>
          <p:cNvPr id="61474" name="Picture 3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483768" y="5052020"/>
            <a:ext cx="3829050" cy="12573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1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1465"/>
                                        </p:tgtEl>
                                        <p:attrNameLst>
                                          <p:attrName>style.visibility</p:attrName>
                                        </p:attrNameLst>
                                      </p:cBhvr>
                                      <p:to>
                                        <p:strVal val="visible"/>
                                      </p:to>
                                    </p:set>
                                    <p:animEffect transition="in" filter="blinds(horizontal)">
                                      <p:cBhvr>
                                        <p:cTn id="11" dur="500"/>
                                        <p:tgtEl>
                                          <p:spTgt spid="6146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614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6145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1468"/>
                                        </p:tgtEl>
                                        <p:attrNameLst>
                                          <p:attrName>style.visibility</p:attrName>
                                        </p:attrNameLst>
                                      </p:cBhvr>
                                      <p:to>
                                        <p:strVal val="visible"/>
                                      </p:to>
                                    </p:set>
                                    <p:animEffect transition="in" filter="blinds(horizontal)">
                                      <p:cBhvr>
                                        <p:cTn id="24" dur="500"/>
                                        <p:tgtEl>
                                          <p:spTgt spid="6146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wd">
                                    <p:tmAbs val="300"/>
                                  </p:iterate>
                                  <p:childTnLst>
                                    <p:set>
                                      <p:cBhvr>
                                        <p:cTn id="28" dur="1" fill="hold">
                                          <p:stCondLst>
                                            <p:cond delay="299"/>
                                          </p:stCondLst>
                                        </p:cTn>
                                        <p:tgtEl>
                                          <p:spTgt spid="614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wd">
                                    <p:tmAbs val="300"/>
                                  </p:iterate>
                                  <p:childTnLst>
                                    <p:set>
                                      <p:cBhvr>
                                        <p:cTn id="37" dur="1" fill="hold">
                                          <p:stCondLst>
                                            <p:cond delay="299"/>
                                          </p:stCondLst>
                                        </p:cTn>
                                        <p:tgtEl>
                                          <p:spTgt spid="6146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462"/>
                                        </p:tgtEl>
                                        <p:attrNameLst>
                                          <p:attrName>style.visibility</p:attrName>
                                        </p:attrNameLst>
                                      </p:cBhvr>
                                      <p:to>
                                        <p:strVal val="visible"/>
                                      </p:to>
                                    </p:set>
                                    <p:animEffect transition="in" filter="blinds(horizontal)">
                                      <p:cBhvr>
                                        <p:cTn id="42" dur="500"/>
                                        <p:tgtEl>
                                          <p:spTgt spid="614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wd">
                                    <p:tmAbs val="300"/>
                                  </p:iterate>
                                  <p:childTnLst>
                                    <p:set>
                                      <p:cBhvr>
                                        <p:cTn id="46" dur="1" fill="hold">
                                          <p:stCondLst>
                                            <p:cond delay="299"/>
                                          </p:stCondLst>
                                        </p:cTn>
                                        <p:tgtEl>
                                          <p:spTgt spid="614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1474"/>
                                        </p:tgtEl>
                                        <p:attrNameLst>
                                          <p:attrName>style.visibility</p:attrName>
                                        </p:attrNameLst>
                                      </p:cBhvr>
                                      <p:to>
                                        <p:strVal val="visible"/>
                                      </p:to>
                                    </p:set>
                                    <p:animEffect transition="in" filter="blinds(horizontal)">
                                      <p:cBhvr>
                                        <p:cTn id="51" dur="500"/>
                                        <p:tgtEl>
                                          <p:spTgt spid="6147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61471"/>
                                        </p:tgtEl>
                                        <p:attrNameLst>
                                          <p:attrName>style.visibility</p:attrName>
                                        </p:attrNameLst>
                                      </p:cBhvr>
                                      <p:to>
                                        <p:strVal val="visible"/>
                                      </p:to>
                                    </p:set>
                                    <p:animEffect transition="in" filter="blinds(horizontal)">
                                      <p:cBhvr>
                                        <p:cTn id="56" dur="500"/>
                                        <p:tgtEl>
                                          <p:spTgt spid="6147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61470"/>
                                        </p:tgtEl>
                                        <p:attrNameLst>
                                          <p:attrName>style.visibility</p:attrName>
                                        </p:attrNameLst>
                                      </p:cBhvr>
                                      <p:to>
                                        <p:strVal val="visible"/>
                                      </p:to>
                                    </p:set>
                                    <p:animEffect transition="in" filter="blinds(horizontal)">
                                      <p:cBhvr>
                                        <p:cTn id="61" dur="500"/>
                                        <p:tgtEl>
                                          <p:spTgt spid="61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nimBg="1" autoUpdateAnimBg="0"/>
      <p:bldP spid="61446" grpId="0" animBg="1" autoUpdateAnimBg="0"/>
      <p:bldP spid="61458" grpId="0" autoUpdateAnimBg="0"/>
      <p:bldP spid="61459" grpId="0" animBg="1" autoUpdateAnimBg="0"/>
      <p:bldP spid="61461" grpId="0" animBg="1" autoUpdateAnimBg="0"/>
      <p:bldP spid="61463" grpId="0" autoUpdateAnimBg="0"/>
      <p:bldP spid="61470" grpId="0" animBg="1" autoUpdateAnimBg="0"/>
      <p:bldP spid="61471"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ChangeArrowheads="1"/>
          </p:cNvSpPr>
          <p:nvPr/>
        </p:nvSpPr>
        <p:spPr bwMode="auto">
          <a:xfrm>
            <a:off x="0" y="0"/>
            <a:ext cx="9144000" cy="609600"/>
          </a:xfrm>
          <a:prstGeom prst="rect">
            <a:avLst/>
          </a:prstGeom>
          <a:noFill/>
          <a:ln w="9525">
            <a:noFill/>
            <a:miter lim="800000"/>
            <a:headEnd/>
            <a:tailEnd/>
          </a:ln>
          <a:effectLst/>
        </p:spPr>
        <p:txBody>
          <a:bodyPr anchor="ctr"/>
          <a:lstStyle/>
          <a:p>
            <a:pPr algn="l">
              <a:lnSpc>
                <a:spcPct val="120000"/>
              </a:lnSpc>
              <a:spcBef>
                <a:spcPts val="0"/>
              </a:spcBef>
            </a:pPr>
            <a:r>
              <a:rPr lang="zh-CN" altLang="en-US" b="1" dirty="0" smtClean="0">
                <a:solidFill>
                  <a:schemeClr val="accent2"/>
                </a:solidFill>
                <a:latin typeface="+mn-lt"/>
              </a:rPr>
              <a:t>例</a:t>
            </a:r>
            <a:r>
              <a:rPr lang="zh-CN" altLang="en-US" dirty="0" smtClean="0">
                <a:solidFill>
                  <a:schemeClr val="accent2"/>
                </a:solidFill>
                <a:latin typeface="+mn-lt"/>
              </a:rPr>
              <a:t> </a:t>
            </a:r>
            <a:r>
              <a:rPr lang="zh-CN" altLang="en-US" dirty="0">
                <a:latin typeface="+mn-lt"/>
              </a:rPr>
              <a:t>设矩阵</a:t>
            </a:r>
          </a:p>
        </p:txBody>
      </p:sp>
      <p:graphicFrame>
        <p:nvGraphicFramePr>
          <p:cNvPr id="99333" name="Object 5"/>
          <p:cNvGraphicFramePr>
            <a:graphicFrameLocks noChangeAspect="1"/>
          </p:cNvGraphicFramePr>
          <p:nvPr/>
        </p:nvGraphicFramePr>
        <p:xfrm>
          <a:off x="3491880" y="476672"/>
          <a:ext cx="1959429" cy="1008112"/>
        </p:xfrm>
        <a:graphic>
          <a:graphicData uri="http://schemas.openxmlformats.org/presentationml/2006/ole">
            <p:oleObj spid="_x0000_s99333" name="Equation" r:id="rId3" imgW="1752480" imgH="901440" progId="Equation.3">
              <p:embed/>
            </p:oleObj>
          </a:graphicData>
        </a:graphic>
      </p:graphicFrame>
      <p:sp>
        <p:nvSpPr>
          <p:cNvPr id="99335" name="Text Box 7"/>
          <p:cNvSpPr txBox="1">
            <a:spLocks noChangeArrowheads="1"/>
          </p:cNvSpPr>
          <p:nvPr/>
        </p:nvSpPr>
        <p:spPr bwMode="auto">
          <a:xfrm>
            <a:off x="0" y="2204864"/>
            <a:ext cx="9144000" cy="609398"/>
          </a:xfrm>
          <a:prstGeom prst="rect">
            <a:avLst/>
          </a:prstGeom>
          <a:noFill/>
          <a:ln w="9525">
            <a:noFill/>
            <a:miter lim="800000"/>
            <a:headEnd/>
            <a:tailEnd/>
          </a:ln>
          <a:effectLst/>
        </p:spPr>
        <p:txBody>
          <a:bodyPr wrap="square">
            <a:spAutoFit/>
          </a:bodyPr>
          <a:lstStyle/>
          <a:p>
            <a:pPr algn="l">
              <a:lnSpc>
                <a:spcPct val="120000"/>
              </a:lnSpc>
              <a:spcBef>
                <a:spcPts val="0"/>
              </a:spcBef>
            </a:pPr>
            <a:r>
              <a:rPr lang="zh-CN" altLang="en-US" b="1" dirty="0" smtClean="0">
                <a:latin typeface="+mn-lt"/>
              </a:rPr>
              <a:t>解</a:t>
            </a:r>
            <a:r>
              <a:rPr lang="en-US" altLang="zh-CN" dirty="0" smtClean="0">
                <a:latin typeface="+mn-lt"/>
              </a:rPr>
              <a:t>:</a:t>
            </a:r>
            <a:r>
              <a:rPr lang="zh-CN" altLang="en-US" dirty="0" smtClean="0">
                <a:latin typeface="+mn-lt"/>
              </a:rPr>
              <a:t>  </a:t>
            </a:r>
            <a:r>
              <a:rPr lang="en-US" altLang="zh-CN" dirty="0">
                <a:latin typeface="+mn-lt"/>
              </a:rPr>
              <a:t>‖</a:t>
            </a:r>
            <a:r>
              <a:rPr lang="en-US" altLang="zh-CN" b="1" i="1" dirty="0">
                <a:latin typeface="+mn-lt"/>
                <a:sym typeface="Symbol" pitchFamily="18" charset="2"/>
              </a:rPr>
              <a:t>A</a:t>
            </a:r>
            <a:r>
              <a:rPr lang="en-US" altLang="zh-CN" dirty="0">
                <a:latin typeface="+mn-lt"/>
              </a:rPr>
              <a:t>‖</a:t>
            </a:r>
            <a:r>
              <a:rPr lang="en-US" altLang="zh-CN" baseline="-25000" dirty="0">
                <a:latin typeface="+mn-lt"/>
                <a:sym typeface="Symbol" pitchFamily="18" charset="2"/>
              </a:rPr>
              <a:t>1</a:t>
            </a:r>
            <a:r>
              <a:rPr lang="en-US" altLang="zh-CN" dirty="0">
                <a:latin typeface="+mn-lt"/>
                <a:sym typeface="Symbol" pitchFamily="18" charset="2"/>
              </a:rPr>
              <a:t>=4 , </a:t>
            </a:r>
            <a:r>
              <a:rPr lang="en-US" altLang="zh-CN" dirty="0">
                <a:latin typeface="+mn-lt"/>
              </a:rPr>
              <a:t>‖</a:t>
            </a:r>
            <a:r>
              <a:rPr lang="en-US" altLang="zh-CN" b="1" i="1" dirty="0">
                <a:latin typeface="+mn-lt"/>
                <a:sym typeface="Symbol" pitchFamily="18" charset="2"/>
              </a:rPr>
              <a:t>A</a:t>
            </a:r>
            <a:r>
              <a:rPr lang="en-US" altLang="zh-CN" dirty="0">
                <a:latin typeface="+mn-lt"/>
              </a:rPr>
              <a:t>‖</a:t>
            </a:r>
            <a:r>
              <a:rPr lang="en-US" altLang="zh-CN" baseline="-25000" dirty="0">
                <a:latin typeface="+mn-lt"/>
                <a:sym typeface="Symbol" pitchFamily="18" charset="2"/>
              </a:rPr>
              <a:t></a:t>
            </a:r>
            <a:r>
              <a:rPr lang="en-US" altLang="zh-CN" dirty="0">
                <a:latin typeface="+mn-lt"/>
                <a:sym typeface="Symbol" pitchFamily="18" charset="2"/>
              </a:rPr>
              <a:t>=5 , </a:t>
            </a:r>
            <a:r>
              <a:rPr lang="en-US" altLang="zh-CN" dirty="0">
                <a:latin typeface="+mn-lt"/>
              </a:rPr>
              <a:t>‖</a:t>
            </a:r>
            <a:r>
              <a:rPr lang="en-US" altLang="zh-CN" b="1" i="1" dirty="0">
                <a:latin typeface="+mn-lt"/>
                <a:sym typeface="Symbol" pitchFamily="18" charset="2"/>
              </a:rPr>
              <a:t>A</a:t>
            </a:r>
            <a:r>
              <a:rPr lang="en-US" altLang="zh-CN" dirty="0">
                <a:latin typeface="+mn-lt"/>
              </a:rPr>
              <a:t>‖</a:t>
            </a:r>
            <a:r>
              <a:rPr lang="en-US" altLang="zh-CN" baseline="-25000" dirty="0">
                <a:latin typeface="+mn-lt"/>
                <a:sym typeface="Symbol" pitchFamily="18" charset="2"/>
              </a:rPr>
              <a:t>F </a:t>
            </a:r>
            <a:endParaRPr lang="en-US" altLang="zh-CN" dirty="0">
              <a:latin typeface="+mn-lt"/>
              <a:sym typeface="Symbol" pitchFamily="18" charset="2"/>
            </a:endParaRPr>
          </a:p>
        </p:txBody>
      </p:sp>
      <p:graphicFrame>
        <p:nvGraphicFramePr>
          <p:cNvPr id="99336" name="Object 8"/>
          <p:cNvGraphicFramePr>
            <a:graphicFrameLocks noChangeAspect="1"/>
          </p:cNvGraphicFramePr>
          <p:nvPr/>
        </p:nvGraphicFramePr>
        <p:xfrm>
          <a:off x="3818508" y="2276872"/>
          <a:ext cx="825500" cy="368300"/>
        </p:xfrm>
        <a:graphic>
          <a:graphicData uri="http://schemas.openxmlformats.org/presentationml/2006/ole">
            <p:oleObj spid="_x0000_s99336" name="Equation" r:id="rId4" imgW="825480" imgH="368280" progId="Equation.3">
              <p:embed/>
            </p:oleObj>
          </a:graphicData>
        </a:graphic>
      </p:graphicFrame>
      <p:graphicFrame>
        <p:nvGraphicFramePr>
          <p:cNvPr id="99337" name="Object 9"/>
          <p:cNvGraphicFramePr>
            <a:graphicFrameLocks noChangeAspect="1"/>
          </p:cNvGraphicFramePr>
          <p:nvPr/>
        </p:nvGraphicFramePr>
        <p:xfrm>
          <a:off x="1536700" y="2897186"/>
          <a:ext cx="4711700" cy="901700"/>
        </p:xfrm>
        <a:graphic>
          <a:graphicData uri="http://schemas.openxmlformats.org/presentationml/2006/ole">
            <p:oleObj spid="_x0000_s99337" name="Equation" r:id="rId5" imgW="4711680" imgH="901440" progId="Equation.3">
              <p:embed/>
            </p:oleObj>
          </a:graphicData>
        </a:graphic>
      </p:graphicFrame>
      <p:graphicFrame>
        <p:nvGraphicFramePr>
          <p:cNvPr id="99338" name="Object 10"/>
          <p:cNvGraphicFramePr>
            <a:graphicFrameLocks noChangeAspect="1"/>
          </p:cNvGraphicFramePr>
          <p:nvPr/>
        </p:nvGraphicFramePr>
        <p:xfrm>
          <a:off x="838200" y="4027486"/>
          <a:ext cx="2819400" cy="939800"/>
        </p:xfrm>
        <a:graphic>
          <a:graphicData uri="http://schemas.openxmlformats.org/presentationml/2006/ole">
            <p:oleObj spid="_x0000_s99338" name="Equation" r:id="rId6" imgW="1371600" imgH="457200" progId="Equation.3">
              <p:embed/>
            </p:oleObj>
          </a:graphicData>
        </a:graphic>
      </p:graphicFrame>
      <p:graphicFrame>
        <p:nvGraphicFramePr>
          <p:cNvPr id="99339" name="Object 11"/>
          <p:cNvGraphicFramePr>
            <a:graphicFrameLocks noChangeAspect="1"/>
          </p:cNvGraphicFramePr>
          <p:nvPr/>
        </p:nvGraphicFramePr>
        <p:xfrm>
          <a:off x="3635896" y="4056360"/>
          <a:ext cx="4495800" cy="812800"/>
        </p:xfrm>
        <a:graphic>
          <a:graphicData uri="http://schemas.openxmlformats.org/presentationml/2006/ole">
            <p:oleObj spid="_x0000_s99339" name="Equation" r:id="rId7" imgW="4495680" imgH="812520" progId="Equation.3">
              <p:embed/>
            </p:oleObj>
          </a:graphicData>
        </a:graphic>
      </p:graphicFrame>
      <p:graphicFrame>
        <p:nvGraphicFramePr>
          <p:cNvPr id="99340" name="Object 12"/>
          <p:cNvGraphicFramePr>
            <a:graphicFrameLocks noChangeAspect="1"/>
          </p:cNvGraphicFramePr>
          <p:nvPr/>
        </p:nvGraphicFramePr>
        <p:xfrm>
          <a:off x="844550" y="5157688"/>
          <a:ext cx="4114800" cy="863600"/>
        </p:xfrm>
        <a:graphic>
          <a:graphicData uri="http://schemas.openxmlformats.org/presentationml/2006/ole">
            <p:oleObj spid="_x0000_s99340" name="Equation" r:id="rId8" imgW="4114800" imgH="863280" progId="Equation.3">
              <p:embed/>
            </p:oleObj>
          </a:graphicData>
        </a:graphic>
      </p:graphicFrame>
      <p:sp>
        <p:nvSpPr>
          <p:cNvPr id="11" name="矩形 10"/>
          <p:cNvSpPr/>
          <p:nvPr/>
        </p:nvSpPr>
        <p:spPr>
          <a:xfrm>
            <a:off x="0" y="1523458"/>
            <a:ext cx="9144000" cy="1081322"/>
          </a:xfrm>
          <a:prstGeom prst="rect">
            <a:avLst/>
          </a:prstGeom>
        </p:spPr>
        <p:txBody>
          <a:bodyPr wrap="square">
            <a:spAutoFit/>
          </a:bodyPr>
          <a:lstStyle/>
          <a:p>
            <a:pPr algn="l">
              <a:lnSpc>
                <a:spcPct val="120000"/>
              </a:lnSpc>
              <a:spcBef>
                <a:spcPts val="0"/>
              </a:spcBef>
            </a:pPr>
            <a:r>
              <a:rPr lang="zh-CN" altLang="en-US" dirty="0" smtClean="0">
                <a:latin typeface="+mn-lt"/>
              </a:rPr>
              <a:t>求矩阵</a:t>
            </a:r>
            <a:r>
              <a:rPr lang="en-US" altLang="zh-CN" b="1" i="1" dirty="0" smtClean="0">
                <a:latin typeface="+mn-lt"/>
              </a:rPr>
              <a:t>A</a:t>
            </a:r>
            <a:r>
              <a:rPr lang="zh-CN" altLang="en-US" dirty="0" smtClean="0">
                <a:latin typeface="+mn-lt"/>
              </a:rPr>
              <a:t>的范数</a:t>
            </a:r>
            <a:r>
              <a:rPr lang="en-US" altLang="zh-CN" dirty="0" smtClean="0">
                <a:latin typeface="+mn-lt"/>
              </a:rPr>
              <a:t>‖</a:t>
            </a:r>
            <a:r>
              <a:rPr lang="en-US" altLang="zh-CN" b="1" i="1" dirty="0" err="1" smtClean="0">
                <a:latin typeface="+mn-lt"/>
                <a:sym typeface="Symbol" pitchFamily="18" charset="2"/>
              </a:rPr>
              <a:t>A</a:t>
            </a:r>
            <a:r>
              <a:rPr lang="en-US" altLang="zh-CN" dirty="0" err="1" smtClean="0">
                <a:latin typeface="+mn-lt"/>
              </a:rPr>
              <a:t>‖</a:t>
            </a:r>
            <a:r>
              <a:rPr lang="en-US" altLang="zh-CN" baseline="-25000" dirty="0" err="1" smtClean="0">
                <a:latin typeface="+mn-lt"/>
              </a:rPr>
              <a:t>p</a:t>
            </a:r>
            <a:r>
              <a:rPr lang="en-US" altLang="zh-CN" baseline="-25000" dirty="0" smtClean="0">
                <a:latin typeface="+mn-lt"/>
              </a:rPr>
              <a:t> </a:t>
            </a:r>
            <a:r>
              <a:rPr lang="en-US" altLang="zh-CN" dirty="0" smtClean="0">
                <a:latin typeface="+mn-lt"/>
              </a:rPr>
              <a:t>, (p =1, 2, </a:t>
            </a:r>
            <a:r>
              <a:rPr lang="en-US" altLang="zh-CN" dirty="0" smtClean="0">
                <a:latin typeface="+mn-lt"/>
                <a:sym typeface="Symbol" pitchFamily="18" charset="2"/>
              </a:rPr>
              <a:t>)</a:t>
            </a:r>
            <a:r>
              <a:rPr lang="zh-CN" altLang="en-US" dirty="0" smtClean="0">
                <a:latin typeface="+mn-lt"/>
                <a:sym typeface="Symbol" pitchFamily="18" charset="2"/>
              </a:rPr>
              <a:t>以及</a:t>
            </a:r>
            <a:r>
              <a:rPr lang="en-US" altLang="zh-CN" dirty="0" smtClean="0">
                <a:latin typeface="+mn-lt"/>
                <a:sym typeface="Symbol" pitchFamily="18" charset="2"/>
              </a:rPr>
              <a:t>F-</a:t>
            </a:r>
            <a:r>
              <a:rPr lang="zh-CN" altLang="en-US" dirty="0" smtClean="0">
                <a:latin typeface="+mn-lt"/>
                <a:sym typeface="Symbol" pitchFamily="18" charset="2"/>
              </a:rPr>
              <a:t>范数</a:t>
            </a:r>
            <a:r>
              <a:rPr lang="en-US" altLang="zh-CN" dirty="0" smtClean="0">
                <a:latin typeface="+mn-lt"/>
              </a:rPr>
              <a:t>‖</a:t>
            </a:r>
            <a:r>
              <a:rPr lang="en-US" altLang="zh-CN" b="1" i="1" dirty="0" smtClean="0">
                <a:latin typeface="+mn-lt"/>
                <a:sym typeface="Symbol" pitchFamily="18" charset="2"/>
              </a:rPr>
              <a:t>A</a:t>
            </a:r>
            <a:r>
              <a:rPr lang="en-US" altLang="zh-CN" dirty="0" smtClean="0">
                <a:latin typeface="+mn-lt"/>
              </a:rPr>
              <a:t>‖</a:t>
            </a:r>
            <a:r>
              <a:rPr lang="en-US" altLang="zh-CN" baseline="-25000" dirty="0" smtClean="0">
                <a:latin typeface="+mn-lt"/>
              </a:rPr>
              <a:t>F</a:t>
            </a:r>
            <a:r>
              <a:rPr lang="en-US" altLang="zh-CN" dirty="0" smtClean="0">
                <a:latin typeface="+mn-lt"/>
                <a:sym typeface="Symbol" pitchFamily="18" charset="2"/>
              </a:rPr>
              <a:t>.</a:t>
            </a:r>
          </a:p>
          <a:p>
            <a:pPr algn="l">
              <a:lnSpc>
                <a:spcPct val="120000"/>
              </a:lnSpc>
              <a:spcBef>
                <a:spcPts val="0"/>
              </a:spcBef>
            </a:pPr>
            <a:endParaRPr lang="en-US" altLang="zh-CN" dirty="0" smtClean="0">
              <a:latin typeface="+mn-lt"/>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993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9336"/>
                                        </p:tgtEl>
                                        <p:attrNameLst>
                                          <p:attrName>style.visibility</p:attrName>
                                        </p:attrNameLst>
                                      </p:cBhvr>
                                      <p:to>
                                        <p:strVal val="visible"/>
                                      </p:to>
                                    </p:set>
                                    <p:animEffect transition="in" filter="wipe(left)">
                                      <p:cBhvr>
                                        <p:cTn id="11" dur="500"/>
                                        <p:tgtEl>
                                          <p:spTgt spid="993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9337"/>
                                        </p:tgtEl>
                                        <p:attrNameLst>
                                          <p:attrName>style.visibility</p:attrName>
                                        </p:attrNameLst>
                                      </p:cBhvr>
                                      <p:to>
                                        <p:strVal val="visible"/>
                                      </p:to>
                                    </p:set>
                                    <p:animEffect transition="in" filter="wipe(left)">
                                      <p:cBhvr>
                                        <p:cTn id="16" dur="500"/>
                                        <p:tgtEl>
                                          <p:spTgt spid="993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9338"/>
                                        </p:tgtEl>
                                        <p:attrNameLst>
                                          <p:attrName>style.visibility</p:attrName>
                                        </p:attrNameLst>
                                      </p:cBhvr>
                                      <p:to>
                                        <p:strVal val="visible"/>
                                      </p:to>
                                    </p:set>
                                    <p:animEffect transition="in" filter="wipe(left)">
                                      <p:cBhvr>
                                        <p:cTn id="21" dur="500"/>
                                        <p:tgtEl>
                                          <p:spTgt spid="9933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9339"/>
                                        </p:tgtEl>
                                        <p:attrNameLst>
                                          <p:attrName>style.visibility</p:attrName>
                                        </p:attrNameLst>
                                      </p:cBhvr>
                                      <p:to>
                                        <p:strVal val="visible"/>
                                      </p:to>
                                    </p:set>
                                    <p:animEffect transition="in" filter="wipe(left)">
                                      <p:cBhvr>
                                        <p:cTn id="26" dur="500"/>
                                        <p:tgtEl>
                                          <p:spTgt spid="9933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9340"/>
                                        </p:tgtEl>
                                        <p:attrNameLst>
                                          <p:attrName>style.visibility</p:attrName>
                                        </p:attrNameLst>
                                      </p:cBhvr>
                                      <p:to>
                                        <p:strVal val="visible"/>
                                      </p:to>
                                    </p:set>
                                    <p:animEffect transition="in" filter="wipe(left)">
                                      <p:cBhvr>
                                        <p:cTn id="31" dur="500"/>
                                        <p:tgtEl>
                                          <p:spTgt spid="99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5"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0" y="177800"/>
            <a:ext cx="9144000" cy="592213"/>
          </a:xfrm>
          <a:prstGeom prst="rect">
            <a:avLst/>
          </a:prstGeom>
          <a:noFill/>
          <a:ln w="9525">
            <a:noFill/>
            <a:miter lim="800000"/>
            <a:headEnd/>
            <a:tailEnd/>
          </a:ln>
          <a:effectLst/>
        </p:spPr>
        <p:txBody>
          <a:bodyPr>
            <a:spAutoFit/>
          </a:bodyPr>
          <a:lstStyle/>
          <a:p>
            <a:pPr algn="l">
              <a:lnSpc>
                <a:spcPct val="130000"/>
              </a:lnSpc>
            </a:pPr>
            <a:r>
              <a:rPr lang="en-US" altLang="zh-CN" dirty="0" smtClean="0">
                <a:latin typeface="+mn-lt"/>
              </a:rPr>
              <a:t>        </a:t>
            </a:r>
            <a:r>
              <a:rPr lang="zh-CN" altLang="en-US" dirty="0" smtClean="0">
                <a:latin typeface="+mn-lt"/>
              </a:rPr>
              <a:t>设</a:t>
            </a:r>
            <a:r>
              <a:rPr lang="en-US" altLang="zh-CN" dirty="0">
                <a:latin typeface="+mn-lt"/>
              </a:rPr>
              <a:t>‖</a:t>
            </a:r>
            <a:r>
              <a:rPr lang="en-US" altLang="zh-CN" dirty="0">
                <a:latin typeface="+mn-lt"/>
                <a:sym typeface="Symbol" pitchFamily="18" charset="2"/>
              </a:rPr>
              <a:t></a:t>
            </a:r>
            <a:r>
              <a:rPr lang="en-US" altLang="zh-CN" dirty="0">
                <a:latin typeface="+mn-lt"/>
              </a:rPr>
              <a:t>‖</a:t>
            </a:r>
            <a:r>
              <a:rPr lang="zh-CN" altLang="en-US" dirty="0">
                <a:latin typeface="+mn-lt"/>
              </a:rPr>
              <a:t>是一种</a:t>
            </a:r>
            <a:r>
              <a:rPr lang="zh-CN" altLang="en-US" dirty="0" smtClean="0">
                <a:latin typeface="+mn-lt"/>
              </a:rPr>
              <a:t>向量范数</a:t>
            </a:r>
            <a:r>
              <a:rPr lang="en-US" altLang="zh-CN" dirty="0" smtClean="0">
                <a:latin typeface="+mn-lt"/>
              </a:rPr>
              <a:t>, </a:t>
            </a:r>
            <a:r>
              <a:rPr lang="zh-CN" altLang="en-US" dirty="0" smtClean="0">
                <a:latin typeface="+mn-lt"/>
              </a:rPr>
              <a:t>则</a:t>
            </a:r>
            <a:r>
              <a:rPr lang="zh-CN" altLang="en-US" dirty="0">
                <a:latin typeface="+mn-lt"/>
              </a:rPr>
              <a:t>定义</a:t>
            </a:r>
            <a:endParaRPr lang="zh-CN" altLang="en-US" b="1" dirty="0">
              <a:solidFill>
                <a:schemeClr val="accent2"/>
              </a:solidFill>
              <a:latin typeface="+mn-lt"/>
            </a:endParaRPr>
          </a:p>
        </p:txBody>
      </p:sp>
      <p:graphicFrame>
        <p:nvGraphicFramePr>
          <p:cNvPr id="124928" name="Object 0"/>
          <p:cNvGraphicFramePr>
            <a:graphicFrameLocks noChangeAspect="1"/>
          </p:cNvGraphicFramePr>
          <p:nvPr/>
        </p:nvGraphicFramePr>
        <p:xfrm>
          <a:off x="3827636" y="863600"/>
          <a:ext cx="1968500" cy="927100"/>
        </p:xfrm>
        <a:graphic>
          <a:graphicData uri="http://schemas.openxmlformats.org/presentationml/2006/ole">
            <p:oleObj spid="_x0000_s124928" name="Equation" r:id="rId3" imgW="1968480" imgH="927000" progId="Equation.3">
              <p:embed/>
            </p:oleObj>
          </a:graphicData>
        </a:graphic>
      </p:graphicFrame>
      <p:sp>
        <p:nvSpPr>
          <p:cNvPr id="62468" name="Text Box 4"/>
          <p:cNvSpPr txBox="1">
            <a:spLocks noChangeArrowheads="1"/>
          </p:cNvSpPr>
          <p:nvPr/>
        </p:nvSpPr>
        <p:spPr bwMode="auto">
          <a:xfrm>
            <a:off x="0" y="1773188"/>
            <a:ext cx="9144000" cy="592213"/>
          </a:xfrm>
          <a:prstGeom prst="rect">
            <a:avLst/>
          </a:prstGeom>
          <a:noFill/>
          <a:ln w="9525">
            <a:noFill/>
            <a:miter lim="800000"/>
            <a:headEnd/>
            <a:tailEnd/>
          </a:ln>
          <a:effectLst/>
        </p:spPr>
        <p:txBody>
          <a:bodyPr>
            <a:spAutoFit/>
          </a:bodyPr>
          <a:lstStyle/>
          <a:p>
            <a:pPr algn="l">
              <a:lnSpc>
                <a:spcPct val="130000"/>
              </a:lnSpc>
            </a:pPr>
            <a:r>
              <a:rPr lang="zh-CN" altLang="en-US" dirty="0">
                <a:latin typeface="+mn-lt"/>
              </a:rPr>
              <a:t>称之为由向量范数派生的</a:t>
            </a:r>
            <a:r>
              <a:rPr lang="zh-CN" altLang="en-US" b="1" dirty="0">
                <a:solidFill>
                  <a:srgbClr val="FF0000"/>
                </a:solidFill>
                <a:latin typeface="+mn-lt"/>
              </a:rPr>
              <a:t>矩阵算子</a:t>
            </a:r>
            <a:r>
              <a:rPr lang="zh-CN" altLang="en-US" b="1" dirty="0" smtClean="0">
                <a:solidFill>
                  <a:srgbClr val="FF0000"/>
                </a:solidFill>
                <a:latin typeface="+mn-lt"/>
              </a:rPr>
              <a:t>范数</a:t>
            </a:r>
            <a:r>
              <a:rPr lang="en-US" altLang="zh-CN" dirty="0" smtClean="0">
                <a:latin typeface="+mn-lt"/>
              </a:rPr>
              <a:t>.</a:t>
            </a:r>
            <a:endParaRPr lang="en-US" altLang="zh-CN" b="1" dirty="0">
              <a:solidFill>
                <a:schemeClr val="accent2"/>
              </a:solidFill>
              <a:latin typeface="+mn-lt"/>
            </a:endParaRPr>
          </a:p>
        </p:txBody>
      </p:sp>
      <p:sp>
        <p:nvSpPr>
          <p:cNvPr id="62469" name="Text Box 5"/>
          <p:cNvSpPr txBox="1">
            <a:spLocks noChangeArrowheads="1"/>
          </p:cNvSpPr>
          <p:nvPr/>
        </p:nvSpPr>
        <p:spPr bwMode="auto">
          <a:xfrm>
            <a:off x="0" y="3203575"/>
            <a:ext cx="9144000" cy="592213"/>
          </a:xfrm>
          <a:prstGeom prst="rect">
            <a:avLst/>
          </a:prstGeom>
          <a:noFill/>
          <a:ln w="9525">
            <a:noFill/>
            <a:miter lim="800000"/>
            <a:headEnd/>
            <a:tailEnd/>
          </a:ln>
          <a:effectLst/>
        </p:spPr>
        <p:txBody>
          <a:bodyPr>
            <a:spAutoFit/>
          </a:bodyPr>
          <a:lstStyle/>
          <a:p>
            <a:pPr algn="l">
              <a:lnSpc>
                <a:spcPct val="130000"/>
              </a:lnSpc>
            </a:pPr>
            <a:r>
              <a:rPr lang="zh-CN" altLang="en-US" dirty="0" smtClean="0">
                <a:latin typeface="+mn-lt"/>
              </a:rPr>
              <a:t>    矩阵</a:t>
            </a:r>
            <a:r>
              <a:rPr lang="zh-CN" altLang="en-US" dirty="0">
                <a:latin typeface="+mn-lt"/>
              </a:rPr>
              <a:t>的算子范数满足</a:t>
            </a:r>
            <a:endParaRPr lang="zh-CN" altLang="en-US" dirty="0">
              <a:latin typeface="+mn-lt"/>
              <a:sym typeface="Symbol" pitchFamily="18" charset="2"/>
            </a:endParaRPr>
          </a:p>
        </p:txBody>
      </p:sp>
      <p:sp>
        <p:nvSpPr>
          <p:cNvPr id="62470" name="Text Box 6"/>
          <p:cNvSpPr txBox="1">
            <a:spLocks noChangeArrowheads="1"/>
          </p:cNvSpPr>
          <p:nvPr/>
        </p:nvSpPr>
        <p:spPr bwMode="auto">
          <a:xfrm>
            <a:off x="0" y="3851275"/>
            <a:ext cx="9144000" cy="595228"/>
          </a:xfrm>
          <a:prstGeom prst="rect">
            <a:avLst/>
          </a:prstGeom>
          <a:noFill/>
          <a:ln w="9525">
            <a:noFill/>
            <a:miter lim="800000"/>
            <a:headEnd/>
            <a:tailEnd/>
          </a:ln>
          <a:effectLst/>
        </p:spPr>
        <p:txBody>
          <a:bodyPr>
            <a:spAutoFit/>
          </a:bodyPr>
          <a:lstStyle/>
          <a:p>
            <a:pPr>
              <a:lnSpc>
                <a:spcPct val="130000"/>
              </a:lnSpc>
            </a:pPr>
            <a:r>
              <a:rPr lang="en-US" altLang="zh-CN" dirty="0">
                <a:latin typeface="+mn-lt"/>
              </a:rPr>
              <a:t>            </a:t>
            </a:r>
            <a:r>
              <a:rPr lang="en-US" altLang="zh-CN" dirty="0">
                <a:latin typeface="+mn-lt"/>
                <a:ea typeface="华文行楷" pitchFamily="2" charset="-122"/>
                <a:sym typeface="Symbol" pitchFamily="18" charset="2"/>
              </a:rPr>
              <a:t>‖</a:t>
            </a:r>
            <a:r>
              <a:rPr lang="en-US" altLang="zh-CN" b="1" i="1" dirty="0">
                <a:latin typeface="+mn-lt"/>
                <a:ea typeface="华文行楷" pitchFamily="2" charset="-122"/>
                <a:sym typeface="Symbol" pitchFamily="18" charset="2"/>
              </a:rPr>
              <a:t>Ax</a:t>
            </a:r>
            <a:r>
              <a:rPr lang="en-US" altLang="zh-CN" dirty="0">
                <a:latin typeface="+mn-lt"/>
                <a:ea typeface="华文行楷" pitchFamily="2" charset="-122"/>
                <a:sym typeface="Symbol" pitchFamily="18" charset="2"/>
              </a:rPr>
              <a:t>‖</a:t>
            </a:r>
            <a:r>
              <a:rPr lang="en-US" altLang="zh-CN" dirty="0">
                <a:latin typeface="+mn-lt"/>
                <a:sym typeface="Symbol" pitchFamily="18" charset="2"/>
              </a:rPr>
              <a:t>‖</a:t>
            </a:r>
            <a:r>
              <a:rPr lang="en-US" altLang="zh-CN" b="1" i="1" dirty="0">
                <a:latin typeface="+mn-lt"/>
                <a:sym typeface="Symbol" pitchFamily="18" charset="2"/>
              </a:rPr>
              <a:t>A</a:t>
            </a:r>
            <a:r>
              <a:rPr lang="en-US" altLang="zh-CN" dirty="0">
                <a:latin typeface="+mn-lt"/>
                <a:sym typeface="Symbol" pitchFamily="18" charset="2"/>
              </a:rPr>
              <a:t>‖‖</a:t>
            </a:r>
            <a:r>
              <a:rPr lang="en-US" altLang="zh-CN" b="1" i="1" dirty="0">
                <a:latin typeface="+mn-lt"/>
                <a:sym typeface="Symbol" pitchFamily="18" charset="2"/>
              </a:rPr>
              <a:t>x</a:t>
            </a:r>
            <a:r>
              <a:rPr lang="en-US" altLang="zh-CN" dirty="0">
                <a:latin typeface="+mn-lt"/>
                <a:sym typeface="Symbol" pitchFamily="18" charset="2"/>
              </a:rPr>
              <a:t>‖, </a:t>
            </a:r>
            <a:r>
              <a:rPr lang="en-US" altLang="zh-CN" b="1" i="1" dirty="0" err="1">
                <a:latin typeface="+mn-lt"/>
                <a:sym typeface="Symbol" pitchFamily="18" charset="2"/>
              </a:rPr>
              <a:t>x</a:t>
            </a:r>
            <a:r>
              <a:rPr lang="en-US" altLang="zh-CN" dirty="0" err="1">
                <a:latin typeface="+mn-lt"/>
                <a:sym typeface="Symbol" pitchFamily="18" charset="2"/>
              </a:rPr>
              <a:t>R</a:t>
            </a:r>
            <a:r>
              <a:rPr lang="en-US" altLang="zh-CN" baseline="30000" dirty="0" err="1">
                <a:latin typeface="+mn-lt"/>
                <a:sym typeface="Symbol" pitchFamily="18" charset="2"/>
              </a:rPr>
              <a:t>n</a:t>
            </a:r>
            <a:endParaRPr lang="en-US" altLang="zh-CN" dirty="0">
              <a:latin typeface="+mn-lt"/>
              <a:sym typeface="Symbol" pitchFamily="18" charset="2"/>
            </a:endParaRPr>
          </a:p>
        </p:txBody>
      </p:sp>
      <p:sp>
        <p:nvSpPr>
          <p:cNvPr id="62471" name="Text Box 7"/>
          <p:cNvSpPr txBox="1">
            <a:spLocks noChangeArrowheads="1"/>
          </p:cNvSpPr>
          <p:nvPr/>
        </p:nvSpPr>
        <p:spPr bwMode="auto">
          <a:xfrm>
            <a:off x="0" y="4492971"/>
            <a:ext cx="9144000" cy="592213"/>
          </a:xfrm>
          <a:prstGeom prst="rect">
            <a:avLst/>
          </a:prstGeom>
          <a:noFill/>
          <a:ln w="9525">
            <a:noFill/>
            <a:miter lim="800000"/>
            <a:headEnd/>
            <a:tailEnd/>
          </a:ln>
          <a:effectLst/>
        </p:spPr>
        <p:txBody>
          <a:bodyPr>
            <a:spAutoFit/>
          </a:bodyPr>
          <a:lstStyle/>
          <a:p>
            <a:pPr algn="l">
              <a:lnSpc>
                <a:spcPct val="130000"/>
              </a:lnSpc>
            </a:pPr>
            <a:r>
              <a:rPr lang="zh-CN" altLang="en-US" dirty="0">
                <a:latin typeface="+mn-lt"/>
              </a:rPr>
              <a:t>把满足此式的矩阵范数称为</a:t>
            </a:r>
            <a:r>
              <a:rPr lang="zh-CN" altLang="en-US" b="1" dirty="0">
                <a:latin typeface="+mn-lt"/>
              </a:rPr>
              <a:t>与</a:t>
            </a:r>
            <a:r>
              <a:rPr lang="zh-CN" altLang="en-US" b="1" dirty="0">
                <a:solidFill>
                  <a:srgbClr val="FF0000"/>
                </a:solidFill>
                <a:latin typeface="+mn-lt"/>
              </a:rPr>
              <a:t>向量范数相容的</a:t>
            </a:r>
            <a:r>
              <a:rPr lang="zh-CN" altLang="en-US" b="1" dirty="0" smtClean="0">
                <a:solidFill>
                  <a:srgbClr val="FF0000"/>
                </a:solidFill>
                <a:latin typeface="+mn-lt"/>
              </a:rPr>
              <a:t>矩阵范数</a:t>
            </a:r>
            <a:r>
              <a:rPr lang="en-US" altLang="zh-CN" b="1" dirty="0" smtClean="0">
                <a:solidFill>
                  <a:srgbClr val="FF0000"/>
                </a:solidFill>
                <a:latin typeface="+mn-lt"/>
              </a:rPr>
              <a:t>.</a:t>
            </a:r>
            <a:endParaRPr lang="en-US" altLang="zh-CN" b="1" dirty="0">
              <a:latin typeface="+mn-lt"/>
              <a:sym typeface="Symbol" pitchFamily="18" charset="2"/>
            </a:endParaRPr>
          </a:p>
        </p:txBody>
      </p:sp>
      <p:sp>
        <p:nvSpPr>
          <p:cNvPr id="62482" name="Rectangle 18"/>
          <p:cNvSpPr>
            <a:spLocks noChangeArrowheads="1"/>
          </p:cNvSpPr>
          <p:nvPr/>
        </p:nvSpPr>
        <p:spPr bwMode="auto">
          <a:xfrm>
            <a:off x="0" y="0"/>
            <a:ext cx="9144000" cy="2781300"/>
          </a:xfrm>
          <a:prstGeom prst="rect">
            <a:avLst/>
          </a:prstGeom>
          <a:noFill/>
          <a:ln w="9525">
            <a:solidFill>
              <a:srgbClr val="660033"/>
            </a:solidFill>
            <a:miter lim="800000"/>
            <a:headEnd/>
            <a:tailEnd/>
          </a:ln>
          <a:effectLst/>
        </p:spPr>
        <p:txBody>
          <a:bodyPr wrap="none" anchor="ctr"/>
          <a:lstStyle/>
          <a:p>
            <a:endParaRPr lang="zh-CN" altLang="en-US">
              <a:latin typeface="+mn-lt"/>
            </a:endParaRPr>
          </a:p>
        </p:txBody>
      </p:sp>
      <p:sp>
        <p:nvSpPr>
          <p:cNvPr id="62483" name="Rectangle 19"/>
          <p:cNvSpPr>
            <a:spLocks noChangeArrowheads="1"/>
          </p:cNvSpPr>
          <p:nvPr/>
        </p:nvSpPr>
        <p:spPr bwMode="auto">
          <a:xfrm>
            <a:off x="0" y="3141663"/>
            <a:ext cx="9144000" cy="2087537"/>
          </a:xfrm>
          <a:prstGeom prst="rect">
            <a:avLst/>
          </a:prstGeom>
          <a:noFill/>
          <a:ln w="9525">
            <a:solidFill>
              <a:srgbClr val="CCECFF"/>
            </a:solidFill>
            <a:miter lim="800000"/>
            <a:headEnd/>
            <a:tailEnd/>
          </a:ln>
          <a:effectLst/>
        </p:spPr>
        <p:txBody>
          <a:bodyPr wrap="none" anchor="ctr"/>
          <a:lstStyle/>
          <a:p>
            <a:endParaRPr lang="zh-CN" altLang="en-US">
              <a:latin typeface="+mn-lt"/>
            </a:endParaRPr>
          </a:p>
        </p:txBody>
      </p:sp>
      <p:sp>
        <p:nvSpPr>
          <p:cNvPr id="10" name="TextBox 9"/>
          <p:cNvSpPr txBox="1"/>
          <p:nvPr/>
        </p:nvSpPr>
        <p:spPr>
          <a:xfrm>
            <a:off x="0" y="5301208"/>
            <a:ext cx="9144000" cy="1126462"/>
          </a:xfrm>
          <a:prstGeom prst="rect">
            <a:avLst/>
          </a:prstGeom>
          <a:noFill/>
        </p:spPr>
        <p:txBody>
          <a:bodyPr wrap="square" rtlCol="0">
            <a:spAutoFit/>
          </a:bodyPr>
          <a:lstStyle/>
          <a:p>
            <a:pPr algn="just">
              <a:lnSpc>
                <a:spcPct val="120000"/>
              </a:lnSpc>
              <a:spcBef>
                <a:spcPts val="0"/>
              </a:spcBef>
            </a:pPr>
            <a:r>
              <a:rPr lang="zh-CN" altLang="en-US" b="1" dirty="0" smtClean="0">
                <a:latin typeface="+mn-lt"/>
              </a:rPr>
              <a:t>注</a:t>
            </a:r>
            <a:r>
              <a:rPr lang="en-US" altLang="zh-CN" b="1" dirty="0" smtClean="0">
                <a:latin typeface="+mn-lt"/>
              </a:rPr>
              <a:t>: </a:t>
            </a:r>
            <a:r>
              <a:rPr lang="zh-CN" altLang="en-US" dirty="0" smtClean="0">
                <a:latin typeface="+mn-lt"/>
              </a:rPr>
              <a:t>矩阵算子范数必定与某个向量范数相容</a:t>
            </a:r>
            <a:r>
              <a:rPr lang="en-US" altLang="zh-CN" dirty="0" smtClean="0">
                <a:latin typeface="+mn-lt"/>
              </a:rPr>
              <a:t>, </a:t>
            </a:r>
            <a:r>
              <a:rPr lang="zh-CN" altLang="en-US" dirty="0" smtClean="0">
                <a:latin typeface="+mn-lt"/>
              </a:rPr>
              <a:t>但</a:t>
            </a:r>
            <a:r>
              <a:rPr lang="zh-CN" altLang="en-US" b="1" dirty="0" smtClean="0">
                <a:latin typeface="+mn-lt"/>
              </a:rPr>
              <a:t>与某向量范数相容的矩阵范数未必是算子范数</a:t>
            </a:r>
            <a:r>
              <a:rPr lang="en-US" altLang="zh-CN" b="1" dirty="0" smtClean="0">
                <a:latin typeface="+mn-lt"/>
              </a:rPr>
              <a:t>(</a:t>
            </a:r>
            <a:r>
              <a:rPr lang="zh-CN" altLang="en-US" b="1" dirty="0" smtClean="0">
                <a:latin typeface="+mn-lt"/>
              </a:rPr>
              <a:t>原因见后面</a:t>
            </a:r>
            <a:r>
              <a:rPr lang="en-US" altLang="zh-CN" b="1" dirty="0" smtClean="0">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24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4928"/>
                                        </p:tgtEl>
                                        <p:attrNameLst>
                                          <p:attrName>style.visibility</p:attrName>
                                        </p:attrNameLst>
                                      </p:cBhvr>
                                      <p:to>
                                        <p:strVal val="visible"/>
                                      </p:to>
                                    </p:set>
                                    <p:animEffect transition="in" filter="wipe(left)">
                                      <p:cBhvr>
                                        <p:cTn id="11" dur="500"/>
                                        <p:tgtEl>
                                          <p:spTgt spid="12492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6246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6246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wd">
                                    <p:tmAbs val="300"/>
                                  </p:iterate>
                                  <p:childTnLst>
                                    <p:set>
                                      <p:cBhvr>
                                        <p:cTn id="23" dur="1" fill="hold">
                                          <p:stCondLst>
                                            <p:cond delay="299"/>
                                          </p:stCondLst>
                                        </p:cTn>
                                        <p:tgtEl>
                                          <p:spTgt spid="6247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6247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grpId="0" nodeType="clickEffect">
                                  <p:stCondLst>
                                    <p:cond delay="0"/>
                                  </p:stCondLst>
                                  <p:iterate type="lt">
                                    <p:tmPct val="50000"/>
                                  </p:iterate>
                                  <p:childTnLst>
                                    <p:set>
                                      <p:cBhvr>
                                        <p:cTn id="31" dur="1" fill="hold">
                                          <p:stCondLst>
                                            <p:cond delay="0"/>
                                          </p:stCondLst>
                                        </p:cTn>
                                        <p:tgtEl>
                                          <p:spTgt spid="10"/>
                                        </p:tgtEl>
                                        <p:attrNameLst>
                                          <p:attrName>style.visibility</p:attrName>
                                        </p:attrNameLst>
                                      </p:cBhvr>
                                      <p:to>
                                        <p:strVal val="visible"/>
                                      </p:to>
                                    </p:set>
                                    <p:anim calcmode="discrete" valueType="clr">
                                      <p:cBhvr override="childStyle">
                                        <p:cTn id="32"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10"/>
                                        </p:tgtEl>
                                        <p:attrNameLst>
                                          <p:attrName>fillcolor</p:attrName>
                                        </p:attrNameLst>
                                      </p:cBhvr>
                                      <p:tavLst>
                                        <p:tav tm="0">
                                          <p:val>
                                            <p:clrVal>
                                              <a:schemeClr val="accent2"/>
                                            </p:clrVal>
                                          </p:val>
                                        </p:tav>
                                        <p:tav tm="50000">
                                          <p:val>
                                            <p:clrVal>
                                              <a:schemeClr val="hlink"/>
                                            </p:clrVal>
                                          </p:val>
                                        </p:tav>
                                      </p:tavLst>
                                    </p:anim>
                                    <p:set>
                                      <p:cBhvr>
                                        <p:cTn id="34"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8" grpId="0" autoUpdateAnimBg="0"/>
      <p:bldP spid="62469" grpId="0" autoUpdateAnimBg="0"/>
      <p:bldP spid="62470" grpId="0" autoUpdateAnimBg="0"/>
      <p:bldP spid="62471" grpId="0" autoUpdateAnimBg="0"/>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4"/>
          <p:cNvSpPr txBox="1">
            <a:spLocks noChangeArrowheads="1"/>
          </p:cNvSpPr>
          <p:nvPr/>
        </p:nvSpPr>
        <p:spPr bwMode="auto">
          <a:xfrm>
            <a:off x="0" y="620713"/>
            <a:ext cx="9144000" cy="1076961"/>
          </a:xfrm>
          <a:prstGeom prst="rect">
            <a:avLst/>
          </a:prstGeom>
          <a:noFill/>
          <a:ln w="9525">
            <a:solidFill>
              <a:srgbClr val="660033"/>
            </a:solidFill>
            <a:miter lim="800000"/>
            <a:headEnd/>
            <a:tailEnd/>
          </a:ln>
          <a:effectLst/>
        </p:spPr>
        <p:txBody>
          <a:bodyPr>
            <a:spAutoFit/>
          </a:bodyPr>
          <a:lstStyle/>
          <a:p>
            <a:pPr algn="l">
              <a:lnSpc>
                <a:spcPct val="120000"/>
              </a:lnSpc>
              <a:spcBef>
                <a:spcPts val="0"/>
              </a:spcBef>
            </a:pPr>
            <a:r>
              <a:rPr lang="zh-CN" altLang="en-US" dirty="0" smtClean="0">
                <a:latin typeface="+mn-lt"/>
                <a:ea typeface="+mn-ea"/>
                <a:sym typeface="Symbol" pitchFamily="18" charset="2"/>
              </a:rPr>
              <a:t>命题</a:t>
            </a:r>
            <a:r>
              <a:rPr lang="en-US" altLang="zh-CN" dirty="0" smtClean="0">
                <a:latin typeface="+mn-lt"/>
                <a:ea typeface="+mn-ea"/>
                <a:sym typeface="Symbol" pitchFamily="18" charset="2"/>
              </a:rPr>
              <a:t>: </a:t>
            </a:r>
            <a:r>
              <a:rPr lang="zh-CN" altLang="en-US" dirty="0" smtClean="0">
                <a:latin typeface="+mn-lt"/>
                <a:ea typeface="+mn-ea"/>
                <a:sym typeface="Symbol" pitchFamily="18" charset="2"/>
              </a:rPr>
              <a:t>矩阵范数</a:t>
            </a:r>
            <a:r>
              <a:rPr lang="en-US" altLang="zh-CN" dirty="0">
                <a:latin typeface="+mn-lt"/>
                <a:ea typeface="+mn-ea"/>
                <a:sym typeface="Symbol" pitchFamily="18" charset="2"/>
              </a:rPr>
              <a:t>‖‖</a:t>
            </a:r>
            <a:r>
              <a:rPr lang="en-US" altLang="zh-CN" baseline="-25000" dirty="0">
                <a:latin typeface="+mn-lt"/>
                <a:ea typeface="+mn-ea"/>
                <a:sym typeface="Symbol" pitchFamily="18" charset="2"/>
              </a:rPr>
              <a:t>p </a:t>
            </a:r>
            <a:r>
              <a:rPr lang="en-US" altLang="zh-CN" dirty="0">
                <a:latin typeface="+mn-lt"/>
                <a:ea typeface="+mn-ea"/>
              </a:rPr>
              <a:t> (</a:t>
            </a:r>
            <a:r>
              <a:rPr lang="en-US" altLang="zh-CN" dirty="0" smtClean="0">
                <a:latin typeface="+mn-lt"/>
                <a:ea typeface="+mn-ea"/>
              </a:rPr>
              <a:t>p=1, 2, </a:t>
            </a:r>
            <a:r>
              <a:rPr lang="en-US" altLang="zh-CN" dirty="0" smtClean="0">
                <a:latin typeface="+mn-lt"/>
                <a:ea typeface="+mn-ea"/>
                <a:sym typeface="Symbol" pitchFamily="18" charset="2"/>
              </a:rPr>
              <a:t>)</a:t>
            </a:r>
            <a:r>
              <a:rPr lang="zh-CN" altLang="en-US" dirty="0" smtClean="0">
                <a:latin typeface="+mn-lt"/>
                <a:ea typeface="+mn-ea"/>
                <a:sym typeface="Symbol" pitchFamily="18" charset="2"/>
              </a:rPr>
              <a:t>是</a:t>
            </a:r>
            <a:r>
              <a:rPr lang="zh-CN" altLang="en-US" dirty="0">
                <a:latin typeface="+mn-lt"/>
                <a:ea typeface="+mn-ea"/>
                <a:sym typeface="Symbol" pitchFamily="18" charset="2"/>
              </a:rPr>
              <a:t>由向量范数</a:t>
            </a:r>
            <a:r>
              <a:rPr lang="en-US" altLang="zh-CN" dirty="0">
                <a:latin typeface="+mn-lt"/>
                <a:ea typeface="+mn-ea"/>
                <a:sym typeface="Symbol" pitchFamily="18" charset="2"/>
              </a:rPr>
              <a:t>‖‖</a:t>
            </a:r>
            <a:r>
              <a:rPr lang="en-US" altLang="zh-CN" baseline="-25000" dirty="0">
                <a:latin typeface="+mn-lt"/>
                <a:ea typeface="+mn-ea"/>
                <a:sym typeface="Symbol" pitchFamily="18" charset="2"/>
              </a:rPr>
              <a:t>p</a:t>
            </a:r>
            <a:r>
              <a:rPr lang="zh-CN" altLang="en-US" dirty="0">
                <a:latin typeface="+mn-lt"/>
                <a:ea typeface="+mn-ea"/>
                <a:sym typeface="Symbol" pitchFamily="18" charset="2"/>
              </a:rPr>
              <a:t>派生的矩阵算子</a:t>
            </a:r>
            <a:r>
              <a:rPr lang="zh-CN" altLang="en-US" dirty="0" smtClean="0">
                <a:latin typeface="+mn-lt"/>
                <a:ea typeface="+mn-ea"/>
                <a:sym typeface="Symbol" pitchFamily="18" charset="2"/>
              </a:rPr>
              <a:t>范数</a:t>
            </a:r>
            <a:r>
              <a:rPr lang="en-US" altLang="zh-CN" dirty="0" smtClean="0">
                <a:latin typeface="+mn-lt"/>
                <a:ea typeface="+mn-ea"/>
                <a:sym typeface="Symbol" pitchFamily="18" charset="2"/>
              </a:rPr>
              <a:t>.</a:t>
            </a:r>
            <a:endParaRPr lang="zh-CN" altLang="en-US" dirty="0">
              <a:latin typeface="+mn-lt"/>
              <a:ea typeface="+mn-ea"/>
              <a:sym typeface="Symbol" pitchFamily="18" charset="2"/>
            </a:endParaRPr>
          </a:p>
        </p:txBody>
      </p:sp>
      <p:sp>
        <p:nvSpPr>
          <p:cNvPr id="102406" name="AutoShape 6"/>
          <p:cNvSpPr>
            <a:spLocks noChangeArrowheads="1"/>
          </p:cNvSpPr>
          <p:nvPr/>
        </p:nvSpPr>
        <p:spPr bwMode="auto">
          <a:xfrm flipH="1">
            <a:off x="2411411" y="2276873"/>
            <a:ext cx="4338637" cy="1224136"/>
          </a:xfrm>
          <a:prstGeom prst="wedgeEllipseCallout">
            <a:avLst>
              <a:gd name="adj1" fmla="val 54812"/>
              <a:gd name="adj2" fmla="val -104196"/>
            </a:avLst>
          </a:prstGeom>
          <a:solidFill>
            <a:srgbClr val="FFFF00"/>
          </a:solidFill>
          <a:ln w="9525">
            <a:noFill/>
            <a:miter lim="800000"/>
            <a:headEnd/>
            <a:tailEnd/>
          </a:ln>
          <a:effectLst/>
        </p:spPr>
        <p:txBody>
          <a:bodyPr anchor="ctr"/>
          <a:lstStyle/>
          <a:p>
            <a:pPr>
              <a:lnSpc>
                <a:spcPct val="120000"/>
              </a:lnSpc>
              <a:spcBef>
                <a:spcPts val="0"/>
              </a:spcBef>
            </a:pPr>
            <a:r>
              <a:rPr lang="zh-CN" altLang="en-US" b="1" dirty="0">
                <a:latin typeface="+mn-lt"/>
                <a:ea typeface="+mn-ea"/>
              </a:rPr>
              <a:t>需严格</a:t>
            </a:r>
            <a:r>
              <a:rPr lang="zh-CN" altLang="en-US" b="1" dirty="0" smtClean="0">
                <a:latin typeface="+mn-lt"/>
                <a:ea typeface="+mn-ea"/>
              </a:rPr>
              <a:t>证明</a:t>
            </a:r>
            <a:r>
              <a:rPr lang="en-US" altLang="zh-CN" b="1" dirty="0" smtClean="0">
                <a:latin typeface="+mn-lt"/>
                <a:ea typeface="+mn-ea"/>
              </a:rPr>
              <a:t>. </a:t>
            </a:r>
            <a:r>
              <a:rPr lang="zh-CN" altLang="en-US" b="1" dirty="0" smtClean="0">
                <a:latin typeface="+mn-lt"/>
                <a:ea typeface="+mn-ea"/>
              </a:rPr>
              <a:t>参见</a:t>
            </a:r>
            <a:r>
              <a:rPr lang="zh-CN" altLang="en-US" b="1" dirty="0">
                <a:latin typeface="+mn-lt"/>
                <a:ea typeface="+mn-ea"/>
              </a:rPr>
              <a:t>有关</a:t>
            </a:r>
            <a:r>
              <a:rPr lang="zh-CN" altLang="en-US" b="1" dirty="0" smtClean="0">
                <a:latin typeface="+mn-lt"/>
                <a:ea typeface="+mn-ea"/>
              </a:rPr>
              <a:t>文献</a:t>
            </a:r>
            <a:r>
              <a:rPr lang="en-US" altLang="zh-CN" b="1" dirty="0" smtClean="0">
                <a:latin typeface="+mn-lt"/>
                <a:ea typeface="+mn-ea"/>
              </a:rPr>
              <a:t>. </a:t>
            </a:r>
            <a:endParaRPr lang="zh-CN" altLang="en-US" b="1" dirty="0">
              <a:latin typeface="+mn-lt"/>
              <a:ea typeface="+mn-ea"/>
            </a:endParaRPr>
          </a:p>
        </p:txBody>
      </p:sp>
      <p:sp>
        <p:nvSpPr>
          <p:cNvPr id="102407" name="Text Box 7"/>
          <p:cNvSpPr txBox="1">
            <a:spLocks noChangeArrowheads="1"/>
          </p:cNvSpPr>
          <p:nvPr/>
        </p:nvSpPr>
        <p:spPr bwMode="auto">
          <a:xfrm>
            <a:off x="0" y="3440136"/>
            <a:ext cx="9144000" cy="2160591"/>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sym typeface="Symbol" pitchFamily="18" charset="2"/>
              </a:rPr>
              <a:t>        因此</a:t>
            </a:r>
            <a:r>
              <a:rPr lang="en-US" altLang="zh-CN" dirty="0" smtClean="0">
                <a:latin typeface="+mn-lt"/>
                <a:ea typeface="+mn-ea"/>
                <a:sym typeface="Symbol" pitchFamily="18" charset="2"/>
              </a:rPr>
              <a:t>, </a:t>
            </a:r>
            <a:r>
              <a:rPr lang="zh-CN" altLang="en-US" dirty="0" smtClean="0">
                <a:latin typeface="+mn-lt"/>
                <a:ea typeface="+mn-ea"/>
                <a:sym typeface="Symbol" pitchFamily="18" charset="2"/>
              </a:rPr>
              <a:t>对于</a:t>
            </a:r>
            <a:r>
              <a:rPr lang="zh-CN" altLang="en-US" dirty="0">
                <a:latin typeface="+mn-lt"/>
                <a:ea typeface="+mn-ea"/>
                <a:sym typeface="Symbol" pitchFamily="18" charset="2"/>
              </a:rPr>
              <a:t>任意</a:t>
            </a:r>
            <a:r>
              <a:rPr lang="en-US" altLang="zh-CN" i="1" dirty="0">
                <a:latin typeface="+mn-lt"/>
                <a:ea typeface="+mn-ea"/>
                <a:sym typeface="Symbol" pitchFamily="18" charset="2"/>
              </a:rPr>
              <a:t>n</a:t>
            </a:r>
            <a:r>
              <a:rPr lang="zh-CN" altLang="en-US" dirty="0">
                <a:latin typeface="+mn-lt"/>
                <a:ea typeface="+mn-ea"/>
                <a:sym typeface="Symbol" pitchFamily="18" charset="2"/>
              </a:rPr>
              <a:t>阶方阵</a:t>
            </a:r>
            <a:r>
              <a:rPr lang="en-US" altLang="zh-CN" b="1" i="1" dirty="0">
                <a:latin typeface="+mn-lt"/>
                <a:ea typeface="+mn-ea"/>
                <a:sym typeface="Symbol" pitchFamily="18" charset="2"/>
              </a:rPr>
              <a:t>A</a:t>
            </a:r>
            <a:r>
              <a:rPr lang="zh-CN" altLang="en-US" dirty="0">
                <a:latin typeface="+mn-lt"/>
                <a:ea typeface="+mn-ea"/>
                <a:sym typeface="Symbol" pitchFamily="18" charset="2"/>
              </a:rPr>
              <a:t>与</a:t>
            </a:r>
            <a:r>
              <a:rPr lang="en-US" altLang="zh-CN" i="1" dirty="0">
                <a:latin typeface="+mn-lt"/>
                <a:ea typeface="+mn-ea"/>
                <a:sym typeface="Symbol" pitchFamily="18" charset="2"/>
              </a:rPr>
              <a:t>n</a:t>
            </a:r>
            <a:r>
              <a:rPr lang="zh-CN" altLang="en-US" dirty="0">
                <a:latin typeface="+mn-lt"/>
                <a:ea typeface="+mn-ea"/>
                <a:sym typeface="Symbol" pitchFamily="18" charset="2"/>
              </a:rPr>
              <a:t>维向量</a:t>
            </a:r>
            <a:r>
              <a:rPr lang="en-US" altLang="zh-CN" b="1" i="1" dirty="0">
                <a:latin typeface="+mn-lt"/>
                <a:ea typeface="+mn-ea"/>
                <a:sym typeface="Symbol" pitchFamily="18" charset="2"/>
              </a:rPr>
              <a:t>x</a:t>
            </a:r>
            <a:r>
              <a:rPr lang="en-US" altLang="zh-CN" dirty="0">
                <a:latin typeface="+mn-lt"/>
                <a:ea typeface="+mn-ea"/>
                <a:sym typeface="Symbol" pitchFamily="18" charset="2"/>
              </a:rPr>
              <a:t>, </a:t>
            </a:r>
            <a:r>
              <a:rPr lang="zh-CN" altLang="en-US" dirty="0">
                <a:latin typeface="+mn-lt"/>
                <a:ea typeface="+mn-ea"/>
                <a:sym typeface="Symbol" pitchFamily="18" charset="2"/>
              </a:rPr>
              <a:t>必有</a:t>
            </a:r>
          </a:p>
          <a:p>
            <a:pPr>
              <a:lnSpc>
                <a:spcPct val="120000"/>
              </a:lnSpc>
              <a:spcBef>
                <a:spcPts val="0"/>
              </a:spcBef>
            </a:pPr>
            <a:r>
              <a:rPr lang="en-US" altLang="zh-CN" dirty="0">
                <a:latin typeface="+mn-lt"/>
                <a:ea typeface="+mn-ea"/>
                <a:sym typeface="Symbol" pitchFamily="18" charset="2"/>
              </a:rPr>
              <a:t>‖</a:t>
            </a:r>
            <a:r>
              <a:rPr lang="en-US" altLang="zh-CN" b="1" i="1" dirty="0" err="1" smtClean="0">
                <a:latin typeface="+mn-lt"/>
                <a:ea typeface="+mn-ea"/>
                <a:sym typeface="Symbol" pitchFamily="18" charset="2"/>
              </a:rPr>
              <a:t>Ax</a:t>
            </a:r>
            <a:r>
              <a:rPr lang="en-US" altLang="zh-CN" dirty="0" err="1" smtClean="0">
                <a:latin typeface="+mn-lt"/>
                <a:ea typeface="+mn-ea"/>
                <a:sym typeface="Symbol" pitchFamily="18" charset="2"/>
              </a:rPr>
              <a:t>‖</a:t>
            </a:r>
            <a:r>
              <a:rPr lang="en-US" altLang="zh-CN" baseline="-25000" dirty="0" err="1" smtClean="0">
                <a:latin typeface="+mn-lt"/>
                <a:ea typeface="+mn-ea"/>
                <a:sym typeface="Symbol" pitchFamily="18" charset="2"/>
              </a:rPr>
              <a:t>p</a:t>
            </a:r>
            <a:r>
              <a:rPr lang="en-US" altLang="zh-CN" dirty="0">
                <a:latin typeface="+mn-lt"/>
                <a:ea typeface="+mn-ea"/>
                <a:sym typeface="Symbol" pitchFamily="18" charset="2"/>
              </a:rPr>
              <a:t>‖</a:t>
            </a:r>
            <a:r>
              <a:rPr lang="en-US" altLang="zh-CN" b="1" i="1" dirty="0" err="1">
                <a:latin typeface="+mn-lt"/>
                <a:ea typeface="+mn-ea"/>
                <a:sym typeface="Symbol" pitchFamily="18" charset="2"/>
              </a:rPr>
              <a:t>A</a:t>
            </a:r>
            <a:r>
              <a:rPr lang="en-US" altLang="zh-CN" dirty="0" err="1">
                <a:latin typeface="+mn-lt"/>
                <a:ea typeface="+mn-ea"/>
                <a:sym typeface="Symbol" pitchFamily="18" charset="2"/>
              </a:rPr>
              <a:t>‖</a:t>
            </a:r>
            <a:r>
              <a:rPr lang="en-US" altLang="zh-CN" baseline="-25000" dirty="0" err="1">
                <a:latin typeface="+mn-lt"/>
                <a:ea typeface="+mn-ea"/>
                <a:sym typeface="Symbol" pitchFamily="18" charset="2"/>
              </a:rPr>
              <a:t>p</a:t>
            </a:r>
            <a:r>
              <a:rPr lang="en-US" altLang="zh-CN" dirty="0" err="1">
                <a:latin typeface="+mn-lt"/>
                <a:ea typeface="+mn-ea"/>
                <a:sym typeface="Symbol" pitchFamily="18" charset="2"/>
              </a:rPr>
              <a:t>‖</a:t>
            </a:r>
            <a:r>
              <a:rPr lang="en-US" altLang="zh-CN" b="1" i="1" dirty="0" err="1">
                <a:latin typeface="+mn-lt"/>
                <a:ea typeface="+mn-ea"/>
                <a:sym typeface="Symbol" pitchFamily="18" charset="2"/>
              </a:rPr>
              <a:t>x</a:t>
            </a:r>
            <a:r>
              <a:rPr lang="en-US" altLang="zh-CN" dirty="0" err="1">
                <a:latin typeface="+mn-lt"/>
                <a:ea typeface="+mn-ea"/>
                <a:sym typeface="Symbol" pitchFamily="18" charset="2"/>
              </a:rPr>
              <a:t>‖</a:t>
            </a:r>
            <a:r>
              <a:rPr lang="en-US" altLang="zh-CN" baseline="-25000" dirty="0" err="1">
                <a:latin typeface="+mn-lt"/>
                <a:ea typeface="+mn-ea"/>
                <a:sym typeface="Symbol" pitchFamily="18" charset="2"/>
              </a:rPr>
              <a:t>p</a:t>
            </a:r>
            <a:r>
              <a:rPr lang="en-US" altLang="zh-CN" dirty="0">
                <a:latin typeface="+mn-lt"/>
                <a:ea typeface="+mn-ea"/>
                <a:sym typeface="Symbol" pitchFamily="18" charset="2"/>
              </a:rPr>
              <a:t>, (</a:t>
            </a:r>
            <a:r>
              <a:rPr lang="en-US" altLang="zh-CN" dirty="0" smtClean="0">
                <a:latin typeface="+mn-lt"/>
                <a:ea typeface="+mn-ea"/>
              </a:rPr>
              <a:t>p=1,2</a:t>
            </a:r>
            <a:r>
              <a:rPr lang="en-US" altLang="zh-CN" dirty="0">
                <a:latin typeface="+mn-lt"/>
                <a:ea typeface="+mn-ea"/>
              </a:rPr>
              <a:t>,</a:t>
            </a:r>
            <a:r>
              <a:rPr lang="en-US" altLang="zh-CN" dirty="0" smtClean="0">
                <a:latin typeface="+mn-lt"/>
                <a:ea typeface="+mn-ea"/>
                <a:sym typeface="Symbol" pitchFamily="18" charset="2"/>
              </a:rPr>
              <a:t>)</a:t>
            </a:r>
          </a:p>
          <a:p>
            <a:pPr algn="just">
              <a:lnSpc>
                <a:spcPct val="120000"/>
              </a:lnSpc>
              <a:spcBef>
                <a:spcPts val="0"/>
              </a:spcBef>
            </a:pPr>
            <a:r>
              <a:rPr lang="zh-CN" altLang="en-US" dirty="0" smtClean="0">
                <a:latin typeface="+mn-lt"/>
                <a:sym typeface="Symbol" pitchFamily="18" charset="2"/>
              </a:rPr>
              <a:t>所以</a:t>
            </a:r>
            <a:r>
              <a:rPr lang="en-US" altLang="zh-CN" dirty="0" smtClean="0">
                <a:latin typeface="+mn-lt"/>
                <a:sym typeface="Symbol" pitchFamily="18" charset="2"/>
              </a:rPr>
              <a:t>‖</a:t>
            </a:r>
            <a:r>
              <a:rPr lang="en-US" altLang="zh-CN" b="1" i="1" dirty="0" err="1" smtClean="0">
                <a:latin typeface="+mn-lt"/>
                <a:sym typeface="Symbol" pitchFamily="18" charset="2"/>
              </a:rPr>
              <a:t>A</a:t>
            </a:r>
            <a:r>
              <a:rPr lang="en-US" altLang="zh-CN" dirty="0" err="1" smtClean="0">
                <a:latin typeface="+mn-lt"/>
                <a:sym typeface="Symbol" pitchFamily="18" charset="2"/>
              </a:rPr>
              <a:t>‖</a:t>
            </a:r>
            <a:r>
              <a:rPr lang="en-US" altLang="zh-CN" baseline="-25000" dirty="0" err="1" smtClean="0">
                <a:latin typeface="+mn-lt"/>
                <a:sym typeface="Symbol" pitchFamily="18" charset="2"/>
              </a:rPr>
              <a:t>p</a:t>
            </a:r>
            <a:r>
              <a:rPr lang="zh-CN" altLang="en-US" dirty="0" smtClean="0">
                <a:latin typeface="+mn-lt"/>
                <a:sym typeface="Symbol" pitchFamily="18" charset="2"/>
              </a:rPr>
              <a:t>是与</a:t>
            </a:r>
            <a:r>
              <a:rPr lang="en-US" altLang="zh-CN" dirty="0" smtClean="0">
                <a:latin typeface="+mn-lt"/>
                <a:sym typeface="Symbol" pitchFamily="18" charset="2"/>
              </a:rPr>
              <a:t>‖</a:t>
            </a:r>
            <a:r>
              <a:rPr lang="en-US" altLang="zh-CN" b="1" i="1" dirty="0" err="1" smtClean="0">
                <a:latin typeface="+mn-lt"/>
                <a:sym typeface="Symbol" pitchFamily="18" charset="2"/>
              </a:rPr>
              <a:t>x</a:t>
            </a:r>
            <a:r>
              <a:rPr lang="en-US" altLang="zh-CN" dirty="0" err="1" smtClean="0">
                <a:latin typeface="+mn-lt"/>
                <a:sym typeface="Symbol" pitchFamily="18" charset="2"/>
              </a:rPr>
              <a:t>‖</a:t>
            </a:r>
            <a:r>
              <a:rPr lang="en-US" altLang="zh-CN" baseline="-25000" dirty="0" err="1" smtClean="0">
                <a:latin typeface="+mn-lt"/>
                <a:sym typeface="Symbol" pitchFamily="18" charset="2"/>
              </a:rPr>
              <a:t>p</a:t>
            </a:r>
            <a:r>
              <a:rPr lang="en-US" altLang="zh-CN" dirty="0" smtClean="0">
                <a:latin typeface="+mn-lt"/>
                <a:sym typeface="Symbol" pitchFamily="18" charset="2"/>
              </a:rPr>
              <a:t> (</a:t>
            </a:r>
            <a:r>
              <a:rPr lang="en-US" altLang="zh-CN" dirty="0" smtClean="0">
                <a:latin typeface="+mn-lt"/>
              </a:rPr>
              <a:t>p=1, 2, </a:t>
            </a:r>
            <a:r>
              <a:rPr lang="en-US" altLang="zh-CN" dirty="0" smtClean="0">
                <a:latin typeface="+mn-lt"/>
                <a:sym typeface="Symbol" pitchFamily="18" charset="2"/>
              </a:rPr>
              <a:t>)</a:t>
            </a:r>
            <a:r>
              <a:rPr lang="zh-CN" altLang="en-US" dirty="0" smtClean="0">
                <a:latin typeface="+mn-lt"/>
                <a:sym typeface="Symbol" pitchFamily="18" charset="2"/>
              </a:rPr>
              <a:t>相容的矩阵范数</a:t>
            </a:r>
            <a:r>
              <a:rPr lang="en-US" altLang="zh-CN" dirty="0" smtClean="0">
                <a:latin typeface="+mn-lt"/>
                <a:sym typeface="Symbol" pitchFamily="18" charset="2"/>
              </a:rPr>
              <a:t>.</a:t>
            </a:r>
          </a:p>
          <a:p>
            <a:pPr algn="just">
              <a:lnSpc>
                <a:spcPct val="120000"/>
              </a:lnSpc>
              <a:spcBef>
                <a:spcPts val="0"/>
              </a:spcBef>
            </a:pPr>
            <a:endParaRPr lang="en-US" altLang="zh-CN" dirty="0">
              <a:latin typeface="+mn-lt"/>
              <a:ea typeface="+mn-ea"/>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024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2406"/>
                                        </p:tgtEl>
                                        <p:attrNameLst>
                                          <p:attrName>style.visibility</p:attrName>
                                        </p:attrNameLst>
                                      </p:cBhvr>
                                      <p:to>
                                        <p:strVal val="visible"/>
                                      </p:to>
                                    </p:set>
                                    <p:animEffect transition="in" filter="blinds(horizontal)">
                                      <p:cBhvr>
                                        <p:cTn id="11" dur="500"/>
                                        <p:tgtEl>
                                          <p:spTgt spid="10240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102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nimBg="1" autoUpdateAnimBg="0"/>
      <p:bldP spid="102406" grpId="0" animBg="1"/>
      <p:bldP spid="10240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ext Box 4"/>
          <p:cNvSpPr txBox="1">
            <a:spLocks noChangeArrowheads="1"/>
          </p:cNvSpPr>
          <p:nvPr/>
        </p:nvSpPr>
        <p:spPr bwMode="auto">
          <a:xfrm>
            <a:off x="0" y="44624"/>
            <a:ext cx="9144000" cy="1598386"/>
          </a:xfrm>
          <a:prstGeom prst="rect">
            <a:avLst/>
          </a:prstGeom>
          <a:noFill/>
          <a:ln w="9525">
            <a:solidFill>
              <a:srgbClr val="660033"/>
            </a:solidFill>
            <a:miter lim="800000"/>
            <a:headEnd/>
            <a:tailEnd/>
          </a:ln>
          <a:effectLst/>
        </p:spPr>
        <p:txBody>
          <a:bodyPr>
            <a:spAutoFit/>
          </a:bodyPr>
          <a:lstStyle/>
          <a:p>
            <a:pPr algn="l">
              <a:lnSpc>
                <a:spcPct val="120000"/>
              </a:lnSpc>
              <a:spcBef>
                <a:spcPts val="0"/>
              </a:spcBef>
            </a:pPr>
            <a:r>
              <a:rPr lang="zh-CN" altLang="en-US" dirty="0" smtClean="0">
                <a:latin typeface="+mn-lt"/>
                <a:ea typeface="+mn-ea"/>
              </a:rPr>
              <a:t>性质</a:t>
            </a:r>
            <a:r>
              <a:rPr lang="en-US" altLang="zh-CN" dirty="0" smtClean="0">
                <a:latin typeface="+mn-lt"/>
                <a:ea typeface="+mn-ea"/>
              </a:rPr>
              <a:t>: </a:t>
            </a:r>
            <a:r>
              <a:rPr lang="zh-CN" altLang="en-US" dirty="0" smtClean="0">
                <a:latin typeface="+mn-lt"/>
                <a:ea typeface="+mn-ea"/>
              </a:rPr>
              <a:t>设</a:t>
            </a:r>
            <a:r>
              <a:rPr lang="en-US" altLang="zh-CN" dirty="0">
                <a:latin typeface="+mn-lt"/>
                <a:ea typeface="+mn-ea"/>
              </a:rPr>
              <a:t>‖</a:t>
            </a:r>
            <a:r>
              <a:rPr lang="en-US" altLang="zh-CN" dirty="0">
                <a:latin typeface="+mn-lt"/>
                <a:ea typeface="+mn-ea"/>
                <a:sym typeface="Symbol" pitchFamily="18" charset="2"/>
              </a:rPr>
              <a:t></a:t>
            </a:r>
            <a:r>
              <a:rPr lang="en-US" altLang="zh-CN" dirty="0">
                <a:latin typeface="+mn-lt"/>
                <a:ea typeface="+mn-ea"/>
              </a:rPr>
              <a:t>‖</a:t>
            </a:r>
            <a:r>
              <a:rPr lang="zh-CN" altLang="en-US" dirty="0">
                <a:latin typeface="+mn-lt"/>
                <a:ea typeface="+mn-ea"/>
              </a:rPr>
              <a:t>是任意算子范数</a:t>
            </a:r>
            <a:r>
              <a:rPr lang="en-US" altLang="zh-CN" dirty="0">
                <a:latin typeface="+mn-lt"/>
                <a:ea typeface="+mn-ea"/>
              </a:rPr>
              <a:t>, </a:t>
            </a:r>
            <a:r>
              <a:rPr lang="zh-CN" altLang="en-US" dirty="0">
                <a:latin typeface="+mn-lt"/>
                <a:ea typeface="+mn-ea"/>
              </a:rPr>
              <a:t>则对于单位矩阵</a:t>
            </a:r>
            <a:r>
              <a:rPr lang="en-US" altLang="zh-CN" b="1" i="1" dirty="0">
                <a:latin typeface="+mn-lt"/>
                <a:ea typeface="+mn-ea"/>
              </a:rPr>
              <a:t>E</a:t>
            </a:r>
            <a:r>
              <a:rPr lang="zh-CN" altLang="en-US" dirty="0">
                <a:latin typeface="+mn-lt"/>
                <a:ea typeface="+mn-ea"/>
              </a:rPr>
              <a:t>必有</a:t>
            </a:r>
          </a:p>
          <a:p>
            <a:pPr algn="l">
              <a:lnSpc>
                <a:spcPct val="120000"/>
              </a:lnSpc>
              <a:spcBef>
                <a:spcPts val="0"/>
              </a:spcBef>
            </a:pPr>
            <a:endParaRPr lang="zh-CN" altLang="en-US" dirty="0">
              <a:latin typeface="+mn-lt"/>
              <a:ea typeface="+mn-ea"/>
            </a:endParaRPr>
          </a:p>
          <a:p>
            <a:pPr algn="l">
              <a:lnSpc>
                <a:spcPct val="120000"/>
              </a:lnSpc>
              <a:spcBef>
                <a:spcPts val="0"/>
              </a:spcBef>
            </a:pPr>
            <a:endParaRPr lang="en-US" altLang="zh-CN" b="1" dirty="0">
              <a:solidFill>
                <a:schemeClr val="accent2"/>
              </a:solidFill>
              <a:latin typeface="+mn-lt"/>
              <a:ea typeface="+mn-ea"/>
            </a:endParaRPr>
          </a:p>
        </p:txBody>
      </p:sp>
      <p:graphicFrame>
        <p:nvGraphicFramePr>
          <p:cNvPr id="101381" name="Object 5"/>
          <p:cNvGraphicFramePr>
            <a:graphicFrameLocks noChangeAspect="1"/>
          </p:cNvGraphicFramePr>
          <p:nvPr/>
        </p:nvGraphicFramePr>
        <p:xfrm>
          <a:off x="3243312" y="620688"/>
          <a:ext cx="2336800" cy="927100"/>
        </p:xfrm>
        <a:graphic>
          <a:graphicData uri="http://schemas.openxmlformats.org/presentationml/2006/ole">
            <p:oleObj spid="_x0000_s101381" name="Equation" r:id="rId3" imgW="2336760" imgH="927000" progId="Equation.3">
              <p:embed/>
            </p:oleObj>
          </a:graphicData>
        </a:graphic>
      </p:graphicFrame>
      <p:graphicFrame>
        <p:nvGraphicFramePr>
          <p:cNvPr id="101382" name="Object 6"/>
          <p:cNvGraphicFramePr>
            <a:graphicFrameLocks noChangeAspect="1"/>
          </p:cNvGraphicFramePr>
          <p:nvPr/>
        </p:nvGraphicFramePr>
        <p:xfrm>
          <a:off x="3476426" y="2132856"/>
          <a:ext cx="1671638" cy="650875"/>
        </p:xfrm>
        <a:graphic>
          <a:graphicData uri="http://schemas.openxmlformats.org/presentationml/2006/ole">
            <p:oleObj spid="_x0000_s101382" name="Equation" r:id="rId4" imgW="685800" imgH="266400" progId="">
              <p:embed/>
            </p:oleObj>
          </a:graphicData>
        </a:graphic>
      </p:graphicFrame>
      <p:sp>
        <p:nvSpPr>
          <p:cNvPr id="101383" name="Text Box 7"/>
          <p:cNvSpPr txBox="1">
            <a:spLocks noChangeArrowheads="1"/>
          </p:cNvSpPr>
          <p:nvPr/>
        </p:nvSpPr>
        <p:spPr bwMode="auto">
          <a:xfrm>
            <a:off x="0" y="1771824"/>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a:latin typeface="+mn-lt"/>
                <a:ea typeface="+mn-ea"/>
              </a:rPr>
              <a:t>但是</a:t>
            </a:r>
          </a:p>
        </p:txBody>
      </p:sp>
      <p:sp>
        <p:nvSpPr>
          <p:cNvPr id="101384" name="Rectangle 8"/>
          <p:cNvSpPr>
            <a:spLocks noChangeArrowheads="1"/>
          </p:cNvSpPr>
          <p:nvPr/>
        </p:nvSpPr>
        <p:spPr bwMode="auto">
          <a:xfrm>
            <a:off x="0" y="2924349"/>
            <a:ext cx="9144000" cy="609398"/>
          </a:xfrm>
          <a:prstGeom prst="rect">
            <a:avLst/>
          </a:prstGeom>
          <a:noFill/>
          <a:ln w="9525">
            <a:solidFill>
              <a:srgbClr val="660033"/>
            </a:solidFill>
            <a:miter lim="800000"/>
            <a:headEnd/>
            <a:tailEnd/>
          </a:ln>
          <a:effectLst/>
        </p:spPr>
        <p:txBody>
          <a:bodyPr>
            <a:spAutoFit/>
          </a:bodyPr>
          <a:lstStyle/>
          <a:p>
            <a:pPr algn="l">
              <a:lnSpc>
                <a:spcPct val="120000"/>
              </a:lnSpc>
              <a:spcBef>
                <a:spcPts val="0"/>
              </a:spcBef>
            </a:pPr>
            <a:r>
              <a:rPr lang="zh-CN" altLang="en-US" dirty="0">
                <a:latin typeface="+mn-lt"/>
                <a:ea typeface="+mn-ea"/>
                <a:sym typeface="Symbol" pitchFamily="18" charset="2"/>
              </a:rPr>
              <a:t>这说明</a:t>
            </a:r>
            <a:r>
              <a:rPr lang="en-US" altLang="zh-CN" dirty="0">
                <a:latin typeface="+mn-lt"/>
                <a:ea typeface="+mn-ea"/>
                <a:sym typeface="Symbol" pitchFamily="18" charset="2"/>
              </a:rPr>
              <a:t>: </a:t>
            </a:r>
            <a:r>
              <a:rPr lang="en-US" altLang="zh-CN" dirty="0">
                <a:latin typeface="+mn-lt"/>
                <a:ea typeface="+mn-ea"/>
              </a:rPr>
              <a:t>‖</a:t>
            </a:r>
            <a:r>
              <a:rPr lang="en-US" altLang="zh-CN" dirty="0">
                <a:latin typeface="+mn-lt"/>
                <a:ea typeface="+mn-ea"/>
                <a:sym typeface="Symbol" pitchFamily="18" charset="2"/>
              </a:rPr>
              <a:t></a:t>
            </a:r>
            <a:r>
              <a:rPr lang="en-US" altLang="zh-CN" dirty="0">
                <a:latin typeface="+mn-lt"/>
                <a:ea typeface="+mn-ea"/>
              </a:rPr>
              <a:t>‖</a:t>
            </a:r>
            <a:r>
              <a:rPr lang="en-US" altLang="zh-CN" baseline="-25000" dirty="0">
                <a:latin typeface="+mn-lt"/>
                <a:ea typeface="+mn-ea"/>
                <a:sym typeface="Symbol" pitchFamily="18" charset="2"/>
              </a:rPr>
              <a:t>F</a:t>
            </a:r>
            <a:r>
              <a:rPr lang="zh-CN" altLang="en-US" dirty="0">
                <a:latin typeface="+mn-lt"/>
                <a:ea typeface="+mn-ea"/>
                <a:sym typeface="Symbol" pitchFamily="18" charset="2"/>
              </a:rPr>
              <a:t>不是一种算子</a:t>
            </a:r>
            <a:r>
              <a:rPr lang="zh-CN" altLang="en-US" dirty="0" smtClean="0">
                <a:latin typeface="+mn-lt"/>
                <a:ea typeface="+mn-ea"/>
                <a:sym typeface="Symbol" pitchFamily="18" charset="2"/>
              </a:rPr>
              <a:t>范数</a:t>
            </a:r>
            <a:r>
              <a:rPr lang="en-US" altLang="zh-CN" dirty="0" smtClean="0">
                <a:latin typeface="+mn-lt"/>
                <a:ea typeface="+mn-ea"/>
                <a:sym typeface="Symbol" pitchFamily="18" charset="2"/>
              </a:rPr>
              <a:t>.</a:t>
            </a:r>
            <a:endParaRPr lang="zh-CN" altLang="en-US" dirty="0">
              <a:latin typeface="+mn-lt"/>
              <a:ea typeface="+mn-ea"/>
              <a:sym typeface="Symbol" pitchFamily="18" charset="2"/>
            </a:endParaRPr>
          </a:p>
        </p:txBody>
      </p:sp>
      <p:sp>
        <p:nvSpPr>
          <p:cNvPr id="101385" name="Rectangle 9"/>
          <p:cNvSpPr>
            <a:spLocks noChangeArrowheads="1"/>
          </p:cNvSpPr>
          <p:nvPr/>
        </p:nvSpPr>
        <p:spPr bwMode="auto">
          <a:xfrm>
            <a:off x="0" y="4292774"/>
            <a:ext cx="9144000" cy="2160591"/>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en-US" altLang="zh-CN" dirty="0">
                <a:latin typeface="+mn-lt"/>
                <a:ea typeface="+mn-ea"/>
                <a:sym typeface="Symbol" pitchFamily="18" charset="2"/>
              </a:rPr>
              <a:t>1. </a:t>
            </a:r>
            <a:r>
              <a:rPr lang="en-US" altLang="zh-CN" dirty="0">
                <a:latin typeface="+mn-lt"/>
                <a:ea typeface="+mn-ea"/>
              </a:rPr>
              <a:t>‖</a:t>
            </a:r>
            <a:r>
              <a:rPr lang="en-US" altLang="zh-CN" dirty="0">
                <a:latin typeface="+mn-lt"/>
                <a:ea typeface="+mn-ea"/>
                <a:sym typeface="Symbol" pitchFamily="18" charset="2"/>
              </a:rPr>
              <a:t></a:t>
            </a:r>
            <a:r>
              <a:rPr lang="en-US" altLang="zh-CN" dirty="0">
                <a:latin typeface="+mn-lt"/>
                <a:ea typeface="+mn-ea"/>
              </a:rPr>
              <a:t>‖</a:t>
            </a:r>
            <a:r>
              <a:rPr lang="en-US" altLang="zh-CN" baseline="-25000" dirty="0">
                <a:latin typeface="+mn-lt"/>
                <a:ea typeface="+mn-ea"/>
                <a:sym typeface="Symbol" pitchFamily="18" charset="2"/>
              </a:rPr>
              <a:t>F</a:t>
            </a:r>
            <a:r>
              <a:rPr lang="zh-CN" altLang="en-US" dirty="0">
                <a:latin typeface="+mn-lt"/>
                <a:ea typeface="+mn-ea"/>
                <a:sym typeface="Symbol" pitchFamily="18" charset="2"/>
              </a:rPr>
              <a:t>不是一种算子</a:t>
            </a:r>
            <a:r>
              <a:rPr lang="zh-CN" altLang="en-US" dirty="0" smtClean="0">
                <a:latin typeface="+mn-lt"/>
                <a:ea typeface="+mn-ea"/>
                <a:sym typeface="Symbol" pitchFamily="18" charset="2"/>
              </a:rPr>
              <a:t>范数</a:t>
            </a:r>
            <a:r>
              <a:rPr lang="en-US" altLang="zh-CN" dirty="0" smtClean="0">
                <a:latin typeface="+mn-lt"/>
                <a:ea typeface="+mn-ea"/>
                <a:sym typeface="Symbol" pitchFamily="18" charset="2"/>
              </a:rPr>
              <a:t>;</a:t>
            </a:r>
            <a:endParaRPr lang="zh-CN" altLang="en-US" dirty="0">
              <a:latin typeface="+mn-lt"/>
              <a:ea typeface="+mn-ea"/>
              <a:sym typeface="Symbol" pitchFamily="18" charset="2"/>
            </a:endParaRPr>
          </a:p>
          <a:p>
            <a:pPr algn="l">
              <a:lnSpc>
                <a:spcPct val="120000"/>
              </a:lnSpc>
              <a:spcBef>
                <a:spcPts val="0"/>
              </a:spcBef>
            </a:pPr>
            <a:r>
              <a:rPr lang="en-US" altLang="zh-CN" dirty="0">
                <a:latin typeface="+mn-lt"/>
                <a:ea typeface="+mn-ea"/>
                <a:sym typeface="Symbol" pitchFamily="18" charset="2"/>
              </a:rPr>
              <a:t>2. </a:t>
            </a:r>
            <a:r>
              <a:rPr lang="en-US" altLang="zh-CN" dirty="0">
                <a:latin typeface="+mn-lt"/>
                <a:ea typeface="+mn-ea"/>
              </a:rPr>
              <a:t>‖</a:t>
            </a:r>
            <a:r>
              <a:rPr lang="en-US" altLang="zh-CN" dirty="0">
                <a:latin typeface="+mn-lt"/>
                <a:ea typeface="+mn-ea"/>
                <a:sym typeface="Symbol" pitchFamily="18" charset="2"/>
              </a:rPr>
              <a:t></a:t>
            </a:r>
            <a:r>
              <a:rPr lang="en-US" altLang="zh-CN" dirty="0">
                <a:latin typeface="+mn-lt"/>
                <a:ea typeface="+mn-ea"/>
              </a:rPr>
              <a:t>‖</a:t>
            </a:r>
            <a:r>
              <a:rPr lang="en-US" altLang="zh-CN" baseline="-25000" dirty="0">
                <a:latin typeface="+mn-lt"/>
                <a:ea typeface="+mn-ea"/>
                <a:sym typeface="Symbol" pitchFamily="18" charset="2"/>
              </a:rPr>
              <a:t>F</a:t>
            </a:r>
            <a:r>
              <a:rPr lang="zh-CN" altLang="en-US" dirty="0">
                <a:latin typeface="+mn-lt"/>
                <a:ea typeface="+mn-ea"/>
                <a:sym typeface="Symbol" pitchFamily="18" charset="2"/>
              </a:rPr>
              <a:t>与向量的</a:t>
            </a:r>
            <a:r>
              <a:rPr lang="en-US" altLang="zh-CN" dirty="0">
                <a:latin typeface="+mn-lt"/>
                <a:ea typeface="+mn-ea"/>
              </a:rPr>
              <a:t>2-</a:t>
            </a:r>
            <a:r>
              <a:rPr lang="zh-CN" altLang="en-US" dirty="0">
                <a:latin typeface="+mn-lt"/>
                <a:ea typeface="+mn-ea"/>
              </a:rPr>
              <a:t>范数</a:t>
            </a:r>
            <a:r>
              <a:rPr lang="zh-CN" altLang="en-US" dirty="0" smtClean="0">
                <a:latin typeface="+mn-lt"/>
                <a:ea typeface="+mn-ea"/>
                <a:sym typeface="Symbol" pitchFamily="18" charset="2"/>
              </a:rPr>
              <a:t>相容</a:t>
            </a:r>
            <a:r>
              <a:rPr lang="en-US" altLang="zh-CN" dirty="0" smtClean="0">
                <a:latin typeface="+mn-lt"/>
                <a:ea typeface="+mn-ea"/>
                <a:sym typeface="Symbol" pitchFamily="18" charset="2"/>
              </a:rPr>
              <a:t>, </a:t>
            </a:r>
            <a:r>
              <a:rPr lang="zh-CN" altLang="en-US" dirty="0" smtClean="0">
                <a:latin typeface="+mn-lt"/>
                <a:ea typeface="+mn-ea"/>
                <a:sym typeface="Symbol" pitchFamily="18" charset="2"/>
              </a:rPr>
              <a:t>即</a:t>
            </a:r>
            <a:r>
              <a:rPr lang="zh-CN" altLang="en-US" dirty="0">
                <a:latin typeface="+mn-lt"/>
                <a:ea typeface="+mn-ea"/>
                <a:sym typeface="Symbol" pitchFamily="18" charset="2"/>
              </a:rPr>
              <a:t>对任意</a:t>
            </a:r>
            <a:r>
              <a:rPr lang="en-US" altLang="zh-CN" i="1" dirty="0">
                <a:latin typeface="+mn-lt"/>
                <a:ea typeface="+mn-ea"/>
                <a:sym typeface="Symbol" pitchFamily="18" charset="2"/>
              </a:rPr>
              <a:t>n</a:t>
            </a:r>
            <a:r>
              <a:rPr lang="zh-CN" altLang="en-US" dirty="0">
                <a:latin typeface="+mn-lt"/>
                <a:ea typeface="+mn-ea"/>
                <a:sym typeface="Symbol" pitchFamily="18" charset="2"/>
              </a:rPr>
              <a:t>阶方阵</a:t>
            </a:r>
            <a:r>
              <a:rPr lang="en-US" altLang="zh-CN" b="1" i="1" dirty="0">
                <a:latin typeface="+mn-lt"/>
                <a:ea typeface="+mn-ea"/>
                <a:sym typeface="Symbol" pitchFamily="18" charset="2"/>
              </a:rPr>
              <a:t>A</a:t>
            </a:r>
            <a:r>
              <a:rPr lang="zh-CN" altLang="en-US" dirty="0">
                <a:latin typeface="+mn-lt"/>
                <a:ea typeface="+mn-ea"/>
                <a:sym typeface="Symbol" pitchFamily="18" charset="2"/>
              </a:rPr>
              <a:t>与</a:t>
            </a:r>
            <a:r>
              <a:rPr lang="en-US" altLang="zh-CN" i="1" dirty="0">
                <a:latin typeface="+mn-lt"/>
                <a:ea typeface="+mn-ea"/>
                <a:sym typeface="Symbol" pitchFamily="18" charset="2"/>
              </a:rPr>
              <a:t>n</a:t>
            </a:r>
            <a:r>
              <a:rPr lang="zh-CN" altLang="en-US" dirty="0">
                <a:latin typeface="+mn-lt"/>
                <a:ea typeface="+mn-ea"/>
                <a:sym typeface="Symbol" pitchFamily="18" charset="2"/>
              </a:rPr>
              <a:t>维向量</a:t>
            </a:r>
            <a:r>
              <a:rPr lang="en-US" altLang="zh-CN" b="1" i="1" dirty="0">
                <a:latin typeface="+mn-lt"/>
                <a:ea typeface="+mn-ea"/>
                <a:sym typeface="Symbol" pitchFamily="18" charset="2"/>
              </a:rPr>
              <a:t>x</a:t>
            </a:r>
            <a:r>
              <a:rPr lang="en-US" altLang="zh-CN" dirty="0">
                <a:latin typeface="+mn-lt"/>
                <a:ea typeface="+mn-ea"/>
                <a:sym typeface="Symbol" pitchFamily="18" charset="2"/>
              </a:rPr>
              <a:t>, </a:t>
            </a:r>
            <a:r>
              <a:rPr lang="zh-CN" altLang="en-US" dirty="0">
                <a:latin typeface="+mn-lt"/>
                <a:ea typeface="+mn-ea"/>
                <a:sym typeface="Symbol" pitchFamily="18" charset="2"/>
              </a:rPr>
              <a:t>必有</a:t>
            </a:r>
          </a:p>
          <a:p>
            <a:pPr>
              <a:lnSpc>
                <a:spcPct val="120000"/>
              </a:lnSpc>
              <a:spcBef>
                <a:spcPts val="0"/>
              </a:spcBef>
            </a:pPr>
            <a:r>
              <a:rPr lang="en-US" altLang="zh-CN" dirty="0">
                <a:latin typeface="+mn-lt"/>
                <a:ea typeface="+mn-ea"/>
              </a:rPr>
              <a:t>‖</a:t>
            </a:r>
            <a:r>
              <a:rPr lang="en-US" altLang="zh-CN" b="1" i="1" dirty="0">
                <a:latin typeface="+mn-lt"/>
                <a:ea typeface="+mn-ea"/>
                <a:sym typeface="Symbol" pitchFamily="18" charset="2"/>
              </a:rPr>
              <a:t>Ax</a:t>
            </a:r>
            <a:r>
              <a:rPr lang="en-US" altLang="zh-CN" dirty="0">
                <a:latin typeface="+mn-lt"/>
                <a:ea typeface="+mn-ea"/>
              </a:rPr>
              <a:t>‖</a:t>
            </a:r>
            <a:r>
              <a:rPr lang="en-US" altLang="zh-CN" b="1" baseline="-25000" dirty="0">
                <a:latin typeface="+mn-lt"/>
                <a:ea typeface="+mn-ea"/>
                <a:sym typeface="Symbol" pitchFamily="18" charset="2"/>
              </a:rPr>
              <a:t>2</a:t>
            </a:r>
            <a:r>
              <a:rPr lang="en-US" altLang="zh-CN" baseline="-25000" dirty="0">
                <a:latin typeface="+mn-lt"/>
                <a:ea typeface="+mn-ea"/>
                <a:sym typeface="Symbol" pitchFamily="18" charset="2"/>
              </a:rPr>
              <a:t> </a:t>
            </a:r>
            <a:r>
              <a:rPr lang="en-US" altLang="zh-CN" dirty="0">
                <a:latin typeface="+mn-lt"/>
                <a:ea typeface="+mn-ea"/>
                <a:sym typeface="Symbol" pitchFamily="18" charset="2"/>
              </a:rPr>
              <a:t>≤</a:t>
            </a:r>
            <a:r>
              <a:rPr lang="en-US" altLang="zh-CN" dirty="0">
                <a:latin typeface="+mn-lt"/>
                <a:ea typeface="+mn-ea"/>
              </a:rPr>
              <a:t>‖</a:t>
            </a:r>
            <a:r>
              <a:rPr lang="en-US" altLang="zh-CN" b="1" i="1" dirty="0">
                <a:latin typeface="+mn-lt"/>
                <a:ea typeface="+mn-ea"/>
                <a:sym typeface="Symbol" pitchFamily="18" charset="2"/>
              </a:rPr>
              <a:t>A</a:t>
            </a:r>
            <a:r>
              <a:rPr lang="en-US" altLang="zh-CN" dirty="0">
                <a:latin typeface="+mn-lt"/>
                <a:ea typeface="+mn-ea"/>
              </a:rPr>
              <a:t>‖</a:t>
            </a:r>
            <a:r>
              <a:rPr lang="en-US" altLang="zh-CN" baseline="-25000" dirty="0">
                <a:latin typeface="+mn-lt"/>
                <a:ea typeface="+mn-ea"/>
                <a:sym typeface="Symbol" pitchFamily="18" charset="2"/>
              </a:rPr>
              <a:t>F </a:t>
            </a:r>
            <a:r>
              <a:rPr lang="en-US" altLang="zh-CN" dirty="0">
                <a:latin typeface="+mn-lt"/>
                <a:ea typeface="+mn-ea"/>
              </a:rPr>
              <a:t>‖</a:t>
            </a:r>
            <a:r>
              <a:rPr lang="en-US" altLang="zh-CN" b="1" i="1" dirty="0" smtClean="0">
                <a:latin typeface="+mn-lt"/>
                <a:ea typeface="+mn-ea"/>
                <a:sym typeface="Symbol" pitchFamily="18" charset="2"/>
              </a:rPr>
              <a:t>x</a:t>
            </a:r>
            <a:r>
              <a:rPr lang="en-US" altLang="zh-CN" dirty="0" smtClean="0">
                <a:latin typeface="+mn-lt"/>
                <a:ea typeface="+mn-ea"/>
              </a:rPr>
              <a:t>‖</a:t>
            </a:r>
            <a:r>
              <a:rPr lang="en-US" altLang="zh-CN" b="1" baseline="-25000" dirty="0" smtClean="0">
                <a:latin typeface="+mn-lt"/>
                <a:ea typeface="+mn-ea"/>
                <a:sym typeface="Symbol" pitchFamily="18" charset="2"/>
              </a:rPr>
              <a:t>2</a:t>
            </a:r>
            <a:r>
              <a:rPr lang="en-US" altLang="zh-CN" baseline="-25000" dirty="0" smtClean="0">
                <a:latin typeface="+mn-lt"/>
                <a:ea typeface="+mn-ea"/>
                <a:sym typeface="Symbol" pitchFamily="18" charset="2"/>
              </a:rPr>
              <a:t>.</a:t>
            </a:r>
            <a:endParaRPr lang="en-US" altLang="zh-CN" baseline="-25000" dirty="0">
              <a:latin typeface="+mn-lt"/>
              <a:ea typeface="+mn-ea"/>
              <a:sym typeface="Symbol" pitchFamily="18" charset="2"/>
            </a:endParaRPr>
          </a:p>
        </p:txBody>
      </p:sp>
      <p:sp>
        <p:nvSpPr>
          <p:cNvPr id="101386" name="Rectangle 10"/>
          <p:cNvSpPr>
            <a:spLocks noChangeArrowheads="1"/>
          </p:cNvSpPr>
          <p:nvPr/>
        </p:nvSpPr>
        <p:spPr bwMode="auto">
          <a:xfrm>
            <a:off x="0" y="3645024"/>
            <a:ext cx="9144000" cy="559897"/>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en-US" altLang="zh-CN" dirty="0">
                <a:latin typeface="+mn-lt"/>
                <a:ea typeface="+mn-ea"/>
              </a:rPr>
              <a:t>‖</a:t>
            </a:r>
            <a:r>
              <a:rPr lang="en-US" altLang="zh-CN" dirty="0">
                <a:latin typeface="+mn-lt"/>
                <a:ea typeface="+mn-ea"/>
                <a:sym typeface="Symbol" pitchFamily="18" charset="2"/>
              </a:rPr>
              <a:t></a:t>
            </a:r>
            <a:r>
              <a:rPr lang="en-US" altLang="zh-CN" dirty="0">
                <a:latin typeface="+mn-lt"/>
                <a:ea typeface="+mn-ea"/>
              </a:rPr>
              <a:t>‖</a:t>
            </a:r>
            <a:r>
              <a:rPr lang="en-US" altLang="zh-CN" baseline="-25000" dirty="0">
                <a:latin typeface="+mn-lt"/>
                <a:ea typeface="+mn-ea"/>
                <a:sym typeface="Symbol" pitchFamily="18" charset="2"/>
              </a:rPr>
              <a:t>F</a:t>
            </a:r>
            <a:r>
              <a:rPr lang="zh-CN" altLang="en-US" dirty="0">
                <a:latin typeface="+mn-lt"/>
                <a:ea typeface="+mn-ea"/>
                <a:sym typeface="Symbol" pitchFamily="18" charset="2"/>
              </a:rPr>
              <a:t>的有趣性质</a:t>
            </a:r>
            <a:r>
              <a:rPr lang="en-US" altLang="zh-CN" dirty="0">
                <a:latin typeface="+mn-lt"/>
                <a:ea typeface="+mn-ea"/>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01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1381"/>
                                        </p:tgtEl>
                                        <p:attrNameLst>
                                          <p:attrName>style.visibility</p:attrName>
                                        </p:attrNameLst>
                                      </p:cBhvr>
                                      <p:to>
                                        <p:strVal val="visible"/>
                                      </p:to>
                                    </p:set>
                                    <p:animEffect transition="in" filter="wipe(left)">
                                      <p:cBhvr>
                                        <p:cTn id="11" dur="500"/>
                                        <p:tgtEl>
                                          <p:spTgt spid="10138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1383"/>
                                        </p:tgtEl>
                                        <p:attrNameLst>
                                          <p:attrName>style.visibility</p:attrName>
                                        </p:attrNameLst>
                                      </p:cBhvr>
                                      <p:to>
                                        <p:strVal val="visible"/>
                                      </p:to>
                                    </p:set>
                                    <p:animEffect transition="in" filter="blinds(horizontal)">
                                      <p:cBhvr>
                                        <p:cTn id="16" dur="500"/>
                                        <p:tgtEl>
                                          <p:spTgt spid="10138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1382"/>
                                        </p:tgtEl>
                                        <p:attrNameLst>
                                          <p:attrName>style.visibility</p:attrName>
                                        </p:attrNameLst>
                                      </p:cBhvr>
                                      <p:to>
                                        <p:strVal val="visible"/>
                                      </p:to>
                                    </p:set>
                                    <p:animEffect transition="in" filter="wipe(left)">
                                      <p:cBhvr>
                                        <p:cTn id="21" dur="500"/>
                                        <p:tgtEl>
                                          <p:spTgt spid="10138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1384"/>
                                        </p:tgtEl>
                                        <p:attrNameLst>
                                          <p:attrName>style.visibility</p:attrName>
                                        </p:attrNameLst>
                                      </p:cBhvr>
                                      <p:to>
                                        <p:strVal val="visible"/>
                                      </p:to>
                                    </p:set>
                                    <p:animEffect transition="in" filter="blinds(horizontal)">
                                      <p:cBhvr>
                                        <p:cTn id="26" dur="500"/>
                                        <p:tgtEl>
                                          <p:spTgt spid="10138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1386"/>
                                        </p:tgtEl>
                                        <p:attrNameLst>
                                          <p:attrName>style.visibility</p:attrName>
                                        </p:attrNameLst>
                                      </p:cBhvr>
                                      <p:to>
                                        <p:strVal val="visible"/>
                                      </p:to>
                                    </p:set>
                                    <p:animEffect transition="in" filter="blinds(horizontal)">
                                      <p:cBhvr>
                                        <p:cTn id="31" dur="500"/>
                                        <p:tgtEl>
                                          <p:spTgt spid="10138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1385">
                                            <p:txEl>
                                              <p:pRg st="0" end="0"/>
                                            </p:txEl>
                                          </p:spTgt>
                                        </p:tgtEl>
                                        <p:attrNameLst>
                                          <p:attrName>style.visibility</p:attrName>
                                        </p:attrNameLst>
                                      </p:cBhvr>
                                      <p:to>
                                        <p:strVal val="visible"/>
                                      </p:to>
                                    </p:set>
                                    <p:animEffect transition="in" filter="blinds(horizontal)">
                                      <p:cBhvr>
                                        <p:cTn id="36" dur="500"/>
                                        <p:tgtEl>
                                          <p:spTgt spid="10138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1385">
                                            <p:txEl>
                                              <p:pRg st="1" end="1"/>
                                            </p:txEl>
                                          </p:spTgt>
                                        </p:tgtEl>
                                        <p:attrNameLst>
                                          <p:attrName>style.visibility</p:attrName>
                                        </p:attrNameLst>
                                      </p:cBhvr>
                                      <p:to>
                                        <p:strVal val="visible"/>
                                      </p:to>
                                    </p:set>
                                    <p:animEffect transition="in" filter="blinds(horizontal)">
                                      <p:cBhvr>
                                        <p:cTn id="41" dur="500"/>
                                        <p:tgtEl>
                                          <p:spTgt spid="10138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01385">
                                            <p:txEl>
                                              <p:pRg st="2" end="2"/>
                                            </p:txEl>
                                          </p:spTgt>
                                        </p:tgtEl>
                                        <p:attrNameLst>
                                          <p:attrName>style.visibility</p:attrName>
                                        </p:attrNameLst>
                                      </p:cBhvr>
                                      <p:to>
                                        <p:strVal val="visible"/>
                                      </p:to>
                                    </p:set>
                                    <p:animEffect transition="in" filter="blinds(horizontal)">
                                      <p:cBhvr>
                                        <p:cTn id="46" dur="500"/>
                                        <p:tgtEl>
                                          <p:spTgt spid="101385">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01385">
                                            <p:bg/>
                                          </p:spTgt>
                                        </p:tgtEl>
                                        <p:attrNameLst>
                                          <p:attrName>style.visibility</p:attrName>
                                        </p:attrNameLst>
                                      </p:cBhvr>
                                      <p:to>
                                        <p:strVal val="visible"/>
                                      </p:to>
                                    </p:set>
                                    <p:animEffect transition="in" filter="blinds(horizontal)">
                                      <p:cBhvr>
                                        <p:cTn id="51" dur="500"/>
                                        <p:tgtEl>
                                          <p:spTgt spid="101385">
                                            <p:bg/>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01385">
                                            <p:txEl>
                                              <p:pRg st="0" end="0"/>
                                            </p:txEl>
                                          </p:spTgt>
                                        </p:tgtEl>
                                        <p:attrNameLst>
                                          <p:attrName>style.visibility</p:attrName>
                                        </p:attrNameLst>
                                      </p:cBhvr>
                                      <p:to>
                                        <p:strVal val="visible"/>
                                      </p:to>
                                    </p:set>
                                    <p:animEffect transition="in" filter="blinds(horizontal)">
                                      <p:cBhvr>
                                        <p:cTn id="54" dur="500"/>
                                        <p:tgtEl>
                                          <p:spTgt spid="101385">
                                            <p:txEl>
                                              <p:pRg st="0" end="0"/>
                                            </p:txEl>
                                          </p:spTgt>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01385">
                                            <p:txEl>
                                              <p:pRg st="1" end="1"/>
                                            </p:txEl>
                                          </p:spTgt>
                                        </p:tgtEl>
                                        <p:attrNameLst>
                                          <p:attrName>style.visibility</p:attrName>
                                        </p:attrNameLst>
                                      </p:cBhvr>
                                      <p:to>
                                        <p:strVal val="visible"/>
                                      </p:to>
                                    </p:set>
                                    <p:animEffect transition="in" filter="blinds(horizontal)">
                                      <p:cBhvr>
                                        <p:cTn id="57" dur="500"/>
                                        <p:tgtEl>
                                          <p:spTgt spid="101385">
                                            <p:txEl>
                                              <p:pRg st="1" end="1"/>
                                            </p:txEl>
                                          </p:spTgt>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01385">
                                            <p:txEl>
                                              <p:pRg st="2" end="2"/>
                                            </p:txEl>
                                          </p:spTgt>
                                        </p:tgtEl>
                                        <p:attrNameLst>
                                          <p:attrName>style.visibility</p:attrName>
                                        </p:attrNameLst>
                                      </p:cBhvr>
                                      <p:to>
                                        <p:strVal val="visible"/>
                                      </p:to>
                                    </p:set>
                                    <p:animEffect transition="in" filter="blinds(horizontal)">
                                      <p:cBhvr>
                                        <p:cTn id="60" dur="500"/>
                                        <p:tgtEl>
                                          <p:spTgt spid="1013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autoUpdateAnimBg="0"/>
      <p:bldP spid="101383" grpId="0"/>
      <p:bldP spid="101384" grpId="0" animBg="1"/>
      <p:bldP spid="101385" grpId="0" build="allAtOnce" animBg="1"/>
      <p:bldP spid="10138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44624"/>
            <a:ext cx="9144000" cy="559897"/>
          </a:xfrm>
          <a:prstGeom prst="rect">
            <a:avLst/>
          </a:prstGeom>
          <a:solidFill>
            <a:srgbClr val="CCECFF"/>
          </a:solid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sym typeface="Symbol" pitchFamily="18" charset="2"/>
              </a:rPr>
              <a:t>关于矩阵的</a:t>
            </a:r>
            <a:r>
              <a:rPr lang="en-US" altLang="zh-CN" dirty="0" smtClean="0">
                <a:latin typeface="+mn-lt"/>
                <a:ea typeface="+mn-ea"/>
                <a:sym typeface="Symbol" pitchFamily="18" charset="2"/>
              </a:rPr>
              <a:t>F-</a:t>
            </a:r>
            <a:r>
              <a:rPr lang="zh-CN" altLang="en-US" dirty="0" smtClean="0">
                <a:latin typeface="+mn-lt"/>
                <a:ea typeface="+mn-ea"/>
                <a:sym typeface="Symbol" pitchFamily="18" charset="2"/>
              </a:rPr>
              <a:t>范数与</a:t>
            </a:r>
            <a:r>
              <a:rPr lang="en-US" altLang="zh-CN" dirty="0" smtClean="0">
                <a:latin typeface="+mn-lt"/>
                <a:ea typeface="+mn-ea"/>
                <a:sym typeface="Symbol" pitchFamily="18" charset="2"/>
              </a:rPr>
              <a:t>2-</a:t>
            </a:r>
            <a:r>
              <a:rPr lang="zh-CN" altLang="en-US" dirty="0" smtClean="0">
                <a:latin typeface="+mn-lt"/>
                <a:ea typeface="+mn-ea"/>
                <a:sym typeface="Symbol" pitchFamily="18" charset="2"/>
              </a:rPr>
              <a:t>范数的一个重要性质</a:t>
            </a:r>
            <a:r>
              <a:rPr lang="en-US" altLang="zh-CN" dirty="0" smtClean="0">
                <a:latin typeface="+mn-lt"/>
                <a:ea typeface="+mn-ea"/>
                <a:sym typeface="Symbol" pitchFamily="18" charset="2"/>
              </a:rPr>
              <a:t>:</a:t>
            </a:r>
            <a:endParaRPr lang="en-US" altLang="zh-CN" dirty="0">
              <a:latin typeface="+mn-lt"/>
              <a:ea typeface="+mn-ea"/>
              <a:sym typeface="Symbol" pitchFamily="18" charset="2"/>
            </a:endParaRPr>
          </a:p>
        </p:txBody>
      </p:sp>
      <p:sp>
        <p:nvSpPr>
          <p:cNvPr id="5" name="Rectangle 10"/>
          <p:cNvSpPr>
            <a:spLocks noChangeArrowheads="1"/>
          </p:cNvSpPr>
          <p:nvPr/>
        </p:nvSpPr>
        <p:spPr bwMode="auto">
          <a:xfrm>
            <a:off x="0" y="692696"/>
            <a:ext cx="9144000" cy="609398"/>
          </a:xfrm>
          <a:prstGeom prst="rect">
            <a:avLst/>
          </a:prstGeom>
          <a:solidFill>
            <a:schemeClr val="bg1"/>
          </a:solid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sym typeface="Symbol" pitchFamily="18" charset="2"/>
              </a:rPr>
              <a:t>        对于任意方阵</a:t>
            </a:r>
            <a:r>
              <a:rPr lang="en-US" altLang="zh-CN" b="1" i="1" dirty="0" smtClean="0">
                <a:latin typeface="+mn-lt"/>
                <a:ea typeface="+mn-ea"/>
                <a:sym typeface="Symbol" pitchFamily="18" charset="2"/>
              </a:rPr>
              <a:t>A</a:t>
            </a:r>
            <a:r>
              <a:rPr lang="zh-CN" altLang="en-US" dirty="0" smtClean="0">
                <a:latin typeface="+mn-lt"/>
                <a:ea typeface="+mn-ea"/>
                <a:sym typeface="Symbol" pitchFamily="18" charset="2"/>
              </a:rPr>
              <a:t>以及与它同阶的正交矩阵</a:t>
            </a:r>
            <a:r>
              <a:rPr lang="en-US" altLang="zh-CN" b="1" i="1" dirty="0" smtClean="0">
                <a:latin typeface="+mn-lt"/>
                <a:ea typeface="+mn-ea"/>
                <a:sym typeface="Symbol" pitchFamily="18" charset="2"/>
              </a:rPr>
              <a:t>Q</a:t>
            </a:r>
            <a:r>
              <a:rPr lang="en-US" altLang="zh-CN" dirty="0" smtClean="0">
                <a:latin typeface="+mn-lt"/>
                <a:ea typeface="+mn-ea"/>
                <a:sym typeface="Symbol" pitchFamily="18" charset="2"/>
              </a:rPr>
              <a:t>, </a:t>
            </a:r>
            <a:r>
              <a:rPr lang="zh-CN" altLang="en-US" dirty="0" smtClean="0">
                <a:latin typeface="+mn-lt"/>
                <a:ea typeface="+mn-ea"/>
                <a:sym typeface="Symbol" pitchFamily="18" charset="2"/>
              </a:rPr>
              <a:t>必有</a:t>
            </a:r>
            <a:r>
              <a:rPr lang="en-US" altLang="zh-CN" dirty="0" smtClean="0">
                <a:latin typeface="+mn-lt"/>
                <a:ea typeface="+mn-ea"/>
                <a:sym typeface="Symbol" pitchFamily="18" charset="2"/>
              </a:rPr>
              <a:t>:</a:t>
            </a:r>
            <a:endParaRPr lang="en-US" altLang="zh-CN" dirty="0">
              <a:latin typeface="+mn-lt"/>
              <a:ea typeface="+mn-ea"/>
              <a:sym typeface="Symbol" pitchFamily="18" charset="2"/>
            </a:endParaRPr>
          </a:p>
        </p:txBody>
      </p:sp>
      <p:sp>
        <p:nvSpPr>
          <p:cNvPr id="6" name="Rectangle 10"/>
          <p:cNvSpPr>
            <a:spLocks noChangeArrowheads="1"/>
          </p:cNvSpPr>
          <p:nvPr/>
        </p:nvSpPr>
        <p:spPr bwMode="auto">
          <a:xfrm>
            <a:off x="0" y="1340768"/>
            <a:ext cx="9144000" cy="609398"/>
          </a:xfrm>
          <a:prstGeom prst="rect">
            <a:avLst/>
          </a:prstGeom>
          <a:solidFill>
            <a:schemeClr val="bg1"/>
          </a:solidFill>
          <a:ln w="9525">
            <a:noFill/>
            <a:miter lim="800000"/>
            <a:headEnd/>
            <a:tailEnd/>
          </a:ln>
          <a:effectLst/>
        </p:spPr>
        <p:txBody>
          <a:bodyPr>
            <a:spAutoFit/>
          </a:bodyPr>
          <a:lstStyle/>
          <a:p>
            <a:pPr algn="l">
              <a:lnSpc>
                <a:spcPct val="120000"/>
              </a:lnSpc>
              <a:spcBef>
                <a:spcPts val="0"/>
              </a:spcBef>
            </a:pPr>
            <a:r>
              <a:rPr lang="en-US" altLang="zh-CN" dirty="0" smtClean="0">
                <a:latin typeface="+mn-lt"/>
                <a:ea typeface="+mn-ea"/>
                <a:sym typeface="Symbol" pitchFamily="18" charset="2"/>
              </a:rPr>
              <a:t>(1) ||</a:t>
            </a:r>
            <a:r>
              <a:rPr lang="en-US" altLang="zh-CN" b="1" i="1" dirty="0" smtClean="0">
                <a:latin typeface="+mn-lt"/>
                <a:ea typeface="+mn-ea"/>
                <a:sym typeface="Symbol" pitchFamily="18" charset="2"/>
              </a:rPr>
              <a:t>QA</a:t>
            </a:r>
            <a:r>
              <a:rPr lang="en-US" altLang="zh-CN" dirty="0" smtClean="0">
                <a:latin typeface="+mn-lt"/>
                <a:ea typeface="+mn-ea"/>
                <a:sym typeface="Symbol" pitchFamily="18" charset="2"/>
              </a:rPr>
              <a:t>||</a:t>
            </a:r>
            <a:r>
              <a:rPr lang="en-US" altLang="zh-CN" baseline="-25000" dirty="0" smtClean="0">
                <a:latin typeface="+mn-lt"/>
                <a:ea typeface="+mn-ea"/>
                <a:sym typeface="Symbol" pitchFamily="18" charset="2"/>
              </a:rPr>
              <a:t>F</a:t>
            </a:r>
            <a:r>
              <a:rPr lang="en-US" altLang="zh-CN" dirty="0" smtClean="0">
                <a:latin typeface="+mn-lt"/>
                <a:ea typeface="+mn-ea"/>
                <a:sym typeface="Symbol" pitchFamily="18" charset="2"/>
              </a:rPr>
              <a:t>= ||</a:t>
            </a:r>
            <a:r>
              <a:rPr lang="en-US" altLang="zh-CN" b="1" i="1" dirty="0" smtClean="0">
                <a:latin typeface="+mn-lt"/>
                <a:ea typeface="+mn-ea"/>
                <a:sym typeface="Symbol" pitchFamily="18" charset="2"/>
              </a:rPr>
              <a:t>AQ</a:t>
            </a:r>
            <a:r>
              <a:rPr lang="en-US" altLang="zh-CN" dirty="0" smtClean="0">
                <a:latin typeface="+mn-lt"/>
                <a:ea typeface="+mn-ea"/>
                <a:sym typeface="Symbol" pitchFamily="18" charset="2"/>
              </a:rPr>
              <a:t>||</a:t>
            </a:r>
            <a:r>
              <a:rPr lang="en-US" altLang="zh-CN" baseline="-25000" dirty="0" smtClean="0">
                <a:latin typeface="+mn-lt"/>
                <a:ea typeface="+mn-ea"/>
                <a:sym typeface="Symbol" pitchFamily="18" charset="2"/>
              </a:rPr>
              <a:t>F</a:t>
            </a:r>
            <a:r>
              <a:rPr lang="en-US" altLang="zh-CN" dirty="0" smtClean="0">
                <a:latin typeface="+mn-lt"/>
                <a:ea typeface="+mn-ea"/>
                <a:sym typeface="Symbol" pitchFamily="18" charset="2"/>
              </a:rPr>
              <a:t>= ||</a:t>
            </a:r>
            <a:r>
              <a:rPr lang="en-US" altLang="zh-CN" b="1" i="1" dirty="0" smtClean="0">
                <a:latin typeface="+mn-lt"/>
                <a:ea typeface="+mn-ea"/>
                <a:sym typeface="Symbol" pitchFamily="18" charset="2"/>
              </a:rPr>
              <a:t>A</a:t>
            </a:r>
            <a:r>
              <a:rPr lang="en-US" altLang="zh-CN" dirty="0" smtClean="0">
                <a:latin typeface="+mn-lt"/>
                <a:ea typeface="+mn-ea"/>
                <a:sym typeface="Symbol" pitchFamily="18" charset="2"/>
              </a:rPr>
              <a:t>||</a:t>
            </a:r>
            <a:r>
              <a:rPr lang="en-US" altLang="zh-CN" baseline="-25000" dirty="0" smtClean="0">
                <a:latin typeface="+mn-lt"/>
                <a:ea typeface="+mn-ea"/>
                <a:sym typeface="Symbol" pitchFamily="18" charset="2"/>
              </a:rPr>
              <a:t>F</a:t>
            </a:r>
            <a:r>
              <a:rPr lang="en-US" altLang="zh-CN" dirty="0" smtClean="0">
                <a:latin typeface="+mn-lt"/>
                <a:ea typeface="+mn-ea"/>
                <a:sym typeface="Symbol" pitchFamily="18" charset="2"/>
              </a:rPr>
              <a:t>;</a:t>
            </a:r>
            <a:endParaRPr lang="en-US" altLang="zh-CN" dirty="0">
              <a:latin typeface="+mn-lt"/>
              <a:ea typeface="+mn-ea"/>
              <a:sym typeface="Symbol" pitchFamily="18" charset="2"/>
            </a:endParaRPr>
          </a:p>
        </p:txBody>
      </p:sp>
      <p:sp>
        <p:nvSpPr>
          <p:cNvPr id="7" name="Rectangle 10"/>
          <p:cNvSpPr>
            <a:spLocks noChangeArrowheads="1"/>
          </p:cNvSpPr>
          <p:nvPr/>
        </p:nvSpPr>
        <p:spPr bwMode="auto">
          <a:xfrm>
            <a:off x="0" y="1988840"/>
            <a:ext cx="9144000" cy="609398"/>
          </a:xfrm>
          <a:prstGeom prst="rect">
            <a:avLst/>
          </a:prstGeom>
          <a:solidFill>
            <a:schemeClr val="bg1"/>
          </a:solidFill>
          <a:ln w="9525">
            <a:noFill/>
            <a:miter lim="800000"/>
            <a:headEnd/>
            <a:tailEnd/>
          </a:ln>
          <a:effectLst/>
        </p:spPr>
        <p:txBody>
          <a:bodyPr>
            <a:spAutoFit/>
          </a:bodyPr>
          <a:lstStyle/>
          <a:p>
            <a:pPr algn="l">
              <a:lnSpc>
                <a:spcPct val="120000"/>
              </a:lnSpc>
              <a:spcBef>
                <a:spcPts val="0"/>
              </a:spcBef>
            </a:pPr>
            <a:r>
              <a:rPr lang="en-US" altLang="zh-CN" dirty="0" smtClean="0">
                <a:latin typeface="+mn-lt"/>
                <a:ea typeface="+mn-ea"/>
                <a:sym typeface="Symbol" pitchFamily="18" charset="2"/>
              </a:rPr>
              <a:t>(2) ||</a:t>
            </a:r>
            <a:r>
              <a:rPr lang="en-US" altLang="zh-CN" b="1" i="1" dirty="0" smtClean="0">
                <a:latin typeface="+mn-lt"/>
                <a:ea typeface="+mn-ea"/>
                <a:sym typeface="Symbol" pitchFamily="18" charset="2"/>
              </a:rPr>
              <a:t>QA</a:t>
            </a:r>
            <a:r>
              <a:rPr lang="en-US" altLang="zh-CN" dirty="0" smtClean="0">
                <a:latin typeface="+mn-lt"/>
                <a:ea typeface="+mn-ea"/>
                <a:sym typeface="Symbol" pitchFamily="18" charset="2"/>
              </a:rPr>
              <a:t>||</a:t>
            </a:r>
            <a:r>
              <a:rPr lang="en-US" altLang="zh-CN" baseline="-25000" dirty="0" smtClean="0">
                <a:latin typeface="+mn-lt"/>
                <a:ea typeface="+mn-ea"/>
                <a:sym typeface="Symbol" pitchFamily="18" charset="2"/>
              </a:rPr>
              <a:t>2</a:t>
            </a:r>
            <a:r>
              <a:rPr lang="en-US" altLang="zh-CN" dirty="0" smtClean="0">
                <a:latin typeface="+mn-lt"/>
                <a:ea typeface="+mn-ea"/>
                <a:sym typeface="Symbol" pitchFamily="18" charset="2"/>
              </a:rPr>
              <a:t>= ||</a:t>
            </a:r>
            <a:r>
              <a:rPr lang="en-US" altLang="zh-CN" b="1" i="1" dirty="0" smtClean="0">
                <a:latin typeface="+mn-lt"/>
                <a:ea typeface="+mn-ea"/>
                <a:sym typeface="Symbol" pitchFamily="18" charset="2"/>
              </a:rPr>
              <a:t>AQ</a:t>
            </a:r>
            <a:r>
              <a:rPr lang="en-US" altLang="zh-CN" dirty="0" smtClean="0">
                <a:latin typeface="+mn-lt"/>
                <a:ea typeface="+mn-ea"/>
                <a:sym typeface="Symbol" pitchFamily="18" charset="2"/>
              </a:rPr>
              <a:t>||</a:t>
            </a:r>
            <a:r>
              <a:rPr lang="en-US" altLang="zh-CN" baseline="-25000" dirty="0" smtClean="0">
                <a:latin typeface="+mn-lt"/>
                <a:ea typeface="+mn-ea"/>
                <a:sym typeface="Symbol" pitchFamily="18" charset="2"/>
              </a:rPr>
              <a:t>2</a:t>
            </a:r>
            <a:r>
              <a:rPr lang="en-US" altLang="zh-CN" dirty="0" smtClean="0">
                <a:latin typeface="+mn-lt"/>
                <a:ea typeface="+mn-ea"/>
                <a:sym typeface="Symbol" pitchFamily="18" charset="2"/>
              </a:rPr>
              <a:t>= ||</a:t>
            </a:r>
            <a:r>
              <a:rPr lang="en-US" altLang="zh-CN" b="1" i="1" dirty="0" smtClean="0">
                <a:latin typeface="+mn-lt"/>
                <a:ea typeface="+mn-ea"/>
                <a:sym typeface="Symbol" pitchFamily="18" charset="2"/>
              </a:rPr>
              <a:t>A</a:t>
            </a:r>
            <a:r>
              <a:rPr lang="en-US" altLang="zh-CN" dirty="0" smtClean="0">
                <a:latin typeface="+mn-lt"/>
                <a:ea typeface="+mn-ea"/>
                <a:sym typeface="Symbol" pitchFamily="18" charset="2"/>
              </a:rPr>
              <a:t>||</a:t>
            </a:r>
            <a:r>
              <a:rPr lang="en-US" altLang="zh-CN" baseline="-25000" dirty="0" smtClean="0">
                <a:latin typeface="+mn-lt"/>
                <a:ea typeface="+mn-ea"/>
                <a:sym typeface="Symbol" pitchFamily="18" charset="2"/>
              </a:rPr>
              <a:t>2</a:t>
            </a:r>
            <a:r>
              <a:rPr lang="en-US" altLang="zh-CN" dirty="0" smtClean="0">
                <a:latin typeface="+mn-lt"/>
                <a:ea typeface="+mn-ea"/>
                <a:sym typeface="Symbol" pitchFamily="18" charset="2"/>
              </a:rPr>
              <a:t>.</a:t>
            </a:r>
            <a:endParaRPr lang="en-US" altLang="zh-CN" dirty="0">
              <a:latin typeface="+mn-lt"/>
              <a:ea typeface="+mn-ea"/>
              <a:sym typeface="Symbol" pitchFamily="18" charset="2"/>
            </a:endParaRPr>
          </a:p>
        </p:txBody>
      </p:sp>
      <p:sp>
        <p:nvSpPr>
          <p:cNvPr id="8" name="Rectangle 10"/>
          <p:cNvSpPr>
            <a:spLocks noChangeArrowheads="1"/>
          </p:cNvSpPr>
          <p:nvPr/>
        </p:nvSpPr>
        <p:spPr bwMode="auto">
          <a:xfrm>
            <a:off x="0" y="2708920"/>
            <a:ext cx="9144000" cy="609398"/>
          </a:xfrm>
          <a:prstGeom prst="rect">
            <a:avLst/>
          </a:prstGeom>
          <a:solidFill>
            <a:schemeClr val="accent5">
              <a:lumMod val="40000"/>
              <a:lumOff val="60000"/>
            </a:schemeClr>
          </a:solid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sym typeface="Symbol" pitchFamily="18" charset="2"/>
              </a:rPr>
              <a:t>以上性质留作思考题</a:t>
            </a:r>
            <a:r>
              <a:rPr lang="en-US" altLang="zh-CN" dirty="0" smtClean="0">
                <a:latin typeface="+mn-lt"/>
                <a:ea typeface="+mn-ea"/>
                <a:sym typeface="Symbol" pitchFamily="18" charset="2"/>
              </a:rPr>
              <a:t>.</a:t>
            </a:r>
            <a:endParaRPr lang="en-US" altLang="zh-CN" dirty="0">
              <a:latin typeface="+mn-lt"/>
              <a:ea typeface="+mn-ea"/>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0" y="0"/>
            <a:ext cx="9144000" cy="1126462"/>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latin typeface="+mn-lt"/>
              </a:rPr>
              <a:t>        </a:t>
            </a:r>
            <a:r>
              <a:rPr lang="zh-CN" altLang="en-US" dirty="0" smtClean="0">
                <a:latin typeface="+mn-lt"/>
              </a:rPr>
              <a:t>矩阵的范数</a:t>
            </a:r>
            <a:r>
              <a:rPr lang="zh-CN" altLang="en-US" dirty="0">
                <a:latin typeface="+mn-lt"/>
              </a:rPr>
              <a:t>与矩阵的特征值之间也有密切的</a:t>
            </a:r>
            <a:r>
              <a:rPr lang="zh-CN" altLang="en-US" dirty="0" smtClean="0">
                <a:latin typeface="+mn-lt"/>
              </a:rPr>
              <a:t>联系</a:t>
            </a:r>
            <a:r>
              <a:rPr lang="en-US" altLang="zh-CN" dirty="0" smtClean="0">
                <a:latin typeface="+mn-lt"/>
              </a:rPr>
              <a:t>. </a:t>
            </a:r>
            <a:r>
              <a:rPr lang="zh-CN" altLang="en-US" dirty="0" smtClean="0">
                <a:latin typeface="+mn-lt"/>
              </a:rPr>
              <a:t>设</a:t>
            </a:r>
            <a:r>
              <a:rPr lang="zh-CN" altLang="en-US" i="1" dirty="0" smtClean="0">
                <a:latin typeface="+mn-lt"/>
                <a:sym typeface="Symbol" pitchFamily="18" charset="2"/>
              </a:rPr>
              <a:t></a:t>
            </a:r>
            <a:r>
              <a:rPr lang="zh-CN" altLang="en-US" dirty="0" smtClean="0">
                <a:latin typeface="+mn-lt"/>
                <a:sym typeface="Symbol" pitchFamily="18" charset="2"/>
              </a:rPr>
              <a:t>是矩阵</a:t>
            </a:r>
            <a:r>
              <a:rPr lang="en-US" altLang="zh-CN" b="1" i="1" dirty="0" smtClean="0">
                <a:latin typeface="+mn-lt"/>
                <a:sym typeface="Symbol" pitchFamily="18" charset="2"/>
              </a:rPr>
              <a:t>A</a:t>
            </a:r>
            <a:r>
              <a:rPr lang="zh-CN" altLang="en-US" dirty="0" smtClean="0">
                <a:latin typeface="+mn-lt"/>
                <a:sym typeface="Symbol" pitchFamily="18" charset="2"/>
              </a:rPr>
              <a:t>的特征值</a:t>
            </a:r>
            <a:r>
              <a:rPr lang="en-US" altLang="zh-CN" dirty="0" smtClean="0">
                <a:latin typeface="+mn-lt"/>
                <a:sym typeface="Symbol" pitchFamily="18" charset="2"/>
              </a:rPr>
              <a:t>, </a:t>
            </a:r>
            <a:r>
              <a:rPr lang="en-US" altLang="zh-CN" b="1" i="1" dirty="0" smtClean="0">
                <a:latin typeface="+mn-lt"/>
                <a:sym typeface="Symbol" pitchFamily="18" charset="2"/>
              </a:rPr>
              <a:t>x</a:t>
            </a:r>
            <a:r>
              <a:rPr lang="zh-CN" altLang="en-US" dirty="0" smtClean="0">
                <a:latin typeface="+mn-lt"/>
                <a:sym typeface="Symbol" pitchFamily="18" charset="2"/>
              </a:rPr>
              <a:t>是对应的特征向量</a:t>
            </a:r>
            <a:r>
              <a:rPr lang="en-US" altLang="zh-CN" dirty="0" smtClean="0">
                <a:latin typeface="+mn-lt"/>
                <a:sym typeface="Symbol" pitchFamily="18" charset="2"/>
              </a:rPr>
              <a:t>, </a:t>
            </a:r>
            <a:r>
              <a:rPr lang="zh-CN" altLang="en-US" dirty="0" smtClean="0">
                <a:latin typeface="+mn-lt"/>
                <a:sym typeface="Symbol" pitchFamily="18" charset="2"/>
              </a:rPr>
              <a:t>则有</a:t>
            </a:r>
            <a:endParaRPr lang="zh-CN" altLang="en-US" b="1" dirty="0" smtClean="0">
              <a:solidFill>
                <a:schemeClr val="accent2"/>
              </a:solidFill>
              <a:latin typeface="+mn-lt"/>
            </a:endParaRPr>
          </a:p>
        </p:txBody>
      </p:sp>
      <p:sp>
        <p:nvSpPr>
          <p:cNvPr id="63492" name="Text Box 4"/>
          <p:cNvSpPr txBox="1">
            <a:spLocks noChangeArrowheads="1"/>
          </p:cNvSpPr>
          <p:nvPr/>
        </p:nvSpPr>
        <p:spPr bwMode="auto">
          <a:xfrm>
            <a:off x="0" y="1181100"/>
            <a:ext cx="9144000" cy="609398"/>
          </a:xfrm>
          <a:prstGeom prst="rect">
            <a:avLst/>
          </a:prstGeom>
          <a:noFill/>
          <a:ln w="9525">
            <a:noFill/>
            <a:miter lim="800000"/>
            <a:headEnd/>
            <a:tailEnd/>
          </a:ln>
          <a:effectLst/>
        </p:spPr>
        <p:txBody>
          <a:bodyPr>
            <a:spAutoFit/>
          </a:bodyPr>
          <a:lstStyle/>
          <a:p>
            <a:pPr>
              <a:lnSpc>
                <a:spcPct val="120000"/>
              </a:lnSpc>
              <a:spcBef>
                <a:spcPts val="0"/>
              </a:spcBef>
            </a:pPr>
            <a:r>
              <a:rPr lang="en-US" altLang="zh-CN" b="1" i="1" dirty="0" smtClean="0">
                <a:latin typeface="+mn-lt"/>
              </a:rPr>
              <a:t>Ax</a:t>
            </a:r>
            <a:r>
              <a:rPr lang="en-US" altLang="zh-CN" dirty="0">
                <a:latin typeface="+mn-lt"/>
              </a:rPr>
              <a:t>= </a:t>
            </a:r>
            <a:r>
              <a:rPr lang="en-US" altLang="zh-CN" i="1" dirty="0">
                <a:latin typeface="+mn-lt"/>
                <a:sym typeface="Symbol" pitchFamily="18" charset="2"/>
              </a:rPr>
              <a:t></a:t>
            </a:r>
            <a:r>
              <a:rPr lang="en-US" altLang="zh-CN" b="1" i="1" dirty="0" smtClean="0">
                <a:latin typeface="+mn-lt"/>
                <a:sym typeface="Symbol" pitchFamily="18" charset="2"/>
              </a:rPr>
              <a:t>x</a:t>
            </a:r>
            <a:r>
              <a:rPr lang="en-US" altLang="zh-CN" b="1" dirty="0" smtClean="0">
                <a:latin typeface="+mn-lt"/>
                <a:sym typeface="Symbol" pitchFamily="18" charset="2"/>
              </a:rPr>
              <a:t>.</a:t>
            </a:r>
            <a:endParaRPr lang="en-US" altLang="zh-CN" b="1" dirty="0">
              <a:latin typeface="+mn-lt"/>
              <a:sym typeface="Symbol" pitchFamily="18" charset="2"/>
            </a:endParaRPr>
          </a:p>
        </p:txBody>
      </p:sp>
      <p:sp>
        <p:nvSpPr>
          <p:cNvPr id="63493" name="Text Box 5"/>
          <p:cNvSpPr txBox="1">
            <a:spLocks noChangeArrowheads="1"/>
          </p:cNvSpPr>
          <p:nvPr/>
        </p:nvSpPr>
        <p:spPr bwMode="auto">
          <a:xfrm>
            <a:off x="0" y="1790700"/>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sym typeface="Symbol" pitchFamily="18" charset="2"/>
              </a:rPr>
              <a:t>利用向量和矩阵范数的</a:t>
            </a:r>
            <a:r>
              <a:rPr lang="zh-CN" altLang="en-US" dirty="0" smtClean="0">
                <a:latin typeface="+mn-lt"/>
                <a:sym typeface="Symbol" pitchFamily="18" charset="2"/>
              </a:rPr>
              <a:t>相容性</a:t>
            </a:r>
            <a:r>
              <a:rPr lang="en-US" altLang="zh-CN" dirty="0" smtClean="0">
                <a:latin typeface="+mn-lt"/>
                <a:sym typeface="Symbol" pitchFamily="18" charset="2"/>
              </a:rPr>
              <a:t>, </a:t>
            </a:r>
            <a:r>
              <a:rPr lang="zh-CN" altLang="en-US" dirty="0" smtClean="0">
                <a:latin typeface="+mn-lt"/>
                <a:sym typeface="Symbol" pitchFamily="18" charset="2"/>
              </a:rPr>
              <a:t>则</a:t>
            </a:r>
            <a:r>
              <a:rPr lang="zh-CN" altLang="en-US" dirty="0">
                <a:latin typeface="+mn-lt"/>
                <a:sym typeface="Symbol" pitchFamily="18" charset="2"/>
              </a:rPr>
              <a:t>得</a:t>
            </a:r>
          </a:p>
        </p:txBody>
      </p:sp>
      <p:sp>
        <p:nvSpPr>
          <p:cNvPr id="63494" name="Text Box 6"/>
          <p:cNvSpPr txBox="1">
            <a:spLocks noChangeArrowheads="1"/>
          </p:cNvSpPr>
          <p:nvPr/>
        </p:nvSpPr>
        <p:spPr bwMode="auto">
          <a:xfrm>
            <a:off x="0" y="2276872"/>
            <a:ext cx="9144000" cy="609398"/>
          </a:xfrm>
          <a:prstGeom prst="rect">
            <a:avLst/>
          </a:prstGeom>
          <a:noFill/>
          <a:ln w="9525">
            <a:noFill/>
            <a:miter lim="800000"/>
            <a:headEnd/>
            <a:tailEnd/>
          </a:ln>
          <a:effectLst/>
        </p:spPr>
        <p:txBody>
          <a:bodyPr>
            <a:spAutoFit/>
          </a:bodyPr>
          <a:lstStyle/>
          <a:p>
            <a:pPr>
              <a:lnSpc>
                <a:spcPct val="120000"/>
              </a:lnSpc>
              <a:spcBef>
                <a:spcPts val="0"/>
              </a:spcBef>
            </a:pPr>
            <a:r>
              <a:rPr lang="en-US" altLang="zh-CN" dirty="0">
                <a:latin typeface="+mn-lt"/>
              </a:rPr>
              <a:t>     </a:t>
            </a:r>
            <a:r>
              <a:rPr lang="en-US" altLang="zh-CN" dirty="0" smtClean="0">
                <a:latin typeface="+mn-lt"/>
              </a:rPr>
              <a:t>|</a:t>
            </a:r>
            <a:r>
              <a:rPr lang="en-US" altLang="zh-CN" i="1" dirty="0">
                <a:latin typeface="+mn-lt"/>
                <a:sym typeface="Symbol" pitchFamily="18" charset="2"/>
              </a:rPr>
              <a:t></a:t>
            </a:r>
            <a:r>
              <a:rPr lang="en-US" altLang="zh-CN" dirty="0">
                <a:latin typeface="+mn-lt"/>
                <a:sym typeface="Symbol" pitchFamily="18" charset="2"/>
              </a:rPr>
              <a:t>|‖</a:t>
            </a:r>
            <a:r>
              <a:rPr lang="en-US" altLang="zh-CN" b="1" i="1" dirty="0">
                <a:latin typeface="+mn-lt"/>
                <a:sym typeface="Symbol" pitchFamily="18" charset="2"/>
              </a:rPr>
              <a:t>x</a:t>
            </a:r>
            <a:r>
              <a:rPr lang="en-US" altLang="zh-CN" dirty="0">
                <a:latin typeface="+mn-lt"/>
                <a:sym typeface="Symbol" pitchFamily="18" charset="2"/>
              </a:rPr>
              <a:t>‖=‖</a:t>
            </a:r>
            <a:r>
              <a:rPr lang="en-US" altLang="zh-CN" i="1" dirty="0">
                <a:latin typeface="+mn-lt"/>
                <a:sym typeface="Symbol" pitchFamily="18" charset="2"/>
              </a:rPr>
              <a:t></a:t>
            </a:r>
            <a:r>
              <a:rPr lang="en-US" altLang="zh-CN" b="1" i="1" dirty="0">
                <a:latin typeface="+mn-lt"/>
                <a:sym typeface="Symbol" pitchFamily="18" charset="2"/>
              </a:rPr>
              <a:t>x</a:t>
            </a:r>
            <a:r>
              <a:rPr lang="en-US" altLang="zh-CN" dirty="0">
                <a:latin typeface="+mn-lt"/>
                <a:sym typeface="Symbol" pitchFamily="18" charset="2"/>
              </a:rPr>
              <a:t>‖=‖</a:t>
            </a:r>
            <a:r>
              <a:rPr lang="en-US" altLang="zh-CN" b="1" i="1" dirty="0">
                <a:latin typeface="+mn-lt"/>
              </a:rPr>
              <a:t>Ax</a:t>
            </a:r>
            <a:r>
              <a:rPr lang="en-US" altLang="zh-CN" dirty="0">
                <a:latin typeface="+mn-lt"/>
                <a:sym typeface="Symbol" pitchFamily="18" charset="2"/>
              </a:rPr>
              <a:t>‖‖</a:t>
            </a:r>
            <a:r>
              <a:rPr lang="en-US" altLang="zh-CN" b="1" i="1" dirty="0">
                <a:latin typeface="+mn-lt"/>
                <a:sym typeface="Symbol" pitchFamily="18" charset="2"/>
              </a:rPr>
              <a:t>A</a:t>
            </a:r>
            <a:r>
              <a:rPr lang="en-US" altLang="zh-CN" dirty="0">
                <a:latin typeface="+mn-lt"/>
                <a:sym typeface="Symbol" pitchFamily="18" charset="2"/>
              </a:rPr>
              <a:t>‖‖</a:t>
            </a:r>
            <a:r>
              <a:rPr lang="en-US" altLang="zh-CN" b="1" i="1" dirty="0">
                <a:latin typeface="+mn-lt"/>
                <a:sym typeface="Symbol" pitchFamily="18" charset="2"/>
              </a:rPr>
              <a:t>x</a:t>
            </a:r>
            <a:r>
              <a:rPr lang="en-US" altLang="zh-CN" dirty="0">
                <a:latin typeface="+mn-lt"/>
                <a:sym typeface="Symbol" pitchFamily="18" charset="2"/>
              </a:rPr>
              <a:t>‖ </a:t>
            </a:r>
            <a:endParaRPr lang="en-US" altLang="zh-CN" b="1" dirty="0">
              <a:latin typeface="+mn-lt"/>
              <a:sym typeface="Symbol" pitchFamily="18" charset="2"/>
            </a:endParaRPr>
          </a:p>
        </p:txBody>
      </p:sp>
      <p:sp>
        <p:nvSpPr>
          <p:cNvPr id="63495" name="Text Box 7"/>
          <p:cNvSpPr txBox="1">
            <a:spLocks noChangeArrowheads="1"/>
          </p:cNvSpPr>
          <p:nvPr/>
        </p:nvSpPr>
        <p:spPr bwMode="auto">
          <a:xfrm>
            <a:off x="0" y="2801516"/>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rPr>
              <a:t>于是 </a:t>
            </a:r>
            <a:r>
              <a:rPr lang="en-US" altLang="zh-CN" dirty="0">
                <a:latin typeface="+mn-lt"/>
              </a:rPr>
              <a:t>|</a:t>
            </a:r>
            <a:r>
              <a:rPr lang="en-US" altLang="zh-CN" i="1" dirty="0">
                <a:latin typeface="+mn-lt"/>
                <a:sym typeface="Symbol" pitchFamily="18" charset="2"/>
              </a:rPr>
              <a:t></a:t>
            </a:r>
            <a:r>
              <a:rPr lang="en-US" altLang="zh-CN" dirty="0">
                <a:latin typeface="+mn-lt"/>
                <a:sym typeface="Symbol" pitchFamily="18" charset="2"/>
              </a:rPr>
              <a:t>|‖</a:t>
            </a:r>
            <a:r>
              <a:rPr lang="en-US" altLang="zh-CN" b="1" i="1" dirty="0">
                <a:latin typeface="+mn-lt"/>
                <a:sym typeface="Symbol" pitchFamily="18" charset="2"/>
              </a:rPr>
              <a:t>A</a:t>
            </a:r>
            <a:r>
              <a:rPr lang="en-US" altLang="zh-CN" dirty="0" smtClean="0">
                <a:latin typeface="+mn-lt"/>
                <a:sym typeface="Symbol" pitchFamily="18" charset="2"/>
              </a:rPr>
              <a:t>‖.  </a:t>
            </a:r>
            <a:endParaRPr lang="en-US" altLang="zh-CN" b="1" dirty="0">
              <a:latin typeface="+mn-lt"/>
              <a:sym typeface="Symbol" pitchFamily="18" charset="2"/>
            </a:endParaRPr>
          </a:p>
        </p:txBody>
      </p:sp>
      <p:sp>
        <p:nvSpPr>
          <p:cNvPr id="63496" name="Text Box 8"/>
          <p:cNvSpPr txBox="1">
            <a:spLocks noChangeArrowheads="1"/>
          </p:cNvSpPr>
          <p:nvPr/>
        </p:nvSpPr>
        <p:spPr bwMode="auto">
          <a:xfrm>
            <a:off x="0" y="3467674"/>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sym typeface="Symbol" pitchFamily="18" charset="2"/>
              </a:rPr>
              <a:t>        设</a:t>
            </a:r>
            <a:r>
              <a:rPr lang="en-US" altLang="zh-CN" i="1" dirty="0">
                <a:latin typeface="+mn-lt"/>
                <a:sym typeface="Symbol" pitchFamily="18" charset="2"/>
              </a:rPr>
              <a:t>n</a:t>
            </a:r>
            <a:r>
              <a:rPr lang="zh-CN" altLang="en-US" dirty="0">
                <a:latin typeface="+mn-lt"/>
                <a:sym typeface="Symbol" pitchFamily="18" charset="2"/>
              </a:rPr>
              <a:t>阶矩阵</a:t>
            </a:r>
            <a:r>
              <a:rPr lang="en-US" altLang="zh-CN" b="1" i="1" dirty="0">
                <a:latin typeface="+mn-lt"/>
                <a:sym typeface="Symbol" pitchFamily="18" charset="2"/>
              </a:rPr>
              <a:t>A</a:t>
            </a:r>
            <a:r>
              <a:rPr lang="zh-CN" altLang="en-US" dirty="0">
                <a:latin typeface="+mn-lt"/>
                <a:sym typeface="Symbol" pitchFamily="18" charset="2"/>
              </a:rPr>
              <a:t>的</a:t>
            </a:r>
            <a:r>
              <a:rPr lang="en-US" altLang="zh-CN" i="1" dirty="0">
                <a:latin typeface="+mn-lt"/>
                <a:sym typeface="Symbol" pitchFamily="18" charset="2"/>
              </a:rPr>
              <a:t>n</a:t>
            </a:r>
            <a:r>
              <a:rPr lang="zh-CN" altLang="en-US" dirty="0">
                <a:latin typeface="+mn-lt"/>
                <a:sym typeface="Symbol" pitchFamily="18" charset="2"/>
              </a:rPr>
              <a:t>个特征值为</a:t>
            </a:r>
            <a:r>
              <a:rPr lang="zh-CN" altLang="en-US" i="1" dirty="0">
                <a:latin typeface="+mn-lt"/>
                <a:sym typeface="Symbol" pitchFamily="18" charset="2"/>
              </a:rPr>
              <a:t></a:t>
            </a:r>
            <a:r>
              <a:rPr lang="en-US" altLang="zh-CN" baseline="-25000" dirty="0">
                <a:latin typeface="+mn-lt"/>
                <a:sym typeface="Symbol" pitchFamily="18" charset="2"/>
              </a:rPr>
              <a:t>1</a:t>
            </a:r>
            <a:r>
              <a:rPr lang="en-US" altLang="zh-CN" dirty="0">
                <a:latin typeface="+mn-lt"/>
                <a:sym typeface="Symbol" pitchFamily="18" charset="2"/>
              </a:rPr>
              <a:t>, </a:t>
            </a:r>
            <a:r>
              <a:rPr lang="en-US" altLang="zh-CN" i="1" dirty="0">
                <a:latin typeface="+mn-lt"/>
                <a:sym typeface="Symbol" pitchFamily="18" charset="2"/>
              </a:rPr>
              <a:t></a:t>
            </a:r>
            <a:r>
              <a:rPr lang="en-US" altLang="zh-CN" baseline="-25000" dirty="0">
                <a:latin typeface="+mn-lt"/>
                <a:sym typeface="Symbol" pitchFamily="18" charset="2"/>
              </a:rPr>
              <a:t>2</a:t>
            </a:r>
            <a:r>
              <a:rPr lang="en-US" altLang="zh-CN" dirty="0">
                <a:latin typeface="+mn-lt"/>
                <a:sym typeface="Symbol" pitchFamily="18" charset="2"/>
              </a:rPr>
              <a:t>, …, </a:t>
            </a:r>
            <a:r>
              <a:rPr lang="en-US" altLang="zh-CN" i="1" dirty="0">
                <a:latin typeface="+mn-lt"/>
                <a:sym typeface="Symbol" pitchFamily="18" charset="2"/>
              </a:rPr>
              <a:t></a:t>
            </a:r>
            <a:r>
              <a:rPr lang="en-US" altLang="zh-CN" i="1" baseline="-25000" dirty="0">
                <a:latin typeface="+mn-lt"/>
                <a:sym typeface="Symbol" pitchFamily="18" charset="2"/>
              </a:rPr>
              <a:t>n</a:t>
            </a:r>
            <a:r>
              <a:rPr lang="en-US" altLang="zh-CN" dirty="0">
                <a:latin typeface="+mn-lt"/>
                <a:sym typeface="Symbol" pitchFamily="18" charset="2"/>
              </a:rPr>
              <a:t>, </a:t>
            </a:r>
            <a:r>
              <a:rPr lang="zh-CN" altLang="en-US" dirty="0">
                <a:latin typeface="+mn-lt"/>
                <a:sym typeface="Symbol" pitchFamily="18" charset="2"/>
              </a:rPr>
              <a:t>则称 </a:t>
            </a:r>
          </a:p>
        </p:txBody>
      </p:sp>
      <p:sp>
        <p:nvSpPr>
          <p:cNvPr id="63498" name="Text Box 10"/>
          <p:cNvSpPr txBox="1">
            <a:spLocks noChangeArrowheads="1"/>
          </p:cNvSpPr>
          <p:nvPr/>
        </p:nvSpPr>
        <p:spPr bwMode="auto">
          <a:xfrm>
            <a:off x="0" y="4763818"/>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sym typeface="Symbol" pitchFamily="18" charset="2"/>
              </a:rPr>
              <a:t>为矩阵</a:t>
            </a:r>
            <a:r>
              <a:rPr lang="en-US" altLang="zh-CN" b="1" i="1" dirty="0">
                <a:latin typeface="+mn-lt"/>
                <a:sym typeface="Symbol" pitchFamily="18" charset="2"/>
              </a:rPr>
              <a:t>A</a:t>
            </a:r>
            <a:r>
              <a:rPr lang="zh-CN" altLang="en-US" dirty="0">
                <a:latin typeface="+mn-lt"/>
                <a:sym typeface="Symbol" pitchFamily="18" charset="2"/>
              </a:rPr>
              <a:t>的</a:t>
            </a:r>
            <a:r>
              <a:rPr lang="zh-CN" altLang="en-US" b="1" dirty="0">
                <a:solidFill>
                  <a:srgbClr val="FF0000"/>
                </a:solidFill>
                <a:latin typeface="+mn-lt"/>
                <a:sym typeface="Symbol" pitchFamily="18" charset="2"/>
              </a:rPr>
              <a:t>谱半径</a:t>
            </a:r>
            <a:r>
              <a:rPr lang="en-US" altLang="zh-CN" dirty="0">
                <a:latin typeface="+mn-lt"/>
                <a:sym typeface="Symbol" pitchFamily="18" charset="2"/>
              </a:rPr>
              <a:t>.</a:t>
            </a:r>
          </a:p>
        </p:txBody>
      </p:sp>
      <p:sp>
        <p:nvSpPr>
          <p:cNvPr id="63499" name="Text Box 11"/>
          <p:cNvSpPr txBox="1">
            <a:spLocks noChangeArrowheads="1"/>
          </p:cNvSpPr>
          <p:nvPr/>
        </p:nvSpPr>
        <p:spPr bwMode="auto">
          <a:xfrm>
            <a:off x="0" y="5373216"/>
            <a:ext cx="9144000" cy="1643527"/>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smtClean="0">
                <a:latin typeface="+mn-lt"/>
                <a:sym typeface="Symbol" pitchFamily="18" charset="2"/>
              </a:rPr>
              <a:t>        由</a:t>
            </a:r>
            <a:r>
              <a:rPr lang="zh-CN" altLang="en-US" dirty="0">
                <a:latin typeface="+mn-lt"/>
                <a:sym typeface="Symbol" pitchFamily="18" charset="2"/>
              </a:rPr>
              <a:t>上述推导过程</a:t>
            </a:r>
            <a:r>
              <a:rPr lang="zh-CN" altLang="en-US" dirty="0" smtClean="0">
                <a:latin typeface="+mn-lt"/>
                <a:sym typeface="Symbol" pitchFamily="18" charset="2"/>
              </a:rPr>
              <a:t>可知</a:t>
            </a:r>
            <a:r>
              <a:rPr lang="en-US" altLang="zh-CN" dirty="0" smtClean="0">
                <a:latin typeface="+mn-lt"/>
                <a:sym typeface="Symbol" pitchFamily="18" charset="2"/>
              </a:rPr>
              <a:t>, </a:t>
            </a:r>
            <a:r>
              <a:rPr lang="zh-CN" altLang="en-US" dirty="0" smtClean="0">
                <a:latin typeface="+mn-lt"/>
                <a:sym typeface="Symbol" pitchFamily="18" charset="2"/>
              </a:rPr>
              <a:t>对于</a:t>
            </a:r>
            <a:r>
              <a:rPr lang="zh-CN" altLang="en-US" dirty="0">
                <a:latin typeface="+mn-lt"/>
                <a:sym typeface="Symbol" pitchFamily="18" charset="2"/>
              </a:rPr>
              <a:t>与向量范数相容的</a:t>
            </a:r>
            <a:r>
              <a:rPr lang="zh-CN" altLang="en-US" dirty="0" smtClean="0">
                <a:latin typeface="+mn-lt"/>
                <a:sym typeface="Symbol" pitchFamily="18" charset="2"/>
              </a:rPr>
              <a:t>矩阵范数</a:t>
            </a:r>
            <a:r>
              <a:rPr lang="en-US" altLang="zh-CN" dirty="0" smtClean="0">
                <a:latin typeface="+mn-lt"/>
                <a:sym typeface="Symbol" pitchFamily="18" charset="2"/>
              </a:rPr>
              <a:t>, </a:t>
            </a:r>
            <a:r>
              <a:rPr lang="zh-CN" altLang="en-US" dirty="0" smtClean="0">
                <a:latin typeface="+mn-lt"/>
                <a:sym typeface="Symbol" pitchFamily="18" charset="2"/>
              </a:rPr>
              <a:t>有</a:t>
            </a:r>
            <a:r>
              <a:rPr lang="en-US" altLang="zh-CN" i="1" dirty="0" smtClean="0">
                <a:latin typeface="+mn-lt"/>
                <a:sym typeface="Symbol" pitchFamily="18" charset="2"/>
              </a:rPr>
              <a:t></a:t>
            </a:r>
            <a:r>
              <a:rPr lang="en-US" altLang="zh-CN" dirty="0" smtClean="0">
                <a:latin typeface="+mn-lt"/>
                <a:sym typeface="Symbol" pitchFamily="18" charset="2"/>
              </a:rPr>
              <a:t>(</a:t>
            </a:r>
            <a:r>
              <a:rPr lang="en-US" altLang="zh-CN" b="1" i="1" dirty="0" smtClean="0">
                <a:latin typeface="+mn-lt"/>
                <a:sym typeface="Symbol" pitchFamily="18" charset="2"/>
              </a:rPr>
              <a:t>A</a:t>
            </a:r>
            <a:r>
              <a:rPr lang="en-US" altLang="zh-CN" dirty="0" smtClean="0">
                <a:latin typeface="+mn-lt"/>
                <a:sym typeface="Symbol" pitchFamily="18" charset="2"/>
              </a:rPr>
              <a:t>)‖</a:t>
            </a:r>
            <a:r>
              <a:rPr lang="en-US" altLang="zh-CN" b="1" i="1" dirty="0" smtClean="0">
                <a:latin typeface="+mn-lt"/>
                <a:sym typeface="Symbol" pitchFamily="18" charset="2"/>
              </a:rPr>
              <a:t>A</a:t>
            </a:r>
            <a:r>
              <a:rPr lang="en-US" altLang="zh-CN" dirty="0" smtClean="0">
                <a:latin typeface="+mn-lt"/>
                <a:sym typeface="Symbol" pitchFamily="18" charset="2"/>
              </a:rPr>
              <a:t>‖. </a:t>
            </a:r>
            <a:r>
              <a:rPr lang="zh-CN" altLang="en-US" dirty="0" smtClean="0">
                <a:latin typeface="+mn-lt"/>
                <a:sym typeface="Symbol" pitchFamily="18" charset="2"/>
              </a:rPr>
              <a:t> </a:t>
            </a:r>
            <a:endParaRPr lang="en-US" altLang="zh-CN" dirty="0" smtClean="0">
              <a:latin typeface="+mn-lt"/>
              <a:sym typeface="Symbol" pitchFamily="18" charset="2"/>
            </a:endParaRPr>
          </a:p>
          <a:p>
            <a:pPr algn="just">
              <a:lnSpc>
                <a:spcPct val="120000"/>
              </a:lnSpc>
              <a:spcBef>
                <a:spcPts val="0"/>
              </a:spcBef>
            </a:pPr>
            <a:endParaRPr lang="zh-CN" altLang="en-US" dirty="0">
              <a:latin typeface="+mn-lt"/>
              <a:sym typeface="Symbol" pitchFamily="18" charset="2"/>
            </a:endParaRPr>
          </a:p>
        </p:txBody>
      </p:sp>
      <p:sp>
        <p:nvSpPr>
          <p:cNvPr id="63504" name="Rectangle 16"/>
          <p:cNvSpPr>
            <a:spLocks noChangeArrowheads="1"/>
          </p:cNvSpPr>
          <p:nvPr/>
        </p:nvSpPr>
        <p:spPr bwMode="auto">
          <a:xfrm>
            <a:off x="0" y="3417618"/>
            <a:ext cx="9144000" cy="1944688"/>
          </a:xfrm>
          <a:prstGeom prst="rect">
            <a:avLst/>
          </a:prstGeom>
          <a:noFill/>
          <a:ln w="9525">
            <a:solidFill>
              <a:srgbClr val="0070C0"/>
            </a:solidFill>
            <a:miter lim="800000"/>
            <a:headEnd/>
            <a:tailEnd/>
          </a:ln>
          <a:effectLst/>
        </p:spPr>
        <p:txBody>
          <a:bodyPr wrap="none" anchor="ctr"/>
          <a:lstStyle/>
          <a:p>
            <a:pPr algn="l">
              <a:lnSpc>
                <a:spcPct val="120000"/>
              </a:lnSpc>
              <a:spcBef>
                <a:spcPts val="0"/>
              </a:spcBef>
            </a:pPr>
            <a:endParaRPr lang="zh-CN" altLang="en-US">
              <a:latin typeface="+mn-lt"/>
            </a:endParaRPr>
          </a:p>
        </p:txBody>
      </p:sp>
      <p:pic>
        <p:nvPicPr>
          <p:cNvPr id="2170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19872" y="4149080"/>
            <a:ext cx="2447925" cy="5619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34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634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634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634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634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504"/>
                                        </p:tgtEl>
                                        <p:attrNameLst>
                                          <p:attrName>style.visibility</p:attrName>
                                        </p:attrNameLst>
                                      </p:cBhvr>
                                      <p:to>
                                        <p:strVal val="visible"/>
                                      </p:to>
                                    </p:set>
                                    <p:animEffect transition="in" filter="blinds(horizontal)">
                                      <p:cBhvr>
                                        <p:cTn id="27" dur="500"/>
                                        <p:tgtEl>
                                          <p:spTgt spid="6350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6349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7089"/>
                                        </p:tgtEl>
                                        <p:attrNameLst>
                                          <p:attrName>style.visibility</p:attrName>
                                        </p:attrNameLst>
                                      </p:cBhvr>
                                      <p:to>
                                        <p:strVal val="visible"/>
                                      </p:to>
                                    </p:set>
                                    <p:animEffect transition="in" filter="wipe(left)">
                                      <p:cBhvr>
                                        <p:cTn id="36" dur="500"/>
                                        <p:tgtEl>
                                          <p:spTgt spid="21708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wd">
                                    <p:tmAbs val="300"/>
                                  </p:iterate>
                                  <p:childTnLst>
                                    <p:set>
                                      <p:cBhvr>
                                        <p:cTn id="40" dur="1" fill="hold">
                                          <p:stCondLst>
                                            <p:cond delay="299"/>
                                          </p:stCondLst>
                                        </p:cTn>
                                        <p:tgtEl>
                                          <p:spTgt spid="6349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wd">
                                    <p:tmAbs val="300"/>
                                  </p:iterate>
                                  <p:childTnLst>
                                    <p:set>
                                      <p:cBhvr>
                                        <p:cTn id="44" dur="1" fill="hold">
                                          <p:stCondLst>
                                            <p:cond delay="299"/>
                                          </p:stCondLst>
                                        </p:cTn>
                                        <p:tgtEl>
                                          <p:spTgt spid="63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2" grpId="0" autoUpdateAnimBg="0"/>
      <p:bldP spid="63493" grpId="0" autoUpdateAnimBg="0"/>
      <p:bldP spid="63494" grpId="0" autoUpdateAnimBg="0"/>
      <p:bldP spid="63495" grpId="0" autoUpdateAnimBg="0"/>
      <p:bldP spid="63496" grpId="0" autoUpdateAnimBg="0"/>
      <p:bldP spid="63498" grpId="0" autoUpdateAnimBg="0"/>
      <p:bldP spid="63499" grpId="0" autoUpdateAnimBg="0"/>
      <p:bldP spid="6350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0" y="0"/>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如此继续消元</a:t>
            </a:r>
            <a:r>
              <a:rPr lang="zh-CN" altLang="en-US" dirty="0" smtClean="0">
                <a:latin typeface="+mn-lt"/>
              </a:rPr>
              <a:t>下去</a:t>
            </a:r>
            <a:r>
              <a:rPr lang="en-US" altLang="zh-CN" dirty="0" smtClean="0">
                <a:latin typeface="+mn-lt"/>
              </a:rPr>
              <a:t>, </a:t>
            </a:r>
            <a:r>
              <a:rPr lang="zh-CN" altLang="en-US" dirty="0" smtClean="0">
                <a:latin typeface="+mn-lt"/>
              </a:rPr>
              <a:t>第</a:t>
            </a:r>
            <a:r>
              <a:rPr lang="en-US" altLang="zh-CN" i="1" dirty="0">
                <a:latin typeface="+mn-lt"/>
              </a:rPr>
              <a:t>n</a:t>
            </a:r>
            <a:r>
              <a:rPr lang="en-US" altLang="zh-CN" dirty="0">
                <a:latin typeface="+mn-lt"/>
              </a:rPr>
              <a:t>-1</a:t>
            </a:r>
            <a:r>
              <a:rPr lang="zh-CN" altLang="en-US" dirty="0">
                <a:latin typeface="+mn-lt"/>
              </a:rPr>
              <a:t>步结束后得到矩阵</a:t>
            </a:r>
            <a:r>
              <a:rPr lang="en-US" altLang="zh-CN" dirty="0">
                <a:latin typeface="+mn-lt"/>
              </a:rPr>
              <a:t>:</a:t>
            </a:r>
          </a:p>
        </p:txBody>
      </p:sp>
      <p:graphicFrame>
        <p:nvGraphicFramePr>
          <p:cNvPr id="24580" name="Object 4"/>
          <p:cNvGraphicFramePr>
            <a:graphicFrameLocks noChangeAspect="1"/>
          </p:cNvGraphicFramePr>
          <p:nvPr/>
        </p:nvGraphicFramePr>
        <p:xfrm>
          <a:off x="984250" y="609600"/>
          <a:ext cx="6248400" cy="2451100"/>
        </p:xfrm>
        <a:graphic>
          <a:graphicData uri="http://schemas.openxmlformats.org/presentationml/2006/ole">
            <p:oleObj spid="_x0000_s24580" name="Equation" r:id="rId3" imgW="6248160" imgH="2450880" progId="Equation.3">
              <p:embed/>
            </p:oleObj>
          </a:graphicData>
        </a:graphic>
      </p:graphicFrame>
      <p:sp>
        <p:nvSpPr>
          <p:cNvPr id="24581" name="Text Box 5"/>
          <p:cNvSpPr txBox="1">
            <a:spLocks noChangeArrowheads="1"/>
          </p:cNvSpPr>
          <p:nvPr/>
        </p:nvSpPr>
        <p:spPr bwMode="auto">
          <a:xfrm>
            <a:off x="0" y="312420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这就完成了消元</a:t>
            </a:r>
            <a:r>
              <a:rPr lang="zh-CN" altLang="en-US" dirty="0" smtClean="0">
                <a:latin typeface="+mn-lt"/>
              </a:rPr>
              <a:t>过程</a:t>
            </a:r>
            <a:r>
              <a:rPr lang="en-US" altLang="zh-CN" dirty="0" smtClean="0">
                <a:latin typeface="+mn-lt"/>
              </a:rPr>
              <a:t>. </a:t>
            </a:r>
            <a:r>
              <a:rPr lang="zh-CN" altLang="en-US" dirty="0" smtClean="0">
                <a:latin typeface="+mn-lt"/>
              </a:rPr>
              <a:t>对应的方程组变成</a:t>
            </a:r>
            <a:r>
              <a:rPr lang="en-US" altLang="zh-CN" dirty="0" smtClean="0">
                <a:latin typeface="+mn-lt"/>
              </a:rPr>
              <a:t>:</a:t>
            </a:r>
            <a:endParaRPr lang="zh-CN" altLang="en-US" dirty="0" smtClean="0">
              <a:latin typeface="+mn-lt"/>
            </a:endParaRPr>
          </a:p>
        </p:txBody>
      </p:sp>
      <p:graphicFrame>
        <p:nvGraphicFramePr>
          <p:cNvPr id="24583" name="Object 7"/>
          <p:cNvGraphicFramePr>
            <a:graphicFrameLocks noChangeAspect="1"/>
          </p:cNvGraphicFramePr>
          <p:nvPr/>
        </p:nvGraphicFramePr>
        <p:xfrm>
          <a:off x="2342356" y="3733800"/>
          <a:ext cx="4533900" cy="1968500"/>
        </p:xfrm>
        <a:graphic>
          <a:graphicData uri="http://schemas.openxmlformats.org/presentationml/2006/ole">
            <p:oleObj spid="_x0000_s24583" name="Equation" r:id="rId4" imgW="4533840" imgH="1968480" progId="Equation.3">
              <p:embed/>
            </p:oleObj>
          </a:graphicData>
        </a:graphic>
      </p:graphicFrame>
      <p:sp>
        <p:nvSpPr>
          <p:cNvPr id="24584" name="Text Box 8"/>
          <p:cNvSpPr txBox="1">
            <a:spLocks noChangeArrowheads="1"/>
          </p:cNvSpPr>
          <p:nvPr/>
        </p:nvSpPr>
        <p:spPr bwMode="auto">
          <a:xfrm>
            <a:off x="0" y="5733256"/>
            <a:ext cx="9144000" cy="1126462"/>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对此方程组进行</a:t>
            </a:r>
            <a:r>
              <a:rPr lang="zh-CN" altLang="en-US" dirty="0" smtClean="0">
                <a:latin typeface="+mn-lt"/>
              </a:rPr>
              <a:t>回代</a:t>
            </a:r>
            <a:r>
              <a:rPr lang="en-US" altLang="zh-CN" dirty="0" smtClean="0">
                <a:latin typeface="+mn-lt"/>
              </a:rPr>
              <a:t>, </a:t>
            </a:r>
            <a:r>
              <a:rPr lang="zh-CN" altLang="en-US" dirty="0" smtClean="0">
                <a:latin typeface="+mn-lt"/>
              </a:rPr>
              <a:t>就</a:t>
            </a:r>
            <a:r>
              <a:rPr lang="zh-CN" altLang="en-US" dirty="0">
                <a:latin typeface="+mn-lt"/>
              </a:rPr>
              <a:t>可求出方程组的</a:t>
            </a:r>
            <a:r>
              <a:rPr lang="zh-CN" altLang="en-US" dirty="0" smtClean="0">
                <a:latin typeface="+mn-lt"/>
              </a:rPr>
              <a:t>解</a:t>
            </a:r>
            <a:r>
              <a:rPr lang="en-US" altLang="zh-CN" dirty="0" smtClean="0">
                <a:latin typeface="+mn-lt"/>
              </a:rPr>
              <a:t>. </a:t>
            </a:r>
            <a:r>
              <a:rPr lang="zh-CN" altLang="en-US" dirty="0" smtClean="0">
                <a:latin typeface="+mn-lt"/>
              </a:rPr>
              <a:t>回代的具体算法是</a:t>
            </a:r>
            <a:r>
              <a:rPr lang="en-US" altLang="zh-CN" dirty="0" smtClean="0">
                <a:latin typeface="+mn-lt"/>
              </a:rPr>
              <a:t>:</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4580"/>
                                        </p:tgtEl>
                                        <p:attrNameLst>
                                          <p:attrName>style.visibility</p:attrName>
                                        </p:attrNameLst>
                                      </p:cBhvr>
                                      <p:to>
                                        <p:strVal val="visible"/>
                                      </p:to>
                                    </p:set>
                                    <p:animEffect transition="in" filter="wipe(left)">
                                      <p:cBhvr>
                                        <p:cTn id="11" dur="500"/>
                                        <p:tgtEl>
                                          <p:spTgt spid="2458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4581"/>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nodeType="afterEffect">
                                  <p:stCondLst>
                                    <p:cond delay="3000"/>
                                  </p:stCondLst>
                                  <p:childTnLst>
                                    <p:set>
                                      <p:cBhvr>
                                        <p:cTn id="18" dur="1" fill="hold">
                                          <p:stCondLst>
                                            <p:cond delay="0"/>
                                          </p:stCondLst>
                                        </p:cTn>
                                        <p:tgtEl>
                                          <p:spTgt spid="24583"/>
                                        </p:tgtEl>
                                        <p:attrNameLst>
                                          <p:attrName>style.visibility</p:attrName>
                                        </p:attrNameLst>
                                      </p:cBhvr>
                                      <p:to>
                                        <p:strVal val="visible"/>
                                      </p:to>
                                    </p:set>
                                    <p:animEffect transition="in" filter="wipe(left)">
                                      <p:cBhvr>
                                        <p:cTn id="19" dur="500"/>
                                        <p:tgtEl>
                                          <p:spTgt spid="2458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1" grpId="0" autoUpdateAnimBg="0"/>
      <p:bldP spid="2458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Text Box 4"/>
          <p:cNvSpPr txBox="1">
            <a:spLocks noChangeArrowheads="1"/>
          </p:cNvSpPr>
          <p:nvPr/>
        </p:nvSpPr>
        <p:spPr bwMode="auto">
          <a:xfrm>
            <a:off x="0" y="4149805"/>
            <a:ext cx="9144000" cy="2160591"/>
          </a:xfrm>
          <a:prstGeom prst="rect">
            <a:avLst/>
          </a:prstGeom>
          <a:noFill/>
          <a:ln w="9525">
            <a:solidFill>
              <a:srgbClr val="660033"/>
            </a:solidFill>
            <a:miter lim="800000"/>
            <a:headEnd/>
            <a:tailEnd/>
          </a:ln>
          <a:effectLst/>
        </p:spPr>
        <p:txBody>
          <a:bodyPr wrap="square">
            <a:spAutoFit/>
          </a:bodyPr>
          <a:lstStyle/>
          <a:p>
            <a:pPr algn="l">
              <a:lnSpc>
                <a:spcPct val="120000"/>
              </a:lnSpc>
              <a:spcBef>
                <a:spcPts val="0"/>
              </a:spcBef>
            </a:pPr>
            <a:r>
              <a:rPr lang="zh-CN" altLang="en-US" dirty="0" smtClean="0">
                <a:solidFill>
                  <a:srgbClr val="FF0000"/>
                </a:solidFill>
                <a:latin typeface="+mn-lt"/>
                <a:sym typeface="Symbol" pitchFamily="18" charset="2"/>
              </a:rPr>
              <a:t>命题</a:t>
            </a:r>
            <a:r>
              <a:rPr lang="en-US" altLang="zh-CN" dirty="0" smtClean="0">
                <a:solidFill>
                  <a:srgbClr val="FF0000"/>
                </a:solidFill>
                <a:latin typeface="+mn-lt"/>
                <a:sym typeface="Symbol" pitchFamily="18" charset="2"/>
              </a:rPr>
              <a:t>: </a:t>
            </a:r>
            <a:r>
              <a:rPr lang="zh-CN" altLang="en-US" dirty="0" smtClean="0">
                <a:latin typeface="+mn-lt"/>
                <a:sym typeface="Symbol" pitchFamily="18" charset="2"/>
              </a:rPr>
              <a:t>对于</a:t>
            </a:r>
            <a:r>
              <a:rPr lang="zh-CN" altLang="en-US" dirty="0" smtClean="0">
                <a:latin typeface="+mn-lt"/>
                <a:sym typeface="Symbol" pitchFamily="18" charset="2"/>
              </a:rPr>
              <a:t>任意给定的</a:t>
            </a:r>
            <a:r>
              <a:rPr lang="zh-CN" altLang="en-US" dirty="0" smtClean="0">
                <a:latin typeface="+mn-lt"/>
                <a:sym typeface="Symbol" pitchFamily="18" charset="2"/>
              </a:rPr>
              <a:t>矩阵</a:t>
            </a:r>
            <a:r>
              <a:rPr lang="en-US" altLang="zh-CN" b="1" i="1" dirty="0">
                <a:latin typeface="+mn-lt"/>
                <a:sym typeface="Symbol" pitchFamily="18" charset="2"/>
              </a:rPr>
              <a:t>A</a:t>
            </a:r>
            <a:r>
              <a:rPr lang="en-US" altLang="zh-CN" dirty="0">
                <a:latin typeface="+mn-lt"/>
                <a:sym typeface="Symbol" pitchFamily="18" charset="2"/>
              </a:rPr>
              <a:t>, </a:t>
            </a:r>
            <a:r>
              <a:rPr lang="en-US" altLang="zh-CN" i="1" dirty="0">
                <a:latin typeface="+mn-lt"/>
                <a:sym typeface="Symbol" pitchFamily="18" charset="2"/>
              </a:rPr>
              <a:t></a:t>
            </a:r>
            <a:r>
              <a:rPr lang="en-US" altLang="zh-CN" dirty="0">
                <a:latin typeface="+mn-lt"/>
                <a:sym typeface="Symbol" pitchFamily="18" charset="2"/>
              </a:rPr>
              <a:t> &gt;0, </a:t>
            </a:r>
            <a:r>
              <a:rPr lang="zh-CN" altLang="en-US" dirty="0">
                <a:latin typeface="+mn-lt"/>
                <a:sym typeface="Symbol" pitchFamily="18" charset="2"/>
              </a:rPr>
              <a:t>必存在某相容矩阵范数</a:t>
            </a:r>
            <a:r>
              <a:rPr lang="en-US" altLang="zh-CN" dirty="0">
                <a:latin typeface="+mn-lt"/>
                <a:sym typeface="Symbol" pitchFamily="18" charset="2"/>
              </a:rPr>
              <a:t>‖</a:t>
            </a:r>
            <a:r>
              <a:rPr lang="en-US" altLang="zh-CN" dirty="0">
                <a:latin typeface="+mn-lt"/>
                <a:cs typeface="Times New Roman" pitchFamily="18" charset="0"/>
                <a:sym typeface="Symbol" pitchFamily="18" charset="2"/>
              </a:rPr>
              <a:t>•</a:t>
            </a:r>
            <a:r>
              <a:rPr lang="en-US" altLang="zh-CN" dirty="0">
                <a:latin typeface="+mn-lt"/>
                <a:sym typeface="Symbol" pitchFamily="18" charset="2"/>
              </a:rPr>
              <a:t>‖</a:t>
            </a:r>
            <a:r>
              <a:rPr lang="el-GR" altLang="zh-CN" baseline="-25000" dirty="0" smtClean="0">
                <a:latin typeface="+mn-lt"/>
                <a:cs typeface="Times New Roman" pitchFamily="18" charset="0"/>
                <a:sym typeface="Symbol" pitchFamily="18" charset="2"/>
              </a:rPr>
              <a:t>β</a:t>
            </a:r>
            <a:r>
              <a:rPr lang="en-US" altLang="zh-CN" dirty="0" smtClean="0">
                <a:latin typeface="+mn-lt"/>
                <a:sym typeface="Symbol" pitchFamily="18" charset="2"/>
              </a:rPr>
              <a:t> </a:t>
            </a:r>
            <a:r>
              <a:rPr lang="en-US" altLang="zh-CN" dirty="0" smtClean="0">
                <a:latin typeface="+mn-lt"/>
                <a:sym typeface="Symbol" pitchFamily="18" charset="2"/>
              </a:rPr>
              <a:t>(</a:t>
            </a:r>
            <a:r>
              <a:rPr lang="zh-CN" altLang="en-US" dirty="0" smtClean="0">
                <a:latin typeface="+mn-lt"/>
                <a:sym typeface="Symbol" pitchFamily="18" charset="2"/>
              </a:rPr>
              <a:t>此范数一般与</a:t>
            </a:r>
            <a:r>
              <a:rPr lang="en-US" altLang="zh-CN" b="1" i="1" dirty="0" smtClean="0">
                <a:latin typeface="+mn-lt"/>
                <a:sym typeface="Symbol" pitchFamily="18" charset="2"/>
              </a:rPr>
              <a:t>A</a:t>
            </a:r>
            <a:r>
              <a:rPr lang="zh-CN" altLang="en-US" dirty="0" smtClean="0">
                <a:latin typeface="+mn-lt"/>
                <a:sym typeface="Symbol" pitchFamily="18" charset="2"/>
              </a:rPr>
              <a:t>和</a:t>
            </a:r>
            <a:r>
              <a:rPr lang="en-US" altLang="zh-CN" i="1" dirty="0" smtClean="0">
                <a:sym typeface="Symbol" pitchFamily="18" charset="2"/>
              </a:rPr>
              <a:t></a:t>
            </a:r>
            <a:r>
              <a:rPr lang="zh-CN" altLang="en-US" dirty="0" smtClean="0">
                <a:latin typeface="+mn-lt"/>
                <a:sym typeface="Symbol" pitchFamily="18" charset="2"/>
              </a:rPr>
              <a:t>有关</a:t>
            </a:r>
            <a:r>
              <a:rPr lang="en-US" altLang="zh-CN" dirty="0" smtClean="0">
                <a:latin typeface="+mn-lt"/>
                <a:sym typeface="Symbol" pitchFamily="18" charset="2"/>
              </a:rPr>
              <a:t>), </a:t>
            </a:r>
            <a:r>
              <a:rPr lang="zh-CN" altLang="en-US" dirty="0" smtClean="0">
                <a:latin typeface="+mn-lt"/>
                <a:sym typeface="Symbol" pitchFamily="18" charset="2"/>
              </a:rPr>
              <a:t>使</a:t>
            </a:r>
            <a:endParaRPr lang="en-US" altLang="zh-CN" dirty="0" smtClean="0">
              <a:latin typeface="+mn-lt"/>
              <a:sym typeface="Symbol" pitchFamily="18" charset="2"/>
            </a:endParaRPr>
          </a:p>
          <a:p>
            <a:pPr>
              <a:lnSpc>
                <a:spcPct val="120000"/>
              </a:lnSpc>
              <a:spcBef>
                <a:spcPts val="0"/>
              </a:spcBef>
            </a:pPr>
            <a:r>
              <a:rPr lang="en-US" altLang="zh-CN" dirty="0" smtClean="0">
                <a:latin typeface="+mn-lt"/>
                <a:sym typeface="Symbol" pitchFamily="18" charset="2"/>
              </a:rPr>
              <a:t>‖</a:t>
            </a:r>
            <a:r>
              <a:rPr lang="en-US" altLang="zh-CN" b="1" i="1" dirty="0">
                <a:latin typeface="+mn-lt"/>
                <a:sym typeface="Symbol" pitchFamily="18" charset="2"/>
              </a:rPr>
              <a:t>A</a:t>
            </a:r>
            <a:r>
              <a:rPr lang="en-US" altLang="zh-CN" dirty="0">
                <a:latin typeface="+mn-lt"/>
                <a:sym typeface="Symbol" pitchFamily="18" charset="2"/>
              </a:rPr>
              <a:t>‖</a:t>
            </a:r>
            <a:r>
              <a:rPr lang="el-GR" altLang="zh-CN" baseline="-25000" dirty="0">
                <a:latin typeface="+mn-lt"/>
                <a:cs typeface="Times New Roman" pitchFamily="18" charset="0"/>
                <a:sym typeface="Symbol" pitchFamily="18" charset="2"/>
              </a:rPr>
              <a:t>β</a:t>
            </a:r>
            <a:r>
              <a:rPr lang="en-US" altLang="zh-CN" dirty="0">
                <a:latin typeface="+mn-lt"/>
                <a:sym typeface="Symbol" pitchFamily="18" charset="2"/>
              </a:rPr>
              <a:t> </a:t>
            </a:r>
            <a:r>
              <a:rPr lang="en-US" altLang="zh-CN" dirty="0" smtClean="0">
                <a:latin typeface="+mn-lt"/>
                <a:sym typeface="Symbol" pitchFamily="18" charset="2"/>
              </a:rPr>
              <a:t> </a:t>
            </a:r>
            <a:r>
              <a:rPr lang="en-US" altLang="zh-CN" i="1" dirty="0" smtClean="0">
                <a:latin typeface="+mn-lt"/>
                <a:sym typeface="Symbol" pitchFamily="18" charset="2"/>
              </a:rPr>
              <a:t></a:t>
            </a:r>
            <a:r>
              <a:rPr lang="en-US" altLang="zh-CN" dirty="0" smtClean="0">
                <a:latin typeface="+mn-lt"/>
                <a:sym typeface="Symbol" pitchFamily="18" charset="2"/>
              </a:rPr>
              <a:t>(</a:t>
            </a:r>
            <a:r>
              <a:rPr lang="en-US" altLang="zh-CN" b="1" i="1" dirty="0">
                <a:latin typeface="+mn-lt"/>
                <a:sym typeface="Symbol" pitchFamily="18" charset="2"/>
              </a:rPr>
              <a:t>A</a:t>
            </a:r>
            <a:r>
              <a:rPr lang="en-US" altLang="zh-CN" dirty="0">
                <a:latin typeface="+mn-lt"/>
                <a:sym typeface="Symbol" pitchFamily="18" charset="2"/>
              </a:rPr>
              <a:t>)+</a:t>
            </a:r>
            <a:r>
              <a:rPr lang="en-US" altLang="zh-CN" i="1" dirty="0" smtClean="0">
                <a:latin typeface="+mn-lt"/>
                <a:sym typeface="Symbol" pitchFamily="18" charset="2"/>
              </a:rPr>
              <a:t></a:t>
            </a:r>
            <a:r>
              <a:rPr lang="en-US" altLang="zh-CN" dirty="0" smtClean="0">
                <a:latin typeface="+mn-lt"/>
                <a:sym typeface="Symbol" pitchFamily="18" charset="2"/>
              </a:rPr>
              <a:t>. </a:t>
            </a:r>
          </a:p>
          <a:p>
            <a:pPr>
              <a:lnSpc>
                <a:spcPct val="120000"/>
              </a:lnSpc>
              <a:spcBef>
                <a:spcPts val="0"/>
              </a:spcBef>
            </a:pPr>
            <a:endParaRPr lang="en-US" altLang="zh-CN" dirty="0">
              <a:latin typeface="+mn-lt"/>
              <a:sym typeface="Symbol" pitchFamily="18" charset="2"/>
            </a:endParaRPr>
          </a:p>
        </p:txBody>
      </p:sp>
      <p:sp>
        <p:nvSpPr>
          <p:cNvPr id="96261" name="Text Box 5"/>
          <p:cNvSpPr txBox="1">
            <a:spLocks noChangeArrowheads="1"/>
          </p:cNvSpPr>
          <p:nvPr/>
        </p:nvSpPr>
        <p:spPr bwMode="auto">
          <a:xfrm>
            <a:off x="0" y="44450"/>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solidFill>
                  <a:srgbClr val="0070C0"/>
                </a:solidFill>
                <a:latin typeface="+mn-lt"/>
              </a:rPr>
              <a:t>补充</a:t>
            </a:r>
            <a:r>
              <a:rPr lang="en-US" altLang="zh-CN" dirty="0" smtClean="0">
                <a:solidFill>
                  <a:srgbClr val="0070C0"/>
                </a:solidFill>
                <a:latin typeface="+mn-lt"/>
              </a:rPr>
              <a:t>:</a:t>
            </a:r>
            <a:r>
              <a:rPr lang="en-US" altLang="zh-CN" dirty="0" smtClean="0">
                <a:latin typeface="+mn-lt"/>
              </a:rPr>
              <a:t> </a:t>
            </a:r>
            <a:r>
              <a:rPr lang="zh-CN" altLang="en-US" dirty="0" smtClean="0">
                <a:latin typeface="+mn-lt"/>
              </a:rPr>
              <a:t>事实上还</a:t>
            </a:r>
            <a:r>
              <a:rPr lang="zh-CN" altLang="en-US" dirty="0">
                <a:latin typeface="+mn-lt"/>
              </a:rPr>
              <a:t>可以推得更一般的</a:t>
            </a:r>
            <a:r>
              <a:rPr lang="zh-CN" altLang="en-US" dirty="0" smtClean="0">
                <a:latin typeface="+mn-lt"/>
              </a:rPr>
              <a:t>结论</a:t>
            </a:r>
            <a:r>
              <a:rPr lang="en-US" altLang="zh-CN" dirty="0" smtClean="0">
                <a:latin typeface="+mn-lt"/>
              </a:rPr>
              <a:t>, </a:t>
            </a:r>
            <a:r>
              <a:rPr lang="zh-CN" altLang="en-US" dirty="0" smtClean="0">
                <a:latin typeface="+mn-lt"/>
              </a:rPr>
              <a:t>即</a:t>
            </a:r>
            <a:r>
              <a:rPr lang="en-US" altLang="zh-CN" dirty="0" smtClean="0">
                <a:latin typeface="+mn-lt"/>
              </a:rPr>
              <a:t>:</a:t>
            </a:r>
            <a:endParaRPr lang="zh-CN" altLang="en-US" b="1" dirty="0">
              <a:solidFill>
                <a:srgbClr val="FF0000"/>
              </a:solidFill>
              <a:latin typeface="+mn-lt"/>
            </a:endParaRPr>
          </a:p>
        </p:txBody>
      </p:sp>
      <p:sp>
        <p:nvSpPr>
          <p:cNvPr id="96264" name="Text Box 8"/>
          <p:cNvSpPr txBox="1">
            <a:spLocks noChangeArrowheads="1"/>
          </p:cNvSpPr>
          <p:nvPr/>
        </p:nvSpPr>
        <p:spPr bwMode="auto">
          <a:xfrm>
            <a:off x="0" y="2924944"/>
            <a:ext cx="9144000" cy="609398"/>
          </a:xfrm>
          <a:prstGeom prst="rect">
            <a:avLst/>
          </a:prstGeom>
          <a:solidFill>
            <a:srgbClr val="00FFFF"/>
          </a:solidFill>
          <a:ln w="9525">
            <a:noFill/>
            <a:miter lim="800000"/>
            <a:headEnd/>
            <a:tailEnd/>
          </a:ln>
          <a:effectLst/>
        </p:spPr>
        <p:txBody>
          <a:bodyPr>
            <a:spAutoFit/>
          </a:bodyPr>
          <a:lstStyle/>
          <a:p>
            <a:pPr algn="l">
              <a:lnSpc>
                <a:spcPct val="120000"/>
              </a:lnSpc>
              <a:spcBef>
                <a:spcPts val="0"/>
              </a:spcBef>
            </a:pPr>
            <a:r>
              <a:rPr lang="zh-CN" altLang="en-US" dirty="0" smtClean="0">
                <a:latin typeface="+mn-lt"/>
              </a:rPr>
              <a:t>以上命题的具体</a:t>
            </a:r>
            <a:r>
              <a:rPr lang="zh-CN" altLang="en-US" dirty="0">
                <a:latin typeface="+mn-lt"/>
              </a:rPr>
              <a:t>推导详</a:t>
            </a:r>
            <a:r>
              <a:rPr lang="zh-CN" altLang="en-US" dirty="0" smtClean="0">
                <a:latin typeface="+mn-lt"/>
              </a:rPr>
              <a:t>见教师讲解</a:t>
            </a:r>
            <a:r>
              <a:rPr lang="en-US" altLang="zh-CN" dirty="0" smtClean="0">
                <a:latin typeface="+mn-lt"/>
              </a:rPr>
              <a:t>.</a:t>
            </a:r>
            <a:endParaRPr lang="zh-CN" altLang="en-US" dirty="0">
              <a:latin typeface="+mn-lt"/>
            </a:endParaRPr>
          </a:p>
        </p:txBody>
      </p:sp>
      <p:sp>
        <p:nvSpPr>
          <p:cNvPr id="96266" name="Text Box 10"/>
          <p:cNvSpPr txBox="1">
            <a:spLocks noChangeArrowheads="1"/>
          </p:cNvSpPr>
          <p:nvPr/>
        </p:nvSpPr>
        <p:spPr bwMode="auto">
          <a:xfrm>
            <a:off x="0" y="2348880"/>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rPr>
              <a:t>注</a:t>
            </a:r>
            <a:r>
              <a:rPr lang="en-US" altLang="zh-CN" dirty="0">
                <a:latin typeface="+mn-lt"/>
              </a:rPr>
              <a:t>: </a:t>
            </a:r>
            <a:r>
              <a:rPr lang="zh-CN" altLang="en-US" dirty="0">
                <a:latin typeface="+mn-lt"/>
              </a:rPr>
              <a:t>根据本教材的</a:t>
            </a:r>
            <a:r>
              <a:rPr lang="zh-CN" altLang="en-US" dirty="0" smtClean="0">
                <a:latin typeface="+mn-lt"/>
              </a:rPr>
              <a:t>定义</a:t>
            </a:r>
            <a:r>
              <a:rPr lang="en-US" altLang="zh-CN" dirty="0" smtClean="0">
                <a:latin typeface="+mn-lt"/>
              </a:rPr>
              <a:t>, </a:t>
            </a:r>
            <a:r>
              <a:rPr lang="zh-CN" altLang="en-US" dirty="0" smtClean="0">
                <a:latin typeface="+mn-lt"/>
              </a:rPr>
              <a:t>所有</a:t>
            </a:r>
            <a:r>
              <a:rPr lang="zh-CN" altLang="en-US" dirty="0">
                <a:latin typeface="+mn-lt"/>
              </a:rPr>
              <a:t>的矩阵范数必然满足性质</a:t>
            </a:r>
            <a:r>
              <a:rPr lang="en-US" altLang="zh-CN" dirty="0">
                <a:latin typeface="+mn-lt"/>
              </a:rPr>
              <a:t>(4).</a:t>
            </a:r>
          </a:p>
        </p:txBody>
      </p:sp>
      <p:sp>
        <p:nvSpPr>
          <p:cNvPr id="96267" name="Text Box 11"/>
          <p:cNvSpPr txBox="1">
            <a:spLocks noChangeArrowheads="1"/>
          </p:cNvSpPr>
          <p:nvPr/>
        </p:nvSpPr>
        <p:spPr bwMode="auto">
          <a:xfrm>
            <a:off x="0" y="5771930"/>
            <a:ext cx="9144000" cy="609398"/>
          </a:xfrm>
          <a:prstGeom prst="rect">
            <a:avLst/>
          </a:prstGeom>
          <a:solidFill>
            <a:srgbClr val="00FFFF"/>
          </a:solidFill>
          <a:ln w="9525">
            <a:noFill/>
            <a:miter lim="800000"/>
            <a:headEnd/>
            <a:tailEnd/>
          </a:ln>
          <a:effectLst/>
        </p:spPr>
        <p:txBody>
          <a:bodyPr>
            <a:spAutoFit/>
          </a:bodyPr>
          <a:lstStyle/>
          <a:p>
            <a:pPr algn="l">
              <a:lnSpc>
                <a:spcPct val="120000"/>
              </a:lnSpc>
              <a:spcBef>
                <a:spcPts val="0"/>
              </a:spcBef>
            </a:pPr>
            <a:r>
              <a:rPr lang="zh-CN" altLang="en-US" dirty="0">
                <a:latin typeface="+mn-lt"/>
              </a:rPr>
              <a:t>具体证明请参见相关</a:t>
            </a:r>
            <a:r>
              <a:rPr lang="zh-CN" altLang="en-US" dirty="0" smtClean="0">
                <a:latin typeface="+mn-lt"/>
              </a:rPr>
              <a:t>文献</a:t>
            </a:r>
            <a:r>
              <a:rPr lang="en-US" altLang="zh-CN" dirty="0" smtClean="0">
                <a:latin typeface="+mn-lt"/>
              </a:rPr>
              <a:t>.</a:t>
            </a:r>
            <a:endParaRPr lang="zh-CN" altLang="en-US" dirty="0">
              <a:latin typeface="+mn-lt"/>
            </a:endParaRPr>
          </a:p>
        </p:txBody>
      </p:sp>
      <p:sp>
        <p:nvSpPr>
          <p:cNvPr id="96268" name="Text Box 12"/>
          <p:cNvSpPr txBox="1">
            <a:spLocks noChangeArrowheads="1"/>
          </p:cNvSpPr>
          <p:nvPr/>
        </p:nvSpPr>
        <p:spPr bwMode="auto">
          <a:xfrm>
            <a:off x="0" y="692150"/>
            <a:ext cx="9144000" cy="1643527"/>
          </a:xfrm>
          <a:prstGeom prst="rect">
            <a:avLst/>
          </a:prstGeom>
          <a:noFill/>
          <a:ln w="9525">
            <a:solidFill>
              <a:srgbClr val="660033"/>
            </a:solidFill>
            <a:miter lim="800000"/>
            <a:headEnd/>
            <a:tailEnd/>
          </a:ln>
          <a:effectLst/>
        </p:spPr>
        <p:txBody>
          <a:bodyPr>
            <a:spAutoFit/>
          </a:bodyPr>
          <a:lstStyle/>
          <a:p>
            <a:pPr algn="l">
              <a:lnSpc>
                <a:spcPct val="120000"/>
              </a:lnSpc>
              <a:spcBef>
                <a:spcPts val="0"/>
              </a:spcBef>
            </a:pPr>
            <a:r>
              <a:rPr lang="zh-CN" altLang="en-US" dirty="0" smtClean="0">
                <a:solidFill>
                  <a:srgbClr val="FF0000"/>
                </a:solidFill>
                <a:latin typeface="+mn-lt"/>
              </a:rPr>
              <a:t>命题</a:t>
            </a:r>
            <a:r>
              <a:rPr lang="en-US" altLang="zh-CN" dirty="0" smtClean="0">
                <a:solidFill>
                  <a:srgbClr val="FF0000"/>
                </a:solidFill>
                <a:latin typeface="+mn-lt"/>
              </a:rPr>
              <a:t>: </a:t>
            </a:r>
            <a:r>
              <a:rPr lang="zh-CN" altLang="en-US" dirty="0" smtClean="0">
                <a:latin typeface="+mn-lt"/>
              </a:rPr>
              <a:t>对于</a:t>
            </a:r>
            <a:r>
              <a:rPr lang="zh-CN" altLang="en-US" dirty="0">
                <a:latin typeface="+mn-lt"/>
              </a:rPr>
              <a:t>满足性质</a:t>
            </a:r>
            <a:r>
              <a:rPr lang="en-US" altLang="zh-CN" dirty="0">
                <a:latin typeface="+mn-lt"/>
              </a:rPr>
              <a:t>(4)</a:t>
            </a:r>
            <a:r>
              <a:rPr lang="zh-CN" altLang="en-US" dirty="0">
                <a:latin typeface="+mn-lt"/>
              </a:rPr>
              <a:t>的</a:t>
            </a:r>
            <a:r>
              <a:rPr lang="zh-CN" altLang="en-US" b="1" dirty="0">
                <a:solidFill>
                  <a:srgbClr val="0070C0"/>
                </a:solidFill>
                <a:latin typeface="+mn-lt"/>
              </a:rPr>
              <a:t>任意</a:t>
            </a:r>
            <a:r>
              <a:rPr lang="zh-CN" altLang="en-US" dirty="0">
                <a:latin typeface="+mn-lt"/>
              </a:rPr>
              <a:t>矩阵范数</a:t>
            </a:r>
            <a:r>
              <a:rPr lang="en-US" altLang="zh-CN" dirty="0">
                <a:latin typeface="+mn-lt"/>
                <a:sym typeface="Symbol" pitchFamily="18" charset="2"/>
              </a:rPr>
              <a:t>‖</a:t>
            </a:r>
            <a:r>
              <a:rPr lang="en-US" altLang="zh-CN" dirty="0">
                <a:latin typeface="+mn-lt"/>
                <a:cs typeface="Times New Roman" pitchFamily="18" charset="0"/>
                <a:sym typeface="Symbol" pitchFamily="18" charset="2"/>
              </a:rPr>
              <a:t>•</a:t>
            </a:r>
            <a:r>
              <a:rPr lang="en-US" altLang="zh-CN" dirty="0">
                <a:latin typeface="+mn-lt"/>
                <a:sym typeface="Symbol" pitchFamily="18" charset="2"/>
              </a:rPr>
              <a:t>‖</a:t>
            </a:r>
            <a:r>
              <a:rPr lang="en-US" altLang="zh-CN" dirty="0">
                <a:latin typeface="+mn-lt"/>
              </a:rPr>
              <a:t>, </a:t>
            </a:r>
            <a:r>
              <a:rPr lang="zh-CN" altLang="en-US" dirty="0">
                <a:latin typeface="+mn-lt"/>
              </a:rPr>
              <a:t>以及</a:t>
            </a:r>
            <a:r>
              <a:rPr lang="zh-CN" altLang="en-US" b="1" dirty="0">
                <a:solidFill>
                  <a:srgbClr val="0070C0"/>
                </a:solidFill>
                <a:latin typeface="+mn-lt"/>
              </a:rPr>
              <a:t>任意</a:t>
            </a:r>
            <a:r>
              <a:rPr lang="zh-CN" altLang="en-US" dirty="0">
                <a:latin typeface="+mn-lt"/>
              </a:rPr>
              <a:t>的方阵</a:t>
            </a:r>
            <a:r>
              <a:rPr lang="en-US" altLang="zh-CN" b="1" i="1" dirty="0" smtClean="0">
                <a:latin typeface="+mn-lt"/>
              </a:rPr>
              <a:t>A</a:t>
            </a:r>
            <a:r>
              <a:rPr lang="en-US" altLang="zh-CN" dirty="0" smtClean="0">
                <a:latin typeface="+mn-lt"/>
              </a:rPr>
              <a:t>, </a:t>
            </a:r>
            <a:r>
              <a:rPr lang="zh-CN" altLang="en-US" dirty="0" smtClean="0">
                <a:latin typeface="+mn-lt"/>
              </a:rPr>
              <a:t>必成立</a:t>
            </a:r>
            <a:r>
              <a:rPr lang="en-US" altLang="zh-CN" dirty="0" smtClean="0">
                <a:latin typeface="+mn-lt"/>
              </a:rPr>
              <a:t>:</a:t>
            </a:r>
            <a:endParaRPr lang="zh-CN" altLang="en-US" dirty="0">
              <a:latin typeface="+mn-lt"/>
            </a:endParaRPr>
          </a:p>
          <a:p>
            <a:pPr>
              <a:lnSpc>
                <a:spcPct val="120000"/>
              </a:lnSpc>
              <a:spcBef>
                <a:spcPts val="0"/>
              </a:spcBef>
            </a:pPr>
            <a:r>
              <a:rPr lang="zh-CN" altLang="en-US" i="1" dirty="0" smtClean="0">
                <a:solidFill>
                  <a:srgbClr val="FF0000"/>
                </a:solidFill>
                <a:latin typeface="+mn-lt"/>
                <a:sym typeface="Symbol" pitchFamily="18" charset="2"/>
              </a:rPr>
              <a:t></a:t>
            </a:r>
            <a:r>
              <a:rPr lang="en-US" altLang="zh-CN" dirty="0" smtClean="0">
                <a:solidFill>
                  <a:srgbClr val="FF0000"/>
                </a:solidFill>
                <a:latin typeface="+mn-lt"/>
                <a:sym typeface="Symbol" pitchFamily="18" charset="2"/>
              </a:rPr>
              <a:t>(</a:t>
            </a:r>
            <a:r>
              <a:rPr lang="en-US" altLang="zh-CN" b="1" i="1" dirty="0">
                <a:solidFill>
                  <a:srgbClr val="FF0000"/>
                </a:solidFill>
                <a:latin typeface="+mn-lt"/>
                <a:sym typeface="Symbol" pitchFamily="18" charset="2"/>
              </a:rPr>
              <a:t>A</a:t>
            </a:r>
            <a:r>
              <a:rPr lang="en-US" altLang="zh-CN" dirty="0">
                <a:solidFill>
                  <a:srgbClr val="FF0000"/>
                </a:solidFill>
                <a:latin typeface="+mn-lt"/>
                <a:sym typeface="Symbol" pitchFamily="18" charset="2"/>
              </a:rPr>
              <a:t>)‖</a:t>
            </a:r>
            <a:r>
              <a:rPr lang="en-US" altLang="zh-CN" b="1" i="1" dirty="0">
                <a:solidFill>
                  <a:srgbClr val="FF0000"/>
                </a:solidFill>
                <a:latin typeface="+mn-lt"/>
                <a:sym typeface="Symbol" pitchFamily="18" charset="2"/>
              </a:rPr>
              <a:t>A</a:t>
            </a:r>
            <a:r>
              <a:rPr lang="en-US" altLang="zh-CN" dirty="0" smtClean="0">
                <a:solidFill>
                  <a:srgbClr val="FF0000"/>
                </a:solidFill>
                <a:latin typeface="+mn-lt"/>
                <a:sym typeface="Symbol" pitchFamily="18" charset="2"/>
              </a:rPr>
              <a:t>‖. </a:t>
            </a:r>
            <a:endParaRPr lang="en-US" altLang="zh-CN" b="1" dirty="0">
              <a:solidFill>
                <a:srgbClr val="FF0000"/>
              </a:solidFill>
              <a:latin typeface="+mn-lt"/>
            </a:endParaRPr>
          </a:p>
        </p:txBody>
      </p:sp>
      <p:sp>
        <p:nvSpPr>
          <p:cNvPr id="96269" name="Rectangle 13"/>
          <p:cNvSpPr>
            <a:spLocks noChangeArrowheads="1"/>
          </p:cNvSpPr>
          <p:nvPr/>
        </p:nvSpPr>
        <p:spPr bwMode="auto">
          <a:xfrm>
            <a:off x="0" y="3573016"/>
            <a:ext cx="9144000" cy="559897"/>
          </a:xfrm>
          <a:prstGeom prst="rect">
            <a:avLst/>
          </a:prstGeom>
          <a:noFill/>
          <a:ln w="9525">
            <a:noFill/>
            <a:miter lim="800000"/>
            <a:headEnd/>
            <a:tailEnd/>
          </a:ln>
          <a:effectLst/>
        </p:spPr>
        <p:txBody>
          <a:bodyPr wrap="square">
            <a:spAutoFit/>
          </a:bodyPr>
          <a:lstStyle/>
          <a:p>
            <a:pPr algn="l">
              <a:lnSpc>
                <a:spcPct val="120000"/>
              </a:lnSpc>
              <a:spcBef>
                <a:spcPts val="0"/>
              </a:spcBef>
            </a:pPr>
            <a:r>
              <a:rPr lang="zh-CN" altLang="en-US" dirty="0" smtClean="0">
                <a:latin typeface="+mn-lt"/>
                <a:sym typeface="Symbol" pitchFamily="18" charset="2"/>
              </a:rPr>
              <a:t>        此外</a:t>
            </a:r>
            <a:r>
              <a:rPr lang="zh-CN" altLang="en-US" dirty="0">
                <a:latin typeface="+mn-lt"/>
                <a:sym typeface="Symbol" pitchFamily="18" charset="2"/>
              </a:rPr>
              <a:t>还存在另一</a:t>
            </a:r>
            <a:r>
              <a:rPr lang="zh-CN" altLang="en-US" dirty="0" smtClean="0">
                <a:latin typeface="+mn-lt"/>
                <a:sym typeface="Symbol" pitchFamily="18" charset="2"/>
              </a:rPr>
              <a:t>结论</a:t>
            </a:r>
            <a:r>
              <a:rPr lang="en-US" altLang="zh-CN" dirty="0" smtClean="0">
                <a:latin typeface="+mn-lt"/>
                <a:sym typeface="Symbol" pitchFamily="18" charset="2"/>
              </a:rPr>
              <a:t>, </a:t>
            </a:r>
            <a:r>
              <a:rPr lang="zh-CN" altLang="en-US" dirty="0" smtClean="0">
                <a:latin typeface="+mn-lt"/>
                <a:sym typeface="Symbol" pitchFamily="18" charset="2"/>
              </a:rPr>
              <a:t>即</a:t>
            </a:r>
            <a:endParaRPr lang="zh-CN" altLang="en-US" dirty="0">
              <a:latin typeface="+mn-lt"/>
              <a:sym typeface="Symbol" pitchFamily="18" charset="2"/>
            </a:endParaRPr>
          </a:p>
        </p:txBody>
      </p:sp>
      <p:sp>
        <p:nvSpPr>
          <p:cNvPr id="96270" name="Text Box 14"/>
          <p:cNvSpPr txBox="1">
            <a:spLocks noChangeArrowheads="1"/>
          </p:cNvSpPr>
          <p:nvPr/>
        </p:nvSpPr>
        <p:spPr bwMode="auto">
          <a:xfrm>
            <a:off x="0" y="6275986"/>
            <a:ext cx="9144000" cy="609398"/>
          </a:xfrm>
          <a:prstGeom prst="rect">
            <a:avLst/>
          </a:prstGeom>
          <a:solidFill>
            <a:schemeClr val="accent6">
              <a:lumMod val="40000"/>
              <a:lumOff val="60000"/>
            </a:schemeClr>
          </a:solidFill>
          <a:ln w="9525">
            <a:noFill/>
            <a:miter lim="800000"/>
            <a:headEnd/>
            <a:tailEnd/>
          </a:ln>
          <a:effectLst/>
        </p:spPr>
        <p:txBody>
          <a:bodyPr>
            <a:spAutoFit/>
          </a:bodyPr>
          <a:lstStyle/>
          <a:p>
            <a:pPr algn="l">
              <a:lnSpc>
                <a:spcPct val="120000"/>
              </a:lnSpc>
              <a:spcBef>
                <a:spcPts val="0"/>
              </a:spcBef>
            </a:pPr>
            <a:r>
              <a:rPr lang="zh-CN" altLang="en-US" dirty="0">
                <a:latin typeface="+mn-lt"/>
              </a:rPr>
              <a:t>请根据上述结论思考矩阵谱半径与矩阵范数之间的</a:t>
            </a:r>
            <a:r>
              <a:rPr lang="zh-CN" altLang="en-US" dirty="0" smtClean="0">
                <a:latin typeface="+mn-lt"/>
              </a:rPr>
              <a:t>关系</a:t>
            </a:r>
            <a:r>
              <a:rPr lang="en-US" altLang="zh-CN" dirty="0" smtClean="0">
                <a:latin typeface="+mn-lt"/>
              </a:rPr>
              <a:t>.</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8"/>
                                        </p:tgtEl>
                                        <p:attrNameLst>
                                          <p:attrName>style.visibility</p:attrName>
                                        </p:attrNameLst>
                                      </p:cBhvr>
                                      <p:to>
                                        <p:strVal val="visible"/>
                                      </p:to>
                                    </p:set>
                                    <p:animEffect transition="in" filter="blinds(horizontal)">
                                      <p:cBhvr>
                                        <p:cTn id="7" dur="500"/>
                                        <p:tgtEl>
                                          <p:spTgt spid="962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66"/>
                                        </p:tgtEl>
                                        <p:attrNameLst>
                                          <p:attrName>style.visibility</p:attrName>
                                        </p:attrNameLst>
                                      </p:cBhvr>
                                      <p:to>
                                        <p:strVal val="visible"/>
                                      </p:to>
                                    </p:set>
                                    <p:animEffect transition="in" filter="blinds(horizontal)">
                                      <p:cBhvr>
                                        <p:cTn id="12" dur="500"/>
                                        <p:tgtEl>
                                          <p:spTgt spid="962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264"/>
                                        </p:tgtEl>
                                        <p:attrNameLst>
                                          <p:attrName>style.visibility</p:attrName>
                                        </p:attrNameLst>
                                      </p:cBhvr>
                                      <p:to>
                                        <p:strVal val="visible"/>
                                      </p:to>
                                    </p:set>
                                    <p:animEffect transition="in" filter="blinds(horizontal)">
                                      <p:cBhvr>
                                        <p:cTn id="17" dur="500"/>
                                        <p:tgtEl>
                                          <p:spTgt spid="962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6269"/>
                                        </p:tgtEl>
                                        <p:attrNameLst>
                                          <p:attrName>style.visibility</p:attrName>
                                        </p:attrNameLst>
                                      </p:cBhvr>
                                      <p:to>
                                        <p:strVal val="visible"/>
                                      </p:to>
                                    </p:set>
                                    <p:animEffect transition="in" filter="blinds(horizontal)">
                                      <p:cBhvr>
                                        <p:cTn id="22" dur="500"/>
                                        <p:tgtEl>
                                          <p:spTgt spid="9626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300"/>
                                  </p:iterate>
                                  <p:childTnLst>
                                    <p:set>
                                      <p:cBhvr>
                                        <p:cTn id="26" dur="1" fill="hold">
                                          <p:stCondLst>
                                            <p:cond delay="299"/>
                                          </p:stCondLst>
                                        </p:cTn>
                                        <p:tgtEl>
                                          <p:spTgt spid="962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6267"/>
                                        </p:tgtEl>
                                        <p:attrNameLst>
                                          <p:attrName>style.visibility</p:attrName>
                                        </p:attrNameLst>
                                      </p:cBhvr>
                                      <p:to>
                                        <p:strVal val="visible"/>
                                      </p:to>
                                    </p:set>
                                    <p:animEffect transition="in" filter="blinds(horizontal)">
                                      <p:cBhvr>
                                        <p:cTn id="31" dur="500"/>
                                        <p:tgtEl>
                                          <p:spTgt spid="9626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6270"/>
                                        </p:tgtEl>
                                        <p:attrNameLst>
                                          <p:attrName>style.visibility</p:attrName>
                                        </p:attrNameLst>
                                      </p:cBhvr>
                                      <p:to>
                                        <p:strVal val="visible"/>
                                      </p:to>
                                    </p:set>
                                    <p:animEffect transition="in" filter="blinds(horizontal)">
                                      <p:cBhvr>
                                        <p:cTn id="36" dur="500"/>
                                        <p:tgtEl>
                                          <p:spTgt spid="96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autoUpdateAnimBg="0"/>
      <p:bldP spid="96264" grpId="0" animBg="1"/>
      <p:bldP spid="96266" grpId="0"/>
      <p:bldP spid="96267" grpId="0" animBg="1"/>
      <p:bldP spid="96268" grpId="0" animBg="1"/>
      <p:bldP spid="96269" grpId="0"/>
      <p:bldP spid="9627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Text Box 4"/>
          <p:cNvSpPr txBox="1">
            <a:spLocks noChangeArrowheads="1"/>
          </p:cNvSpPr>
          <p:nvPr/>
        </p:nvSpPr>
        <p:spPr bwMode="auto">
          <a:xfrm>
            <a:off x="0" y="155575"/>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solidFill>
                  <a:schemeClr val="tx2"/>
                </a:solidFill>
                <a:latin typeface="+mn-lt"/>
              </a:rPr>
              <a:t>        </a:t>
            </a:r>
            <a:r>
              <a:rPr lang="zh-CN" altLang="en-US" dirty="0" smtClean="0">
                <a:solidFill>
                  <a:schemeClr val="tx2"/>
                </a:solidFill>
                <a:latin typeface="+mn-lt"/>
              </a:rPr>
              <a:t>任何</a:t>
            </a:r>
            <a:r>
              <a:rPr lang="zh-CN" altLang="en-US" dirty="0">
                <a:solidFill>
                  <a:schemeClr val="tx2"/>
                </a:solidFill>
                <a:latin typeface="+mn-lt"/>
              </a:rPr>
              <a:t>两种矩阵范数也具有</a:t>
            </a:r>
            <a:r>
              <a:rPr lang="zh-CN" altLang="en-US" dirty="0" smtClean="0">
                <a:solidFill>
                  <a:schemeClr val="tx2"/>
                </a:solidFill>
                <a:latin typeface="+mn-lt"/>
              </a:rPr>
              <a:t>等价性</a:t>
            </a:r>
            <a:r>
              <a:rPr lang="en-US" altLang="zh-CN" dirty="0" smtClean="0">
                <a:solidFill>
                  <a:schemeClr val="tx2"/>
                </a:solidFill>
                <a:latin typeface="+mn-lt"/>
              </a:rPr>
              <a:t>, </a:t>
            </a:r>
            <a:r>
              <a:rPr lang="zh-CN" altLang="en-US" dirty="0" smtClean="0">
                <a:solidFill>
                  <a:schemeClr val="tx2"/>
                </a:solidFill>
                <a:latin typeface="+mn-lt"/>
              </a:rPr>
              <a:t>即</a:t>
            </a:r>
            <a:endParaRPr lang="zh-CN" altLang="en-US" dirty="0">
              <a:solidFill>
                <a:schemeClr val="tx2"/>
              </a:solidFill>
              <a:latin typeface="+mn-lt"/>
            </a:endParaRPr>
          </a:p>
        </p:txBody>
      </p:sp>
      <p:sp>
        <p:nvSpPr>
          <p:cNvPr id="97285" name="Text Box 5"/>
          <p:cNvSpPr txBox="1">
            <a:spLocks noChangeArrowheads="1"/>
          </p:cNvSpPr>
          <p:nvPr/>
        </p:nvSpPr>
        <p:spPr bwMode="auto">
          <a:xfrm>
            <a:off x="0" y="765175"/>
            <a:ext cx="9144000" cy="1988237"/>
          </a:xfrm>
          <a:prstGeom prst="rect">
            <a:avLst/>
          </a:prstGeom>
          <a:noFill/>
          <a:ln w="9525">
            <a:solidFill>
              <a:srgbClr val="00B0F0"/>
            </a:solidFill>
            <a:miter lim="800000"/>
            <a:headEnd/>
            <a:tailEnd/>
          </a:ln>
          <a:effectLst/>
        </p:spPr>
        <p:txBody>
          <a:bodyPr>
            <a:spAutoFit/>
          </a:bodyPr>
          <a:lstStyle/>
          <a:p>
            <a:pPr algn="just">
              <a:lnSpc>
                <a:spcPct val="120000"/>
              </a:lnSpc>
              <a:spcBef>
                <a:spcPts val="0"/>
              </a:spcBef>
            </a:pPr>
            <a:r>
              <a:rPr lang="zh-CN" altLang="en-US" b="1" dirty="0" smtClean="0">
                <a:solidFill>
                  <a:srgbClr val="0070C0"/>
                </a:solidFill>
                <a:latin typeface="+mn-lt"/>
              </a:rPr>
              <a:t>命题</a:t>
            </a:r>
            <a:r>
              <a:rPr lang="en-US" altLang="zh-CN" dirty="0" smtClean="0">
                <a:solidFill>
                  <a:srgbClr val="0070C0"/>
                </a:solidFill>
                <a:latin typeface="+mn-lt"/>
              </a:rPr>
              <a:t>: </a:t>
            </a:r>
            <a:r>
              <a:rPr lang="zh-CN" altLang="en-US" dirty="0" smtClean="0">
                <a:latin typeface="+mn-lt"/>
              </a:rPr>
              <a:t>对于</a:t>
            </a:r>
            <a:r>
              <a:rPr lang="en-US" altLang="zh-CN" dirty="0" err="1" smtClean="0">
                <a:latin typeface="+mn-lt"/>
              </a:rPr>
              <a:t>R</a:t>
            </a:r>
            <a:r>
              <a:rPr lang="en-US" altLang="zh-CN" i="1" baseline="30000" dirty="0" err="1" smtClean="0">
                <a:latin typeface="+mn-lt"/>
              </a:rPr>
              <a:t>n</a:t>
            </a:r>
            <a:r>
              <a:rPr lang="en-US" altLang="en-US" baseline="30000" dirty="0" err="1" smtClean="0">
                <a:latin typeface="+mn-lt"/>
              </a:rPr>
              <a:t>×</a:t>
            </a:r>
            <a:r>
              <a:rPr lang="en-US" altLang="zh-CN" i="1" baseline="30000" dirty="0" err="1" smtClean="0">
                <a:latin typeface="+mn-lt"/>
              </a:rPr>
              <a:t>n</a:t>
            </a:r>
            <a:r>
              <a:rPr lang="zh-CN" altLang="en-US" dirty="0">
                <a:latin typeface="+mn-lt"/>
              </a:rPr>
              <a:t>上的任何两种矩阵范数</a:t>
            </a:r>
            <a:r>
              <a:rPr lang="en-US" altLang="zh-CN" dirty="0">
                <a:latin typeface="+mn-lt"/>
              </a:rPr>
              <a:t>‖</a:t>
            </a:r>
            <a:r>
              <a:rPr lang="en-US" altLang="zh-CN" dirty="0">
                <a:latin typeface="+mn-lt"/>
                <a:sym typeface="Symbol" pitchFamily="18" charset="2"/>
              </a:rPr>
              <a:t></a:t>
            </a:r>
            <a:r>
              <a:rPr lang="en-US" altLang="zh-CN" dirty="0">
                <a:latin typeface="+mn-lt"/>
              </a:rPr>
              <a:t>‖</a:t>
            </a:r>
            <a:r>
              <a:rPr lang="en-US" altLang="zh-CN" baseline="-25000" dirty="0" smtClean="0">
                <a:latin typeface="+mn-lt"/>
                <a:sym typeface="Symbol" pitchFamily="18" charset="2"/>
              </a:rPr>
              <a:t></a:t>
            </a:r>
            <a:r>
              <a:rPr lang="zh-CN" altLang="en-US" dirty="0" smtClean="0">
                <a:latin typeface="+mn-lt"/>
                <a:sym typeface="Symbol" pitchFamily="18" charset="2"/>
              </a:rPr>
              <a:t>和</a:t>
            </a:r>
            <a:r>
              <a:rPr lang="en-US" altLang="zh-CN" dirty="0">
                <a:latin typeface="+mn-lt"/>
              </a:rPr>
              <a:t>‖</a:t>
            </a:r>
            <a:r>
              <a:rPr lang="en-US" altLang="zh-CN" dirty="0">
                <a:latin typeface="+mn-lt"/>
                <a:sym typeface="Symbol" pitchFamily="18" charset="2"/>
              </a:rPr>
              <a:t></a:t>
            </a:r>
            <a:r>
              <a:rPr lang="en-US" altLang="zh-CN" dirty="0">
                <a:latin typeface="+mn-lt"/>
              </a:rPr>
              <a:t>‖</a:t>
            </a:r>
            <a:r>
              <a:rPr lang="en-US" altLang="zh-CN" baseline="-25000" dirty="0" smtClean="0">
                <a:latin typeface="+mn-lt"/>
                <a:sym typeface="Symbol" pitchFamily="18" charset="2"/>
              </a:rPr>
              <a:t></a:t>
            </a:r>
            <a:r>
              <a:rPr lang="en-US" altLang="zh-CN" dirty="0" smtClean="0">
                <a:latin typeface="+mn-lt"/>
                <a:sym typeface="Symbol" pitchFamily="18" charset="2"/>
              </a:rPr>
              <a:t>, </a:t>
            </a:r>
            <a:r>
              <a:rPr lang="zh-CN" altLang="en-US" dirty="0" smtClean="0">
                <a:latin typeface="+mn-lt"/>
                <a:sym typeface="Symbol" pitchFamily="18" charset="2"/>
              </a:rPr>
              <a:t>存在</a:t>
            </a:r>
            <a:r>
              <a:rPr lang="zh-CN" altLang="en-US" dirty="0">
                <a:latin typeface="+mn-lt"/>
                <a:sym typeface="Symbol" pitchFamily="18" charset="2"/>
              </a:rPr>
              <a:t>正的常数</a:t>
            </a:r>
            <a:r>
              <a:rPr lang="en-US" altLang="zh-CN" i="1" dirty="0">
                <a:latin typeface="+mn-lt"/>
                <a:sym typeface="Symbol" pitchFamily="18" charset="2"/>
              </a:rPr>
              <a:t>m</a:t>
            </a:r>
            <a:r>
              <a:rPr lang="zh-CN" altLang="en-US" dirty="0">
                <a:latin typeface="+mn-lt"/>
                <a:sym typeface="Symbol" pitchFamily="18" charset="2"/>
              </a:rPr>
              <a:t>和</a:t>
            </a:r>
            <a:r>
              <a:rPr lang="en-US" altLang="zh-CN" i="1" dirty="0">
                <a:latin typeface="+mn-lt"/>
                <a:sym typeface="Symbol" pitchFamily="18" charset="2"/>
              </a:rPr>
              <a:t>M</a:t>
            </a:r>
            <a:r>
              <a:rPr lang="en-US" altLang="zh-CN" dirty="0" smtClean="0">
                <a:latin typeface="+mn-lt"/>
                <a:sym typeface="Symbol" pitchFamily="18" charset="2"/>
              </a:rPr>
              <a:t>, </a:t>
            </a:r>
            <a:r>
              <a:rPr lang="zh-CN" altLang="en-US" dirty="0" smtClean="0">
                <a:latin typeface="+mn-lt"/>
                <a:sym typeface="Symbol" pitchFamily="18" charset="2"/>
              </a:rPr>
              <a:t>使得</a:t>
            </a:r>
            <a:endParaRPr lang="zh-CN" altLang="en-US" dirty="0">
              <a:latin typeface="+mn-lt"/>
              <a:sym typeface="Symbol" pitchFamily="18" charset="2"/>
            </a:endParaRPr>
          </a:p>
          <a:p>
            <a:pPr>
              <a:lnSpc>
                <a:spcPct val="120000"/>
              </a:lnSpc>
              <a:spcBef>
                <a:spcPts val="0"/>
              </a:spcBef>
            </a:pPr>
            <a:r>
              <a:rPr lang="en-US" altLang="zh-CN" i="1" dirty="0" err="1">
                <a:solidFill>
                  <a:schemeClr val="tx2"/>
                </a:solidFill>
                <a:latin typeface="+mn-lt"/>
                <a:sym typeface="Symbol" pitchFamily="18" charset="2"/>
              </a:rPr>
              <a:t>m</a:t>
            </a:r>
            <a:r>
              <a:rPr lang="en-US" altLang="zh-CN" dirty="0" err="1">
                <a:solidFill>
                  <a:schemeClr val="tx2"/>
                </a:solidFill>
                <a:latin typeface="+mn-lt"/>
              </a:rPr>
              <a:t>‖</a:t>
            </a:r>
            <a:r>
              <a:rPr lang="en-US" altLang="zh-CN" b="1" i="1" dirty="0" err="1">
                <a:solidFill>
                  <a:schemeClr val="tx2"/>
                </a:solidFill>
                <a:latin typeface="+mn-lt"/>
                <a:sym typeface="Symbol" pitchFamily="18" charset="2"/>
              </a:rPr>
              <a:t>A</a:t>
            </a:r>
            <a:r>
              <a:rPr lang="en-US" altLang="zh-CN" dirty="0">
                <a:solidFill>
                  <a:schemeClr val="tx2"/>
                </a:solidFill>
                <a:latin typeface="+mn-lt"/>
              </a:rPr>
              <a:t>‖</a:t>
            </a:r>
            <a:r>
              <a:rPr lang="en-US" altLang="zh-CN" baseline="-25000" dirty="0">
                <a:solidFill>
                  <a:schemeClr val="tx2"/>
                </a:solidFill>
                <a:latin typeface="+mn-lt"/>
                <a:sym typeface="Symbol" pitchFamily="18" charset="2"/>
              </a:rPr>
              <a:t></a:t>
            </a:r>
            <a:r>
              <a:rPr lang="en-US" altLang="zh-CN" dirty="0">
                <a:solidFill>
                  <a:schemeClr val="tx2"/>
                </a:solidFill>
                <a:latin typeface="+mn-lt"/>
                <a:sym typeface="Symbol" pitchFamily="18" charset="2"/>
              </a:rPr>
              <a:t> </a:t>
            </a:r>
            <a:r>
              <a:rPr lang="en-US" altLang="zh-CN" dirty="0">
                <a:solidFill>
                  <a:schemeClr val="tx2"/>
                </a:solidFill>
                <a:latin typeface="+mn-lt"/>
              </a:rPr>
              <a:t>‖</a:t>
            </a:r>
            <a:r>
              <a:rPr lang="en-US" altLang="zh-CN" b="1" i="1" dirty="0">
                <a:solidFill>
                  <a:schemeClr val="tx2"/>
                </a:solidFill>
                <a:latin typeface="+mn-lt"/>
                <a:sym typeface="Symbol" pitchFamily="18" charset="2"/>
              </a:rPr>
              <a:t>A</a:t>
            </a:r>
            <a:r>
              <a:rPr lang="en-US" altLang="zh-CN" dirty="0">
                <a:solidFill>
                  <a:schemeClr val="tx2"/>
                </a:solidFill>
                <a:latin typeface="+mn-lt"/>
              </a:rPr>
              <a:t>‖</a:t>
            </a:r>
            <a:r>
              <a:rPr lang="en-US" altLang="zh-CN" baseline="-25000" dirty="0">
                <a:solidFill>
                  <a:schemeClr val="tx2"/>
                </a:solidFill>
                <a:latin typeface="+mn-lt"/>
                <a:sym typeface="Symbol" pitchFamily="18" charset="2"/>
              </a:rPr>
              <a:t></a:t>
            </a:r>
            <a:r>
              <a:rPr lang="en-US" altLang="zh-CN" dirty="0">
                <a:solidFill>
                  <a:schemeClr val="tx2"/>
                </a:solidFill>
                <a:latin typeface="+mn-lt"/>
              </a:rPr>
              <a:t> </a:t>
            </a:r>
            <a:r>
              <a:rPr lang="en-US" altLang="zh-CN" dirty="0">
                <a:solidFill>
                  <a:schemeClr val="tx2"/>
                </a:solidFill>
                <a:latin typeface="+mn-lt"/>
                <a:sym typeface="Symbol" pitchFamily="18" charset="2"/>
              </a:rPr>
              <a:t></a:t>
            </a:r>
            <a:r>
              <a:rPr lang="en-US" altLang="zh-CN" i="1" dirty="0">
                <a:solidFill>
                  <a:schemeClr val="tx2"/>
                </a:solidFill>
                <a:latin typeface="+mn-lt"/>
                <a:sym typeface="Symbol" pitchFamily="18" charset="2"/>
              </a:rPr>
              <a:t>M</a:t>
            </a:r>
            <a:r>
              <a:rPr lang="en-US" altLang="zh-CN" dirty="0">
                <a:solidFill>
                  <a:schemeClr val="tx2"/>
                </a:solidFill>
                <a:latin typeface="+mn-lt"/>
              </a:rPr>
              <a:t>‖</a:t>
            </a:r>
            <a:r>
              <a:rPr lang="en-US" altLang="zh-CN" b="1" i="1" dirty="0">
                <a:solidFill>
                  <a:schemeClr val="tx2"/>
                </a:solidFill>
                <a:latin typeface="+mn-lt"/>
                <a:sym typeface="Symbol" pitchFamily="18" charset="2"/>
              </a:rPr>
              <a:t>A</a:t>
            </a:r>
            <a:r>
              <a:rPr lang="en-US" altLang="zh-CN" dirty="0">
                <a:solidFill>
                  <a:schemeClr val="tx2"/>
                </a:solidFill>
                <a:latin typeface="+mn-lt"/>
              </a:rPr>
              <a:t>‖</a:t>
            </a:r>
            <a:r>
              <a:rPr lang="en-US" altLang="zh-CN" baseline="-25000" dirty="0" smtClean="0">
                <a:solidFill>
                  <a:schemeClr val="tx2"/>
                </a:solidFill>
                <a:latin typeface="+mn-lt"/>
                <a:sym typeface="Symbol" pitchFamily="18" charset="2"/>
              </a:rPr>
              <a:t></a:t>
            </a:r>
            <a:r>
              <a:rPr lang="en-US" altLang="zh-CN" dirty="0" smtClean="0">
                <a:solidFill>
                  <a:schemeClr val="tx2"/>
                </a:solidFill>
                <a:latin typeface="+mn-lt"/>
              </a:rPr>
              <a:t>, </a:t>
            </a:r>
            <a:r>
              <a:rPr lang="en-US" altLang="zh-CN" dirty="0" smtClean="0">
                <a:solidFill>
                  <a:schemeClr val="tx2"/>
                </a:solidFill>
                <a:latin typeface="+mn-lt"/>
                <a:sym typeface="Symbol" pitchFamily="18" charset="2"/>
              </a:rPr>
              <a:t></a:t>
            </a:r>
            <a:r>
              <a:rPr lang="en-US" altLang="zh-CN" b="1" i="1" dirty="0" err="1" smtClean="0">
                <a:solidFill>
                  <a:schemeClr val="tx2"/>
                </a:solidFill>
                <a:latin typeface="+mn-lt"/>
                <a:sym typeface="Symbol" pitchFamily="18" charset="2"/>
              </a:rPr>
              <a:t>A</a:t>
            </a:r>
            <a:r>
              <a:rPr lang="en-US" altLang="zh-CN" dirty="0" err="1">
                <a:solidFill>
                  <a:schemeClr val="tx2"/>
                </a:solidFill>
                <a:latin typeface="+mn-lt"/>
                <a:sym typeface="Symbol" pitchFamily="18" charset="2"/>
              </a:rPr>
              <a:t>R</a:t>
            </a:r>
            <a:r>
              <a:rPr lang="en-US" altLang="zh-CN" i="1" baseline="30000" dirty="0" err="1">
                <a:solidFill>
                  <a:schemeClr val="tx2"/>
                </a:solidFill>
                <a:latin typeface="+mn-lt"/>
                <a:sym typeface="Symbol" pitchFamily="18" charset="2"/>
              </a:rPr>
              <a:t>n</a:t>
            </a:r>
            <a:r>
              <a:rPr lang="en-US" altLang="zh-CN" baseline="30000" dirty="0" err="1">
                <a:solidFill>
                  <a:schemeClr val="tx2"/>
                </a:solidFill>
                <a:latin typeface="+mn-lt"/>
                <a:sym typeface="Symbol" pitchFamily="18" charset="2"/>
              </a:rPr>
              <a:t></a:t>
            </a:r>
            <a:r>
              <a:rPr lang="en-US" altLang="zh-CN" i="1" baseline="30000" dirty="0" err="1" smtClean="0">
                <a:solidFill>
                  <a:schemeClr val="tx2"/>
                </a:solidFill>
                <a:latin typeface="+mn-lt"/>
                <a:sym typeface="Symbol" pitchFamily="18" charset="2"/>
              </a:rPr>
              <a:t>n</a:t>
            </a:r>
            <a:endParaRPr lang="en-US" altLang="zh-CN" i="1" baseline="30000" dirty="0" smtClean="0">
              <a:solidFill>
                <a:schemeClr val="tx2"/>
              </a:solidFill>
              <a:latin typeface="+mn-lt"/>
              <a:sym typeface="Symbol" pitchFamily="18" charset="2"/>
            </a:endParaRPr>
          </a:p>
          <a:p>
            <a:pPr>
              <a:lnSpc>
                <a:spcPct val="120000"/>
              </a:lnSpc>
              <a:spcBef>
                <a:spcPts val="0"/>
              </a:spcBef>
            </a:pPr>
            <a:endParaRPr lang="en-US" altLang="zh-CN" i="1" baseline="30000" dirty="0">
              <a:solidFill>
                <a:schemeClr val="tx2"/>
              </a:solidFill>
              <a:latin typeface="+mn-lt"/>
              <a:sym typeface="Symbol" pitchFamily="18" charset="2"/>
            </a:endParaRPr>
          </a:p>
        </p:txBody>
      </p:sp>
      <p:sp>
        <p:nvSpPr>
          <p:cNvPr id="97286" name="Text Box 6"/>
          <p:cNvSpPr txBox="1">
            <a:spLocks noChangeArrowheads="1"/>
          </p:cNvSpPr>
          <p:nvPr/>
        </p:nvSpPr>
        <p:spPr bwMode="auto">
          <a:xfrm>
            <a:off x="-34925" y="2969733"/>
            <a:ext cx="9144000" cy="2160591"/>
          </a:xfrm>
          <a:prstGeom prst="rect">
            <a:avLst/>
          </a:prstGeom>
          <a:noFill/>
          <a:ln w="9525">
            <a:solidFill>
              <a:srgbClr val="00B0F0"/>
            </a:solidFill>
            <a:miter lim="800000"/>
            <a:headEnd/>
            <a:tailEnd/>
          </a:ln>
          <a:effectLst/>
        </p:spPr>
        <p:txBody>
          <a:bodyPr>
            <a:spAutoFit/>
          </a:bodyPr>
          <a:lstStyle/>
          <a:p>
            <a:pPr algn="l">
              <a:lnSpc>
                <a:spcPct val="120000"/>
              </a:lnSpc>
              <a:spcBef>
                <a:spcPts val="0"/>
              </a:spcBef>
            </a:pPr>
            <a:r>
              <a:rPr lang="zh-CN" altLang="en-US" dirty="0" smtClean="0">
                <a:solidFill>
                  <a:schemeClr val="tx2"/>
                </a:solidFill>
                <a:latin typeface="+mn-lt"/>
              </a:rPr>
              <a:t>        </a:t>
            </a:r>
            <a:r>
              <a:rPr lang="zh-CN" altLang="en-US" dirty="0" smtClean="0">
                <a:solidFill>
                  <a:srgbClr val="FF0000"/>
                </a:solidFill>
                <a:latin typeface="+mn-lt"/>
              </a:rPr>
              <a:t>矩阵</a:t>
            </a:r>
            <a:r>
              <a:rPr lang="zh-CN" altLang="en-US" dirty="0">
                <a:solidFill>
                  <a:srgbClr val="FF0000"/>
                </a:solidFill>
                <a:latin typeface="+mn-lt"/>
              </a:rPr>
              <a:t>序列的</a:t>
            </a:r>
            <a:r>
              <a:rPr lang="zh-CN" altLang="en-US" dirty="0" smtClean="0">
                <a:solidFill>
                  <a:srgbClr val="FF0000"/>
                </a:solidFill>
                <a:latin typeface="+mn-lt"/>
              </a:rPr>
              <a:t>收敛</a:t>
            </a:r>
            <a:r>
              <a:rPr lang="zh-CN" altLang="en-US" dirty="0" smtClean="0">
                <a:solidFill>
                  <a:schemeClr val="tx2"/>
                </a:solidFill>
                <a:latin typeface="+mn-lt"/>
              </a:rPr>
              <a:t>可</a:t>
            </a:r>
            <a:r>
              <a:rPr lang="zh-CN" altLang="en-US" dirty="0">
                <a:solidFill>
                  <a:schemeClr val="tx2"/>
                </a:solidFill>
                <a:latin typeface="+mn-lt"/>
              </a:rPr>
              <a:t>也定义为</a:t>
            </a:r>
          </a:p>
          <a:p>
            <a:pPr algn="l">
              <a:lnSpc>
                <a:spcPct val="120000"/>
              </a:lnSpc>
              <a:spcBef>
                <a:spcPts val="0"/>
              </a:spcBef>
            </a:pPr>
            <a:endParaRPr lang="zh-CN" altLang="en-US" dirty="0">
              <a:solidFill>
                <a:schemeClr val="tx2"/>
              </a:solidFill>
              <a:latin typeface="+mn-lt"/>
            </a:endParaRPr>
          </a:p>
          <a:p>
            <a:pPr algn="l">
              <a:lnSpc>
                <a:spcPct val="120000"/>
              </a:lnSpc>
              <a:spcBef>
                <a:spcPts val="0"/>
              </a:spcBef>
            </a:pPr>
            <a:endParaRPr lang="zh-CN" altLang="en-US" dirty="0">
              <a:solidFill>
                <a:schemeClr val="tx2"/>
              </a:solidFill>
              <a:latin typeface="+mn-lt"/>
            </a:endParaRPr>
          </a:p>
          <a:p>
            <a:pPr algn="l">
              <a:lnSpc>
                <a:spcPct val="120000"/>
              </a:lnSpc>
              <a:spcBef>
                <a:spcPts val="0"/>
              </a:spcBef>
            </a:pPr>
            <a:endParaRPr lang="en-US" altLang="zh-CN" dirty="0">
              <a:solidFill>
                <a:schemeClr val="tx2"/>
              </a:solidFill>
              <a:latin typeface="+mn-lt"/>
            </a:endParaRPr>
          </a:p>
        </p:txBody>
      </p:sp>
      <p:graphicFrame>
        <p:nvGraphicFramePr>
          <p:cNvPr id="97287" name="Object 7"/>
          <p:cNvGraphicFramePr>
            <a:graphicFrameLocks noChangeAspect="1"/>
          </p:cNvGraphicFramePr>
          <p:nvPr/>
        </p:nvGraphicFramePr>
        <p:xfrm>
          <a:off x="1749425" y="3573388"/>
          <a:ext cx="4838700" cy="647700"/>
        </p:xfrm>
        <a:graphic>
          <a:graphicData uri="http://schemas.openxmlformats.org/presentationml/2006/ole">
            <p:oleObj spid="_x0000_s97287" name="Equation" r:id="rId3" imgW="4838400" imgH="647640" progId="Equation.3">
              <p:embed/>
            </p:oleObj>
          </a:graphicData>
        </a:graphic>
      </p:graphicFrame>
      <p:pic>
        <p:nvPicPr>
          <p:cNvPr id="97289"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52761" y="4432151"/>
            <a:ext cx="4143375" cy="5810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97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972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7286"/>
                                        </p:tgtEl>
                                        <p:attrNameLst>
                                          <p:attrName>style.visibility</p:attrName>
                                        </p:attrNameLst>
                                      </p:cBhvr>
                                      <p:to>
                                        <p:strVal val="visible"/>
                                      </p:to>
                                    </p:set>
                                    <p:animEffect transition="in" filter="blinds(horizontal)">
                                      <p:cBhvr>
                                        <p:cTn id="15" dur="500"/>
                                        <p:tgtEl>
                                          <p:spTgt spid="9728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7287">
                                            <p:subSp spid="_x0000_s97287"/>
                                          </p:spTgt>
                                        </p:tgtEl>
                                        <p:attrNameLst>
                                          <p:attrName>style.visibility</p:attrName>
                                        </p:attrNameLst>
                                      </p:cBhvr>
                                      <p:to>
                                        <p:strVal val="visible"/>
                                      </p:to>
                                    </p:set>
                                    <p:animEffect transition="in" filter="wipe(left)">
                                      <p:cBhvr>
                                        <p:cTn id="20" dur="500"/>
                                        <p:tgtEl>
                                          <p:spTgt spid="97287">
                                            <p:subSp spid="_x0000_s97287"/>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7289"/>
                                        </p:tgtEl>
                                        <p:attrNameLst>
                                          <p:attrName>style.visibility</p:attrName>
                                        </p:attrNameLst>
                                      </p:cBhvr>
                                      <p:to>
                                        <p:strVal val="visible"/>
                                      </p:to>
                                    </p:set>
                                    <p:animEffect transition="in" filter="wipe(left)">
                                      <p:cBhvr>
                                        <p:cTn id="25" dur="500"/>
                                        <p:tgtEl>
                                          <p:spTgt spid="97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utoUpdateAnimBg="0"/>
      <p:bldP spid="97285" grpId="0" animBg="1" autoUpdateAnimBg="0"/>
      <p:bldP spid="97286"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0648"/>
            <a:ext cx="9144000" cy="2677656"/>
          </a:xfrm>
          <a:prstGeom prst="rect">
            <a:avLst/>
          </a:prstGeom>
          <a:solidFill>
            <a:schemeClr val="accent5">
              <a:lumMod val="40000"/>
              <a:lumOff val="60000"/>
            </a:schemeClr>
          </a:solidFill>
        </p:spPr>
        <p:txBody>
          <a:bodyPr wrap="square" rtlCol="0">
            <a:spAutoFit/>
          </a:bodyPr>
          <a:lstStyle/>
          <a:p>
            <a:pPr algn="l">
              <a:lnSpc>
                <a:spcPct val="120000"/>
              </a:lnSpc>
              <a:spcBef>
                <a:spcPts val="0"/>
              </a:spcBef>
            </a:pPr>
            <a:r>
              <a:rPr lang="zh-CN" altLang="en-US" dirty="0" smtClean="0">
                <a:latin typeface="+mn-lt"/>
                <a:ea typeface="+mn-ea"/>
              </a:rPr>
              <a:t>例题练习</a:t>
            </a:r>
            <a:r>
              <a:rPr lang="en-US" altLang="zh-CN" dirty="0" smtClean="0">
                <a:latin typeface="+mn-lt"/>
                <a:ea typeface="+mn-ea"/>
              </a:rPr>
              <a:t>:</a:t>
            </a:r>
          </a:p>
          <a:p>
            <a:pPr algn="l">
              <a:lnSpc>
                <a:spcPct val="120000"/>
              </a:lnSpc>
              <a:spcBef>
                <a:spcPts val="0"/>
              </a:spcBef>
            </a:pPr>
            <a:r>
              <a:rPr lang="en-US" altLang="zh-CN" dirty="0" smtClean="0">
                <a:latin typeface="+mn-lt"/>
                <a:ea typeface="+mn-ea"/>
              </a:rPr>
              <a:t>        </a:t>
            </a:r>
            <a:r>
              <a:rPr lang="zh-CN" altLang="en-US" dirty="0" smtClean="0">
                <a:latin typeface="+mn-lt"/>
                <a:ea typeface="+mn-ea"/>
              </a:rPr>
              <a:t>设</a:t>
            </a:r>
            <a:r>
              <a:rPr lang="en-US" altLang="zh-CN" dirty="0" smtClean="0">
                <a:latin typeface="+mn-lt"/>
                <a:ea typeface="+mn-ea"/>
              </a:rPr>
              <a:t>||·||</a:t>
            </a:r>
            <a:r>
              <a:rPr lang="zh-CN" altLang="en-US" dirty="0" smtClean="0">
                <a:latin typeface="+mn-lt"/>
                <a:ea typeface="+mn-ea"/>
              </a:rPr>
              <a:t>是</a:t>
            </a:r>
            <a:r>
              <a:rPr lang="en-US" altLang="zh-CN" dirty="0" err="1" smtClean="0">
                <a:latin typeface="+mn-lt"/>
                <a:ea typeface="+mn-ea"/>
              </a:rPr>
              <a:t>R</a:t>
            </a:r>
            <a:r>
              <a:rPr lang="en-US" altLang="zh-CN" i="1" baseline="30000" dirty="0" err="1" smtClean="0">
                <a:latin typeface="+mn-lt"/>
                <a:ea typeface="+mn-ea"/>
              </a:rPr>
              <a:t>n</a:t>
            </a:r>
            <a:r>
              <a:rPr lang="en-US" altLang="zh-CN" baseline="30000" dirty="0" err="1" smtClean="0">
                <a:latin typeface="+mn-lt"/>
                <a:ea typeface="+mn-ea"/>
              </a:rPr>
              <a:t>×</a:t>
            </a:r>
            <a:r>
              <a:rPr lang="en-US" altLang="zh-CN" i="1" baseline="30000" dirty="0" err="1" smtClean="0">
                <a:latin typeface="+mn-lt"/>
                <a:ea typeface="+mn-ea"/>
              </a:rPr>
              <a:t>n</a:t>
            </a:r>
            <a:r>
              <a:rPr lang="zh-CN" altLang="en-US" dirty="0" smtClean="0">
                <a:latin typeface="+mn-lt"/>
                <a:ea typeface="+mn-ea"/>
              </a:rPr>
              <a:t>上的一个算子范数</a:t>
            </a:r>
            <a:r>
              <a:rPr lang="en-US" altLang="zh-CN" dirty="0" smtClean="0">
                <a:latin typeface="+mn-lt"/>
                <a:ea typeface="+mn-ea"/>
              </a:rPr>
              <a:t>. </a:t>
            </a:r>
            <a:r>
              <a:rPr lang="zh-CN" altLang="en-US" dirty="0" smtClean="0">
                <a:latin typeface="+mn-lt"/>
                <a:ea typeface="+mn-ea"/>
              </a:rPr>
              <a:t>如果</a:t>
            </a:r>
            <a:r>
              <a:rPr lang="en-US" altLang="zh-CN" b="1" i="1" dirty="0" smtClean="0">
                <a:latin typeface="+mn-lt"/>
                <a:ea typeface="+mn-ea"/>
              </a:rPr>
              <a:t>A</a:t>
            </a:r>
            <a:r>
              <a:rPr lang="en-US" altLang="zh-CN" dirty="0" smtClean="0">
                <a:latin typeface="+mn-lt"/>
                <a:ea typeface="+mn-ea"/>
              </a:rPr>
              <a:t>∈ </a:t>
            </a:r>
            <a:r>
              <a:rPr lang="en-US" altLang="zh-CN" dirty="0" err="1" smtClean="0">
                <a:latin typeface="+mn-lt"/>
                <a:ea typeface="+mn-ea"/>
              </a:rPr>
              <a:t>R</a:t>
            </a:r>
            <a:r>
              <a:rPr lang="en-US" altLang="zh-CN" i="1" baseline="30000" dirty="0" err="1" smtClean="0">
                <a:latin typeface="+mn-lt"/>
                <a:ea typeface="+mn-ea"/>
              </a:rPr>
              <a:t>n</a:t>
            </a:r>
            <a:r>
              <a:rPr lang="en-US" altLang="zh-CN" baseline="30000" dirty="0" err="1" smtClean="0">
                <a:latin typeface="+mn-lt"/>
                <a:ea typeface="+mn-ea"/>
              </a:rPr>
              <a:t>×</a:t>
            </a:r>
            <a:r>
              <a:rPr lang="en-US" altLang="zh-CN" i="1" baseline="30000" dirty="0" err="1" smtClean="0">
                <a:latin typeface="+mn-lt"/>
                <a:ea typeface="+mn-ea"/>
              </a:rPr>
              <a:t>n</a:t>
            </a:r>
            <a:r>
              <a:rPr lang="en-US" altLang="zh-CN" dirty="0" smtClean="0">
                <a:latin typeface="+mn-lt"/>
                <a:ea typeface="+mn-ea"/>
              </a:rPr>
              <a:t>, ||</a:t>
            </a:r>
            <a:r>
              <a:rPr lang="en-US" altLang="zh-CN" b="1" i="1" dirty="0" smtClean="0">
                <a:latin typeface="+mn-lt"/>
                <a:ea typeface="+mn-ea"/>
              </a:rPr>
              <a:t>A</a:t>
            </a:r>
            <a:r>
              <a:rPr lang="en-US" altLang="zh-CN" dirty="0" smtClean="0">
                <a:latin typeface="+mn-lt"/>
                <a:ea typeface="+mn-ea"/>
              </a:rPr>
              <a:t>||&lt;1, </a:t>
            </a:r>
            <a:r>
              <a:rPr lang="zh-CN" altLang="en-US" dirty="0" smtClean="0">
                <a:latin typeface="+mn-lt"/>
                <a:ea typeface="+mn-ea"/>
              </a:rPr>
              <a:t>则矩阵</a:t>
            </a:r>
            <a:r>
              <a:rPr lang="en-US" altLang="zh-CN" b="1" i="1" dirty="0" smtClean="0">
                <a:latin typeface="+mn-lt"/>
                <a:ea typeface="+mn-ea"/>
              </a:rPr>
              <a:t>I</a:t>
            </a:r>
            <a:r>
              <a:rPr lang="en-US" altLang="zh-CN" dirty="0" smtClean="0">
                <a:latin typeface="+mn-lt"/>
                <a:ea typeface="+mn-ea"/>
              </a:rPr>
              <a:t>±</a:t>
            </a:r>
            <a:r>
              <a:rPr lang="en-US" altLang="zh-CN" b="1" i="1" dirty="0" smtClean="0">
                <a:latin typeface="+mn-lt"/>
                <a:ea typeface="+mn-ea"/>
              </a:rPr>
              <a:t>A</a:t>
            </a:r>
            <a:r>
              <a:rPr lang="zh-CN" altLang="en-US" dirty="0" smtClean="0">
                <a:latin typeface="+mn-lt"/>
                <a:ea typeface="+mn-ea"/>
              </a:rPr>
              <a:t>可逆</a:t>
            </a:r>
            <a:r>
              <a:rPr lang="en-US" altLang="zh-CN" dirty="0" smtClean="0">
                <a:latin typeface="+mn-lt"/>
                <a:ea typeface="+mn-ea"/>
              </a:rPr>
              <a:t>, </a:t>
            </a:r>
            <a:r>
              <a:rPr lang="zh-CN" altLang="en-US" dirty="0" smtClean="0">
                <a:latin typeface="+mn-lt"/>
                <a:ea typeface="+mn-ea"/>
              </a:rPr>
              <a:t>且有</a:t>
            </a:r>
            <a:endParaRPr lang="en-US" altLang="zh-CN" dirty="0" smtClean="0">
              <a:latin typeface="+mn-lt"/>
              <a:ea typeface="+mn-ea"/>
            </a:endParaRPr>
          </a:p>
          <a:p>
            <a:pPr algn="l">
              <a:lnSpc>
                <a:spcPct val="120000"/>
              </a:lnSpc>
              <a:spcBef>
                <a:spcPts val="0"/>
              </a:spcBef>
            </a:pPr>
            <a:endParaRPr lang="en-US" altLang="zh-CN" dirty="0" smtClean="0">
              <a:latin typeface="+mn-lt"/>
              <a:ea typeface="+mn-ea"/>
            </a:endParaRPr>
          </a:p>
          <a:p>
            <a:pPr algn="l">
              <a:lnSpc>
                <a:spcPct val="120000"/>
              </a:lnSpc>
              <a:spcBef>
                <a:spcPts val="0"/>
              </a:spcBef>
            </a:pPr>
            <a:r>
              <a:rPr lang="en-US" altLang="zh-CN" dirty="0" smtClean="0">
                <a:latin typeface="+mn-lt"/>
                <a:ea typeface="+mn-ea"/>
              </a:rPr>
              <a:t>  </a:t>
            </a:r>
            <a:endParaRPr lang="zh-CN" altLang="en-US" dirty="0">
              <a:latin typeface="+mn-lt"/>
              <a:ea typeface="+mn-ea"/>
            </a:endParaRPr>
          </a:p>
        </p:txBody>
      </p:sp>
      <p:sp>
        <p:nvSpPr>
          <p:cNvPr id="2293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293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83718" y="1772816"/>
            <a:ext cx="3600450" cy="857250"/>
          </a:xfrm>
          <a:prstGeom prst="rect">
            <a:avLst/>
          </a:prstGeom>
          <a:noFill/>
        </p:spPr>
      </p:pic>
      <p:sp>
        <p:nvSpPr>
          <p:cNvPr id="229379" name="Rectangle 3"/>
          <p:cNvSpPr>
            <a:spLocks noChangeArrowheads="1"/>
          </p:cNvSpPr>
          <p:nvPr/>
        </p:nvSpPr>
        <p:spPr bwMode="auto">
          <a:xfrm>
            <a:off x="0"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0" y="2996952"/>
            <a:ext cx="9144000" cy="564257"/>
          </a:xfrm>
          <a:prstGeom prst="rect">
            <a:avLst/>
          </a:prstGeom>
          <a:solidFill>
            <a:schemeClr val="accent5">
              <a:lumMod val="75000"/>
            </a:schemeClr>
          </a:solidFill>
        </p:spPr>
        <p:txBody>
          <a:bodyPr wrap="square" rtlCol="0">
            <a:spAutoFit/>
          </a:bodyPr>
          <a:lstStyle/>
          <a:p>
            <a:pPr algn="l">
              <a:lnSpc>
                <a:spcPct val="120000"/>
              </a:lnSpc>
              <a:spcBef>
                <a:spcPts val="0"/>
              </a:spcBef>
            </a:pPr>
            <a:r>
              <a:rPr lang="en-US" altLang="zh-CN" dirty="0" smtClean="0">
                <a:latin typeface="+mn-lt"/>
                <a:ea typeface="+mn-ea"/>
              </a:rPr>
              <a:t> </a:t>
            </a:r>
            <a:r>
              <a:rPr lang="zh-CN" altLang="en-US" dirty="0" smtClean="0">
                <a:latin typeface="+mn-lt"/>
                <a:ea typeface="+mn-ea"/>
              </a:rPr>
              <a:t>思考</a:t>
            </a:r>
            <a:r>
              <a:rPr lang="en-US" altLang="zh-CN" dirty="0" smtClean="0">
                <a:latin typeface="+mn-lt"/>
                <a:ea typeface="+mn-ea"/>
              </a:rPr>
              <a:t>, </a:t>
            </a:r>
            <a:r>
              <a:rPr lang="zh-CN" altLang="en-US" dirty="0" smtClean="0">
                <a:latin typeface="+mn-lt"/>
                <a:ea typeface="+mn-ea"/>
              </a:rPr>
              <a:t>或见黑板讨论</a:t>
            </a:r>
            <a:r>
              <a:rPr lang="en-US" altLang="zh-CN" dirty="0" smtClean="0">
                <a:latin typeface="+mn-lt"/>
                <a:ea typeface="+mn-ea"/>
              </a:rPr>
              <a:t>.</a:t>
            </a:r>
            <a:endParaRPr lang="zh-CN" altLang="en-US" dirty="0">
              <a:latin typeface="+mn-lt"/>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8" name="Rectangle 6"/>
          <p:cNvSpPr>
            <a:spLocks noGrp="1" noChangeArrowheads="1"/>
          </p:cNvSpPr>
          <p:nvPr>
            <p:ph type="title" idx="4294967295"/>
          </p:nvPr>
        </p:nvSpPr>
        <p:spPr>
          <a:xfrm>
            <a:off x="0" y="-27384"/>
            <a:ext cx="9144000" cy="609600"/>
          </a:xfrm>
        </p:spPr>
        <p:txBody>
          <a:bodyPr/>
          <a:lstStyle/>
          <a:p>
            <a:pPr>
              <a:lnSpc>
                <a:spcPct val="120000"/>
              </a:lnSpc>
              <a:spcBef>
                <a:spcPts val="0"/>
              </a:spcBef>
            </a:pPr>
            <a:r>
              <a:rPr lang="en-US" altLang="zh-CN" sz="3200" b="1" dirty="0">
                <a:solidFill>
                  <a:schemeClr val="accent2"/>
                </a:solidFill>
              </a:rPr>
              <a:t>§2.5 </a:t>
            </a:r>
            <a:r>
              <a:rPr lang="zh-CN" altLang="en-US" sz="3200" b="1" dirty="0">
                <a:solidFill>
                  <a:schemeClr val="accent2"/>
                </a:solidFill>
              </a:rPr>
              <a:t>线性方程组固有性态与误差分析</a:t>
            </a:r>
          </a:p>
        </p:txBody>
      </p:sp>
      <p:sp>
        <p:nvSpPr>
          <p:cNvPr id="64519" name="Rectangle 7"/>
          <p:cNvSpPr>
            <a:spLocks noChangeArrowheads="1"/>
          </p:cNvSpPr>
          <p:nvPr/>
        </p:nvSpPr>
        <p:spPr bwMode="auto">
          <a:xfrm>
            <a:off x="0" y="476672"/>
            <a:ext cx="9144000" cy="609600"/>
          </a:xfrm>
          <a:prstGeom prst="rect">
            <a:avLst/>
          </a:prstGeom>
          <a:noFill/>
          <a:ln w="9525">
            <a:noFill/>
            <a:miter lim="800000"/>
            <a:headEnd/>
            <a:tailEnd/>
          </a:ln>
          <a:effectLst/>
        </p:spPr>
        <p:txBody>
          <a:bodyPr anchor="ctr"/>
          <a:lstStyle/>
          <a:p>
            <a:pPr algn="l">
              <a:lnSpc>
                <a:spcPct val="120000"/>
              </a:lnSpc>
              <a:spcBef>
                <a:spcPts val="0"/>
              </a:spcBef>
            </a:pPr>
            <a:r>
              <a:rPr lang="en-US" altLang="zh-CN" b="1" dirty="0">
                <a:solidFill>
                  <a:schemeClr val="accent2"/>
                </a:solidFill>
                <a:latin typeface="+mn-lt"/>
                <a:ea typeface="+mn-ea"/>
              </a:rPr>
              <a:t>§2.5.1 </a:t>
            </a:r>
            <a:r>
              <a:rPr lang="zh-CN" altLang="en-US" b="1" dirty="0">
                <a:solidFill>
                  <a:schemeClr val="accent2"/>
                </a:solidFill>
                <a:latin typeface="+mn-lt"/>
                <a:ea typeface="+mn-ea"/>
              </a:rPr>
              <a:t>线性方程组的固有性态</a:t>
            </a:r>
          </a:p>
        </p:txBody>
      </p:sp>
      <p:sp>
        <p:nvSpPr>
          <p:cNvPr id="64520" name="Text Box 8"/>
          <p:cNvSpPr txBox="1">
            <a:spLocks noChangeArrowheads="1"/>
          </p:cNvSpPr>
          <p:nvPr/>
        </p:nvSpPr>
        <p:spPr bwMode="auto">
          <a:xfrm>
            <a:off x="0" y="1048172"/>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sym typeface="Symbol" pitchFamily="18" charset="2"/>
              </a:rPr>
              <a:t>        考虑</a:t>
            </a:r>
            <a:r>
              <a:rPr lang="zh-CN" altLang="en-US" dirty="0">
                <a:latin typeface="+mn-lt"/>
                <a:ea typeface="+mn-ea"/>
                <a:sym typeface="Symbol" pitchFamily="18" charset="2"/>
              </a:rPr>
              <a:t>线性方程组</a:t>
            </a:r>
          </a:p>
        </p:txBody>
      </p:sp>
      <p:graphicFrame>
        <p:nvGraphicFramePr>
          <p:cNvPr id="64521" name="Object 9"/>
          <p:cNvGraphicFramePr>
            <a:graphicFrameLocks noChangeAspect="1"/>
          </p:cNvGraphicFramePr>
          <p:nvPr/>
        </p:nvGraphicFramePr>
        <p:xfrm>
          <a:off x="2627784" y="1700337"/>
          <a:ext cx="3454400" cy="927100"/>
        </p:xfrm>
        <a:graphic>
          <a:graphicData uri="http://schemas.openxmlformats.org/presentationml/2006/ole">
            <p:oleObj spid="_x0000_s64521" name="Equation" r:id="rId3" imgW="3454200" imgH="927000" progId="Equation.3">
              <p:embed/>
            </p:oleObj>
          </a:graphicData>
        </a:graphic>
      </p:graphicFrame>
      <p:sp>
        <p:nvSpPr>
          <p:cNvPr id="64522" name="Text Box 10"/>
          <p:cNvSpPr txBox="1">
            <a:spLocks noChangeArrowheads="1"/>
          </p:cNvSpPr>
          <p:nvPr/>
        </p:nvSpPr>
        <p:spPr bwMode="auto">
          <a:xfrm>
            <a:off x="0" y="2708449"/>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ea typeface="+mn-ea"/>
                <a:sym typeface="Symbol" pitchFamily="18" charset="2"/>
              </a:rPr>
              <a:t>其精确解为 </a:t>
            </a:r>
            <a:r>
              <a:rPr lang="en-US" altLang="zh-CN" b="1" i="1" dirty="0" smtClean="0">
                <a:latin typeface="+mn-lt"/>
                <a:ea typeface="+mn-ea"/>
                <a:sym typeface="Symbol" pitchFamily="18" charset="2"/>
              </a:rPr>
              <a:t>x</a:t>
            </a:r>
            <a:r>
              <a:rPr lang="en-US" altLang="zh-CN" baseline="30000" dirty="0">
                <a:latin typeface="+mn-lt"/>
                <a:ea typeface="+mn-ea"/>
                <a:sym typeface="Symbol" pitchFamily="18" charset="2"/>
              </a:rPr>
              <a:t>*</a:t>
            </a:r>
            <a:r>
              <a:rPr lang="en-US" altLang="zh-CN" dirty="0">
                <a:latin typeface="+mn-lt"/>
                <a:ea typeface="+mn-ea"/>
                <a:sym typeface="Symbol" pitchFamily="18" charset="2"/>
              </a:rPr>
              <a:t>=(-9800b</a:t>
            </a:r>
            <a:r>
              <a:rPr lang="en-US" altLang="zh-CN" baseline="-25000" dirty="0">
                <a:latin typeface="+mn-lt"/>
                <a:ea typeface="+mn-ea"/>
                <a:sym typeface="Symbol" pitchFamily="18" charset="2"/>
              </a:rPr>
              <a:t>1</a:t>
            </a:r>
            <a:r>
              <a:rPr lang="en-US" altLang="zh-CN" dirty="0">
                <a:latin typeface="+mn-lt"/>
                <a:ea typeface="+mn-ea"/>
                <a:sym typeface="Symbol" pitchFamily="18" charset="2"/>
              </a:rPr>
              <a:t>+9900b</a:t>
            </a:r>
            <a:r>
              <a:rPr lang="en-US" altLang="zh-CN" baseline="-25000" dirty="0">
                <a:latin typeface="+mn-lt"/>
                <a:ea typeface="+mn-ea"/>
                <a:sym typeface="Symbol" pitchFamily="18" charset="2"/>
              </a:rPr>
              <a:t>2 </a:t>
            </a:r>
            <a:r>
              <a:rPr lang="en-US" altLang="zh-CN" dirty="0" smtClean="0">
                <a:latin typeface="+mn-lt"/>
                <a:ea typeface="+mn-ea"/>
                <a:sym typeface="Symbol" pitchFamily="18" charset="2"/>
              </a:rPr>
              <a:t>, 9900b</a:t>
            </a:r>
            <a:r>
              <a:rPr lang="en-US" altLang="zh-CN" baseline="-25000" dirty="0" smtClean="0">
                <a:latin typeface="+mn-lt"/>
                <a:ea typeface="+mn-ea"/>
                <a:sym typeface="Symbol" pitchFamily="18" charset="2"/>
              </a:rPr>
              <a:t>1</a:t>
            </a:r>
            <a:r>
              <a:rPr lang="en-US" altLang="zh-CN" dirty="0" smtClean="0">
                <a:latin typeface="+mn-lt"/>
                <a:ea typeface="+mn-ea"/>
                <a:sym typeface="Symbol" pitchFamily="18" charset="2"/>
              </a:rPr>
              <a:t>-10000b</a:t>
            </a:r>
            <a:r>
              <a:rPr lang="en-US" altLang="zh-CN" baseline="-25000" dirty="0" smtClean="0">
                <a:latin typeface="+mn-lt"/>
                <a:ea typeface="+mn-ea"/>
                <a:sym typeface="Symbol" pitchFamily="18" charset="2"/>
              </a:rPr>
              <a:t>2</a:t>
            </a:r>
            <a:r>
              <a:rPr lang="en-US" altLang="zh-CN" dirty="0" smtClean="0">
                <a:latin typeface="+mn-lt"/>
                <a:ea typeface="+mn-ea"/>
                <a:sym typeface="Symbol" pitchFamily="18" charset="2"/>
              </a:rPr>
              <a:t>)</a:t>
            </a:r>
            <a:r>
              <a:rPr lang="en-US" altLang="zh-CN" baseline="30000" dirty="0" smtClean="0">
                <a:latin typeface="+mn-lt"/>
                <a:ea typeface="+mn-ea"/>
                <a:sym typeface="Symbol" pitchFamily="18" charset="2"/>
              </a:rPr>
              <a:t>T</a:t>
            </a:r>
            <a:r>
              <a:rPr lang="en-US" altLang="zh-CN" dirty="0" smtClean="0">
                <a:latin typeface="+mn-lt"/>
                <a:ea typeface="+mn-ea"/>
                <a:sym typeface="Symbol" pitchFamily="18" charset="2"/>
              </a:rPr>
              <a:t>.</a:t>
            </a:r>
            <a:endParaRPr lang="en-US" altLang="zh-CN" dirty="0">
              <a:latin typeface="+mn-lt"/>
              <a:ea typeface="+mn-ea"/>
              <a:sym typeface="Symbol" pitchFamily="18" charset="2"/>
            </a:endParaRPr>
          </a:p>
        </p:txBody>
      </p:sp>
      <p:sp>
        <p:nvSpPr>
          <p:cNvPr id="64529" name="Text Box 17"/>
          <p:cNvSpPr txBox="1">
            <a:spLocks noChangeArrowheads="1"/>
          </p:cNvSpPr>
          <p:nvPr/>
        </p:nvSpPr>
        <p:spPr bwMode="auto">
          <a:xfrm>
            <a:off x="0" y="3212505"/>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sym typeface="Symbol" pitchFamily="18" charset="2"/>
              </a:rPr>
              <a:t>        若</a:t>
            </a:r>
            <a:r>
              <a:rPr lang="zh-CN" altLang="en-US" dirty="0">
                <a:latin typeface="+mn-lt"/>
                <a:ea typeface="+mn-ea"/>
                <a:sym typeface="Symbol" pitchFamily="18" charset="2"/>
              </a:rPr>
              <a:t>把线性方程组变为</a:t>
            </a:r>
          </a:p>
        </p:txBody>
      </p:sp>
      <p:graphicFrame>
        <p:nvGraphicFramePr>
          <p:cNvPr id="64530" name="Object 18"/>
          <p:cNvGraphicFramePr>
            <a:graphicFrameLocks noChangeAspect="1"/>
          </p:cNvGraphicFramePr>
          <p:nvPr/>
        </p:nvGraphicFramePr>
        <p:xfrm>
          <a:off x="2483768" y="3798044"/>
          <a:ext cx="3937000" cy="927100"/>
        </p:xfrm>
        <a:graphic>
          <a:graphicData uri="http://schemas.openxmlformats.org/presentationml/2006/ole">
            <p:oleObj spid="_x0000_s64530" name="Equation" r:id="rId4" imgW="3936960" imgH="927000" progId="Equation.3">
              <p:embed/>
            </p:oleObj>
          </a:graphicData>
        </a:graphic>
      </p:graphicFrame>
      <p:sp>
        <p:nvSpPr>
          <p:cNvPr id="64531" name="Text Box 19"/>
          <p:cNvSpPr txBox="1">
            <a:spLocks noChangeArrowheads="1"/>
          </p:cNvSpPr>
          <p:nvPr/>
        </p:nvSpPr>
        <p:spPr bwMode="auto">
          <a:xfrm>
            <a:off x="0" y="4668832"/>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ea typeface="+mn-ea"/>
                <a:sym typeface="Symbol" pitchFamily="18" charset="2"/>
              </a:rPr>
              <a:t>解为</a:t>
            </a:r>
            <a:r>
              <a:rPr lang="en-US" altLang="zh-CN" b="1" i="1" dirty="0">
                <a:latin typeface="+mn-lt"/>
                <a:ea typeface="+mn-ea"/>
                <a:sym typeface="Symbol" pitchFamily="18" charset="2"/>
              </a:rPr>
              <a:t>x</a:t>
            </a:r>
            <a:r>
              <a:rPr lang="en-US" altLang="zh-CN" dirty="0">
                <a:latin typeface="+mn-lt"/>
                <a:ea typeface="+mn-ea"/>
                <a:sym typeface="Symbol" pitchFamily="18" charset="2"/>
              </a:rPr>
              <a:t>=(-9800b</a:t>
            </a:r>
            <a:r>
              <a:rPr lang="en-US" altLang="zh-CN" baseline="-25000" dirty="0">
                <a:latin typeface="+mn-lt"/>
                <a:ea typeface="+mn-ea"/>
                <a:sym typeface="Symbol" pitchFamily="18" charset="2"/>
              </a:rPr>
              <a:t>1</a:t>
            </a:r>
            <a:r>
              <a:rPr lang="en-US" altLang="zh-CN" dirty="0">
                <a:latin typeface="+mn-lt"/>
                <a:ea typeface="+mn-ea"/>
                <a:sym typeface="Symbol" pitchFamily="18" charset="2"/>
              </a:rPr>
              <a:t>+9900b</a:t>
            </a:r>
            <a:r>
              <a:rPr lang="en-US" altLang="zh-CN" baseline="-25000" dirty="0">
                <a:latin typeface="+mn-lt"/>
                <a:ea typeface="+mn-ea"/>
                <a:sym typeface="Symbol" pitchFamily="18" charset="2"/>
              </a:rPr>
              <a:t>2</a:t>
            </a:r>
            <a:r>
              <a:rPr lang="en-US" altLang="zh-CN" dirty="0">
                <a:latin typeface="+mn-lt"/>
                <a:ea typeface="+mn-ea"/>
                <a:sym typeface="Symbol" pitchFamily="18" charset="2"/>
              </a:rPr>
              <a:t>-19700</a:t>
            </a:r>
            <a:r>
              <a:rPr lang="en-US" altLang="zh-CN" baseline="-25000" dirty="0">
                <a:latin typeface="+mn-lt"/>
                <a:ea typeface="+mn-ea"/>
                <a:sym typeface="Symbol" pitchFamily="18" charset="2"/>
              </a:rPr>
              <a:t> </a:t>
            </a:r>
            <a:r>
              <a:rPr lang="en-US" altLang="zh-CN" dirty="0" smtClean="0">
                <a:latin typeface="+mn-lt"/>
                <a:ea typeface="+mn-ea"/>
                <a:sym typeface="Symbol" pitchFamily="18" charset="2"/>
              </a:rPr>
              <a:t>, </a:t>
            </a:r>
            <a:r>
              <a:rPr lang="en-US" altLang="zh-CN" dirty="0">
                <a:latin typeface="+mn-lt"/>
                <a:ea typeface="+mn-ea"/>
                <a:sym typeface="Symbol" pitchFamily="18" charset="2"/>
              </a:rPr>
              <a:t>9900b</a:t>
            </a:r>
            <a:r>
              <a:rPr lang="en-US" altLang="zh-CN" baseline="-25000" dirty="0">
                <a:latin typeface="+mn-lt"/>
                <a:ea typeface="+mn-ea"/>
                <a:sym typeface="Symbol" pitchFamily="18" charset="2"/>
              </a:rPr>
              <a:t>1</a:t>
            </a:r>
            <a:r>
              <a:rPr lang="en-US" altLang="zh-CN" dirty="0">
                <a:latin typeface="+mn-lt"/>
                <a:ea typeface="+mn-ea"/>
                <a:sym typeface="Symbol" pitchFamily="18" charset="2"/>
              </a:rPr>
              <a:t>-10000b</a:t>
            </a:r>
            <a:r>
              <a:rPr lang="en-US" altLang="zh-CN" baseline="-25000" dirty="0">
                <a:latin typeface="+mn-lt"/>
                <a:ea typeface="+mn-ea"/>
                <a:sym typeface="Symbol" pitchFamily="18" charset="2"/>
              </a:rPr>
              <a:t>2</a:t>
            </a:r>
            <a:r>
              <a:rPr lang="en-US" altLang="zh-CN" dirty="0">
                <a:latin typeface="+mn-lt"/>
                <a:ea typeface="+mn-ea"/>
                <a:sym typeface="Symbol" pitchFamily="18" charset="2"/>
              </a:rPr>
              <a:t>+19900)</a:t>
            </a:r>
            <a:r>
              <a:rPr lang="en-US" altLang="zh-CN" baseline="30000" dirty="0">
                <a:latin typeface="+mn-lt"/>
                <a:ea typeface="+mn-ea"/>
                <a:sym typeface="Symbol" pitchFamily="18" charset="2"/>
              </a:rPr>
              <a:t>T</a:t>
            </a:r>
            <a:endParaRPr lang="en-US" altLang="zh-CN" dirty="0">
              <a:latin typeface="+mn-lt"/>
              <a:ea typeface="+mn-ea"/>
              <a:sym typeface="Symbol" pitchFamily="18" charset="2"/>
            </a:endParaRPr>
          </a:p>
        </p:txBody>
      </p:sp>
      <p:sp>
        <p:nvSpPr>
          <p:cNvPr id="64532" name="Text Box 20"/>
          <p:cNvSpPr txBox="1">
            <a:spLocks noChangeArrowheads="1"/>
          </p:cNvSpPr>
          <p:nvPr/>
        </p:nvSpPr>
        <p:spPr bwMode="auto">
          <a:xfrm>
            <a:off x="0" y="5316904"/>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ea typeface="+mn-ea"/>
                <a:sym typeface="Symbol" pitchFamily="18" charset="2"/>
              </a:rPr>
              <a:t>可见</a:t>
            </a:r>
            <a:r>
              <a:rPr lang="en-US" altLang="zh-CN" dirty="0" smtClean="0">
                <a:latin typeface="+mn-lt"/>
                <a:ea typeface="+mn-ea"/>
                <a:sym typeface="Symbol" pitchFamily="18" charset="2"/>
              </a:rPr>
              <a:t>:    </a:t>
            </a:r>
            <a:r>
              <a:rPr lang="zh-CN" altLang="en-US" dirty="0" smtClean="0">
                <a:latin typeface="+mn-lt"/>
                <a:ea typeface="+mn-ea"/>
                <a:sym typeface="Symbol" pitchFamily="18" charset="2"/>
              </a:rPr>
              <a:t>                  </a:t>
            </a:r>
            <a:r>
              <a:rPr lang="en-US" altLang="zh-CN" b="1" i="1" dirty="0" smtClean="0">
                <a:latin typeface="+mn-lt"/>
                <a:ea typeface="+mn-ea"/>
                <a:sym typeface="Symbol" pitchFamily="18" charset="2"/>
              </a:rPr>
              <a:t>x</a:t>
            </a:r>
            <a:r>
              <a:rPr lang="en-US" altLang="zh-CN" dirty="0" smtClean="0">
                <a:latin typeface="+mn-lt"/>
                <a:ea typeface="+mn-ea"/>
                <a:sym typeface="Symbol" pitchFamily="18" charset="2"/>
              </a:rPr>
              <a:t>-</a:t>
            </a:r>
            <a:r>
              <a:rPr lang="en-US" altLang="zh-CN" b="1" i="1" dirty="0" smtClean="0">
                <a:latin typeface="+mn-lt"/>
                <a:sym typeface="Symbol" pitchFamily="18" charset="2"/>
              </a:rPr>
              <a:t>x</a:t>
            </a:r>
            <a:r>
              <a:rPr lang="en-US" altLang="zh-CN" baseline="30000" dirty="0" smtClean="0">
                <a:latin typeface="+mn-lt"/>
                <a:sym typeface="Symbol" pitchFamily="18" charset="2"/>
              </a:rPr>
              <a:t>*</a:t>
            </a:r>
            <a:r>
              <a:rPr lang="en-US" altLang="zh-CN" dirty="0" smtClean="0">
                <a:latin typeface="+mn-lt"/>
                <a:ea typeface="+mn-ea"/>
                <a:sym typeface="Symbol" pitchFamily="18" charset="2"/>
              </a:rPr>
              <a:t>=(-</a:t>
            </a:r>
            <a:r>
              <a:rPr lang="en-US" altLang="zh-CN" dirty="0">
                <a:latin typeface="+mn-lt"/>
                <a:ea typeface="+mn-ea"/>
                <a:sym typeface="Symbol" pitchFamily="18" charset="2"/>
              </a:rPr>
              <a:t>19700</a:t>
            </a:r>
            <a:r>
              <a:rPr lang="en-US" altLang="zh-CN" dirty="0" smtClean="0">
                <a:latin typeface="+mn-lt"/>
                <a:ea typeface="+mn-ea"/>
                <a:sym typeface="Symbol" pitchFamily="18" charset="2"/>
              </a:rPr>
              <a:t>, </a:t>
            </a:r>
            <a:r>
              <a:rPr lang="en-US" altLang="zh-CN" dirty="0">
                <a:latin typeface="+mn-lt"/>
                <a:ea typeface="+mn-ea"/>
                <a:sym typeface="Symbol" pitchFamily="18" charset="2"/>
              </a:rPr>
              <a:t>19900)</a:t>
            </a:r>
            <a:r>
              <a:rPr lang="en-US" altLang="zh-CN" baseline="30000" dirty="0" smtClean="0">
                <a:latin typeface="+mn-lt"/>
                <a:ea typeface="+mn-ea"/>
                <a:sym typeface="Symbol" pitchFamily="18" charset="2"/>
              </a:rPr>
              <a:t>T</a:t>
            </a:r>
            <a:r>
              <a:rPr lang="en-US" altLang="zh-CN" dirty="0" smtClean="0">
                <a:latin typeface="+mn-lt"/>
                <a:sym typeface="Symbol" pitchFamily="18" charset="2"/>
              </a:rPr>
              <a:t>.</a:t>
            </a:r>
            <a:endParaRPr lang="en-US" altLang="zh-CN" dirty="0">
              <a:latin typeface="+mn-lt"/>
              <a:ea typeface="+mn-ea"/>
              <a:sym typeface="Symbol" pitchFamily="18" charset="2"/>
            </a:endParaRPr>
          </a:p>
        </p:txBody>
      </p:sp>
      <p:sp>
        <p:nvSpPr>
          <p:cNvPr id="11" name="Text Box 16"/>
          <p:cNvSpPr txBox="1">
            <a:spLocks noChangeArrowheads="1"/>
          </p:cNvSpPr>
          <p:nvPr/>
        </p:nvSpPr>
        <p:spPr bwMode="auto">
          <a:xfrm>
            <a:off x="0" y="5872858"/>
            <a:ext cx="9144000" cy="652486"/>
          </a:xfrm>
          <a:prstGeom prst="rect">
            <a:avLst/>
          </a:prstGeom>
          <a:noFill/>
          <a:ln w="9525">
            <a:noFill/>
            <a:miter lim="800000"/>
            <a:headEnd/>
            <a:tailEnd/>
          </a:ln>
          <a:effectLst/>
        </p:spPr>
        <p:txBody>
          <a:bodyPr>
            <a:spAutoFit/>
          </a:bodyPr>
          <a:lstStyle/>
          <a:p>
            <a:pPr algn="l">
              <a:lnSpc>
                <a:spcPct val="130000"/>
              </a:lnSpc>
            </a:pPr>
            <a:r>
              <a:rPr lang="en-US" altLang="zh-CN" dirty="0">
                <a:solidFill>
                  <a:srgbClr val="FF0000"/>
                </a:solidFill>
                <a:latin typeface="Times New Roman" pitchFamily="18" charset="0"/>
                <a:sym typeface="Symbol" pitchFamily="18" charset="2"/>
              </a:rPr>
              <a:t>        </a:t>
            </a:r>
            <a:r>
              <a:rPr lang="zh-CN" altLang="en-US" b="1" dirty="0">
                <a:solidFill>
                  <a:srgbClr val="0070C0"/>
                </a:solidFill>
                <a:latin typeface="Times New Roman" pitchFamily="18" charset="0"/>
                <a:sym typeface="Symbol" pitchFamily="18" charset="2"/>
              </a:rPr>
              <a:t>解的误差可能放大到常数项的误差的近</a:t>
            </a:r>
            <a:r>
              <a:rPr lang="en-US" altLang="zh-CN" b="1" dirty="0">
                <a:solidFill>
                  <a:srgbClr val="0070C0"/>
                </a:solidFill>
                <a:latin typeface="Times New Roman" pitchFamily="18" charset="0"/>
                <a:sym typeface="Symbol" pitchFamily="18" charset="2"/>
              </a:rPr>
              <a:t>2</a:t>
            </a:r>
            <a:r>
              <a:rPr lang="zh-CN" altLang="en-US" b="1" dirty="0" smtClean="0">
                <a:solidFill>
                  <a:srgbClr val="0070C0"/>
                </a:solidFill>
                <a:latin typeface="Times New Roman" pitchFamily="18" charset="0"/>
                <a:sym typeface="Symbol" pitchFamily="18" charset="2"/>
              </a:rPr>
              <a:t>万倍</a:t>
            </a:r>
            <a:r>
              <a:rPr lang="en-US" altLang="zh-CN" b="1" dirty="0" smtClean="0">
                <a:solidFill>
                  <a:srgbClr val="0070C0"/>
                </a:solidFill>
                <a:latin typeface="Times New Roman" pitchFamily="18" charset="0"/>
                <a:sym typeface="Symbol" pitchFamily="18" charset="2"/>
              </a:rPr>
              <a:t>.</a:t>
            </a:r>
            <a:endParaRPr lang="zh-CN" altLang="en-US" b="1" dirty="0">
              <a:solidFill>
                <a:srgbClr val="0070C0"/>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64518"/>
                                        </p:tgtEl>
                                        <p:attrNameLst>
                                          <p:attrName>style.visibility</p:attrName>
                                        </p:attrNameLst>
                                      </p:cBhvr>
                                      <p:to>
                                        <p:strVal val="visible"/>
                                      </p:to>
                                    </p:set>
                                    <p:animEffect transition="in" filter="dissolve">
                                      <p:cBhvr>
                                        <p:cTn id="7" dur="300"/>
                                        <p:tgtEl>
                                          <p:spTgt spid="645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64519"/>
                                        </p:tgtEl>
                                        <p:attrNameLst>
                                          <p:attrName>style.visibility</p:attrName>
                                        </p:attrNameLst>
                                      </p:cBhvr>
                                      <p:to>
                                        <p:strVal val="visible"/>
                                      </p:to>
                                    </p:set>
                                    <p:animEffect transition="in" filter="dissolve">
                                      <p:cBhvr>
                                        <p:cTn id="12" dur="300"/>
                                        <p:tgtEl>
                                          <p:spTgt spid="645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wd">
                                    <p:tmAbs val="300"/>
                                  </p:iterate>
                                  <p:childTnLst>
                                    <p:set>
                                      <p:cBhvr>
                                        <p:cTn id="16" dur="1" fill="hold">
                                          <p:stCondLst>
                                            <p:cond delay="299"/>
                                          </p:stCondLst>
                                        </p:cTn>
                                        <p:tgtEl>
                                          <p:spTgt spid="645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4521"/>
                                        </p:tgtEl>
                                        <p:attrNameLst>
                                          <p:attrName>style.visibility</p:attrName>
                                        </p:attrNameLst>
                                      </p:cBhvr>
                                      <p:to>
                                        <p:strVal val="visible"/>
                                      </p:to>
                                    </p:set>
                                    <p:animEffect transition="in" filter="wipe(left)">
                                      <p:cBhvr>
                                        <p:cTn id="21" dur="500"/>
                                        <p:tgtEl>
                                          <p:spTgt spid="6452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wd">
                                    <p:tmAbs val="300"/>
                                  </p:iterate>
                                  <p:childTnLst>
                                    <p:set>
                                      <p:cBhvr>
                                        <p:cTn id="25" dur="1" fill="hold">
                                          <p:stCondLst>
                                            <p:cond delay="299"/>
                                          </p:stCondLst>
                                        </p:cTn>
                                        <p:tgtEl>
                                          <p:spTgt spid="645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type="wd">
                                    <p:tmAbs val="300"/>
                                  </p:iterate>
                                  <p:childTnLst>
                                    <p:set>
                                      <p:cBhvr>
                                        <p:cTn id="29" dur="1" fill="hold">
                                          <p:stCondLst>
                                            <p:cond delay="299"/>
                                          </p:stCondLst>
                                        </p:cTn>
                                        <p:tgtEl>
                                          <p:spTgt spid="645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4530"/>
                                        </p:tgtEl>
                                        <p:attrNameLst>
                                          <p:attrName>style.visibility</p:attrName>
                                        </p:attrNameLst>
                                      </p:cBhvr>
                                      <p:to>
                                        <p:strVal val="visible"/>
                                      </p:to>
                                    </p:set>
                                    <p:animEffect transition="in" filter="wipe(left)">
                                      <p:cBhvr>
                                        <p:cTn id="34" dur="500"/>
                                        <p:tgtEl>
                                          <p:spTgt spid="6453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wd">
                                    <p:tmAbs val="300"/>
                                  </p:iterate>
                                  <p:childTnLst>
                                    <p:set>
                                      <p:cBhvr>
                                        <p:cTn id="38" dur="1" fill="hold">
                                          <p:stCondLst>
                                            <p:cond delay="299"/>
                                          </p:stCondLst>
                                        </p:cTn>
                                        <p:tgtEl>
                                          <p:spTgt spid="645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wd">
                                    <p:tmAbs val="300"/>
                                  </p:iterate>
                                  <p:childTnLst>
                                    <p:set>
                                      <p:cBhvr>
                                        <p:cTn id="42" dur="1" fill="hold">
                                          <p:stCondLst>
                                            <p:cond delay="299"/>
                                          </p:stCondLst>
                                        </p:cTn>
                                        <p:tgtEl>
                                          <p:spTgt spid="645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wd">
                                    <p:tmAbs val="300"/>
                                  </p:iterate>
                                  <p:childTnLst>
                                    <p:set>
                                      <p:cBhvr>
                                        <p:cTn id="46" dur="1" fill="hold">
                                          <p:stCondLst>
                                            <p:cond delay="2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autoUpdateAnimBg="0"/>
      <p:bldP spid="64519" grpId="0" autoUpdateAnimBg="0"/>
      <p:bldP spid="64520" grpId="0" autoUpdateAnimBg="0"/>
      <p:bldP spid="64522" grpId="0" autoUpdateAnimBg="0"/>
      <p:bldP spid="64529" grpId="0" autoUpdateAnimBg="0"/>
      <p:bldP spid="64531" grpId="0" autoUpdateAnimBg="0"/>
      <p:bldP spid="64532" grpId="0" autoUpdateAnimBg="0"/>
      <p:bldP spid="11"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6" name="Text Box 10"/>
          <p:cNvSpPr txBox="1">
            <a:spLocks noChangeArrowheads="1"/>
          </p:cNvSpPr>
          <p:nvPr/>
        </p:nvSpPr>
        <p:spPr bwMode="auto">
          <a:xfrm>
            <a:off x="0" y="188640"/>
            <a:ext cx="9144000" cy="1076961"/>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这种由于原始数据微小变化而导致解严重失真的线性方程组称为</a:t>
            </a:r>
            <a:r>
              <a:rPr lang="zh-CN" altLang="en-US" b="1" dirty="0">
                <a:solidFill>
                  <a:srgbClr val="FF0000"/>
                </a:solidFill>
                <a:latin typeface="Times New Roman" pitchFamily="18" charset="0"/>
                <a:sym typeface="Symbol" pitchFamily="18" charset="2"/>
              </a:rPr>
              <a:t>病态方程</a:t>
            </a:r>
            <a:r>
              <a:rPr lang="zh-CN" altLang="en-US" b="1" dirty="0" smtClean="0">
                <a:solidFill>
                  <a:srgbClr val="FF0000"/>
                </a:solidFill>
                <a:latin typeface="Times New Roman" pitchFamily="18" charset="0"/>
                <a:sym typeface="Symbol" pitchFamily="18" charset="2"/>
              </a:rPr>
              <a:t>组</a:t>
            </a:r>
            <a:r>
              <a:rPr lang="en-US" altLang="zh-CN" dirty="0" smtClean="0">
                <a:latin typeface="Times New Roman" pitchFamily="18" charset="0"/>
                <a:sym typeface="Symbol" pitchFamily="18" charset="2"/>
              </a:rPr>
              <a:t>, </a:t>
            </a:r>
            <a:r>
              <a:rPr lang="zh-CN" altLang="en-US" dirty="0" smtClean="0">
                <a:latin typeface="Times New Roman" pitchFamily="18" charset="0"/>
                <a:sym typeface="Symbol" pitchFamily="18" charset="2"/>
              </a:rPr>
              <a:t>相应</a:t>
            </a:r>
            <a:r>
              <a:rPr lang="zh-CN" altLang="en-US" dirty="0">
                <a:latin typeface="Times New Roman" pitchFamily="18" charset="0"/>
                <a:sym typeface="Symbol" pitchFamily="18" charset="2"/>
              </a:rPr>
              <a:t>的系数矩阵称为</a:t>
            </a:r>
            <a:r>
              <a:rPr lang="zh-CN" altLang="en-US" b="1" dirty="0" smtClean="0">
                <a:solidFill>
                  <a:srgbClr val="FF0000"/>
                </a:solidFill>
                <a:latin typeface="Times New Roman" pitchFamily="18" charset="0"/>
                <a:sym typeface="Symbol" pitchFamily="18" charset="2"/>
              </a:rPr>
              <a:t>病态矩阵</a:t>
            </a:r>
            <a:r>
              <a:rPr lang="en-US" altLang="zh-CN" b="1" dirty="0" smtClean="0">
                <a:solidFill>
                  <a:srgbClr val="FF0000"/>
                </a:solidFill>
                <a:latin typeface="Times New Roman" pitchFamily="18" charset="0"/>
                <a:sym typeface="Symbol" pitchFamily="18" charset="2"/>
              </a:rPr>
              <a:t>.</a:t>
            </a:r>
            <a:endParaRPr lang="en-US" altLang="zh-CN" b="1" dirty="0">
              <a:latin typeface="Times New Roman" pitchFamily="18" charset="0"/>
              <a:sym typeface="Symbol" pitchFamily="18" charset="2"/>
            </a:endParaRPr>
          </a:p>
        </p:txBody>
      </p:sp>
      <p:sp>
        <p:nvSpPr>
          <p:cNvPr id="3" name="Text Box 10"/>
          <p:cNvSpPr txBox="1">
            <a:spLocks noChangeArrowheads="1"/>
          </p:cNvSpPr>
          <p:nvPr/>
        </p:nvSpPr>
        <p:spPr bwMode="auto">
          <a:xfrm>
            <a:off x="0" y="1628800"/>
            <a:ext cx="9144000" cy="1126462"/>
          </a:xfrm>
          <a:prstGeom prst="rect">
            <a:avLst/>
          </a:prstGeom>
          <a:solidFill>
            <a:schemeClr val="bg2">
              <a:lumMod val="20000"/>
              <a:lumOff val="80000"/>
            </a:schemeClr>
          </a:solidFill>
          <a:ln w="9525">
            <a:noFill/>
            <a:miter lim="800000"/>
            <a:headEnd/>
            <a:tailEnd/>
          </a:ln>
          <a:effectLst/>
        </p:spPr>
        <p:txBody>
          <a:bodyPr>
            <a:spAutoFit/>
          </a:bodyPr>
          <a:lstStyle/>
          <a:p>
            <a:pPr algn="just">
              <a:lnSpc>
                <a:spcPct val="120000"/>
              </a:lnSpc>
              <a:spcBef>
                <a:spcPts val="0"/>
              </a:spcBef>
            </a:pPr>
            <a:r>
              <a:rPr lang="en-US" altLang="zh-CN" dirty="0">
                <a:latin typeface="Times New Roman" pitchFamily="18" charset="0"/>
                <a:sym typeface="Symbol" pitchFamily="18" charset="2"/>
              </a:rPr>
              <a:t>        </a:t>
            </a:r>
            <a:r>
              <a:rPr lang="zh-CN" altLang="en-US" dirty="0" smtClean="0">
                <a:latin typeface="Times New Roman" pitchFamily="18" charset="0"/>
                <a:sym typeface="Symbol" pitchFamily="18" charset="2"/>
              </a:rPr>
              <a:t>以下我们将在两种情况下导出可以反映方程组病态程度的一个观测量</a:t>
            </a:r>
            <a:r>
              <a:rPr lang="en-US" altLang="zh-CN" dirty="0" smtClean="0">
                <a:latin typeface="Times New Roman" pitchFamily="18" charset="0"/>
                <a:sym typeface="Symbol" pitchFamily="18" charset="2"/>
              </a:rPr>
              <a:t>——</a:t>
            </a:r>
            <a:r>
              <a:rPr lang="zh-CN" altLang="en-US" dirty="0" smtClean="0">
                <a:latin typeface="Times New Roman" pitchFamily="18" charset="0"/>
                <a:sym typeface="Symbol" pitchFamily="18" charset="2"/>
              </a:rPr>
              <a:t>条件数</a:t>
            </a:r>
            <a:r>
              <a:rPr lang="en-US" altLang="zh-CN" dirty="0" smtClean="0">
                <a:latin typeface="Times New Roman" pitchFamily="18" charset="0"/>
                <a:sym typeface="Symbol" pitchFamily="18" charset="2"/>
              </a:rPr>
              <a:t>.</a:t>
            </a:r>
            <a:endParaRPr lang="en-US" altLang="zh-CN" b="1" dirty="0">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5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6" grpId="0" autoUpdateAnimBg="0"/>
      <p:bldP spid="3"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0" y="44624"/>
            <a:ext cx="9144000" cy="1643527"/>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a:latin typeface="+mn-lt"/>
                <a:sym typeface="Symbol" pitchFamily="18" charset="2"/>
              </a:rPr>
              <a:t>        </a:t>
            </a:r>
            <a:r>
              <a:rPr lang="zh-CN" altLang="en-US" dirty="0">
                <a:latin typeface="+mn-lt"/>
                <a:sym typeface="Symbol" pitchFamily="18" charset="2"/>
              </a:rPr>
              <a:t>设</a:t>
            </a:r>
            <a:r>
              <a:rPr lang="zh-CN" altLang="en-US" dirty="0" smtClean="0">
                <a:latin typeface="+mn-lt"/>
                <a:sym typeface="Symbol" pitchFamily="18" charset="2"/>
              </a:rPr>
              <a:t>线性方程组</a:t>
            </a:r>
            <a:r>
              <a:rPr lang="en-US" altLang="zh-CN" b="1" i="1" dirty="0" smtClean="0">
                <a:latin typeface="+mn-lt"/>
                <a:sym typeface="Symbol" pitchFamily="18" charset="2"/>
              </a:rPr>
              <a:t>Ax</a:t>
            </a:r>
            <a:r>
              <a:rPr lang="en-US" altLang="zh-CN" dirty="0" smtClean="0">
                <a:latin typeface="+mn-lt"/>
                <a:sym typeface="Symbol" pitchFamily="18" charset="2"/>
              </a:rPr>
              <a:t>=</a:t>
            </a:r>
            <a:r>
              <a:rPr lang="en-US" altLang="zh-CN" b="1" i="1" dirty="0" smtClean="0">
                <a:latin typeface="+mn-lt"/>
                <a:sym typeface="Symbol" pitchFamily="18" charset="2"/>
              </a:rPr>
              <a:t>b</a:t>
            </a:r>
            <a:r>
              <a:rPr lang="zh-CN" altLang="en-US" dirty="0" smtClean="0">
                <a:latin typeface="+mn-lt"/>
                <a:sym typeface="Symbol" pitchFamily="18" charset="2"/>
              </a:rPr>
              <a:t>的系数矩阵是精确的</a:t>
            </a:r>
            <a:r>
              <a:rPr lang="en-US" altLang="zh-CN" dirty="0" smtClean="0">
                <a:latin typeface="+mn-lt"/>
                <a:sym typeface="Symbol" pitchFamily="18" charset="2"/>
              </a:rPr>
              <a:t>, </a:t>
            </a:r>
            <a:r>
              <a:rPr lang="zh-CN" altLang="en-US" dirty="0" smtClean="0">
                <a:latin typeface="+mn-lt"/>
                <a:sym typeface="Symbol" pitchFamily="18" charset="2"/>
              </a:rPr>
              <a:t>常数项有误差</a:t>
            </a:r>
            <a:r>
              <a:rPr lang="en-US" altLang="zh-CN" b="1" i="1" dirty="0" smtClean="0">
                <a:latin typeface="+mn-lt"/>
                <a:sym typeface="Symbol" pitchFamily="18" charset="2"/>
              </a:rPr>
              <a:t>b</a:t>
            </a:r>
            <a:r>
              <a:rPr lang="en-US" altLang="zh-CN" dirty="0" smtClean="0">
                <a:latin typeface="+mn-lt"/>
                <a:sym typeface="Symbol" pitchFamily="18" charset="2"/>
              </a:rPr>
              <a:t>, </a:t>
            </a:r>
            <a:r>
              <a:rPr lang="zh-CN" altLang="en-US" dirty="0" smtClean="0">
                <a:latin typeface="+mn-lt"/>
                <a:sym typeface="Symbol" pitchFamily="18" charset="2"/>
              </a:rPr>
              <a:t>此时记解为</a:t>
            </a:r>
            <a:r>
              <a:rPr lang="en-US" altLang="zh-CN" b="1" i="1" dirty="0" smtClean="0">
                <a:latin typeface="+mn-lt"/>
                <a:sym typeface="Symbol" pitchFamily="18" charset="2"/>
              </a:rPr>
              <a:t>x</a:t>
            </a:r>
            <a:r>
              <a:rPr lang="en-US" altLang="zh-CN" dirty="0" smtClean="0">
                <a:latin typeface="+mn-lt"/>
                <a:sym typeface="Symbol" pitchFamily="18" charset="2"/>
              </a:rPr>
              <a:t>+</a:t>
            </a:r>
            <a:r>
              <a:rPr lang="en-US" altLang="zh-CN" b="1" i="1" dirty="0" smtClean="0">
                <a:latin typeface="+mn-lt"/>
                <a:sym typeface="Symbol" pitchFamily="18" charset="2"/>
              </a:rPr>
              <a:t>x</a:t>
            </a:r>
            <a:r>
              <a:rPr lang="en-US" altLang="zh-CN" dirty="0" smtClean="0">
                <a:latin typeface="+mn-lt"/>
                <a:sym typeface="Symbol" pitchFamily="18" charset="2"/>
              </a:rPr>
              <a:t>, </a:t>
            </a:r>
            <a:r>
              <a:rPr lang="zh-CN" altLang="en-US" dirty="0" smtClean="0">
                <a:latin typeface="+mn-lt"/>
                <a:sym typeface="Symbol" pitchFamily="18" charset="2"/>
              </a:rPr>
              <a:t>则</a:t>
            </a:r>
          </a:p>
          <a:p>
            <a:pPr algn="just">
              <a:lnSpc>
                <a:spcPct val="120000"/>
              </a:lnSpc>
              <a:spcBef>
                <a:spcPts val="0"/>
              </a:spcBef>
            </a:pPr>
            <a:endParaRPr lang="en-US" altLang="zh-CN" dirty="0">
              <a:latin typeface="+mn-lt"/>
              <a:sym typeface="Symbol" pitchFamily="18" charset="2"/>
            </a:endParaRPr>
          </a:p>
        </p:txBody>
      </p:sp>
      <p:sp>
        <p:nvSpPr>
          <p:cNvPr id="66563" name="Text Box 3"/>
          <p:cNvSpPr txBox="1">
            <a:spLocks noChangeArrowheads="1"/>
          </p:cNvSpPr>
          <p:nvPr/>
        </p:nvSpPr>
        <p:spPr bwMode="auto">
          <a:xfrm>
            <a:off x="0" y="1052736"/>
            <a:ext cx="9144000" cy="609398"/>
          </a:xfrm>
          <a:prstGeom prst="rect">
            <a:avLst/>
          </a:prstGeom>
          <a:noFill/>
          <a:ln w="9525">
            <a:noFill/>
            <a:miter lim="800000"/>
            <a:headEnd/>
            <a:tailEnd/>
          </a:ln>
          <a:effectLst/>
        </p:spPr>
        <p:txBody>
          <a:bodyPr>
            <a:spAutoFit/>
          </a:bodyPr>
          <a:lstStyle/>
          <a:p>
            <a:pPr>
              <a:lnSpc>
                <a:spcPct val="120000"/>
              </a:lnSpc>
              <a:spcBef>
                <a:spcPts val="0"/>
              </a:spcBef>
            </a:pPr>
            <a:r>
              <a:rPr lang="en-US" altLang="zh-CN" b="1" i="1" dirty="0" smtClean="0">
                <a:latin typeface="+mn-lt"/>
                <a:sym typeface="Symbol" pitchFamily="18" charset="2"/>
              </a:rPr>
              <a:t>A</a:t>
            </a:r>
            <a:r>
              <a:rPr lang="en-US" altLang="zh-CN" dirty="0" smtClean="0">
                <a:latin typeface="+mn-lt"/>
                <a:sym typeface="Symbol" pitchFamily="18" charset="2"/>
              </a:rPr>
              <a:t>(</a:t>
            </a:r>
            <a:r>
              <a:rPr lang="en-US" altLang="zh-CN" b="1" i="1" dirty="0" smtClean="0">
                <a:latin typeface="+mn-lt"/>
                <a:sym typeface="Symbol" pitchFamily="18" charset="2"/>
              </a:rPr>
              <a:t>x</a:t>
            </a:r>
            <a:r>
              <a:rPr lang="en-US" altLang="zh-CN" dirty="0">
                <a:latin typeface="+mn-lt"/>
                <a:sym typeface="Symbol" pitchFamily="18" charset="2"/>
              </a:rPr>
              <a:t>+</a:t>
            </a:r>
            <a:r>
              <a:rPr lang="en-US" altLang="zh-CN" b="1" i="1" dirty="0">
                <a:latin typeface="+mn-lt"/>
                <a:sym typeface="Symbol" pitchFamily="18" charset="2"/>
              </a:rPr>
              <a:t>x</a:t>
            </a:r>
            <a:r>
              <a:rPr lang="en-US" altLang="zh-CN" dirty="0">
                <a:latin typeface="+mn-lt"/>
                <a:sym typeface="Symbol" pitchFamily="18" charset="2"/>
              </a:rPr>
              <a:t>) =</a:t>
            </a:r>
            <a:r>
              <a:rPr lang="en-US" altLang="zh-CN" b="1" i="1" dirty="0">
                <a:latin typeface="+mn-lt"/>
                <a:sym typeface="Symbol" pitchFamily="18" charset="2"/>
              </a:rPr>
              <a:t>b</a:t>
            </a:r>
            <a:r>
              <a:rPr lang="en-US" altLang="zh-CN" dirty="0">
                <a:latin typeface="+mn-lt"/>
                <a:sym typeface="Symbol" pitchFamily="18" charset="2"/>
              </a:rPr>
              <a:t>+</a:t>
            </a:r>
            <a:r>
              <a:rPr lang="en-US" altLang="zh-CN" b="1" i="1" dirty="0" smtClean="0">
                <a:latin typeface="+mn-lt"/>
                <a:sym typeface="Symbol" pitchFamily="18" charset="2"/>
              </a:rPr>
              <a:t>b</a:t>
            </a:r>
            <a:r>
              <a:rPr lang="en-US" altLang="zh-CN" b="1" dirty="0" smtClean="0">
                <a:latin typeface="+mn-lt"/>
                <a:sym typeface="Symbol" pitchFamily="18" charset="2"/>
              </a:rPr>
              <a:t>.</a:t>
            </a:r>
            <a:endParaRPr lang="en-US" altLang="zh-CN" dirty="0">
              <a:latin typeface="+mn-lt"/>
              <a:sym typeface="Symbol" pitchFamily="18" charset="2"/>
            </a:endParaRPr>
          </a:p>
        </p:txBody>
      </p:sp>
      <p:sp>
        <p:nvSpPr>
          <p:cNvPr id="66564" name="Text Box 4"/>
          <p:cNvSpPr txBox="1">
            <a:spLocks noChangeArrowheads="1"/>
          </p:cNvSpPr>
          <p:nvPr/>
        </p:nvSpPr>
        <p:spPr bwMode="auto">
          <a:xfrm>
            <a:off x="0" y="1556936"/>
            <a:ext cx="9144000" cy="1126462"/>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sym typeface="Symbol" pitchFamily="18" charset="2"/>
              </a:rPr>
              <a:t>于是</a:t>
            </a:r>
          </a:p>
          <a:p>
            <a:pPr>
              <a:lnSpc>
                <a:spcPct val="120000"/>
              </a:lnSpc>
              <a:spcBef>
                <a:spcPts val="0"/>
              </a:spcBef>
            </a:pPr>
            <a:r>
              <a:rPr lang="en-US" altLang="zh-CN" b="1" i="1" dirty="0" err="1" smtClean="0">
                <a:latin typeface="+mn-lt"/>
                <a:sym typeface="Symbol" pitchFamily="18" charset="2"/>
              </a:rPr>
              <a:t>A</a:t>
            </a:r>
            <a:r>
              <a:rPr lang="en-US" altLang="zh-CN" dirty="0" err="1">
                <a:latin typeface="+mn-lt"/>
                <a:sym typeface="Symbol" pitchFamily="18" charset="2"/>
              </a:rPr>
              <a:t></a:t>
            </a:r>
            <a:r>
              <a:rPr lang="en-US" altLang="zh-CN" b="1" i="1" dirty="0" err="1">
                <a:latin typeface="+mn-lt"/>
                <a:sym typeface="Symbol" pitchFamily="18" charset="2"/>
              </a:rPr>
              <a:t>x</a:t>
            </a:r>
            <a:r>
              <a:rPr lang="en-US" altLang="zh-CN" dirty="0">
                <a:latin typeface="+mn-lt"/>
                <a:sym typeface="Symbol" pitchFamily="18" charset="2"/>
              </a:rPr>
              <a:t> =</a:t>
            </a:r>
            <a:r>
              <a:rPr lang="en-US" altLang="zh-CN" b="1" i="1" dirty="0" smtClean="0">
                <a:latin typeface="+mn-lt"/>
                <a:sym typeface="Symbol" pitchFamily="18" charset="2"/>
              </a:rPr>
              <a:t>b</a:t>
            </a:r>
            <a:r>
              <a:rPr lang="en-US" altLang="zh-CN" b="1" dirty="0" smtClean="0">
                <a:latin typeface="+mn-lt"/>
                <a:sym typeface="Symbol" pitchFamily="18" charset="2"/>
              </a:rPr>
              <a:t>.</a:t>
            </a:r>
            <a:endParaRPr lang="en-US" altLang="zh-CN" dirty="0">
              <a:latin typeface="+mn-lt"/>
              <a:sym typeface="Symbol" pitchFamily="18" charset="2"/>
            </a:endParaRPr>
          </a:p>
        </p:txBody>
      </p:sp>
      <p:sp>
        <p:nvSpPr>
          <p:cNvPr id="66565" name="Text Box 5"/>
          <p:cNvSpPr txBox="1">
            <a:spLocks noChangeArrowheads="1"/>
          </p:cNvSpPr>
          <p:nvPr/>
        </p:nvSpPr>
        <p:spPr bwMode="auto">
          <a:xfrm>
            <a:off x="0" y="2637056"/>
            <a:ext cx="9144000" cy="1126462"/>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sym typeface="Symbol" pitchFamily="18" charset="2"/>
              </a:rPr>
              <a:t>所以</a:t>
            </a:r>
            <a:endParaRPr lang="en-US" altLang="zh-CN" dirty="0" smtClean="0">
              <a:latin typeface="+mn-lt"/>
              <a:sym typeface="Symbol" pitchFamily="18" charset="2"/>
            </a:endParaRPr>
          </a:p>
          <a:p>
            <a:pPr>
              <a:lnSpc>
                <a:spcPct val="120000"/>
              </a:lnSpc>
              <a:spcBef>
                <a:spcPts val="0"/>
              </a:spcBef>
            </a:pPr>
            <a:r>
              <a:rPr lang="en-US" altLang="zh-CN" dirty="0" smtClean="0">
                <a:latin typeface="+mn-lt"/>
                <a:ea typeface="PMingLiU" pitchFamily="18" charset="-120"/>
                <a:sym typeface="Symbol" pitchFamily="18" charset="2"/>
              </a:rPr>
              <a:t>‖</a:t>
            </a:r>
            <a:r>
              <a:rPr lang="en-US" altLang="zh-CN" dirty="0">
                <a:latin typeface="+mn-lt"/>
                <a:sym typeface="Symbol" pitchFamily="18" charset="2"/>
              </a:rPr>
              <a:t></a:t>
            </a:r>
            <a:r>
              <a:rPr lang="en-US" altLang="zh-CN" b="1" i="1" dirty="0">
                <a:latin typeface="+mn-lt"/>
                <a:sym typeface="Symbol" pitchFamily="18" charset="2"/>
              </a:rPr>
              <a:t>x</a:t>
            </a:r>
            <a:r>
              <a:rPr lang="en-US" altLang="zh-CN" b="1" dirty="0">
                <a:latin typeface="+mn-lt"/>
                <a:sym typeface="Symbol" pitchFamily="18" charset="2"/>
              </a:rPr>
              <a:t> </a:t>
            </a:r>
            <a:r>
              <a:rPr lang="en-US" altLang="zh-CN" dirty="0">
                <a:latin typeface="+mn-lt"/>
                <a:ea typeface="PMingLiU" pitchFamily="18" charset="-120"/>
                <a:sym typeface="Symbol" pitchFamily="18" charset="2"/>
              </a:rPr>
              <a:t>‖</a:t>
            </a:r>
            <a:r>
              <a:rPr lang="en-US" altLang="zh-CN" dirty="0">
                <a:latin typeface="+mn-lt"/>
                <a:sym typeface="Symbol" pitchFamily="18" charset="2"/>
              </a:rPr>
              <a:t>= </a:t>
            </a:r>
            <a:r>
              <a:rPr lang="en-US" altLang="zh-CN" dirty="0">
                <a:latin typeface="+mn-lt"/>
                <a:ea typeface="PMingLiU" pitchFamily="18" charset="-120"/>
                <a:sym typeface="Symbol" pitchFamily="18" charset="2"/>
              </a:rPr>
              <a:t>‖</a:t>
            </a:r>
            <a:r>
              <a:rPr lang="en-US" altLang="zh-CN" b="1" i="1" dirty="0">
                <a:latin typeface="+mn-lt"/>
                <a:sym typeface="Symbol" pitchFamily="18" charset="2"/>
              </a:rPr>
              <a:t>A</a:t>
            </a:r>
            <a:r>
              <a:rPr lang="en-US" altLang="zh-CN" baseline="30000" dirty="0">
                <a:latin typeface="+mn-lt"/>
                <a:sym typeface="Symbol" pitchFamily="18" charset="2"/>
              </a:rPr>
              <a:t>-1</a:t>
            </a:r>
            <a:r>
              <a:rPr lang="en-US" altLang="zh-CN" dirty="0">
                <a:latin typeface="+mn-lt"/>
                <a:sym typeface="Symbol" pitchFamily="18" charset="2"/>
              </a:rPr>
              <a:t></a:t>
            </a:r>
            <a:r>
              <a:rPr lang="en-US" altLang="zh-CN" b="1" i="1" dirty="0">
                <a:latin typeface="+mn-lt"/>
                <a:sym typeface="Symbol" pitchFamily="18" charset="2"/>
              </a:rPr>
              <a:t>b</a:t>
            </a:r>
            <a:r>
              <a:rPr lang="en-US" altLang="zh-CN" dirty="0">
                <a:latin typeface="+mn-lt"/>
                <a:ea typeface="PMingLiU" pitchFamily="18" charset="-120"/>
                <a:sym typeface="Symbol" pitchFamily="18" charset="2"/>
              </a:rPr>
              <a:t>‖ ‖</a:t>
            </a:r>
            <a:r>
              <a:rPr lang="en-US" altLang="zh-CN" b="1" i="1" dirty="0">
                <a:latin typeface="+mn-lt"/>
                <a:sym typeface="Symbol" pitchFamily="18" charset="2"/>
              </a:rPr>
              <a:t>A</a:t>
            </a:r>
            <a:r>
              <a:rPr lang="en-US" altLang="zh-CN" baseline="30000" dirty="0">
                <a:latin typeface="+mn-lt"/>
                <a:sym typeface="Symbol" pitchFamily="18" charset="2"/>
              </a:rPr>
              <a:t>-1</a:t>
            </a:r>
            <a:r>
              <a:rPr lang="en-US" altLang="zh-CN" dirty="0">
                <a:latin typeface="+mn-lt"/>
                <a:ea typeface="PMingLiU" pitchFamily="18" charset="-120"/>
                <a:sym typeface="Symbol" pitchFamily="18" charset="2"/>
              </a:rPr>
              <a:t>‖ ‖</a:t>
            </a:r>
            <a:r>
              <a:rPr lang="en-US" altLang="zh-CN" dirty="0">
                <a:latin typeface="+mn-lt"/>
                <a:sym typeface="Symbol" pitchFamily="18" charset="2"/>
              </a:rPr>
              <a:t></a:t>
            </a:r>
            <a:r>
              <a:rPr lang="en-US" altLang="zh-CN" b="1" i="1" dirty="0">
                <a:latin typeface="+mn-lt"/>
                <a:sym typeface="Symbol" pitchFamily="18" charset="2"/>
              </a:rPr>
              <a:t>b</a:t>
            </a:r>
            <a:r>
              <a:rPr lang="en-US" altLang="zh-CN" dirty="0" smtClean="0">
                <a:latin typeface="+mn-lt"/>
                <a:ea typeface="PMingLiU" pitchFamily="18" charset="-120"/>
                <a:sym typeface="Symbol" pitchFamily="18" charset="2"/>
              </a:rPr>
              <a:t>‖.</a:t>
            </a:r>
            <a:endParaRPr lang="en-US" altLang="zh-CN" dirty="0">
              <a:latin typeface="+mn-lt"/>
              <a:ea typeface="PMingLiU" pitchFamily="18" charset="-120"/>
              <a:sym typeface="Symbol" pitchFamily="18" charset="2"/>
            </a:endParaRPr>
          </a:p>
        </p:txBody>
      </p:sp>
      <p:sp>
        <p:nvSpPr>
          <p:cNvPr id="66566" name="Text Box 6"/>
          <p:cNvSpPr txBox="1">
            <a:spLocks noChangeArrowheads="1"/>
          </p:cNvSpPr>
          <p:nvPr/>
        </p:nvSpPr>
        <p:spPr bwMode="auto">
          <a:xfrm>
            <a:off x="0" y="3789184"/>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sym typeface="Symbol" pitchFamily="18" charset="2"/>
              </a:rPr>
              <a:t>又</a:t>
            </a:r>
            <a:r>
              <a:rPr lang="zh-CN" altLang="en-US" dirty="0" smtClean="0">
                <a:latin typeface="+mn-lt"/>
                <a:sym typeface="Symbol" pitchFamily="18" charset="2"/>
              </a:rPr>
              <a:t>由于 </a:t>
            </a:r>
            <a:r>
              <a:rPr lang="en-US" altLang="zh-CN" dirty="0" smtClean="0">
                <a:latin typeface="+mn-lt"/>
                <a:ea typeface="PMingLiU" pitchFamily="18" charset="-120"/>
                <a:sym typeface="Symbol" pitchFamily="18" charset="2"/>
              </a:rPr>
              <a:t>‖</a:t>
            </a:r>
            <a:r>
              <a:rPr lang="en-US" altLang="zh-CN" b="1" i="1" dirty="0">
                <a:latin typeface="+mn-lt"/>
                <a:sym typeface="Symbol" pitchFamily="18" charset="2"/>
              </a:rPr>
              <a:t>b</a:t>
            </a:r>
            <a:r>
              <a:rPr lang="en-US" altLang="zh-CN" dirty="0">
                <a:latin typeface="+mn-lt"/>
                <a:ea typeface="PMingLiU" pitchFamily="18" charset="-120"/>
                <a:sym typeface="Symbol" pitchFamily="18" charset="2"/>
              </a:rPr>
              <a:t>‖</a:t>
            </a:r>
            <a:r>
              <a:rPr lang="en-US" altLang="zh-CN" dirty="0">
                <a:latin typeface="+mn-lt"/>
                <a:sym typeface="Symbol" pitchFamily="18" charset="2"/>
              </a:rPr>
              <a:t>= </a:t>
            </a:r>
            <a:r>
              <a:rPr lang="en-US" altLang="zh-CN" dirty="0">
                <a:latin typeface="+mn-lt"/>
                <a:ea typeface="PMingLiU" pitchFamily="18" charset="-120"/>
                <a:sym typeface="Symbol" pitchFamily="18" charset="2"/>
              </a:rPr>
              <a:t>‖</a:t>
            </a:r>
            <a:r>
              <a:rPr lang="en-US" altLang="zh-CN" b="1" i="1" dirty="0">
                <a:latin typeface="+mn-lt"/>
                <a:sym typeface="Symbol" pitchFamily="18" charset="2"/>
              </a:rPr>
              <a:t>Ax</a:t>
            </a:r>
            <a:r>
              <a:rPr lang="en-US" altLang="zh-CN" dirty="0">
                <a:latin typeface="+mn-lt"/>
                <a:ea typeface="PMingLiU" pitchFamily="18" charset="-120"/>
                <a:sym typeface="Symbol" pitchFamily="18" charset="2"/>
              </a:rPr>
              <a:t>‖ ‖</a:t>
            </a:r>
            <a:r>
              <a:rPr lang="en-US" altLang="zh-CN" b="1" i="1" dirty="0">
                <a:latin typeface="+mn-lt"/>
                <a:sym typeface="Symbol" pitchFamily="18" charset="2"/>
              </a:rPr>
              <a:t>A</a:t>
            </a:r>
            <a:r>
              <a:rPr lang="en-US" altLang="zh-CN" dirty="0">
                <a:latin typeface="+mn-lt"/>
                <a:ea typeface="PMingLiU" pitchFamily="18" charset="-120"/>
                <a:sym typeface="Symbol" pitchFamily="18" charset="2"/>
              </a:rPr>
              <a:t>‖ ‖</a:t>
            </a:r>
            <a:r>
              <a:rPr lang="en-US" altLang="zh-CN" b="1" i="1" dirty="0">
                <a:latin typeface="+mn-lt"/>
                <a:sym typeface="Symbol" pitchFamily="18" charset="2"/>
              </a:rPr>
              <a:t>x</a:t>
            </a:r>
            <a:r>
              <a:rPr lang="en-US" altLang="zh-CN" dirty="0" smtClean="0">
                <a:latin typeface="+mn-lt"/>
                <a:ea typeface="PMingLiU" pitchFamily="18" charset="-120"/>
                <a:sym typeface="Symbol" pitchFamily="18" charset="2"/>
              </a:rPr>
              <a:t>‖, </a:t>
            </a:r>
            <a:r>
              <a:rPr lang="zh-CN" altLang="en-US" dirty="0" smtClean="0">
                <a:sym typeface="Symbol" pitchFamily="18" charset="2"/>
              </a:rPr>
              <a:t>因此</a:t>
            </a:r>
            <a:endParaRPr lang="en-US" altLang="zh-CN" dirty="0">
              <a:latin typeface="+mn-lt"/>
              <a:ea typeface="PMingLiU" pitchFamily="18" charset="-120"/>
              <a:sym typeface="Symbol" pitchFamily="18" charset="2"/>
            </a:endParaRPr>
          </a:p>
        </p:txBody>
      </p:sp>
      <p:sp>
        <p:nvSpPr>
          <p:cNvPr id="66567" name="Text Box 7"/>
          <p:cNvSpPr txBox="1">
            <a:spLocks noChangeArrowheads="1"/>
          </p:cNvSpPr>
          <p:nvPr/>
        </p:nvSpPr>
        <p:spPr bwMode="auto">
          <a:xfrm>
            <a:off x="0" y="4365104"/>
            <a:ext cx="9144000" cy="609398"/>
          </a:xfrm>
          <a:prstGeom prst="rect">
            <a:avLst/>
          </a:prstGeom>
          <a:noFill/>
          <a:ln w="9525">
            <a:noFill/>
            <a:miter lim="800000"/>
            <a:headEnd/>
            <a:tailEnd/>
          </a:ln>
          <a:effectLst/>
        </p:spPr>
        <p:txBody>
          <a:bodyPr>
            <a:spAutoFit/>
          </a:bodyPr>
          <a:lstStyle/>
          <a:p>
            <a:pPr>
              <a:lnSpc>
                <a:spcPct val="120000"/>
              </a:lnSpc>
              <a:spcBef>
                <a:spcPts val="0"/>
              </a:spcBef>
            </a:pPr>
            <a:r>
              <a:rPr lang="en-US" altLang="zh-CN" dirty="0" smtClean="0">
                <a:latin typeface="+mn-lt"/>
                <a:ea typeface="PMingLiU" pitchFamily="18" charset="-120"/>
                <a:sym typeface="Symbol" pitchFamily="18" charset="2"/>
              </a:rPr>
              <a:t>‖</a:t>
            </a:r>
            <a:r>
              <a:rPr lang="en-US" altLang="zh-CN" dirty="0">
                <a:latin typeface="+mn-lt"/>
                <a:sym typeface="Symbol" pitchFamily="18" charset="2"/>
              </a:rPr>
              <a:t></a:t>
            </a:r>
            <a:r>
              <a:rPr lang="en-US" altLang="zh-CN" b="1" i="1" dirty="0">
                <a:latin typeface="+mn-lt"/>
                <a:sym typeface="Symbol" pitchFamily="18" charset="2"/>
              </a:rPr>
              <a:t>x</a:t>
            </a:r>
            <a:r>
              <a:rPr lang="en-US" altLang="zh-CN" b="1" dirty="0">
                <a:latin typeface="+mn-lt"/>
                <a:sym typeface="Symbol" pitchFamily="18" charset="2"/>
              </a:rPr>
              <a:t> </a:t>
            </a:r>
            <a:r>
              <a:rPr lang="en-US" altLang="zh-CN" dirty="0">
                <a:latin typeface="+mn-lt"/>
                <a:ea typeface="PMingLiU" pitchFamily="18" charset="-120"/>
                <a:sym typeface="Symbol" pitchFamily="18" charset="2"/>
              </a:rPr>
              <a:t>‖‖</a:t>
            </a:r>
            <a:r>
              <a:rPr lang="en-US" altLang="zh-CN" b="1" i="1" dirty="0">
                <a:latin typeface="+mn-lt"/>
                <a:sym typeface="Symbol" pitchFamily="18" charset="2"/>
              </a:rPr>
              <a:t>b</a:t>
            </a:r>
            <a:r>
              <a:rPr lang="en-US" altLang="zh-CN" dirty="0">
                <a:latin typeface="+mn-lt"/>
                <a:ea typeface="PMingLiU" pitchFamily="18" charset="-120"/>
                <a:sym typeface="Symbol" pitchFamily="18" charset="2"/>
              </a:rPr>
              <a:t>‖ ‖</a:t>
            </a:r>
            <a:r>
              <a:rPr lang="en-US" altLang="zh-CN" b="1" i="1" dirty="0">
                <a:latin typeface="+mn-lt"/>
                <a:sym typeface="Symbol" pitchFamily="18" charset="2"/>
              </a:rPr>
              <a:t>A</a:t>
            </a:r>
            <a:r>
              <a:rPr lang="en-US" altLang="zh-CN" dirty="0">
                <a:latin typeface="+mn-lt"/>
                <a:ea typeface="PMingLiU" pitchFamily="18" charset="-120"/>
                <a:sym typeface="Symbol" pitchFamily="18" charset="2"/>
              </a:rPr>
              <a:t>‖‖</a:t>
            </a:r>
            <a:r>
              <a:rPr lang="en-US" altLang="zh-CN" b="1" i="1" dirty="0">
                <a:latin typeface="+mn-lt"/>
                <a:sym typeface="Symbol" pitchFamily="18" charset="2"/>
              </a:rPr>
              <a:t>A</a:t>
            </a:r>
            <a:r>
              <a:rPr lang="en-US" altLang="zh-CN" baseline="30000" dirty="0">
                <a:latin typeface="+mn-lt"/>
                <a:sym typeface="Symbol" pitchFamily="18" charset="2"/>
              </a:rPr>
              <a:t>-1</a:t>
            </a:r>
            <a:r>
              <a:rPr lang="en-US" altLang="zh-CN" dirty="0">
                <a:latin typeface="+mn-lt"/>
                <a:ea typeface="PMingLiU" pitchFamily="18" charset="-120"/>
                <a:sym typeface="Symbol" pitchFamily="18" charset="2"/>
              </a:rPr>
              <a:t>‖‖</a:t>
            </a:r>
            <a:r>
              <a:rPr lang="en-US" altLang="zh-CN" dirty="0">
                <a:latin typeface="+mn-lt"/>
                <a:sym typeface="Symbol" pitchFamily="18" charset="2"/>
              </a:rPr>
              <a:t></a:t>
            </a:r>
            <a:r>
              <a:rPr lang="en-US" altLang="zh-CN" b="1" i="1" dirty="0">
                <a:latin typeface="+mn-lt"/>
                <a:sym typeface="Symbol" pitchFamily="18" charset="2"/>
              </a:rPr>
              <a:t>b</a:t>
            </a:r>
            <a:r>
              <a:rPr lang="en-US" altLang="zh-CN" dirty="0">
                <a:latin typeface="+mn-lt"/>
                <a:ea typeface="PMingLiU" pitchFamily="18" charset="-120"/>
                <a:sym typeface="Symbol" pitchFamily="18" charset="2"/>
              </a:rPr>
              <a:t>‖‖</a:t>
            </a:r>
            <a:r>
              <a:rPr lang="en-US" altLang="zh-CN" b="1" i="1" dirty="0">
                <a:latin typeface="+mn-lt"/>
                <a:sym typeface="Symbol" pitchFamily="18" charset="2"/>
              </a:rPr>
              <a:t>x</a:t>
            </a:r>
            <a:r>
              <a:rPr lang="en-US" altLang="zh-CN" dirty="0" smtClean="0">
                <a:latin typeface="+mn-lt"/>
                <a:ea typeface="PMingLiU" pitchFamily="18" charset="-120"/>
                <a:sym typeface="Symbol" pitchFamily="18" charset="2"/>
              </a:rPr>
              <a:t>‖,</a:t>
            </a:r>
            <a:endParaRPr lang="en-US" altLang="zh-CN" dirty="0">
              <a:latin typeface="+mn-lt"/>
              <a:ea typeface="PMingLiU" pitchFamily="18" charset="-120"/>
              <a:sym typeface="Symbol" pitchFamily="18" charset="2"/>
            </a:endParaRPr>
          </a:p>
        </p:txBody>
      </p:sp>
      <p:sp>
        <p:nvSpPr>
          <p:cNvPr id="66568" name="Text Box 8"/>
          <p:cNvSpPr txBox="1">
            <a:spLocks noChangeArrowheads="1"/>
          </p:cNvSpPr>
          <p:nvPr/>
        </p:nvSpPr>
        <p:spPr bwMode="auto">
          <a:xfrm>
            <a:off x="0" y="5013176"/>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sym typeface="Symbol" pitchFamily="18" charset="2"/>
              </a:rPr>
              <a:t>即得</a:t>
            </a:r>
            <a:endParaRPr lang="zh-CN" altLang="en-US" dirty="0">
              <a:latin typeface="+mn-lt"/>
              <a:ea typeface="PMingLiU" pitchFamily="18" charset="-120"/>
              <a:sym typeface="Symbol" pitchFamily="18" charset="2"/>
            </a:endParaRPr>
          </a:p>
        </p:txBody>
      </p:sp>
      <p:graphicFrame>
        <p:nvGraphicFramePr>
          <p:cNvPr id="126976" name="Object 1024"/>
          <p:cNvGraphicFramePr>
            <a:graphicFrameLocks noChangeAspect="1"/>
          </p:cNvGraphicFramePr>
          <p:nvPr/>
        </p:nvGraphicFramePr>
        <p:xfrm>
          <a:off x="2987824" y="5445224"/>
          <a:ext cx="3331453" cy="1080120"/>
        </p:xfrm>
        <a:graphic>
          <a:graphicData uri="http://schemas.openxmlformats.org/presentationml/2006/ole">
            <p:oleObj spid="_x0000_s126976" name="Equation" r:id="rId3" imgW="140940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65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665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665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665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665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300"/>
                                  </p:iterate>
                                  <p:childTnLst>
                                    <p:set>
                                      <p:cBhvr>
                                        <p:cTn id="26" dur="1" fill="hold">
                                          <p:stCondLst>
                                            <p:cond delay="299"/>
                                          </p:stCondLst>
                                        </p:cTn>
                                        <p:tgtEl>
                                          <p:spTgt spid="665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300"/>
                                  </p:iterate>
                                  <p:childTnLst>
                                    <p:set>
                                      <p:cBhvr>
                                        <p:cTn id="30" dur="1" fill="hold">
                                          <p:stCondLst>
                                            <p:cond delay="299"/>
                                          </p:stCondLst>
                                        </p:cTn>
                                        <p:tgtEl>
                                          <p:spTgt spid="665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26976"/>
                                        </p:tgtEl>
                                        <p:attrNameLst>
                                          <p:attrName>style.visibility</p:attrName>
                                        </p:attrNameLst>
                                      </p:cBhvr>
                                      <p:to>
                                        <p:strVal val="visible"/>
                                      </p:to>
                                    </p:set>
                                    <p:animEffect transition="in" filter="wipe(left)">
                                      <p:cBhvr>
                                        <p:cTn id="35" dur="500"/>
                                        <p:tgtEl>
                                          <p:spTgt spid="126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3" grpId="0" autoUpdateAnimBg="0"/>
      <p:bldP spid="66564" grpId="0" autoUpdateAnimBg="0"/>
      <p:bldP spid="66565" grpId="0" autoUpdateAnimBg="0"/>
      <p:bldP spid="66566" grpId="0" autoUpdateAnimBg="0"/>
      <p:bldP spid="66567" grpId="0" autoUpdateAnimBg="0"/>
      <p:bldP spid="6656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0" y="228600"/>
            <a:ext cx="9144000" cy="1079976"/>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再设</a:t>
            </a:r>
            <a:r>
              <a:rPr lang="en-US" altLang="zh-CN" b="1" i="1" dirty="0">
                <a:latin typeface="Times New Roman" pitchFamily="18" charset="0"/>
                <a:sym typeface="Symbol" pitchFamily="18" charset="2"/>
              </a:rPr>
              <a:t>b</a:t>
            </a:r>
            <a:r>
              <a:rPr lang="zh-CN" altLang="en-US" dirty="0">
                <a:latin typeface="Times New Roman" pitchFamily="18" charset="0"/>
                <a:sym typeface="Symbol" pitchFamily="18" charset="2"/>
              </a:rPr>
              <a:t>是精确</a:t>
            </a:r>
            <a:r>
              <a:rPr lang="zh-CN" altLang="en-US" dirty="0" smtClean="0">
                <a:latin typeface="Times New Roman" pitchFamily="18" charset="0"/>
                <a:sym typeface="Symbol" pitchFamily="18" charset="2"/>
              </a:rPr>
              <a:t>的</a:t>
            </a:r>
            <a:r>
              <a:rPr lang="en-US" altLang="zh-CN" dirty="0" smtClean="0">
                <a:latin typeface="Times New Roman" pitchFamily="18" charset="0"/>
                <a:sym typeface="Symbol" pitchFamily="18" charset="2"/>
              </a:rPr>
              <a:t>, </a:t>
            </a:r>
            <a:r>
              <a:rPr lang="en-US" altLang="zh-CN" b="1" i="1" dirty="0" smtClean="0">
                <a:latin typeface="Times New Roman" pitchFamily="18" charset="0"/>
                <a:sym typeface="Symbol" pitchFamily="18" charset="2"/>
              </a:rPr>
              <a:t>A</a:t>
            </a:r>
            <a:r>
              <a:rPr lang="zh-CN" altLang="en-US" dirty="0">
                <a:latin typeface="Times New Roman" pitchFamily="18" charset="0"/>
                <a:sym typeface="Symbol" pitchFamily="18" charset="2"/>
              </a:rPr>
              <a:t>有误差</a:t>
            </a:r>
            <a:r>
              <a:rPr lang="en-US" altLang="zh-CN" b="1" i="1" dirty="0">
                <a:latin typeface="Times New Roman" pitchFamily="18" charset="0"/>
                <a:sym typeface="Symbol" pitchFamily="18" charset="2"/>
              </a:rPr>
              <a:t>A</a:t>
            </a: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此时记解为</a:t>
            </a:r>
            <a:r>
              <a:rPr lang="en-US" altLang="zh-CN" b="1" i="1" dirty="0">
                <a:latin typeface="Times New Roman" pitchFamily="18" charset="0"/>
                <a:sym typeface="Symbol" pitchFamily="18" charset="2"/>
              </a:rPr>
              <a:t>x</a:t>
            </a:r>
            <a:r>
              <a:rPr lang="en-US" altLang="zh-CN" dirty="0">
                <a:latin typeface="Times New Roman" pitchFamily="18" charset="0"/>
                <a:sym typeface="Symbol" pitchFamily="18" charset="2"/>
              </a:rPr>
              <a:t>+</a:t>
            </a:r>
            <a:r>
              <a:rPr lang="en-US" altLang="zh-CN" b="1" i="1" dirty="0" smtClean="0">
                <a:latin typeface="Times New Roman" pitchFamily="18" charset="0"/>
                <a:sym typeface="Symbol" pitchFamily="18" charset="2"/>
              </a:rPr>
              <a:t>x</a:t>
            </a:r>
            <a:r>
              <a:rPr lang="en-US" altLang="zh-CN" dirty="0" smtClean="0">
                <a:latin typeface="Times New Roman" pitchFamily="18" charset="0"/>
                <a:sym typeface="Symbol" pitchFamily="18" charset="2"/>
              </a:rPr>
              <a:t>, </a:t>
            </a:r>
            <a:r>
              <a:rPr lang="zh-CN" altLang="en-US" dirty="0" smtClean="0">
                <a:latin typeface="Times New Roman" pitchFamily="18" charset="0"/>
                <a:sym typeface="Symbol" pitchFamily="18" charset="2"/>
              </a:rPr>
              <a:t>则</a:t>
            </a:r>
            <a:endParaRPr lang="en-US" altLang="zh-CN" dirty="0" smtClean="0">
              <a:latin typeface="Times New Roman" pitchFamily="18" charset="0"/>
              <a:sym typeface="Symbol" pitchFamily="18" charset="2"/>
            </a:endParaRPr>
          </a:p>
          <a:p>
            <a:pPr>
              <a:lnSpc>
                <a:spcPct val="120000"/>
              </a:lnSpc>
              <a:spcBef>
                <a:spcPts val="0"/>
              </a:spcBef>
            </a:pPr>
            <a:r>
              <a:rPr lang="en-US" altLang="zh-CN" dirty="0" smtClean="0">
                <a:latin typeface="Times New Roman" pitchFamily="18" charset="0"/>
                <a:sym typeface="Symbol" pitchFamily="18" charset="2"/>
              </a:rPr>
              <a:t>(</a:t>
            </a:r>
            <a:r>
              <a:rPr lang="en-US" altLang="zh-CN" b="1" i="1" dirty="0">
                <a:latin typeface="Times New Roman" pitchFamily="18" charset="0"/>
                <a:sym typeface="Symbol" pitchFamily="18" charset="2"/>
              </a:rPr>
              <a:t>A</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A</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x</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x</a:t>
            </a:r>
            <a:r>
              <a:rPr lang="en-US" altLang="zh-CN" dirty="0">
                <a:latin typeface="Times New Roman" pitchFamily="18" charset="0"/>
                <a:sym typeface="Symbol" pitchFamily="18" charset="2"/>
              </a:rPr>
              <a:t>) =</a:t>
            </a:r>
            <a:r>
              <a:rPr lang="en-US" altLang="zh-CN" b="1" i="1" dirty="0" smtClean="0">
                <a:latin typeface="Times New Roman" pitchFamily="18" charset="0"/>
                <a:sym typeface="Symbol" pitchFamily="18" charset="2"/>
              </a:rPr>
              <a:t>b</a:t>
            </a:r>
            <a:r>
              <a:rPr lang="en-US" altLang="zh-CN" b="1" dirty="0" smtClean="0">
                <a:latin typeface="Times New Roman" pitchFamily="18" charset="0"/>
                <a:sym typeface="Symbol" pitchFamily="18" charset="2"/>
              </a:rPr>
              <a:t>.</a:t>
            </a:r>
            <a:endParaRPr lang="en-US" altLang="zh-CN" b="1" dirty="0">
              <a:latin typeface="Times New Roman" pitchFamily="18" charset="0"/>
              <a:sym typeface="Symbol" pitchFamily="18" charset="2"/>
            </a:endParaRPr>
          </a:p>
        </p:txBody>
      </p:sp>
      <p:sp>
        <p:nvSpPr>
          <p:cNvPr id="67587" name="Text Box 3"/>
          <p:cNvSpPr txBox="1">
            <a:spLocks noChangeArrowheads="1"/>
          </p:cNvSpPr>
          <p:nvPr/>
        </p:nvSpPr>
        <p:spPr bwMode="auto">
          <a:xfrm>
            <a:off x="0" y="1296988"/>
            <a:ext cx="9144000" cy="1126462"/>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Times New Roman" pitchFamily="18" charset="0"/>
                <a:sym typeface="Symbol" pitchFamily="18" charset="2"/>
              </a:rPr>
              <a:t>则</a:t>
            </a:r>
            <a:r>
              <a:rPr lang="zh-CN" altLang="en-US" dirty="0" smtClean="0">
                <a:latin typeface="Times New Roman" pitchFamily="18" charset="0"/>
                <a:sym typeface="Symbol" pitchFamily="18" charset="2"/>
              </a:rPr>
              <a:t>有</a:t>
            </a:r>
            <a:endParaRPr lang="en-US" altLang="zh-CN" dirty="0" smtClean="0">
              <a:latin typeface="Times New Roman" pitchFamily="18" charset="0"/>
              <a:sym typeface="Symbol" pitchFamily="18" charset="2"/>
            </a:endParaRPr>
          </a:p>
          <a:p>
            <a:pPr>
              <a:lnSpc>
                <a:spcPct val="120000"/>
              </a:lnSpc>
              <a:spcBef>
                <a:spcPts val="0"/>
              </a:spcBef>
            </a:pPr>
            <a:r>
              <a:rPr lang="en-US" altLang="zh-CN" b="1" i="1" dirty="0" err="1" smtClean="0">
                <a:latin typeface="Times New Roman" pitchFamily="18" charset="0"/>
                <a:sym typeface="Symbol" pitchFamily="18" charset="2"/>
              </a:rPr>
              <a:t>A</a:t>
            </a:r>
            <a:r>
              <a:rPr lang="en-US" altLang="zh-CN" dirty="0" err="1">
                <a:latin typeface="Times New Roman" pitchFamily="18" charset="0"/>
                <a:sym typeface="Symbol" pitchFamily="18" charset="2"/>
              </a:rPr>
              <a:t></a:t>
            </a:r>
            <a:r>
              <a:rPr lang="en-US" altLang="zh-CN" b="1" i="1" dirty="0" err="1">
                <a:latin typeface="Times New Roman" pitchFamily="18" charset="0"/>
                <a:sym typeface="Symbol" pitchFamily="18" charset="2"/>
              </a:rPr>
              <a:t>x</a:t>
            </a:r>
            <a:r>
              <a:rPr lang="en-US" altLang="zh-CN" b="1" dirty="0">
                <a:latin typeface="Times New Roman" pitchFamily="18" charset="0"/>
                <a:sym typeface="Symbol" pitchFamily="18" charset="2"/>
              </a:rPr>
              <a:t> </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A</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x</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x</a:t>
            </a:r>
            <a:r>
              <a:rPr lang="en-US" altLang="zh-CN" dirty="0">
                <a:latin typeface="Times New Roman" pitchFamily="18" charset="0"/>
                <a:sym typeface="Symbol" pitchFamily="18" charset="2"/>
              </a:rPr>
              <a:t>) =</a:t>
            </a:r>
            <a:r>
              <a:rPr lang="en-US" altLang="zh-CN" b="1" dirty="0" smtClean="0">
                <a:latin typeface="Times New Roman" pitchFamily="18" charset="0"/>
                <a:sym typeface="Symbol" pitchFamily="18" charset="2"/>
              </a:rPr>
              <a:t>0.</a:t>
            </a:r>
            <a:endParaRPr lang="en-US" altLang="zh-CN" b="1" dirty="0">
              <a:latin typeface="Times New Roman" pitchFamily="18" charset="0"/>
              <a:sym typeface="Symbol" pitchFamily="18" charset="2"/>
            </a:endParaRPr>
          </a:p>
        </p:txBody>
      </p:sp>
      <p:sp>
        <p:nvSpPr>
          <p:cNvPr id="67588" name="Text Box 4"/>
          <p:cNvSpPr txBox="1">
            <a:spLocks noChangeArrowheads="1"/>
          </p:cNvSpPr>
          <p:nvPr/>
        </p:nvSpPr>
        <p:spPr bwMode="auto">
          <a:xfrm>
            <a:off x="0" y="2377852"/>
            <a:ext cx="9144000" cy="1126462"/>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Times New Roman" pitchFamily="18" charset="0"/>
                <a:sym typeface="Symbol" pitchFamily="18" charset="2"/>
              </a:rPr>
              <a:t>所以</a:t>
            </a:r>
          </a:p>
          <a:p>
            <a:pPr>
              <a:lnSpc>
                <a:spcPct val="120000"/>
              </a:lnSpc>
              <a:spcBef>
                <a:spcPts val="0"/>
              </a:spcBef>
            </a:pPr>
            <a:r>
              <a:rPr lang="zh-CN" altLang="en-US" dirty="0" smtClean="0">
                <a:latin typeface="Times New Roman" pitchFamily="18" charset="0"/>
                <a:sym typeface="Symbol" pitchFamily="18" charset="2"/>
              </a:rPr>
              <a:t></a:t>
            </a:r>
            <a:r>
              <a:rPr lang="en-US" altLang="zh-CN" b="1" i="1" dirty="0" smtClean="0">
                <a:latin typeface="Times New Roman" pitchFamily="18" charset="0"/>
                <a:sym typeface="Symbol" pitchFamily="18" charset="2"/>
              </a:rPr>
              <a:t>x</a:t>
            </a:r>
            <a:r>
              <a:rPr lang="en-US" altLang="zh-CN" b="1" dirty="0" smtClean="0">
                <a:latin typeface="Times New Roman" pitchFamily="18" charset="0"/>
                <a:sym typeface="Symbol" pitchFamily="18" charset="2"/>
              </a:rPr>
              <a:t> </a:t>
            </a:r>
            <a:r>
              <a:rPr lang="en-US" altLang="zh-CN" dirty="0" smtClean="0">
                <a:latin typeface="Times New Roman" pitchFamily="18" charset="0"/>
                <a:sym typeface="Symbol" pitchFamily="18" charset="2"/>
              </a:rPr>
              <a:t>=-</a:t>
            </a:r>
            <a:r>
              <a:rPr lang="en-US" altLang="zh-CN" b="1" i="1" dirty="0" smtClean="0">
                <a:latin typeface="Times New Roman" pitchFamily="18" charset="0"/>
                <a:sym typeface="Symbol" pitchFamily="18" charset="2"/>
              </a:rPr>
              <a:t>A</a:t>
            </a:r>
            <a:r>
              <a:rPr lang="en-US" altLang="zh-CN" baseline="30000" dirty="0" smtClean="0">
                <a:latin typeface="Times New Roman" pitchFamily="18" charset="0"/>
                <a:sym typeface="Symbol" pitchFamily="18" charset="2"/>
              </a:rPr>
              <a:t>-1</a:t>
            </a:r>
            <a:r>
              <a:rPr lang="en-US" altLang="zh-CN" dirty="0" smtClean="0">
                <a:latin typeface="Times New Roman" pitchFamily="18" charset="0"/>
                <a:sym typeface="Symbol" pitchFamily="18" charset="2"/>
              </a:rPr>
              <a:t></a:t>
            </a:r>
            <a:r>
              <a:rPr lang="en-US" altLang="zh-CN" b="1" i="1" dirty="0" smtClean="0">
                <a:latin typeface="Times New Roman" pitchFamily="18" charset="0"/>
                <a:sym typeface="Symbol" pitchFamily="18" charset="2"/>
              </a:rPr>
              <a:t>A</a:t>
            </a:r>
            <a:r>
              <a:rPr lang="en-US" altLang="zh-CN" dirty="0" smtClean="0">
                <a:latin typeface="Times New Roman" pitchFamily="18" charset="0"/>
                <a:sym typeface="Symbol" pitchFamily="18" charset="2"/>
              </a:rPr>
              <a:t>(</a:t>
            </a:r>
            <a:r>
              <a:rPr lang="en-US" altLang="zh-CN" b="1" i="1" dirty="0" smtClean="0">
                <a:latin typeface="Times New Roman" pitchFamily="18" charset="0"/>
                <a:sym typeface="Symbol" pitchFamily="18" charset="2"/>
              </a:rPr>
              <a:t>x</a:t>
            </a:r>
            <a:r>
              <a:rPr lang="en-US" altLang="zh-CN" dirty="0" smtClean="0">
                <a:latin typeface="Times New Roman" pitchFamily="18" charset="0"/>
                <a:sym typeface="Symbol" pitchFamily="18" charset="2"/>
              </a:rPr>
              <a:t>+</a:t>
            </a:r>
            <a:r>
              <a:rPr lang="en-US" altLang="zh-CN" b="1" i="1" dirty="0" smtClean="0">
                <a:latin typeface="Times New Roman" pitchFamily="18" charset="0"/>
                <a:sym typeface="Symbol" pitchFamily="18" charset="2"/>
              </a:rPr>
              <a:t>x</a:t>
            </a:r>
            <a:r>
              <a:rPr lang="en-US" altLang="zh-CN" dirty="0" smtClean="0">
                <a:latin typeface="Times New Roman" pitchFamily="18" charset="0"/>
                <a:sym typeface="Symbol" pitchFamily="18" charset="2"/>
              </a:rPr>
              <a:t>). </a:t>
            </a:r>
            <a:endParaRPr lang="en-US" altLang="zh-CN" b="1" dirty="0">
              <a:latin typeface="Times New Roman" pitchFamily="18" charset="0"/>
              <a:sym typeface="Symbol" pitchFamily="18" charset="2"/>
            </a:endParaRPr>
          </a:p>
        </p:txBody>
      </p:sp>
      <p:sp>
        <p:nvSpPr>
          <p:cNvPr id="67589" name="Text Box 5"/>
          <p:cNvSpPr txBox="1">
            <a:spLocks noChangeArrowheads="1"/>
          </p:cNvSpPr>
          <p:nvPr/>
        </p:nvSpPr>
        <p:spPr bwMode="auto">
          <a:xfrm>
            <a:off x="0" y="3501152"/>
            <a:ext cx="9144000" cy="1126462"/>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Times New Roman" pitchFamily="18" charset="0"/>
                <a:sym typeface="Symbol" pitchFamily="18" charset="2"/>
              </a:rPr>
              <a:t>于是</a:t>
            </a:r>
          </a:p>
          <a:p>
            <a:pPr>
              <a:lnSpc>
                <a:spcPct val="120000"/>
              </a:lnSpc>
              <a:spcBef>
                <a:spcPts val="0"/>
              </a:spcBef>
            </a:pPr>
            <a:r>
              <a:rPr lang="en-US" altLang="zh-CN" dirty="0" smtClean="0">
                <a:latin typeface="Times New Roman" pitchFamily="18" charset="0"/>
                <a:ea typeface="PMingLiU" pitchFamily="18" charset="-120"/>
                <a:sym typeface="Symbol" pitchFamily="18" charset="2"/>
              </a:rPr>
              <a:t>‖</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x</a:t>
            </a:r>
            <a:r>
              <a:rPr lang="en-US" altLang="zh-CN" dirty="0">
                <a:latin typeface="Times New Roman" pitchFamily="18" charset="0"/>
                <a:ea typeface="PMingLiU" pitchFamily="18" charset="-120"/>
                <a:sym typeface="Symbol" pitchFamily="18" charset="2"/>
              </a:rPr>
              <a:t>‖</a:t>
            </a:r>
            <a:r>
              <a:rPr lang="en-US" altLang="zh-CN" dirty="0">
                <a:latin typeface="Times New Roman" pitchFamily="18" charset="0"/>
                <a:sym typeface="Symbol" pitchFamily="18" charset="2"/>
              </a:rPr>
              <a:t> </a:t>
            </a:r>
            <a:r>
              <a:rPr lang="en-US" altLang="zh-CN" dirty="0">
                <a:latin typeface="Times New Roman" pitchFamily="18" charset="0"/>
                <a:ea typeface="PMingLiU" pitchFamily="18" charset="-120"/>
                <a:sym typeface="Symbol" pitchFamily="18" charset="2"/>
              </a:rPr>
              <a:t>‖</a:t>
            </a:r>
            <a:r>
              <a:rPr lang="en-US" altLang="zh-CN" b="1" i="1" dirty="0">
                <a:latin typeface="Times New Roman" pitchFamily="18" charset="0"/>
                <a:sym typeface="Symbol" pitchFamily="18" charset="2"/>
              </a:rPr>
              <a:t>A</a:t>
            </a:r>
            <a:r>
              <a:rPr lang="en-US" altLang="zh-CN" baseline="30000" dirty="0">
                <a:latin typeface="Times New Roman" pitchFamily="18" charset="0"/>
                <a:sym typeface="Symbol" pitchFamily="18" charset="2"/>
              </a:rPr>
              <a:t>-1</a:t>
            </a:r>
            <a:r>
              <a:rPr lang="en-US" altLang="zh-CN" dirty="0">
                <a:latin typeface="Times New Roman" pitchFamily="18" charset="0"/>
                <a:ea typeface="PMingLiU" pitchFamily="18" charset="-120"/>
                <a:sym typeface="Symbol" pitchFamily="18" charset="2"/>
              </a:rPr>
              <a:t>‖‖</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A</a:t>
            </a:r>
            <a:r>
              <a:rPr lang="en-US" altLang="zh-CN" dirty="0">
                <a:latin typeface="Times New Roman" pitchFamily="18" charset="0"/>
                <a:ea typeface="PMingLiU" pitchFamily="18" charset="-120"/>
                <a:sym typeface="Symbol" pitchFamily="18" charset="2"/>
              </a:rPr>
              <a:t>‖‖</a:t>
            </a:r>
            <a:r>
              <a:rPr lang="en-US" altLang="zh-CN" b="1" i="1" dirty="0">
                <a:latin typeface="Times New Roman" pitchFamily="18" charset="0"/>
                <a:sym typeface="Symbol" pitchFamily="18" charset="2"/>
              </a:rPr>
              <a:t>x</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x</a:t>
            </a:r>
            <a:r>
              <a:rPr lang="en-US" altLang="zh-CN" dirty="0" smtClean="0">
                <a:latin typeface="Times New Roman" pitchFamily="18" charset="0"/>
                <a:ea typeface="PMingLiU" pitchFamily="18" charset="-120"/>
                <a:sym typeface="Symbol" pitchFamily="18" charset="2"/>
              </a:rPr>
              <a:t>‖.</a:t>
            </a:r>
            <a:endParaRPr lang="en-US" altLang="zh-CN" b="1" dirty="0">
              <a:latin typeface="Times New Roman" pitchFamily="18" charset="0"/>
              <a:sym typeface="Symbol" pitchFamily="18" charset="2"/>
            </a:endParaRPr>
          </a:p>
        </p:txBody>
      </p:sp>
      <p:sp>
        <p:nvSpPr>
          <p:cNvPr id="67590" name="Text Box 6"/>
          <p:cNvSpPr txBox="1">
            <a:spLocks noChangeArrowheads="1"/>
          </p:cNvSpPr>
          <p:nvPr/>
        </p:nvSpPr>
        <p:spPr bwMode="auto">
          <a:xfrm>
            <a:off x="0" y="4521101"/>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a:latin typeface="Times New Roman" pitchFamily="18" charset="0"/>
                <a:sym typeface="Symbol" pitchFamily="18" charset="2"/>
              </a:rPr>
              <a:t>也就是</a:t>
            </a:r>
            <a:endParaRPr lang="zh-CN" altLang="en-US" b="1">
              <a:latin typeface="Times New Roman" pitchFamily="18" charset="0"/>
              <a:sym typeface="Symbol" pitchFamily="18" charset="2"/>
            </a:endParaRPr>
          </a:p>
        </p:txBody>
      </p:sp>
      <p:graphicFrame>
        <p:nvGraphicFramePr>
          <p:cNvPr id="128000" name="Object 0"/>
          <p:cNvGraphicFramePr>
            <a:graphicFrameLocks noChangeAspect="1"/>
          </p:cNvGraphicFramePr>
          <p:nvPr/>
        </p:nvGraphicFramePr>
        <p:xfrm>
          <a:off x="2947392" y="5104284"/>
          <a:ext cx="3352800" cy="989012"/>
        </p:xfrm>
        <a:graphic>
          <a:graphicData uri="http://schemas.openxmlformats.org/presentationml/2006/ole">
            <p:oleObj spid="_x0000_s128000" name="Equation" r:id="rId3" imgW="154908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7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675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67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675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675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8000"/>
                                        </p:tgtEl>
                                        <p:attrNameLst>
                                          <p:attrName>style.visibility</p:attrName>
                                        </p:attrNameLst>
                                      </p:cBhvr>
                                      <p:to>
                                        <p:strVal val="visible"/>
                                      </p:to>
                                    </p:set>
                                    <p:animEffect transition="in" filter="wipe(left)">
                                      <p:cBhvr>
                                        <p:cTn id="27" dur="500"/>
                                        <p:tgtEl>
                                          <p:spTgt spid="128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autoUpdateAnimBg="0"/>
      <p:bldP spid="67588" grpId="0" autoUpdateAnimBg="0"/>
      <p:bldP spid="67589" grpId="0" autoUpdateAnimBg="0"/>
      <p:bldP spid="67590"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p:cNvSpPr txBox="1">
            <a:spLocks noChangeArrowheads="1"/>
          </p:cNvSpPr>
          <p:nvPr/>
        </p:nvSpPr>
        <p:spPr bwMode="auto">
          <a:xfrm>
            <a:off x="0" y="260350"/>
            <a:ext cx="9144000" cy="609398"/>
          </a:xfrm>
          <a:prstGeom prst="rect">
            <a:avLst/>
          </a:prstGeom>
          <a:solidFill>
            <a:srgbClr val="CCECFF"/>
          </a:solidFill>
          <a:ln w="9525">
            <a:solidFill>
              <a:srgbClr val="660033"/>
            </a:solidFill>
            <a:miter lim="800000"/>
            <a:headEnd/>
            <a:tailEnd/>
          </a:ln>
          <a:effectLst/>
        </p:spPr>
        <p:txBody>
          <a:bodyPr>
            <a:spAutoFit/>
          </a:bodyPr>
          <a:lstStyle/>
          <a:p>
            <a:pPr algn="l">
              <a:lnSpc>
                <a:spcPct val="120000"/>
              </a:lnSpc>
              <a:spcBef>
                <a:spcPts val="0"/>
              </a:spcBef>
            </a:pPr>
            <a:r>
              <a:rPr lang="zh-CN" altLang="en-US" dirty="0" smtClean="0">
                <a:latin typeface="Times New Roman" pitchFamily="18" charset="0"/>
                <a:sym typeface="Symbol" pitchFamily="18" charset="2"/>
              </a:rPr>
              <a:t>记</a:t>
            </a:r>
            <a:r>
              <a:rPr lang="en-US" altLang="zh-CN" dirty="0" err="1" smtClean="0">
                <a:latin typeface="Times New Roman" pitchFamily="18" charset="0"/>
                <a:sym typeface="Symbol" pitchFamily="18" charset="2"/>
              </a:rPr>
              <a:t>Cond</a:t>
            </a:r>
            <a:r>
              <a:rPr lang="en-US" altLang="zh-CN" dirty="0" smtClean="0">
                <a:latin typeface="Times New Roman" pitchFamily="18" charset="0"/>
                <a:sym typeface="Symbol" pitchFamily="18" charset="2"/>
              </a:rPr>
              <a:t>(</a:t>
            </a:r>
            <a:r>
              <a:rPr lang="en-US" altLang="zh-CN" b="1" i="1" dirty="0" smtClean="0">
                <a:latin typeface="Times New Roman" pitchFamily="18" charset="0"/>
                <a:sym typeface="Symbol" pitchFamily="18" charset="2"/>
              </a:rPr>
              <a:t>A</a:t>
            </a:r>
            <a:r>
              <a:rPr lang="en-US" altLang="zh-CN" dirty="0">
                <a:latin typeface="Times New Roman" pitchFamily="18" charset="0"/>
                <a:sym typeface="Symbol" pitchFamily="18" charset="2"/>
              </a:rPr>
              <a:t>)=</a:t>
            </a:r>
            <a:r>
              <a:rPr lang="en-US" altLang="zh-CN" dirty="0">
                <a:latin typeface="Times New Roman" pitchFamily="18" charset="0"/>
                <a:ea typeface="PMingLiU" pitchFamily="18" charset="-120"/>
                <a:sym typeface="Symbol" pitchFamily="18" charset="2"/>
              </a:rPr>
              <a:t>‖</a:t>
            </a:r>
            <a:r>
              <a:rPr lang="en-US" altLang="zh-CN" b="1" i="1" dirty="0">
                <a:latin typeface="Times New Roman" pitchFamily="18" charset="0"/>
                <a:sym typeface="Symbol" pitchFamily="18" charset="2"/>
              </a:rPr>
              <a:t>A</a:t>
            </a:r>
            <a:r>
              <a:rPr lang="en-US" altLang="zh-CN" dirty="0">
                <a:latin typeface="Times New Roman" pitchFamily="18" charset="0"/>
                <a:ea typeface="PMingLiU" pitchFamily="18" charset="-120"/>
                <a:sym typeface="Symbol" pitchFamily="18" charset="2"/>
              </a:rPr>
              <a:t>‖‖</a:t>
            </a:r>
            <a:r>
              <a:rPr lang="en-US" altLang="zh-CN" b="1" i="1" dirty="0">
                <a:latin typeface="Times New Roman" pitchFamily="18" charset="0"/>
                <a:sym typeface="Symbol" pitchFamily="18" charset="2"/>
              </a:rPr>
              <a:t>A</a:t>
            </a:r>
            <a:r>
              <a:rPr lang="en-US" altLang="zh-CN" baseline="30000" dirty="0">
                <a:latin typeface="Times New Roman" pitchFamily="18" charset="0"/>
                <a:sym typeface="Symbol" pitchFamily="18" charset="2"/>
              </a:rPr>
              <a:t>-1</a:t>
            </a:r>
            <a:r>
              <a:rPr lang="en-US" altLang="zh-CN" dirty="0">
                <a:latin typeface="Times New Roman" pitchFamily="18" charset="0"/>
                <a:ea typeface="PMingLiU" pitchFamily="18" charset="-120"/>
                <a:sym typeface="Symbol" pitchFamily="18" charset="2"/>
              </a:rPr>
              <a:t>‖, </a:t>
            </a:r>
            <a:r>
              <a:rPr lang="zh-CN" altLang="en-US" dirty="0" smtClean="0">
                <a:latin typeface="Times New Roman" pitchFamily="18" charset="0"/>
                <a:sym typeface="Symbol" pitchFamily="18" charset="2"/>
              </a:rPr>
              <a:t>称其为</a:t>
            </a:r>
            <a:r>
              <a:rPr lang="zh-CN" altLang="en-US" dirty="0">
                <a:latin typeface="Times New Roman" pitchFamily="18" charset="0"/>
                <a:sym typeface="Symbol" pitchFamily="18" charset="2"/>
              </a:rPr>
              <a:t>方程组</a:t>
            </a:r>
            <a:r>
              <a:rPr lang="en-US" altLang="zh-CN" b="1" i="1" dirty="0">
                <a:latin typeface="Times New Roman" pitchFamily="18" charset="0"/>
                <a:sym typeface="Symbol" pitchFamily="18" charset="2"/>
              </a:rPr>
              <a:t>Ax</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b</a:t>
            </a:r>
            <a:r>
              <a:rPr lang="zh-CN" altLang="en-US" dirty="0">
                <a:latin typeface="Times New Roman" pitchFamily="18" charset="0"/>
                <a:sym typeface="Symbol" pitchFamily="18" charset="2"/>
              </a:rPr>
              <a:t>或矩阵</a:t>
            </a:r>
            <a:r>
              <a:rPr lang="en-US" altLang="zh-CN" b="1" i="1" dirty="0">
                <a:latin typeface="Times New Roman" pitchFamily="18" charset="0"/>
                <a:sym typeface="Symbol" pitchFamily="18" charset="2"/>
              </a:rPr>
              <a:t>A</a:t>
            </a:r>
            <a:r>
              <a:rPr lang="zh-CN" altLang="en-US" dirty="0">
                <a:latin typeface="Times New Roman" pitchFamily="18" charset="0"/>
                <a:sym typeface="Symbol" pitchFamily="18" charset="2"/>
              </a:rPr>
              <a:t>的</a:t>
            </a:r>
            <a:r>
              <a:rPr lang="zh-CN" altLang="en-US" b="1" dirty="0" smtClean="0">
                <a:solidFill>
                  <a:srgbClr val="FF0000"/>
                </a:solidFill>
                <a:latin typeface="Times New Roman" pitchFamily="18" charset="0"/>
                <a:sym typeface="Symbol" pitchFamily="18" charset="2"/>
              </a:rPr>
              <a:t>条件数</a:t>
            </a:r>
            <a:r>
              <a:rPr lang="en-US" altLang="zh-CN" dirty="0" smtClean="0">
                <a:solidFill>
                  <a:srgbClr val="FF0000"/>
                </a:solidFill>
                <a:latin typeface="Times New Roman" pitchFamily="18" charset="0"/>
                <a:sym typeface="Symbol" pitchFamily="18" charset="2"/>
              </a:rPr>
              <a:t>.</a:t>
            </a:r>
            <a:endParaRPr lang="en-US" altLang="zh-CN" dirty="0">
              <a:latin typeface="Times New Roman" pitchFamily="18" charset="0"/>
              <a:sym typeface="Symbol" pitchFamily="18" charset="2"/>
            </a:endParaRPr>
          </a:p>
        </p:txBody>
      </p:sp>
      <p:sp>
        <p:nvSpPr>
          <p:cNvPr id="98309" name="Text Box 5"/>
          <p:cNvSpPr txBox="1">
            <a:spLocks noChangeArrowheads="1"/>
          </p:cNvSpPr>
          <p:nvPr/>
        </p:nvSpPr>
        <p:spPr bwMode="auto">
          <a:xfrm>
            <a:off x="0" y="1196752"/>
            <a:ext cx="9144000" cy="1643527"/>
          </a:xfrm>
          <a:prstGeom prst="rect">
            <a:avLst/>
          </a:prstGeom>
          <a:noFill/>
          <a:ln w="9525">
            <a:solidFill>
              <a:srgbClr val="660033"/>
            </a:solidFill>
            <a:miter lim="800000"/>
            <a:headEnd/>
            <a:tailEnd/>
          </a:ln>
          <a:effectLst/>
        </p:spPr>
        <p:txBody>
          <a:bodyPr wrap="square">
            <a:spAutoFit/>
          </a:bodyPr>
          <a:lstStyle/>
          <a:p>
            <a:pPr algn="l">
              <a:lnSpc>
                <a:spcPct val="120000"/>
              </a:lnSpc>
              <a:spcBef>
                <a:spcPts val="0"/>
              </a:spcBef>
            </a:pPr>
            <a:r>
              <a:rPr lang="zh-CN" altLang="en-US" dirty="0" smtClean="0">
                <a:latin typeface="Times New Roman" pitchFamily="18" charset="0"/>
                <a:sym typeface="Symbol" pitchFamily="18" charset="2"/>
              </a:rPr>
              <a:t>        经常</a:t>
            </a:r>
            <a:r>
              <a:rPr lang="zh-CN" altLang="en-US" dirty="0">
                <a:latin typeface="Times New Roman" pitchFamily="18" charset="0"/>
                <a:sym typeface="Symbol" pitchFamily="18" charset="2"/>
              </a:rPr>
              <a:t>使用的</a:t>
            </a:r>
            <a:r>
              <a:rPr lang="zh-CN" altLang="en-US" dirty="0" smtClean="0">
                <a:latin typeface="Times New Roman" pitchFamily="18" charset="0"/>
                <a:sym typeface="Symbol" pitchFamily="18" charset="2"/>
              </a:rPr>
              <a:t>条件数有</a:t>
            </a:r>
            <a:endParaRPr lang="en-US" altLang="zh-CN" dirty="0" smtClean="0">
              <a:latin typeface="Times New Roman" pitchFamily="18" charset="0"/>
              <a:sym typeface="Symbol" pitchFamily="18" charset="2"/>
            </a:endParaRPr>
          </a:p>
          <a:p>
            <a:pPr>
              <a:lnSpc>
                <a:spcPct val="120000"/>
              </a:lnSpc>
              <a:spcBef>
                <a:spcPts val="0"/>
              </a:spcBef>
            </a:pPr>
            <a:r>
              <a:rPr lang="zh-CN" altLang="en-US" dirty="0" smtClean="0">
                <a:latin typeface="Times New Roman" pitchFamily="18" charset="0"/>
                <a:sym typeface="Symbol" pitchFamily="18" charset="2"/>
              </a:rPr>
              <a:t> </a:t>
            </a:r>
            <a:r>
              <a:rPr lang="en-US" altLang="zh-CN" dirty="0" err="1">
                <a:latin typeface="Times New Roman" pitchFamily="18" charset="0"/>
                <a:sym typeface="Symbol" pitchFamily="18" charset="2"/>
              </a:rPr>
              <a:t>Cond</a:t>
            </a:r>
            <a:r>
              <a:rPr lang="en-US" altLang="zh-CN" baseline="-25000" dirty="0" err="1">
                <a:latin typeface="Times New Roman" pitchFamily="18" charset="0"/>
                <a:sym typeface="Symbol" pitchFamily="18" charset="2"/>
              </a:rPr>
              <a:t>p</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A</a:t>
            </a:r>
            <a:r>
              <a:rPr lang="en-US" altLang="zh-CN" dirty="0">
                <a:latin typeface="Times New Roman" pitchFamily="18" charset="0"/>
                <a:sym typeface="Symbol" pitchFamily="18" charset="2"/>
              </a:rPr>
              <a:t>)=</a:t>
            </a:r>
            <a:r>
              <a:rPr lang="en-US" altLang="zh-CN" dirty="0">
                <a:latin typeface="Times New Roman" pitchFamily="18" charset="0"/>
                <a:ea typeface="PMingLiU" pitchFamily="18" charset="-120"/>
                <a:sym typeface="Symbol" pitchFamily="18" charset="2"/>
              </a:rPr>
              <a:t>‖</a:t>
            </a:r>
            <a:r>
              <a:rPr lang="en-US" altLang="zh-CN" b="1" i="1" dirty="0">
                <a:latin typeface="Times New Roman" pitchFamily="18" charset="0"/>
                <a:sym typeface="Symbol" pitchFamily="18" charset="2"/>
              </a:rPr>
              <a:t>A</a:t>
            </a:r>
            <a:r>
              <a:rPr lang="en-US" altLang="zh-CN" dirty="0">
                <a:latin typeface="Times New Roman" pitchFamily="18" charset="0"/>
                <a:ea typeface="PMingLiU" pitchFamily="18" charset="-120"/>
                <a:sym typeface="Symbol" pitchFamily="18" charset="2"/>
              </a:rPr>
              <a:t>‖</a:t>
            </a:r>
            <a:r>
              <a:rPr lang="en-US" altLang="zh-CN" baseline="-25000" dirty="0">
                <a:latin typeface="Times New Roman" pitchFamily="18" charset="0"/>
                <a:ea typeface="PMingLiU" pitchFamily="18" charset="-120"/>
                <a:sym typeface="Symbol" pitchFamily="18" charset="2"/>
              </a:rPr>
              <a:t>p</a:t>
            </a:r>
            <a:r>
              <a:rPr lang="en-US" altLang="zh-CN" dirty="0">
                <a:latin typeface="Times New Roman" pitchFamily="18" charset="0"/>
                <a:ea typeface="PMingLiU" pitchFamily="18" charset="-120"/>
                <a:sym typeface="Symbol" pitchFamily="18" charset="2"/>
              </a:rPr>
              <a:t>‖</a:t>
            </a:r>
            <a:r>
              <a:rPr lang="en-US" altLang="zh-CN" b="1" i="1" dirty="0">
                <a:latin typeface="Times New Roman" pitchFamily="18" charset="0"/>
                <a:sym typeface="Symbol" pitchFamily="18" charset="2"/>
              </a:rPr>
              <a:t>A</a:t>
            </a:r>
            <a:r>
              <a:rPr lang="en-US" altLang="zh-CN" baseline="30000" dirty="0">
                <a:latin typeface="Times New Roman" pitchFamily="18" charset="0"/>
                <a:sym typeface="Symbol" pitchFamily="18" charset="2"/>
              </a:rPr>
              <a:t>-1</a:t>
            </a:r>
            <a:r>
              <a:rPr lang="en-US" altLang="zh-CN" dirty="0">
                <a:latin typeface="Times New Roman" pitchFamily="18" charset="0"/>
                <a:ea typeface="PMingLiU" pitchFamily="18" charset="-120"/>
                <a:sym typeface="Symbol" pitchFamily="18" charset="2"/>
              </a:rPr>
              <a:t>‖</a:t>
            </a:r>
            <a:r>
              <a:rPr lang="en-US" altLang="zh-CN" baseline="-25000" dirty="0">
                <a:latin typeface="Times New Roman" pitchFamily="18" charset="0"/>
                <a:ea typeface="PMingLiU" pitchFamily="18" charset="-120"/>
                <a:sym typeface="Symbol" pitchFamily="18" charset="2"/>
              </a:rPr>
              <a:t>p</a:t>
            </a:r>
            <a:r>
              <a:rPr lang="en-US" altLang="zh-CN" dirty="0">
                <a:latin typeface="Times New Roman" pitchFamily="18" charset="0"/>
                <a:ea typeface="PMingLiU" pitchFamily="18" charset="-120"/>
                <a:sym typeface="Symbol" pitchFamily="18" charset="2"/>
              </a:rPr>
              <a:t> </a:t>
            </a:r>
            <a:r>
              <a:rPr lang="en-US" altLang="zh-CN" dirty="0" smtClean="0">
                <a:latin typeface="Times New Roman" pitchFamily="18" charset="0"/>
                <a:ea typeface="PMingLiU" pitchFamily="18" charset="-120"/>
                <a:sym typeface="Symbol" pitchFamily="18" charset="2"/>
              </a:rPr>
              <a:t>,  p=1</a:t>
            </a:r>
            <a:r>
              <a:rPr lang="en-US" altLang="zh-CN" dirty="0" smtClean="0">
                <a:latin typeface="Times New Roman" pitchFamily="18" charset="0"/>
                <a:sym typeface="Symbol" pitchFamily="18" charset="2"/>
              </a:rPr>
              <a:t>, 2, </a:t>
            </a:r>
            <a:r>
              <a:rPr lang="zh-CN" altLang="en-US" dirty="0" smtClean="0">
                <a:latin typeface="Times New Roman" pitchFamily="18" charset="0"/>
                <a:sym typeface="Symbol" pitchFamily="18" charset="2"/>
              </a:rPr>
              <a:t></a:t>
            </a:r>
            <a:r>
              <a:rPr lang="en-US" altLang="zh-CN" dirty="0" smtClean="0">
                <a:latin typeface="Times New Roman" pitchFamily="18" charset="0"/>
                <a:sym typeface="Symbol" pitchFamily="18" charset="2"/>
              </a:rPr>
              <a:t>.</a:t>
            </a:r>
          </a:p>
          <a:p>
            <a:pPr>
              <a:lnSpc>
                <a:spcPct val="120000"/>
              </a:lnSpc>
              <a:spcBef>
                <a:spcPts val="0"/>
              </a:spcBef>
            </a:pPr>
            <a:endParaRPr lang="zh-CN" altLang="en-US" dirty="0">
              <a:latin typeface="Times New Roman" pitchFamily="18" charset="0"/>
              <a:sym typeface="Symbol" pitchFamily="18" charset="2"/>
            </a:endParaRPr>
          </a:p>
        </p:txBody>
      </p:sp>
      <p:sp>
        <p:nvSpPr>
          <p:cNvPr id="98310" name="Text Box 6"/>
          <p:cNvSpPr txBox="1">
            <a:spLocks noChangeArrowheads="1"/>
          </p:cNvSpPr>
          <p:nvPr/>
        </p:nvSpPr>
        <p:spPr bwMode="auto">
          <a:xfrm>
            <a:off x="0" y="2937601"/>
            <a:ext cx="9144000" cy="1643527"/>
          </a:xfrm>
          <a:prstGeom prst="rect">
            <a:avLst/>
          </a:prstGeom>
          <a:noFill/>
          <a:ln w="9525">
            <a:solidFill>
              <a:srgbClr val="660033"/>
            </a:solidFill>
            <a:miter lim="800000"/>
            <a:headEnd/>
            <a:tailEnd/>
          </a:ln>
          <a:effectLst/>
        </p:spPr>
        <p:txBody>
          <a:bodyPr>
            <a:spAutoFit/>
          </a:bodyPr>
          <a:lstStyle/>
          <a:p>
            <a:pPr algn="l">
              <a:lnSpc>
                <a:spcPct val="120000"/>
              </a:lnSpc>
              <a:spcBef>
                <a:spcPts val="0"/>
              </a:spcBef>
            </a:pPr>
            <a:r>
              <a:rPr lang="zh-CN" altLang="en-US" dirty="0" smtClean="0">
                <a:latin typeface="Times New Roman" pitchFamily="18" charset="0"/>
                <a:sym typeface="Symbol" pitchFamily="18" charset="2"/>
              </a:rPr>
              <a:t>        当</a:t>
            </a:r>
            <a:r>
              <a:rPr lang="en-US" altLang="zh-CN" b="1" i="1" dirty="0">
                <a:latin typeface="Times New Roman" pitchFamily="18" charset="0"/>
                <a:sym typeface="Symbol" pitchFamily="18" charset="2"/>
              </a:rPr>
              <a:t>A</a:t>
            </a:r>
            <a:r>
              <a:rPr lang="zh-CN" altLang="en-US" dirty="0">
                <a:latin typeface="Times New Roman" pitchFamily="18" charset="0"/>
                <a:sym typeface="Symbol" pitchFamily="18" charset="2"/>
              </a:rPr>
              <a:t>为</a:t>
            </a:r>
            <a:r>
              <a:rPr lang="zh-CN" altLang="en-US" b="1" dirty="0">
                <a:solidFill>
                  <a:srgbClr val="0070C0"/>
                </a:solidFill>
                <a:latin typeface="Times New Roman" pitchFamily="18" charset="0"/>
                <a:sym typeface="Symbol" pitchFamily="18" charset="2"/>
              </a:rPr>
              <a:t>对称矩阵</a:t>
            </a:r>
            <a:r>
              <a:rPr lang="zh-CN" altLang="en-US" dirty="0" smtClean="0">
                <a:latin typeface="Times New Roman" pitchFamily="18" charset="0"/>
                <a:sym typeface="Symbol" pitchFamily="18" charset="2"/>
              </a:rPr>
              <a:t>时</a:t>
            </a:r>
            <a:r>
              <a:rPr lang="en-US" altLang="zh-CN" dirty="0" smtClean="0">
                <a:latin typeface="Times New Roman" pitchFamily="18" charset="0"/>
                <a:sym typeface="Symbol" pitchFamily="18" charset="2"/>
              </a:rPr>
              <a:t>, </a:t>
            </a:r>
            <a:r>
              <a:rPr lang="zh-CN" altLang="en-US" dirty="0" smtClean="0">
                <a:latin typeface="Times New Roman" pitchFamily="18" charset="0"/>
                <a:sym typeface="Symbol" pitchFamily="18" charset="2"/>
              </a:rPr>
              <a:t>有</a:t>
            </a:r>
            <a:endParaRPr lang="en-US" altLang="zh-CN" dirty="0" smtClean="0">
              <a:latin typeface="Times New Roman" pitchFamily="18" charset="0"/>
              <a:sym typeface="Symbol" pitchFamily="18" charset="2"/>
            </a:endParaRPr>
          </a:p>
          <a:p>
            <a:pPr>
              <a:lnSpc>
                <a:spcPct val="120000"/>
              </a:lnSpc>
              <a:spcBef>
                <a:spcPts val="0"/>
              </a:spcBef>
            </a:pPr>
            <a:r>
              <a:rPr lang="en-US" altLang="zh-CN" dirty="0" smtClean="0">
                <a:latin typeface="Times New Roman" pitchFamily="18" charset="0"/>
                <a:sym typeface="Symbol" pitchFamily="18" charset="2"/>
              </a:rPr>
              <a:t>Cond</a:t>
            </a:r>
            <a:r>
              <a:rPr lang="en-US" altLang="zh-CN" baseline="-25000" dirty="0" smtClean="0">
                <a:latin typeface="Times New Roman" pitchFamily="18" charset="0"/>
                <a:sym typeface="Symbol" pitchFamily="18" charset="2"/>
              </a:rPr>
              <a:t>2</a:t>
            </a:r>
            <a:r>
              <a:rPr lang="en-US" altLang="zh-CN" dirty="0" smtClean="0">
                <a:latin typeface="Times New Roman" pitchFamily="18" charset="0"/>
                <a:sym typeface="Symbol" pitchFamily="18" charset="2"/>
              </a:rPr>
              <a:t>(</a:t>
            </a:r>
            <a:r>
              <a:rPr lang="en-US" altLang="zh-CN" b="1" i="1" dirty="0" smtClean="0">
                <a:latin typeface="Times New Roman" pitchFamily="18" charset="0"/>
                <a:sym typeface="Symbol" pitchFamily="18" charset="2"/>
              </a:rPr>
              <a:t>A</a:t>
            </a:r>
            <a:r>
              <a:rPr lang="en-US" altLang="zh-CN" dirty="0">
                <a:latin typeface="Times New Roman" pitchFamily="18" charset="0"/>
                <a:sym typeface="Symbol" pitchFamily="18" charset="2"/>
              </a:rPr>
              <a:t>)=</a:t>
            </a:r>
            <a:r>
              <a:rPr lang="en-US" altLang="zh-CN" dirty="0">
                <a:latin typeface="Times New Roman" pitchFamily="18" charset="0"/>
                <a:ea typeface="PMingLiU" pitchFamily="18" charset="-120"/>
                <a:sym typeface="Symbol" pitchFamily="18" charset="2"/>
              </a:rPr>
              <a:t>|</a:t>
            </a:r>
            <a:r>
              <a:rPr lang="en-US" altLang="zh-CN" baseline="-25000" dirty="0">
                <a:latin typeface="Times New Roman" pitchFamily="18" charset="0"/>
                <a:ea typeface="PMingLiU" pitchFamily="18" charset="-120"/>
                <a:sym typeface="Symbol" pitchFamily="18" charset="2"/>
              </a:rPr>
              <a:t>1</a:t>
            </a:r>
            <a:r>
              <a:rPr lang="en-US" altLang="zh-CN" dirty="0">
                <a:latin typeface="Times New Roman" pitchFamily="18" charset="0"/>
                <a:ea typeface="PMingLiU" pitchFamily="18" charset="-120"/>
                <a:sym typeface="Symbol" pitchFamily="18" charset="2"/>
              </a:rPr>
              <a:t>|/|</a:t>
            </a:r>
            <a:r>
              <a:rPr lang="en-US" altLang="zh-CN" i="1" baseline="-25000" dirty="0">
                <a:latin typeface="Times New Roman" pitchFamily="18" charset="0"/>
                <a:ea typeface="PMingLiU" pitchFamily="18" charset="-120"/>
                <a:sym typeface="Symbol" pitchFamily="18" charset="2"/>
              </a:rPr>
              <a:t>n</a:t>
            </a:r>
            <a:r>
              <a:rPr lang="en-US" altLang="zh-CN" dirty="0" smtClean="0">
                <a:latin typeface="Times New Roman" pitchFamily="18" charset="0"/>
                <a:ea typeface="PMingLiU" pitchFamily="18" charset="-120"/>
                <a:sym typeface="Symbol" pitchFamily="18" charset="2"/>
              </a:rPr>
              <a:t>|,</a:t>
            </a:r>
            <a:endParaRPr lang="en-US" altLang="zh-CN" dirty="0">
              <a:latin typeface="Times New Roman" pitchFamily="18" charset="0"/>
              <a:ea typeface="PMingLiU" pitchFamily="18" charset="-120"/>
              <a:sym typeface="Symbol" pitchFamily="18" charset="2"/>
            </a:endParaRPr>
          </a:p>
          <a:p>
            <a:pPr algn="l">
              <a:lnSpc>
                <a:spcPct val="120000"/>
              </a:lnSpc>
              <a:spcBef>
                <a:spcPts val="0"/>
              </a:spcBef>
            </a:pPr>
            <a:r>
              <a:rPr lang="zh-CN" altLang="en-US" dirty="0">
                <a:latin typeface="Times New Roman" pitchFamily="18" charset="0"/>
                <a:sym typeface="Symbol" pitchFamily="18" charset="2"/>
              </a:rPr>
              <a:t>其中</a:t>
            </a:r>
            <a:r>
              <a:rPr lang="zh-CN" altLang="en-US" dirty="0">
                <a:latin typeface="Times New Roman" pitchFamily="18" charset="0"/>
                <a:ea typeface="PMingLiU" pitchFamily="18" charset="-120"/>
                <a:sym typeface="Symbol" pitchFamily="18" charset="2"/>
              </a:rPr>
              <a:t></a:t>
            </a:r>
            <a:r>
              <a:rPr lang="en-US" altLang="zh-CN" baseline="-25000" dirty="0" smtClean="0">
                <a:latin typeface="Times New Roman" pitchFamily="18" charset="0"/>
                <a:ea typeface="PMingLiU" pitchFamily="18" charset="-120"/>
                <a:sym typeface="Symbol" pitchFamily="18" charset="2"/>
              </a:rPr>
              <a:t>1</a:t>
            </a:r>
            <a:r>
              <a:rPr lang="en-US" altLang="zh-CN" dirty="0" smtClean="0">
                <a:latin typeface="Times New Roman" pitchFamily="18" charset="0"/>
                <a:sym typeface="Symbol" pitchFamily="18" charset="2"/>
              </a:rPr>
              <a:t>, </a:t>
            </a:r>
            <a:r>
              <a:rPr lang="zh-CN" altLang="en-US" dirty="0" smtClean="0">
                <a:latin typeface="Times New Roman" pitchFamily="18" charset="0"/>
                <a:ea typeface="PMingLiU" pitchFamily="18" charset="-120"/>
                <a:sym typeface="Symbol" pitchFamily="18" charset="2"/>
              </a:rPr>
              <a:t></a:t>
            </a:r>
            <a:r>
              <a:rPr lang="en-US" altLang="zh-CN" i="1" baseline="-25000" dirty="0">
                <a:latin typeface="Times New Roman" pitchFamily="18" charset="0"/>
                <a:ea typeface="PMingLiU" pitchFamily="18" charset="-120"/>
                <a:sym typeface="Symbol" pitchFamily="18" charset="2"/>
              </a:rPr>
              <a:t>n</a:t>
            </a:r>
            <a:r>
              <a:rPr lang="zh-CN" altLang="en-US" dirty="0">
                <a:latin typeface="Times New Roman" pitchFamily="18" charset="0"/>
                <a:sym typeface="Symbol" pitchFamily="18" charset="2"/>
              </a:rPr>
              <a:t>分别是</a:t>
            </a:r>
            <a:r>
              <a:rPr lang="en-US" altLang="zh-CN" b="1" i="1" dirty="0">
                <a:latin typeface="Times New Roman" pitchFamily="18" charset="0"/>
                <a:sym typeface="Symbol" pitchFamily="18" charset="2"/>
              </a:rPr>
              <a:t>A</a:t>
            </a:r>
            <a:r>
              <a:rPr lang="zh-CN" altLang="en-US" dirty="0">
                <a:latin typeface="Times New Roman" pitchFamily="18" charset="0"/>
                <a:sym typeface="Symbol" pitchFamily="18" charset="2"/>
              </a:rPr>
              <a:t>的按绝对值最大和</a:t>
            </a:r>
            <a:r>
              <a:rPr lang="zh-CN" altLang="en-US" dirty="0" smtClean="0">
                <a:latin typeface="Times New Roman" pitchFamily="18" charset="0"/>
                <a:sym typeface="Symbol" pitchFamily="18" charset="2"/>
              </a:rPr>
              <a:t>最小特征值</a:t>
            </a:r>
            <a:r>
              <a:rPr lang="en-US" altLang="zh-CN" dirty="0" smtClean="0">
                <a:latin typeface="Times New Roman" pitchFamily="18" charset="0"/>
                <a:sym typeface="Symbol" pitchFamily="18" charset="2"/>
              </a:rPr>
              <a:t>.</a:t>
            </a:r>
            <a:endParaRPr lang="zh-CN" altLang="en-US" dirty="0">
              <a:latin typeface="Times New Roman" pitchFamily="18" charset="0"/>
              <a:sym typeface="Symbol" pitchFamily="18" charset="2"/>
            </a:endParaRPr>
          </a:p>
        </p:txBody>
      </p:sp>
      <p:sp>
        <p:nvSpPr>
          <p:cNvPr id="5" name="Text Box 4"/>
          <p:cNvSpPr txBox="1">
            <a:spLocks noChangeArrowheads="1"/>
          </p:cNvSpPr>
          <p:nvPr/>
        </p:nvSpPr>
        <p:spPr bwMode="auto">
          <a:xfrm>
            <a:off x="0" y="4653136"/>
            <a:ext cx="9144000" cy="609398"/>
          </a:xfrm>
          <a:prstGeom prst="rect">
            <a:avLst/>
          </a:prstGeom>
          <a:solidFill>
            <a:srgbClr val="CCECFF"/>
          </a:solidFill>
          <a:ln w="9525">
            <a:solidFill>
              <a:srgbClr val="660033"/>
            </a:solidFill>
            <a:miter lim="800000"/>
            <a:headEnd/>
            <a:tailEnd/>
          </a:ln>
          <a:effectLst/>
        </p:spPr>
        <p:txBody>
          <a:bodyPr>
            <a:spAutoFit/>
          </a:bodyPr>
          <a:lstStyle/>
          <a:p>
            <a:pPr algn="l">
              <a:lnSpc>
                <a:spcPct val="120000"/>
              </a:lnSpc>
              <a:spcBef>
                <a:spcPts val="0"/>
              </a:spcBef>
            </a:pPr>
            <a:r>
              <a:rPr lang="zh-CN" altLang="en-US" dirty="0" smtClean="0">
                <a:latin typeface="Times New Roman" pitchFamily="18" charset="0"/>
                <a:sym typeface="Symbol" pitchFamily="18" charset="2"/>
              </a:rPr>
              <a:t>请思考其证明过程</a:t>
            </a:r>
            <a:r>
              <a:rPr lang="en-US" altLang="zh-CN" dirty="0" smtClean="0">
                <a:latin typeface="Times New Roman" pitchFamily="18" charset="0"/>
                <a:sym typeface="Symbol" pitchFamily="18" charset="2"/>
              </a:rPr>
              <a:t>. (</a:t>
            </a:r>
            <a:r>
              <a:rPr lang="zh-CN" altLang="en-US" dirty="0" smtClean="0">
                <a:latin typeface="Times New Roman" pitchFamily="18" charset="0"/>
                <a:sym typeface="Symbol" pitchFamily="18" charset="2"/>
              </a:rPr>
              <a:t>参见黑板的讨论</a:t>
            </a:r>
            <a:r>
              <a:rPr lang="en-US" altLang="zh-CN" dirty="0" smtClean="0">
                <a:latin typeface="Times New Roman" pitchFamily="18" charset="0"/>
                <a:sym typeface="Symbol" pitchFamily="18" charset="2"/>
              </a:rPr>
              <a:t>)</a:t>
            </a:r>
            <a:endParaRPr lang="en-US" altLang="zh-CN" dirty="0">
              <a:latin typeface="Times New Roman" pitchFamily="18" charset="0"/>
              <a:sym typeface="Symbol" pitchFamily="18" charset="2"/>
            </a:endParaRPr>
          </a:p>
        </p:txBody>
      </p:sp>
      <p:sp>
        <p:nvSpPr>
          <p:cNvPr id="6" name="Text Box 4"/>
          <p:cNvSpPr txBox="1">
            <a:spLocks noChangeArrowheads="1"/>
          </p:cNvSpPr>
          <p:nvPr/>
        </p:nvSpPr>
        <p:spPr bwMode="auto">
          <a:xfrm>
            <a:off x="0" y="5376375"/>
            <a:ext cx="9144000" cy="1076961"/>
          </a:xfrm>
          <a:prstGeom prst="rect">
            <a:avLst/>
          </a:prstGeom>
          <a:noFill/>
          <a:ln w="9525">
            <a:solidFill>
              <a:srgbClr val="660033"/>
            </a:solidFill>
            <a:miter lim="800000"/>
            <a:headEnd/>
            <a:tailEnd/>
          </a:ln>
          <a:effectLst/>
        </p:spPr>
        <p:txBody>
          <a:bodyPr>
            <a:spAutoFit/>
          </a:bodyPr>
          <a:lstStyle/>
          <a:p>
            <a:pPr algn="just">
              <a:lnSpc>
                <a:spcPct val="120000"/>
              </a:lnSpc>
              <a:spcBef>
                <a:spcPts val="0"/>
              </a:spcBef>
            </a:pPr>
            <a:r>
              <a:rPr lang="zh-CN" altLang="en-US" b="1" dirty="0" smtClean="0">
                <a:solidFill>
                  <a:srgbClr val="0070C0"/>
                </a:solidFill>
                <a:latin typeface="Times New Roman" pitchFamily="18" charset="0"/>
                <a:sym typeface="Symbol" pitchFamily="18" charset="2"/>
              </a:rPr>
              <a:t>推论</a:t>
            </a:r>
            <a:r>
              <a:rPr lang="en-US" altLang="zh-CN" b="1" dirty="0" smtClean="0">
                <a:solidFill>
                  <a:srgbClr val="0070C0"/>
                </a:solidFill>
                <a:latin typeface="Times New Roman" pitchFamily="18" charset="0"/>
                <a:sym typeface="Symbol" pitchFamily="18" charset="2"/>
              </a:rPr>
              <a:t>:</a:t>
            </a:r>
            <a:r>
              <a:rPr lang="en-US" altLang="zh-CN" dirty="0" smtClean="0">
                <a:latin typeface="Times New Roman" pitchFamily="18" charset="0"/>
                <a:sym typeface="Symbol" pitchFamily="18" charset="2"/>
              </a:rPr>
              <a:t> </a:t>
            </a:r>
            <a:r>
              <a:rPr lang="zh-CN" altLang="en-US" dirty="0" smtClean="0">
                <a:latin typeface="Times New Roman" pitchFamily="18" charset="0"/>
                <a:sym typeface="Symbol" pitchFamily="18" charset="2"/>
              </a:rPr>
              <a:t>若</a:t>
            </a:r>
            <a:r>
              <a:rPr lang="en-US" altLang="zh-CN" b="1" i="1" dirty="0" smtClean="0">
                <a:latin typeface="Times New Roman" pitchFamily="18" charset="0"/>
                <a:sym typeface="Symbol" pitchFamily="18" charset="2"/>
              </a:rPr>
              <a:t>A</a:t>
            </a:r>
            <a:r>
              <a:rPr lang="zh-CN" altLang="en-US" dirty="0" smtClean="0">
                <a:latin typeface="Times New Roman" pitchFamily="18" charset="0"/>
                <a:sym typeface="Symbol" pitchFamily="18" charset="2"/>
              </a:rPr>
              <a:t>为</a:t>
            </a:r>
            <a:r>
              <a:rPr lang="zh-CN" altLang="en-US" b="1" dirty="0" smtClean="0">
                <a:solidFill>
                  <a:srgbClr val="0070C0"/>
                </a:solidFill>
                <a:latin typeface="Times New Roman" pitchFamily="18" charset="0"/>
                <a:sym typeface="Symbol" pitchFamily="18" charset="2"/>
              </a:rPr>
              <a:t>对称正定矩阵</a:t>
            </a:r>
            <a:r>
              <a:rPr lang="en-US" altLang="zh-CN" dirty="0" smtClean="0">
                <a:latin typeface="Times New Roman" pitchFamily="18" charset="0"/>
                <a:sym typeface="Symbol" pitchFamily="18" charset="2"/>
              </a:rPr>
              <a:t>, </a:t>
            </a:r>
            <a:r>
              <a:rPr lang="zh-CN" altLang="en-US" dirty="0" smtClean="0">
                <a:latin typeface="Times New Roman" pitchFamily="18" charset="0"/>
                <a:sym typeface="Symbol" pitchFamily="18" charset="2"/>
              </a:rPr>
              <a:t>则</a:t>
            </a:r>
            <a:r>
              <a:rPr lang="en-US" altLang="zh-CN" dirty="0" smtClean="0">
                <a:latin typeface="Times New Roman" pitchFamily="18" charset="0"/>
                <a:sym typeface="Symbol" pitchFamily="18" charset="2"/>
              </a:rPr>
              <a:t>Cond</a:t>
            </a:r>
            <a:r>
              <a:rPr lang="en-US" altLang="zh-CN" baseline="-25000" dirty="0" smtClean="0">
                <a:latin typeface="Times New Roman" pitchFamily="18" charset="0"/>
                <a:sym typeface="Symbol" pitchFamily="18" charset="2"/>
              </a:rPr>
              <a:t>2</a:t>
            </a:r>
            <a:r>
              <a:rPr lang="en-US" altLang="zh-CN" dirty="0" smtClean="0">
                <a:latin typeface="Times New Roman" pitchFamily="18" charset="0"/>
                <a:sym typeface="Symbol" pitchFamily="18" charset="2"/>
              </a:rPr>
              <a:t>(</a:t>
            </a:r>
            <a:r>
              <a:rPr lang="en-US" altLang="zh-CN" b="1" i="1" dirty="0" smtClean="0">
                <a:latin typeface="Times New Roman" pitchFamily="18" charset="0"/>
                <a:sym typeface="Symbol" pitchFamily="18" charset="2"/>
              </a:rPr>
              <a:t>A</a:t>
            </a:r>
            <a:r>
              <a:rPr lang="en-US" altLang="zh-CN" dirty="0" smtClean="0">
                <a:latin typeface="Times New Roman" pitchFamily="18" charset="0"/>
                <a:sym typeface="Symbol" pitchFamily="18" charset="2"/>
              </a:rPr>
              <a:t>)=</a:t>
            </a:r>
            <a:r>
              <a:rPr lang="en-US" altLang="zh-CN" dirty="0" smtClean="0">
                <a:latin typeface="Times New Roman" pitchFamily="18" charset="0"/>
                <a:ea typeface="PMingLiU" pitchFamily="18" charset="-120"/>
                <a:sym typeface="Symbol" pitchFamily="18" charset="2"/>
              </a:rPr>
              <a:t></a:t>
            </a:r>
            <a:r>
              <a:rPr lang="en-US" altLang="zh-CN" baseline="-25000" dirty="0" smtClean="0">
                <a:latin typeface="Times New Roman" pitchFamily="18" charset="0"/>
                <a:ea typeface="PMingLiU" pitchFamily="18" charset="-120"/>
                <a:sym typeface="Symbol" pitchFamily="18" charset="2"/>
              </a:rPr>
              <a:t>1</a:t>
            </a:r>
            <a:r>
              <a:rPr lang="en-US" altLang="zh-CN" dirty="0" smtClean="0">
                <a:latin typeface="Times New Roman" pitchFamily="18" charset="0"/>
                <a:ea typeface="PMingLiU" pitchFamily="18" charset="-120"/>
                <a:sym typeface="Symbol" pitchFamily="18" charset="2"/>
              </a:rPr>
              <a:t>/</a:t>
            </a:r>
            <a:r>
              <a:rPr lang="en-US" altLang="zh-CN" i="1" baseline="-25000" dirty="0" smtClean="0">
                <a:latin typeface="Times New Roman" pitchFamily="18" charset="0"/>
                <a:ea typeface="PMingLiU" pitchFamily="18" charset="-120"/>
                <a:sym typeface="Symbol" pitchFamily="18" charset="2"/>
              </a:rPr>
              <a:t>n</a:t>
            </a:r>
            <a:r>
              <a:rPr lang="en-US" altLang="zh-CN" dirty="0" smtClean="0">
                <a:latin typeface="Times New Roman" pitchFamily="18" charset="0"/>
                <a:ea typeface="PMingLiU" pitchFamily="18" charset="-120"/>
                <a:sym typeface="Symbol" pitchFamily="18" charset="2"/>
              </a:rPr>
              <a:t>, </a:t>
            </a:r>
            <a:r>
              <a:rPr lang="zh-CN" altLang="en-US" dirty="0" smtClean="0">
                <a:latin typeface="Times New Roman" pitchFamily="18" charset="0"/>
                <a:ea typeface="PMingLiU" pitchFamily="18" charset="-120"/>
                <a:sym typeface="Symbol" pitchFamily="18" charset="2"/>
              </a:rPr>
              <a:t>其中</a:t>
            </a:r>
            <a:r>
              <a:rPr lang="en-US" altLang="zh-CN" baseline="-25000" dirty="0" smtClean="0">
                <a:latin typeface="Times New Roman" pitchFamily="18" charset="0"/>
                <a:ea typeface="PMingLiU" pitchFamily="18" charset="-120"/>
                <a:sym typeface="Symbol" pitchFamily="18" charset="2"/>
              </a:rPr>
              <a:t>1</a:t>
            </a:r>
            <a:r>
              <a:rPr lang="en-US" altLang="zh-CN" dirty="0" smtClean="0">
                <a:latin typeface="Times New Roman" pitchFamily="18" charset="0"/>
                <a:sym typeface="Symbol" pitchFamily="18" charset="2"/>
              </a:rPr>
              <a:t>, </a:t>
            </a:r>
            <a:r>
              <a:rPr lang="zh-CN" altLang="en-US" dirty="0" smtClean="0">
                <a:latin typeface="Times New Roman" pitchFamily="18" charset="0"/>
                <a:ea typeface="PMingLiU" pitchFamily="18" charset="-120"/>
                <a:sym typeface="Symbol" pitchFamily="18" charset="2"/>
              </a:rPr>
              <a:t></a:t>
            </a:r>
            <a:r>
              <a:rPr lang="en-US" altLang="zh-CN" i="1" baseline="-25000" dirty="0" smtClean="0">
                <a:latin typeface="Times New Roman" pitchFamily="18" charset="0"/>
                <a:ea typeface="PMingLiU" pitchFamily="18" charset="-120"/>
                <a:sym typeface="Symbol" pitchFamily="18" charset="2"/>
              </a:rPr>
              <a:t>n</a:t>
            </a:r>
            <a:r>
              <a:rPr lang="zh-CN" altLang="en-US" dirty="0" smtClean="0">
                <a:latin typeface="Times New Roman" pitchFamily="18" charset="0"/>
                <a:sym typeface="Symbol" pitchFamily="18" charset="2"/>
              </a:rPr>
              <a:t>分别是</a:t>
            </a:r>
            <a:r>
              <a:rPr lang="en-US" altLang="zh-CN" b="1" i="1" dirty="0" smtClean="0">
                <a:latin typeface="Times New Roman" pitchFamily="18" charset="0"/>
                <a:sym typeface="Symbol" pitchFamily="18" charset="2"/>
              </a:rPr>
              <a:t>A</a:t>
            </a:r>
            <a:r>
              <a:rPr lang="zh-CN" altLang="en-US" dirty="0" smtClean="0">
                <a:latin typeface="Times New Roman" pitchFamily="18" charset="0"/>
                <a:sym typeface="Symbol" pitchFamily="18" charset="2"/>
              </a:rPr>
              <a:t>的最大和最小特征值</a:t>
            </a:r>
            <a:r>
              <a:rPr lang="en-US" altLang="zh-CN" dirty="0" smtClean="0">
                <a:latin typeface="Times New Roman" pitchFamily="18" charset="0"/>
                <a:sym typeface="Symbol" pitchFamily="18" charset="2"/>
              </a:rPr>
              <a:t>.</a:t>
            </a:r>
            <a:endParaRPr lang="en-US" altLang="zh-CN" dirty="0">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983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983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983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nimBg="1" autoUpdateAnimBg="0"/>
      <p:bldP spid="98309" grpId="0" animBg="1" autoUpdateAnimBg="0"/>
      <p:bldP spid="98310" grpId="0" animBg="1" autoUpdateAnimBg="0"/>
      <p:bldP spid="5" grpId="0" animBg="1" autoUpdateAnimBg="0"/>
      <p:bldP spid="6"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p:cNvSpPr txBox="1">
            <a:spLocks noChangeArrowheads="1"/>
          </p:cNvSpPr>
          <p:nvPr/>
        </p:nvSpPr>
        <p:spPr bwMode="auto">
          <a:xfrm>
            <a:off x="0" y="116632"/>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a:latin typeface="Times New Roman" pitchFamily="18" charset="0"/>
                <a:sym typeface="Symbol" pitchFamily="18" charset="2"/>
              </a:rPr>
              <a:t>        </a:t>
            </a:r>
            <a:r>
              <a:rPr lang="zh-CN" altLang="en-US" dirty="0" smtClean="0">
                <a:latin typeface="Times New Roman" pitchFamily="18" charset="0"/>
                <a:sym typeface="Symbol" pitchFamily="18" charset="2"/>
              </a:rPr>
              <a:t>例如</a:t>
            </a:r>
            <a:r>
              <a:rPr lang="en-US" altLang="zh-CN" dirty="0" smtClean="0">
                <a:latin typeface="Times New Roman" pitchFamily="18" charset="0"/>
                <a:sym typeface="Symbol" pitchFamily="18" charset="2"/>
              </a:rPr>
              <a:t>, </a:t>
            </a:r>
            <a:r>
              <a:rPr lang="zh-CN" altLang="en-US" dirty="0" smtClean="0">
                <a:latin typeface="Times New Roman" pitchFamily="18" charset="0"/>
                <a:sym typeface="Symbol" pitchFamily="18" charset="2"/>
              </a:rPr>
              <a:t>对</a:t>
            </a:r>
            <a:r>
              <a:rPr lang="zh-CN" altLang="en-US" dirty="0">
                <a:latin typeface="Times New Roman" pitchFamily="18" charset="0"/>
                <a:sym typeface="Symbol" pitchFamily="18" charset="2"/>
              </a:rPr>
              <a:t>前面方程组的系数矩阵</a:t>
            </a:r>
            <a:r>
              <a:rPr lang="en-US" altLang="zh-CN" b="1" i="1" dirty="0">
                <a:latin typeface="Times New Roman" pitchFamily="18" charset="0"/>
                <a:sym typeface="Symbol" pitchFamily="18" charset="2"/>
              </a:rPr>
              <a:t>A</a:t>
            </a:r>
            <a:r>
              <a:rPr lang="zh-CN" altLang="en-US" dirty="0">
                <a:latin typeface="Times New Roman" pitchFamily="18" charset="0"/>
                <a:sym typeface="Symbol" pitchFamily="18" charset="2"/>
              </a:rPr>
              <a:t>有</a:t>
            </a:r>
          </a:p>
        </p:txBody>
      </p:sp>
      <p:sp>
        <p:nvSpPr>
          <p:cNvPr id="68613" name="Text Box 5"/>
          <p:cNvSpPr txBox="1">
            <a:spLocks noChangeArrowheads="1"/>
          </p:cNvSpPr>
          <p:nvPr/>
        </p:nvSpPr>
        <p:spPr bwMode="auto">
          <a:xfrm>
            <a:off x="0" y="1844824"/>
            <a:ext cx="9144000" cy="609398"/>
          </a:xfrm>
          <a:prstGeom prst="rect">
            <a:avLst/>
          </a:prstGeom>
          <a:noFill/>
          <a:ln w="9525">
            <a:noFill/>
            <a:miter lim="800000"/>
            <a:headEnd/>
            <a:tailEnd/>
          </a:ln>
          <a:effectLst/>
        </p:spPr>
        <p:txBody>
          <a:bodyPr>
            <a:spAutoFit/>
          </a:bodyPr>
          <a:lstStyle/>
          <a:p>
            <a:pPr>
              <a:lnSpc>
                <a:spcPct val="120000"/>
              </a:lnSpc>
              <a:spcBef>
                <a:spcPts val="0"/>
              </a:spcBef>
            </a:pPr>
            <a:r>
              <a:rPr lang="en-US" altLang="zh-CN" dirty="0" smtClean="0">
                <a:latin typeface="Times New Roman" pitchFamily="18" charset="0"/>
                <a:sym typeface="Symbol" pitchFamily="18" charset="2"/>
              </a:rPr>
              <a:t>Cond</a:t>
            </a:r>
            <a:r>
              <a:rPr lang="en-US" altLang="zh-CN" baseline="-25000" dirty="0" smtClean="0">
                <a:latin typeface="Times New Roman" pitchFamily="18" charset="0"/>
                <a:sym typeface="Symbol" pitchFamily="18" charset="2"/>
              </a:rPr>
              <a:t>1</a:t>
            </a:r>
            <a:r>
              <a:rPr lang="en-US" altLang="zh-CN" dirty="0" smtClean="0">
                <a:latin typeface="Times New Roman" pitchFamily="18" charset="0"/>
                <a:sym typeface="Symbol" pitchFamily="18" charset="2"/>
              </a:rPr>
              <a:t>(</a:t>
            </a:r>
            <a:r>
              <a:rPr lang="en-US" altLang="zh-CN" b="1" i="1" dirty="0" smtClean="0">
                <a:latin typeface="Times New Roman" pitchFamily="18" charset="0"/>
                <a:sym typeface="Symbol" pitchFamily="18" charset="2"/>
              </a:rPr>
              <a:t>A</a:t>
            </a:r>
            <a:r>
              <a:rPr lang="en-US" altLang="zh-CN" dirty="0">
                <a:latin typeface="Times New Roman" pitchFamily="18" charset="0"/>
                <a:sym typeface="Symbol" pitchFamily="18" charset="2"/>
              </a:rPr>
              <a:t>)= </a:t>
            </a:r>
            <a:r>
              <a:rPr lang="en-US" altLang="zh-CN" dirty="0" err="1">
                <a:latin typeface="Times New Roman" pitchFamily="18" charset="0"/>
                <a:sym typeface="Symbol" pitchFamily="18" charset="2"/>
              </a:rPr>
              <a:t>Cond</a:t>
            </a:r>
            <a:r>
              <a:rPr lang="en-US" altLang="zh-CN" baseline="-25000" dirty="0">
                <a:latin typeface="Times New Roman" pitchFamily="18" charset="0"/>
                <a:sym typeface="Symbol" pitchFamily="18" charset="2"/>
              </a:rPr>
              <a:t></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A</a:t>
            </a:r>
            <a:r>
              <a:rPr lang="en-US" altLang="zh-CN" dirty="0">
                <a:latin typeface="Times New Roman" pitchFamily="18" charset="0"/>
                <a:sym typeface="Symbol" pitchFamily="18" charset="2"/>
              </a:rPr>
              <a:t>)= </a:t>
            </a:r>
            <a:r>
              <a:rPr lang="en-US" altLang="zh-CN" dirty="0" smtClean="0">
                <a:latin typeface="Times New Roman" pitchFamily="18" charset="0"/>
                <a:sym typeface="Symbol" pitchFamily="18" charset="2"/>
              </a:rPr>
              <a:t>39601</a:t>
            </a:r>
            <a:r>
              <a:rPr lang="en-US" altLang="zh-CN" dirty="0">
                <a:latin typeface="Times New Roman" pitchFamily="18" charset="0"/>
                <a:sym typeface="Symbol" pitchFamily="18" charset="2"/>
              </a:rPr>
              <a:t>,</a:t>
            </a:r>
            <a:r>
              <a:rPr lang="zh-CN" altLang="en-US" dirty="0" smtClean="0">
                <a:latin typeface="Times New Roman" pitchFamily="18" charset="0"/>
                <a:sym typeface="Symbol" pitchFamily="18" charset="2"/>
              </a:rPr>
              <a:t> </a:t>
            </a:r>
            <a:r>
              <a:rPr lang="en-US" altLang="zh-CN" dirty="0">
                <a:latin typeface="Times New Roman" pitchFamily="18" charset="0"/>
                <a:sym typeface="Symbol" pitchFamily="18" charset="2"/>
              </a:rPr>
              <a:t>Cond</a:t>
            </a:r>
            <a:r>
              <a:rPr lang="en-US" altLang="zh-CN" baseline="-25000" dirty="0">
                <a:latin typeface="Times New Roman" pitchFamily="18" charset="0"/>
                <a:sym typeface="Symbol" pitchFamily="18" charset="2"/>
              </a:rPr>
              <a:t>2</a:t>
            </a:r>
            <a:r>
              <a:rPr lang="en-US" altLang="zh-CN" dirty="0">
                <a:latin typeface="Times New Roman" pitchFamily="18" charset="0"/>
                <a:sym typeface="Symbol" pitchFamily="18" charset="2"/>
              </a:rPr>
              <a:t>(</a:t>
            </a:r>
            <a:r>
              <a:rPr lang="en-US" altLang="zh-CN" b="1" i="1" dirty="0">
                <a:latin typeface="Times New Roman" pitchFamily="18" charset="0"/>
                <a:sym typeface="Symbol" pitchFamily="18" charset="2"/>
              </a:rPr>
              <a:t>A</a:t>
            </a:r>
            <a:r>
              <a:rPr lang="en-US" altLang="zh-CN" dirty="0">
                <a:latin typeface="Times New Roman" pitchFamily="18" charset="0"/>
                <a:sym typeface="Symbol" pitchFamily="18" charset="2"/>
              </a:rPr>
              <a:t>)</a:t>
            </a:r>
            <a:r>
              <a:rPr lang="en-US" altLang="zh-CN" dirty="0" smtClean="0">
                <a:latin typeface="Times New Roman" pitchFamily="18" charset="0"/>
                <a:sym typeface="Symbol" pitchFamily="18" charset="2"/>
              </a:rPr>
              <a:t>39206.</a:t>
            </a:r>
            <a:endParaRPr lang="en-US" altLang="zh-CN" dirty="0">
              <a:latin typeface="Times New Roman" pitchFamily="18" charset="0"/>
              <a:sym typeface="Symbol" pitchFamily="18" charset="2"/>
            </a:endParaRPr>
          </a:p>
        </p:txBody>
      </p:sp>
      <p:graphicFrame>
        <p:nvGraphicFramePr>
          <p:cNvPr id="129024" name="Object 1024"/>
          <p:cNvGraphicFramePr>
            <a:graphicFrameLocks noChangeAspect="1"/>
          </p:cNvGraphicFramePr>
          <p:nvPr/>
        </p:nvGraphicFramePr>
        <p:xfrm>
          <a:off x="996652" y="836712"/>
          <a:ext cx="6743700" cy="901700"/>
        </p:xfrm>
        <a:graphic>
          <a:graphicData uri="http://schemas.openxmlformats.org/presentationml/2006/ole">
            <p:oleObj spid="_x0000_s129024" name="Equation" r:id="rId3" imgW="6743520" imgH="901440" progId="Equation.3">
              <p:embed/>
            </p:oleObj>
          </a:graphicData>
        </a:graphic>
      </p:graphicFrame>
      <p:sp>
        <p:nvSpPr>
          <p:cNvPr id="68615" name="Text Box 7"/>
          <p:cNvSpPr txBox="1">
            <a:spLocks noChangeArrowheads="1"/>
          </p:cNvSpPr>
          <p:nvPr/>
        </p:nvSpPr>
        <p:spPr bwMode="auto">
          <a:xfrm>
            <a:off x="0" y="2492896"/>
            <a:ext cx="9144000" cy="1076961"/>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由于计算条件数运算量</a:t>
            </a:r>
            <a:r>
              <a:rPr lang="zh-CN" altLang="en-US" dirty="0" smtClean="0">
                <a:latin typeface="Times New Roman" pitchFamily="18" charset="0"/>
                <a:sym typeface="Symbol" pitchFamily="18" charset="2"/>
              </a:rPr>
              <a:t>较大</a:t>
            </a:r>
            <a:r>
              <a:rPr lang="en-US" altLang="zh-CN" dirty="0" smtClean="0">
                <a:latin typeface="Times New Roman" pitchFamily="18" charset="0"/>
                <a:sym typeface="Symbol" pitchFamily="18" charset="2"/>
              </a:rPr>
              <a:t>, </a:t>
            </a:r>
            <a:r>
              <a:rPr lang="zh-CN" altLang="en-US" dirty="0" smtClean="0">
                <a:latin typeface="Times New Roman" pitchFamily="18" charset="0"/>
                <a:sym typeface="Symbol" pitchFamily="18" charset="2"/>
              </a:rPr>
              <a:t>实际</a:t>
            </a:r>
            <a:r>
              <a:rPr lang="zh-CN" altLang="en-US" dirty="0">
                <a:latin typeface="Times New Roman" pitchFamily="18" charset="0"/>
                <a:sym typeface="Symbol" pitchFamily="18" charset="2"/>
              </a:rPr>
              <a:t>计算中若遇到下述情况</a:t>
            </a:r>
            <a:r>
              <a:rPr lang="zh-CN" altLang="en-US" dirty="0" smtClean="0">
                <a:latin typeface="Times New Roman" pitchFamily="18" charset="0"/>
                <a:sym typeface="Symbol" pitchFamily="18" charset="2"/>
              </a:rPr>
              <a:t>之一</a:t>
            </a:r>
            <a:r>
              <a:rPr lang="en-US" altLang="zh-CN" dirty="0" smtClean="0">
                <a:latin typeface="Times New Roman" pitchFamily="18" charset="0"/>
                <a:sym typeface="Symbol" pitchFamily="18" charset="2"/>
              </a:rPr>
              <a:t>, </a:t>
            </a:r>
            <a:r>
              <a:rPr lang="zh-CN" altLang="en-US" dirty="0" smtClean="0">
                <a:latin typeface="Times New Roman" pitchFamily="18" charset="0"/>
                <a:sym typeface="Symbol" pitchFamily="18" charset="2"/>
              </a:rPr>
              <a:t>方程组</a:t>
            </a:r>
            <a:r>
              <a:rPr lang="zh-CN" altLang="en-US" dirty="0">
                <a:latin typeface="Times New Roman" pitchFamily="18" charset="0"/>
                <a:sym typeface="Symbol" pitchFamily="18" charset="2"/>
              </a:rPr>
              <a:t>就有可能是病态</a:t>
            </a:r>
            <a:r>
              <a:rPr lang="zh-CN" altLang="en-US" dirty="0" smtClean="0">
                <a:latin typeface="Times New Roman" pitchFamily="18" charset="0"/>
                <a:sym typeface="Symbol" pitchFamily="18" charset="2"/>
              </a:rPr>
              <a:t>的</a:t>
            </a:r>
            <a:r>
              <a:rPr lang="en-US" altLang="zh-CN" dirty="0" smtClean="0">
                <a:latin typeface="Times New Roman" pitchFamily="18" charset="0"/>
                <a:sym typeface="Symbol" pitchFamily="18" charset="2"/>
              </a:rPr>
              <a:t>:</a:t>
            </a:r>
            <a:endParaRPr lang="en-US" altLang="zh-CN" dirty="0">
              <a:latin typeface="Times New Roman" pitchFamily="18" charset="0"/>
              <a:sym typeface="Symbol" pitchFamily="18" charset="2"/>
            </a:endParaRPr>
          </a:p>
        </p:txBody>
      </p:sp>
      <p:sp>
        <p:nvSpPr>
          <p:cNvPr id="68617" name="Text Box 9"/>
          <p:cNvSpPr txBox="1">
            <a:spLocks noChangeArrowheads="1"/>
          </p:cNvSpPr>
          <p:nvPr/>
        </p:nvSpPr>
        <p:spPr bwMode="auto">
          <a:xfrm>
            <a:off x="0" y="3625354"/>
            <a:ext cx="9144000" cy="559897"/>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Times New Roman" pitchFamily="18" charset="0"/>
                <a:sym typeface="Symbol" pitchFamily="18" charset="2"/>
              </a:rPr>
              <a:t>(</a:t>
            </a:r>
            <a:r>
              <a:rPr lang="en-US" altLang="zh-CN" dirty="0">
                <a:latin typeface="Times New Roman" pitchFamily="18" charset="0"/>
                <a:sym typeface="Symbol" pitchFamily="18" charset="2"/>
              </a:rPr>
              <a:t>1) </a:t>
            </a:r>
            <a:r>
              <a:rPr lang="zh-CN" altLang="en-US" dirty="0">
                <a:latin typeface="Times New Roman" pitchFamily="18" charset="0"/>
                <a:sym typeface="Symbol" pitchFamily="18" charset="2"/>
              </a:rPr>
              <a:t>矩阵元素间数量级差</a:t>
            </a:r>
            <a:r>
              <a:rPr lang="zh-CN" altLang="en-US" dirty="0" smtClean="0">
                <a:latin typeface="Times New Roman" pitchFamily="18" charset="0"/>
                <a:sym typeface="Symbol" pitchFamily="18" charset="2"/>
              </a:rPr>
              <a:t>很大</a:t>
            </a:r>
            <a:r>
              <a:rPr lang="en-US" altLang="zh-CN" dirty="0" smtClean="0">
                <a:latin typeface="Times New Roman" pitchFamily="18" charset="0"/>
                <a:sym typeface="Symbol" pitchFamily="18" charset="2"/>
              </a:rPr>
              <a:t>, </a:t>
            </a:r>
            <a:r>
              <a:rPr lang="zh-CN" altLang="en-US" dirty="0" smtClean="0">
                <a:latin typeface="Times New Roman" pitchFamily="18" charset="0"/>
                <a:sym typeface="Symbol" pitchFamily="18" charset="2"/>
              </a:rPr>
              <a:t>且</a:t>
            </a:r>
            <a:r>
              <a:rPr lang="zh-CN" altLang="en-US" dirty="0">
                <a:latin typeface="Times New Roman" pitchFamily="18" charset="0"/>
                <a:sym typeface="Symbol" pitchFamily="18" charset="2"/>
              </a:rPr>
              <a:t>无一定</a:t>
            </a:r>
            <a:r>
              <a:rPr lang="zh-CN" altLang="en-US" dirty="0" smtClean="0">
                <a:latin typeface="Times New Roman" pitchFamily="18" charset="0"/>
                <a:sym typeface="Symbol" pitchFamily="18" charset="2"/>
              </a:rPr>
              <a:t>规律</a:t>
            </a:r>
            <a:r>
              <a:rPr lang="en-US" altLang="zh-CN" dirty="0" smtClean="0">
                <a:latin typeface="Times New Roman" pitchFamily="18" charset="0"/>
                <a:sym typeface="Symbol" pitchFamily="18" charset="2"/>
              </a:rPr>
              <a:t>;</a:t>
            </a:r>
            <a:endParaRPr lang="en-US" altLang="zh-CN" dirty="0">
              <a:latin typeface="Times New Roman" pitchFamily="18" charset="0"/>
              <a:sym typeface="Symbol" pitchFamily="18" charset="2"/>
            </a:endParaRPr>
          </a:p>
        </p:txBody>
      </p:sp>
      <p:sp>
        <p:nvSpPr>
          <p:cNvPr id="68618" name="Text Box 10"/>
          <p:cNvSpPr txBox="1">
            <a:spLocks noChangeArrowheads="1"/>
          </p:cNvSpPr>
          <p:nvPr/>
        </p:nvSpPr>
        <p:spPr bwMode="auto">
          <a:xfrm>
            <a:off x="0" y="4257179"/>
            <a:ext cx="9144000" cy="559897"/>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Times New Roman" pitchFamily="18" charset="0"/>
                <a:sym typeface="Symbol" pitchFamily="18" charset="2"/>
              </a:rPr>
              <a:t>(</a:t>
            </a:r>
            <a:r>
              <a:rPr lang="en-US" altLang="zh-CN" dirty="0">
                <a:latin typeface="Times New Roman" pitchFamily="18" charset="0"/>
                <a:sym typeface="Symbol" pitchFamily="18" charset="2"/>
              </a:rPr>
              <a:t>2) </a:t>
            </a:r>
            <a:r>
              <a:rPr lang="zh-CN" altLang="en-US" dirty="0">
                <a:latin typeface="Times New Roman" pitchFamily="18" charset="0"/>
                <a:sym typeface="Symbol" pitchFamily="18" charset="2"/>
              </a:rPr>
              <a:t>矩阵的行列式值相对来说很小 </a:t>
            </a:r>
            <a:r>
              <a:rPr lang="en-US" altLang="zh-CN" dirty="0" smtClean="0">
                <a:latin typeface="Times New Roman" pitchFamily="18" charset="0"/>
                <a:sym typeface="Symbol" pitchFamily="18" charset="2"/>
              </a:rPr>
              <a:t>;</a:t>
            </a:r>
            <a:endParaRPr lang="en-US" altLang="zh-CN" dirty="0">
              <a:latin typeface="Times New Roman" pitchFamily="18" charset="0"/>
              <a:sym typeface="Symbol" pitchFamily="18" charset="2"/>
            </a:endParaRPr>
          </a:p>
        </p:txBody>
      </p:sp>
      <p:sp>
        <p:nvSpPr>
          <p:cNvPr id="68619" name="Text Box 11"/>
          <p:cNvSpPr txBox="1">
            <a:spLocks noChangeArrowheads="1"/>
          </p:cNvSpPr>
          <p:nvPr/>
        </p:nvSpPr>
        <p:spPr bwMode="auto">
          <a:xfrm>
            <a:off x="0" y="4866779"/>
            <a:ext cx="9144000" cy="559897"/>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Times New Roman" pitchFamily="18" charset="0"/>
                <a:sym typeface="Symbol" pitchFamily="18" charset="2"/>
              </a:rPr>
              <a:t>(</a:t>
            </a:r>
            <a:r>
              <a:rPr lang="en-US" altLang="zh-CN" dirty="0">
                <a:latin typeface="Times New Roman" pitchFamily="18" charset="0"/>
                <a:sym typeface="Symbol" pitchFamily="18" charset="2"/>
              </a:rPr>
              <a:t>3) </a:t>
            </a:r>
            <a:r>
              <a:rPr lang="zh-CN" altLang="en-US" dirty="0">
                <a:latin typeface="Times New Roman" pitchFamily="18" charset="0"/>
                <a:sym typeface="Symbol" pitchFamily="18" charset="2"/>
              </a:rPr>
              <a:t>列主元消去法求解过程中出现量级很小的</a:t>
            </a:r>
            <a:r>
              <a:rPr lang="zh-CN" altLang="en-US" dirty="0" smtClean="0">
                <a:latin typeface="Times New Roman" pitchFamily="18" charset="0"/>
                <a:sym typeface="Symbol" pitchFamily="18" charset="2"/>
              </a:rPr>
              <a:t>主元素</a:t>
            </a:r>
            <a:r>
              <a:rPr lang="en-US" altLang="zh-CN" dirty="0" smtClean="0">
                <a:latin typeface="Times New Roman" pitchFamily="18" charset="0"/>
                <a:sym typeface="Symbol" pitchFamily="18" charset="2"/>
              </a:rPr>
              <a:t>;</a:t>
            </a:r>
            <a:endParaRPr lang="en-US" altLang="zh-CN" dirty="0">
              <a:latin typeface="Times New Roman" pitchFamily="18" charset="0"/>
              <a:sym typeface="Symbol" pitchFamily="18" charset="2"/>
            </a:endParaRPr>
          </a:p>
        </p:txBody>
      </p:sp>
      <p:sp>
        <p:nvSpPr>
          <p:cNvPr id="68620" name="Text Box 12"/>
          <p:cNvSpPr txBox="1">
            <a:spLocks noChangeArrowheads="1"/>
          </p:cNvSpPr>
          <p:nvPr/>
        </p:nvSpPr>
        <p:spPr bwMode="auto">
          <a:xfrm>
            <a:off x="0" y="5476379"/>
            <a:ext cx="9144000" cy="1076961"/>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Times New Roman" pitchFamily="18" charset="0"/>
                <a:sym typeface="Symbol" pitchFamily="18" charset="2"/>
              </a:rPr>
              <a:t>(</a:t>
            </a:r>
            <a:r>
              <a:rPr lang="en-US" altLang="zh-CN" dirty="0">
                <a:latin typeface="Times New Roman" pitchFamily="18" charset="0"/>
                <a:sym typeface="Symbol" pitchFamily="18" charset="2"/>
              </a:rPr>
              <a:t>4) </a:t>
            </a:r>
            <a:r>
              <a:rPr lang="zh-CN" altLang="en-US" dirty="0">
                <a:latin typeface="Times New Roman" pitchFamily="18" charset="0"/>
                <a:sym typeface="Symbol" pitchFamily="18" charset="2"/>
              </a:rPr>
              <a:t>数值求解过程</a:t>
            </a:r>
            <a:r>
              <a:rPr lang="zh-CN" altLang="en-US" dirty="0" smtClean="0">
                <a:latin typeface="Times New Roman" pitchFamily="18" charset="0"/>
                <a:sym typeface="Symbol" pitchFamily="18" charset="2"/>
              </a:rPr>
              <a:t>中</a:t>
            </a:r>
            <a:r>
              <a:rPr lang="en-US" altLang="zh-CN" dirty="0" smtClean="0">
                <a:latin typeface="Times New Roman" pitchFamily="18" charset="0"/>
                <a:sym typeface="Symbol" pitchFamily="18" charset="2"/>
              </a:rPr>
              <a:t>, </a:t>
            </a:r>
            <a:r>
              <a:rPr lang="zh-CN" altLang="en-US" dirty="0" smtClean="0">
                <a:latin typeface="Times New Roman" pitchFamily="18" charset="0"/>
                <a:sym typeface="Symbol" pitchFamily="18" charset="2"/>
              </a:rPr>
              <a:t>计算</a:t>
            </a:r>
            <a:r>
              <a:rPr lang="zh-CN" altLang="en-US" dirty="0">
                <a:latin typeface="Times New Roman" pitchFamily="18" charset="0"/>
                <a:sym typeface="Symbol" pitchFamily="18" charset="2"/>
              </a:rPr>
              <a:t>解</a:t>
            </a:r>
            <a:r>
              <a:rPr lang="en-US" altLang="zh-CN" b="1" i="1" dirty="0">
                <a:latin typeface="Times New Roman" pitchFamily="18" charset="0"/>
                <a:sym typeface="Symbol" pitchFamily="18" charset="2"/>
              </a:rPr>
              <a:t>x</a:t>
            </a:r>
            <a:r>
              <a:rPr lang="zh-CN" altLang="en-US" dirty="0">
                <a:latin typeface="Times New Roman" pitchFamily="18" charset="0"/>
                <a:sym typeface="Symbol" pitchFamily="18" charset="2"/>
              </a:rPr>
              <a:t>的剩余向量</a:t>
            </a:r>
            <a:r>
              <a:rPr lang="en-US" altLang="zh-CN" b="1" i="1" dirty="0">
                <a:latin typeface="Times New Roman" pitchFamily="18" charset="0"/>
                <a:sym typeface="Symbol" pitchFamily="18" charset="2"/>
              </a:rPr>
              <a:t>r</a:t>
            </a:r>
            <a:r>
              <a:rPr lang="en-US" altLang="zh-CN" b="1" dirty="0">
                <a:latin typeface="Times New Roman" pitchFamily="18" charset="0"/>
                <a:sym typeface="Symbol" pitchFamily="18" charset="2"/>
              </a:rPr>
              <a:t>=</a:t>
            </a:r>
            <a:r>
              <a:rPr lang="en-US" altLang="zh-CN" b="1" i="1" dirty="0">
                <a:latin typeface="Times New Roman" pitchFamily="18" charset="0"/>
                <a:sym typeface="Symbol" pitchFamily="18" charset="2"/>
              </a:rPr>
              <a:t>b</a:t>
            </a:r>
            <a:r>
              <a:rPr lang="en-US" altLang="zh-CN" b="1" dirty="0">
                <a:latin typeface="Times New Roman" pitchFamily="18" charset="0"/>
                <a:sym typeface="Symbol" pitchFamily="18" charset="2"/>
              </a:rPr>
              <a:t>-</a:t>
            </a:r>
            <a:r>
              <a:rPr lang="en-US" altLang="zh-CN" b="1" i="1" dirty="0">
                <a:latin typeface="Times New Roman" pitchFamily="18" charset="0"/>
                <a:sym typeface="Symbol" pitchFamily="18" charset="2"/>
              </a:rPr>
              <a:t>Ax</a:t>
            </a:r>
            <a:r>
              <a:rPr lang="zh-CN" altLang="en-US" dirty="0">
                <a:latin typeface="Times New Roman" pitchFamily="18" charset="0"/>
                <a:sym typeface="Symbol" pitchFamily="18" charset="2"/>
              </a:rPr>
              <a:t>已经很</a:t>
            </a:r>
            <a:r>
              <a:rPr lang="zh-CN" altLang="en-US" dirty="0" smtClean="0">
                <a:latin typeface="Times New Roman" pitchFamily="18" charset="0"/>
                <a:sym typeface="Symbol" pitchFamily="18" charset="2"/>
              </a:rPr>
              <a:t>小</a:t>
            </a:r>
            <a:r>
              <a:rPr lang="en-US" altLang="zh-CN" dirty="0" smtClean="0">
                <a:latin typeface="Times New Roman" pitchFamily="18" charset="0"/>
                <a:sym typeface="Symbol" pitchFamily="18" charset="2"/>
              </a:rPr>
              <a:t>,</a:t>
            </a:r>
            <a:r>
              <a:rPr lang="zh-CN" altLang="en-US" dirty="0" smtClean="0">
                <a:latin typeface="Times New Roman" pitchFamily="18" charset="0"/>
                <a:sym typeface="Symbol" pitchFamily="18" charset="2"/>
              </a:rPr>
              <a:t>但</a:t>
            </a:r>
            <a:r>
              <a:rPr lang="en-US" altLang="zh-CN" b="1" i="1" dirty="0">
                <a:latin typeface="Times New Roman" pitchFamily="18" charset="0"/>
                <a:sym typeface="Symbol" pitchFamily="18" charset="2"/>
              </a:rPr>
              <a:t>x</a:t>
            </a:r>
            <a:r>
              <a:rPr lang="zh-CN" altLang="en-US" dirty="0">
                <a:latin typeface="Times New Roman" pitchFamily="18" charset="0"/>
                <a:sym typeface="Symbol" pitchFamily="18" charset="2"/>
              </a:rPr>
              <a:t>仍不符合</a:t>
            </a:r>
            <a:r>
              <a:rPr lang="zh-CN" altLang="en-US" dirty="0" smtClean="0">
                <a:latin typeface="Times New Roman" pitchFamily="18" charset="0"/>
                <a:sym typeface="Symbol" pitchFamily="18" charset="2"/>
              </a:rPr>
              <a:t>要求</a:t>
            </a:r>
            <a:r>
              <a:rPr lang="en-US" altLang="zh-CN" dirty="0" smtClean="0">
                <a:latin typeface="Times New Roman" pitchFamily="18" charset="0"/>
                <a:sym typeface="Symbol" pitchFamily="18" charset="2"/>
              </a:rPr>
              <a:t>.</a:t>
            </a:r>
            <a:endParaRPr lang="en-US" altLang="zh-CN" dirty="0">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8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9024"/>
                                        </p:tgtEl>
                                        <p:attrNameLst>
                                          <p:attrName>style.visibility</p:attrName>
                                        </p:attrNameLst>
                                      </p:cBhvr>
                                      <p:to>
                                        <p:strVal val="visible"/>
                                      </p:to>
                                    </p:set>
                                    <p:animEffect transition="in" filter="wipe(left)">
                                      <p:cBhvr>
                                        <p:cTn id="11" dur="500"/>
                                        <p:tgtEl>
                                          <p:spTgt spid="1290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686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686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wd">
                                    <p:tmAbs val="300"/>
                                  </p:iterate>
                                  <p:childTnLst>
                                    <p:set>
                                      <p:cBhvr>
                                        <p:cTn id="23" dur="1" fill="hold">
                                          <p:stCondLst>
                                            <p:cond delay="299"/>
                                          </p:stCondLst>
                                        </p:cTn>
                                        <p:tgtEl>
                                          <p:spTgt spid="686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686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686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68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P spid="68613" grpId="0" autoUpdateAnimBg="0"/>
      <p:bldP spid="68615" grpId="0" autoUpdateAnimBg="0"/>
      <p:bldP spid="68617" grpId="0" autoUpdateAnimBg="0"/>
      <p:bldP spid="68618" grpId="0" autoUpdateAnimBg="0"/>
      <p:bldP spid="68619" grpId="0" autoUpdateAnimBg="0"/>
      <p:bldP spid="68620"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8" name="Rectangle 6"/>
          <p:cNvSpPr>
            <a:spLocks noGrp="1" noChangeArrowheads="1"/>
          </p:cNvSpPr>
          <p:nvPr>
            <p:ph type="title" idx="4294967295"/>
          </p:nvPr>
        </p:nvSpPr>
        <p:spPr>
          <a:xfrm>
            <a:off x="0" y="44450"/>
            <a:ext cx="9144000" cy="609600"/>
          </a:xfrm>
        </p:spPr>
        <p:txBody>
          <a:bodyPr/>
          <a:lstStyle/>
          <a:p>
            <a:pPr>
              <a:lnSpc>
                <a:spcPct val="120000"/>
              </a:lnSpc>
              <a:spcBef>
                <a:spcPts val="0"/>
              </a:spcBef>
            </a:pPr>
            <a:r>
              <a:rPr lang="en-US" altLang="zh-CN" sz="2800" b="1" dirty="0">
                <a:solidFill>
                  <a:schemeClr val="accent2"/>
                </a:solidFill>
                <a:latin typeface="+mn-lt"/>
                <a:ea typeface="+mn-ea"/>
              </a:rPr>
              <a:t>§2.5.2 </a:t>
            </a:r>
            <a:r>
              <a:rPr lang="zh-CN" altLang="en-US" sz="2800" b="1" dirty="0">
                <a:solidFill>
                  <a:schemeClr val="accent2"/>
                </a:solidFill>
                <a:latin typeface="+mn-lt"/>
                <a:ea typeface="+mn-ea"/>
              </a:rPr>
              <a:t>预条件和迭代改善</a:t>
            </a:r>
          </a:p>
        </p:txBody>
      </p:sp>
      <p:sp>
        <p:nvSpPr>
          <p:cNvPr id="69639" name="Rectangle 7"/>
          <p:cNvSpPr>
            <a:spLocks noChangeArrowheads="1"/>
          </p:cNvSpPr>
          <p:nvPr/>
        </p:nvSpPr>
        <p:spPr bwMode="auto">
          <a:xfrm>
            <a:off x="0" y="654050"/>
            <a:ext cx="9144000" cy="609600"/>
          </a:xfrm>
          <a:prstGeom prst="rect">
            <a:avLst/>
          </a:prstGeom>
          <a:noFill/>
          <a:ln w="9525">
            <a:noFill/>
            <a:miter lim="800000"/>
            <a:headEnd/>
            <a:tailEnd/>
          </a:ln>
          <a:effectLst/>
        </p:spPr>
        <p:txBody>
          <a:bodyPr anchor="ctr"/>
          <a:lstStyle/>
          <a:p>
            <a:pPr algn="l">
              <a:lnSpc>
                <a:spcPct val="120000"/>
              </a:lnSpc>
              <a:spcBef>
                <a:spcPts val="0"/>
              </a:spcBef>
            </a:pPr>
            <a:r>
              <a:rPr lang="en-US" altLang="zh-CN" b="1" dirty="0">
                <a:solidFill>
                  <a:schemeClr val="accent2"/>
                </a:solidFill>
                <a:latin typeface="+mn-lt"/>
                <a:ea typeface="+mn-ea"/>
              </a:rPr>
              <a:t>1.  </a:t>
            </a:r>
            <a:r>
              <a:rPr lang="zh-CN" altLang="en-US" b="1" dirty="0">
                <a:solidFill>
                  <a:schemeClr val="accent2"/>
                </a:solidFill>
                <a:latin typeface="+mn-lt"/>
                <a:ea typeface="+mn-ea"/>
              </a:rPr>
              <a:t>线性方程组的预条件处理</a:t>
            </a:r>
          </a:p>
        </p:txBody>
      </p:sp>
      <p:sp>
        <p:nvSpPr>
          <p:cNvPr id="69640" name="Text Box 8"/>
          <p:cNvSpPr txBox="1">
            <a:spLocks noChangeArrowheads="1"/>
          </p:cNvSpPr>
          <p:nvPr/>
        </p:nvSpPr>
        <p:spPr bwMode="auto">
          <a:xfrm>
            <a:off x="0" y="1225550"/>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a:latin typeface="+mn-lt"/>
                <a:ea typeface="+mn-ea"/>
                <a:sym typeface="Symbol" pitchFamily="18" charset="2"/>
              </a:rPr>
              <a:t>        </a:t>
            </a:r>
            <a:r>
              <a:rPr lang="zh-CN" altLang="en-US" dirty="0">
                <a:latin typeface="+mn-lt"/>
                <a:ea typeface="+mn-ea"/>
                <a:sym typeface="Symbol" pitchFamily="18" charset="2"/>
              </a:rPr>
              <a:t>对病态方程组</a:t>
            </a:r>
            <a:r>
              <a:rPr lang="en-US" altLang="zh-CN" b="1" i="1" dirty="0" smtClean="0">
                <a:latin typeface="+mn-lt"/>
                <a:ea typeface="+mn-ea"/>
                <a:sym typeface="Symbol" pitchFamily="18" charset="2"/>
              </a:rPr>
              <a:t>Ax</a:t>
            </a:r>
            <a:r>
              <a:rPr lang="en-US" altLang="zh-CN" dirty="0" smtClean="0">
                <a:latin typeface="+mn-lt"/>
                <a:ea typeface="+mn-ea"/>
                <a:sym typeface="Symbol" pitchFamily="18" charset="2"/>
              </a:rPr>
              <a:t>=</a:t>
            </a:r>
            <a:r>
              <a:rPr lang="en-US" altLang="zh-CN" b="1" i="1" dirty="0" smtClean="0">
                <a:latin typeface="+mn-lt"/>
                <a:ea typeface="+mn-ea"/>
                <a:sym typeface="Symbol" pitchFamily="18" charset="2"/>
              </a:rPr>
              <a:t>b</a:t>
            </a:r>
            <a:r>
              <a:rPr lang="en-US" altLang="zh-CN" dirty="0" smtClean="0">
                <a:latin typeface="+mn-lt"/>
                <a:ea typeface="+mn-ea"/>
                <a:sym typeface="Symbol" pitchFamily="18" charset="2"/>
              </a:rPr>
              <a:t>, </a:t>
            </a:r>
            <a:endParaRPr lang="zh-CN" altLang="en-US" dirty="0">
              <a:latin typeface="+mn-lt"/>
              <a:ea typeface="+mn-ea"/>
              <a:sym typeface="Symbol" pitchFamily="18" charset="2"/>
            </a:endParaRPr>
          </a:p>
        </p:txBody>
      </p:sp>
      <p:sp>
        <p:nvSpPr>
          <p:cNvPr id="69642" name="Text Box 10"/>
          <p:cNvSpPr txBox="1">
            <a:spLocks noChangeArrowheads="1"/>
          </p:cNvSpPr>
          <p:nvPr/>
        </p:nvSpPr>
        <p:spPr bwMode="auto">
          <a:xfrm>
            <a:off x="0" y="342900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ea typeface="+mn-ea"/>
                <a:sym typeface="Symbol" pitchFamily="18" charset="2"/>
              </a:rPr>
              <a:t>其中</a:t>
            </a:r>
          </a:p>
        </p:txBody>
      </p:sp>
      <p:sp>
        <p:nvSpPr>
          <p:cNvPr id="69648" name="Text Box 16"/>
          <p:cNvSpPr txBox="1">
            <a:spLocks noChangeArrowheads="1"/>
          </p:cNvSpPr>
          <p:nvPr/>
        </p:nvSpPr>
        <p:spPr bwMode="auto">
          <a:xfrm>
            <a:off x="0" y="4077072"/>
            <a:ext cx="9144000" cy="1076961"/>
          </a:xfrm>
          <a:prstGeom prst="rect">
            <a:avLst/>
          </a:prstGeom>
          <a:noFill/>
          <a:ln w="9525">
            <a:noFill/>
            <a:miter lim="800000"/>
            <a:headEnd/>
            <a:tailEnd/>
          </a:ln>
          <a:effectLst/>
        </p:spPr>
        <p:txBody>
          <a:bodyPr>
            <a:spAutoFit/>
          </a:bodyPr>
          <a:lstStyle/>
          <a:p>
            <a:pPr algn="just">
              <a:lnSpc>
                <a:spcPct val="120000"/>
              </a:lnSpc>
              <a:spcBef>
                <a:spcPts val="0"/>
              </a:spcBef>
            </a:pPr>
            <a:r>
              <a:rPr lang="zh-CN" altLang="en-US" dirty="0" smtClean="0">
                <a:latin typeface="+mn-lt"/>
                <a:ea typeface="+mn-ea"/>
                <a:sym typeface="Symbol" pitchFamily="18" charset="2"/>
              </a:rPr>
              <a:t>称              为</a:t>
            </a:r>
            <a:r>
              <a:rPr lang="zh-CN" altLang="en-US" b="1" dirty="0">
                <a:solidFill>
                  <a:srgbClr val="FF0000"/>
                </a:solidFill>
                <a:latin typeface="+mn-lt"/>
                <a:ea typeface="+mn-ea"/>
                <a:sym typeface="Symbol" pitchFamily="18" charset="2"/>
              </a:rPr>
              <a:t>预条件方程</a:t>
            </a:r>
            <a:r>
              <a:rPr lang="zh-CN" altLang="en-US" b="1" dirty="0" smtClean="0">
                <a:solidFill>
                  <a:srgbClr val="FF0000"/>
                </a:solidFill>
                <a:latin typeface="+mn-lt"/>
                <a:ea typeface="+mn-ea"/>
                <a:sym typeface="Symbol" pitchFamily="18" charset="2"/>
              </a:rPr>
              <a:t>组</a:t>
            </a:r>
            <a:r>
              <a:rPr lang="en-US" altLang="zh-CN" dirty="0" smtClean="0">
                <a:latin typeface="+mn-lt"/>
                <a:ea typeface="+mn-ea"/>
                <a:sym typeface="Symbol" pitchFamily="18" charset="2"/>
              </a:rPr>
              <a:t>. </a:t>
            </a:r>
            <a:r>
              <a:rPr lang="zh-CN" altLang="en-US" dirty="0" smtClean="0">
                <a:latin typeface="+mn-lt"/>
                <a:ea typeface="+mn-ea"/>
                <a:sym typeface="Symbol" pitchFamily="18" charset="2"/>
              </a:rPr>
              <a:t>显然它与</a:t>
            </a:r>
            <a:r>
              <a:rPr lang="zh-CN" altLang="en-US" dirty="0">
                <a:latin typeface="+mn-lt"/>
                <a:ea typeface="+mn-ea"/>
                <a:sym typeface="Symbol" pitchFamily="18" charset="2"/>
              </a:rPr>
              <a:t>原方程组</a:t>
            </a:r>
            <a:r>
              <a:rPr lang="zh-CN" altLang="en-US" dirty="0" smtClean="0">
                <a:latin typeface="+mn-lt"/>
                <a:ea typeface="+mn-ea"/>
                <a:sym typeface="Symbol" pitchFamily="18" charset="2"/>
              </a:rPr>
              <a:t>等价</a:t>
            </a:r>
            <a:r>
              <a:rPr lang="en-US" altLang="zh-CN" dirty="0" smtClean="0">
                <a:latin typeface="+mn-lt"/>
                <a:ea typeface="+mn-ea"/>
                <a:sym typeface="Symbol" pitchFamily="18" charset="2"/>
              </a:rPr>
              <a:t>. </a:t>
            </a:r>
            <a:endParaRPr lang="en-US" altLang="zh-CN" dirty="0" smtClean="0">
              <a:latin typeface="+mn-lt"/>
              <a:ea typeface="+mn-ea"/>
              <a:sym typeface="Symbol" pitchFamily="18" charset="2"/>
            </a:endParaRPr>
          </a:p>
          <a:p>
            <a:pPr algn="just">
              <a:lnSpc>
                <a:spcPct val="120000"/>
              </a:lnSpc>
              <a:spcBef>
                <a:spcPts val="0"/>
              </a:spcBef>
            </a:pPr>
            <a:r>
              <a:rPr lang="zh-CN" altLang="en-US" dirty="0" smtClean="0">
                <a:latin typeface="+mn-lt"/>
                <a:ea typeface="+mn-ea"/>
                <a:sym typeface="Symbol" pitchFamily="18" charset="2"/>
              </a:rPr>
              <a:t>可逆矩阵</a:t>
            </a:r>
            <a:r>
              <a:rPr lang="en-US" altLang="zh-CN" b="1" i="1" dirty="0" smtClean="0">
                <a:latin typeface="+mn-lt"/>
                <a:ea typeface="+mn-ea"/>
                <a:sym typeface="Symbol" pitchFamily="18" charset="2"/>
              </a:rPr>
              <a:t>P</a:t>
            </a:r>
            <a:r>
              <a:rPr lang="zh-CN" altLang="en-US" b="1" i="1" dirty="0" smtClean="0">
                <a:latin typeface="+mn-lt"/>
                <a:ea typeface="+mn-ea"/>
                <a:sym typeface="Symbol" pitchFamily="18" charset="2"/>
              </a:rPr>
              <a:t>或</a:t>
            </a:r>
            <a:r>
              <a:rPr lang="en-US" altLang="zh-CN" b="1" i="1" dirty="0" smtClean="0">
                <a:latin typeface="+mn-lt"/>
                <a:ea typeface="+mn-ea"/>
                <a:sym typeface="Symbol" pitchFamily="18" charset="2"/>
              </a:rPr>
              <a:t>Q</a:t>
            </a:r>
            <a:r>
              <a:rPr lang="zh-CN" altLang="en-US" dirty="0" smtClean="0">
                <a:latin typeface="+mn-lt"/>
                <a:ea typeface="+mn-ea"/>
                <a:sym typeface="Symbol" pitchFamily="18" charset="2"/>
              </a:rPr>
              <a:t>称为</a:t>
            </a:r>
            <a:r>
              <a:rPr lang="zh-CN" altLang="en-US" b="1" dirty="0">
                <a:solidFill>
                  <a:srgbClr val="FF0000"/>
                </a:solidFill>
                <a:latin typeface="+mn-lt"/>
                <a:ea typeface="+mn-ea"/>
                <a:sym typeface="Symbol" pitchFamily="18" charset="2"/>
              </a:rPr>
              <a:t>预条件</a:t>
            </a:r>
            <a:r>
              <a:rPr lang="zh-CN" altLang="en-US" b="1" dirty="0" smtClean="0">
                <a:solidFill>
                  <a:srgbClr val="FF0000"/>
                </a:solidFill>
                <a:latin typeface="+mn-lt"/>
                <a:ea typeface="+mn-ea"/>
                <a:sym typeface="Symbol" pitchFamily="18" charset="2"/>
              </a:rPr>
              <a:t>矩阵</a:t>
            </a:r>
            <a:r>
              <a:rPr lang="en-US" altLang="zh-CN" dirty="0" smtClean="0">
                <a:latin typeface="+mn-lt"/>
                <a:ea typeface="+mn-ea"/>
                <a:sym typeface="Symbol" pitchFamily="18" charset="2"/>
              </a:rPr>
              <a:t>. </a:t>
            </a:r>
            <a:r>
              <a:rPr lang="en-US" altLang="zh-CN" dirty="0" smtClean="0">
                <a:latin typeface="+mn-lt"/>
                <a:ea typeface="+mn-ea"/>
                <a:sym typeface="Symbol" pitchFamily="18" charset="2"/>
              </a:rPr>
              <a:t> </a:t>
            </a:r>
            <a:r>
              <a:rPr lang="zh-CN" altLang="en-US" dirty="0" smtClean="0">
                <a:latin typeface="+mn-lt"/>
                <a:ea typeface="+mn-ea"/>
                <a:sym typeface="Symbol" pitchFamily="18" charset="2"/>
              </a:rPr>
              <a:t>它们应满足</a:t>
            </a:r>
            <a:r>
              <a:rPr lang="zh-CN" altLang="en-US" dirty="0" smtClean="0">
                <a:latin typeface="+mn-lt"/>
                <a:ea typeface="+mn-ea"/>
                <a:sym typeface="Symbol" pitchFamily="18" charset="2"/>
              </a:rPr>
              <a:t>条件</a:t>
            </a:r>
            <a:r>
              <a:rPr lang="en-US" altLang="zh-CN" dirty="0" smtClean="0">
                <a:latin typeface="+mn-lt"/>
                <a:ea typeface="+mn-ea"/>
                <a:sym typeface="Symbol" pitchFamily="18" charset="2"/>
              </a:rPr>
              <a:t>:</a:t>
            </a:r>
            <a:endParaRPr lang="zh-CN" altLang="en-US" dirty="0">
              <a:latin typeface="+mn-lt"/>
              <a:ea typeface="+mn-ea"/>
              <a:sym typeface="Symbol" pitchFamily="18" charset="2"/>
            </a:endParaRPr>
          </a:p>
        </p:txBody>
      </p:sp>
      <p:sp>
        <p:nvSpPr>
          <p:cNvPr id="69649" name="Text Box 17"/>
          <p:cNvSpPr txBox="1">
            <a:spLocks noChangeArrowheads="1"/>
          </p:cNvSpPr>
          <p:nvPr/>
        </p:nvSpPr>
        <p:spPr bwMode="auto">
          <a:xfrm>
            <a:off x="0" y="5085184"/>
            <a:ext cx="9144000" cy="564257"/>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latin typeface="+mn-lt"/>
                <a:ea typeface="+mn-ea"/>
                <a:sym typeface="Symbol" pitchFamily="18" charset="2"/>
              </a:rPr>
              <a:t>(</a:t>
            </a:r>
            <a:r>
              <a:rPr lang="en-US" altLang="zh-CN" dirty="0">
                <a:latin typeface="+mn-lt"/>
                <a:ea typeface="+mn-ea"/>
                <a:sym typeface="Symbol" pitchFamily="18" charset="2"/>
              </a:rPr>
              <a:t>1</a:t>
            </a:r>
            <a:r>
              <a:rPr lang="en-US" altLang="zh-CN" dirty="0" smtClean="0">
                <a:latin typeface="+mn-lt"/>
                <a:ea typeface="+mn-ea"/>
                <a:sym typeface="Symbol" pitchFamily="18" charset="2"/>
              </a:rPr>
              <a:t>) </a:t>
            </a:r>
            <a:endParaRPr lang="zh-CN" altLang="en-US" dirty="0">
              <a:latin typeface="+mn-lt"/>
              <a:ea typeface="+mn-ea"/>
              <a:sym typeface="Symbol" pitchFamily="18" charset="2"/>
            </a:endParaRPr>
          </a:p>
        </p:txBody>
      </p:sp>
      <p:sp>
        <p:nvSpPr>
          <p:cNvPr id="69650" name="Text Box 18"/>
          <p:cNvSpPr txBox="1">
            <a:spLocks noChangeArrowheads="1"/>
          </p:cNvSpPr>
          <p:nvPr/>
        </p:nvSpPr>
        <p:spPr bwMode="auto">
          <a:xfrm>
            <a:off x="0" y="5661248"/>
            <a:ext cx="9144000" cy="1076961"/>
          </a:xfrm>
          <a:prstGeom prst="rect">
            <a:avLst/>
          </a:prstGeom>
          <a:noFill/>
          <a:ln w="9525">
            <a:noFill/>
            <a:miter lim="800000"/>
            <a:headEnd/>
            <a:tailEnd/>
          </a:ln>
          <a:effectLst/>
        </p:spPr>
        <p:txBody>
          <a:bodyPr>
            <a:spAutoFit/>
          </a:bodyPr>
          <a:lstStyle/>
          <a:p>
            <a:pPr algn="just">
              <a:lnSpc>
                <a:spcPct val="120000"/>
              </a:lnSpc>
              <a:spcBef>
                <a:spcPts val="0"/>
              </a:spcBef>
            </a:pPr>
            <a:r>
              <a:rPr lang="en-US" altLang="zh-CN" dirty="0" smtClean="0">
                <a:latin typeface="+mn-lt"/>
                <a:ea typeface="+mn-ea"/>
                <a:sym typeface="Symbol" pitchFamily="18" charset="2"/>
              </a:rPr>
              <a:t>(</a:t>
            </a:r>
            <a:r>
              <a:rPr lang="en-US" altLang="zh-CN" dirty="0">
                <a:latin typeface="+mn-lt"/>
                <a:ea typeface="+mn-ea"/>
                <a:sym typeface="Symbol" pitchFamily="18" charset="2"/>
              </a:rPr>
              <a:t>2</a:t>
            </a:r>
            <a:r>
              <a:rPr lang="en-US" altLang="zh-CN" dirty="0" smtClean="0">
                <a:latin typeface="+mn-lt"/>
                <a:ea typeface="+mn-ea"/>
                <a:sym typeface="Symbol" pitchFamily="18" charset="2"/>
              </a:rPr>
              <a:t>) </a:t>
            </a:r>
            <a:r>
              <a:rPr lang="zh-CN" altLang="en-US" dirty="0" smtClean="0">
                <a:latin typeface="+mn-lt"/>
                <a:ea typeface="+mn-ea"/>
                <a:sym typeface="Symbol" pitchFamily="18" charset="2"/>
              </a:rPr>
              <a:t>预条件矩阵</a:t>
            </a:r>
            <a:r>
              <a:rPr lang="en-US" altLang="zh-CN" b="1" i="1" dirty="0" smtClean="0">
                <a:latin typeface="+mn-lt"/>
                <a:ea typeface="+mn-ea"/>
                <a:sym typeface="Symbol" pitchFamily="18" charset="2"/>
              </a:rPr>
              <a:t>P, Q</a:t>
            </a:r>
            <a:r>
              <a:rPr lang="zh-CN" altLang="en-US" dirty="0" smtClean="0">
                <a:latin typeface="+mn-lt"/>
                <a:ea typeface="+mn-ea"/>
                <a:sym typeface="Symbol" pitchFamily="18" charset="2"/>
              </a:rPr>
              <a:t>具有某些性质使得相应的方程组</a:t>
            </a:r>
            <a:r>
              <a:rPr lang="en-US" altLang="zh-CN" b="1" i="1" dirty="0" err="1" smtClean="0">
                <a:latin typeface="+mn-lt"/>
                <a:ea typeface="+mn-ea"/>
                <a:sym typeface="Symbol" pitchFamily="18" charset="2"/>
              </a:rPr>
              <a:t>Pz</a:t>
            </a:r>
            <a:r>
              <a:rPr lang="en-US" altLang="zh-CN" dirty="0" smtClean="0">
                <a:latin typeface="+mn-lt"/>
                <a:ea typeface="+mn-ea"/>
                <a:sym typeface="Symbol" pitchFamily="18" charset="2"/>
              </a:rPr>
              <a:t>=</a:t>
            </a:r>
            <a:r>
              <a:rPr lang="en-US" altLang="zh-CN" b="1" i="1" dirty="0" smtClean="0">
                <a:latin typeface="+mn-lt"/>
                <a:ea typeface="+mn-ea"/>
                <a:sym typeface="Symbol" pitchFamily="18" charset="2"/>
              </a:rPr>
              <a:t>d </a:t>
            </a:r>
            <a:r>
              <a:rPr lang="zh-CN" altLang="en-US" dirty="0" smtClean="0">
                <a:latin typeface="+mn-lt"/>
                <a:ea typeface="+mn-ea"/>
                <a:sym typeface="Symbol" pitchFamily="18" charset="2"/>
              </a:rPr>
              <a:t>或</a:t>
            </a:r>
            <a:r>
              <a:rPr lang="zh-CN" altLang="en-US" b="1" i="1" dirty="0" smtClean="0">
                <a:latin typeface="+mn-lt"/>
                <a:ea typeface="+mn-ea"/>
                <a:sym typeface="Symbol" pitchFamily="18" charset="2"/>
              </a:rPr>
              <a:t> </a:t>
            </a:r>
            <a:r>
              <a:rPr lang="en-US" altLang="zh-CN" b="1" i="1" dirty="0" err="1" smtClean="0">
                <a:latin typeface="+mn-lt"/>
                <a:ea typeface="+mn-ea"/>
                <a:sym typeface="Symbol" pitchFamily="18" charset="2"/>
              </a:rPr>
              <a:t>Qz</a:t>
            </a:r>
            <a:r>
              <a:rPr lang="en-US" altLang="zh-CN" b="1" i="1" dirty="0" smtClean="0">
                <a:latin typeface="+mn-lt"/>
                <a:ea typeface="+mn-ea"/>
                <a:sym typeface="Symbol" pitchFamily="18" charset="2"/>
              </a:rPr>
              <a:t>=d </a:t>
            </a:r>
            <a:r>
              <a:rPr lang="zh-CN" altLang="en-US" dirty="0" smtClean="0">
                <a:latin typeface="+mn-lt"/>
                <a:ea typeface="+mn-ea"/>
                <a:sym typeface="Symbol" pitchFamily="18" charset="2"/>
              </a:rPr>
              <a:t>容易</a:t>
            </a:r>
            <a:r>
              <a:rPr lang="zh-CN" altLang="en-US" dirty="0" smtClean="0">
                <a:latin typeface="+mn-lt"/>
                <a:ea typeface="+mn-ea"/>
                <a:sym typeface="Symbol" pitchFamily="18" charset="2"/>
              </a:rPr>
              <a:t>求解</a:t>
            </a:r>
            <a:r>
              <a:rPr lang="en-US" altLang="zh-CN" dirty="0" smtClean="0">
                <a:latin typeface="+mn-lt"/>
                <a:ea typeface="+mn-ea"/>
                <a:sym typeface="Symbol" pitchFamily="18" charset="2"/>
              </a:rPr>
              <a:t>.</a:t>
            </a:r>
            <a:endParaRPr lang="zh-CN" altLang="en-US" dirty="0">
              <a:latin typeface="+mn-lt"/>
              <a:ea typeface="+mn-ea"/>
              <a:sym typeface="Symbol" pitchFamily="18" charset="2"/>
            </a:endParaRPr>
          </a:p>
        </p:txBody>
      </p:sp>
      <p:pic>
        <p:nvPicPr>
          <p:cNvPr id="130052" name="Picture 102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851920" y="2910458"/>
            <a:ext cx="1228725" cy="590550"/>
          </a:xfrm>
          <a:prstGeom prst="rect">
            <a:avLst/>
          </a:prstGeom>
          <a:noFill/>
        </p:spPr>
      </p:pic>
      <p:pic>
        <p:nvPicPr>
          <p:cNvPr id="130061" name="Picture 103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1560" y="5102553"/>
            <a:ext cx="3238500" cy="590550"/>
          </a:xfrm>
          <a:prstGeom prst="rect">
            <a:avLst/>
          </a:prstGeom>
          <a:noFill/>
        </p:spPr>
      </p:pic>
      <p:sp>
        <p:nvSpPr>
          <p:cNvPr id="20" name="矩形 19"/>
          <p:cNvSpPr/>
          <p:nvPr/>
        </p:nvSpPr>
        <p:spPr>
          <a:xfrm>
            <a:off x="0" y="2924944"/>
            <a:ext cx="9144000" cy="1081322"/>
          </a:xfrm>
          <a:prstGeom prst="rect">
            <a:avLst/>
          </a:prstGeom>
          <a:ln>
            <a:solidFill>
              <a:srgbClr val="00B0F0"/>
            </a:solidFill>
          </a:ln>
        </p:spPr>
        <p:txBody>
          <a:bodyPr wrap="square">
            <a:spAutoFit/>
          </a:bodyPr>
          <a:lstStyle/>
          <a:p>
            <a:pPr algn="l">
              <a:lnSpc>
                <a:spcPct val="120000"/>
              </a:lnSpc>
              <a:spcBef>
                <a:spcPts val="0"/>
              </a:spcBef>
            </a:pPr>
            <a:r>
              <a:rPr lang="zh-CN" altLang="en-US" dirty="0" smtClean="0">
                <a:solidFill>
                  <a:srgbClr val="0070C0"/>
                </a:solidFill>
                <a:latin typeface="+mn-lt"/>
                <a:sym typeface="Symbol" pitchFamily="18" charset="2"/>
              </a:rPr>
              <a:t>方案</a:t>
            </a:r>
            <a:r>
              <a:rPr lang="en-US" altLang="zh-CN" dirty="0" smtClean="0">
                <a:solidFill>
                  <a:srgbClr val="0070C0"/>
                </a:solidFill>
                <a:latin typeface="+mn-lt"/>
                <a:sym typeface="Symbol" pitchFamily="18" charset="2"/>
              </a:rPr>
              <a:t>(II)</a:t>
            </a:r>
            <a:r>
              <a:rPr lang="zh-CN" altLang="en-US" dirty="0" smtClean="0">
                <a:latin typeface="+mn-lt"/>
                <a:sym typeface="Symbol" pitchFamily="18" charset="2"/>
              </a:rPr>
              <a:t>考虑线性方程组</a:t>
            </a:r>
            <a:endParaRPr lang="en-US" altLang="zh-CN" dirty="0" smtClean="0">
              <a:latin typeface="+mn-lt"/>
              <a:sym typeface="Symbol" pitchFamily="18" charset="2"/>
            </a:endParaRPr>
          </a:p>
          <a:p>
            <a:pPr algn="l">
              <a:lnSpc>
                <a:spcPct val="120000"/>
              </a:lnSpc>
              <a:spcBef>
                <a:spcPts val="0"/>
              </a:spcBef>
            </a:pPr>
            <a:endParaRPr lang="zh-CN" altLang="en-US" dirty="0">
              <a:latin typeface="+mn-lt"/>
              <a:sym typeface="Symbol" pitchFamily="18" charset="2"/>
            </a:endParaRPr>
          </a:p>
        </p:txBody>
      </p:sp>
      <p:sp>
        <p:nvSpPr>
          <p:cNvPr id="21" name="矩形 20"/>
          <p:cNvSpPr/>
          <p:nvPr/>
        </p:nvSpPr>
        <p:spPr>
          <a:xfrm>
            <a:off x="0" y="1772816"/>
            <a:ext cx="9144000" cy="1081322"/>
          </a:xfrm>
          <a:prstGeom prst="rect">
            <a:avLst/>
          </a:prstGeom>
          <a:ln>
            <a:solidFill>
              <a:srgbClr val="00B0F0"/>
            </a:solidFill>
          </a:ln>
        </p:spPr>
        <p:txBody>
          <a:bodyPr wrap="square">
            <a:spAutoFit/>
          </a:bodyPr>
          <a:lstStyle/>
          <a:p>
            <a:pPr algn="l">
              <a:lnSpc>
                <a:spcPct val="120000"/>
              </a:lnSpc>
              <a:spcBef>
                <a:spcPts val="0"/>
              </a:spcBef>
            </a:pPr>
            <a:r>
              <a:rPr lang="zh-CN" altLang="en-US" dirty="0" smtClean="0">
                <a:solidFill>
                  <a:srgbClr val="0070C0"/>
                </a:solidFill>
                <a:latin typeface="+mn-lt"/>
                <a:sym typeface="Symbol" pitchFamily="18" charset="2"/>
              </a:rPr>
              <a:t>方案</a:t>
            </a:r>
            <a:r>
              <a:rPr lang="en-US" altLang="zh-CN" dirty="0" smtClean="0">
                <a:solidFill>
                  <a:srgbClr val="0070C0"/>
                </a:solidFill>
                <a:latin typeface="+mn-lt"/>
                <a:sym typeface="Symbol" pitchFamily="18" charset="2"/>
              </a:rPr>
              <a:t>(I) </a:t>
            </a:r>
            <a:r>
              <a:rPr lang="zh-CN" altLang="en-US" dirty="0" smtClean="0">
                <a:latin typeface="+mn-lt"/>
                <a:sym typeface="Symbol" pitchFamily="18" charset="2"/>
              </a:rPr>
              <a:t>考虑线性方程组</a:t>
            </a:r>
            <a:endParaRPr lang="en-US" altLang="zh-CN" dirty="0" smtClean="0">
              <a:latin typeface="+mn-lt"/>
              <a:sym typeface="Symbol" pitchFamily="18" charset="2"/>
            </a:endParaRPr>
          </a:p>
          <a:p>
            <a:pPr algn="l">
              <a:lnSpc>
                <a:spcPct val="120000"/>
              </a:lnSpc>
              <a:spcBef>
                <a:spcPts val="0"/>
              </a:spcBef>
            </a:pPr>
            <a:endParaRPr lang="zh-CN" altLang="en-US" dirty="0">
              <a:latin typeface="+mn-lt"/>
              <a:sym typeface="Symbol" pitchFamily="18" charset="2"/>
            </a:endParaRPr>
          </a:p>
        </p:txBody>
      </p:sp>
      <p:sp>
        <p:nvSpPr>
          <p:cNvPr id="23" name="矩形 22"/>
          <p:cNvSpPr/>
          <p:nvPr/>
        </p:nvSpPr>
        <p:spPr>
          <a:xfrm>
            <a:off x="0" y="2276872"/>
            <a:ext cx="9144000" cy="564257"/>
          </a:xfrm>
          <a:prstGeom prst="rect">
            <a:avLst/>
          </a:prstGeom>
        </p:spPr>
        <p:txBody>
          <a:bodyPr wrap="square">
            <a:spAutoFit/>
          </a:bodyPr>
          <a:lstStyle/>
          <a:p>
            <a:pPr algn="l">
              <a:lnSpc>
                <a:spcPct val="120000"/>
              </a:lnSpc>
              <a:spcBef>
                <a:spcPts val="0"/>
              </a:spcBef>
            </a:pPr>
            <a:r>
              <a:rPr lang="zh-CN" altLang="en-US" dirty="0" smtClean="0">
                <a:latin typeface="+mn-lt"/>
                <a:sym typeface="Symbol" pitchFamily="18" charset="2"/>
              </a:rPr>
              <a:t>其中</a:t>
            </a:r>
            <a:endParaRPr lang="zh-CN" altLang="en-US" dirty="0">
              <a:latin typeface="+mn-lt"/>
              <a:sym typeface="Symbol" pitchFamily="18" charset="2"/>
            </a:endParaRPr>
          </a:p>
        </p:txBody>
      </p:sp>
      <p:pic>
        <p:nvPicPr>
          <p:cNvPr id="23143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99592" y="3513336"/>
            <a:ext cx="1514475" cy="438150"/>
          </a:xfrm>
          <a:prstGeom prst="rect">
            <a:avLst/>
          </a:prstGeom>
          <a:noFill/>
        </p:spPr>
      </p:pic>
      <p:pic>
        <p:nvPicPr>
          <p:cNvPr id="231433"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55776" y="3519438"/>
            <a:ext cx="1552575" cy="419100"/>
          </a:xfrm>
          <a:prstGeom prst="rect">
            <a:avLst/>
          </a:prstGeom>
          <a:noFill/>
        </p:spPr>
      </p:pic>
      <p:pic>
        <p:nvPicPr>
          <p:cNvPr id="231435"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298429" y="3503811"/>
            <a:ext cx="1209675" cy="447675"/>
          </a:xfrm>
          <a:prstGeom prst="rect">
            <a:avLst/>
          </a:prstGeom>
          <a:noFill/>
        </p:spPr>
      </p:pic>
      <p:pic>
        <p:nvPicPr>
          <p:cNvPr id="231438" name="Picture 1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899592" y="2348880"/>
            <a:ext cx="1247775" cy="438150"/>
          </a:xfrm>
          <a:prstGeom prst="rect">
            <a:avLst/>
          </a:prstGeom>
          <a:noFill/>
        </p:spPr>
      </p:pic>
      <p:pic>
        <p:nvPicPr>
          <p:cNvPr id="231440" name="Picture 1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578349" y="2333253"/>
            <a:ext cx="1209675" cy="447675"/>
          </a:xfrm>
          <a:prstGeom prst="rect">
            <a:avLst/>
          </a:prstGeom>
          <a:noFill/>
        </p:spPr>
      </p:pic>
      <p:pic>
        <p:nvPicPr>
          <p:cNvPr id="231442" name="Picture 18"/>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539552" y="4133453"/>
            <a:ext cx="1123950" cy="447675"/>
          </a:xfrm>
          <a:prstGeom prst="rect">
            <a:avLst/>
          </a:prstGeom>
          <a:noFill/>
        </p:spPr>
      </p:pic>
      <p:pic>
        <p:nvPicPr>
          <p:cNvPr id="48" name="Picture 102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851920" y="1772816"/>
            <a:ext cx="1228725" cy="590550"/>
          </a:xfrm>
          <a:prstGeom prst="rect">
            <a:avLst/>
          </a:prstGeom>
          <a:noFill/>
        </p:spPr>
      </p:pic>
      <p:pic>
        <p:nvPicPr>
          <p:cNvPr id="231448" name="Picture 24"/>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411760" y="2348880"/>
            <a:ext cx="942975" cy="419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9640"/>
                                        </p:tgtEl>
                                        <p:attrNameLst>
                                          <p:attrName>style.visibility</p:attrName>
                                        </p:attrNameLst>
                                      </p:cBhvr>
                                      <p:to>
                                        <p:strVal val="visible"/>
                                      </p:to>
                                    </p:set>
                                    <p:anim calcmode="discrete" valueType="clr">
                                      <p:cBhvr override="childStyle">
                                        <p:cTn id="7" dur="80"/>
                                        <p:tgtEl>
                                          <p:spTgt spid="696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9640"/>
                                        </p:tgtEl>
                                        <p:attrNameLst>
                                          <p:attrName>fillcolor</p:attrName>
                                        </p:attrNameLst>
                                      </p:cBhvr>
                                      <p:tavLst>
                                        <p:tav tm="0">
                                          <p:val>
                                            <p:clrVal>
                                              <a:schemeClr val="accent2"/>
                                            </p:clrVal>
                                          </p:val>
                                        </p:tav>
                                        <p:tav tm="50000">
                                          <p:val>
                                            <p:clrVal>
                                              <a:schemeClr val="hlink"/>
                                            </p:clrVal>
                                          </p:val>
                                        </p:tav>
                                      </p:tavLst>
                                    </p:anim>
                                    <p:set>
                                      <p:cBhvr>
                                        <p:cTn id="9" dur="80"/>
                                        <p:tgtEl>
                                          <p:spTgt spid="6964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1">
                                            <p:txEl>
                                              <p:pRg st="0" end="0"/>
                                            </p:txEl>
                                          </p:spTgt>
                                        </p:tgtEl>
                                        <p:attrNameLst>
                                          <p:attrName>style.visibility</p:attrName>
                                        </p:attrNameLst>
                                      </p:cBhvr>
                                      <p:to>
                                        <p:strVal val="visible"/>
                                      </p:to>
                                    </p:set>
                                    <p:anim calcmode="discrete" valueType="clr">
                                      <p:cBhvr override="childStyle">
                                        <p:cTn id="14" dur="80"/>
                                        <p:tgtEl>
                                          <p:spTgt spid="2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left)">
                                      <p:cBhvr>
                                        <p:cTn id="21" dur="500"/>
                                        <p:tgtEl>
                                          <p:spTgt spid="4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31438"/>
                                        </p:tgtEl>
                                        <p:attrNameLst>
                                          <p:attrName>style.visibility</p:attrName>
                                        </p:attrNameLst>
                                      </p:cBhvr>
                                      <p:to>
                                        <p:strVal val="visible"/>
                                      </p:to>
                                    </p:set>
                                    <p:animEffect transition="in" filter="wipe(left)">
                                      <p:cBhvr>
                                        <p:cTn id="31" dur="500"/>
                                        <p:tgtEl>
                                          <p:spTgt spid="23143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1448"/>
                                        </p:tgtEl>
                                        <p:attrNameLst>
                                          <p:attrName>style.visibility</p:attrName>
                                        </p:attrNameLst>
                                      </p:cBhvr>
                                      <p:to>
                                        <p:strVal val="visible"/>
                                      </p:to>
                                    </p:set>
                                    <p:animEffect transition="in" filter="wipe(left)">
                                      <p:cBhvr>
                                        <p:cTn id="36" dur="500"/>
                                        <p:tgtEl>
                                          <p:spTgt spid="23144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31440"/>
                                        </p:tgtEl>
                                        <p:attrNameLst>
                                          <p:attrName>style.visibility</p:attrName>
                                        </p:attrNameLst>
                                      </p:cBhvr>
                                      <p:to>
                                        <p:strVal val="visible"/>
                                      </p:to>
                                    </p:set>
                                    <p:animEffect transition="in" filter="wipe(left)">
                                      <p:cBhvr>
                                        <p:cTn id="41" dur="500"/>
                                        <p:tgtEl>
                                          <p:spTgt spid="231440"/>
                                        </p:tgtEl>
                                      </p:cBhvr>
                                    </p:animEffec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nodeType="clickEffect">
                                  <p:stCondLst>
                                    <p:cond delay="0"/>
                                  </p:stCondLst>
                                  <p:iterate type="lt">
                                    <p:tmPct val="50000"/>
                                  </p:iterate>
                                  <p:childTnLst>
                                    <p:set>
                                      <p:cBhvr>
                                        <p:cTn id="45" dur="1" fill="hold">
                                          <p:stCondLst>
                                            <p:cond delay="0"/>
                                          </p:stCondLst>
                                        </p:cTn>
                                        <p:tgtEl>
                                          <p:spTgt spid="20">
                                            <p:txEl>
                                              <p:pRg st="0" end="0"/>
                                            </p:txEl>
                                          </p:spTgt>
                                        </p:tgtEl>
                                        <p:attrNameLst>
                                          <p:attrName>style.visibility</p:attrName>
                                        </p:attrNameLst>
                                      </p:cBhvr>
                                      <p:to>
                                        <p:strVal val="visible"/>
                                      </p:to>
                                    </p:set>
                                    <p:anim calcmode="discrete" valueType="clr">
                                      <p:cBhvr override="childStyle">
                                        <p:cTn id="46" dur="80"/>
                                        <p:tgtEl>
                                          <p:spTgt spid="2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20">
                                            <p:txEl>
                                              <p:pRg st="0" end="0"/>
                                            </p:txEl>
                                          </p:spTgt>
                                        </p:tgtEl>
                                        <p:attrNameLst>
                                          <p:attrName>fillcolor</p:attrName>
                                        </p:attrNameLst>
                                      </p:cBhvr>
                                      <p:tavLst>
                                        <p:tav tm="0">
                                          <p:val>
                                            <p:clrVal>
                                              <a:schemeClr val="accent2"/>
                                            </p:clrVal>
                                          </p:val>
                                        </p:tav>
                                        <p:tav tm="50000">
                                          <p:val>
                                            <p:clrVal>
                                              <a:schemeClr val="hlink"/>
                                            </p:clrVal>
                                          </p:val>
                                        </p:tav>
                                      </p:tavLst>
                                    </p:anim>
                                    <p:set>
                                      <p:cBhvr>
                                        <p:cTn id="48" dur="80"/>
                                        <p:tgtEl>
                                          <p:spTgt spid="20">
                                            <p:txEl>
                                              <p:pRg st="0" end="0"/>
                                            </p:txEl>
                                          </p:spTgt>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30052"/>
                                        </p:tgtEl>
                                        <p:attrNameLst>
                                          <p:attrName>style.visibility</p:attrName>
                                        </p:attrNameLst>
                                      </p:cBhvr>
                                      <p:to>
                                        <p:strVal val="visible"/>
                                      </p:to>
                                    </p:set>
                                    <p:animEffect transition="in" filter="wipe(left)">
                                      <p:cBhvr>
                                        <p:cTn id="53" dur="500"/>
                                        <p:tgtEl>
                                          <p:spTgt spid="130052"/>
                                        </p:tgtEl>
                                      </p:cBhvr>
                                    </p:animEffect>
                                  </p:childTnLst>
                                </p:cTn>
                              </p:par>
                            </p:childTnLst>
                          </p:cTn>
                        </p:par>
                      </p:childTnLst>
                    </p:cTn>
                  </p:par>
                  <p:par>
                    <p:cTn id="54" fill="hold">
                      <p:stCondLst>
                        <p:cond delay="indefinite"/>
                      </p:stCondLst>
                      <p:childTnLst>
                        <p:par>
                          <p:cTn id="55" fill="hold">
                            <p:stCondLst>
                              <p:cond delay="0"/>
                            </p:stCondLst>
                            <p:childTnLst>
                              <p:par>
                                <p:cTn id="56" presetID="27" presetClass="entr" presetSubtype="0" fill="hold" grpId="0" nodeType="clickEffect">
                                  <p:stCondLst>
                                    <p:cond delay="0"/>
                                  </p:stCondLst>
                                  <p:iterate type="lt">
                                    <p:tmPct val="50000"/>
                                  </p:iterate>
                                  <p:childTnLst>
                                    <p:set>
                                      <p:cBhvr>
                                        <p:cTn id="57" dur="1" fill="hold">
                                          <p:stCondLst>
                                            <p:cond delay="0"/>
                                          </p:stCondLst>
                                        </p:cTn>
                                        <p:tgtEl>
                                          <p:spTgt spid="69642"/>
                                        </p:tgtEl>
                                        <p:attrNameLst>
                                          <p:attrName>style.visibility</p:attrName>
                                        </p:attrNameLst>
                                      </p:cBhvr>
                                      <p:to>
                                        <p:strVal val="visible"/>
                                      </p:to>
                                    </p:set>
                                    <p:anim calcmode="discrete" valueType="clr">
                                      <p:cBhvr override="childStyle">
                                        <p:cTn id="58" dur="80"/>
                                        <p:tgtEl>
                                          <p:spTgt spid="69642"/>
                                        </p:tgtEl>
                                        <p:attrNameLst>
                                          <p:attrName>style.color</p:attrName>
                                        </p:attrNameLst>
                                      </p:cBhvr>
                                      <p:tavLst>
                                        <p:tav tm="0">
                                          <p:val>
                                            <p:clrVal>
                                              <a:schemeClr val="accent2"/>
                                            </p:clrVal>
                                          </p:val>
                                        </p:tav>
                                        <p:tav tm="50000">
                                          <p:val>
                                            <p:clrVal>
                                              <a:schemeClr val="hlink"/>
                                            </p:clrVal>
                                          </p:val>
                                        </p:tav>
                                      </p:tavLst>
                                    </p:anim>
                                    <p:anim calcmode="discrete" valueType="clr">
                                      <p:cBhvr>
                                        <p:cTn id="59" dur="80"/>
                                        <p:tgtEl>
                                          <p:spTgt spid="69642"/>
                                        </p:tgtEl>
                                        <p:attrNameLst>
                                          <p:attrName>fillcolor</p:attrName>
                                        </p:attrNameLst>
                                      </p:cBhvr>
                                      <p:tavLst>
                                        <p:tav tm="0">
                                          <p:val>
                                            <p:clrVal>
                                              <a:schemeClr val="accent2"/>
                                            </p:clrVal>
                                          </p:val>
                                        </p:tav>
                                        <p:tav tm="50000">
                                          <p:val>
                                            <p:clrVal>
                                              <a:schemeClr val="hlink"/>
                                            </p:clrVal>
                                          </p:val>
                                        </p:tav>
                                      </p:tavLst>
                                    </p:anim>
                                    <p:set>
                                      <p:cBhvr>
                                        <p:cTn id="60" dur="80"/>
                                        <p:tgtEl>
                                          <p:spTgt spid="69642"/>
                                        </p:tgtEl>
                                        <p:attrNameLst>
                                          <p:attrName>fill.type</p:attrName>
                                        </p:attrNameLst>
                                      </p:cBhvr>
                                      <p:to>
                                        <p:strVal val="solid"/>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31431"/>
                                        </p:tgtEl>
                                        <p:attrNameLst>
                                          <p:attrName>style.visibility</p:attrName>
                                        </p:attrNameLst>
                                      </p:cBhvr>
                                      <p:to>
                                        <p:strVal val="visible"/>
                                      </p:to>
                                    </p:set>
                                    <p:animEffect transition="in" filter="wipe(left)">
                                      <p:cBhvr>
                                        <p:cTn id="65" dur="500"/>
                                        <p:tgtEl>
                                          <p:spTgt spid="23143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31433"/>
                                        </p:tgtEl>
                                        <p:attrNameLst>
                                          <p:attrName>style.visibility</p:attrName>
                                        </p:attrNameLst>
                                      </p:cBhvr>
                                      <p:to>
                                        <p:strVal val="visible"/>
                                      </p:to>
                                    </p:set>
                                    <p:animEffect transition="in" filter="wipe(left)">
                                      <p:cBhvr>
                                        <p:cTn id="70" dur="500"/>
                                        <p:tgtEl>
                                          <p:spTgt spid="2314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31435"/>
                                        </p:tgtEl>
                                        <p:attrNameLst>
                                          <p:attrName>style.visibility</p:attrName>
                                        </p:attrNameLst>
                                      </p:cBhvr>
                                      <p:to>
                                        <p:strVal val="visible"/>
                                      </p:to>
                                    </p:set>
                                    <p:animEffect transition="in" filter="wipe(left)">
                                      <p:cBhvr>
                                        <p:cTn id="75" dur="500"/>
                                        <p:tgtEl>
                                          <p:spTgt spid="231435"/>
                                        </p:tgtEl>
                                      </p:cBhvr>
                                    </p:animEffect>
                                  </p:childTnLst>
                                </p:cTn>
                              </p:par>
                            </p:childTnLst>
                          </p:cTn>
                        </p:par>
                      </p:childTnLst>
                    </p:cTn>
                  </p:par>
                  <p:par>
                    <p:cTn id="76" fill="hold">
                      <p:stCondLst>
                        <p:cond delay="indefinite"/>
                      </p:stCondLst>
                      <p:childTnLst>
                        <p:par>
                          <p:cTn id="77" fill="hold">
                            <p:stCondLst>
                              <p:cond delay="0"/>
                            </p:stCondLst>
                            <p:childTnLst>
                              <p:par>
                                <p:cTn id="78" presetID="27" presetClass="entr" presetSubtype="0" fill="hold" nodeType="clickEffect">
                                  <p:stCondLst>
                                    <p:cond delay="0"/>
                                  </p:stCondLst>
                                  <p:iterate type="lt">
                                    <p:tmPct val="50000"/>
                                  </p:iterate>
                                  <p:childTnLst>
                                    <p:set>
                                      <p:cBhvr>
                                        <p:cTn id="79" dur="1" fill="hold">
                                          <p:stCondLst>
                                            <p:cond delay="0"/>
                                          </p:stCondLst>
                                        </p:cTn>
                                        <p:tgtEl>
                                          <p:spTgt spid="69648">
                                            <p:txEl>
                                              <p:pRg st="0" end="0"/>
                                            </p:txEl>
                                          </p:spTgt>
                                        </p:tgtEl>
                                        <p:attrNameLst>
                                          <p:attrName>style.visibility</p:attrName>
                                        </p:attrNameLst>
                                      </p:cBhvr>
                                      <p:to>
                                        <p:strVal val="visible"/>
                                      </p:to>
                                    </p:set>
                                    <p:anim calcmode="discrete" valueType="clr">
                                      <p:cBhvr override="childStyle">
                                        <p:cTn id="80" dur="80"/>
                                        <p:tgtEl>
                                          <p:spTgt spid="6964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1" dur="80"/>
                                        <p:tgtEl>
                                          <p:spTgt spid="69648">
                                            <p:txEl>
                                              <p:pRg st="0" end="0"/>
                                            </p:txEl>
                                          </p:spTgt>
                                        </p:tgtEl>
                                        <p:attrNameLst>
                                          <p:attrName>fillcolor</p:attrName>
                                        </p:attrNameLst>
                                      </p:cBhvr>
                                      <p:tavLst>
                                        <p:tav tm="0">
                                          <p:val>
                                            <p:clrVal>
                                              <a:schemeClr val="accent2"/>
                                            </p:clrVal>
                                          </p:val>
                                        </p:tav>
                                        <p:tav tm="50000">
                                          <p:val>
                                            <p:clrVal>
                                              <a:schemeClr val="hlink"/>
                                            </p:clrVal>
                                          </p:val>
                                        </p:tav>
                                      </p:tavLst>
                                    </p:anim>
                                    <p:set>
                                      <p:cBhvr>
                                        <p:cTn id="82" dur="80"/>
                                        <p:tgtEl>
                                          <p:spTgt spid="69648">
                                            <p:txEl>
                                              <p:pRg st="0" end="0"/>
                                            </p:txEl>
                                          </p:spTgt>
                                        </p:tgtEl>
                                        <p:attrNameLst>
                                          <p:attrName>fill.type</p:attrName>
                                        </p:attrNameLst>
                                      </p:cBhvr>
                                      <p:to>
                                        <p:strVal val="solid"/>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31442"/>
                                        </p:tgtEl>
                                        <p:attrNameLst>
                                          <p:attrName>style.visibility</p:attrName>
                                        </p:attrNameLst>
                                      </p:cBhvr>
                                      <p:to>
                                        <p:strVal val="visible"/>
                                      </p:to>
                                    </p:set>
                                    <p:animEffect transition="in" filter="blinds(horizontal)">
                                      <p:cBhvr>
                                        <p:cTn id="87" dur="500"/>
                                        <p:tgtEl>
                                          <p:spTgt spid="231442"/>
                                        </p:tgtEl>
                                      </p:cBhvr>
                                    </p:animEffect>
                                  </p:childTnLst>
                                </p:cTn>
                              </p:par>
                            </p:childTnLst>
                          </p:cTn>
                        </p:par>
                      </p:childTnLst>
                    </p:cTn>
                  </p:par>
                  <p:par>
                    <p:cTn id="88" fill="hold">
                      <p:stCondLst>
                        <p:cond delay="indefinite"/>
                      </p:stCondLst>
                      <p:childTnLst>
                        <p:par>
                          <p:cTn id="89" fill="hold">
                            <p:stCondLst>
                              <p:cond delay="0"/>
                            </p:stCondLst>
                            <p:childTnLst>
                              <p:par>
                                <p:cTn id="90" presetID="27" presetClass="entr" presetSubtype="0" fill="hold" nodeType="clickEffect">
                                  <p:stCondLst>
                                    <p:cond delay="0"/>
                                  </p:stCondLst>
                                  <p:iterate type="lt">
                                    <p:tmPct val="50000"/>
                                  </p:iterate>
                                  <p:childTnLst>
                                    <p:set>
                                      <p:cBhvr>
                                        <p:cTn id="91" dur="1" fill="hold">
                                          <p:stCondLst>
                                            <p:cond delay="0"/>
                                          </p:stCondLst>
                                        </p:cTn>
                                        <p:tgtEl>
                                          <p:spTgt spid="69648">
                                            <p:txEl>
                                              <p:pRg st="1" end="1"/>
                                            </p:txEl>
                                          </p:spTgt>
                                        </p:tgtEl>
                                        <p:attrNameLst>
                                          <p:attrName>style.visibility</p:attrName>
                                        </p:attrNameLst>
                                      </p:cBhvr>
                                      <p:to>
                                        <p:strVal val="visible"/>
                                      </p:to>
                                    </p:set>
                                    <p:anim calcmode="discrete" valueType="clr">
                                      <p:cBhvr override="childStyle">
                                        <p:cTn id="92" dur="80"/>
                                        <p:tgtEl>
                                          <p:spTgt spid="6964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3" dur="80"/>
                                        <p:tgtEl>
                                          <p:spTgt spid="69648">
                                            <p:txEl>
                                              <p:pRg st="1" end="1"/>
                                            </p:txEl>
                                          </p:spTgt>
                                        </p:tgtEl>
                                        <p:attrNameLst>
                                          <p:attrName>fillcolor</p:attrName>
                                        </p:attrNameLst>
                                      </p:cBhvr>
                                      <p:tavLst>
                                        <p:tav tm="0">
                                          <p:val>
                                            <p:clrVal>
                                              <a:schemeClr val="accent2"/>
                                            </p:clrVal>
                                          </p:val>
                                        </p:tav>
                                        <p:tav tm="50000">
                                          <p:val>
                                            <p:clrVal>
                                              <a:schemeClr val="hlink"/>
                                            </p:clrVal>
                                          </p:val>
                                        </p:tav>
                                      </p:tavLst>
                                    </p:anim>
                                    <p:set>
                                      <p:cBhvr>
                                        <p:cTn id="94" dur="80"/>
                                        <p:tgtEl>
                                          <p:spTgt spid="69648">
                                            <p:txEl>
                                              <p:pRg st="1" end="1"/>
                                            </p:txEl>
                                          </p:spTgt>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69649">
                                            <p:txEl>
                                              <p:pRg st="0" end="0"/>
                                            </p:txEl>
                                          </p:spTgt>
                                        </p:tgtEl>
                                        <p:attrNameLst>
                                          <p:attrName>style.visibility</p:attrName>
                                        </p:attrNameLst>
                                      </p:cBhvr>
                                      <p:to>
                                        <p:strVal val="visible"/>
                                      </p:to>
                                    </p:set>
                                    <p:animEffect transition="in" filter="blinds(horizontal)">
                                      <p:cBhvr>
                                        <p:cTn id="99" dur="500"/>
                                        <p:tgtEl>
                                          <p:spTgt spid="69649">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130061"/>
                                        </p:tgtEl>
                                        <p:attrNameLst>
                                          <p:attrName>style.visibility</p:attrName>
                                        </p:attrNameLst>
                                      </p:cBhvr>
                                      <p:to>
                                        <p:strVal val="visible"/>
                                      </p:to>
                                    </p:set>
                                    <p:animEffect transition="in" filter="wipe(left)">
                                      <p:cBhvr>
                                        <p:cTn id="104" dur="500"/>
                                        <p:tgtEl>
                                          <p:spTgt spid="130061"/>
                                        </p:tgtEl>
                                      </p:cBhvr>
                                    </p:animEffect>
                                  </p:childTnLst>
                                </p:cTn>
                              </p:par>
                            </p:childTnLst>
                          </p:cTn>
                        </p:par>
                      </p:childTnLst>
                    </p:cTn>
                  </p:par>
                  <p:par>
                    <p:cTn id="105" fill="hold">
                      <p:stCondLst>
                        <p:cond delay="indefinite"/>
                      </p:stCondLst>
                      <p:childTnLst>
                        <p:par>
                          <p:cTn id="106" fill="hold">
                            <p:stCondLst>
                              <p:cond delay="0"/>
                            </p:stCondLst>
                            <p:childTnLst>
                              <p:par>
                                <p:cTn id="107" presetID="27" presetClass="entr" presetSubtype="0" fill="hold" nodeType="clickEffect">
                                  <p:stCondLst>
                                    <p:cond delay="0"/>
                                  </p:stCondLst>
                                  <p:iterate type="lt">
                                    <p:tmPct val="50000"/>
                                  </p:iterate>
                                  <p:childTnLst>
                                    <p:set>
                                      <p:cBhvr>
                                        <p:cTn id="108" dur="1" fill="hold">
                                          <p:stCondLst>
                                            <p:cond delay="0"/>
                                          </p:stCondLst>
                                        </p:cTn>
                                        <p:tgtEl>
                                          <p:spTgt spid="69650">
                                            <p:txEl>
                                              <p:pRg st="0" end="0"/>
                                            </p:txEl>
                                          </p:spTgt>
                                        </p:tgtEl>
                                        <p:attrNameLst>
                                          <p:attrName>style.visibility</p:attrName>
                                        </p:attrNameLst>
                                      </p:cBhvr>
                                      <p:to>
                                        <p:strVal val="visible"/>
                                      </p:to>
                                    </p:set>
                                    <p:anim calcmode="discrete" valueType="clr">
                                      <p:cBhvr override="childStyle">
                                        <p:cTn id="109" dur="80"/>
                                        <p:tgtEl>
                                          <p:spTgt spid="6965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0" dur="80"/>
                                        <p:tgtEl>
                                          <p:spTgt spid="69650">
                                            <p:txEl>
                                              <p:pRg st="0" end="0"/>
                                            </p:txEl>
                                          </p:spTgt>
                                        </p:tgtEl>
                                        <p:attrNameLst>
                                          <p:attrName>fillcolor</p:attrName>
                                        </p:attrNameLst>
                                      </p:cBhvr>
                                      <p:tavLst>
                                        <p:tav tm="0">
                                          <p:val>
                                            <p:clrVal>
                                              <a:schemeClr val="accent2"/>
                                            </p:clrVal>
                                          </p:val>
                                        </p:tav>
                                        <p:tav tm="50000">
                                          <p:val>
                                            <p:clrVal>
                                              <a:schemeClr val="hlink"/>
                                            </p:clrVal>
                                          </p:val>
                                        </p:tav>
                                      </p:tavLst>
                                    </p:anim>
                                    <p:set>
                                      <p:cBhvr>
                                        <p:cTn id="111" dur="80"/>
                                        <p:tgtEl>
                                          <p:spTgt spid="69650">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p:bldP spid="6964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36512" y="2492896"/>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smtClean="0">
                <a:latin typeface="+mn-lt"/>
              </a:rPr>
              <a:t>顺序</a:t>
            </a:r>
            <a:r>
              <a:rPr lang="en-US" altLang="zh-CN" dirty="0">
                <a:latin typeface="+mn-lt"/>
              </a:rPr>
              <a:t>Gauss</a:t>
            </a:r>
            <a:r>
              <a:rPr lang="zh-CN" altLang="en-US" dirty="0">
                <a:latin typeface="+mn-lt"/>
              </a:rPr>
              <a:t>消去法求解</a:t>
            </a:r>
            <a:r>
              <a:rPr lang="en-US" altLang="zh-CN" i="1" dirty="0">
                <a:latin typeface="+mn-lt"/>
              </a:rPr>
              <a:t>n</a:t>
            </a:r>
            <a:r>
              <a:rPr lang="zh-CN" altLang="en-US" dirty="0">
                <a:latin typeface="+mn-lt"/>
              </a:rPr>
              <a:t>元线性方程组的乘除运算量</a:t>
            </a:r>
            <a:r>
              <a:rPr lang="zh-CN" altLang="en-US" dirty="0" smtClean="0">
                <a:latin typeface="+mn-lt"/>
              </a:rPr>
              <a:t>是</a:t>
            </a:r>
            <a:r>
              <a:rPr lang="en-US" altLang="zh-CN" dirty="0" smtClean="0">
                <a:latin typeface="+mn-lt"/>
                <a:sym typeface="Wingdings" pitchFamily="2" charset="2"/>
              </a:rPr>
              <a:t>:</a:t>
            </a:r>
            <a:endParaRPr lang="zh-CN" altLang="en-US" dirty="0">
              <a:latin typeface="+mn-lt"/>
              <a:sym typeface="Wingdings" pitchFamily="2" charset="2"/>
            </a:endParaRPr>
          </a:p>
        </p:txBody>
      </p:sp>
      <p:graphicFrame>
        <p:nvGraphicFramePr>
          <p:cNvPr id="25604" name="Object 4"/>
          <p:cNvGraphicFramePr>
            <a:graphicFrameLocks noChangeAspect="1"/>
          </p:cNvGraphicFramePr>
          <p:nvPr/>
        </p:nvGraphicFramePr>
        <p:xfrm>
          <a:off x="395536" y="3861048"/>
          <a:ext cx="2848470" cy="792088"/>
        </p:xfrm>
        <a:graphic>
          <a:graphicData uri="http://schemas.openxmlformats.org/presentationml/2006/ole">
            <p:oleObj spid="_x0000_s25604" name="Equation" r:id="rId3" imgW="2374560" imgH="660240" progId="Equation.3">
              <p:embed/>
            </p:oleObj>
          </a:graphicData>
        </a:graphic>
      </p:graphicFrame>
      <p:graphicFrame>
        <p:nvGraphicFramePr>
          <p:cNvPr id="25605" name="Object 5"/>
          <p:cNvGraphicFramePr>
            <a:graphicFrameLocks noChangeAspect="1"/>
          </p:cNvGraphicFramePr>
          <p:nvPr/>
        </p:nvGraphicFramePr>
        <p:xfrm>
          <a:off x="3347864" y="3789040"/>
          <a:ext cx="4891898" cy="936104"/>
        </p:xfrm>
        <a:graphic>
          <a:graphicData uri="http://schemas.openxmlformats.org/presentationml/2006/ole">
            <p:oleObj spid="_x0000_s25605" name="Equation" r:id="rId4" imgW="4114800" imgH="787320" progId="Equation.3">
              <p:embed/>
            </p:oleObj>
          </a:graphicData>
        </a:graphic>
      </p:graphicFrame>
      <p:graphicFrame>
        <p:nvGraphicFramePr>
          <p:cNvPr id="25606" name="Object 6"/>
          <p:cNvGraphicFramePr>
            <a:graphicFrameLocks noChangeAspect="1"/>
          </p:cNvGraphicFramePr>
          <p:nvPr/>
        </p:nvGraphicFramePr>
        <p:xfrm>
          <a:off x="467543" y="4869160"/>
          <a:ext cx="2991816" cy="1008112"/>
        </p:xfrm>
        <a:graphic>
          <a:graphicData uri="http://schemas.openxmlformats.org/presentationml/2006/ole">
            <p:oleObj spid="_x0000_s25606" name="Equation" r:id="rId5" imgW="2336760" imgH="787320" progId="Equation.3">
              <p:embed/>
            </p:oleObj>
          </a:graphicData>
        </a:graphic>
      </p:graphicFrame>
      <p:sp>
        <p:nvSpPr>
          <p:cNvPr id="25610" name="Text Box 10"/>
          <p:cNvSpPr txBox="1">
            <a:spLocks noChangeArrowheads="1"/>
          </p:cNvSpPr>
          <p:nvPr/>
        </p:nvSpPr>
        <p:spPr bwMode="auto">
          <a:xfrm>
            <a:off x="0" y="5949280"/>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i="1" dirty="0" smtClean="0">
                <a:latin typeface="+mn-lt"/>
              </a:rPr>
              <a:t>n</a:t>
            </a:r>
            <a:r>
              <a:rPr lang="en-US" altLang="zh-CN" dirty="0" smtClean="0">
                <a:latin typeface="+mn-lt"/>
              </a:rPr>
              <a:t>=20</a:t>
            </a:r>
            <a:r>
              <a:rPr lang="zh-CN" altLang="en-US" dirty="0" smtClean="0">
                <a:latin typeface="+mn-lt"/>
              </a:rPr>
              <a:t>时</a:t>
            </a:r>
            <a:r>
              <a:rPr lang="en-US" altLang="zh-CN" dirty="0" smtClean="0">
                <a:latin typeface="+mn-lt"/>
              </a:rPr>
              <a:t>, </a:t>
            </a:r>
            <a:r>
              <a:rPr lang="zh-CN" altLang="en-US" dirty="0" smtClean="0">
                <a:latin typeface="+mn-lt"/>
              </a:rPr>
              <a:t>顺序</a:t>
            </a:r>
            <a:r>
              <a:rPr lang="en-US" altLang="zh-CN" dirty="0">
                <a:latin typeface="+mn-lt"/>
              </a:rPr>
              <a:t>Gauss</a:t>
            </a:r>
            <a:r>
              <a:rPr lang="zh-CN" altLang="en-US" dirty="0">
                <a:latin typeface="+mn-lt"/>
              </a:rPr>
              <a:t>消去法只需</a:t>
            </a:r>
            <a:r>
              <a:rPr lang="en-US" altLang="zh-CN" dirty="0">
                <a:latin typeface="+mn-lt"/>
              </a:rPr>
              <a:t>3060</a:t>
            </a:r>
            <a:r>
              <a:rPr lang="zh-CN" altLang="en-US" dirty="0">
                <a:latin typeface="+mn-lt"/>
              </a:rPr>
              <a:t>次乘除法</a:t>
            </a:r>
            <a:r>
              <a:rPr lang="zh-CN" altLang="en-US" dirty="0" smtClean="0">
                <a:latin typeface="+mn-lt"/>
              </a:rPr>
              <a:t>运算</a:t>
            </a:r>
            <a:r>
              <a:rPr lang="en-US" altLang="zh-CN" dirty="0" smtClean="0">
                <a:latin typeface="+mn-lt"/>
              </a:rPr>
              <a:t>.</a:t>
            </a:r>
            <a:endParaRPr lang="en-US" altLang="zh-CN" dirty="0">
              <a:latin typeface="+mn-lt"/>
            </a:endParaRPr>
          </a:p>
        </p:txBody>
      </p:sp>
      <p:pic>
        <p:nvPicPr>
          <p:cNvPr id="25617" name="Picture 1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81955" y="188640"/>
            <a:ext cx="4810125" cy="1952625"/>
          </a:xfrm>
          <a:prstGeom prst="rect">
            <a:avLst/>
          </a:prstGeom>
          <a:noFill/>
        </p:spPr>
      </p:pic>
      <p:pic>
        <p:nvPicPr>
          <p:cNvPr id="25620" name="Picture 20"/>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652120" y="1268760"/>
            <a:ext cx="3190875" cy="419100"/>
          </a:xfrm>
          <a:prstGeom prst="rect">
            <a:avLst/>
          </a:prstGeom>
          <a:noFill/>
        </p:spPr>
      </p:pic>
      <p:pic>
        <p:nvPicPr>
          <p:cNvPr id="25623" name="Picture 23"/>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11560" y="3212976"/>
            <a:ext cx="5410200" cy="419100"/>
          </a:xfrm>
          <a:prstGeom prst="rect">
            <a:avLst/>
          </a:prstGeom>
          <a:noFill/>
        </p:spPr>
      </p:pic>
      <p:pic>
        <p:nvPicPr>
          <p:cNvPr id="25626" name="Picture 26"/>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6122615" y="3068960"/>
            <a:ext cx="2409825" cy="590550"/>
          </a:xfrm>
          <a:prstGeom prst="rect">
            <a:avLst/>
          </a:prstGeom>
          <a:noFill/>
        </p:spPr>
      </p:pic>
      <p:pic>
        <p:nvPicPr>
          <p:cNvPr id="25629" name="Picture 29"/>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563888" y="5013176"/>
            <a:ext cx="1323975" cy="5905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17"/>
                                        </p:tgtEl>
                                        <p:attrNameLst>
                                          <p:attrName>style.visibility</p:attrName>
                                        </p:attrNameLst>
                                      </p:cBhvr>
                                      <p:to>
                                        <p:strVal val="visible"/>
                                      </p:to>
                                    </p:set>
                                    <p:animEffect transition="in" filter="blinds(horizontal)">
                                      <p:cBhvr>
                                        <p:cTn id="7" dur="500"/>
                                        <p:tgtEl>
                                          <p:spTgt spid="256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20"/>
                                        </p:tgtEl>
                                        <p:attrNameLst>
                                          <p:attrName>style.visibility</p:attrName>
                                        </p:attrNameLst>
                                      </p:cBhvr>
                                      <p:to>
                                        <p:strVal val="visible"/>
                                      </p:to>
                                    </p:set>
                                    <p:animEffect transition="in" filter="blinds(horizontal)">
                                      <p:cBhvr>
                                        <p:cTn id="12" dur="500"/>
                                        <p:tgtEl>
                                          <p:spTgt spid="25620"/>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25603"/>
                                        </p:tgtEl>
                                        <p:attrNameLst>
                                          <p:attrName>style.visibility</p:attrName>
                                        </p:attrNameLst>
                                      </p:cBhvr>
                                      <p:to>
                                        <p:strVal val="visible"/>
                                      </p:to>
                                    </p:set>
                                    <p:anim calcmode="discrete" valueType="clr">
                                      <p:cBhvr override="childStyle">
                                        <p:cTn id="17" dur="80"/>
                                        <p:tgtEl>
                                          <p:spTgt spid="25603"/>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5603"/>
                                        </p:tgtEl>
                                        <p:attrNameLst>
                                          <p:attrName>fillcolor</p:attrName>
                                        </p:attrNameLst>
                                      </p:cBhvr>
                                      <p:tavLst>
                                        <p:tav tm="0">
                                          <p:val>
                                            <p:clrVal>
                                              <a:schemeClr val="accent2"/>
                                            </p:clrVal>
                                          </p:val>
                                        </p:tav>
                                        <p:tav tm="50000">
                                          <p:val>
                                            <p:clrVal>
                                              <a:schemeClr val="hlink"/>
                                            </p:clrVal>
                                          </p:val>
                                        </p:tav>
                                      </p:tavLst>
                                    </p:anim>
                                    <p:set>
                                      <p:cBhvr>
                                        <p:cTn id="19" dur="80"/>
                                        <p:tgtEl>
                                          <p:spTgt spid="25603"/>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5623"/>
                                        </p:tgtEl>
                                        <p:attrNameLst>
                                          <p:attrName>style.visibility</p:attrName>
                                        </p:attrNameLst>
                                      </p:cBhvr>
                                      <p:to>
                                        <p:strVal val="visible"/>
                                      </p:to>
                                    </p:set>
                                    <p:animEffect transition="in" filter="wipe(left)">
                                      <p:cBhvr>
                                        <p:cTn id="24" dur="500"/>
                                        <p:tgtEl>
                                          <p:spTgt spid="256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5626"/>
                                        </p:tgtEl>
                                        <p:attrNameLst>
                                          <p:attrName>style.visibility</p:attrName>
                                        </p:attrNameLst>
                                      </p:cBhvr>
                                      <p:to>
                                        <p:strVal val="visible"/>
                                      </p:to>
                                    </p:set>
                                    <p:animEffect transition="in" filter="wipe(left)">
                                      <p:cBhvr>
                                        <p:cTn id="29" dur="500"/>
                                        <p:tgtEl>
                                          <p:spTgt spid="2562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604"/>
                                        </p:tgtEl>
                                        <p:attrNameLst>
                                          <p:attrName>style.visibility</p:attrName>
                                        </p:attrNameLst>
                                      </p:cBhvr>
                                      <p:to>
                                        <p:strVal val="visible"/>
                                      </p:to>
                                    </p:set>
                                    <p:animEffect transition="in" filter="blinds(horizontal)">
                                      <p:cBhvr>
                                        <p:cTn id="34" dur="500"/>
                                        <p:tgtEl>
                                          <p:spTgt spid="2560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5605"/>
                                        </p:tgtEl>
                                        <p:attrNameLst>
                                          <p:attrName>style.visibility</p:attrName>
                                        </p:attrNameLst>
                                      </p:cBhvr>
                                      <p:to>
                                        <p:strVal val="visible"/>
                                      </p:to>
                                    </p:set>
                                    <p:animEffect transition="in" filter="blinds(horizontal)">
                                      <p:cBhvr>
                                        <p:cTn id="39" dur="500"/>
                                        <p:tgtEl>
                                          <p:spTgt spid="2560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5606"/>
                                        </p:tgtEl>
                                        <p:attrNameLst>
                                          <p:attrName>style.visibility</p:attrName>
                                        </p:attrNameLst>
                                      </p:cBhvr>
                                      <p:to>
                                        <p:strVal val="visible"/>
                                      </p:to>
                                    </p:set>
                                    <p:animEffect transition="in" filter="blinds(horizontal)">
                                      <p:cBhvr>
                                        <p:cTn id="44" dur="500"/>
                                        <p:tgtEl>
                                          <p:spTgt spid="2560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5629"/>
                                        </p:tgtEl>
                                        <p:attrNameLst>
                                          <p:attrName>style.visibility</p:attrName>
                                        </p:attrNameLst>
                                      </p:cBhvr>
                                      <p:to>
                                        <p:strVal val="visible"/>
                                      </p:to>
                                    </p:set>
                                    <p:animEffect transition="in" filter="blinds(horizontal)">
                                      <p:cBhvr>
                                        <p:cTn id="49" dur="500"/>
                                        <p:tgtEl>
                                          <p:spTgt spid="25629"/>
                                        </p:tgtEl>
                                      </p:cBhvr>
                                    </p:animEffect>
                                  </p:childTnLst>
                                </p:cTn>
                              </p:par>
                            </p:childTnLst>
                          </p:cTn>
                        </p:par>
                      </p:childTnLst>
                    </p:cTn>
                  </p:par>
                  <p:par>
                    <p:cTn id="50" fill="hold">
                      <p:stCondLst>
                        <p:cond delay="indefinite"/>
                      </p:stCondLst>
                      <p:childTnLst>
                        <p:par>
                          <p:cTn id="51" fill="hold">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25610"/>
                                        </p:tgtEl>
                                        <p:attrNameLst>
                                          <p:attrName>style.visibility</p:attrName>
                                        </p:attrNameLst>
                                      </p:cBhvr>
                                      <p:to>
                                        <p:strVal val="visible"/>
                                      </p:to>
                                    </p:set>
                                    <p:anim calcmode="discrete" valueType="clr">
                                      <p:cBhvr override="childStyle">
                                        <p:cTn id="54" dur="80"/>
                                        <p:tgtEl>
                                          <p:spTgt spid="25610"/>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25610"/>
                                        </p:tgtEl>
                                        <p:attrNameLst>
                                          <p:attrName>fillcolor</p:attrName>
                                        </p:attrNameLst>
                                      </p:cBhvr>
                                      <p:tavLst>
                                        <p:tav tm="0">
                                          <p:val>
                                            <p:clrVal>
                                              <a:schemeClr val="accent2"/>
                                            </p:clrVal>
                                          </p:val>
                                        </p:tav>
                                        <p:tav tm="50000">
                                          <p:val>
                                            <p:clrVal>
                                              <a:schemeClr val="hlink"/>
                                            </p:clrVal>
                                          </p:val>
                                        </p:tav>
                                      </p:tavLst>
                                    </p:anim>
                                    <p:set>
                                      <p:cBhvr>
                                        <p:cTn id="56" dur="80"/>
                                        <p:tgtEl>
                                          <p:spTgt spid="256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5" name="Rectangle 9"/>
          <p:cNvSpPr>
            <a:spLocks noChangeArrowheads="1"/>
          </p:cNvSpPr>
          <p:nvPr/>
        </p:nvSpPr>
        <p:spPr bwMode="auto">
          <a:xfrm>
            <a:off x="0" y="44624"/>
            <a:ext cx="9144000" cy="609600"/>
          </a:xfrm>
          <a:prstGeom prst="rect">
            <a:avLst/>
          </a:prstGeom>
          <a:noFill/>
          <a:ln w="9525">
            <a:noFill/>
            <a:miter lim="800000"/>
            <a:headEnd/>
            <a:tailEnd/>
          </a:ln>
          <a:effectLst/>
        </p:spPr>
        <p:txBody>
          <a:bodyPr anchor="ctr"/>
          <a:lstStyle/>
          <a:p>
            <a:pPr algn="l">
              <a:lnSpc>
                <a:spcPct val="120000"/>
              </a:lnSpc>
              <a:spcBef>
                <a:spcPts val="0"/>
              </a:spcBef>
            </a:pPr>
            <a:r>
              <a:rPr lang="en-US" altLang="zh-CN" b="1" dirty="0">
                <a:solidFill>
                  <a:schemeClr val="accent2"/>
                </a:solidFill>
                <a:latin typeface="+mn-lt"/>
                <a:ea typeface="+mn-ea"/>
              </a:rPr>
              <a:t>2. </a:t>
            </a:r>
            <a:r>
              <a:rPr lang="zh-CN" altLang="en-US" b="1" dirty="0">
                <a:solidFill>
                  <a:schemeClr val="accent2"/>
                </a:solidFill>
                <a:latin typeface="+mn-lt"/>
                <a:ea typeface="+mn-ea"/>
              </a:rPr>
              <a:t>线性方程组的迭代改善</a:t>
            </a:r>
          </a:p>
        </p:txBody>
      </p:sp>
      <p:sp>
        <p:nvSpPr>
          <p:cNvPr id="70666" name="Text Box 10"/>
          <p:cNvSpPr txBox="1">
            <a:spLocks noChangeArrowheads="1"/>
          </p:cNvSpPr>
          <p:nvPr/>
        </p:nvSpPr>
        <p:spPr bwMode="auto">
          <a:xfrm>
            <a:off x="0" y="620688"/>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a:latin typeface="+mn-lt"/>
                <a:ea typeface="+mn-ea"/>
                <a:sym typeface="Symbol" pitchFamily="18" charset="2"/>
              </a:rPr>
              <a:t>        </a:t>
            </a:r>
            <a:r>
              <a:rPr lang="zh-CN" altLang="en-US" dirty="0">
                <a:latin typeface="+mn-lt"/>
                <a:ea typeface="+mn-ea"/>
                <a:sym typeface="Symbol" pitchFamily="18" charset="2"/>
              </a:rPr>
              <a:t>设已求得方程组</a:t>
            </a:r>
            <a:r>
              <a:rPr lang="en-US" altLang="zh-CN" b="1" i="1" dirty="0">
                <a:latin typeface="+mn-lt"/>
                <a:ea typeface="+mn-ea"/>
                <a:sym typeface="Symbol" pitchFamily="18" charset="2"/>
              </a:rPr>
              <a:t>Ax</a:t>
            </a:r>
            <a:r>
              <a:rPr lang="en-US" altLang="zh-CN" dirty="0">
                <a:latin typeface="+mn-lt"/>
                <a:ea typeface="+mn-ea"/>
                <a:sym typeface="Symbol" pitchFamily="18" charset="2"/>
              </a:rPr>
              <a:t>=</a:t>
            </a:r>
            <a:r>
              <a:rPr lang="en-US" altLang="zh-CN" b="1" i="1" dirty="0">
                <a:latin typeface="+mn-lt"/>
                <a:ea typeface="+mn-ea"/>
                <a:sym typeface="Symbol" pitchFamily="18" charset="2"/>
              </a:rPr>
              <a:t>b</a:t>
            </a:r>
            <a:r>
              <a:rPr lang="zh-CN" altLang="en-US" dirty="0">
                <a:latin typeface="+mn-lt"/>
                <a:ea typeface="+mn-ea"/>
                <a:sym typeface="Symbol" pitchFamily="18" charset="2"/>
              </a:rPr>
              <a:t>的近似解</a:t>
            </a:r>
            <a:r>
              <a:rPr lang="en-US" altLang="zh-CN" b="1" i="1" dirty="0">
                <a:latin typeface="+mn-lt"/>
                <a:ea typeface="+mn-ea"/>
                <a:sym typeface="Symbol" pitchFamily="18" charset="2"/>
              </a:rPr>
              <a:t>x</a:t>
            </a:r>
            <a:r>
              <a:rPr lang="en-US" altLang="zh-CN" baseline="30000" dirty="0">
                <a:latin typeface="+mn-lt"/>
                <a:ea typeface="+mn-ea"/>
                <a:sym typeface="Symbol" pitchFamily="18" charset="2"/>
              </a:rPr>
              <a:t>(1)</a:t>
            </a:r>
            <a:r>
              <a:rPr lang="en-US" altLang="zh-CN" dirty="0">
                <a:latin typeface="+mn-lt"/>
                <a:ea typeface="+mn-ea"/>
                <a:sym typeface="Symbol" pitchFamily="18" charset="2"/>
              </a:rPr>
              <a:t>, </a:t>
            </a:r>
            <a:r>
              <a:rPr lang="zh-CN" altLang="en-US" dirty="0">
                <a:latin typeface="+mn-lt"/>
                <a:ea typeface="+mn-ea"/>
                <a:sym typeface="Symbol" pitchFamily="18" charset="2"/>
              </a:rPr>
              <a:t>计算剩余向量</a:t>
            </a:r>
          </a:p>
        </p:txBody>
      </p:sp>
      <p:sp>
        <p:nvSpPr>
          <p:cNvPr id="70667" name="Text Box 11"/>
          <p:cNvSpPr txBox="1">
            <a:spLocks noChangeArrowheads="1"/>
          </p:cNvSpPr>
          <p:nvPr/>
        </p:nvSpPr>
        <p:spPr bwMode="auto">
          <a:xfrm>
            <a:off x="0" y="1230288"/>
            <a:ext cx="9144000" cy="609398"/>
          </a:xfrm>
          <a:prstGeom prst="rect">
            <a:avLst/>
          </a:prstGeom>
          <a:noFill/>
          <a:ln w="9525">
            <a:noFill/>
            <a:miter lim="800000"/>
            <a:headEnd/>
            <a:tailEnd/>
          </a:ln>
          <a:effectLst/>
        </p:spPr>
        <p:txBody>
          <a:bodyPr>
            <a:spAutoFit/>
          </a:bodyPr>
          <a:lstStyle/>
          <a:p>
            <a:pPr>
              <a:lnSpc>
                <a:spcPct val="120000"/>
              </a:lnSpc>
              <a:spcBef>
                <a:spcPts val="0"/>
              </a:spcBef>
            </a:pPr>
            <a:r>
              <a:rPr lang="en-US" altLang="zh-CN" b="1" i="1" dirty="0" smtClean="0">
                <a:latin typeface="+mn-lt"/>
                <a:ea typeface="+mn-ea"/>
                <a:sym typeface="Symbol" pitchFamily="18" charset="2"/>
              </a:rPr>
              <a:t>r</a:t>
            </a:r>
            <a:r>
              <a:rPr lang="en-US" altLang="zh-CN" baseline="30000" dirty="0" smtClean="0">
                <a:latin typeface="+mn-lt"/>
                <a:ea typeface="+mn-ea"/>
                <a:sym typeface="Symbol" pitchFamily="18" charset="2"/>
              </a:rPr>
              <a:t>(1</a:t>
            </a:r>
            <a:r>
              <a:rPr lang="en-US" altLang="zh-CN" baseline="30000" dirty="0">
                <a:latin typeface="+mn-lt"/>
                <a:ea typeface="+mn-ea"/>
                <a:sym typeface="Symbol" pitchFamily="18" charset="2"/>
              </a:rPr>
              <a:t>)</a:t>
            </a:r>
            <a:r>
              <a:rPr lang="en-US" altLang="zh-CN" dirty="0">
                <a:latin typeface="+mn-lt"/>
                <a:ea typeface="+mn-ea"/>
                <a:sym typeface="Symbol" pitchFamily="18" charset="2"/>
              </a:rPr>
              <a:t>=</a:t>
            </a:r>
            <a:r>
              <a:rPr lang="en-US" altLang="zh-CN" b="1" i="1" dirty="0">
                <a:latin typeface="+mn-lt"/>
                <a:ea typeface="+mn-ea"/>
                <a:sym typeface="Symbol" pitchFamily="18" charset="2"/>
              </a:rPr>
              <a:t>b</a:t>
            </a:r>
            <a:r>
              <a:rPr lang="en-US" altLang="zh-CN" b="1" dirty="0">
                <a:latin typeface="+mn-lt"/>
                <a:ea typeface="+mn-ea"/>
                <a:sym typeface="Symbol" pitchFamily="18" charset="2"/>
              </a:rPr>
              <a:t>-</a:t>
            </a:r>
            <a:r>
              <a:rPr lang="en-US" altLang="zh-CN" b="1" i="1" dirty="0">
                <a:latin typeface="+mn-lt"/>
                <a:ea typeface="+mn-ea"/>
                <a:sym typeface="Symbol" pitchFamily="18" charset="2"/>
              </a:rPr>
              <a:t>Ax</a:t>
            </a:r>
            <a:r>
              <a:rPr lang="en-US" altLang="zh-CN" baseline="30000" dirty="0">
                <a:latin typeface="+mn-lt"/>
                <a:ea typeface="+mn-ea"/>
                <a:sym typeface="Symbol" pitchFamily="18" charset="2"/>
              </a:rPr>
              <a:t>(1</a:t>
            </a:r>
            <a:r>
              <a:rPr lang="en-US" altLang="zh-CN" baseline="30000" dirty="0" smtClean="0">
                <a:latin typeface="+mn-lt"/>
                <a:ea typeface="+mn-ea"/>
                <a:sym typeface="Symbol" pitchFamily="18" charset="2"/>
              </a:rPr>
              <a:t>)</a:t>
            </a:r>
            <a:r>
              <a:rPr lang="en-US" altLang="zh-CN" dirty="0" smtClean="0">
                <a:latin typeface="+mn-lt"/>
                <a:ea typeface="+mn-ea"/>
                <a:sym typeface="Symbol" pitchFamily="18" charset="2"/>
              </a:rPr>
              <a:t>.</a:t>
            </a:r>
            <a:endParaRPr lang="en-US" altLang="zh-CN" dirty="0">
              <a:latin typeface="+mn-lt"/>
              <a:ea typeface="+mn-ea"/>
              <a:sym typeface="Symbol" pitchFamily="18" charset="2"/>
            </a:endParaRPr>
          </a:p>
        </p:txBody>
      </p:sp>
      <p:sp>
        <p:nvSpPr>
          <p:cNvPr id="70668" name="Text Box 12"/>
          <p:cNvSpPr txBox="1">
            <a:spLocks noChangeArrowheads="1"/>
          </p:cNvSpPr>
          <p:nvPr/>
        </p:nvSpPr>
        <p:spPr bwMode="auto">
          <a:xfrm>
            <a:off x="0" y="1763688"/>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zh-CN" altLang="en-US" dirty="0">
                <a:latin typeface="+mn-lt"/>
                <a:ea typeface="+mn-ea"/>
                <a:sym typeface="Symbol" pitchFamily="18" charset="2"/>
              </a:rPr>
              <a:t>再求解余量方程组</a:t>
            </a:r>
            <a:r>
              <a:rPr lang="en-US" altLang="zh-CN" b="1" i="1" dirty="0">
                <a:latin typeface="+mn-lt"/>
                <a:ea typeface="+mn-ea"/>
                <a:sym typeface="Symbol" pitchFamily="18" charset="2"/>
              </a:rPr>
              <a:t>Ax</a:t>
            </a:r>
            <a:r>
              <a:rPr lang="en-US" altLang="zh-CN" dirty="0">
                <a:latin typeface="+mn-lt"/>
                <a:ea typeface="+mn-ea"/>
                <a:sym typeface="Symbol" pitchFamily="18" charset="2"/>
              </a:rPr>
              <a:t>=</a:t>
            </a:r>
            <a:r>
              <a:rPr lang="en-US" altLang="zh-CN" b="1" i="1" dirty="0">
                <a:latin typeface="+mn-lt"/>
                <a:ea typeface="+mn-ea"/>
                <a:sym typeface="Symbol" pitchFamily="18" charset="2"/>
              </a:rPr>
              <a:t>r</a:t>
            </a:r>
            <a:r>
              <a:rPr lang="en-US" altLang="zh-CN" baseline="30000" dirty="0">
                <a:latin typeface="+mn-lt"/>
                <a:ea typeface="+mn-ea"/>
                <a:sym typeface="Symbol" pitchFamily="18" charset="2"/>
              </a:rPr>
              <a:t>(1)</a:t>
            </a:r>
            <a:r>
              <a:rPr lang="en-US" altLang="zh-CN" dirty="0">
                <a:latin typeface="+mn-lt"/>
                <a:ea typeface="+mn-ea"/>
                <a:sym typeface="Symbol" pitchFamily="18" charset="2"/>
              </a:rPr>
              <a:t>, </a:t>
            </a:r>
            <a:r>
              <a:rPr lang="zh-CN" altLang="en-US" dirty="0">
                <a:latin typeface="+mn-lt"/>
                <a:ea typeface="+mn-ea"/>
                <a:sym typeface="Symbol" pitchFamily="18" charset="2"/>
              </a:rPr>
              <a:t>得到解</a:t>
            </a:r>
          </a:p>
        </p:txBody>
      </p:sp>
      <p:sp>
        <p:nvSpPr>
          <p:cNvPr id="70677" name="Text Box 21"/>
          <p:cNvSpPr txBox="1">
            <a:spLocks noChangeArrowheads="1"/>
          </p:cNvSpPr>
          <p:nvPr/>
        </p:nvSpPr>
        <p:spPr bwMode="auto">
          <a:xfrm>
            <a:off x="0" y="2348880"/>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b="1" i="1" dirty="0">
                <a:latin typeface="+mn-lt"/>
                <a:ea typeface="+mn-ea"/>
                <a:sym typeface="Symbol" pitchFamily="18" charset="2"/>
              </a:rPr>
              <a:t>x</a:t>
            </a:r>
            <a:r>
              <a:rPr lang="en-US" altLang="zh-CN" baseline="30000" dirty="0">
                <a:latin typeface="+mn-lt"/>
                <a:ea typeface="+mn-ea"/>
                <a:sym typeface="Symbol" pitchFamily="18" charset="2"/>
              </a:rPr>
              <a:t>(1)</a:t>
            </a:r>
            <a:r>
              <a:rPr lang="zh-CN" altLang="en-US" dirty="0">
                <a:latin typeface="+mn-lt"/>
                <a:ea typeface="+mn-ea"/>
                <a:sym typeface="Symbol" pitchFamily="18" charset="2"/>
              </a:rPr>
              <a:t>的迭代改善解为</a:t>
            </a:r>
            <a:r>
              <a:rPr lang="en-US" altLang="zh-CN" dirty="0">
                <a:latin typeface="+mn-lt"/>
                <a:ea typeface="+mn-ea"/>
                <a:sym typeface="Symbol" pitchFamily="18" charset="2"/>
              </a:rPr>
              <a:t>:</a:t>
            </a:r>
          </a:p>
        </p:txBody>
      </p:sp>
      <p:pic>
        <p:nvPicPr>
          <p:cNvPr id="70679" name="Picture 2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292080" y="1838722"/>
            <a:ext cx="647700" cy="438150"/>
          </a:xfrm>
          <a:prstGeom prst="rect">
            <a:avLst/>
          </a:prstGeom>
          <a:noFill/>
        </p:spPr>
      </p:pic>
      <p:pic>
        <p:nvPicPr>
          <p:cNvPr id="70681" name="Picture 2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40385" y="2924944"/>
            <a:ext cx="2771775" cy="438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706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706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706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0679"/>
                                        </p:tgtEl>
                                        <p:attrNameLst>
                                          <p:attrName>style.visibility</p:attrName>
                                        </p:attrNameLst>
                                      </p:cBhvr>
                                      <p:to>
                                        <p:strVal val="visible"/>
                                      </p:to>
                                    </p:set>
                                    <p:animEffect transition="in" filter="blinds(horizontal)">
                                      <p:cBhvr>
                                        <p:cTn id="19" dur="500"/>
                                        <p:tgtEl>
                                          <p:spTgt spid="7067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wd">
                                    <p:tmAbs val="300"/>
                                  </p:iterate>
                                  <p:childTnLst>
                                    <p:set>
                                      <p:cBhvr>
                                        <p:cTn id="23" dur="1" fill="hold">
                                          <p:stCondLst>
                                            <p:cond delay="299"/>
                                          </p:stCondLst>
                                        </p:cTn>
                                        <p:tgtEl>
                                          <p:spTgt spid="7067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0681"/>
                                        </p:tgtEl>
                                        <p:attrNameLst>
                                          <p:attrName>style.visibility</p:attrName>
                                        </p:attrNameLst>
                                      </p:cBhvr>
                                      <p:to>
                                        <p:strVal val="visible"/>
                                      </p:to>
                                    </p:set>
                                    <p:animEffect transition="in" filter="wipe(left)">
                                      <p:cBhvr>
                                        <p:cTn id="28" dur="500"/>
                                        <p:tgtEl>
                                          <p:spTgt spid="70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 grpId="0" autoUpdateAnimBg="0"/>
      <p:bldP spid="70667" grpId="0" autoUpdateAnimBg="0"/>
      <p:bldP spid="70668" grpId="0" autoUpdateAnimBg="0"/>
      <p:bldP spid="7067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0" y="188640"/>
            <a:ext cx="9144000" cy="609398"/>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latin typeface="+mn-lt"/>
              </a:rPr>
              <a:t>        </a:t>
            </a:r>
            <a:r>
              <a:rPr lang="zh-CN" altLang="en-US" dirty="0" smtClean="0">
                <a:latin typeface="+mn-lt"/>
              </a:rPr>
              <a:t>顺序</a:t>
            </a:r>
            <a:r>
              <a:rPr lang="en-US" altLang="zh-CN" dirty="0">
                <a:latin typeface="+mn-lt"/>
              </a:rPr>
              <a:t>Gauss</a:t>
            </a:r>
            <a:r>
              <a:rPr lang="zh-CN" altLang="en-US" dirty="0">
                <a:latin typeface="+mn-lt"/>
              </a:rPr>
              <a:t>消去法通常也简称为</a:t>
            </a:r>
            <a:r>
              <a:rPr lang="en-US" altLang="zh-CN" b="1" dirty="0">
                <a:solidFill>
                  <a:srgbClr val="FF0000"/>
                </a:solidFill>
                <a:latin typeface="+mn-lt"/>
              </a:rPr>
              <a:t>Gauss</a:t>
            </a:r>
            <a:r>
              <a:rPr lang="zh-CN" altLang="en-US" b="1" dirty="0">
                <a:solidFill>
                  <a:srgbClr val="FF0000"/>
                </a:solidFill>
                <a:latin typeface="+mn-lt"/>
              </a:rPr>
              <a:t>消去</a:t>
            </a:r>
            <a:r>
              <a:rPr lang="zh-CN" altLang="en-US" b="1" dirty="0" smtClean="0">
                <a:solidFill>
                  <a:srgbClr val="FF0000"/>
                </a:solidFill>
                <a:latin typeface="+mn-lt"/>
              </a:rPr>
              <a:t>法</a:t>
            </a:r>
            <a:r>
              <a:rPr lang="en-US" altLang="zh-CN" b="1" dirty="0" smtClean="0">
                <a:latin typeface="+mn-lt"/>
              </a:rPr>
              <a:t>.</a:t>
            </a:r>
            <a:endParaRPr lang="en-US" altLang="zh-CN" b="1" dirty="0">
              <a:latin typeface="+mn-lt"/>
            </a:endParaRPr>
          </a:p>
        </p:txBody>
      </p:sp>
      <p:sp>
        <p:nvSpPr>
          <p:cNvPr id="3" name="Text Box 12"/>
          <p:cNvSpPr txBox="1">
            <a:spLocks noChangeArrowheads="1"/>
          </p:cNvSpPr>
          <p:nvPr/>
        </p:nvSpPr>
        <p:spPr bwMode="auto">
          <a:xfrm>
            <a:off x="0" y="798240"/>
            <a:ext cx="9144000" cy="559897"/>
          </a:xfrm>
          <a:prstGeom prst="rect">
            <a:avLst/>
          </a:prstGeom>
          <a:noFill/>
          <a:ln w="9525">
            <a:noFill/>
            <a:miter lim="800000"/>
            <a:headEnd/>
            <a:tailEnd/>
          </a:ln>
          <a:effectLst/>
        </p:spPr>
        <p:txBody>
          <a:bodyPr>
            <a:spAutoFit/>
          </a:bodyPr>
          <a:lstStyle/>
          <a:p>
            <a:pPr algn="l">
              <a:lnSpc>
                <a:spcPct val="120000"/>
              </a:lnSpc>
              <a:spcBef>
                <a:spcPts val="0"/>
              </a:spcBef>
            </a:pPr>
            <a:r>
              <a:rPr lang="en-US" altLang="zh-CN" dirty="0" smtClean="0">
                <a:latin typeface="+mn-lt"/>
                <a:ea typeface="+mn-ea"/>
              </a:rPr>
              <a:t>        </a:t>
            </a:r>
            <a:r>
              <a:rPr lang="zh-CN" altLang="en-US" dirty="0" smtClean="0">
                <a:latin typeface="+mn-lt"/>
                <a:ea typeface="+mn-ea"/>
              </a:rPr>
              <a:t>顺序</a:t>
            </a:r>
            <a:r>
              <a:rPr lang="en-US" altLang="zh-CN" dirty="0">
                <a:latin typeface="+mn-lt"/>
                <a:ea typeface="+mn-ea"/>
              </a:rPr>
              <a:t>Gauss</a:t>
            </a:r>
            <a:r>
              <a:rPr lang="zh-CN" altLang="en-US" dirty="0">
                <a:latin typeface="+mn-lt"/>
                <a:ea typeface="+mn-ea"/>
              </a:rPr>
              <a:t>消去法中</a:t>
            </a:r>
            <a:r>
              <a:rPr lang="zh-CN" altLang="en-US" dirty="0" smtClean="0">
                <a:latin typeface="+mn-lt"/>
                <a:ea typeface="+mn-ea"/>
              </a:rPr>
              <a:t>的</a:t>
            </a:r>
            <a:r>
              <a:rPr lang="en-US" altLang="zh-CN" i="1" dirty="0" err="1" smtClean="0">
                <a:latin typeface="+mn-lt"/>
                <a:ea typeface="+mn-ea"/>
              </a:rPr>
              <a:t>a</a:t>
            </a:r>
            <a:r>
              <a:rPr lang="en-US" altLang="zh-CN" i="1" baseline="-25000" dirty="0" err="1" smtClean="0">
                <a:latin typeface="+mn-lt"/>
                <a:ea typeface="+mn-ea"/>
              </a:rPr>
              <a:t>kk</a:t>
            </a:r>
            <a:r>
              <a:rPr lang="en-US" altLang="zh-CN" baseline="30000" dirty="0" smtClean="0">
                <a:latin typeface="+mn-lt"/>
                <a:ea typeface="+mn-ea"/>
              </a:rPr>
              <a:t>(</a:t>
            </a:r>
            <a:r>
              <a:rPr lang="en-US" altLang="zh-CN" i="1" baseline="30000" dirty="0" smtClean="0">
                <a:latin typeface="+mn-lt"/>
                <a:ea typeface="+mn-ea"/>
              </a:rPr>
              <a:t>k</a:t>
            </a:r>
            <a:r>
              <a:rPr lang="en-US" altLang="zh-CN" baseline="30000" dirty="0" smtClean="0">
                <a:latin typeface="+mn-lt"/>
                <a:ea typeface="+mn-ea"/>
              </a:rPr>
              <a:t>)</a:t>
            </a:r>
            <a:r>
              <a:rPr lang="en-US" altLang="zh-CN" dirty="0" smtClean="0">
                <a:latin typeface="+mn-lt"/>
                <a:ea typeface="+mn-ea"/>
              </a:rPr>
              <a:t>, (</a:t>
            </a:r>
            <a:r>
              <a:rPr lang="en-US" altLang="zh-CN" i="1" dirty="0" smtClean="0">
                <a:latin typeface="+mn-lt"/>
                <a:ea typeface="+mn-ea"/>
              </a:rPr>
              <a:t>k</a:t>
            </a:r>
            <a:r>
              <a:rPr lang="en-US" altLang="zh-CN" dirty="0" smtClean="0">
                <a:latin typeface="+mn-lt"/>
                <a:ea typeface="+mn-ea"/>
              </a:rPr>
              <a:t>=1, 2, …, </a:t>
            </a:r>
            <a:r>
              <a:rPr lang="en-US" altLang="zh-CN" i="1" dirty="0" smtClean="0">
                <a:latin typeface="+mn-lt"/>
                <a:ea typeface="+mn-ea"/>
              </a:rPr>
              <a:t>n</a:t>
            </a:r>
            <a:r>
              <a:rPr lang="en-US" altLang="zh-CN" dirty="0" smtClean="0">
                <a:latin typeface="+mn-lt"/>
                <a:ea typeface="+mn-ea"/>
              </a:rPr>
              <a:t>)</a:t>
            </a:r>
            <a:r>
              <a:rPr lang="zh-CN" altLang="en-US" dirty="0" smtClean="0"/>
              <a:t>称为</a:t>
            </a:r>
            <a:r>
              <a:rPr lang="zh-CN" altLang="en-US" b="1" dirty="0" smtClean="0">
                <a:solidFill>
                  <a:srgbClr val="FF0000"/>
                </a:solidFill>
              </a:rPr>
              <a:t>主元素</a:t>
            </a:r>
            <a:r>
              <a:rPr lang="en-US" altLang="zh-CN" b="1" dirty="0" smtClean="0">
                <a:solidFill>
                  <a:srgbClr val="FF0000"/>
                </a:solidFill>
              </a:rPr>
              <a:t>.</a:t>
            </a:r>
            <a:r>
              <a:rPr lang="en-US" altLang="zh-CN" dirty="0" smtClean="0"/>
              <a:t> </a:t>
            </a:r>
            <a:endParaRPr lang="en-US" altLang="zh-CN" b="1" dirty="0" smtClean="0"/>
          </a:p>
        </p:txBody>
      </p:sp>
      <p:sp>
        <p:nvSpPr>
          <p:cNvPr id="6" name="Text Box 15"/>
          <p:cNvSpPr txBox="1">
            <a:spLocks noChangeArrowheads="1"/>
          </p:cNvSpPr>
          <p:nvPr/>
        </p:nvSpPr>
        <p:spPr bwMode="auto">
          <a:xfrm>
            <a:off x="0" y="1484040"/>
            <a:ext cx="9144000" cy="1126462"/>
          </a:xfrm>
          <a:prstGeom prst="rect">
            <a:avLst/>
          </a:prstGeom>
          <a:noFill/>
          <a:ln w="9525">
            <a:solidFill>
              <a:srgbClr val="00B0F0"/>
            </a:solidFill>
            <a:miter lim="800000"/>
            <a:headEnd/>
            <a:tailEnd/>
          </a:ln>
          <a:effectLst/>
        </p:spPr>
        <p:txBody>
          <a:bodyPr>
            <a:spAutoFit/>
          </a:bodyPr>
          <a:lstStyle/>
          <a:p>
            <a:pPr algn="l">
              <a:lnSpc>
                <a:spcPct val="120000"/>
              </a:lnSpc>
              <a:spcBef>
                <a:spcPts val="0"/>
              </a:spcBef>
            </a:pPr>
            <a:r>
              <a:rPr lang="zh-CN" altLang="en-US" dirty="0" smtClean="0">
                <a:solidFill>
                  <a:srgbClr val="FF0000"/>
                </a:solidFill>
                <a:latin typeface="+mn-lt"/>
                <a:ea typeface="+mn-ea"/>
              </a:rPr>
              <a:t>命题</a:t>
            </a:r>
            <a:r>
              <a:rPr lang="en-US" altLang="zh-CN" dirty="0" smtClean="0">
                <a:solidFill>
                  <a:srgbClr val="FF0000"/>
                </a:solidFill>
                <a:latin typeface="+mn-lt"/>
                <a:ea typeface="+mn-ea"/>
              </a:rPr>
              <a:t>:</a:t>
            </a:r>
          </a:p>
          <a:p>
            <a:pPr>
              <a:lnSpc>
                <a:spcPct val="120000"/>
              </a:lnSpc>
              <a:spcBef>
                <a:spcPts val="0"/>
              </a:spcBef>
            </a:pPr>
            <a:r>
              <a:rPr lang="zh-CN" altLang="en-US" b="1" dirty="0" smtClean="0">
                <a:solidFill>
                  <a:srgbClr val="0070C0"/>
                </a:solidFill>
                <a:latin typeface="+mn-lt"/>
                <a:ea typeface="+mn-ea"/>
              </a:rPr>
              <a:t>主元素</a:t>
            </a:r>
            <a:r>
              <a:rPr lang="zh-CN" altLang="en-US" b="1" dirty="0">
                <a:solidFill>
                  <a:srgbClr val="0070C0"/>
                </a:solidFill>
                <a:latin typeface="+mn-lt"/>
                <a:ea typeface="+mn-ea"/>
              </a:rPr>
              <a:t>都不为零</a:t>
            </a:r>
            <a:r>
              <a:rPr lang="zh-CN" altLang="en-US" b="1" dirty="0">
                <a:solidFill>
                  <a:srgbClr val="0070C0"/>
                </a:solidFill>
                <a:latin typeface="+mn-lt"/>
                <a:ea typeface="+mn-ea"/>
                <a:sym typeface="Symbol" pitchFamily="18" charset="2"/>
              </a:rPr>
              <a:t>矩阵</a:t>
            </a:r>
            <a:r>
              <a:rPr lang="en-US" altLang="zh-CN" b="1" dirty="0">
                <a:solidFill>
                  <a:srgbClr val="0070C0"/>
                </a:solidFill>
                <a:latin typeface="+mn-lt"/>
                <a:ea typeface="+mn-ea"/>
                <a:sym typeface="Symbol" pitchFamily="18" charset="2"/>
              </a:rPr>
              <a:t>A</a:t>
            </a:r>
            <a:r>
              <a:rPr lang="zh-CN" altLang="en-US" b="1" dirty="0">
                <a:solidFill>
                  <a:srgbClr val="0070C0"/>
                </a:solidFill>
                <a:latin typeface="+mn-lt"/>
                <a:ea typeface="+mn-ea"/>
                <a:sym typeface="Symbol" pitchFamily="18" charset="2"/>
              </a:rPr>
              <a:t>的各阶顺序主子式都不为</a:t>
            </a:r>
            <a:r>
              <a:rPr lang="zh-CN" altLang="en-US" b="1" dirty="0" smtClean="0">
                <a:solidFill>
                  <a:srgbClr val="0070C0"/>
                </a:solidFill>
                <a:latin typeface="+mn-lt"/>
                <a:ea typeface="+mn-ea"/>
                <a:sym typeface="Symbol" pitchFamily="18" charset="2"/>
              </a:rPr>
              <a:t>零</a:t>
            </a:r>
            <a:r>
              <a:rPr lang="en-US" altLang="zh-CN" b="1" dirty="0" smtClean="0">
                <a:solidFill>
                  <a:srgbClr val="0070C0"/>
                </a:solidFill>
                <a:latin typeface="+mn-lt"/>
                <a:ea typeface="+mn-ea"/>
                <a:sym typeface="Symbol" pitchFamily="18" charset="2"/>
              </a:rPr>
              <a:t>.</a:t>
            </a:r>
            <a:r>
              <a:rPr lang="en-US" altLang="zh-CN" b="1" dirty="0" smtClean="0">
                <a:solidFill>
                  <a:srgbClr val="0070C0"/>
                </a:solidFill>
                <a:latin typeface="+mn-lt"/>
                <a:ea typeface="+mn-ea"/>
              </a:rPr>
              <a:t> </a:t>
            </a:r>
            <a:endParaRPr lang="en-US" altLang="zh-CN" b="1" dirty="0">
              <a:solidFill>
                <a:srgbClr val="0070C0"/>
              </a:solidFill>
              <a:latin typeface="+mn-lt"/>
              <a:ea typeface="+mn-ea"/>
            </a:endParaRPr>
          </a:p>
        </p:txBody>
      </p:sp>
      <p:sp>
        <p:nvSpPr>
          <p:cNvPr id="7" name="Text Box 11"/>
          <p:cNvSpPr txBox="1">
            <a:spLocks noChangeArrowheads="1"/>
          </p:cNvSpPr>
          <p:nvPr/>
        </p:nvSpPr>
        <p:spPr bwMode="auto">
          <a:xfrm>
            <a:off x="0" y="2720727"/>
            <a:ext cx="9144000" cy="564257"/>
          </a:xfrm>
          <a:prstGeom prst="rect">
            <a:avLst/>
          </a:prstGeom>
          <a:solidFill>
            <a:schemeClr val="accent5">
              <a:lumMod val="40000"/>
              <a:lumOff val="60000"/>
            </a:schemeClr>
          </a:solidFill>
          <a:ln w="9525">
            <a:noFill/>
            <a:miter lim="800000"/>
            <a:headEnd/>
            <a:tailEnd/>
          </a:ln>
          <a:effectLst/>
        </p:spPr>
        <p:txBody>
          <a:bodyPr>
            <a:spAutoFit/>
          </a:bodyPr>
          <a:lstStyle/>
          <a:p>
            <a:pPr algn="l">
              <a:lnSpc>
                <a:spcPct val="120000"/>
              </a:lnSpc>
              <a:spcBef>
                <a:spcPts val="0"/>
              </a:spcBef>
            </a:pPr>
            <a:r>
              <a:rPr lang="zh-CN" altLang="en-US" b="1" dirty="0" smtClean="0">
                <a:latin typeface="+mn-lt"/>
              </a:rPr>
              <a:t>请思考原因</a:t>
            </a:r>
            <a:r>
              <a:rPr lang="en-US" altLang="zh-CN" b="1" dirty="0" smtClean="0">
                <a:latin typeface="+mn-lt"/>
              </a:rPr>
              <a:t>.</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6" grpId="0" animBg="1" autoUpdateAnimBg="0"/>
      <p:bldP spid="7" grpId="0" animBg="1"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800" b="0"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2"/>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800" b="0"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6869</TotalTime>
  <Words>5236</Words>
  <Application>Microsoft Office PowerPoint</Application>
  <PresentationFormat>全屏显示(4:3)</PresentationFormat>
  <Paragraphs>432</Paragraphs>
  <Slides>80</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83" baseType="lpstr">
      <vt:lpstr>默认设计模板</vt:lpstr>
      <vt:lpstr>Equation</vt:lpstr>
      <vt:lpstr>公式</vt:lpstr>
      <vt:lpstr>第2章 解线性方程组的直接法</vt:lpstr>
      <vt:lpstr>§1 Gauss消去法</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§2 直接三角分解法</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 §2.3 平 方 根 法</vt:lpstr>
      <vt:lpstr>幻灯片 36</vt:lpstr>
      <vt:lpstr>幻灯片 37</vt:lpstr>
      <vt:lpstr>幻灯片 38</vt:lpstr>
      <vt:lpstr>幻灯片 39</vt:lpstr>
      <vt:lpstr>幻灯片 40</vt:lpstr>
      <vt:lpstr>幻灯片 41</vt:lpstr>
      <vt:lpstr>幻灯片 42</vt:lpstr>
      <vt:lpstr>§2.4   追 赶 法</vt:lpstr>
      <vt:lpstr>幻灯片 44</vt:lpstr>
      <vt:lpstr>例5 解线性方程组</vt:lpstr>
      <vt:lpstr>幻灯片 46</vt:lpstr>
      <vt:lpstr>§2.4 向量和矩阵的范数</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§2.4.2 矩阵的范数</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§2.5 线性方程组固有性态与误差分析</vt:lpstr>
      <vt:lpstr>幻灯片 74</vt:lpstr>
      <vt:lpstr>幻灯片 75</vt:lpstr>
      <vt:lpstr>幻灯片 76</vt:lpstr>
      <vt:lpstr>幻灯片 77</vt:lpstr>
      <vt:lpstr>幻灯片 78</vt:lpstr>
      <vt:lpstr>§2.5.2 预条件和迭代改善</vt:lpstr>
      <vt:lpstr>幻灯片 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值 分 析</dc:title>
  <dc:creator>李铮</dc:creator>
  <cp:lastModifiedBy>lenovo</cp:lastModifiedBy>
  <cp:revision>567</cp:revision>
  <dcterms:created xsi:type="dcterms:W3CDTF">2002-05-23T02:42:30Z</dcterms:created>
  <dcterms:modified xsi:type="dcterms:W3CDTF">2020-09-23T04:57:53Z</dcterms:modified>
</cp:coreProperties>
</file>