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6" r:id="rId3"/>
    <p:sldId id="283" r:id="rId4"/>
    <p:sldId id="274" r:id="rId5"/>
    <p:sldId id="258" r:id="rId6"/>
    <p:sldId id="259" r:id="rId7"/>
    <p:sldId id="260" r:id="rId8"/>
    <p:sldId id="287" r:id="rId9"/>
    <p:sldId id="275" r:id="rId10"/>
    <p:sldId id="261" r:id="rId11"/>
    <p:sldId id="262" r:id="rId12"/>
    <p:sldId id="263" r:id="rId13"/>
    <p:sldId id="264" r:id="rId14"/>
    <p:sldId id="276" r:id="rId15"/>
    <p:sldId id="288" r:id="rId16"/>
    <p:sldId id="265" r:id="rId17"/>
    <p:sldId id="266" r:id="rId18"/>
    <p:sldId id="284" r:id="rId19"/>
    <p:sldId id="267" r:id="rId20"/>
    <p:sldId id="277" r:id="rId21"/>
    <p:sldId id="268" r:id="rId22"/>
    <p:sldId id="289" r:id="rId23"/>
    <p:sldId id="269" r:id="rId24"/>
    <p:sldId id="270" r:id="rId25"/>
    <p:sldId id="271" r:id="rId26"/>
    <p:sldId id="285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方正舒体" pitchFamily="2" charset="-122"/>
        <a:ea typeface="方正舒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方正舒体" pitchFamily="2" charset="-122"/>
        <a:ea typeface="方正舒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方正舒体" pitchFamily="2" charset="-122"/>
        <a:ea typeface="方正舒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方正舒体" pitchFamily="2" charset="-122"/>
        <a:ea typeface="方正舒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800" kern="1200">
        <a:solidFill>
          <a:schemeClr val="tx1"/>
        </a:solidFill>
        <a:latin typeface="方正舒体" pitchFamily="2" charset="-122"/>
        <a:ea typeface="方正舒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方正舒体" pitchFamily="2" charset="-122"/>
        <a:ea typeface="方正舒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方正舒体" pitchFamily="2" charset="-122"/>
        <a:ea typeface="方正舒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方正舒体" pitchFamily="2" charset="-122"/>
        <a:ea typeface="方正舒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方正舒体" pitchFamily="2" charset="-122"/>
        <a:ea typeface="方正舒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CCFF33"/>
    <a:srgbClr val="6666FF"/>
    <a:srgbClr val="FF3300"/>
    <a:srgbClr val="99FFCC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984" autoAdjust="0"/>
  </p:normalViewPr>
  <p:slideViewPr>
    <p:cSldViewPr>
      <p:cViewPr varScale="1">
        <p:scale>
          <a:sx n="66" d="100"/>
          <a:sy n="66" d="100"/>
        </p:scale>
        <p:origin x="-12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C9EB-82C3-4D67-B897-6DA1D98837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905D7-8504-4B9B-845F-F6B0B0D028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20A18-2F31-4479-95D8-535BA7E7F2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54A6F-4305-4028-A1FD-837357A626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04BA2-0B45-4A74-8E9A-801563E51B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DB12B-EC72-48B1-9A06-797C224182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A94A6-190E-410C-A994-CCED7EAAC4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FE3D7-3A23-4762-B0DD-6BAE59BCE5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7F0F7-6578-4486-9ADB-B76F16BE5C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E2AF-FF3D-4248-8F4C-6BA30E92BB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02C5-A906-4020-A190-1DF56BED34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fld id="{04B3711D-FCC3-42C2-BAF0-81509690D6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新首页空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835150" y="1628775"/>
            <a:ext cx="576103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数值分析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+mn-lt"/>
                <a:ea typeface="+mn-ea"/>
              </a:rPr>
              <a:t>§3 </a:t>
            </a:r>
            <a:r>
              <a:rPr lang="zh-CN" altLang="en-US" sz="3200" b="1" dirty="0">
                <a:solidFill>
                  <a:schemeClr val="accent2"/>
                </a:solidFill>
                <a:latin typeface="+mn-lt"/>
                <a:ea typeface="+mn-ea"/>
              </a:rPr>
              <a:t>绝对误差、相对误差和有效数字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是精确值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zh-CN" altLang="en-US" dirty="0">
                <a:latin typeface="+mn-lt"/>
                <a:ea typeface="+mn-ea"/>
              </a:rPr>
              <a:t>的一个</a:t>
            </a:r>
            <a:r>
              <a:rPr lang="zh-CN" altLang="en-US" dirty="0" smtClean="0">
                <a:latin typeface="+mn-lt"/>
                <a:ea typeface="+mn-ea"/>
              </a:rPr>
              <a:t>近似值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记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114300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>
                <a:latin typeface="+mn-lt"/>
                <a:ea typeface="+mn-ea"/>
              </a:rPr>
              <a:t>e</a:t>
            </a:r>
            <a:r>
              <a:rPr lang="en-US" altLang="zh-CN" dirty="0">
                <a:latin typeface="+mn-lt"/>
                <a:ea typeface="+mn-ea"/>
              </a:rPr>
              <a:t>=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en-US" altLang="zh-CN" dirty="0">
                <a:latin typeface="+mn-lt"/>
                <a:ea typeface="+mn-ea"/>
              </a:rPr>
              <a:t>-</a:t>
            </a:r>
            <a:r>
              <a:rPr lang="en-US" altLang="zh-CN" i="1" dirty="0" smtClean="0">
                <a:latin typeface="+mn-lt"/>
                <a:ea typeface="+mn-ea"/>
              </a:rPr>
              <a:t>x.</a:t>
            </a:r>
            <a:endParaRPr lang="en-US" altLang="zh-CN" i="1" dirty="0">
              <a:latin typeface="+mn-lt"/>
              <a:ea typeface="+mn-ea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167640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称</a:t>
            </a:r>
            <a:r>
              <a:rPr lang="en-US" altLang="zh-CN" i="1" dirty="0">
                <a:latin typeface="+mn-lt"/>
                <a:ea typeface="+mn-ea"/>
              </a:rPr>
              <a:t>e</a:t>
            </a:r>
            <a:r>
              <a:rPr lang="zh-CN" altLang="en-US" dirty="0">
                <a:latin typeface="+mn-lt"/>
                <a:ea typeface="+mn-ea"/>
              </a:rPr>
              <a:t>为近似值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绝对误差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简称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误差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r>
              <a:rPr lang="zh-CN" altLang="en-US" dirty="0" smtClean="0">
                <a:latin typeface="+mn-lt"/>
                <a:ea typeface="+mn-ea"/>
              </a:rPr>
              <a:t>   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0" y="2147888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+mn-ea"/>
              </a:rPr>
              <a:t>|</a:t>
            </a:r>
            <a:r>
              <a:rPr lang="en-US" altLang="zh-CN" i="1" dirty="0">
                <a:latin typeface="+mn-lt"/>
                <a:ea typeface="+mn-ea"/>
              </a:rPr>
              <a:t>e</a:t>
            </a:r>
            <a:r>
              <a:rPr lang="en-US" altLang="zh-CN" dirty="0">
                <a:latin typeface="+mn-lt"/>
                <a:ea typeface="+mn-ea"/>
              </a:rPr>
              <a:t>|</a:t>
            </a:r>
            <a:r>
              <a:rPr lang="en-US" altLang="zh-CN" dirty="0" smtClean="0">
                <a:latin typeface="+mn-lt"/>
                <a:ea typeface="+mn-ea"/>
              </a:rPr>
              <a:t>≤</a:t>
            </a:r>
            <a:r>
              <a:rPr lang="en-US" altLang="zh-CN" i="1" dirty="0" smtClean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,</a:t>
            </a:r>
            <a:endParaRPr lang="en-US" altLang="zh-CN" i="1" dirty="0">
              <a:latin typeface="+mn-lt"/>
              <a:ea typeface="+mn-ea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0" y="2675586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则称</a:t>
            </a:r>
            <a:r>
              <a:rPr lang="zh-CN" altLang="en-US" i="1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zh-CN" altLang="en-US" dirty="0">
                <a:latin typeface="+mn-lt"/>
                <a:ea typeface="+mn-ea"/>
              </a:rPr>
              <a:t>为近似值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+mn-ea"/>
              </a:rPr>
              <a:t>绝对误差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限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简称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+mn-ea"/>
              </a:rPr>
              <a:t>误差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限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0" y="3232178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zh-CN" altLang="en-US" dirty="0" smtClean="0">
                <a:latin typeface="+mn-lt"/>
                <a:ea typeface="+mn-ea"/>
              </a:rPr>
              <a:t>精确</a:t>
            </a:r>
            <a:r>
              <a:rPr lang="zh-CN" altLang="en-US" dirty="0">
                <a:latin typeface="+mn-lt"/>
                <a:ea typeface="+mn-ea"/>
              </a:rPr>
              <a:t>值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、近似值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和误差限</a:t>
            </a:r>
            <a:r>
              <a:rPr lang="zh-CN" altLang="en-US" i="1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zh-CN" altLang="en-US" dirty="0">
                <a:latin typeface="+mn-lt"/>
                <a:ea typeface="+mn-ea"/>
              </a:rPr>
              <a:t>之间</a:t>
            </a:r>
            <a:r>
              <a:rPr lang="zh-CN" altLang="en-US" dirty="0" smtClean="0">
                <a:latin typeface="+mn-lt"/>
                <a:ea typeface="+mn-ea"/>
              </a:rPr>
              <a:t>满足</a:t>
            </a:r>
            <a:r>
              <a:rPr lang="en-US" altLang="zh-CN" dirty="0" smtClean="0">
                <a:latin typeface="+mn-lt"/>
                <a:ea typeface="+mn-ea"/>
              </a:rPr>
              <a:t>: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0" y="3755706"/>
            <a:ext cx="9144000" cy="5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>
                <a:latin typeface="+mn-lt"/>
                <a:ea typeface="+mn-ea"/>
              </a:rPr>
              <a:t>x-</a:t>
            </a:r>
            <a:r>
              <a:rPr lang="en-US" altLang="zh-CN" i="1" dirty="0" smtClean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 </a:t>
            </a:r>
            <a:r>
              <a:rPr lang="en-US" altLang="zh-CN" i="1" dirty="0" smtClean="0">
                <a:latin typeface="+mn-lt"/>
                <a:ea typeface="+mn-ea"/>
              </a:rPr>
              <a:t>≤ x</a:t>
            </a:r>
            <a:r>
              <a:rPr lang="en-US" altLang="zh-CN" i="1" baseline="30000" dirty="0">
                <a:latin typeface="+mn-lt"/>
                <a:ea typeface="+mn-ea"/>
              </a:rPr>
              <a:t>*</a:t>
            </a:r>
            <a:r>
              <a:rPr lang="en-US" altLang="zh-CN" i="1" dirty="0" smtClean="0">
                <a:latin typeface="+mn-lt"/>
                <a:ea typeface="+mn-ea"/>
              </a:rPr>
              <a:t>≤ x</a:t>
            </a:r>
            <a:r>
              <a:rPr lang="en-US" altLang="zh-CN" i="1" dirty="0">
                <a:latin typeface="+mn-lt"/>
                <a:ea typeface="+mn-ea"/>
              </a:rPr>
              <a:t>+</a:t>
            </a:r>
            <a:r>
              <a:rPr lang="en-US" altLang="zh-CN" i="1" dirty="0" smtClean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.</a:t>
            </a:r>
            <a:endParaRPr lang="en-US" altLang="zh-CN" i="1" dirty="0">
              <a:latin typeface="+mn-lt"/>
              <a:ea typeface="+mn-ea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0" y="4222778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通常记为</a:t>
            </a:r>
            <a:endParaRPr lang="zh-CN" altLang="en-US" i="1" dirty="0">
              <a:latin typeface="+mn-lt"/>
              <a:ea typeface="+mn-ea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0" y="4547794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i="1" baseline="30000" dirty="0">
                <a:latin typeface="+mn-lt"/>
                <a:ea typeface="+mn-ea"/>
              </a:rPr>
              <a:t>*</a:t>
            </a:r>
            <a:r>
              <a:rPr lang="en-US" altLang="zh-CN" i="1" dirty="0">
                <a:latin typeface="+mn-lt"/>
                <a:ea typeface="+mn-ea"/>
              </a:rPr>
              <a:t>=x</a:t>
            </a:r>
            <a:r>
              <a:rPr lang="en-US" altLang="zh-CN" dirty="0">
                <a:latin typeface="+mn-lt"/>
                <a:ea typeface="+mn-ea"/>
              </a:rPr>
              <a:t>±</a:t>
            </a:r>
            <a:r>
              <a:rPr lang="en-US" altLang="zh-CN" i="1" dirty="0" smtClean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.</a:t>
            </a:r>
            <a:endParaRPr lang="en-US" altLang="zh-CN" i="1" dirty="0">
              <a:latin typeface="+mn-lt"/>
              <a:ea typeface="+mn-ea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5060978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绝对误差有时并不能很好地反映近似程度的</a:t>
            </a:r>
            <a:r>
              <a:rPr lang="zh-CN" altLang="en-US" dirty="0" smtClean="0">
                <a:latin typeface="+mn-lt"/>
                <a:ea typeface="+mn-ea"/>
              </a:rPr>
              <a:t>好坏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0" y="5517232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en-US" altLang="zh-CN" dirty="0">
                <a:latin typeface="+mn-lt"/>
                <a:ea typeface="+mn-ea"/>
              </a:rPr>
              <a:t>=</a:t>
            </a:r>
            <a:r>
              <a:rPr lang="en-US" altLang="zh-CN" dirty="0" smtClean="0">
                <a:latin typeface="+mn-lt"/>
                <a:ea typeface="+mn-ea"/>
              </a:rPr>
              <a:t>10, 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zh-CN" altLang="en-US" i="1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en-US" altLang="zh-CN" i="1" baseline="-25000" dirty="0" smtClean="0">
                <a:latin typeface="+mn-lt"/>
                <a:ea typeface="+mn-ea"/>
              </a:rPr>
              <a:t>x</a:t>
            </a:r>
            <a:r>
              <a:rPr lang="en-US" altLang="zh-CN" dirty="0" smtClean="0">
                <a:latin typeface="+mn-lt"/>
                <a:ea typeface="+mn-ea"/>
              </a:rPr>
              <a:t>=1;  </a:t>
            </a:r>
            <a:r>
              <a:rPr lang="en-US" altLang="zh-CN" i="1" dirty="0" smtClean="0">
                <a:latin typeface="+mn-lt"/>
                <a:ea typeface="+mn-ea"/>
              </a:rPr>
              <a:t>y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en-US" altLang="zh-CN" dirty="0">
                <a:latin typeface="+mn-lt"/>
                <a:ea typeface="+mn-ea"/>
              </a:rPr>
              <a:t>=</a:t>
            </a:r>
            <a:r>
              <a:rPr lang="en-US" altLang="zh-CN" dirty="0" smtClean="0">
                <a:latin typeface="+mn-lt"/>
                <a:ea typeface="+mn-ea"/>
              </a:rPr>
              <a:t>10000,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zh-CN" altLang="en-US" i="1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en-US" altLang="zh-CN" i="1" baseline="-25000" dirty="0" smtClean="0">
                <a:latin typeface="+mn-lt"/>
                <a:ea typeface="+mn-ea"/>
              </a:rPr>
              <a:t>y</a:t>
            </a:r>
            <a:r>
              <a:rPr lang="en-US" altLang="zh-CN" dirty="0" smtClean="0">
                <a:latin typeface="+mn-lt"/>
                <a:ea typeface="+mn-ea"/>
              </a:rPr>
              <a:t>=5.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0" y="6093296"/>
            <a:ext cx="9144000" cy="108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虽然</a:t>
            </a:r>
            <a:r>
              <a:rPr lang="zh-CN" altLang="en-US" i="1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en-US" altLang="zh-CN" i="1" baseline="-25000" dirty="0">
                <a:latin typeface="+mn-lt"/>
                <a:ea typeface="+mn-ea"/>
              </a:rPr>
              <a:t>y</a:t>
            </a:r>
            <a:r>
              <a:rPr lang="zh-CN" altLang="en-US" dirty="0">
                <a:latin typeface="+mn-lt"/>
                <a:ea typeface="+mn-ea"/>
              </a:rPr>
              <a:t>是</a:t>
            </a:r>
            <a:r>
              <a:rPr lang="zh-CN" altLang="en-US" i="1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en-US" altLang="zh-CN" i="1" baseline="-25000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en-US" altLang="zh-CN" dirty="0">
                <a:latin typeface="+mn-lt"/>
                <a:ea typeface="+mn-ea"/>
              </a:rPr>
              <a:t>5</a:t>
            </a:r>
            <a:r>
              <a:rPr lang="zh-CN" altLang="en-US" dirty="0" smtClean="0">
                <a:latin typeface="+mn-lt"/>
                <a:ea typeface="+mn-ea"/>
              </a:rPr>
              <a:t>倍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但“</a:t>
            </a:r>
            <a:r>
              <a:rPr lang="en-US" altLang="zh-CN" dirty="0" smtClean="0">
                <a:latin typeface="+mn-lt"/>
                <a:ea typeface="+mn-ea"/>
              </a:rPr>
              <a:t>10000</a:t>
            </a:r>
            <a:r>
              <a:rPr lang="zh-CN" altLang="en-US" dirty="0" smtClean="0">
                <a:latin typeface="+mn-lt"/>
                <a:ea typeface="+mn-ea"/>
              </a:rPr>
              <a:t>差</a:t>
            </a:r>
            <a:r>
              <a:rPr lang="en-US" altLang="zh-CN" dirty="0" smtClean="0">
                <a:latin typeface="+mn-lt"/>
                <a:ea typeface="+mn-ea"/>
              </a:rPr>
              <a:t>5</a:t>
            </a:r>
            <a:r>
              <a:rPr lang="zh-CN" altLang="en-US" dirty="0" smtClean="0">
                <a:latin typeface="+mn-lt"/>
                <a:ea typeface="+mn-ea"/>
              </a:rPr>
              <a:t>”显然比“</a:t>
            </a:r>
            <a:r>
              <a:rPr lang="en-US" altLang="zh-CN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差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”好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724128" y="1676400"/>
            <a:ext cx="341987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如果</a:t>
            </a:r>
            <a:r>
              <a:rPr lang="zh-CN" altLang="en-US" i="1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zh-CN" altLang="en-US" dirty="0">
                <a:latin typeface="+mn-lt"/>
                <a:ea typeface="+mn-ea"/>
              </a:rPr>
              <a:t>满足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/>
      <p:bldP spid="7172" grpId="0"/>
      <p:bldP spid="7173" grpId="0"/>
      <p:bldP spid="7174" grpId="0"/>
      <p:bldP spid="7175" grpId="0"/>
      <p:bldP spid="7176" grpId="0"/>
      <p:bldP spid="7177" grpId="0"/>
      <p:bldP spid="7178" grpId="0"/>
      <p:bldP spid="7179" grpId="0"/>
      <p:bldP spid="7180" grpId="0"/>
      <p:bldP spid="7181" grpId="0"/>
      <p:bldP spid="7182" grpId="0"/>
      <p:bldP spid="71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1124744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称</a:t>
            </a:r>
            <a:r>
              <a:rPr lang="en-US" altLang="zh-CN" i="1" dirty="0" err="1">
                <a:latin typeface="+mn-lt"/>
                <a:ea typeface="+mn-ea"/>
              </a:rPr>
              <a:t>e</a:t>
            </a:r>
            <a:r>
              <a:rPr lang="en-US" altLang="zh-CN" i="1" baseline="-25000" dirty="0" err="1">
                <a:latin typeface="+mn-lt"/>
                <a:ea typeface="+mn-ea"/>
              </a:rPr>
              <a:t>r</a:t>
            </a:r>
            <a:r>
              <a:rPr lang="zh-CN" altLang="en-US" dirty="0">
                <a:latin typeface="+mn-lt"/>
                <a:ea typeface="+mn-ea"/>
              </a:rPr>
              <a:t>为近似值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相对误差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latin typeface="+mn-lt"/>
                <a:ea typeface="+mn-ea"/>
              </a:rPr>
              <a:t>记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336032" y="100340"/>
          <a:ext cx="2388096" cy="952396"/>
        </p:xfrm>
        <a:graphic>
          <a:graphicData uri="http://schemas.openxmlformats.org/presentationml/2006/ole">
            <p:oleObj spid="_x0000_s8196" name="公式" r:id="rId3" imgW="2133360" imgH="850680" progId="Equation.3">
              <p:embed/>
            </p:oleObj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0" y="1658144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zh-CN" altLang="en-US" dirty="0" smtClean="0">
                <a:latin typeface="+mn-lt"/>
                <a:ea typeface="+mn-ea"/>
              </a:rPr>
              <a:t>由于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zh-CN" altLang="en-US" dirty="0" smtClean="0">
                <a:latin typeface="+mn-lt"/>
                <a:ea typeface="+mn-ea"/>
              </a:rPr>
              <a:t>未知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实际</a:t>
            </a:r>
            <a:r>
              <a:rPr lang="zh-CN" altLang="en-US" dirty="0">
                <a:latin typeface="+mn-lt"/>
                <a:ea typeface="+mn-ea"/>
              </a:rPr>
              <a:t>使用时总是将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的相对误差取为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375769" y="2204864"/>
          <a:ext cx="2348359" cy="987208"/>
        </p:xfrm>
        <a:graphic>
          <a:graphicData uri="http://schemas.openxmlformats.org/presentationml/2006/ole">
            <p:oleObj spid="_x0000_s8198" name="公式" r:id="rId4" imgW="1993680" imgH="838080" progId="Equation.3">
              <p:embed/>
            </p:oleObj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0" y="3212976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 smtClean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en-US" altLang="zh-CN" i="1" baseline="-25000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r</a:t>
            </a:r>
            <a:r>
              <a:rPr lang="en-US" altLang="zh-CN" baseline="-25000" dirty="0"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=</a:t>
            </a:r>
            <a:r>
              <a:rPr lang="en-US" altLang="zh-CN" i="1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en-US" altLang="zh-CN" dirty="0">
                <a:latin typeface="+mn-lt"/>
                <a:ea typeface="+mn-ea"/>
              </a:rPr>
              <a:t>/|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dirty="0">
                <a:latin typeface="+mn-lt"/>
                <a:ea typeface="+mn-ea"/>
              </a:rPr>
              <a:t>|</a:t>
            </a:r>
            <a:r>
              <a:rPr lang="zh-CN" altLang="en-US" dirty="0">
                <a:latin typeface="+mn-lt"/>
                <a:ea typeface="+mn-ea"/>
              </a:rPr>
              <a:t>称为近似值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+mn-ea"/>
              </a:rPr>
              <a:t>相对误差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限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显然有</a:t>
            </a:r>
            <a:r>
              <a:rPr lang="en-US" altLang="zh-CN" dirty="0" smtClean="0">
                <a:latin typeface="+mn-lt"/>
                <a:ea typeface="+mn-ea"/>
              </a:rPr>
              <a:t>: |</a:t>
            </a:r>
            <a:r>
              <a:rPr lang="en-US" altLang="zh-CN" i="1" dirty="0" err="1">
                <a:latin typeface="+mn-lt"/>
                <a:ea typeface="+mn-ea"/>
              </a:rPr>
              <a:t>e</a:t>
            </a:r>
            <a:r>
              <a:rPr lang="en-US" altLang="zh-CN" i="1" baseline="-25000" dirty="0" err="1">
                <a:latin typeface="+mn-lt"/>
                <a:ea typeface="+mn-ea"/>
              </a:rPr>
              <a:t>r</a:t>
            </a:r>
            <a:r>
              <a:rPr lang="en-US" altLang="zh-CN" dirty="0">
                <a:latin typeface="+mn-lt"/>
                <a:ea typeface="+mn-ea"/>
              </a:rPr>
              <a:t>|≤</a:t>
            </a:r>
            <a:r>
              <a:rPr lang="en-US" altLang="zh-CN" i="1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en-US" altLang="zh-CN" i="1" baseline="-25000" dirty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r</a:t>
            </a:r>
            <a:r>
              <a:rPr lang="en-US" altLang="zh-CN" dirty="0">
                <a:latin typeface="+mn-lt"/>
                <a:ea typeface="+mn-ea"/>
              </a:rPr>
              <a:t>.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0" y="3810514"/>
            <a:ext cx="91440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+mn-ea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+mn-ea"/>
              </a:rPr>
              <a:t>1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设</a:t>
            </a:r>
            <a:r>
              <a:rPr lang="en-US" altLang="zh-CN" i="1" dirty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</a:rPr>
              <a:t>=2.18</a:t>
            </a:r>
            <a:r>
              <a:rPr lang="zh-CN" altLang="en-US" dirty="0">
                <a:solidFill>
                  <a:schemeClr val="accent2"/>
                </a:solidFill>
                <a:latin typeface="+mn-lt"/>
                <a:ea typeface="+mn-ea"/>
              </a:rPr>
              <a:t>是由精确值</a:t>
            </a:r>
            <a:r>
              <a:rPr lang="en-US" altLang="zh-CN" i="1" dirty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  <a:r>
              <a:rPr lang="en-US" altLang="zh-CN" baseline="30000" dirty="0">
                <a:solidFill>
                  <a:schemeClr val="accent2"/>
                </a:solidFill>
                <a:latin typeface="+mn-lt"/>
                <a:ea typeface="+mn-ea"/>
              </a:rPr>
              <a:t>*</a:t>
            </a:r>
            <a:r>
              <a:rPr lang="zh-CN" altLang="en-US" dirty="0">
                <a:solidFill>
                  <a:schemeClr val="accent2"/>
                </a:solidFill>
                <a:latin typeface="+mn-lt"/>
                <a:ea typeface="+mn-ea"/>
              </a:rPr>
              <a:t>经过四舍五入得到的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近似值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求</a:t>
            </a:r>
            <a:r>
              <a:rPr lang="en-US" altLang="zh-CN" i="1" dirty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  <a:r>
              <a:rPr lang="zh-CN" altLang="en-US" dirty="0">
                <a:solidFill>
                  <a:schemeClr val="accent2"/>
                </a:solidFill>
                <a:latin typeface="+mn-lt"/>
                <a:ea typeface="+mn-ea"/>
              </a:rPr>
              <a:t>的绝对误差限和相对误差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限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.</a:t>
            </a:r>
            <a:endParaRPr lang="zh-CN" altLang="en-US" b="1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0" y="4864968"/>
            <a:ext cx="9144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+mn-ea"/>
              </a:rPr>
              <a:t>解</a:t>
            </a:r>
            <a:r>
              <a:rPr lang="en-US" altLang="zh-CN" b="1" dirty="0" smtClean="0">
                <a:latin typeface="+mn-lt"/>
                <a:ea typeface="+mn-ea"/>
              </a:rPr>
              <a:t>:</a:t>
            </a:r>
            <a:r>
              <a:rPr lang="zh-CN" altLang="en-US" dirty="0" smtClean="0">
                <a:latin typeface="+mn-lt"/>
                <a:ea typeface="+mn-ea"/>
              </a:rPr>
              <a:t> 由已知条件可得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en-US" altLang="zh-CN" dirty="0">
                <a:latin typeface="+mn-lt"/>
                <a:ea typeface="+mn-ea"/>
              </a:rPr>
              <a:t>=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dirty="0" smtClean="0">
                <a:latin typeface="+mn-lt"/>
                <a:ea typeface="+mn-ea"/>
              </a:rPr>
              <a:t>±0.005. </a:t>
            </a:r>
            <a:r>
              <a:rPr lang="zh-CN" altLang="en-US" dirty="0" smtClean="0">
                <a:latin typeface="+mn-lt"/>
                <a:ea typeface="+mn-ea"/>
              </a:rPr>
              <a:t>所以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绝对误差限为</a:t>
            </a:r>
            <a:r>
              <a:rPr lang="en-US" altLang="zh-CN" i="1" dirty="0" smtClean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</a:t>
            </a:r>
            <a:r>
              <a:rPr lang="en-US" altLang="zh-CN" dirty="0" smtClean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=0.005. </a:t>
            </a:r>
            <a:r>
              <a:rPr lang="zh-CN" altLang="en-US" dirty="0" smtClean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相对误差限为</a:t>
            </a:r>
            <a:r>
              <a:rPr lang="en-US" altLang="zh-CN" dirty="0" smtClean="0">
                <a:latin typeface="+mn-lt"/>
                <a:ea typeface="+mn-ea"/>
                <a:cs typeface="Arial Unicode MS" pitchFamily="34" charset="-122"/>
                <a:sym typeface="Symbol" pitchFamily="18" charset="2"/>
              </a:rPr>
              <a:t>:</a:t>
            </a: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3131840" y="5832648"/>
          <a:ext cx="3826180" cy="1025352"/>
        </p:xfrm>
        <a:graphic>
          <a:graphicData uri="http://schemas.openxmlformats.org/presentationml/2006/ole">
            <p:oleObj spid="_x0000_s8206" name="公式" r:id="rId5" imgW="1562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autoUpdateAnimBg="0"/>
      <p:bldP spid="8197" grpId="0"/>
      <p:bldP spid="8199" grpId="0"/>
      <p:bldP spid="8200" grpId="0"/>
      <p:bldP spid="82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  <a:ea typeface="+mn-ea"/>
              </a:rPr>
              <a:t>        </a:t>
            </a:r>
            <a:r>
              <a:rPr lang="zh-CN" altLang="en-US" b="1" dirty="0" smtClean="0">
                <a:latin typeface="+mn-lt"/>
                <a:ea typeface="+mn-ea"/>
              </a:rPr>
              <a:t>一般地</a:t>
            </a:r>
            <a:r>
              <a:rPr lang="en-US" altLang="zh-CN" b="1" dirty="0" smtClean="0">
                <a:latin typeface="+mn-lt"/>
                <a:ea typeface="+mn-ea"/>
              </a:rPr>
              <a:t>, </a:t>
            </a:r>
            <a:r>
              <a:rPr lang="zh-CN" altLang="en-US" b="1" dirty="0" smtClean="0">
                <a:latin typeface="+mn-lt"/>
                <a:ea typeface="+mn-ea"/>
              </a:rPr>
              <a:t>凡是</a:t>
            </a:r>
            <a:r>
              <a:rPr lang="zh-CN" altLang="en-US" b="1" dirty="0">
                <a:latin typeface="+mn-lt"/>
                <a:ea typeface="+mn-ea"/>
              </a:rPr>
              <a:t>由精确值经过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四舍五入</a:t>
            </a:r>
            <a:r>
              <a:rPr lang="zh-CN" altLang="en-US" b="1" dirty="0">
                <a:latin typeface="+mn-lt"/>
                <a:ea typeface="+mn-ea"/>
              </a:rPr>
              <a:t>得到的近似值</a:t>
            </a:r>
            <a:r>
              <a:rPr lang="en-US" altLang="zh-CN" b="1" dirty="0" smtClean="0">
                <a:latin typeface="+mn-lt"/>
                <a:ea typeface="+mn-ea"/>
              </a:rPr>
              <a:t>, </a:t>
            </a:r>
            <a:r>
              <a:rPr lang="zh-CN" altLang="en-US" b="1" dirty="0" smtClean="0">
                <a:latin typeface="+mn-lt"/>
                <a:ea typeface="+mn-ea"/>
              </a:rPr>
              <a:t>其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绝对误差限等于该近似值末位的半个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单位</a:t>
            </a:r>
            <a:r>
              <a:rPr lang="en-US" altLang="zh-CN" b="1" dirty="0" smtClean="0">
                <a:latin typeface="+mn-lt"/>
                <a:ea typeface="+mn-ea"/>
              </a:rPr>
              <a:t>.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0" y="1124393"/>
            <a:ext cx="9144000" cy="216059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+mn-ea"/>
              </a:rPr>
              <a:t>定义</a:t>
            </a:r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zh-CN" altLang="en-US" dirty="0">
                <a:latin typeface="+mn-lt"/>
                <a:ea typeface="+mn-ea"/>
              </a:rPr>
              <a:t>数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是数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zh-CN" altLang="en-US" dirty="0" smtClean="0">
                <a:latin typeface="+mn-lt"/>
                <a:ea typeface="+mn-ea"/>
              </a:rPr>
              <a:t>近似值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如果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的绝对误差</a:t>
            </a:r>
            <a:r>
              <a:rPr lang="zh-CN" altLang="en-US" dirty="0" smtClean="0">
                <a:latin typeface="+mn-lt"/>
                <a:ea typeface="+mn-ea"/>
              </a:rPr>
              <a:t>限是它的某一数位的半个单位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并且从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zh-CN" altLang="en-US" dirty="0" smtClean="0">
                <a:latin typeface="+mn-lt"/>
                <a:ea typeface="+mn-ea"/>
              </a:rPr>
              <a:t>左起第一个非零数字到该数位共有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位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则称这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个数字为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有效数字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也称用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zh-CN" altLang="en-US" dirty="0" smtClean="0">
                <a:latin typeface="+mn-lt"/>
                <a:ea typeface="+mn-ea"/>
              </a:rPr>
              <a:t>近似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zh-CN" altLang="en-US" dirty="0" smtClean="0">
                <a:latin typeface="+mn-lt"/>
                <a:ea typeface="+mn-ea"/>
              </a:rPr>
              <a:t>时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具有</a:t>
            </a:r>
            <a:r>
              <a:rPr lang="en-US" altLang="zh-CN" b="1" i="1" dirty="0" smtClean="0">
                <a:solidFill>
                  <a:srgbClr val="FF3300"/>
                </a:solidFill>
                <a:latin typeface="+mn-lt"/>
                <a:ea typeface="+mn-ea"/>
              </a:rPr>
              <a:t>n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位有效数字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r>
              <a:rPr lang="zh-CN" altLang="en-US" dirty="0" smtClean="0">
                <a:latin typeface="+mn-lt"/>
                <a:ea typeface="+mn-ea"/>
              </a:rPr>
              <a:t>  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3284984"/>
            <a:ext cx="9144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171072"/>
                </a:solidFill>
                <a:latin typeface="+mn-lt"/>
                <a:ea typeface="+mn-ea"/>
              </a:rPr>
              <a:t>例</a:t>
            </a:r>
            <a:r>
              <a:rPr lang="en-US" altLang="zh-CN" b="1" dirty="0" smtClean="0">
                <a:solidFill>
                  <a:srgbClr val="171072"/>
                </a:solidFill>
                <a:latin typeface="+mn-lt"/>
                <a:ea typeface="+mn-ea"/>
              </a:rPr>
              <a:t>2 </a:t>
            </a:r>
            <a:r>
              <a:rPr lang="zh-CN" altLang="en-US" b="1" dirty="0" smtClean="0">
                <a:solidFill>
                  <a:srgbClr val="171072"/>
                </a:solidFill>
                <a:latin typeface="+mn-lt"/>
                <a:ea typeface="+mn-ea"/>
              </a:rPr>
              <a:t>已知</a:t>
            </a:r>
            <a:r>
              <a:rPr lang="zh-CN" altLang="en-US" b="1" dirty="0">
                <a:solidFill>
                  <a:srgbClr val="171072"/>
                </a:solidFill>
                <a:latin typeface="+mn-lt"/>
                <a:ea typeface="+mn-ea"/>
              </a:rPr>
              <a:t>下列近似值的绝对误差限都是</a:t>
            </a:r>
            <a:r>
              <a:rPr lang="en-US" altLang="zh-CN" b="1" dirty="0">
                <a:solidFill>
                  <a:srgbClr val="171072"/>
                </a:solidFill>
                <a:latin typeface="+mn-lt"/>
                <a:ea typeface="+mn-ea"/>
              </a:rPr>
              <a:t>0.005,</a:t>
            </a:r>
            <a:r>
              <a:rPr lang="zh-CN" altLang="en-US" b="1" dirty="0">
                <a:solidFill>
                  <a:srgbClr val="171072"/>
                </a:solidFill>
                <a:latin typeface="+mn-lt"/>
                <a:ea typeface="+mn-ea"/>
              </a:rPr>
              <a:t>问它们具有几位有效数字？</a:t>
            </a:r>
            <a:r>
              <a:rPr lang="en-US" altLang="zh-CN" b="1" dirty="0" smtClean="0">
                <a:solidFill>
                  <a:srgbClr val="171072"/>
                </a:solidFill>
                <a:latin typeface="+mn-lt"/>
                <a:ea typeface="+mn-ea"/>
              </a:rPr>
              <a:t>a=10.075, b</a:t>
            </a:r>
            <a:r>
              <a:rPr lang="en-US" altLang="zh-CN" b="1" dirty="0">
                <a:solidFill>
                  <a:srgbClr val="171072"/>
                </a:solidFill>
                <a:latin typeface="+mn-lt"/>
                <a:ea typeface="+mn-ea"/>
              </a:rPr>
              <a:t>=-0.10</a:t>
            </a:r>
            <a:r>
              <a:rPr lang="en-US" altLang="zh-CN" b="1" dirty="0" smtClean="0">
                <a:solidFill>
                  <a:srgbClr val="171072"/>
                </a:solidFill>
                <a:latin typeface="+mn-lt"/>
                <a:ea typeface="+mn-ea"/>
              </a:rPr>
              <a:t>, c=0.1, d=0.0032</a:t>
            </a:r>
            <a:r>
              <a:rPr lang="en-US" altLang="zh-CN" b="1" dirty="0">
                <a:solidFill>
                  <a:srgbClr val="171072"/>
                </a:solidFill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4437112"/>
            <a:ext cx="914400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+mn-ea"/>
              </a:rPr>
              <a:t>解 </a:t>
            </a:r>
            <a:r>
              <a:rPr lang="zh-CN" altLang="en-US" dirty="0" smtClean="0">
                <a:latin typeface="+mn-lt"/>
                <a:ea typeface="+mn-ea"/>
              </a:rPr>
              <a:t>由于</a:t>
            </a:r>
            <a:r>
              <a:rPr lang="en-US" altLang="zh-CN" dirty="0">
                <a:latin typeface="+mn-lt"/>
                <a:ea typeface="+mn-ea"/>
              </a:rPr>
              <a:t>0.005</a:t>
            </a:r>
            <a:r>
              <a:rPr lang="zh-CN" altLang="en-US" dirty="0">
                <a:latin typeface="+mn-lt"/>
                <a:ea typeface="+mn-ea"/>
              </a:rPr>
              <a:t>是小数点后第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数位的半个单位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所以</a:t>
            </a:r>
            <a:endParaRPr lang="en-US" altLang="zh-CN" dirty="0" smtClean="0">
              <a:latin typeface="+mn-lt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a</a:t>
            </a:r>
            <a:r>
              <a:rPr lang="zh-CN" altLang="en-US" dirty="0">
                <a:latin typeface="+mn-lt"/>
                <a:ea typeface="+mn-ea"/>
              </a:rPr>
              <a:t>有</a:t>
            </a:r>
            <a:r>
              <a:rPr lang="en-US" altLang="zh-CN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位有效数字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altLang="zh-CN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altLang="zh-CN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altLang="zh-CN" dirty="0" smtClean="0">
                <a:latin typeface="+mn-lt"/>
                <a:ea typeface="+mn-ea"/>
              </a:rPr>
              <a:t>7</a:t>
            </a:r>
            <a:r>
              <a:rPr lang="en-US" altLang="zh-CN" dirty="0" smtClean="0">
                <a:latin typeface="+mn-lt"/>
                <a:ea typeface="+mn-ea"/>
              </a:rPr>
              <a:t>;  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b</a:t>
            </a:r>
            <a:r>
              <a:rPr lang="zh-CN" altLang="en-US" dirty="0">
                <a:latin typeface="+mn-lt"/>
                <a:ea typeface="+mn-ea"/>
              </a:rPr>
              <a:t>有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位有效数字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 smtClean="0">
                <a:latin typeface="+mn-lt"/>
                <a:ea typeface="+mn-ea"/>
              </a:rPr>
              <a:t>0</a:t>
            </a:r>
            <a:r>
              <a:rPr lang="en-US" altLang="zh-CN" dirty="0" smtClean="0">
                <a:latin typeface="+mn-lt"/>
                <a:ea typeface="+mn-ea"/>
              </a:rPr>
              <a:t>; </a:t>
            </a:r>
            <a:r>
              <a:rPr lang="en-US" altLang="zh-CN" dirty="0" smtClean="0">
                <a:latin typeface="+mn-lt"/>
                <a:ea typeface="+mn-ea"/>
              </a:rPr>
              <a:t>c</a:t>
            </a:r>
            <a:r>
              <a:rPr lang="zh-CN" altLang="en-US" dirty="0">
                <a:latin typeface="+mn-lt"/>
                <a:ea typeface="+mn-ea"/>
              </a:rPr>
              <a:t>有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位有效数字</a:t>
            </a:r>
            <a:r>
              <a:rPr lang="en-US" altLang="zh-CN" dirty="0" smtClean="0">
                <a:latin typeface="+mn-lt"/>
                <a:ea typeface="+mn-ea"/>
              </a:rPr>
              <a:t>1; 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d</a:t>
            </a:r>
            <a:r>
              <a:rPr lang="zh-CN" altLang="en-US" dirty="0">
                <a:latin typeface="+mn-lt"/>
                <a:ea typeface="+mn-ea"/>
              </a:rPr>
              <a:t>没有</a:t>
            </a:r>
            <a:r>
              <a:rPr lang="zh-CN" altLang="en-US" dirty="0" smtClean="0">
                <a:latin typeface="+mn-lt"/>
                <a:ea typeface="+mn-ea"/>
              </a:rPr>
              <a:t>有效数字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animBg="1"/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772816"/>
            <a:ext cx="9144000" cy="11264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作为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zh-CN" altLang="en-US" dirty="0" smtClean="0">
                <a:latin typeface="+mn-lt"/>
                <a:ea typeface="+mn-ea"/>
              </a:rPr>
              <a:t>近似值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具有</a:t>
            </a:r>
            <a:r>
              <a:rPr lang="en-US" altLang="zh-CN" i="1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位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en-US" altLang="zh-CN" i="1" dirty="0" err="1">
                <a:latin typeface="+mn-lt"/>
                <a:ea typeface="+mn-ea"/>
              </a:rPr>
              <a:t>n</a:t>
            </a:r>
            <a:r>
              <a:rPr lang="en-US" altLang="zh-CN" dirty="0" err="1">
                <a:latin typeface="+mn-lt"/>
                <a:ea typeface="+mn-ea"/>
              </a:rPr>
              <a:t>≤</a:t>
            </a:r>
            <a:r>
              <a:rPr lang="en-US" altLang="zh-CN" i="1" dirty="0" err="1">
                <a:latin typeface="+mn-lt"/>
                <a:ea typeface="+mn-ea"/>
              </a:rPr>
              <a:t>k</a:t>
            </a:r>
            <a:r>
              <a:rPr lang="en-US" altLang="zh-CN" dirty="0">
                <a:latin typeface="+mn-lt"/>
                <a:ea typeface="+mn-ea"/>
              </a:rPr>
              <a:t>)</a:t>
            </a:r>
            <a:r>
              <a:rPr lang="zh-CN" altLang="en-US" dirty="0">
                <a:latin typeface="+mn-lt"/>
                <a:ea typeface="+mn-ea"/>
              </a:rPr>
              <a:t>有效数字</a:t>
            </a:r>
            <a:r>
              <a:rPr lang="zh-CN" altLang="en-US" dirty="0" smtClean="0">
                <a:latin typeface="+mn-lt"/>
                <a:ea typeface="+mn-ea"/>
              </a:rPr>
              <a:t>当且仅当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|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en-US" altLang="zh-CN" dirty="0" smtClean="0">
                <a:latin typeface="+mn-lt"/>
                <a:ea typeface="+mn-ea"/>
              </a:rPr>
              <a:t>-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dirty="0" smtClean="0">
                <a:latin typeface="+mn-lt"/>
                <a:ea typeface="+mn-ea"/>
              </a:rPr>
              <a:t>|</a:t>
            </a:r>
            <a:r>
              <a:rPr lang="zh-CN" altLang="en-US" dirty="0" smtClean="0">
                <a:latin typeface="+mn-lt"/>
                <a:ea typeface="+mn-ea"/>
              </a:rPr>
              <a:t>≤</a:t>
            </a:r>
            <a:r>
              <a:rPr lang="en-US" altLang="zh-CN" dirty="0" smtClean="0">
                <a:latin typeface="+mn-lt"/>
                <a:ea typeface="+mn-ea"/>
              </a:rPr>
              <a:t>0.5×10</a:t>
            </a:r>
            <a:r>
              <a:rPr lang="en-US" altLang="zh-CN" i="1" baseline="30000" dirty="0" smtClean="0">
                <a:latin typeface="+mn-lt"/>
                <a:ea typeface="+mn-ea"/>
              </a:rPr>
              <a:t>m</a:t>
            </a:r>
            <a:r>
              <a:rPr lang="en-US" altLang="zh-CN" baseline="30000" dirty="0" smtClean="0">
                <a:latin typeface="+mn-lt"/>
                <a:ea typeface="+mn-ea"/>
              </a:rPr>
              <a:t>-</a:t>
            </a:r>
            <a:r>
              <a:rPr lang="en-US" altLang="zh-CN" i="1" baseline="30000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358708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由此可见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近似值</a:t>
            </a:r>
            <a:r>
              <a:rPr lang="zh-CN" altLang="en-US" dirty="0">
                <a:latin typeface="+mn-lt"/>
                <a:ea typeface="+mn-ea"/>
              </a:rPr>
              <a:t>的有效数字越多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其</a:t>
            </a:r>
            <a:r>
              <a:rPr lang="zh-CN" altLang="en-US" dirty="0">
                <a:latin typeface="+mn-lt"/>
                <a:ea typeface="+mn-ea"/>
              </a:rPr>
              <a:t>绝对误差越</a:t>
            </a:r>
            <a:r>
              <a:rPr lang="zh-CN" altLang="en-US" dirty="0" smtClean="0">
                <a:latin typeface="+mn-lt"/>
                <a:ea typeface="+mn-ea"/>
              </a:rPr>
              <a:t>小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44624"/>
            <a:ext cx="91440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        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数</a:t>
            </a:r>
            <a:r>
              <a:rPr lang="en-US" altLang="zh-CN" i="1" dirty="0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</a:rPr>
              <a:t>总可以写成如下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形式</a:t>
            </a:r>
            <a:endParaRPr lang="en-US" altLang="zh-CN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=±0.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baseline="-25000" dirty="0" smtClean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baseline="-25000" dirty="0" smtClean="0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…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i="1" baseline="-25000" dirty="0" smtClean="0">
                <a:solidFill>
                  <a:schemeClr val="tx2"/>
                </a:solidFill>
                <a:latin typeface="+mn-lt"/>
                <a:ea typeface="+mn-ea"/>
              </a:rPr>
              <a:t>k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×10</a:t>
            </a:r>
            <a:r>
              <a:rPr lang="en-US" altLang="zh-CN" i="1" baseline="30000" dirty="0" smtClean="0">
                <a:solidFill>
                  <a:schemeClr val="tx2"/>
                </a:solidFill>
                <a:latin typeface="+mn-lt"/>
                <a:ea typeface="+mn-ea"/>
              </a:rPr>
              <a:t>m</a:t>
            </a:r>
            <a:r>
              <a:rPr lang="en-US" altLang="zh-CN" dirty="0" smtClean="0">
                <a:latin typeface="+mn-lt"/>
                <a:ea typeface="+mn-ea"/>
              </a:rPr>
              <a:t>,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其中</a:t>
            </a:r>
            <a:r>
              <a:rPr lang="en-US" altLang="zh-CN" i="1" dirty="0" smtClean="0">
                <a:latin typeface="+mn-lt"/>
                <a:ea typeface="+mn-ea"/>
              </a:rPr>
              <a:t>m</a:t>
            </a:r>
            <a:r>
              <a:rPr lang="zh-CN" altLang="en-US" dirty="0" smtClean="0">
                <a:latin typeface="+mn-lt"/>
                <a:ea typeface="+mn-ea"/>
              </a:rPr>
              <a:t>是整数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i="1" dirty="0" err="1" smtClean="0">
                <a:latin typeface="+mn-lt"/>
                <a:ea typeface="+mn-ea"/>
              </a:rPr>
              <a:t>a</a:t>
            </a:r>
            <a:r>
              <a:rPr lang="en-US" altLang="zh-CN" i="1" baseline="-25000" dirty="0" err="1" smtClean="0">
                <a:latin typeface="+mn-lt"/>
                <a:ea typeface="+mn-ea"/>
              </a:rPr>
              <a:t>i</a:t>
            </a:r>
            <a:r>
              <a:rPr lang="zh-CN" altLang="en-US" dirty="0" smtClean="0">
                <a:latin typeface="+mn-lt"/>
                <a:ea typeface="+mn-ea"/>
              </a:rPr>
              <a:t>是</a:t>
            </a:r>
            <a:r>
              <a:rPr lang="en-US" altLang="zh-CN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到</a:t>
            </a:r>
            <a:r>
              <a:rPr lang="en-US" altLang="zh-CN" dirty="0" smtClean="0">
                <a:latin typeface="+mn-lt"/>
                <a:ea typeface="+mn-ea"/>
              </a:rPr>
              <a:t>9</a:t>
            </a:r>
            <a:r>
              <a:rPr lang="zh-CN" altLang="en-US" dirty="0" smtClean="0">
                <a:latin typeface="+mn-lt"/>
                <a:ea typeface="+mn-ea"/>
              </a:rPr>
              <a:t>中的一个数字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一般情况下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) </a:t>
            </a:r>
            <a:r>
              <a:rPr lang="en-US" altLang="zh-CN" i="1" dirty="0" smtClean="0">
                <a:latin typeface="+mn-lt"/>
                <a:ea typeface="+mn-ea"/>
              </a:rPr>
              <a:t>a</a:t>
            </a:r>
            <a:r>
              <a:rPr lang="en-US" altLang="zh-CN" baseline="-25000" dirty="0" smtClean="0">
                <a:latin typeface="+mn-lt"/>
                <a:ea typeface="+mn-ea"/>
              </a:rPr>
              <a:t>1</a:t>
            </a:r>
            <a:r>
              <a:rPr lang="en-US" altLang="zh-CN" dirty="0" smtClean="0">
                <a:latin typeface="+mn-lt"/>
                <a:ea typeface="+mn-ea"/>
              </a:rPr>
              <a:t>≠0.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zh-CN" altLang="en-US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0" y="3011016"/>
            <a:ext cx="9144000" cy="6093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以上可作为有效数字位数的“第二定义”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请思考原因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0" y="4739208"/>
            <a:ext cx="9144000" cy="1786136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en-US" altLang="zh-CN" b="1" kern="0" noProof="0" dirty="0" smtClean="0">
                <a:latin typeface="+mn-lt"/>
                <a:ea typeface="+mn-ea"/>
              </a:rPr>
              <a:t>: 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1.14001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的两个近似值</a:t>
            </a:r>
          </a:p>
          <a:p>
            <a:pPr marL="0" marR="0" lvl="0" indent="-34290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=1.14, </a:t>
            </a:r>
            <a:r>
              <a:rPr kumimoji="1" lang="en-US" altLang="zh-CN" sz="28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=1.1400</a:t>
            </a:r>
          </a:p>
          <a:p>
            <a:pPr marL="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是有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区别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1" lang="en-US" altLang="zh-CN" sz="2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位有效数字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sz="2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位有效数字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zh-CN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0" y="4163144"/>
            <a:ext cx="9144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注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1: 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精确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值的有效数字可认为有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无限多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.</a:t>
            </a:r>
            <a:endParaRPr lang="zh-CN" altLang="en-US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382416" y="179817"/>
          <a:ext cx="533400" cy="338228"/>
        </p:xfrm>
        <a:graphic>
          <a:graphicData uri="http://schemas.openxmlformats.org/presentationml/2006/ole">
            <p:oleObj spid="_x0000_s29697" name="公式" r:id="rId3" imgW="444240" imgH="355320" progId="Equation.3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0" y="1124744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+mn-ea"/>
              </a:rPr>
              <a:t>解</a:t>
            </a:r>
            <a:r>
              <a:rPr lang="en-US" altLang="zh-CN" b="1" dirty="0" smtClean="0">
                <a:latin typeface="+mn-lt"/>
                <a:ea typeface="+mn-ea"/>
              </a:rPr>
              <a:t>:</a:t>
            </a:r>
            <a:r>
              <a:rPr lang="zh-CN" altLang="en-US" dirty="0" smtClean="0">
                <a:latin typeface="+mn-lt"/>
                <a:ea typeface="+mn-ea"/>
              </a:rPr>
              <a:t> 由于       </a:t>
            </a:r>
            <a:r>
              <a:rPr lang="en-US" altLang="zh-CN" dirty="0" smtClean="0">
                <a:latin typeface="+mn-lt"/>
                <a:ea typeface="+mn-ea"/>
              </a:rPr>
              <a:t>=1.4142135…, </a:t>
            </a:r>
            <a:r>
              <a:rPr lang="zh-CN" altLang="en-US" dirty="0" smtClean="0">
                <a:latin typeface="+mn-lt"/>
                <a:ea typeface="+mn-ea"/>
              </a:rPr>
              <a:t>近似值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zh-CN" altLang="en-US" dirty="0" smtClean="0">
                <a:latin typeface="+mn-lt"/>
                <a:ea typeface="+mn-ea"/>
              </a:rPr>
              <a:t>可写为   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403648" y="1196752"/>
          <a:ext cx="457200" cy="365125"/>
        </p:xfrm>
        <a:graphic>
          <a:graphicData uri="http://schemas.openxmlformats.org/presentationml/2006/ole">
            <p:oleObj spid="_x0000_s29698" name="公式" r:id="rId4" imgW="444240" imgH="355320" progId="Equation.3">
              <p:embed/>
            </p:oleObj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-36512" y="1660376"/>
            <a:ext cx="9144000" cy="55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=±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0.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baseline="-25000" dirty="0" smtClean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baseline="-25000" dirty="0" smtClean="0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…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i="1" baseline="-25000" dirty="0" smtClean="0">
                <a:solidFill>
                  <a:schemeClr val="tx2"/>
                </a:solidFill>
                <a:latin typeface="+mn-lt"/>
                <a:ea typeface="+mn-ea"/>
              </a:rPr>
              <a:t>k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×10, 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baseline="-25000" dirty="0" smtClean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=1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</a:rPr>
              <a:t>≠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0.</a:t>
            </a:r>
            <a:endParaRPr lang="en-US" altLang="zh-CN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2202160" y="2315915"/>
          <a:ext cx="2890838" cy="681037"/>
        </p:xfrm>
        <a:graphic>
          <a:graphicData uri="http://schemas.openxmlformats.org/presentationml/2006/ole">
            <p:oleObj spid="_x0000_s29699" name="Equation" r:id="rId5" imgW="1180800" imgH="279360" progId="Equation.3">
              <p:embed/>
            </p:oleObj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44624"/>
            <a:ext cx="9144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为了使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  <a:r>
              <a:rPr lang="en-US" altLang="zh-CN" baseline="30000" dirty="0" smtClean="0">
                <a:solidFill>
                  <a:schemeClr val="accent2"/>
                </a:solidFill>
                <a:latin typeface="+mn-lt"/>
                <a:ea typeface="+mn-ea"/>
              </a:rPr>
              <a:t>*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=       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的</a:t>
            </a:r>
            <a:r>
              <a:rPr lang="zh-CN" altLang="en-US" dirty="0">
                <a:solidFill>
                  <a:schemeClr val="accent2"/>
                </a:solidFill>
                <a:latin typeface="+mn-lt"/>
                <a:ea typeface="+mn-ea"/>
              </a:rPr>
              <a:t>近似值的绝对误差小于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r>
              <a:rPr lang="en-US" altLang="zh-CN" baseline="30000" dirty="0" smtClean="0">
                <a:solidFill>
                  <a:schemeClr val="accent2"/>
                </a:solidFill>
                <a:latin typeface="+mn-lt"/>
                <a:ea typeface="+mn-ea"/>
              </a:rPr>
              <a:t>-5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问应取几位有效数字？</a:t>
            </a:r>
            <a:endParaRPr lang="zh-CN" altLang="en-US" baseline="300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0" y="1115921"/>
            <a:ext cx="9144000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+mn-ea"/>
              </a:rPr>
              <a:t>               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5050135" y="2347665"/>
          <a:ext cx="962025" cy="495300"/>
        </p:xfrm>
        <a:graphic>
          <a:graphicData uri="http://schemas.openxmlformats.org/presentationml/2006/ole">
            <p:oleObj spid="_x0000_s29700" name="Equation" r:id="rId6" imgW="393480" imgH="203040" progId="Equation.3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0" y="3140968"/>
            <a:ext cx="91440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可得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=6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为最小整数解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. 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故取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6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位有效数字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. 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此时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=1.41421.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3789040"/>
            <a:ext cx="9144000" cy="10769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注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事实上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此题也可以直接根据有效数字的定义数出相应的位数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.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00"/>
          <p:cNvSpPr txBox="1">
            <a:spLocks noChangeArrowheads="1"/>
          </p:cNvSpPr>
          <p:nvPr/>
        </p:nvSpPr>
        <p:spPr bwMode="auto">
          <a:xfrm>
            <a:off x="0" y="25460"/>
            <a:ext cx="9144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b="1" dirty="0">
                <a:solidFill>
                  <a:srgbClr val="314865"/>
                </a:solidFill>
                <a:latin typeface="+mn-lt"/>
                <a:ea typeface="+mn-ea"/>
              </a:rPr>
              <a:t>有效数字与相对误差的</a:t>
            </a:r>
            <a:r>
              <a:rPr lang="zh-CN" altLang="en-US" b="1" dirty="0" smtClean="0">
                <a:solidFill>
                  <a:srgbClr val="314865"/>
                </a:solidFill>
                <a:latin typeface="+mn-lt"/>
                <a:ea typeface="+mn-ea"/>
              </a:rPr>
              <a:t>关系</a:t>
            </a:r>
            <a:endParaRPr lang="zh-CN" altLang="en-US" b="1" dirty="0">
              <a:solidFill>
                <a:srgbClr val="314865"/>
              </a:solidFill>
              <a:latin typeface="+mn-lt"/>
              <a:ea typeface="+mn-ea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0" y="1825660"/>
            <a:ext cx="9144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dirty="0" smtClean="0">
                <a:latin typeface="+mn-lt"/>
                <a:ea typeface="+mn-ea"/>
              </a:rPr>
              <a:t>(1) </a:t>
            </a:r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有</a:t>
            </a:r>
            <a:r>
              <a:rPr lang="en-US" altLang="zh-CN" i="1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位</a:t>
            </a:r>
            <a:r>
              <a:rPr lang="zh-CN" altLang="en-US" dirty="0" smtClean="0">
                <a:latin typeface="+mn-lt"/>
                <a:ea typeface="+mn-ea"/>
              </a:rPr>
              <a:t>有效数字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则</a:t>
            </a:r>
            <a:r>
              <a:rPr lang="zh-CN" altLang="en-US" dirty="0">
                <a:latin typeface="+mn-lt"/>
                <a:ea typeface="+mn-ea"/>
              </a:rPr>
              <a:t>其相对误差限为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409836"/>
            <a:ext cx="9144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+mn-lt"/>
                <a:ea typeface="+mn-ea"/>
              </a:rPr>
              <a:t>(2) </a:t>
            </a:r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zh-CN" altLang="en-US" dirty="0" smtClean="0">
                <a:latin typeface="+mn-lt"/>
                <a:ea typeface="+mn-ea"/>
              </a:rPr>
              <a:t>的相对误差</a:t>
            </a:r>
            <a:r>
              <a:rPr lang="zh-CN" altLang="en-US" dirty="0" smtClean="0">
                <a:latin typeface="+mn-lt"/>
                <a:ea typeface="+mn-ea"/>
              </a:rPr>
              <a:t>限满足以下关系 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922004"/>
            <a:ext cx="91440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dirty="0" smtClean="0">
                <a:latin typeface="+mn-lt"/>
                <a:ea typeface="+mn-ea"/>
              </a:rPr>
              <a:t>则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zh-CN" altLang="en-US" dirty="0" smtClean="0">
                <a:latin typeface="+mn-lt"/>
                <a:ea typeface="+mn-ea"/>
              </a:rPr>
              <a:t>至少有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位有效数字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3019" y="2401724"/>
            <a:ext cx="2905125" cy="866775"/>
          </a:xfrm>
          <a:prstGeom prst="rect">
            <a:avLst/>
          </a:prstGeom>
          <a:noFill/>
        </p:spPr>
      </p:pic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3913892"/>
            <a:ext cx="3819525" cy="8763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0" y="620688"/>
            <a:ext cx="9144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        当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数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写成形式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=±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0.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baseline="-25000" dirty="0" smtClean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baseline="-25000" dirty="0" smtClean="0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…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a</a:t>
            </a:r>
            <a:r>
              <a:rPr lang="en-US" altLang="zh-CN" i="1" baseline="-25000" dirty="0" smtClean="0">
                <a:solidFill>
                  <a:schemeClr val="tx2"/>
                </a:solidFill>
                <a:latin typeface="+mn-lt"/>
                <a:ea typeface="+mn-ea"/>
              </a:rPr>
              <a:t>k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×10</a:t>
            </a:r>
            <a:r>
              <a:rPr lang="en-US" altLang="zh-CN" i="1" baseline="30000" dirty="0" smtClean="0">
                <a:solidFill>
                  <a:schemeClr val="tx2"/>
                </a:solidFill>
                <a:latin typeface="+mn-lt"/>
                <a:ea typeface="+mn-ea"/>
              </a:rPr>
              <a:t>m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其中</a:t>
            </a:r>
            <a:r>
              <a:rPr lang="en-US" altLang="zh-CN" i="1" dirty="0" smtClean="0">
                <a:latin typeface="+mn-lt"/>
                <a:ea typeface="+mn-ea"/>
              </a:rPr>
              <a:t>m</a:t>
            </a:r>
            <a:r>
              <a:rPr lang="zh-CN" altLang="en-US" dirty="0" smtClean="0">
                <a:latin typeface="+mn-lt"/>
                <a:ea typeface="+mn-ea"/>
              </a:rPr>
              <a:t>是整数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i="1" dirty="0" err="1" smtClean="0">
                <a:latin typeface="+mn-lt"/>
                <a:ea typeface="+mn-ea"/>
              </a:rPr>
              <a:t>a</a:t>
            </a:r>
            <a:r>
              <a:rPr lang="en-US" altLang="zh-CN" i="1" baseline="-25000" dirty="0" err="1" smtClean="0">
                <a:latin typeface="+mn-lt"/>
                <a:ea typeface="+mn-ea"/>
              </a:rPr>
              <a:t>i</a:t>
            </a:r>
            <a:r>
              <a:rPr lang="zh-CN" altLang="en-US" dirty="0" smtClean="0">
                <a:latin typeface="+mn-lt"/>
                <a:ea typeface="+mn-ea"/>
              </a:rPr>
              <a:t>是</a:t>
            </a:r>
            <a:r>
              <a:rPr lang="en-US" altLang="zh-CN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到</a:t>
            </a:r>
            <a:r>
              <a:rPr lang="en-US" altLang="zh-CN" dirty="0" smtClean="0">
                <a:latin typeface="+mn-lt"/>
                <a:ea typeface="+mn-ea"/>
              </a:rPr>
              <a:t>9</a:t>
            </a:r>
            <a:r>
              <a:rPr lang="zh-CN" altLang="en-US" dirty="0" smtClean="0">
                <a:latin typeface="+mn-lt"/>
                <a:ea typeface="+mn-ea"/>
              </a:rPr>
              <a:t>中的一个数字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i="1" dirty="0" smtClean="0">
                <a:latin typeface="+mn-lt"/>
                <a:ea typeface="+mn-ea"/>
              </a:rPr>
              <a:t>a</a:t>
            </a:r>
            <a:r>
              <a:rPr lang="en-US" altLang="zh-CN" baseline="-25000" dirty="0" smtClean="0">
                <a:latin typeface="+mn-lt"/>
                <a:ea typeface="+mn-ea"/>
              </a:rPr>
              <a:t>1</a:t>
            </a:r>
            <a:r>
              <a:rPr lang="en-US" altLang="zh-CN" dirty="0" smtClean="0">
                <a:latin typeface="+mn-lt"/>
                <a:ea typeface="+mn-ea"/>
              </a:rPr>
              <a:t>≠0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以</a:t>
            </a:r>
            <a:r>
              <a:rPr lang="zh-CN" altLang="en-US" dirty="0" smtClean="0">
                <a:latin typeface="+mn-lt"/>
                <a:ea typeface="+mn-ea"/>
              </a:rPr>
              <a:t>下结论成立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5733256"/>
            <a:ext cx="9144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b="1" dirty="0" smtClean="0">
                <a:solidFill>
                  <a:srgbClr val="314865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rgbClr val="314865"/>
                </a:solidFill>
                <a:latin typeface="+mn-ea"/>
                <a:ea typeface="+mn-ea"/>
              </a:rPr>
              <a:t>思考以上问题</a:t>
            </a:r>
            <a:r>
              <a:rPr lang="en-US" altLang="zh-CN" b="1" dirty="0" smtClean="0">
                <a:solidFill>
                  <a:srgbClr val="314865"/>
                </a:solidFill>
                <a:latin typeface="+mn-ea"/>
                <a:ea typeface="+mn-ea"/>
              </a:rPr>
              <a:t>, </a:t>
            </a:r>
            <a:r>
              <a:rPr lang="zh-CN" altLang="en-US" b="1" dirty="0" smtClean="0">
                <a:solidFill>
                  <a:srgbClr val="314865"/>
                </a:solidFill>
                <a:latin typeface="+mn-ea"/>
                <a:ea typeface="+mn-ea"/>
              </a:rPr>
              <a:t>或见教师黑板推导</a:t>
            </a:r>
            <a:r>
              <a:rPr lang="en-US" altLang="zh-CN" b="1" dirty="0" smtClean="0">
                <a:solidFill>
                  <a:srgbClr val="314865"/>
                </a:solidFill>
                <a:latin typeface="+mn-ea"/>
                <a:ea typeface="+mn-ea"/>
              </a:rPr>
              <a:t>)</a:t>
            </a:r>
            <a:endParaRPr lang="zh-CN" altLang="en-US" b="1" dirty="0">
              <a:solidFill>
                <a:srgbClr val="314865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20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+mn-lt"/>
              </a:rPr>
              <a:t>§4 </a:t>
            </a:r>
            <a:r>
              <a:rPr lang="zh-CN" altLang="en-US" sz="3200" b="1" dirty="0">
                <a:solidFill>
                  <a:schemeClr val="accent2"/>
                </a:solidFill>
                <a:latin typeface="+mn-lt"/>
              </a:rPr>
              <a:t>数值计算中的若干原则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        </a:t>
            </a:r>
            <a:r>
              <a:rPr lang="zh-CN" altLang="en-US" dirty="0" smtClean="0">
                <a:latin typeface="+mn-lt"/>
                <a:ea typeface="宋体" pitchFamily="2" charset="-122"/>
              </a:rPr>
              <a:t>为了</a:t>
            </a:r>
            <a:r>
              <a:rPr lang="zh-CN" altLang="en-US" dirty="0">
                <a:latin typeface="+mn-lt"/>
                <a:ea typeface="宋体" pitchFamily="2" charset="-122"/>
              </a:rPr>
              <a:t>减少舍入误差的</a:t>
            </a:r>
            <a:r>
              <a:rPr lang="zh-CN" altLang="en-US" dirty="0" smtClean="0">
                <a:latin typeface="+mn-lt"/>
                <a:ea typeface="宋体" pitchFamily="2" charset="-122"/>
              </a:rPr>
              <a:t>影响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设计</a:t>
            </a:r>
            <a:r>
              <a:rPr lang="zh-CN" altLang="en-US" dirty="0">
                <a:latin typeface="+mn-lt"/>
                <a:ea typeface="宋体" pitchFamily="2" charset="-122"/>
              </a:rPr>
              <a:t>算法时应遵循如下的一些</a:t>
            </a:r>
            <a:r>
              <a:rPr lang="zh-CN" altLang="en-US" dirty="0" smtClean="0">
                <a:latin typeface="+mn-lt"/>
                <a:ea typeface="宋体" pitchFamily="2" charset="-122"/>
              </a:rPr>
              <a:t>原则</a:t>
            </a:r>
            <a:r>
              <a:rPr lang="en-US" altLang="zh-CN" dirty="0" smtClean="0">
                <a:latin typeface="+mn-lt"/>
                <a:ea typeface="宋体" pitchFamily="2" charset="-122"/>
              </a:rPr>
              <a:t>.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1766888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1.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避免</a:t>
            </a:r>
            <a:r>
              <a:rPr lang="zh-CN" altLang="en-US" b="1" dirty="0">
                <a:solidFill>
                  <a:schemeClr val="accent2"/>
                </a:solidFill>
                <a:latin typeface="+mn-lt"/>
                <a:ea typeface="宋体" pitchFamily="2" charset="-122"/>
              </a:rPr>
              <a:t>两个相近的数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相减</a:t>
            </a:r>
            <a:endParaRPr lang="zh-CN" altLang="en-US" b="1" dirty="0">
              <a:solidFill>
                <a:schemeClr val="accent2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2300288"/>
            <a:ext cx="91440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       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如果</a:t>
            </a:r>
            <a:r>
              <a:rPr lang="en-US" altLang="zh-CN" i="1" dirty="0">
                <a:latin typeface="+mn-lt"/>
                <a:ea typeface="宋体" pitchFamily="2" charset="-122"/>
              </a:rPr>
              <a:t>x</a:t>
            </a:r>
            <a:r>
              <a:rPr lang="en-US" altLang="zh-CN" baseline="30000" dirty="0">
                <a:latin typeface="+mn-lt"/>
                <a:ea typeface="宋体" pitchFamily="2" charset="-122"/>
              </a:rPr>
              <a:t>* 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en-US" altLang="zh-CN" i="1" dirty="0" smtClean="0">
                <a:latin typeface="+mn-lt"/>
                <a:ea typeface="宋体" pitchFamily="2" charset="-122"/>
              </a:rPr>
              <a:t>y</a:t>
            </a:r>
            <a:r>
              <a:rPr lang="en-US" altLang="zh-CN" baseline="30000" dirty="0">
                <a:latin typeface="+mn-lt"/>
                <a:ea typeface="宋体" pitchFamily="2" charset="-122"/>
              </a:rPr>
              <a:t>* </a:t>
            </a:r>
            <a:r>
              <a:rPr lang="zh-CN" altLang="en-US" dirty="0">
                <a:latin typeface="+mn-lt"/>
                <a:ea typeface="宋体" pitchFamily="2" charset="-122"/>
              </a:rPr>
              <a:t>的近似值分别为</a:t>
            </a:r>
            <a:r>
              <a:rPr lang="en-US" altLang="zh-CN" i="1" dirty="0">
                <a:latin typeface="+mn-lt"/>
                <a:ea typeface="宋体" pitchFamily="2" charset="-122"/>
              </a:rPr>
              <a:t>x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en-US" altLang="zh-CN" i="1" dirty="0" smtClean="0">
                <a:latin typeface="+mn-lt"/>
                <a:ea typeface="宋体" pitchFamily="2" charset="-122"/>
              </a:rPr>
              <a:t>y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则</a:t>
            </a:r>
            <a:r>
              <a:rPr lang="en-US" altLang="zh-CN" i="1" dirty="0">
                <a:latin typeface="+mn-lt"/>
                <a:ea typeface="宋体" pitchFamily="2" charset="-122"/>
              </a:rPr>
              <a:t>z</a:t>
            </a:r>
            <a:r>
              <a:rPr lang="en-US" altLang="zh-CN" dirty="0">
                <a:latin typeface="+mn-lt"/>
                <a:ea typeface="宋体" pitchFamily="2" charset="-122"/>
              </a:rPr>
              <a:t>=</a:t>
            </a:r>
            <a:r>
              <a:rPr lang="en-US" altLang="zh-CN" i="1" dirty="0">
                <a:latin typeface="+mn-lt"/>
                <a:ea typeface="宋体" pitchFamily="2" charset="-122"/>
              </a:rPr>
              <a:t>x</a:t>
            </a:r>
            <a:r>
              <a:rPr lang="en-US" altLang="zh-CN" dirty="0">
                <a:latin typeface="+mn-lt"/>
                <a:ea typeface="宋体" pitchFamily="2" charset="-122"/>
              </a:rPr>
              <a:t>-</a:t>
            </a:r>
            <a:r>
              <a:rPr lang="en-US" altLang="zh-CN" i="1" dirty="0">
                <a:latin typeface="+mn-lt"/>
                <a:ea typeface="宋体" pitchFamily="2" charset="-122"/>
              </a:rPr>
              <a:t>y</a:t>
            </a:r>
            <a:r>
              <a:rPr lang="zh-CN" altLang="en-US" dirty="0">
                <a:latin typeface="+mn-lt"/>
                <a:ea typeface="宋体" pitchFamily="2" charset="-122"/>
              </a:rPr>
              <a:t>是</a:t>
            </a:r>
            <a:r>
              <a:rPr lang="en-US" altLang="zh-CN" i="1" dirty="0">
                <a:latin typeface="+mn-lt"/>
                <a:ea typeface="宋体" pitchFamily="2" charset="-122"/>
              </a:rPr>
              <a:t>z</a:t>
            </a:r>
            <a:r>
              <a:rPr lang="en-US" altLang="zh-CN" baseline="30000" dirty="0">
                <a:latin typeface="+mn-lt"/>
                <a:ea typeface="宋体" pitchFamily="2" charset="-122"/>
              </a:rPr>
              <a:t>* </a:t>
            </a:r>
            <a:r>
              <a:rPr lang="en-US" altLang="zh-CN" dirty="0">
                <a:latin typeface="+mn-lt"/>
                <a:ea typeface="宋体" pitchFamily="2" charset="-122"/>
              </a:rPr>
              <a:t>=</a:t>
            </a:r>
            <a:r>
              <a:rPr lang="en-US" altLang="zh-CN" i="1" dirty="0">
                <a:latin typeface="+mn-lt"/>
                <a:ea typeface="宋体" pitchFamily="2" charset="-122"/>
              </a:rPr>
              <a:t>x</a:t>
            </a:r>
            <a:r>
              <a:rPr lang="en-US" altLang="zh-CN" baseline="30000" dirty="0">
                <a:latin typeface="+mn-lt"/>
                <a:ea typeface="宋体" pitchFamily="2" charset="-122"/>
              </a:rPr>
              <a:t>* </a:t>
            </a:r>
            <a:r>
              <a:rPr lang="en-US" altLang="zh-CN" dirty="0">
                <a:latin typeface="+mn-lt"/>
                <a:ea typeface="宋体" pitchFamily="2" charset="-122"/>
              </a:rPr>
              <a:t>-</a:t>
            </a:r>
            <a:r>
              <a:rPr lang="en-US" altLang="zh-CN" i="1" dirty="0">
                <a:latin typeface="+mn-lt"/>
                <a:ea typeface="宋体" pitchFamily="2" charset="-122"/>
              </a:rPr>
              <a:t>y</a:t>
            </a:r>
            <a:r>
              <a:rPr lang="en-US" altLang="zh-CN" baseline="30000" dirty="0" smtClean="0">
                <a:latin typeface="+mn-lt"/>
                <a:ea typeface="宋体" pitchFamily="2" charset="-122"/>
              </a:rPr>
              <a:t>*</a:t>
            </a:r>
            <a:r>
              <a:rPr lang="zh-CN" altLang="en-US" dirty="0" smtClean="0">
                <a:latin typeface="+mn-lt"/>
                <a:ea typeface="宋体" pitchFamily="2" charset="-122"/>
              </a:rPr>
              <a:t>的近似值</a:t>
            </a:r>
            <a:r>
              <a:rPr lang="en-US" altLang="zh-CN" dirty="0" smtClean="0"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此时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相对误差满足估计式</a:t>
            </a:r>
            <a:r>
              <a:rPr lang="zh-CN" altLang="en-US" baseline="30000" dirty="0" smtClean="0">
                <a:latin typeface="+mn-lt"/>
                <a:ea typeface="宋体" pitchFamily="2" charset="-122"/>
              </a:rPr>
              <a:t> 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745828" y="3412604"/>
          <a:ext cx="5778500" cy="952500"/>
        </p:xfrm>
        <a:graphic>
          <a:graphicData uri="http://schemas.openxmlformats.org/presentationml/2006/ole">
            <p:oleObj spid="_x0000_s11271" name="公式" r:id="rId3" imgW="5778360" imgH="952200" progId="Equation.3">
              <p:embed/>
            </p:oleObj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0" y="4365104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宋体" pitchFamily="2" charset="-122"/>
              </a:rPr>
              <a:t>可见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当</a:t>
            </a:r>
            <a:r>
              <a:rPr lang="en-US" altLang="zh-CN" i="1" dirty="0">
                <a:latin typeface="+mn-lt"/>
                <a:ea typeface="宋体" pitchFamily="2" charset="-122"/>
              </a:rPr>
              <a:t>x</a:t>
            </a:r>
            <a:r>
              <a:rPr lang="zh-CN" altLang="en-US" dirty="0">
                <a:latin typeface="+mn-lt"/>
                <a:ea typeface="宋体" pitchFamily="2" charset="-122"/>
              </a:rPr>
              <a:t>与</a:t>
            </a:r>
            <a:r>
              <a:rPr lang="en-US" altLang="zh-CN" i="1" dirty="0">
                <a:latin typeface="+mn-lt"/>
                <a:ea typeface="宋体" pitchFamily="2" charset="-122"/>
              </a:rPr>
              <a:t>y</a:t>
            </a:r>
            <a:r>
              <a:rPr lang="zh-CN" altLang="en-US" dirty="0">
                <a:latin typeface="+mn-lt"/>
                <a:ea typeface="宋体" pitchFamily="2" charset="-122"/>
              </a:rPr>
              <a:t>很接近</a:t>
            </a:r>
            <a:r>
              <a:rPr lang="zh-CN" altLang="en-US" dirty="0" smtClean="0">
                <a:latin typeface="+mn-lt"/>
                <a:ea typeface="宋体" pitchFamily="2" charset="-122"/>
              </a:rPr>
              <a:t>时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en-US" altLang="zh-CN" i="1" dirty="0" smtClean="0">
                <a:latin typeface="+mn-lt"/>
                <a:ea typeface="宋体" pitchFamily="2" charset="-122"/>
              </a:rPr>
              <a:t>z</a:t>
            </a:r>
            <a:r>
              <a:rPr lang="zh-CN" altLang="en-US" dirty="0">
                <a:latin typeface="+mn-lt"/>
                <a:ea typeface="宋体" pitchFamily="2" charset="-122"/>
              </a:rPr>
              <a:t>的相对误差有可能</a:t>
            </a:r>
            <a:r>
              <a:rPr lang="zh-CN" altLang="en-US" dirty="0" smtClean="0">
                <a:latin typeface="+mn-lt"/>
                <a:ea typeface="宋体" pitchFamily="2" charset="-122"/>
              </a:rPr>
              <a:t>很大</a:t>
            </a:r>
            <a:r>
              <a:rPr lang="en-US" altLang="zh-CN" dirty="0" smtClean="0">
                <a:latin typeface="+mn-lt"/>
                <a:ea typeface="宋体" pitchFamily="2" charset="-122"/>
              </a:rPr>
              <a:t>.</a:t>
            </a:r>
            <a:r>
              <a:rPr lang="zh-CN" altLang="en-US" baseline="30000" dirty="0" smtClean="0">
                <a:latin typeface="+mn-lt"/>
                <a:ea typeface="宋体" pitchFamily="2" charset="-122"/>
              </a:rPr>
              <a:t> </a:t>
            </a:r>
            <a:endParaRPr lang="zh-CN" altLang="en-US" baseline="30000" dirty="0">
              <a:latin typeface="+mn-lt"/>
              <a:ea typeface="宋体" pitchFamily="2" charset="-122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0" y="4967288"/>
            <a:ext cx="9144000" cy="1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       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在</a:t>
            </a:r>
            <a:r>
              <a:rPr lang="zh-CN" altLang="en-US" dirty="0">
                <a:latin typeface="+mn-lt"/>
                <a:ea typeface="宋体" pitchFamily="2" charset="-122"/>
              </a:rPr>
              <a:t>数值计算</a:t>
            </a:r>
            <a:r>
              <a:rPr lang="zh-CN" altLang="en-US" dirty="0" smtClean="0">
                <a:latin typeface="+mn-lt"/>
                <a:ea typeface="宋体" pitchFamily="2" charset="-122"/>
              </a:rPr>
              <a:t>中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如果</a:t>
            </a:r>
            <a:r>
              <a:rPr lang="zh-CN" altLang="en-US" dirty="0">
                <a:latin typeface="+mn-lt"/>
                <a:ea typeface="宋体" pitchFamily="2" charset="-122"/>
              </a:rPr>
              <a:t>遇到两个相近的数相减</a:t>
            </a:r>
            <a:r>
              <a:rPr lang="zh-CN" altLang="en-US" dirty="0" smtClean="0">
                <a:latin typeface="+mn-lt"/>
                <a:ea typeface="宋体" pitchFamily="2" charset="-122"/>
              </a:rPr>
              <a:t>运算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可</a:t>
            </a:r>
            <a:r>
              <a:rPr lang="zh-CN" altLang="en-US" dirty="0" smtClean="0">
                <a:ea typeface="宋体" pitchFamily="2" charset="-122"/>
              </a:rPr>
              <a:t>考虑改变一下算法以避免两数相减</a:t>
            </a:r>
            <a:r>
              <a:rPr lang="en-US" altLang="zh-CN" dirty="0" smtClean="0">
                <a:ea typeface="宋体" pitchFamily="2" charset="-122"/>
              </a:rPr>
              <a:t>. </a:t>
            </a:r>
            <a:r>
              <a:rPr lang="zh-CN" altLang="en-US" dirty="0" smtClean="0">
                <a:ea typeface="宋体" pitchFamily="2" charset="-122"/>
              </a:rPr>
              <a:t>例如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zh-CN" altLang="en-US" baseline="30000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5449416" y="5877272"/>
          <a:ext cx="1066800" cy="1004541"/>
        </p:xfrm>
        <a:graphic>
          <a:graphicData uri="http://schemas.openxmlformats.org/presentationml/2006/ole">
            <p:oleObj spid="_x0000_s11277" name="Equation" r:id="rId4" imgW="533160" imgH="431640" progId="Equation.3">
              <p:embed/>
            </p:oleObj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8520" y="6021288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           当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baseline="-25000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≈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baseline="-25000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时</a:t>
            </a:r>
            <a:r>
              <a:rPr lang="en-US" altLang="zh-CN" dirty="0" smtClean="0">
                <a:latin typeface="+mn-lt"/>
                <a:ea typeface="+mn-ea"/>
              </a:rPr>
              <a:t>,</a:t>
            </a:r>
            <a:r>
              <a:rPr lang="zh-CN" altLang="en-US" dirty="0" smtClean="0">
                <a:latin typeface="+mn-lt"/>
                <a:ea typeface="+mn-ea"/>
              </a:rPr>
              <a:t>有</a:t>
            </a:r>
            <a:r>
              <a:rPr lang="en-US" altLang="zh-CN" dirty="0" smtClean="0">
                <a:latin typeface="+mn-lt"/>
                <a:ea typeface="+mn-ea"/>
              </a:rPr>
              <a:t>log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baseline="-25000" dirty="0" smtClean="0">
                <a:latin typeface="+mn-lt"/>
                <a:ea typeface="+mn-ea"/>
              </a:rPr>
              <a:t>1</a:t>
            </a:r>
            <a:r>
              <a:rPr lang="en-US" altLang="zh-CN" dirty="0" smtClean="0">
                <a:latin typeface="+mn-lt"/>
                <a:ea typeface="+mn-ea"/>
              </a:rPr>
              <a:t>-log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baseline="-25000" dirty="0" smtClean="0">
                <a:latin typeface="+mn-lt"/>
                <a:ea typeface="+mn-ea"/>
              </a:rPr>
              <a:t>2</a:t>
            </a:r>
            <a:endParaRPr lang="zh-CN" altLang="en-US" baseline="-250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2" grpId="0"/>
      <p:bldP spid="1127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358900" y="184324"/>
          <a:ext cx="2984500" cy="450850"/>
        </p:xfrm>
        <a:graphic>
          <a:graphicData uri="http://schemas.openxmlformats.org/presentationml/2006/ole">
            <p:oleObj spid="_x0000_s12290" name="Equation" r:id="rId3" imgW="1346040" imgH="20304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371600" y="757213"/>
          <a:ext cx="3536950" cy="477837"/>
        </p:xfrm>
        <a:graphic>
          <a:graphicData uri="http://schemas.openxmlformats.org/presentationml/2006/ole">
            <p:oleObj spid="_x0000_s12291" name="Equation" r:id="rId4" imgW="1600200" imgH="215640" progId="Equation.3">
              <p:embed/>
            </p:oleObj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1412776"/>
            <a:ext cx="9144000" cy="8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+mn-ea"/>
              </a:rPr>
              <a:t>4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求</a:t>
            </a:r>
            <a:r>
              <a:rPr lang="zh-CN" altLang="en-US" dirty="0">
                <a:solidFill>
                  <a:schemeClr val="accent2"/>
                </a:solidFill>
                <a:latin typeface="+mn-lt"/>
                <a:ea typeface="+mn-ea"/>
              </a:rPr>
              <a:t>方程</a:t>
            </a:r>
            <a:r>
              <a:rPr lang="en-US" altLang="zh-CN" i="1" dirty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  <a:r>
              <a:rPr lang="en-US" altLang="zh-CN" baseline="300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</a:rPr>
              <a:t>-64</a:t>
            </a:r>
            <a:r>
              <a:rPr lang="en-US" altLang="zh-CN" i="1" dirty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+mn-ea"/>
              </a:rPr>
              <a:t>+1=0</a:t>
            </a:r>
            <a:r>
              <a:rPr lang="zh-CN" altLang="en-US" dirty="0">
                <a:solidFill>
                  <a:schemeClr val="accent2"/>
                </a:solidFill>
                <a:latin typeface="+mn-lt"/>
                <a:ea typeface="+mn-ea"/>
              </a:rPr>
              <a:t>的两个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根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使</a:t>
            </a:r>
            <a:r>
              <a:rPr lang="zh-CN" altLang="en-US" dirty="0">
                <a:solidFill>
                  <a:schemeClr val="accent2"/>
                </a:solidFill>
                <a:latin typeface="+mn-lt"/>
                <a:ea typeface="+mn-ea"/>
              </a:rPr>
              <a:t>它们至少具有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四位有效数字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.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要求须利用信息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</a:rPr>
              <a:t>:</a:t>
            </a:r>
            <a:endParaRPr lang="zh-CN" altLang="en-US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3635896" y="1916832"/>
          <a:ext cx="2232248" cy="387636"/>
        </p:xfrm>
        <a:graphic>
          <a:graphicData uri="http://schemas.openxmlformats.org/presentationml/2006/ole">
            <p:oleObj spid="_x0000_s12295" name="Equation" r:id="rId5" imgW="2120760" imgH="368280" progId="Equation.3">
              <p:embed/>
            </p:oleObj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230133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lang="en-US" altLang="zh-CN" b="1" dirty="0" smtClean="0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lang="zh-CN" altLang="en-US" b="1" dirty="0" smtClean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由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</a:rPr>
              <a:t>求根公式有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0" y="5733256"/>
            <a:ext cx="9144000" cy="11264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zh-CN" altLang="en-US" dirty="0" smtClean="0">
                <a:latin typeface="+mn-lt"/>
                <a:ea typeface="+mn-ea"/>
              </a:rPr>
              <a:t>对</a:t>
            </a:r>
            <a:r>
              <a:rPr lang="zh-CN" altLang="en-US" dirty="0">
                <a:latin typeface="+mn-lt"/>
                <a:ea typeface="+mn-ea"/>
              </a:rPr>
              <a:t>两个相近的数</a:t>
            </a:r>
            <a:r>
              <a:rPr lang="zh-CN" altLang="en-US" dirty="0" smtClean="0">
                <a:latin typeface="+mn-lt"/>
                <a:ea typeface="+mn-ea"/>
              </a:rPr>
              <a:t>相减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zh-CN" altLang="en-US" dirty="0">
                <a:latin typeface="+mn-lt"/>
                <a:ea typeface="+mn-ea"/>
              </a:rPr>
              <a:t>找不到适当方法</a:t>
            </a:r>
            <a:r>
              <a:rPr lang="zh-CN" altLang="en-US" dirty="0" smtClean="0">
                <a:latin typeface="+mn-lt"/>
                <a:ea typeface="+mn-ea"/>
              </a:rPr>
              <a:t>代替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可以在计算机上采用双倍字长计算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以提高精度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4343400" y="44624"/>
          <a:ext cx="1295400" cy="755650"/>
        </p:xfrm>
        <a:graphic>
          <a:graphicData uri="http://schemas.openxmlformats.org/presentationml/2006/ole">
            <p:oleObj spid="_x0000_s12307" name="Equation" r:id="rId6" imgW="609480" imgH="355320" progId="Equation.3">
              <p:embed/>
            </p:oleObj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4889500" y="620688"/>
          <a:ext cx="1663700" cy="766762"/>
        </p:xfrm>
        <a:graphic>
          <a:graphicData uri="http://schemas.openxmlformats.org/presentationml/2006/ole">
            <p:oleObj spid="_x0000_s12308" name="Equation" r:id="rId7" imgW="825480" imgH="380880" progId="Equation.3">
              <p:embed/>
            </p:oleObj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3237434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若直接根据求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</a:rPr>
              <a:t>根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公式计算另一根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则有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pic>
        <p:nvPicPr>
          <p:cNvPr id="1230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3669482"/>
            <a:ext cx="4124325" cy="590550"/>
          </a:xfrm>
          <a:prstGeom prst="rect">
            <a:avLst/>
          </a:prstGeom>
          <a:noFill/>
        </p:spPr>
      </p:pic>
      <p:pic>
        <p:nvPicPr>
          <p:cNvPr id="12312" name="Picture 2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2733378"/>
            <a:ext cx="4229100" cy="476250"/>
          </a:xfrm>
          <a:prstGeom prst="rect">
            <a:avLst/>
          </a:prstGeom>
          <a:noFill/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4245546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这样做的计算结果只有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位有效数字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. 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725144"/>
            <a:ext cx="9144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        而如果由根与系数的关系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可得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lang="en-US" altLang="zh-CN" baseline="-25000" dirty="0" smtClean="0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=1/</a:t>
            </a:r>
            <a:r>
              <a:rPr lang="en-US" altLang="zh-CN" i="1" dirty="0" smtClean="0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lang="en-US" altLang="zh-CN" baseline="-25000" dirty="0" smtClean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≈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0.01563. 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则有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位有效数字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 .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6" grpId="0"/>
      <p:bldP spid="12302" grpId="0" animBg="1"/>
      <p:bldP spid="17" grpId="0"/>
      <p:bldP spid="24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0" y="-2089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+mn-ea"/>
              </a:rPr>
              <a:t>2.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+mn-ea"/>
              </a:rPr>
              <a:t>防止</a:t>
            </a:r>
            <a:r>
              <a:rPr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大数“吃掉”小数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0" y="545599"/>
            <a:ext cx="9144000" cy="159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zh-CN" altLang="en-US" dirty="0" smtClean="0">
                <a:latin typeface="+mn-lt"/>
                <a:ea typeface="+mn-ea"/>
              </a:rPr>
              <a:t>目前的计算机</a:t>
            </a:r>
            <a:r>
              <a:rPr lang="zh-CN" altLang="en-US" dirty="0">
                <a:latin typeface="+mn-lt"/>
                <a:ea typeface="+mn-ea"/>
              </a:rPr>
              <a:t>上只能采用有限位数</a:t>
            </a:r>
            <a:r>
              <a:rPr lang="zh-CN" altLang="en-US" dirty="0" smtClean="0">
                <a:latin typeface="+mn-lt"/>
                <a:ea typeface="+mn-ea"/>
              </a:rPr>
              <a:t>计算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若参</a:t>
            </a:r>
            <a:r>
              <a:rPr lang="zh-CN" altLang="en-US" dirty="0">
                <a:latin typeface="+mn-lt"/>
                <a:ea typeface="+mn-ea"/>
              </a:rPr>
              <a:t>加运算</a:t>
            </a:r>
            <a:r>
              <a:rPr lang="zh-CN" altLang="en-US" dirty="0" smtClean="0">
                <a:latin typeface="+mn-lt"/>
                <a:ea typeface="+mn-ea"/>
              </a:rPr>
              <a:t>的数量级差很大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在它们的加、减运算中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绝对值很小的数往往被绝对值较大的数“吃掉”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造成计算结果失真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" y="2132856"/>
            <a:ext cx="9144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例如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用</a:t>
            </a:r>
            <a:r>
              <a:rPr lang="zh-CN" altLang="en-US" dirty="0">
                <a:latin typeface="+mn-lt"/>
                <a:ea typeface="+mn-ea"/>
              </a:rPr>
              <a:t>八位十进制浮点</a:t>
            </a:r>
            <a:r>
              <a:rPr lang="zh-CN" altLang="en-US" dirty="0" smtClean="0">
                <a:latin typeface="+mn-lt"/>
                <a:ea typeface="+mn-ea"/>
              </a:rPr>
              <a:t>计算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A=63281312+0.2+0.4+0.4.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按照加法浮点运算的对阶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对大阶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latin typeface="+mn-lt"/>
                <a:ea typeface="+mn-ea"/>
              </a:rPr>
              <a:t>规则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应有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797152"/>
            <a:ext cx="9144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由于计算机只能存放八位</a:t>
            </a:r>
            <a:r>
              <a:rPr lang="zh-CN" altLang="en-US" dirty="0" smtClean="0">
                <a:latin typeface="+mn-lt"/>
                <a:ea typeface="+mn-ea"/>
              </a:rPr>
              <a:t>十进制数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上</a:t>
            </a:r>
            <a:r>
              <a:rPr lang="zh-CN" altLang="en-US" dirty="0">
                <a:latin typeface="+mn-lt"/>
                <a:ea typeface="+mn-ea"/>
              </a:rPr>
              <a:t>式后三个数在计算机上变成”机器零</a:t>
            </a:r>
            <a:r>
              <a:rPr lang="zh-CN" altLang="en-US" dirty="0" smtClean="0">
                <a:latin typeface="+mn-lt"/>
                <a:ea typeface="+mn-ea"/>
              </a:rPr>
              <a:t>”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计算</a:t>
            </a:r>
            <a:r>
              <a:rPr lang="zh-CN" altLang="en-US" dirty="0">
                <a:latin typeface="+mn-lt"/>
                <a:ea typeface="+mn-ea"/>
              </a:rPr>
              <a:t>结果为</a:t>
            </a:r>
            <a:endParaRPr lang="zh-CN" altLang="en-US" baseline="30000" dirty="0">
              <a:latin typeface="+mn-lt"/>
              <a:ea typeface="+mn-ea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0" y="3717032"/>
            <a:ext cx="9144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+mn-ea"/>
              </a:rPr>
              <a:t>    A=0.63281312×10</a:t>
            </a:r>
            <a:r>
              <a:rPr lang="en-US" altLang="zh-CN" baseline="30000" dirty="0">
                <a:latin typeface="+mn-lt"/>
                <a:ea typeface="+mn-ea"/>
              </a:rPr>
              <a:t>8</a:t>
            </a:r>
            <a:r>
              <a:rPr lang="en-US" altLang="zh-CN" dirty="0">
                <a:latin typeface="+mn-lt"/>
                <a:ea typeface="+mn-ea"/>
              </a:rPr>
              <a:t>+0.000000002×10</a:t>
            </a:r>
            <a:r>
              <a:rPr lang="en-US" altLang="zh-CN" baseline="30000" dirty="0">
                <a:latin typeface="+mn-lt"/>
                <a:ea typeface="+mn-ea"/>
              </a:rPr>
              <a:t>8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+mn-ea"/>
              </a:rPr>
              <a:t>     +0.000000004×10</a:t>
            </a:r>
            <a:r>
              <a:rPr lang="en-US" altLang="zh-CN" baseline="30000" dirty="0">
                <a:latin typeface="+mn-lt"/>
                <a:ea typeface="+mn-ea"/>
              </a:rPr>
              <a:t>8</a:t>
            </a:r>
            <a:r>
              <a:rPr lang="en-US" altLang="zh-CN" dirty="0">
                <a:latin typeface="+mn-lt"/>
                <a:ea typeface="+mn-ea"/>
              </a:rPr>
              <a:t>+0.000000004×10</a:t>
            </a:r>
            <a:r>
              <a:rPr lang="en-US" altLang="zh-CN" baseline="30000" dirty="0">
                <a:latin typeface="+mn-lt"/>
                <a:ea typeface="+mn-ea"/>
              </a:rPr>
              <a:t>8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0" y="5965447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+mn-ea"/>
              </a:rPr>
              <a:t>    A=0.63281312×10</a:t>
            </a:r>
            <a:r>
              <a:rPr lang="en-US" altLang="zh-CN" baseline="30000" dirty="0">
                <a:latin typeface="+mn-lt"/>
                <a:ea typeface="+mn-ea"/>
              </a:rPr>
              <a:t>8</a:t>
            </a:r>
            <a:r>
              <a:rPr lang="en-US" altLang="zh-CN" dirty="0">
                <a:latin typeface="+mn-lt"/>
                <a:ea typeface="+mn-ea"/>
              </a:rPr>
              <a:t>=63281312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en-US" altLang="zh-CN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44624"/>
            <a:ext cx="9144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宋体" pitchFamily="2" charset="-122"/>
              </a:rPr>
              <a:t>若改变计算</a:t>
            </a:r>
            <a:r>
              <a:rPr lang="zh-CN" altLang="en-US" dirty="0" smtClean="0">
                <a:latin typeface="+mn-lt"/>
                <a:ea typeface="宋体" pitchFamily="2" charset="-122"/>
              </a:rPr>
              <a:t>顺序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先</a:t>
            </a:r>
            <a:r>
              <a:rPr lang="zh-CN" altLang="en-US" dirty="0">
                <a:latin typeface="+mn-lt"/>
                <a:ea typeface="宋体" pitchFamily="2" charset="-122"/>
              </a:rPr>
              <a:t>将三个小数相加得到数字</a:t>
            </a:r>
            <a:r>
              <a:rPr lang="en-US" altLang="zh-CN" dirty="0" smtClean="0">
                <a:latin typeface="+mn-lt"/>
                <a:ea typeface="宋体" pitchFamily="2" charset="-122"/>
              </a:rPr>
              <a:t>1,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再进行</a:t>
            </a:r>
            <a:r>
              <a:rPr lang="zh-CN" altLang="en-US" dirty="0">
                <a:latin typeface="+mn-lt"/>
                <a:ea typeface="宋体" pitchFamily="2" charset="-122"/>
              </a:rPr>
              <a:t>加法</a:t>
            </a:r>
            <a:r>
              <a:rPr lang="zh-CN" altLang="en-US" dirty="0" smtClean="0">
                <a:latin typeface="+mn-lt"/>
                <a:ea typeface="宋体" pitchFamily="2" charset="-122"/>
              </a:rPr>
              <a:t>运算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就会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宋体" pitchFamily="2" charset="-122"/>
              </a:rPr>
              <a:t>可能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itchFamily="2" charset="-122"/>
              </a:rPr>
              <a:t>)</a:t>
            </a:r>
            <a:r>
              <a:rPr lang="zh-CN" altLang="en-US" dirty="0" smtClean="0">
                <a:latin typeface="+mn-lt"/>
                <a:ea typeface="宋体" pitchFamily="2" charset="-122"/>
              </a:rPr>
              <a:t>避免</a:t>
            </a:r>
            <a:r>
              <a:rPr lang="zh-CN" altLang="en-US" dirty="0">
                <a:latin typeface="+mn-lt"/>
                <a:ea typeface="宋体" pitchFamily="2" charset="-122"/>
              </a:rPr>
              <a:t>上述</a:t>
            </a:r>
            <a:r>
              <a:rPr lang="zh-CN" altLang="en-US" dirty="0" smtClean="0">
                <a:latin typeface="+mn-lt"/>
                <a:ea typeface="宋体" pitchFamily="2" charset="-122"/>
              </a:rPr>
              <a:t>现象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此时</a:t>
            </a:r>
            <a:endParaRPr lang="zh-CN" altLang="en-US" baseline="30000" dirty="0">
              <a:latin typeface="+mn-lt"/>
              <a:ea typeface="宋体" pitchFamily="2" charset="-122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0" y="1196752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宋体" pitchFamily="2" charset="-122"/>
              </a:rPr>
              <a:t>    </a:t>
            </a:r>
            <a:r>
              <a:rPr lang="en-US" altLang="zh-CN" dirty="0" smtClean="0">
                <a:latin typeface="+mn-lt"/>
                <a:ea typeface="宋体" pitchFamily="2" charset="-122"/>
              </a:rPr>
              <a:t>A=0.00000001×10</a:t>
            </a:r>
            <a:r>
              <a:rPr lang="en-US" altLang="zh-CN" baseline="30000" dirty="0" smtClean="0">
                <a:latin typeface="+mn-lt"/>
                <a:ea typeface="宋体" pitchFamily="2" charset="-122"/>
              </a:rPr>
              <a:t>8</a:t>
            </a:r>
            <a:r>
              <a:rPr lang="en-US" altLang="zh-CN" dirty="0" smtClean="0">
                <a:latin typeface="+mn-lt"/>
                <a:ea typeface="宋体" pitchFamily="2" charset="-122"/>
              </a:rPr>
              <a:t>+0.63281312×10</a:t>
            </a:r>
            <a:r>
              <a:rPr lang="en-US" altLang="zh-CN" baseline="30000" dirty="0" smtClean="0">
                <a:latin typeface="+mn-lt"/>
                <a:ea typeface="宋体" pitchFamily="2" charset="-122"/>
              </a:rPr>
              <a:t>8</a:t>
            </a:r>
            <a:r>
              <a:rPr lang="en-US" altLang="zh-CN" dirty="0" smtClean="0">
                <a:latin typeface="+mn-lt"/>
                <a:ea typeface="宋体" pitchFamily="2" charset="-122"/>
              </a:rPr>
              <a:t>=63281313.</a:t>
            </a:r>
            <a:endParaRPr lang="en-US" altLang="zh-CN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注意事项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86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 smtClean="0">
                <a:latin typeface="+mn-lt"/>
                <a:ea typeface="+mj-ea"/>
              </a:rPr>
              <a:t>1. </a:t>
            </a:r>
            <a:r>
              <a:rPr lang="zh-CN" altLang="en-US" b="1" dirty="0" smtClean="0">
                <a:latin typeface="+mn-lt"/>
                <a:ea typeface="+mj-ea"/>
              </a:rPr>
              <a:t>请扫码进微信群</a:t>
            </a:r>
            <a:endParaRPr lang="zh-CN" altLang="en-US" b="1" dirty="0">
              <a:latin typeface="+mn-lt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247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 smtClean="0">
                <a:latin typeface="+mn-lt"/>
                <a:ea typeface="+mj-ea"/>
              </a:rPr>
              <a:t>2. </a:t>
            </a:r>
            <a:r>
              <a:rPr lang="zh-CN" altLang="en-US" b="1" dirty="0" smtClean="0">
                <a:latin typeface="+mn-lt"/>
                <a:ea typeface="+mj-ea"/>
              </a:rPr>
              <a:t>课程情况基本介绍</a:t>
            </a:r>
            <a:endParaRPr lang="zh-CN" altLang="en-US" b="1" dirty="0">
              <a:latin typeface="+mn-lt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288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  <a:ea typeface="+mj-ea"/>
              </a:rPr>
              <a:t>3. </a:t>
            </a:r>
            <a:r>
              <a:rPr lang="zh-CN" altLang="en-US" b="1" dirty="0" smtClean="0">
                <a:latin typeface="+mn-lt"/>
                <a:ea typeface="+mj-ea"/>
              </a:rPr>
              <a:t>慕课</a:t>
            </a:r>
            <a:r>
              <a:rPr lang="en-US" altLang="zh-CN" b="1" dirty="0" smtClean="0">
                <a:latin typeface="+mn-lt"/>
                <a:ea typeface="+mj-ea"/>
              </a:rPr>
              <a:t>. </a:t>
            </a:r>
            <a:r>
              <a:rPr lang="zh-CN" altLang="en-US" b="1" dirty="0" smtClean="0">
                <a:latin typeface="+mn-lt"/>
                <a:ea typeface="+mj-ea"/>
              </a:rPr>
              <a:t>中国大学</a:t>
            </a:r>
            <a:r>
              <a:rPr lang="en-US" altLang="zh-CN" b="1" dirty="0" err="1" smtClean="0">
                <a:latin typeface="+mn-lt"/>
                <a:ea typeface="+mj-ea"/>
              </a:rPr>
              <a:t>Mooc</a:t>
            </a:r>
            <a:r>
              <a:rPr lang="zh-CN" altLang="en-US" b="1" dirty="0" smtClean="0">
                <a:latin typeface="+mn-lt"/>
                <a:ea typeface="+mj-ea"/>
              </a:rPr>
              <a:t>网址</a:t>
            </a:r>
            <a:r>
              <a:rPr lang="en-US" altLang="zh-CN" b="1" dirty="0" smtClean="0">
                <a:latin typeface="+mn-lt"/>
                <a:ea typeface="+mj-ea"/>
              </a:rPr>
              <a:t>: https://www.icourse163.org/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+mj-ea"/>
              </a:rPr>
              <a:t>东北大学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j-ea"/>
              </a:rPr>
              <a:t>这学期发布的</a:t>
            </a:r>
            <a:r>
              <a:rPr lang="en-US" altLang="zh-CN" b="1" dirty="0" smtClean="0">
                <a:latin typeface="+mn-lt"/>
                <a:ea typeface="+mj-ea"/>
              </a:rPr>
              <a:t>&lt;</a:t>
            </a:r>
            <a:r>
              <a:rPr lang="zh-CN" altLang="en-US" b="1" dirty="0" smtClean="0">
                <a:latin typeface="+mn-lt"/>
                <a:ea typeface="+mj-ea"/>
              </a:rPr>
              <a:t>数值分析</a:t>
            </a:r>
            <a:r>
              <a:rPr lang="en-US" altLang="zh-CN" b="1" dirty="0" smtClean="0">
                <a:latin typeface="+mn-lt"/>
                <a:ea typeface="+mj-ea"/>
              </a:rPr>
              <a:t>&gt;</a:t>
            </a:r>
            <a:r>
              <a:rPr lang="zh-CN" altLang="en-US" b="1" dirty="0" smtClean="0">
                <a:latin typeface="+mn-lt"/>
                <a:ea typeface="+mj-ea"/>
              </a:rPr>
              <a:t>课程</a:t>
            </a:r>
            <a:r>
              <a:rPr lang="en-US" altLang="zh-CN" b="1" dirty="0" smtClean="0">
                <a:latin typeface="+mn-lt"/>
                <a:ea typeface="+mj-ea"/>
              </a:rPr>
              <a:t>, </a:t>
            </a:r>
            <a:r>
              <a:rPr lang="zh-CN" altLang="en-US" b="1" dirty="0" smtClean="0">
                <a:latin typeface="+mn-lt"/>
                <a:ea typeface="+mj-ea"/>
              </a:rPr>
              <a:t>负责人</a:t>
            </a:r>
            <a:r>
              <a:rPr lang="en-US" altLang="zh-CN" b="1" dirty="0" smtClean="0">
                <a:latin typeface="+mn-lt"/>
                <a:ea typeface="+mj-ea"/>
              </a:rPr>
              <a:t>: </a:t>
            </a:r>
            <a:r>
              <a:rPr lang="zh-CN" altLang="en-US" b="1" dirty="0" smtClean="0">
                <a:latin typeface="+mn-lt"/>
                <a:ea typeface="+mj-ea"/>
              </a:rPr>
              <a:t>邵新慧</a:t>
            </a:r>
            <a:r>
              <a:rPr lang="en-US" altLang="zh-CN" b="1" dirty="0" smtClean="0">
                <a:latin typeface="+mn-lt"/>
                <a:ea typeface="+mj-ea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+mj-ea"/>
              </a:rPr>
              <a:t>请平时多关注课程发布的通知、作业、测试</a:t>
            </a:r>
            <a:r>
              <a:rPr lang="en-US" altLang="zh-CN" b="1" dirty="0" smtClean="0">
                <a:latin typeface="+mn-lt"/>
                <a:ea typeface="+mj-ea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  <a:ea typeface="+mj-ea"/>
              </a:rPr>
              <a:t> </a:t>
            </a:r>
            <a:r>
              <a:rPr lang="zh-CN" altLang="en-US" b="1" dirty="0" smtClean="0">
                <a:latin typeface="+mn-lt"/>
                <a:ea typeface="+mj-ea"/>
              </a:rPr>
              <a:t>提示</a:t>
            </a:r>
            <a:r>
              <a:rPr lang="en-US" altLang="zh-CN" b="1" dirty="0" smtClean="0">
                <a:latin typeface="+mn-lt"/>
                <a:ea typeface="+mj-ea"/>
              </a:rPr>
              <a:t>: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  <a:ea typeface="+mj-ea"/>
              </a:rPr>
              <a:t>1) </a:t>
            </a:r>
            <a:r>
              <a:rPr lang="zh-CN" altLang="en-US" b="1" dirty="0" smtClean="0">
                <a:latin typeface="+mn-lt"/>
                <a:ea typeface="+mj-ea"/>
              </a:rPr>
              <a:t>每位同学须在慕课网注册</a:t>
            </a:r>
            <a:r>
              <a:rPr lang="en-US" altLang="zh-CN" b="1" dirty="0" smtClean="0">
                <a:latin typeface="+mn-lt"/>
                <a:ea typeface="+mj-ea"/>
              </a:rPr>
              <a:t>, </a:t>
            </a:r>
            <a:r>
              <a:rPr lang="zh-CN" altLang="en-US" b="1" dirty="0" smtClean="0">
                <a:latin typeface="+mn-lt"/>
                <a:ea typeface="+mj-ea"/>
              </a:rPr>
              <a:t>每位同学的慕课账号身份须唯一，否则后果自负</a:t>
            </a:r>
            <a:r>
              <a:rPr lang="en-US" altLang="zh-CN" b="1" dirty="0" smtClean="0">
                <a:latin typeface="+mn-lt"/>
                <a:ea typeface="+mj-ea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  <a:ea typeface="+mj-ea"/>
              </a:rPr>
              <a:t>2) </a:t>
            </a:r>
            <a:r>
              <a:rPr lang="zh-CN" altLang="en-US" b="1" dirty="0" smtClean="0">
                <a:latin typeface="+mn-lt"/>
                <a:ea typeface="+mj-ea"/>
              </a:rPr>
              <a:t>我班同学的用户昵称统一写为：</a:t>
            </a:r>
            <a:endParaRPr lang="en-US" altLang="zh-CN" b="1" dirty="0" smtClean="0">
              <a:latin typeface="+mn-lt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+mj-ea"/>
              </a:rPr>
              <a:t>数值</a:t>
            </a:r>
            <a:r>
              <a:rPr lang="en-US" altLang="zh-CN" b="1" dirty="0" smtClean="0">
                <a:latin typeface="+mn-lt"/>
                <a:ea typeface="+mj-ea"/>
              </a:rPr>
              <a:t>01+7</a:t>
            </a:r>
            <a:r>
              <a:rPr lang="zh-CN" altLang="en-US" b="1" dirty="0" smtClean="0">
                <a:latin typeface="+mn-lt"/>
                <a:ea typeface="+mj-ea"/>
              </a:rPr>
              <a:t>位学号</a:t>
            </a:r>
            <a:r>
              <a:rPr lang="en-US" altLang="zh-CN" b="1" dirty="0" smtClean="0">
                <a:latin typeface="+mn-lt"/>
                <a:ea typeface="+mj-ea"/>
              </a:rPr>
              <a:t>+</a:t>
            </a:r>
            <a:r>
              <a:rPr lang="zh-CN" altLang="en-US" b="1" dirty="0" smtClean="0">
                <a:latin typeface="+mn-lt"/>
                <a:ea typeface="+mj-ea"/>
              </a:rPr>
              <a:t>姓名</a:t>
            </a:r>
            <a:r>
              <a:rPr lang="en-US" altLang="zh-CN" b="1" dirty="0" smtClean="0">
                <a:latin typeface="+mn-lt"/>
                <a:ea typeface="+mj-ea"/>
              </a:rPr>
              <a:t>(</a:t>
            </a:r>
            <a:r>
              <a:rPr lang="zh-CN" altLang="en-US" b="1" dirty="0" smtClean="0">
                <a:latin typeface="+mn-lt"/>
                <a:ea typeface="+mj-ea"/>
              </a:rPr>
              <a:t>全名</a:t>
            </a:r>
            <a:r>
              <a:rPr lang="en-US" altLang="zh-CN" b="1" dirty="0" smtClean="0">
                <a:latin typeface="+mn-lt"/>
                <a:ea typeface="+mj-ea"/>
              </a:rPr>
              <a:t>),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+mj-ea"/>
              </a:rPr>
              <a:t>例</a:t>
            </a:r>
            <a:r>
              <a:rPr lang="en-US" altLang="zh-CN" b="1" dirty="0" smtClean="0">
                <a:latin typeface="+mn-lt"/>
                <a:ea typeface="+mj-ea"/>
              </a:rPr>
              <a:t>: </a:t>
            </a:r>
            <a:r>
              <a:rPr lang="zh-CN" altLang="en-US" b="1" dirty="0" smtClean="0">
                <a:latin typeface="+mn-lt"/>
                <a:ea typeface="+mj-ea"/>
              </a:rPr>
              <a:t>我班张三同学</a:t>
            </a:r>
            <a:r>
              <a:rPr lang="en-US" altLang="zh-CN" b="1" dirty="0" smtClean="0">
                <a:latin typeface="+mn-lt"/>
                <a:ea typeface="+mj-ea"/>
              </a:rPr>
              <a:t>, </a:t>
            </a:r>
            <a:r>
              <a:rPr lang="zh-CN" altLang="en-US" b="1" dirty="0" smtClean="0">
                <a:latin typeface="+mn-lt"/>
                <a:ea typeface="+mj-ea"/>
              </a:rPr>
              <a:t>学号</a:t>
            </a:r>
            <a:r>
              <a:rPr lang="en-US" altLang="zh-CN" b="1" dirty="0" smtClean="0">
                <a:latin typeface="+mn-lt"/>
                <a:ea typeface="+mj-ea"/>
              </a:rPr>
              <a:t>2098765</a:t>
            </a:r>
            <a:r>
              <a:rPr lang="zh-CN" altLang="en-US" b="1" dirty="0" smtClean="0">
                <a:latin typeface="+mn-lt"/>
                <a:ea typeface="+mj-ea"/>
              </a:rPr>
              <a:t>，用户昵称应为</a:t>
            </a:r>
            <a:r>
              <a:rPr lang="en-US" altLang="zh-CN" b="1" dirty="0" smtClean="0">
                <a:latin typeface="+mn-lt"/>
                <a:ea typeface="+mj-ea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j-ea"/>
              </a:rPr>
              <a:t>数值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+mj-ea"/>
              </a:rPr>
              <a:t>012098765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j-ea"/>
              </a:rPr>
              <a:t>张三</a:t>
            </a:r>
            <a:endParaRPr lang="zh-CN" altLang="en-US" b="1" dirty="0">
              <a:solidFill>
                <a:srgbClr val="0000FF"/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44624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+mn-ea"/>
              </a:rPr>
              <a:t>3.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+mn-ea"/>
              </a:rPr>
              <a:t>绝对值</a:t>
            </a:r>
            <a:r>
              <a:rPr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太小的数不宜作除数</a:t>
            </a:r>
            <a:endParaRPr lang="zh-CN" altLang="en-US" b="1" baseline="300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682846"/>
            <a:ext cx="9144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zh-CN" altLang="en-US" dirty="0" smtClean="0">
                <a:latin typeface="+mn-lt"/>
                <a:ea typeface="+mn-ea"/>
              </a:rPr>
              <a:t>由于</a:t>
            </a:r>
            <a:r>
              <a:rPr lang="zh-CN" altLang="en-US" dirty="0">
                <a:latin typeface="+mn-lt"/>
                <a:ea typeface="+mn-ea"/>
              </a:rPr>
              <a:t>除数很小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将</a:t>
            </a:r>
            <a:r>
              <a:rPr lang="zh-CN" altLang="en-US" dirty="0">
                <a:latin typeface="+mn-lt"/>
                <a:ea typeface="+mn-ea"/>
              </a:rPr>
              <a:t>导致商很大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有</a:t>
            </a:r>
            <a:r>
              <a:rPr lang="zh-CN" altLang="en-US" dirty="0">
                <a:latin typeface="+mn-lt"/>
                <a:ea typeface="+mn-ea"/>
              </a:rPr>
              <a:t>可能出现“溢出”现象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endParaRPr lang="zh-CN" altLang="en-US" baseline="30000" dirty="0" smtClean="0">
              <a:latin typeface="+mn-lt"/>
              <a:ea typeface="+mn-ea"/>
            </a:endParaRPr>
          </a:p>
        </p:txBody>
      </p:sp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772616" y="2980556"/>
          <a:ext cx="7543800" cy="952500"/>
        </p:xfrm>
        <a:graphic>
          <a:graphicData uri="http://schemas.openxmlformats.org/presentationml/2006/ole">
            <p:oleObj spid="_x0000_s38928" name="Equation" r:id="rId3" imgW="7543800" imgH="952200" progId="Equation.3">
              <p:embed/>
            </p:oleObj>
          </a:graphicData>
        </a:graphic>
      </p:graphicFrame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0" y="397173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可见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zh-CN" altLang="en-US" dirty="0">
                <a:latin typeface="+mn-lt"/>
                <a:ea typeface="+mn-ea"/>
              </a:rPr>
              <a:t>除数太小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则</a:t>
            </a:r>
            <a:r>
              <a:rPr lang="zh-CN" altLang="en-US" dirty="0">
                <a:latin typeface="+mn-lt"/>
                <a:ea typeface="+mn-ea"/>
              </a:rPr>
              <a:t>可能导致商的绝对误差</a:t>
            </a:r>
            <a:r>
              <a:rPr lang="zh-CN" altLang="en-US" dirty="0" smtClean="0">
                <a:latin typeface="+mn-lt"/>
                <a:ea typeface="+mn-ea"/>
              </a:rPr>
              <a:t>很大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844824"/>
            <a:ext cx="9144000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另外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i="1" dirty="0" smtClean="0">
                <a:latin typeface="+mn-lt"/>
                <a:ea typeface="+mn-ea"/>
              </a:rPr>
              <a:t>y</a:t>
            </a:r>
            <a:r>
              <a:rPr lang="en-US" altLang="zh-CN" baseline="30000" dirty="0" smtClean="0">
                <a:latin typeface="+mn-lt"/>
                <a:ea typeface="+mn-ea"/>
              </a:rPr>
              <a:t>* </a:t>
            </a:r>
            <a:r>
              <a:rPr lang="zh-CN" altLang="en-US" dirty="0" smtClean="0">
                <a:latin typeface="+mn-lt"/>
                <a:ea typeface="+mn-ea"/>
              </a:rPr>
              <a:t>的近似值分别为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i="1" dirty="0" smtClean="0">
                <a:latin typeface="+mn-lt"/>
                <a:ea typeface="+mn-ea"/>
              </a:rPr>
              <a:t>y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则</a:t>
            </a:r>
            <a:r>
              <a:rPr lang="en-US" altLang="zh-CN" i="1" dirty="0" smtClean="0">
                <a:latin typeface="+mn-lt"/>
                <a:ea typeface="+mn-ea"/>
              </a:rPr>
              <a:t>z</a:t>
            </a:r>
            <a:r>
              <a:rPr lang="en-US" altLang="zh-CN" dirty="0" smtClean="0">
                <a:latin typeface="+mn-lt"/>
                <a:ea typeface="+mn-ea"/>
              </a:rPr>
              <a:t>=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dirty="0" smtClean="0">
                <a:latin typeface="+mn-lt"/>
                <a:ea typeface="+mn-ea"/>
              </a:rPr>
              <a:t>/</a:t>
            </a:r>
            <a:r>
              <a:rPr lang="en-US" altLang="zh-CN" i="1" dirty="0" smtClean="0">
                <a:latin typeface="+mn-lt"/>
                <a:ea typeface="+mn-ea"/>
              </a:rPr>
              <a:t>y</a:t>
            </a:r>
            <a:r>
              <a:rPr lang="zh-CN" altLang="en-US" dirty="0" smtClean="0">
                <a:latin typeface="+mn-lt"/>
                <a:ea typeface="+mn-ea"/>
              </a:rPr>
              <a:t>是</a:t>
            </a:r>
            <a:r>
              <a:rPr lang="en-US" altLang="zh-CN" i="1" dirty="0" smtClean="0">
                <a:latin typeface="+mn-lt"/>
                <a:ea typeface="+mn-ea"/>
              </a:rPr>
              <a:t>z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en-US" altLang="zh-CN" dirty="0" smtClean="0">
                <a:latin typeface="+mn-lt"/>
                <a:ea typeface="+mn-ea"/>
              </a:rPr>
              <a:t>=</a:t>
            </a:r>
            <a:r>
              <a:rPr lang="en-US" altLang="zh-CN" i="1" dirty="0" smtClean="0">
                <a:latin typeface="+mn-lt"/>
                <a:ea typeface="+mn-ea"/>
              </a:rPr>
              <a:t>x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en-US" altLang="zh-CN" dirty="0" smtClean="0">
                <a:latin typeface="+mn-lt"/>
                <a:ea typeface="+mn-ea"/>
              </a:rPr>
              <a:t>/</a:t>
            </a:r>
            <a:r>
              <a:rPr lang="en-US" altLang="zh-CN" i="1" dirty="0" smtClean="0">
                <a:latin typeface="+mn-lt"/>
                <a:ea typeface="+mn-ea"/>
              </a:rPr>
              <a:t>y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zh-CN" altLang="en-US" dirty="0" smtClean="0">
                <a:latin typeface="+mn-lt"/>
                <a:ea typeface="+mn-ea"/>
              </a:rPr>
              <a:t>的近似值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此时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i="1" dirty="0" smtClean="0">
                <a:latin typeface="+mn-lt"/>
                <a:ea typeface="+mn-ea"/>
              </a:rPr>
              <a:t>z</a:t>
            </a:r>
            <a:r>
              <a:rPr lang="zh-CN" altLang="en-US" dirty="0" smtClean="0">
                <a:latin typeface="+mn-lt"/>
                <a:ea typeface="+mn-ea"/>
              </a:rPr>
              <a:t>的绝对误差满足估计式</a:t>
            </a:r>
            <a:r>
              <a:rPr lang="zh-CN" altLang="en-US" baseline="30000" dirty="0" smtClean="0">
                <a:latin typeface="+mn-lt"/>
                <a:ea typeface="+mn-ea"/>
              </a:rPr>
              <a:t> 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5" grpId="0"/>
      <p:bldP spid="38930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1129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+mn-ea"/>
              </a:rPr>
              <a:t>.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+mn-ea"/>
              </a:rPr>
              <a:t>注意</a:t>
            </a:r>
            <a:r>
              <a:rPr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简化计算程序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+mn-ea"/>
              </a:rPr>
              <a:t>,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+mn-ea"/>
              </a:rPr>
              <a:t>减少</a:t>
            </a:r>
            <a:r>
              <a:rPr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计算次数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0" y="587354"/>
            <a:ext cx="9144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zh-CN" altLang="en-US" dirty="0">
                <a:latin typeface="+mn-lt"/>
                <a:ea typeface="+mn-ea"/>
              </a:rPr>
              <a:t>算法计算量太大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可能会造成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</a:rPr>
              <a:t>实际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计算无法完成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另外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即使是可行算法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计算量越大积累的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</a:rPr>
              <a:t>误差也会越大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因此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算法的计算量越小越好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 smtClean="0">
              <a:latin typeface="+mn-lt"/>
              <a:ea typeface="+mn-ea"/>
            </a:endParaRP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1661120" y="2780928"/>
          <a:ext cx="5791200" cy="520700"/>
        </p:xfrm>
        <a:graphic>
          <a:graphicData uri="http://schemas.openxmlformats.org/presentationml/2006/ole">
            <p:oleObj spid="_x0000_s14355" name="Equation" r:id="rId3" imgW="4940280" imgH="444240" progId="Equation.3">
              <p:embed/>
            </p:oleObj>
          </a:graphicData>
        </a:graphic>
      </p:graphicFrame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0" y="3356992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若直接逐项</a:t>
            </a:r>
            <a:r>
              <a:rPr lang="zh-CN" altLang="en-US" dirty="0" smtClean="0">
                <a:latin typeface="+mn-lt"/>
                <a:ea typeface="+mn-ea"/>
              </a:rPr>
              <a:t>计算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大约</a:t>
            </a:r>
            <a:r>
              <a:rPr lang="zh-CN" altLang="en-US" dirty="0">
                <a:latin typeface="+mn-lt"/>
                <a:ea typeface="+mn-ea"/>
              </a:rPr>
              <a:t>需要乘法运算次数为</a:t>
            </a:r>
          </a:p>
        </p:txBody>
      </p:sp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2206724" y="3933056"/>
          <a:ext cx="4381500" cy="787400"/>
        </p:xfrm>
        <a:graphic>
          <a:graphicData uri="http://schemas.openxmlformats.org/presentationml/2006/ole">
            <p:oleObj spid="_x0000_s14357" name="Equation" r:id="rId4" imgW="4381200" imgH="787320" progId="Equation.3">
              <p:embed/>
            </p:oleObj>
          </a:graphicData>
        </a:graphic>
      </p:graphicFrame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0" y="2204864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例如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对于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次</a:t>
            </a:r>
            <a:r>
              <a:rPr lang="zh-CN" altLang="en-US" dirty="0" smtClean="0">
                <a:latin typeface="+mn-lt"/>
                <a:ea typeface="+mn-ea"/>
              </a:rPr>
              <a:t>多项式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0" y="4725144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若</a:t>
            </a:r>
            <a:r>
              <a:rPr lang="zh-CN" altLang="en-US" dirty="0" smtClean="0">
                <a:latin typeface="+mn-lt"/>
                <a:ea typeface="+mn-ea"/>
              </a:rPr>
              <a:t>将上述多项式</a:t>
            </a:r>
            <a:r>
              <a:rPr lang="zh-CN" altLang="en-US" dirty="0">
                <a:latin typeface="+mn-lt"/>
                <a:ea typeface="+mn-ea"/>
              </a:rPr>
              <a:t>改写</a:t>
            </a:r>
            <a:r>
              <a:rPr lang="zh-CN" altLang="en-US" dirty="0" smtClean="0">
                <a:latin typeface="+mn-lt"/>
                <a:ea typeface="+mn-ea"/>
              </a:rPr>
              <a:t>为</a:t>
            </a:r>
            <a:r>
              <a:rPr lang="en-US" altLang="zh-CN" dirty="0" smtClean="0">
                <a:latin typeface="+mn-lt"/>
                <a:ea typeface="+mn-ea"/>
              </a:rPr>
              <a:t>: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1251917" y="5301208"/>
          <a:ext cx="6848475" cy="461963"/>
        </p:xfrm>
        <a:graphic>
          <a:graphicData uri="http://schemas.openxmlformats.org/presentationml/2006/ole">
            <p:oleObj spid="_x0000_s14361" name="Equation" r:id="rId5" imgW="5841720" imgH="393480" progId="Equation.3">
              <p:embed/>
            </p:oleObj>
          </a:graphicData>
        </a:graphic>
      </p:graphicFrame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0" y="5805264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则只需</a:t>
            </a:r>
            <a:r>
              <a:rPr lang="en-US" altLang="zh-CN" i="1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次乘法和</a:t>
            </a:r>
            <a:r>
              <a:rPr lang="en-US" altLang="zh-CN" i="1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次加法</a:t>
            </a:r>
            <a:r>
              <a:rPr lang="zh-CN" altLang="en-US" dirty="0" smtClean="0">
                <a:latin typeface="+mn-lt"/>
                <a:ea typeface="+mn-ea"/>
              </a:rPr>
              <a:t>运算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56" grpId="0"/>
      <p:bldP spid="14358" grpId="0"/>
      <p:bldP spid="14360" grpId="0"/>
      <p:bldP spid="143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0" y="0"/>
            <a:ext cx="9144000" cy="56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另例</a:t>
            </a:r>
            <a:r>
              <a:rPr lang="en-US" altLang="zh-CN" dirty="0" smtClean="0">
                <a:latin typeface="+mn-lt"/>
                <a:ea typeface="+mn-ea"/>
              </a:rPr>
              <a:t>: 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8131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用</a:t>
            </a:r>
            <a:r>
              <a:rPr lang="en-US" altLang="zh-CN" dirty="0" smtClean="0">
                <a:latin typeface="+mn-lt"/>
                <a:ea typeface="+mn-ea"/>
              </a:rPr>
              <a:t>Cramer</a:t>
            </a:r>
            <a:r>
              <a:rPr lang="zh-CN" altLang="en-US" dirty="0" smtClean="0">
                <a:latin typeface="+mn-lt"/>
                <a:ea typeface="+mn-ea"/>
              </a:rPr>
              <a:t>法则求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元线性方程组</a:t>
            </a:r>
            <a:r>
              <a:rPr lang="en-US" altLang="zh-CN" b="1" i="1" dirty="0" smtClean="0">
                <a:latin typeface="+mn-lt"/>
                <a:ea typeface="+mn-ea"/>
              </a:rPr>
              <a:t>Ax=b</a:t>
            </a:r>
            <a:r>
              <a:rPr lang="zh-CN" altLang="en-US" dirty="0" smtClean="0">
                <a:latin typeface="+mn-lt"/>
                <a:ea typeface="+mn-ea"/>
              </a:rPr>
              <a:t>的解</a:t>
            </a:r>
            <a:r>
              <a:rPr lang="en-US" altLang="zh-CN" dirty="0" smtClean="0">
                <a:latin typeface="+mn-lt"/>
                <a:ea typeface="+mn-ea"/>
              </a:rPr>
              <a:t>,</a:t>
            </a:r>
            <a:r>
              <a:rPr lang="zh-CN" altLang="en-US" dirty="0" smtClean="0">
                <a:latin typeface="+mn-lt"/>
                <a:ea typeface="+mn-ea"/>
              </a:rPr>
              <a:t>需要计算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+1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阶行列式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而</a:t>
            </a:r>
            <a:r>
              <a:rPr lang="zh-CN" altLang="en-US" dirty="0" smtClean="0">
                <a:latin typeface="+mn-lt"/>
                <a:ea typeface="+mn-ea"/>
              </a:rPr>
              <a:t>每个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阶行列式按定义：</a:t>
            </a:r>
            <a:endParaRPr lang="en-US" altLang="zh-CN" dirty="0" smtClean="0">
              <a:latin typeface="+mn-lt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         </a:t>
            </a:r>
            <a:endParaRPr lang="en-US" altLang="zh-CN" dirty="0" smtClean="0">
              <a:latin typeface="+mn-lt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dirty="0" smtClean="0">
              <a:latin typeface="+mn-lt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dirty="0" smtClean="0">
              <a:latin typeface="+mn-lt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要</a:t>
            </a:r>
            <a:r>
              <a:rPr lang="zh-CN" altLang="en-US" dirty="0" smtClean="0">
                <a:latin typeface="+mn-lt"/>
                <a:ea typeface="+mn-ea"/>
              </a:rPr>
              <a:t>计算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-1)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!</a:t>
            </a:r>
            <a:r>
              <a:rPr lang="zh-CN" altLang="en-US" dirty="0" smtClean="0">
                <a:latin typeface="+mn-lt"/>
                <a:ea typeface="+mn-ea"/>
              </a:rPr>
              <a:t>次乘法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则</a:t>
            </a:r>
            <a:r>
              <a:rPr lang="en-US" altLang="zh-CN" dirty="0" smtClean="0">
                <a:latin typeface="+mn-lt"/>
                <a:ea typeface="+mn-ea"/>
              </a:rPr>
              <a:t>Cramer</a:t>
            </a:r>
            <a:r>
              <a:rPr lang="zh-CN" altLang="en-US" dirty="0" smtClean="0">
                <a:latin typeface="+mn-lt"/>
                <a:ea typeface="+mn-ea"/>
              </a:rPr>
              <a:t>法则至少</a:t>
            </a:r>
            <a:r>
              <a:rPr lang="zh-CN" altLang="en-US" dirty="0" smtClean="0">
                <a:latin typeface="+mn-lt"/>
                <a:ea typeface="+mn-ea"/>
              </a:rPr>
              <a:t>需要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+1)(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-1)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! </a:t>
            </a:r>
            <a:r>
              <a:rPr lang="en-US" altLang="zh-CN" dirty="0" smtClean="0">
                <a:latin typeface="+mn-lt"/>
                <a:ea typeface="+mn-ea"/>
              </a:rPr>
              <a:t>= (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baseline="30000" dirty="0" smtClean="0">
                <a:latin typeface="+mn-lt"/>
                <a:ea typeface="+mn-ea"/>
              </a:rPr>
              <a:t>2</a:t>
            </a:r>
            <a:r>
              <a:rPr lang="en-US" altLang="zh-CN" dirty="0" smtClean="0">
                <a:latin typeface="+mn-lt"/>
                <a:ea typeface="+mn-ea"/>
              </a:rPr>
              <a:t>-1)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! </a:t>
            </a:r>
            <a:r>
              <a:rPr lang="zh-CN" altLang="en-US" dirty="0" smtClean="0">
                <a:latin typeface="+mn-lt"/>
                <a:ea typeface="+mn-ea"/>
              </a:rPr>
              <a:t>次乘法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当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=20</a:t>
            </a:r>
            <a:r>
              <a:rPr lang="zh-CN" altLang="en-US" dirty="0" smtClean="0">
                <a:latin typeface="+mn-lt"/>
                <a:ea typeface="+mn-ea"/>
              </a:rPr>
              <a:t>时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baseline="30000" dirty="0" smtClean="0">
                <a:latin typeface="+mn-lt"/>
                <a:ea typeface="+mn-ea"/>
              </a:rPr>
              <a:t>2</a:t>
            </a:r>
            <a:r>
              <a:rPr lang="en-US" altLang="zh-CN" dirty="0" smtClean="0">
                <a:latin typeface="+mn-lt"/>
                <a:ea typeface="+mn-ea"/>
              </a:rPr>
              <a:t>-1)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! </a:t>
            </a:r>
            <a:r>
              <a:rPr lang="en-US" altLang="zh-CN" dirty="0" smtClean="0">
                <a:latin typeface="+mn-lt"/>
                <a:ea typeface="+mn-ea"/>
                <a:sym typeface="Symbol" pitchFamily="18" charset="2"/>
              </a:rPr>
              <a:t></a:t>
            </a:r>
            <a:r>
              <a:rPr lang="en-US" altLang="zh-CN" dirty="0" smtClean="0">
                <a:latin typeface="+mn-lt"/>
                <a:ea typeface="+mn-ea"/>
              </a:rPr>
              <a:t>9.7×10</a:t>
            </a:r>
            <a:r>
              <a:rPr lang="en-US" altLang="zh-CN" baseline="30000" dirty="0" smtClean="0">
                <a:latin typeface="+mn-lt"/>
                <a:ea typeface="+mn-ea"/>
              </a:rPr>
              <a:t>20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如果</a:t>
            </a:r>
            <a:r>
              <a:rPr lang="zh-CN" altLang="en-US" dirty="0" smtClean="0">
                <a:latin typeface="+mn-lt"/>
                <a:ea typeface="+mn-ea"/>
              </a:rPr>
              <a:t>用每秒钟计算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百万次乘除运算的</a:t>
            </a:r>
            <a:r>
              <a:rPr lang="zh-CN" altLang="en-US" dirty="0" smtClean="0">
                <a:latin typeface="+mn-lt"/>
                <a:ea typeface="+mn-ea"/>
              </a:rPr>
              <a:t>计算机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约需要</a:t>
            </a:r>
            <a:r>
              <a:rPr lang="en-US" altLang="zh-CN" dirty="0" smtClean="0">
                <a:latin typeface="+mn-lt"/>
                <a:ea typeface="+mn-ea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9.7×10</a:t>
            </a:r>
            <a:r>
              <a:rPr lang="en-US" altLang="zh-CN" baseline="30000" dirty="0" smtClean="0">
                <a:latin typeface="+mn-lt"/>
                <a:ea typeface="+mn-ea"/>
              </a:rPr>
              <a:t>20 </a:t>
            </a:r>
            <a:r>
              <a:rPr lang="en-US" altLang="zh-CN" dirty="0" smtClean="0">
                <a:latin typeface="+mn-lt"/>
                <a:ea typeface="+mn-ea"/>
              </a:rPr>
              <a:t>÷10</a:t>
            </a:r>
            <a:r>
              <a:rPr lang="en-US" altLang="zh-CN" baseline="30000" dirty="0" smtClean="0">
                <a:latin typeface="+mn-lt"/>
                <a:ea typeface="+mn-ea"/>
              </a:rPr>
              <a:t>6</a:t>
            </a:r>
            <a:r>
              <a:rPr lang="en-US" altLang="zh-CN" dirty="0" smtClean="0">
                <a:latin typeface="+mn-lt"/>
                <a:ea typeface="+mn-ea"/>
              </a:rPr>
              <a:t> ÷60 </a:t>
            </a:r>
            <a:r>
              <a:rPr lang="en-US" altLang="zh-CN" dirty="0" smtClean="0">
                <a:latin typeface="+mn-lt"/>
                <a:ea typeface="+mn-ea"/>
              </a:rPr>
              <a:t>÷60 </a:t>
            </a:r>
            <a:r>
              <a:rPr lang="en-US" altLang="zh-CN" dirty="0" smtClean="0">
                <a:latin typeface="+mn-lt"/>
                <a:ea typeface="+mn-ea"/>
              </a:rPr>
              <a:t>÷24 ÷365 </a:t>
            </a:r>
            <a:r>
              <a:rPr lang="zh-CN" altLang="en-US" dirty="0" smtClean="0">
                <a:latin typeface="+mn-lt"/>
                <a:ea typeface="+mn-ea"/>
              </a:rPr>
              <a:t>≈</a:t>
            </a:r>
            <a:r>
              <a:rPr lang="en-US" altLang="zh-CN" dirty="0" smtClean="0">
                <a:latin typeface="+mn-lt"/>
                <a:ea typeface="+mn-ea"/>
              </a:rPr>
              <a:t>3000</a:t>
            </a:r>
            <a:r>
              <a:rPr lang="zh-CN" altLang="en-US" dirty="0" smtClean="0">
                <a:latin typeface="+mn-lt"/>
                <a:ea typeface="+mn-ea"/>
              </a:rPr>
              <a:t>万年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2001788"/>
            <a:ext cx="238125" cy="419100"/>
          </a:xfrm>
          <a:prstGeom prst="rect">
            <a:avLst/>
          </a:prstGeom>
          <a:noFill/>
        </p:spPr>
      </p:pic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1852811"/>
            <a:ext cx="616267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-27384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+mn-ea"/>
              </a:rPr>
              <a:t>5.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+mn-ea"/>
              </a:rPr>
              <a:t>选用</a:t>
            </a:r>
            <a:r>
              <a:rPr lang="zh-CN" altLang="en-US" b="1" dirty="0">
                <a:solidFill>
                  <a:schemeClr val="accent2"/>
                </a:solidFill>
                <a:latin typeface="+mn-lt"/>
                <a:ea typeface="+mn-ea"/>
              </a:rPr>
              <a:t>数值稳定性好的算法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29072"/>
            <a:ext cx="91440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zh-CN" altLang="en-US" dirty="0" smtClean="0">
                <a:latin typeface="+mn-lt"/>
                <a:ea typeface="+mn-ea"/>
              </a:rPr>
              <a:t>一</a:t>
            </a:r>
            <a:r>
              <a:rPr lang="zh-CN" altLang="en-US" dirty="0">
                <a:latin typeface="+mn-lt"/>
                <a:ea typeface="+mn-ea"/>
              </a:rPr>
              <a:t>种数值</a:t>
            </a:r>
            <a:r>
              <a:rPr lang="zh-CN" altLang="en-US" dirty="0" smtClean="0">
                <a:latin typeface="+mn-lt"/>
                <a:ea typeface="+mn-ea"/>
              </a:rPr>
              <a:t>算法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如果</a:t>
            </a:r>
            <a:r>
              <a:rPr lang="zh-CN" altLang="en-US" dirty="0">
                <a:latin typeface="+mn-lt"/>
                <a:ea typeface="+mn-ea"/>
              </a:rPr>
              <a:t>其计算舍入误差积累是可控制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则称其为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数值稳定的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反之称为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+mn-ea"/>
              </a:rPr>
              <a:t>数值不稳定的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例如积分</a:t>
            </a:r>
            <a:endParaRPr lang="en-US" altLang="zh-CN" dirty="0" smtClean="0">
              <a:latin typeface="+mn-lt"/>
              <a:ea typeface="+mn-ea"/>
            </a:endParaRP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3581400" y="1556792"/>
          <a:ext cx="2362200" cy="527050"/>
        </p:xfrm>
        <a:graphic>
          <a:graphicData uri="http://schemas.openxmlformats.org/presentationml/2006/ole">
            <p:oleObj spid="_x0000_s15369" name="Equation" r:id="rId3" imgW="1993680" imgH="444240" progId="Equation.3">
              <p:embed/>
            </p:oleObj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2083172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利用分部积分法可得计算</a:t>
            </a:r>
            <a:r>
              <a:rPr lang="en-US" altLang="zh-CN" i="1" dirty="0">
                <a:latin typeface="+mn-lt"/>
                <a:ea typeface="+mn-ea"/>
              </a:rPr>
              <a:t>I</a:t>
            </a:r>
            <a:r>
              <a:rPr lang="en-US" altLang="zh-CN" i="1" baseline="-25000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的递推公式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2627684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+mn-lt"/>
                <a:ea typeface="+mn-ea"/>
              </a:rPr>
              <a:t>        </a:t>
            </a:r>
            <a:r>
              <a:rPr lang="en-US" altLang="zh-CN" i="1" dirty="0" smtClean="0">
                <a:latin typeface="+mn-lt"/>
                <a:ea typeface="+mn-ea"/>
              </a:rPr>
              <a:t>I</a:t>
            </a:r>
            <a:r>
              <a:rPr lang="en-US" altLang="zh-CN" i="1" baseline="-25000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=1-</a:t>
            </a:r>
            <a:r>
              <a:rPr lang="en-US" altLang="zh-CN" i="1" dirty="0" smtClean="0">
                <a:latin typeface="+mn-lt"/>
                <a:ea typeface="+mn-ea"/>
              </a:rPr>
              <a:t>nI</a:t>
            </a:r>
            <a:r>
              <a:rPr lang="en-US" altLang="zh-CN" i="1" baseline="-25000" dirty="0" smtClean="0">
                <a:latin typeface="+mn-lt"/>
                <a:ea typeface="+mn-ea"/>
              </a:rPr>
              <a:t>n</a:t>
            </a:r>
            <a:r>
              <a:rPr lang="en-US" altLang="zh-CN" baseline="-25000" dirty="0" smtClean="0">
                <a:latin typeface="+mn-lt"/>
                <a:ea typeface="+mn-ea"/>
              </a:rPr>
              <a:t>-1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=1, 2, …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3140968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由于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=0</a:t>
            </a:r>
            <a:r>
              <a:rPr lang="zh-CN" altLang="en-US" dirty="0">
                <a:latin typeface="+mn-lt"/>
                <a:ea typeface="+mn-ea"/>
              </a:rPr>
              <a:t>时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524000" y="3674988"/>
          <a:ext cx="6553200" cy="546100"/>
        </p:xfrm>
        <a:graphic>
          <a:graphicData uri="http://schemas.openxmlformats.org/presentationml/2006/ole">
            <p:oleObj spid="_x0000_s15373" name="Equation" r:id="rId4" imgW="5333760" imgH="444240" progId="Equation.3">
              <p:embed/>
            </p:oleObj>
          </a:graphicData>
        </a:graphic>
      </p:graphicFrame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4258464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取</a:t>
            </a:r>
            <a:r>
              <a:rPr lang="en-US" altLang="zh-CN" i="1" dirty="0">
                <a:latin typeface="+mn-lt"/>
                <a:ea typeface="+mn-ea"/>
              </a:rPr>
              <a:t>I</a:t>
            </a:r>
            <a:r>
              <a:rPr lang="en-US" altLang="zh-CN" baseline="-25000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具有四位有效数字的近似值</a:t>
            </a:r>
            <a:r>
              <a:rPr lang="en-US" altLang="zh-CN" i="1" dirty="0">
                <a:latin typeface="+mn-lt"/>
                <a:ea typeface="+mn-ea"/>
              </a:rPr>
              <a:t>I</a:t>
            </a:r>
            <a:r>
              <a:rPr lang="en-US" altLang="zh-CN" baseline="-25000" dirty="0">
                <a:latin typeface="+mn-lt"/>
                <a:ea typeface="+mn-ea"/>
              </a:rPr>
              <a:t>0</a:t>
            </a:r>
            <a:r>
              <a:rPr lang="en-US" altLang="zh-CN" dirty="0">
                <a:latin typeface="+mn-lt"/>
                <a:ea typeface="+mn-ea"/>
              </a:rPr>
              <a:t>≈0.6321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递</a:t>
            </a:r>
            <a:r>
              <a:rPr lang="zh-CN" altLang="en-US" dirty="0">
                <a:latin typeface="+mn-lt"/>
                <a:ea typeface="+mn-ea"/>
              </a:rPr>
              <a:t>推可得</a:t>
            </a:r>
            <a:r>
              <a:rPr lang="en-US" altLang="zh-CN" dirty="0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5466" name="Group 106"/>
          <p:cNvGraphicFramePr>
            <a:graphicFrameLocks noGrp="1"/>
          </p:cNvGraphicFramePr>
          <p:nvPr/>
        </p:nvGraphicFramePr>
        <p:xfrm>
          <a:off x="0" y="4797152"/>
          <a:ext cx="9144000" cy="1036320"/>
        </p:xfrm>
        <a:graphic>
          <a:graphicData uri="http://schemas.openxmlformats.org/drawingml/2006/table">
            <a:tbl>
              <a:tblPr/>
              <a:tblGrid>
                <a:gridCol w="560388"/>
                <a:gridCol w="1281112"/>
                <a:gridCol w="563563"/>
                <a:gridCol w="1284287"/>
                <a:gridCol w="479425"/>
                <a:gridCol w="1284288"/>
                <a:gridCol w="481012"/>
                <a:gridCol w="1397000"/>
                <a:gridCol w="461963"/>
                <a:gridCol w="1350962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0.3679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0.2642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0.1704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0.1480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-0.7280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7.5520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0" y="5877272"/>
            <a:ext cx="9144000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+mn-lt"/>
                <a:ea typeface="+mn-ea"/>
              </a:rPr>
              <a:t>以上计算结果显然是错误的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这是因为</a:t>
            </a:r>
            <a:r>
              <a:rPr lang="en-US" altLang="zh-CN" dirty="0" smtClean="0">
                <a:latin typeface="+mn-lt"/>
                <a:ea typeface="+mn-ea"/>
              </a:rPr>
              <a:t>: </a:t>
            </a:r>
            <a:r>
              <a:rPr lang="zh-CN" altLang="en-US" dirty="0" smtClean="0">
                <a:latin typeface="+mn-lt"/>
                <a:ea typeface="+mn-ea"/>
              </a:rPr>
              <a:t>对任何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都应有</a:t>
            </a:r>
            <a:r>
              <a:rPr lang="en-US" altLang="zh-CN" i="1" dirty="0" smtClean="0">
                <a:latin typeface="+mn-lt"/>
                <a:ea typeface="+mn-ea"/>
              </a:rPr>
              <a:t>I</a:t>
            </a:r>
            <a:r>
              <a:rPr lang="en-US" altLang="zh-CN" i="1" baseline="-25000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&gt;0, </a:t>
            </a:r>
            <a:r>
              <a:rPr lang="zh-CN" altLang="en-US" dirty="0" smtClean="0">
                <a:latin typeface="+mn-lt"/>
                <a:ea typeface="+mn-ea"/>
              </a:rPr>
              <a:t>但计算结果显示</a:t>
            </a:r>
            <a:r>
              <a:rPr lang="en-US" altLang="zh-CN" dirty="0" smtClean="0">
                <a:latin typeface="+mn-lt"/>
                <a:ea typeface="+mn-ea"/>
              </a:rPr>
              <a:t>I</a:t>
            </a:r>
            <a:r>
              <a:rPr lang="en-US" altLang="zh-CN" baseline="-25000" dirty="0" smtClean="0">
                <a:latin typeface="+mn-lt"/>
                <a:ea typeface="+mn-ea"/>
              </a:rPr>
              <a:t>8</a:t>
            </a:r>
            <a:r>
              <a:rPr lang="en-US" altLang="zh-CN" dirty="0" smtClean="0">
                <a:latin typeface="+mn-lt"/>
                <a:ea typeface="+mn-ea"/>
              </a:rPr>
              <a:t>&lt;0. 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此外还有其他明显的错误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) 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70" grpId="0"/>
      <p:bldP spid="15371" grpId="0"/>
      <p:bldP spid="15372" grpId="0"/>
      <p:bldP spid="15374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2" name="Rectangle 78"/>
          <p:cNvSpPr>
            <a:spLocks noChangeArrowheads="1"/>
          </p:cNvSpPr>
          <p:nvPr/>
        </p:nvSpPr>
        <p:spPr bwMode="auto">
          <a:xfrm>
            <a:off x="0" y="1640607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        </a:t>
            </a:r>
            <a:r>
              <a:rPr lang="en-US" altLang="zh-CN" smtClean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smtClean="0">
                <a:solidFill>
                  <a:srgbClr val="0000FF"/>
                </a:solidFill>
                <a:latin typeface="+mn-lt"/>
                <a:ea typeface="+mn-ea"/>
              </a:rPr>
              <a:t>误差分析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) </a:t>
            </a:r>
            <a:r>
              <a:rPr lang="zh-CN" altLang="en-US" dirty="0" smtClean="0">
                <a:latin typeface="+mn-lt"/>
                <a:ea typeface="+mn-ea"/>
              </a:rPr>
              <a:t>事实上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由于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6463" name="Rectangle 79"/>
          <p:cNvSpPr>
            <a:spLocks noChangeArrowheads="1"/>
          </p:cNvSpPr>
          <p:nvPr/>
        </p:nvSpPr>
        <p:spPr bwMode="auto">
          <a:xfrm>
            <a:off x="0" y="2216671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 smtClean="0">
                <a:latin typeface="+mn-lt"/>
                <a:ea typeface="+mn-ea"/>
              </a:rPr>
              <a:t>I</a:t>
            </a:r>
            <a:r>
              <a:rPr lang="en-US" altLang="zh-CN" i="1" baseline="-25000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=1-</a:t>
            </a:r>
            <a:r>
              <a:rPr lang="en-US" altLang="zh-CN" i="1" dirty="0" smtClean="0">
                <a:latin typeface="+mn-lt"/>
                <a:ea typeface="+mn-ea"/>
              </a:rPr>
              <a:t>nI</a:t>
            </a:r>
            <a:r>
              <a:rPr lang="en-US" altLang="zh-CN" i="1" baseline="-25000" dirty="0" smtClean="0">
                <a:latin typeface="+mn-lt"/>
                <a:ea typeface="+mn-ea"/>
              </a:rPr>
              <a:t>n</a:t>
            </a:r>
            <a:r>
              <a:rPr lang="en-US" altLang="zh-CN" baseline="-25000" dirty="0" smtClean="0">
                <a:latin typeface="+mn-lt"/>
                <a:ea typeface="+mn-ea"/>
              </a:rPr>
              <a:t>-1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和 </a:t>
            </a:r>
            <a:r>
              <a:rPr lang="en-US" altLang="zh-CN" i="1" dirty="0" smtClean="0">
                <a:latin typeface="+mn-lt"/>
                <a:ea typeface="+mn-ea"/>
              </a:rPr>
              <a:t>I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en-US" altLang="zh-CN" i="1" baseline="-25000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=1-</a:t>
            </a:r>
            <a:r>
              <a:rPr lang="en-US" altLang="zh-CN" i="1" dirty="0" smtClean="0">
                <a:latin typeface="+mn-lt"/>
                <a:ea typeface="+mn-ea"/>
              </a:rPr>
              <a:t>nI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en-US" altLang="zh-CN" i="1" baseline="-25000" dirty="0" smtClean="0">
                <a:latin typeface="+mn-lt"/>
                <a:ea typeface="+mn-ea"/>
              </a:rPr>
              <a:t>n</a:t>
            </a:r>
            <a:r>
              <a:rPr lang="en-US" altLang="zh-CN" baseline="-25000" dirty="0" smtClean="0">
                <a:latin typeface="+mn-lt"/>
                <a:ea typeface="+mn-ea"/>
              </a:rPr>
              <a:t>-1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=1, 2</a:t>
            </a:r>
            <a:r>
              <a:rPr lang="en-US" altLang="zh-CN" dirty="0">
                <a:latin typeface="+mn-lt"/>
                <a:ea typeface="+mn-ea"/>
              </a:rPr>
              <a:t>,</a:t>
            </a:r>
            <a:r>
              <a:rPr lang="en-US" altLang="zh-CN" dirty="0" smtClean="0">
                <a:latin typeface="+mn-lt"/>
                <a:ea typeface="+mn-ea"/>
              </a:rPr>
              <a:t>…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0" y="2720727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可得</a:t>
            </a:r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0" y="3224783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>
                <a:latin typeface="+mn-lt"/>
                <a:ea typeface="+mn-ea"/>
              </a:rPr>
              <a:t>I</a:t>
            </a:r>
            <a:r>
              <a:rPr lang="en-US" altLang="zh-CN" i="1" baseline="-25000" dirty="0">
                <a:latin typeface="+mn-lt"/>
                <a:ea typeface="+mn-ea"/>
              </a:rPr>
              <a:t>n</a:t>
            </a:r>
            <a:r>
              <a:rPr lang="en-US" altLang="zh-CN" dirty="0">
                <a:latin typeface="+mn-lt"/>
                <a:ea typeface="+mn-ea"/>
              </a:rPr>
              <a:t>-</a:t>
            </a:r>
            <a:r>
              <a:rPr lang="en-US" altLang="zh-CN" i="1" dirty="0">
                <a:latin typeface="+mn-lt"/>
                <a:ea typeface="+mn-ea"/>
              </a:rPr>
              <a:t>I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en-US" altLang="zh-CN" i="1" baseline="-25000" dirty="0">
                <a:latin typeface="+mn-lt"/>
                <a:ea typeface="+mn-ea"/>
              </a:rPr>
              <a:t>n</a:t>
            </a:r>
            <a:r>
              <a:rPr lang="en-US" altLang="zh-CN" dirty="0">
                <a:latin typeface="+mn-lt"/>
                <a:ea typeface="+mn-ea"/>
              </a:rPr>
              <a:t>=-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en-US" altLang="zh-CN" i="1" dirty="0" smtClean="0">
                <a:latin typeface="+mn-lt"/>
                <a:ea typeface="+mn-ea"/>
              </a:rPr>
              <a:t>I</a:t>
            </a:r>
            <a:r>
              <a:rPr lang="en-US" altLang="zh-CN" i="1" baseline="-25000" dirty="0" smtClean="0">
                <a:latin typeface="+mn-lt"/>
                <a:ea typeface="+mn-ea"/>
              </a:rPr>
              <a:t>n</a:t>
            </a:r>
            <a:r>
              <a:rPr lang="en-US" altLang="zh-CN" baseline="-25000" dirty="0" smtClean="0">
                <a:latin typeface="+mn-lt"/>
                <a:ea typeface="+mn-ea"/>
              </a:rPr>
              <a:t>-1</a:t>
            </a:r>
            <a:r>
              <a:rPr lang="en-US" altLang="zh-CN" dirty="0" smtClean="0">
                <a:latin typeface="+mn-lt"/>
                <a:ea typeface="+mn-ea"/>
              </a:rPr>
              <a:t>-</a:t>
            </a:r>
            <a:r>
              <a:rPr lang="en-US" altLang="zh-CN" i="1" dirty="0" smtClean="0">
                <a:latin typeface="+mn-lt"/>
                <a:ea typeface="+mn-ea"/>
              </a:rPr>
              <a:t>I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en-US" altLang="zh-CN" i="1" baseline="-25000" dirty="0" smtClean="0">
                <a:latin typeface="+mn-lt"/>
                <a:ea typeface="+mn-ea"/>
              </a:rPr>
              <a:t>n</a:t>
            </a:r>
            <a:r>
              <a:rPr lang="en-US" altLang="zh-CN" baseline="-25000" dirty="0" smtClean="0">
                <a:latin typeface="+mn-lt"/>
                <a:ea typeface="+mn-ea"/>
              </a:rPr>
              <a:t>-1</a:t>
            </a:r>
            <a:r>
              <a:rPr lang="en-US" altLang="zh-CN" dirty="0" smtClean="0">
                <a:latin typeface="+mn-lt"/>
                <a:ea typeface="+mn-ea"/>
              </a:rPr>
              <a:t>)=…=(-</a:t>
            </a:r>
            <a:r>
              <a:rPr lang="en-US" altLang="zh-CN" dirty="0">
                <a:latin typeface="+mn-lt"/>
                <a:ea typeface="+mn-ea"/>
              </a:rPr>
              <a:t>1)</a:t>
            </a:r>
            <a:r>
              <a:rPr lang="en-US" altLang="zh-CN" i="1" baseline="30000" dirty="0" err="1">
                <a:latin typeface="+mn-lt"/>
                <a:ea typeface="+mn-ea"/>
              </a:rPr>
              <a:t>n</a:t>
            </a:r>
            <a:r>
              <a:rPr lang="en-US" altLang="zh-CN" i="1" dirty="0" err="1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!(</a:t>
            </a:r>
            <a:r>
              <a:rPr lang="en-US" altLang="zh-CN" i="1" dirty="0" smtClean="0">
                <a:latin typeface="+mn-lt"/>
                <a:ea typeface="+mn-ea"/>
              </a:rPr>
              <a:t>I</a:t>
            </a:r>
            <a:r>
              <a:rPr lang="en-US" altLang="zh-CN" baseline="-25000" dirty="0" smtClean="0">
                <a:latin typeface="+mn-lt"/>
                <a:ea typeface="+mn-ea"/>
              </a:rPr>
              <a:t>0</a:t>
            </a:r>
            <a:r>
              <a:rPr lang="en-US" altLang="zh-CN" dirty="0" smtClean="0">
                <a:latin typeface="+mn-lt"/>
                <a:ea typeface="+mn-ea"/>
              </a:rPr>
              <a:t>-</a:t>
            </a:r>
            <a:r>
              <a:rPr lang="en-US" altLang="zh-CN" i="1" dirty="0" smtClean="0">
                <a:latin typeface="+mn-lt"/>
                <a:ea typeface="+mn-ea"/>
              </a:rPr>
              <a:t>I</a:t>
            </a:r>
            <a:r>
              <a:rPr lang="en-US" altLang="zh-CN" baseline="30000" dirty="0" smtClean="0">
                <a:latin typeface="+mn-lt"/>
                <a:ea typeface="+mn-ea"/>
              </a:rPr>
              <a:t>*</a:t>
            </a:r>
            <a:r>
              <a:rPr lang="en-US" altLang="zh-CN" baseline="-25000" dirty="0" smtClean="0">
                <a:latin typeface="+mn-lt"/>
                <a:ea typeface="+mn-ea"/>
              </a:rPr>
              <a:t>0</a:t>
            </a:r>
            <a:r>
              <a:rPr lang="en-US" altLang="zh-CN" dirty="0" smtClean="0">
                <a:latin typeface="+mn-lt"/>
                <a:ea typeface="+mn-ea"/>
              </a:rPr>
              <a:t>).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0" y="3839521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可见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随着</a:t>
            </a:r>
            <a:r>
              <a:rPr lang="zh-CN" altLang="en-US" dirty="0">
                <a:latin typeface="+mn-lt"/>
                <a:ea typeface="+mn-ea"/>
              </a:rPr>
              <a:t>计算步数的增加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误差</a:t>
            </a:r>
            <a:r>
              <a:rPr lang="zh-CN" altLang="en-US" dirty="0">
                <a:latin typeface="+mn-lt"/>
                <a:ea typeface="+mn-ea"/>
              </a:rPr>
              <a:t>迅速</a:t>
            </a:r>
            <a:r>
              <a:rPr lang="zh-CN" altLang="en-US" dirty="0" smtClean="0">
                <a:latin typeface="+mn-lt"/>
                <a:ea typeface="+mn-ea"/>
              </a:rPr>
              <a:t>放大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致使</a:t>
            </a:r>
            <a:r>
              <a:rPr lang="zh-CN" altLang="en-US" dirty="0">
                <a:latin typeface="+mn-lt"/>
                <a:ea typeface="+mn-ea"/>
              </a:rPr>
              <a:t>结果</a:t>
            </a:r>
            <a:r>
              <a:rPr lang="zh-CN" altLang="en-US" dirty="0" smtClean="0">
                <a:latin typeface="+mn-lt"/>
                <a:ea typeface="+mn-ea"/>
              </a:rPr>
              <a:t>失真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6467" name="Rectangle 83"/>
          <p:cNvSpPr>
            <a:spLocks noChangeArrowheads="1"/>
          </p:cNvSpPr>
          <p:nvPr/>
        </p:nvSpPr>
        <p:spPr bwMode="auto">
          <a:xfrm>
            <a:off x="0" y="4415585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解决方案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zh-CN" altLang="en-US" dirty="0">
                <a:latin typeface="+mn-lt"/>
                <a:ea typeface="+mn-ea"/>
              </a:rPr>
              <a:t>将计算公式改写</a:t>
            </a:r>
            <a:r>
              <a:rPr lang="zh-CN" altLang="en-US" dirty="0" smtClean="0">
                <a:latin typeface="+mn-lt"/>
                <a:ea typeface="+mn-ea"/>
              </a:rPr>
              <a:t>为</a:t>
            </a:r>
            <a:r>
              <a:rPr lang="en-US" altLang="zh-CN" dirty="0" smtClean="0">
                <a:latin typeface="+mn-lt"/>
                <a:ea typeface="+mn-ea"/>
              </a:rPr>
              <a:t>: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16468" name="Object 84"/>
          <p:cNvGraphicFramePr>
            <a:graphicFrameLocks noChangeAspect="1"/>
          </p:cNvGraphicFramePr>
          <p:nvPr/>
        </p:nvGraphicFramePr>
        <p:xfrm>
          <a:off x="2051720" y="5096991"/>
          <a:ext cx="5029200" cy="884238"/>
        </p:xfrm>
        <a:graphic>
          <a:graphicData uri="http://schemas.openxmlformats.org/presentationml/2006/ole">
            <p:oleObj spid="_x0000_s16468" name="Equation" r:id="rId3" imgW="4483080" imgH="787320" progId="Equation.3">
              <p:embed/>
            </p:oleObj>
          </a:graphicData>
        </a:graphic>
      </p:graphicFrame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0" y="5961087"/>
            <a:ext cx="9144000" cy="6093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也就是说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“倒” 序计算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.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4624"/>
            <a:ext cx="9144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可见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虽然</a:t>
            </a:r>
            <a:r>
              <a:rPr lang="en-US" altLang="zh-CN" i="1" dirty="0" smtClean="0">
                <a:latin typeface="+mn-lt"/>
                <a:ea typeface="+mn-ea"/>
              </a:rPr>
              <a:t>I</a:t>
            </a:r>
            <a:r>
              <a:rPr lang="en-US" altLang="zh-CN" baseline="-25000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的近似误差不超过</a:t>
            </a:r>
            <a:r>
              <a:rPr lang="en-US" altLang="zh-CN" dirty="0" smtClean="0">
                <a:latin typeface="+mn-lt"/>
                <a:ea typeface="+mn-ea"/>
              </a:rPr>
              <a:t>0.5×10</a:t>
            </a:r>
            <a:r>
              <a:rPr lang="en-US" altLang="zh-CN" baseline="30000" dirty="0" smtClean="0">
                <a:latin typeface="+mn-lt"/>
                <a:ea typeface="+mn-ea"/>
              </a:rPr>
              <a:t>-4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但随着计算步数的增加</a:t>
            </a:r>
            <a:r>
              <a:rPr lang="en-US" altLang="zh-CN" dirty="0" smtClean="0">
                <a:latin typeface="+mn-lt"/>
                <a:ea typeface="+mn-ea"/>
              </a:rPr>
              <a:t>,</a:t>
            </a:r>
            <a:r>
              <a:rPr lang="zh-CN" altLang="en-US" dirty="0" smtClean="0">
                <a:latin typeface="+mn-lt"/>
                <a:ea typeface="+mn-ea"/>
              </a:rPr>
              <a:t>误差明显增大</a:t>
            </a:r>
            <a:r>
              <a:rPr lang="en-US" altLang="zh-CN" dirty="0" smtClean="0"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这说明这里的递推公式是数值不稳定的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2" grpId="0"/>
      <p:bldP spid="16463" grpId="0"/>
      <p:bldP spid="16464" grpId="0"/>
      <p:bldP spid="16465" grpId="0"/>
      <p:bldP spid="16466" grpId="0"/>
      <p:bldP spid="16467" grpId="0"/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62" name="Group 54"/>
          <p:cNvGraphicFramePr>
            <a:graphicFrameLocks noGrp="1"/>
          </p:cNvGraphicFramePr>
          <p:nvPr/>
        </p:nvGraphicFramePr>
        <p:xfrm>
          <a:off x="0" y="5003055"/>
          <a:ext cx="9144000" cy="1127760"/>
        </p:xfrm>
        <a:graphic>
          <a:graphicData uri="http://schemas.openxmlformats.org/drawingml/2006/table">
            <a:tbl>
              <a:tblPr/>
              <a:tblGrid>
                <a:gridCol w="560388"/>
                <a:gridCol w="1281112"/>
                <a:gridCol w="525463"/>
                <a:gridCol w="1322387"/>
                <a:gridCol w="479425"/>
                <a:gridCol w="1284288"/>
                <a:gridCol w="481012"/>
                <a:gridCol w="1282700"/>
                <a:gridCol w="457200"/>
                <a:gridCol w="147002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0.1455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0.3679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0.1709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0.2642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0" y="2149023"/>
            <a:ext cx="91440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       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注意此时初始步骤</a:t>
            </a:r>
            <a:r>
              <a:rPr lang="en-US" altLang="zh-CN" i="1" dirty="0" smtClean="0">
                <a:solidFill>
                  <a:srgbClr val="0000FF"/>
                </a:solidFill>
                <a:latin typeface="+mn-lt"/>
                <a:ea typeface="+mn-ea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≠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0, 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但初值</a:t>
            </a:r>
            <a:r>
              <a:rPr lang="en-US" altLang="zh-CN" i="1" dirty="0" smtClean="0">
                <a:solidFill>
                  <a:srgbClr val="0000FF"/>
                </a:solidFill>
                <a:latin typeface="+mn-lt"/>
                <a:ea typeface="+mn-ea"/>
              </a:rPr>
              <a:t>I</a:t>
            </a:r>
            <a:r>
              <a:rPr lang="en-US" altLang="zh-CN" i="1" baseline="-25000" dirty="0" smtClean="0">
                <a:solidFill>
                  <a:srgbClr val="0000FF"/>
                </a:solidFill>
                <a:latin typeface="+mn-lt"/>
                <a:ea typeface="+mn-ea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不难选取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. </a:t>
            </a:r>
            <a:r>
              <a:rPr lang="zh-CN" altLang="en-US" dirty="0" smtClean="0">
                <a:latin typeface="+mn-lt"/>
                <a:ea typeface="+mn-ea"/>
              </a:rPr>
              <a:t>例如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当</a:t>
            </a:r>
            <a:r>
              <a:rPr lang="en-US" altLang="zh-CN" i="1" dirty="0" smtClean="0">
                <a:latin typeface="+mn-lt"/>
                <a:ea typeface="+mn-ea"/>
              </a:rPr>
              <a:t>n</a:t>
            </a:r>
            <a:r>
              <a:rPr lang="en-US" altLang="zh-CN" dirty="0" smtClean="0">
                <a:latin typeface="+mn-lt"/>
                <a:ea typeface="+mn-ea"/>
              </a:rPr>
              <a:t>=9</a:t>
            </a:r>
            <a:r>
              <a:rPr lang="zh-CN" altLang="en-US" dirty="0" smtClean="0">
                <a:latin typeface="+mn-lt"/>
                <a:ea typeface="+mn-ea"/>
              </a:rPr>
              <a:t>时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由于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2312639" y="3212976"/>
          <a:ext cx="4556143" cy="864096"/>
        </p:xfrm>
        <a:graphic>
          <a:graphicData uri="http://schemas.openxmlformats.org/presentationml/2006/ole">
            <p:oleObj spid="_x0000_s17446" name="Equation" r:id="rId3" imgW="4419360" imgH="838080" progId="Equation.3">
              <p:embed/>
            </p:oleObj>
          </a:graphicData>
        </a:graphic>
      </p:graphicFrame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0" y="4241055"/>
            <a:ext cx="19812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取近似值</a:t>
            </a:r>
          </a:p>
        </p:txBody>
      </p:sp>
      <p:graphicFrame>
        <p:nvGraphicFramePr>
          <p:cNvPr id="17448" name="Object 40"/>
          <p:cNvGraphicFramePr>
            <a:graphicFrameLocks noChangeAspect="1"/>
          </p:cNvGraphicFramePr>
          <p:nvPr/>
        </p:nvGraphicFramePr>
        <p:xfrm>
          <a:off x="1524000" y="4088655"/>
          <a:ext cx="3390900" cy="838200"/>
        </p:xfrm>
        <a:graphic>
          <a:graphicData uri="http://schemas.openxmlformats.org/presentationml/2006/ole">
            <p:oleObj spid="_x0000_s17448" name="Equation" r:id="rId4" imgW="3390840" imgH="838080" progId="Equation.3">
              <p:embed/>
            </p:oleObj>
          </a:graphicData>
        </a:graphic>
      </p:graphicFrame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4860032" y="4241055"/>
            <a:ext cx="4283968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根据新算法递</a:t>
            </a:r>
            <a:r>
              <a:rPr lang="zh-CN" altLang="en-US" dirty="0">
                <a:latin typeface="+mn-lt"/>
                <a:ea typeface="+mn-ea"/>
              </a:rPr>
              <a:t>推可</a:t>
            </a:r>
            <a:r>
              <a:rPr lang="zh-CN" altLang="en-US" dirty="0" smtClean="0">
                <a:latin typeface="+mn-lt"/>
                <a:ea typeface="+mn-ea"/>
              </a:rPr>
              <a:t>得</a:t>
            </a:r>
            <a:r>
              <a:rPr lang="en-US" altLang="zh-CN" dirty="0" smtClean="0">
                <a:latin typeface="+mn-lt"/>
                <a:ea typeface="+mn-ea"/>
              </a:rPr>
              <a:t>: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0" y="6222255"/>
            <a:ext cx="9144000" cy="6093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</a:rPr>
              <a:t>可见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此时</a:t>
            </a:r>
            <a:r>
              <a:rPr lang="en-US" altLang="zh-CN" i="1" dirty="0" smtClean="0">
                <a:latin typeface="+mn-lt"/>
                <a:ea typeface="宋体" pitchFamily="2" charset="-122"/>
              </a:rPr>
              <a:t>I</a:t>
            </a:r>
            <a:r>
              <a:rPr lang="en-US" altLang="zh-CN" baseline="-25000" dirty="0" smtClean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已精确到小数点后四</a:t>
            </a:r>
            <a:r>
              <a:rPr lang="zh-CN" altLang="en-US" dirty="0" smtClean="0">
                <a:latin typeface="+mn-lt"/>
                <a:ea typeface="+mn-ea"/>
              </a:rPr>
              <a:t>位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2" name="Rectangle 88"/>
          <p:cNvSpPr>
            <a:spLocks noChangeArrowheads="1"/>
          </p:cNvSpPr>
          <p:nvPr/>
        </p:nvSpPr>
        <p:spPr bwMode="auto">
          <a:xfrm>
            <a:off x="0" y="162880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+mn-ea"/>
              </a:rPr>
              <a:t>可见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此时误差</a:t>
            </a:r>
            <a:r>
              <a:rPr lang="en-US" altLang="zh-CN" i="1" dirty="0" err="1">
                <a:latin typeface="+mn-lt"/>
                <a:ea typeface="+mn-ea"/>
              </a:rPr>
              <a:t>I</a:t>
            </a:r>
            <a:r>
              <a:rPr lang="en-US" altLang="zh-CN" i="1" baseline="-25000" dirty="0" err="1">
                <a:latin typeface="+mn-lt"/>
                <a:ea typeface="+mn-ea"/>
              </a:rPr>
              <a:t>k</a:t>
            </a:r>
            <a:r>
              <a:rPr lang="en-US" altLang="zh-CN" dirty="0">
                <a:latin typeface="+mn-lt"/>
                <a:ea typeface="+mn-ea"/>
              </a:rPr>
              <a:t>-</a:t>
            </a:r>
            <a:r>
              <a:rPr lang="en-US" altLang="zh-CN" i="1" dirty="0">
                <a:latin typeface="+mn-lt"/>
                <a:ea typeface="+mn-ea"/>
              </a:rPr>
              <a:t>I</a:t>
            </a:r>
            <a:r>
              <a:rPr lang="en-US" altLang="zh-CN" baseline="30000" dirty="0">
                <a:latin typeface="+mn-lt"/>
                <a:ea typeface="+mn-ea"/>
              </a:rPr>
              <a:t>*</a:t>
            </a:r>
            <a:r>
              <a:rPr lang="en-US" altLang="zh-CN" i="1" baseline="-25000" dirty="0">
                <a:latin typeface="+mn-lt"/>
                <a:ea typeface="+mn-ea"/>
              </a:rPr>
              <a:t>k</a:t>
            </a:r>
            <a:r>
              <a:rPr lang="zh-CN" altLang="en-US" dirty="0">
                <a:latin typeface="+mn-lt"/>
                <a:ea typeface="+mn-ea"/>
              </a:rPr>
              <a:t>是可控制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算法</a:t>
            </a:r>
            <a:r>
              <a:rPr lang="zh-CN" altLang="en-US" dirty="0">
                <a:latin typeface="+mn-lt"/>
                <a:ea typeface="+mn-ea"/>
              </a:rPr>
              <a:t>是数值稳定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altLang="zh-CN" dirty="0" smtClean="0">
                <a:latin typeface="+mn-lt"/>
                <a:ea typeface="+mn-ea"/>
              </a:rPr>
              <a:t>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3" name="Rectangle 86"/>
          <p:cNvSpPr>
            <a:spLocks noChangeArrowheads="1"/>
          </p:cNvSpPr>
          <p:nvPr/>
        </p:nvSpPr>
        <p:spPr bwMode="auto">
          <a:xfrm>
            <a:off x="0" y="44624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新算法的误差分析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) </a:t>
            </a:r>
            <a:r>
              <a:rPr lang="zh-CN" altLang="en-US" dirty="0" smtClean="0">
                <a:latin typeface="+mn-lt"/>
                <a:ea typeface="+mn-ea"/>
              </a:rPr>
              <a:t>可</a:t>
            </a:r>
            <a:r>
              <a:rPr lang="zh-CN" altLang="en-US" dirty="0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14" name="Object 87"/>
          <p:cNvGraphicFramePr>
            <a:graphicFrameLocks noChangeAspect="1"/>
          </p:cNvGraphicFramePr>
          <p:nvPr/>
        </p:nvGraphicFramePr>
        <p:xfrm>
          <a:off x="1219200" y="692696"/>
          <a:ext cx="7010400" cy="884238"/>
        </p:xfrm>
        <a:graphic>
          <a:graphicData uri="http://schemas.openxmlformats.org/presentationml/2006/ole">
            <p:oleObj spid="_x0000_s17449" name="Equation" r:id="rId5" imgW="624816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5" grpId="0"/>
      <p:bldP spid="17447" grpId="0"/>
      <p:bldP spid="17449" grpId="0"/>
      <p:bldP spid="17453" grpId="0" animBg="1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52736"/>
            <a:ext cx="9144000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9600" dirty="0" smtClean="0"/>
              <a:t>本章内容完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620713"/>
          </a:xfrm>
          <a:solidFill>
            <a:schemeClr val="hlink"/>
          </a:solidFill>
          <a:ln>
            <a:solidFill>
              <a:schemeClr val="folHlink"/>
            </a:solidFill>
          </a:ln>
        </p:spPr>
        <p:txBody>
          <a:bodyPr/>
          <a:lstStyle/>
          <a:p>
            <a:r>
              <a:rPr lang="zh-CN" altLang="en-US" sz="4000" dirty="0"/>
              <a:t>教材</a:t>
            </a:r>
          </a:p>
        </p:txBody>
      </p:sp>
      <p:pic>
        <p:nvPicPr>
          <p:cNvPr id="48131" name="Picture 3" descr="教材封面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852488"/>
            <a:ext cx="4121150" cy="581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24"/>
            <a:ext cx="9144000" cy="685800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+mn-lt"/>
                <a:ea typeface="黑体" pitchFamily="49" charset="-122"/>
              </a:rPr>
              <a:t>第</a:t>
            </a:r>
            <a:r>
              <a:rPr lang="en-US" altLang="zh-CN" sz="3600" b="1" dirty="0">
                <a:solidFill>
                  <a:schemeClr val="accent2"/>
                </a:solidFill>
                <a:latin typeface="+mn-lt"/>
                <a:ea typeface="黑体" pitchFamily="49" charset="-122"/>
              </a:rPr>
              <a:t>1</a:t>
            </a:r>
            <a:r>
              <a:rPr lang="zh-CN" altLang="en-US" sz="3600" b="1" dirty="0">
                <a:solidFill>
                  <a:schemeClr val="accent2"/>
                </a:solidFill>
                <a:latin typeface="+mn-lt"/>
                <a:ea typeface="黑体" pitchFamily="49" charset="-122"/>
              </a:rPr>
              <a:t>章 绪 论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764704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accent2"/>
                </a:solidFill>
                <a:latin typeface="+mn-lt"/>
                <a:ea typeface="宋体" pitchFamily="2" charset="-122"/>
              </a:rPr>
              <a:t>§1 </a:t>
            </a:r>
            <a:r>
              <a:rPr lang="zh-CN" altLang="en-US" sz="3200" b="1" dirty="0">
                <a:solidFill>
                  <a:schemeClr val="accent2"/>
                </a:solidFill>
                <a:latin typeface="+mn-lt"/>
                <a:ea typeface="宋体" pitchFamily="2" charset="-122"/>
              </a:rPr>
              <a:t>数值分析研究的对象和内容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1353425"/>
            <a:ext cx="91440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宋体" pitchFamily="2" charset="-122"/>
              </a:rPr>
              <a:t>        数值分析</a:t>
            </a:r>
            <a:r>
              <a:rPr lang="zh-CN" altLang="en-US" dirty="0">
                <a:latin typeface="+mn-lt"/>
                <a:ea typeface="宋体" pitchFamily="2" charset="-122"/>
              </a:rPr>
              <a:t>研究科学计算中各种数学问题求解的数值计算</a:t>
            </a:r>
            <a:r>
              <a:rPr lang="zh-CN" altLang="en-US" dirty="0" smtClean="0">
                <a:latin typeface="+mn-lt"/>
                <a:ea typeface="宋体" pitchFamily="2" charset="-122"/>
              </a:rPr>
              <a:t>方法</a:t>
            </a:r>
            <a:r>
              <a:rPr lang="en-US" altLang="zh-CN" dirty="0" smtClean="0">
                <a:latin typeface="+mn-lt"/>
                <a:ea typeface="宋体" pitchFamily="2" charset="-122"/>
              </a:rPr>
              <a:t>.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0" y="2455249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        </a:t>
            </a:r>
            <a:r>
              <a:rPr lang="zh-CN" altLang="en-US" dirty="0" smtClean="0">
                <a:latin typeface="+mn-lt"/>
                <a:ea typeface="宋体" pitchFamily="2" charset="-122"/>
              </a:rPr>
              <a:t>用</a:t>
            </a:r>
            <a:r>
              <a:rPr lang="zh-CN" altLang="en-US" dirty="0">
                <a:latin typeface="+mn-lt"/>
                <a:ea typeface="宋体" pitchFamily="2" charset="-122"/>
              </a:rPr>
              <a:t>计算机进行科学计算解决实际问题的过程</a:t>
            </a:r>
            <a:r>
              <a:rPr lang="zh-CN" altLang="en-US" dirty="0" smtClean="0">
                <a:latin typeface="+mn-lt"/>
                <a:ea typeface="宋体" pitchFamily="2" charset="-122"/>
              </a:rPr>
              <a:t>如下</a:t>
            </a:r>
            <a:r>
              <a:rPr lang="en-US" altLang="zh-CN" dirty="0" smtClean="0">
                <a:latin typeface="+mn-lt"/>
                <a:ea typeface="宋体" pitchFamily="2" charset="-122"/>
              </a:rPr>
              <a:t>: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33400" y="3217249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33400" y="3141049"/>
            <a:ext cx="990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latin typeface="+mn-lt"/>
                <a:ea typeface="宋体" pitchFamily="2" charset="-122"/>
              </a:rPr>
              <a:t>实际问题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905000" y="3141049"/>
            <a:ext cx="990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>
                <a:latin typeface="+mn-lt"/>
                <a:ea typeface="宋体" pitchFamily="2" charset="-122"/>
              </a:rPr>
              <a:t>数学模型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981200" y="3217249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257800" y="3217249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352800" y="3217249"/>
            <a:ext cx="1371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3217249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352800" y="3141049"/>
            <a:ext cx="1371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数值计算方法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181600" y="3141049"/>
            <a:ext cx="990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>
                <a:latin typeface="+mn-lt"/>
                <a:ea typeface="宋体" pitchFamily="2" charset="-122"/>
              </a:rPr>
              <a:t>程序设计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629400" y="3141049"/>
            <a:ext cx="2133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>
                <a:latin typeface="+mn-lt"/>
                <a:ea typeface="宋体" pitchFamily="2" charset="-122"/>
              </a:rPr>
              <a:t>计算机计算求出结果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1447800" y="3674449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2895600" y="367444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172200" y="367444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4724400" y="3674449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0" y="4233745"/>
            <a:ext cx="9144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       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对</a:t>
            </a:r>
            <a:r>
              <a:rPr lang="zh-CN" altLang="en-US" dirty="0">
                <a:latin typeface="+mn-lt"/>
                <a:ea typeface="宋体" pitchFamily="2" charset="-122"/>
              </a:rPr>
              <a:t>数学模型建立数值计算</a:t>
            </a:r>
            <a:r>
              <a:rPr lang="zh-CN" altLang="en-US" dirty="0" smtClean="0">
                <a:latin typeface="+mn-lt"/>
                <a:ea typeface="宋体" pitchFamily="2" charset="-122"/>
              </a:rPr>
              <a:t>方法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并</a:t>
            </a:r>
            <a:r>
              <a:rPr lang="zh-CN" altLang="en-US" dirty="0">
                <a:latin typeface="+mn-lt"/>
                <a:ea typeface="宋体" pitchFamily="2" charset="-122"/>
              </a:rPr>
              <a:t>对方法进行理论</a:t>
            </a:r>
            <a:r>
              <a:rPr lang="zh-CN" altLang="en-US" dirty="0" smtClean="0">
                <a:latin typeface="+mn-lt"/>
                <a:ea typeface="宋体" pitchFamily="2" charset="-122"/>
              </a:rPr>
              <a:t>分析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直到</a:t>
            </a:r>
            <a:r>
              <a:rPr lang="zh-CN" altLang="en-US" dirty="0">
                <a:latin typeface="+mn-lt"/>
                <a:ea typeface="宋体" pitchFamily="2" charset="-122"/>
              </a:rPr>
              <a:t>编程上机计算出</a:t>
            </a:r>
            <a:r>
              <a:rPr lang="zh-CN" altLang="en-US" dirty="0" smtClean="0">
                <a:latin typeface="+mn-lt"/>
                <a:ea typeface="宋体" pitchFamily="2" charset="-122"/>
              </a:rPr>
              <a:t>结果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以及</a:t>
            </a:r>
            <a:r>
              <a:rPr lang="zh-CN" altLang="en-US" dirty="0">
                <a:latin typeface="+mn-lt"/>
                <a:ea typeface="宋体" pitchFamily="2" charset="-122"/>
              </a:rPr>
              <a:t>对结果的</a:t>
            </a:r>
            <a:r>
              <a:rPr lang="zh-CN" altLang="en-US" dirty="0" smtClean="0">
                <a:latin typeface="+mn-lt"/>
                <a:ea typeface="宋体" pitchFamily="2" charset="-122"/>
              </a:rPr>
              <a:t>分析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这</a:t>
            </a:r>
            <a:r>
              <a:rPr lang="zh-CN" altLang="en-US" dirty="0">
                <a:latin typeface="+mn-lt"/>
                <a:ea typeface="宋体" pitchFamily="2" charset="-122"/>
              </a:rPr>
              <a:t>就是数值分析研究的对象和</a:t>
            </a:r>
            <a:r>
              <a:rPr lang="zh-CN" altLang="en-US" dirty="0" smtClean="0">
                <a:latin typeface="+mn-lt"/>
                <a:ea typeface="宋体" pitchFamily="2" charset="-122"/>
              </a:rPr>
              <a:t>任务</a:t>
            </a:r>
            <a:r>
              <a:rPr lang="en-US" altLang="zh-CN" dirty="0" smtClean="0">
                <a:latin typeface="+mn-lt"/>
                <a:ea typeface="宋体" pitchFamily="2" charset="-122"/>
              </a:rPr>
              <a:t>.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0" y="5840603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       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如何</a:t>
            </a:r>
            <a:r>
              <a:rPr lang="zh-CN" altLang="en-US" dirty="0">
                <a:latin typeface="+mn-lt"/>
                <a:ea typeface="宋体" pitchFamily="2" charset="-122"/>
              </a:rPr>
              <a:t>评价不同算法的好坏呢？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/>
      <p:bldP spid="28677" grpId="0"/>
      <p:bldP spid="28678" grpId="0" animBg="1"/>
      <p:bldP spid="28679" grpId="0"/>
      <p:bldP spid="28680" grpId="0"/>
      <p:bldP spid="28681" grpId="0" animBg="1"/>
      <p:bldP spid="28682" grpId="0" animBg="1"/>
      <p:bldP spid="28683" grpId="0" animBg="1"/>
      <p:bldP spid="28684" grpId="0" animBg="1"/>
      <p:bldP spid="28685" grpId="0"/>
      <p:bldP spid="28686" grpId="0"/>
      <p:bldP spid="28687" grpId="0"/>
      <p:bldP spid="28688" grpId="0" animBg="1"/>
      <p:bldP spid="28689" grpId="0" animBg="1"/>
      <p:bldP spid="28690" grpId="0" animBg="1"/>
      <p:bldP spid="28691" grpId="0" animBg="1"/>
      <p:bldP spid="28692" grpId="0"/>
      <p:bldP spid="286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       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一</a:t>
            </a:r>
            <a:r>
              <a:rPr lang="zh-CN" altLang="en-US" b="1" dirty="0">
                <a:solidFill>
                  <a:schemeClr val="accent2"/>
                </a:solidFill>
                <a:latin typeface="+mn-lt"/>
                <a:ea typeface="宋体" pitchFamily="2" charset="-122"/>
              </a:rPr>
              <a:t>个好的算法应具有如下特点：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  <a:ea typeface="宋体" pitchFamily="2" charset="-122"/>
              </a:rPr>
              <a:t>(</a:t>
            </a:r>
            <a:r>
              <a:rPr lang="en-US" altLang="zh-CN" b="1" dirty="0">
                <a:latin typeface="+mn-lt"/>
                <a:ea typeface="宋体" pitchFamily="2" charset="-122"/>
              </a:rPr>
              <a:t>1) </a:t>
            </a:r>
            <a:r>
              <a:rPr lang="zh-CN" altLang="en-US" b="1" dirty="0">
                <a:latin typeface="+mn-lt"/>
                <a:ea typeface="宋体" pitchFamily="2" charset="-122"/>
              </a:rPr>
              <a:t>结构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简单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易于</a:t>
            </a:r>
            <a:r>
              <a:rPr lang="zh-CN" altLang="en-US" b="1" dirty="0">
                <a:latin typeface="+mn-lt"/>
                <a:ea typeface="宋体" pitchFamily="2" charset="-122"/>
              </a:rPr>
              <a:t>计算机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实现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;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114300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  <a:ea typeface="宋体" pitchFamily="2" charset="-122"/>
              </a:rPr>
              <a:t>(</a:t>
            </a:r>
            <a:r>
              <a:rPr lang="en-US" altLang="zh-CN" b="1" dirty="0">
                <a:latin typeface="+mn-lt"/>
                <a:ea typeface="宋体" pitchFamily="2" charset="-122"/>
              </a:rPr>
              <a:t>2) </a:t>
            </a:r>
            <a:r>
              <a:rPr lang="zh-CN" altLang="en-US" b="1" dirty="0">
                <a:latin typeface="+mn-lt"/>
                <a:ea typeface="宋体" pitchFamily="2" charset="-122"/>
              </a:rPr>
              <a:t>理论上要保证方法的收敛性和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数值稳定性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;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167640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  <a:ea typeface="宋体" pitchFamily="2" charset="-122"/>
              </a:rPr>
              <a:t>(</a:t>
            </a:r>
            <a:r>
              <a:rPr lang="en-US" altLang="zh-CN" b="1" dirty="0">
                <a:latin typeface="+mn-lt"/>
                <a:ea typeface="宋体" pitchFamily="2" charset="-122"/>
              </a:rPr>
              <a:t>3) </a:t>
            </a:r>
            <a:r>
              <a:rPr lang="zh-CN" altLang="en-US" b="1" dirty="0">
                <a:latin typeface="+mn-lt"/>
                <a:ea typeface="宋体" pitchFamily="2" charset="-122"/>
              </a:rPr>
              <a:t>计算效率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高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: 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计算</a:t>
            </a:r>
            <a:r>
              <a:rPr lang="zh-CN" altLang="en-US" b="1" dirty="0">
                <a:latin typeface="+mn-lt"/>
                <a:ea typeface="宋体" pitchFamily="2" charset="-122"/>
              </a:rPr>
              <a:t>速度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快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节省</a:t>
            </a:r>
            <a:r>
              <a:rPr lang="zh-CN" altLang="en-US" b="1" dirty="0">
                <a:latin typeface="+mn-lt"/>
                <a:ea typeface="宋体" pitchFamily="2" charset="-122"/>
              </a:rPr>
              <a:t>存储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量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;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2209800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latin typeface="+mn-lt"/>
                <a:ea typeface="宋体" pitchFamily="2" charset="-122"/>
              </a:rPr>
              <a:t>(</a:t>
            </a:r>
            <a:r>
              <a:rPr lang="en-US" altLang="zh-CN" b="1" dirty="0">
                <a:latin typeface="+mn-lt"/>
                <a:ea typeface="宋体" pitchFamily="2" charset="-122"/>
              </a:rPr>
              <a:t>4) </a:t>
            </a:r>
            <a:r>
              <a:rPr lang="zh-CN" altLang="en-US" b="1" dirty="0">
                <a:latin typeface="+mn-lt"/>
                <a:ea typeface="宋体" pitchFamily="2" charset="-122"/>
              </a:rPr>
              <a:t>经过数值实验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检验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证明行之有效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.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pic>
        <p:nvPicPr>
          <p:cNvPr id="4103" name="Picture 7" descr="exam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1677988" cy="1804988"/>
          </a:xfrm>
          <a:prstGeom prst="rect">
            <a:avLst/>
          </a:prstGeom>
          <a:noFill/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447800" y="2743200"/>
            <a:ext cx="769620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我们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在学习的过程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中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, 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要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注意掌握数值方法的基本原理和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思想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, 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要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注意方法处理的技巧及其与计算机的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结合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, 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要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重视误差分析、收敛性和稳定性的基本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理论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.</a:t>
            </a:r>
            <a:endParaRPr lang="zh-CN" altLang="en-US" b="1" dirty="0">
              <a:solidFill>
                <a:srgbClr val="FF33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0" y="4757775"/>
            <a:ext cx="9144000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        </a:t>
            </a:r>
            <a:r>
              <a:rPr lang="zh-CN" altLang="en-US" dirty="0" smtClean="0">
                <a:latin typeface="+mn-lt"/>
                <a:ea typeface="宋体" pitchFamily="2" charset="-122"/>
              </a:rPr>
              <a:t>随着</a:t>
            </a:r>
            <a:r>
              <a:rPr lang="zh-CN" altLang="en-US" dirty="0">
                <a:latin typeface="+mn-lt"/>
                <a:ea typeface="宋体" pitchFamily="2" charset="-122"/>
              </a:rPr>
              <a:t>计算机的飞速</a:t>
            </a:r>
            <a:r>
              <a:rPr lang="zh-CN" altLang="en-US" dirty="0" smtClean="0">
                <a:latin typeface="+mn-lt"/>
                <a:ea typeface="宋体" pitchFamily="2" charset="-122"/>
              </a:rPr>
              <a:t>发展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数值分析</a:t>
            </a:r>
            <a:r>
              <a:rPr lang="zh-CN" altLang="en-US" dirty="0">
                <a:latin typeface="+mn-lt"/>
                <a:ea typeface="宋体" pitchFamily="2" charset="-122"/>
              </a:rPr>
              <a:t>方法已深入到</a:t>
            </a:r>
            <a:r>
              <a:rPr lang="zh-CN" altLang="en-US" dirty="0" smtClean="0">
                <a:latin typeface="+mn-lt"/>
                <a:ea typeface="宋体" pitchFamily="2" charset="-122"/>
              </a:rPr>
              <a:t>计算物理、计算力学、计算化学、计算生物学、计算经济学等各个领域</a:t>
            </a:r>
            <a:r>
              <a:rPr lang="en-US" altLang="zh-CN" dirty="0" smtClean="0"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本课程仅限介绍最常用的数学模型的最基本的数值分析方法</a:t>
            </a:r>
            <a:r>
              <a:rPr lang="en-US" altLang="zh-CN" dirty="0" smtClean="0">
                <a:latin typeface="+mn-lt"/>
                <a:ea typeface="宋体" pitchFamily="2" charset="-122"/>
              </a:rPr>
              <a:t>.</a:t>
            </a:r>
            <a:endParaRPr lang="zh-CN" altLang="en-US" dirty="0" smtClean="0">
              <a:latin typeface="+mn-lt"/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dirty="0" smtClean="0">
              <a:latin typeface="+mn-lt"/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dirty="0" smtClean="0">
              <a:latin typeface="+mn-lt"/>
              <a:ea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4101" grpId="0"/>
      <p:bldP spid="4102" grpId="0"/>
      <p:bldP spid="4104" grpId="0"/>
      <p:bldP spid="4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24"/>
            <a:ext cx="9144000" cy="533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+mn-lt"/>
              </a:rPr>
              <a:t>§2 </a:t>
            </a:r>
            <a:r>
              <a:rPr lang="zh-CN" altLang="en-US" sz="3200" b="1" dirty="0">
                <a:solidFill>
                  <a:schemeClr val="accent2"/>
                </a:solidFill>
                <a:latin typeface="+mn-lt"/>
              </a:rPr>
              <a:t>误差的来源和分类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630009"/>
            <a:ext cx="9144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       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误差</a:t>
            </a:r>
            <a:r>
              <a:rPr lang="zh-CN" altLang="en-US" dirty="0">
                <a:latin typeface="+mn-lt"/>
                <a:ea typeface="宋体" pitchFamily="2" charset="-122"/>
              </a:rPr>
              <a:t>是描述数值计算之中近似值的精确</a:t>
            </a:r>
            <a:r>
              <a:rPr lang="zh-CN" altLang="en-US" dirty="0" smtClean="0">
                <a:latin typeface="+mn-lt"/>
                <a:ea typeface="宋体" pitchFamily="2" charset="-122"/>
              </a:rPr>
              <a:t>程度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在</a:t>
            </a:r>
            <a:r>
              <a:rPr lang="zh-CN" altLang="en-US" dirty="0">
                <a:latin typeface="+mn-lt"/>
                <a:ea typeface="宋体" pitchFamily="2" charset="-122"/>
              </a:rPr>
              <a:t>数值计算中十分</a:t>
            </a:r>
            <a:r>
              <a:rPr lang="zh-CN" altLang="en-US" dirty="0" smtClean="0">
                <a:latin typeface="+mn-lt"/>
                <a:ea typeface="宋体" pitchFamily="2" charset="-122"/>
              </a:rPr>
              <a:t>重要</a:t>
            </a:r>
            <a:r>
              <a:rPr lang="en-US" altLang="zh-CN" dirty="0" smtClean="0"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误差</a:t>
            </a:r>
            <a:r>
              <a:rPr lang="zh-CN" altLang="en-US" dirty="0">
                <a:latin typeface="+mn-lt"/>
                <a:ea typeface="宋体" pitchFamily="2" charset="-122"/>
              </a:rPr>
              <a:t>按来源可分为模型误差、观测误差、截断误差和舍入误差四</a:t>
            </a:r>
            <a:r>
              <a:rPr lang="zh-CN" altLang="en-US" dirty="0" smtClean="0">
                <a:latin typeface="+mn-lt"/>
                <a:ea typeface="宋体" pitchFamily="2" charset="-122"/>
              </a:rPr>
              <a:t>种</a:t>
            </a:r>
            <a:r>
              <a:rPr lang="en-US" altLang="zh-CN" dirty="0" smtClean="0">
                <a:latin typeface="+mn-lt"/>
                <a:ea typeface="宋体" pitchFamily="2" charset="-122"/>
              </a:rPr>
              <a:t>.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2276872"/>
            <a:ext cx="91440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1.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模型误差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数学模型</a:t>
            </a:r>
            <a:r>
              <a:rPr lang="zh-CN" altLang="en-US" dirty="0">
                <a:latin typeface="+mn-lt"/>
                <a:ea typeface="宋体" pitchFamily="2" charset="-122"/>
              </a:rPr>
              <a:t>通常是由实际问题抽象得到</a:t>
            </a:r>
            <a:r>
              <a:rPr lang="zh-CN" altLang="en-US" dirty="0" smtClean="0">
                <a:latin typeface="+mn-lt"/>
                <a:ea typeface="宋体" pitchFamily="2" charset="-122"/>
              </a:rPr>
              <a:t>的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一般</a:t>
            </a:r>
            <a:r>
              <a:rPr lang="zh-CN" altLang="en-US" dirty="0">
                <a:latin typeface="+mn-lt"/>
                <a:ea typeface="宋体" pitchFamily="2" charset="-122"/>
              </a:rPr>
              <a:t>带有</a:t>
            </a:r>
            <a:r>
              <a:rPr lang="zh-CN" altLang="en-US" dirty="0" smtClean="0">
                <a:latin typeface="+mn-lt"/>
                <a:ea typeface="宋体" pitchFamily="2" charset="-122"/>
              </a:rPr>
              <a:t>误差</a:t>
            </a:r>
            <a:r>
              <a:rPr lang="en-US" altLang="zh-CN" dirty="0" smtClean="0"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这种</a:t>
            </a:r>
            <a:r>
              <a:rPr lang="zh-CN" altLang="en-US" dirty="0">
                <a:latin typeface="+mn-lt"/>
                <a:ea typeface="宋体" pitchFamily="2" charset="-122"/>
              </a:rPr>
              <a:t>误差称为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模型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误差</a:t>
            </a:r>
            <a:r>
              <a:rPr lang="en-US" altLang="zh-CN" dirty="0" smtClean="0">
                <a:latin typeface="+mn-lt"/>
                <a:ea typeface="宋体" pitchFamily="2" charset="-122"/>
              </a:rPr>
              <a:t>.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3406493"/>
            <a:ext cx="91440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2.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观测误差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数学模型</a:t>
            </a:r>
            <a:r>
              <a:rPr lang="zh-CN" altLang="en-US" dirty="0">
                <a:latin typeface="+mn-lt"/>
                <a:ea typeface="宋体" pitchFamily="2" charset="-122"/>
              </a:rPr>
              <a:t>中包含的一些物理参数通常是通过观测和实验得到</a:t>
            </a:r>
            <a:r>
              <a:rPr lang="zh-CN" altLang="en-US" dirty="0" smtClean="0">
                <a:latin typeface="+mn-lt"/>
                <a:ea typeface="宋体" pitchFamily="2" charset="-122"/>
              </a:rPr>
              <a:t>的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难免</a:t>
            </a:r>
            <a:r>
              <a:rPr lang="zh-CN" altLang="en-US" dirty="0">
                <a:latin typeface="+mn-lt"/>
                <a:ea typeface="宋体" pitchFamily="2" charset="-122"/>
              </a:rPr>
              <a:t>带有</a:t>
            </a:r>
            <a:r>
              <a:rPr lang="zh-CN" altLang="en-US" dirty="0" smtClean="0">
                <a:latin typeface="+mn-lt"/>
                <a:ea typeface="宋体" pitchFamily="2" charset="-122"/>
              </a:rPr>
              <a:t>误差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这种</a:t>
            </a:r>
            <a:r>
              <a:rPr lang="zh-CN" altLang="en-US" dirty="0">
                <a:latin typeface="+mn-lt"/>
                <a:ea typeface="宋体" pitchFamily="2" charset="-122"/>
              </a:rPr>
              <a:t>误差称为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观测误差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.</a:t>
            </a:r>
            <a:endParaRPr lang="zh-CN" altLang="en-US" b="1" dirty="0">
              <a:solidFill>
                <a:srgbClr val="FF33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4584287"/>
            <a:ext cx="91440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3.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截断误差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求解</a:t>
            </a:r>
            <a:r>
              <a:rPr lang="zh-CN" altLang="en-US" dirty="0">
                <a:latin typeface="+mn-lt"/>
                <a:ea typeface="宋体" pitchFamily="2" charset="-122"/>
              </a:rPr>
              <a:t>数学模型所用的数值方法通常是一种近似</a:t>
            </a:r>
            <a:r>
              <a:rPr lang="zh-CN" altLang="en-US" dirty="0" smtClean="0">
                <a:latin typeface="+mn-lt"/>
                <a:ea typeface="宋体" pitchFamily="2" charset="-122"/>
              </a:rPr>
              <a:t>方法</a:t>
            </a:r>
            <a:r>
              <a:rPr lang="en-US" altLang="zh-CN" dirty="0" smtClean="0"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这种</a:t>
            </a:r>
            <a:r>
              <a:rPr lang="zh-CN" altLang="en-US" dirty="0">
                <a:latin typeface="+mn-lt"/>
                <a:ea typeface="宋体" pitchFamily="2" charset="-122"/>
              </a:rPr>
              <a:t>因方法产生的误差称为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截断误差</a:t>
            </a:r>
            <a:r>
              <a:rPr lang="zh-CN" altLang="en-US" dirty="0">
                <a:solidFill>
                  <a:srgbClr val="FF3300"/>
                </a:solidFill>
                <a:latin typeface="+mn-lt"/>
                <a:ea typeface="宋体" pitchFamily="2" charset="-122"/>
              </a:rPr>
              <a:t>或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方法误差</a:t>
            </a:r>
            <a:r>
              <a:rPr lang="en-US" altLang="zh-CN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. </a:t>
            </a:r>
            <a:endParaRPr lang="zh-CN" altLang="en-US" b="1" dirty="0">
              <a:solidFill>
                <a:srgbClr val="FF3300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3212976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+mn-lt"/>
                <a:ea typeface="宋体" pitchFamily="2" charset="-122"/>
              </a:rPr>
              <a:t>那么此公式的截断误差</a:t>
            </a:r>
            <a:r>
              <a:rPr lang="zh-CN" altLang="en-US" dirty="0" smtClean="0">
                <a:latin typeface="+mn-lt"/>
                <a:ea typeface="宋体" pitchFamily="2" charset="-122"/>
              </a:rPr>
              <a:t>为</a:t>
            </a:r>
            <a:r>
              <a:rPr lang="en-US" altLang="zh-CN" dirty="0" smtClean="0">
                <a:latin typeface="+mn-lt"/>
                <a:ea typeface="宋体" pitchFamily="2" charset="-122"/>
              </a:rPr>
              <a:t>: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116632"/>
            <a:ext cx="9144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宋体" pitchFamily="2" charset="-122"/>
              </a:rPr>
              <a:t>例如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采用</a:t>
            </a:r>
            <a:r>
              <a:rPr lang="en-US" altLang="zh-CN" dirty="0">
                <a:latin typeface="+mn-lt"/>
                <a:ea typeface="宋体" pitchFamily="2" charset="-122"/>
              </a:rPr>
              <a:t>Taylor</a:t>
            </a:r>
            <a:r>
              <a:rPr lang="zh-CN" altLang="en-US" dirty="0" smtClean="0">
                <a:latin typeface="+mn-lt"/>
                <a:ea typeface="宋体" pitchFamily="2" charset="-122"/>
              </a:rPr>
              <a:t>公式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函数</a:t>
            </a:r>
            <a:r>
              <a:rPr lang="en-US" altLang="zh-CN" i="1" dirty="0" smtClean="0">
                <a:latin typeface="+mn-lt"/>
                <a:ea typeface="宋体" pitchFamily="2" charset="-122"/>
              </a:rPr>
              <a:t>e</a:t>
            </a:r>
            <a:r>
              <a:rPr lang="en-US" altLang="zh-CN" i="1" baseline="30000" dirty="0" smtClean="0">
                <a:latin typeface="+mn-lt"/>
                <a:ea typeface="宋体" pitchFamily="2" charset="-122"/>
              </a:rPr>
              <a:t>x</a:t>
            </a:r>
            <a:r>
              <a:rPr lang="zh-CN" altLang="en-US" dirty="0" smtClean="0">
                <a:latin typeface="+mn-lt"/>
                <a:ea typeface="宋体" pitchFamily="2" charset="-122"/>
              </a:rPr>
              <a:t>可</a:t>
            </a:r>
            <a:r>
              <a:rPr lang="zh-CN" altLang="en-US" dirty="0">
                <a:latin typeface="+mn-lt"/>
                <a:ea typeface="宋体" pitchFamily="2" charset="-122"/>
              </a:rPr>
              <a:t>表示为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0" y="1772816"/>
            <a:ext cx="91440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宋体" pitchFamily="2" charset="-122"/>
              </a:rPr>
              <a:t>实际计算时只能截取有限项代数和</a:t>
            </a:r>
            <a:r>
              <a:rPr lang="zh-CN" altLang="en-US" dirty="0" smtClean="0">
                <a:latin typeface="+mn-lt"/>
                <a:ea typeface="宋体" pitchFamily="2" charset="-122"/>
              </a:rPr>
              <a:t>计算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如</a:t>
            </a:r>
            <a:r>
              <a:rPr lang="zh-CN" altLang="en-US" dirty="0">
                <a:latin typeface="+mn-lt"/>
                <a:ea typeface="宋体" pitchFamily="2" charset="-122"/>
              </a:rPr>
              <a:t>取：</a:t>
            </a: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980728"/>
            <a:ext cx="742950" cy="419100"/>
          </a:xfrm>
          <a:prstGeom prst="rect">
            <a:avLst/>
          </a:prstGeom>
          <a:noFill/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692696"/>
            <a:ext cx="3143250" cy="857250"/>
          </a:xfrm>
          <a:prstGeom prst="rect">
            <a:avLst/>
          </a:prstGeom>
          <a:noFill/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692696"/>
            <a:ext cx="2209800" cy="923925"/>
          </a:xfrm>
          <a:prstGeom prst="rect">
            <a:avLst/>
          </a:prstGeom>
          <a:noFill/>
        </p:spPr>
      </p:pic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4288" y="980728"/>
            <a:ext cx="1609725" cy="419100"/>
          </a:xfrm>
          <a:prstGeom prst="rect">
            <a:avLst/>
          </a:prstGeom>
          <a:noFill/>
        </p:spPr>
      </p:pic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71" name="Picture 2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3861048"/>
            <a:ext cx="581025" cy="419100"/>
          </a:xfrm>
          <a:prstGeom prst="rect">
            <a:avLst/>
          </a:prstGeom>
          <a:noFill/>
        </p:spPr>
      </p:pic>
      <p:pic>
        <p:nvPicPr>
          <p:cNvPr id="6177" name="Picture 3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2276872"/>
            <a:ext cx="3505200" cy="857250"/>
          </a:xfrm>
          <a:prstGeom prst="rect">
            <a:avLst/>
          </a:prstGeom>
          <a:noFill/>
        </p:spPr>
      </p:pic>
      <p:pic>
        <p:nvPicPr>
          <p:cNvPr id="6179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3573016"/>
            <a:ext cx="2247900" cy="914400"/>
          </a:xfrm>
          <a:prstGeom prst="rect">
            <a:avLst/>
          </a:prstGeom>
          <a:noFill/>
        </p:spPr>
      </p:pic>
      <p:pic>
        <p:nvPicPr>
          <p:cNvPr id="6181" name="Picture 3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3861048"/>
            <a:ext cx="1609725" cy="419100"/>
          </a:xfrm>
          <a:prstGeom prst="rect">
            <a:avLst/>
          </a:prstGeom>
          <a:noFill/>
        </p:spPr>
      </p:pic>
      <p:pic>
        <p:nvPicPr>
          <p:cNvPr id="6186" name="Picture 4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1215" y="2577852"/>
            <a:ext cx="1190625" cy="419100"/>
          </a:xfrm>
          <a:prstGeom prst="rect">
            <a:avLst/>
          </a:prstGeom>
          <a:noFill/>
        </p:spPr>
      </p:pic>
      <p:pic>
        <p:nvPicPr>
          <p:cNvPr id="6188" name="Picture 4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3861048"/>
            <a:ext cx="1152525" cy="41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10" grpId="0" autoUpdateAnimBg="0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0" y="24238"/>
            <a:ext cx="9144000" cy="6093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宋体" pitchFamily="2" charset="-122"/>
              </a:rPr>
              <a:t>另例</a:t>
            </a:r>
            <a:r>
              <a:rPr lang="en-US" altLang="zh-CN" dirty="0" smtClean="0">
                <a:latin typeface="+mn-lt"/>
                <a:ea typeface="宋体" pitchFamily="2" charset="-122"/>
              </a:rPr>
              <a:t>: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计算函数</a:t>
            </a:r>
            <a:r>
              <a:rPr lang="en-US" altLang="zh-CN" dirty="0" err="1" smtClean="0">
                <a:latin typeface="+mn-lt"/>
                <a:ea typeface="宋体" pitchFamily="2" charset="-122"/>
              </a:rPr>
              <a:t>ln</a:t>
            </a:r>
            <a:r>
              <a:rPr lang="en-US" altLang="zh-CN" dirty="0" smtClean="0">
                <a:latin typeface="+mn-lt"/>
                <a:ea typeface="宋体" pitchFamily="2" charset="-122"/>
              </a:rPr>
              <a:t>(</a:t>
            </a:r>
            <a:r>
              <a:rPr lang="en-US" altLang="zh-CN" i="1" dirty="0" smtClean="0">
                <a:latin typeface="+mn-lt"/>
                <a:ea typeface="宋体" pitchFamily="2" charset="-122"/>
              </a:rPr>
              <a:t>x</a:t>
            </a:r>
            <a:r>
              <a:rPr lang="en-US" altLang="zh-CN" dirty="0" smtClean="0">
                <a:latin typeface="+mn-lt"/>
                <a:ea typeface="宋体" pitchFamily="2" charset="-122"/>
              </a:rPr>
              <a:t>+1)</a:t>
            </a:r>
            <a:r>
              <a:rPr lang="zh-CN" altLang="en-US" dirty="0" smtClean="0">
                <a:latin typeface="+mn-lt"/>
                <a:ea typeface="宋体" pitchFamily="2" charset="-122"/>
              </a:rPr>
              <a:t>的</a:t>
            </a:r>
            <a:r>
              <a:rPr lang="en-US" altLang="zh-CN" dirty="0" smtClean="0">
                <a:latin typeface="+mn-lt"/>
                <a:ea typeface="宋体" pitchFamily="2" charset="-122"/>
              </a:rPr>
              <a:t>Taylor</a:t>
            </a:r>
            <a:r>
              <a:rPr lang="zh-CN" altLang="en-US" dirty="0" smtClean="0">
                <a:latin typeface="+mn-lt"/>
                <a:ea typeface="宋体" pitchFamily="2" charset="-122"/>
              </a:rPr>
              <a:t>公式</a:t>
            </a:r>
            <a:r>
              <a:rPr lang="zh-CN" altLang="en-US" dirty="0" smtClean="0">
                <a:latin typeface="+mn-lt"/>
                <a:ea typeface="宋体" pitchFamily="2" charset="-122"/>
              </a:rPr>
              <a:t>为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pic>
        <p:nvPicPr>
          <p:cNvPr id="3" name="Picture 4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0012" y="913656"/>
            <a:ext cx="1409700" cy="419100"/>
          </a:xfrm>
          <a:prstGeom prst="rect">
            <a:avLst/>
          </a:prstGeom>
          <a:noFill/>
        </p:spPr>
      </p:pic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612676"/>
            <a:ext cx="3676650" cy="85725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684684"/>
            <a:ext cx="2724150" cy="8191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1548780"/>
            <a:ext cx="9144000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lt"/>
                <a:ea typeface="+mn-ea"/>
              </a:rPr>
              <a:t>实际</a:t>
            </a:r>
            <a:r>
              <a:rPr lang="zh-CN" altLang="en-US" dirty="0" smtClean="0">
                <a:latin typeface="+mn-lt"/>
                <a:ea typeface="+mn-ea"/>
              </a:rPr>
              <a:t>计算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zh-CN" altLang="en-US" dirty="0" smtClean="0">
                <a:latin typeface="+mn-lt"/>
                <a:ea typeface="+mn-ea"/>
              </a:rPr>
              <a:t>例如计算</a:t>
            </a:r>
            <a:r>
              <a:rPr lang="en-US" altLang="zh-CN" dirty="0" err="1" smtClean="0">
                <a:latin typeface="+mn-lt"/>
                <a:ea typeface="+mn-ea"/>
              </a:rPr>
              <a:t>ln</a:t>
            </a:r>
            <a:r>
              <a:rPr lang="en-US" altLang="zh-CN" dirty="0" smtClean="0">
                <a:latin typeface="+mn-lt"/>
                <a:ea typeface="+mn-ea"/>
              </a:rPr>
              <a:t>(2))</a:t>
            </a:r>
            <a:r>
              <a:rPr lang="zh-CN" altLang="en-US" dirty="0" smtClean="0">
                <a:latin typeface="+mn-lt"/>
                <a:ea typeface="+mn-ea"/>
              </a:rPr>
              <a:t>时</a:t>
            </a:r>
            <a:r>
              <a:rPr lang="zh-CN" altLang="en-US" dirty="0" smtClean="0">
                <a:latin typeface="+mn-lt"/>
                <a:ea typeface="+mn-ea"/>
              </a:rPr>
              <a:t>只能截取有限项代数和</a:t>
            </a:r>
            <a:r>
              <a:rPr lang="zh-CN" altLang="en-US" dirty="0" smtClean="0">
                <a:latin typeface="+mn-lt"/>
                <a:ea typeface="+mn-ea"/>
              </a:rPr>
              <a:t>计算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如</a:t>
            </a:r>
            <a:r>
              <a:rPr lang="zh-CN" altLang="en-US" dirty="0" smtClean="0">
                <a:latin typeface="+mn-lt"/>
                <a:ea typeface="+mn-ea"/>
              </a:rPr>
              <a:t>取前</a:t>
            </a:r>
            <a:r>
              <a:rPr lang="en-US" altLang="zh-CN" dirty="0" smtClean="0">
                <a:latin typeface="+mn-lt"/>
                <a:ea typeface="+mn-ea"/>
              </a:rPr>
              <a:t>5</a:t>
            </a:r>
            <a:r>
              <a:rPr lang="zh-CN" altLang="en-US" dirty="0" smtClean="0">
                <a:latin typeface="+mn-lt"/>
                <a:ea typeface="+mn-ea"/>
              </a:rPr>
              <a:t>项有：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916932"/>
            <a:ext cx="1581150" cy="419100"/>
          </a:xfrm>
          <a:prstGeom prst="rect">
            <a:avLst/>
          </a:prstGeom>
          <a:noFill/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700908"/>
            <a:ext cx="3048000" cy="800100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0" y="357301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dirty="0" smtClean="0">
                <a:latin typeface="+mn-lt"/>
                <a:ea typeface="+mn-ea"/>
              </a:rPr>
              <a:t>这里产生</a:t>
            </a:r>
            <a:r>
              <a:rPr lang="zh-CN" altLang="en-US" dirty="0" smtClean="0">
                <a:latin typeface="+mn-lt"/>
                <a:ea typeface="+mn-ea"/>
              </a:rPr>
              <a:t>误差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zh-CN" altLang="en-US" dirty="0" smtClean="0">
                <a:latin typeface="+mn-lt"/>
                <a:ea typeface="+mn-ea"/>
              </a:rPr>
              <a:t>记</a:t>
            </a:r>
            <a:r>
              <a:rPr lang="zh-CN" altLang="en-US" dirty="0" smtClean="0">
                <a:latin typeface="+mn-lt"/>
                <a:ea typeface="+mn-ea"/>
              </a:rPr>
              <a:t>作</a:t>
            </a:r>
            <a:r>
              <a:rPr lang="en-US" altLang="zh-CN" dirty="0" smtClean="0">
                <a:latin typeface="+mn-lt"/>
                <a:ea typeface="+mn-ea"/>
              </a:rPr>
              <a:t>R</a:t>
            </a:r>
            <a:r>
              <a:rPr lang="en-US" altLang="zh-CN" baseline="-25000" dirty="0" smtClean="0">
                <a:latin typeface="+mn-lt"/>
                <a:ea typeface="+mn-ea"/>
              </a:rPr>
              <a:t>5</a:t>
            </a:r>
            <a:r>
              <a:rPr lang="en-US" altLang="zh-CN" dirty="0" smtClean="0">
                <a:latin typeface="+mn-lt"/>
                <a:ea typeface="+mn-ea"/>
              </a:rPr>
              <a:t>)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7115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4437112"/>
            <a:ext cx="2390775" cy="419100"/>
          </a:xfrm>
          <a:prstGeom prst="rect">
            <a:avLst/>
          </a:prstGeom>
          <a:noFill/>
        </p:spPr>
      </p:pic>
      <p:pic>
        <p:nvPicPr>
          <p:cNvPr id="47117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4221088"/>
            <a:ext cx="4295775" cy="80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9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0" y="4550370"/>
            <a:ext cx="9144000" cy="16435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       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在</a:t>
            </a:r>
            <a:r>
              <a:rPr lang="zh-CN" altLang="en-US" dirty="0">
                <a:latin typeface="+mn-lt"/>
                <a:ea typeface="宋体" pitchFamily="2" charset="-122"/>
              </a:rPr>
              <a:t>数值分析</a:t>
            </a:r>
            <a:r>
              <a:rPr lang="zh-CN" altLang="en-US" dirty="0" smtClean="0">
                <a:latin typeface="+mn-lt"/>
                <a:ea typeface="宋体" pitchFamily="2" charset="-122"/>
              </a:rPr>
              <a:t>中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我们</a:t>
            </a:r>
            <a:r>
              <a:rPr lang="zh-CN" altLang="en-US" dirty="0">
                <a:latin typeface="+mn-lt"/>
                <a:ea typeface="宋体" pitchFamily="2" charset="-122"/>
              </a:rPr>
              <a:t>总假定数学模型是准确</a:t>
            </a:r>
            <a:r>
              <a:rPr lang="zh-CN" altLang="en-US" dirty="0" smtClean="0">
                <a:latin typeface="+mn-lt"/>
                <a:ea typeface="宋体" pitchFamily="2" charset="-122"/>
              </a:rPr>
              <a:t>的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因而</a:t>
            </a:r>
            <a:r>
              <a:rPr lang="zh-CN" altLang="en-US" dirty="0">
                <a:latin typeface="+mn-lt"/>
                <a:ea typeface="宋体" pitchFamily="2" charset="-122"/>
              </a:rPr>
              <a:t>不考虑</a:t>
            </a:r>
            <a:r>
              <a:rPr lang="zh-CN" altLang="en-US" b="1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模型误差</a:t>
            </a:r>
            <a:r>
              <a:rPr lang="zh-CN" altLang="en-US" dirty="0">
                <a:latin typeface="+mn-lt"/>
                <a:ea typeface="宋体" pitchFamily="2" charset="-122"/>
              </a:rPr>
              <a:t>和</a:t>
            </a:r>
            <a:r>
              <a:rPr lang="zh-CN" altLang="en-US" b="1" dirty="0" smtClean="0">
                <a:solidFill>
                  <a:schemeClr val="accent1"/>
                </a:solidFill>
                <a:latin typeface="+mn-lt"/>
                <a:ea typeface="宋体" pitchFamily="2" charset="-122"/>
              </a:rPr>
              <a:t>观测误差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主要</a:t>
            </a:r>
            <a:r>
              <a:rPr lang="zh-CN" altLang="en-US" dirty="0">
                <a:latin typeface="+mn-lt"/>
                <a:ea typeface="宋体" pitchFamily="2" charset="-122"/>
              </a:rPr>
              <a:t>研究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截断误差</a:t>
            </a:r>
            <a:r>
              <a:rPr lang="zh-CN" altLang="en-US" dirty="0">
                <a:latin typeface="+mn-lt"/>
                <a:ea typeface="宋体" pitchFamily="2" charset="-122"/>
              </a:rPr>
              <a:t>和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舍入误差</a:t>
            </a:r>
            <a:r>
              <a:rPr lang="zh-CN" altLang="en-US" dirty="0">
                <a:latin typeface="+mn-lt"/>
                <a:ea typeface="宋体" pitchFamily="2" charset="-122"/>
              </a:rPr>
              <a:t>对计算结果的</a:t>
            </a:r>
            <a:r>
              <a:rPr lang="zh-CN" altLang="en-US" dirty="0" smtClean="0">
                <a:latin typeface="+mn-lt"/>
                <a:ea typeface="宋体" pitchFamily="2" charset="-122"/>
              </a:rPr>
              <a:t>影响</a:t>
            </a:r>
            <a:r>
              <a:rPr lang="en-US" altLang="zh-CN" dirty="0" smtClean="0">
                <a:latin typeface="+mn-lt"/>
                <a:ea typeface="宋体" pitchFamily="2" charset="-122"/>
              </a:rPr>
              <a:t>.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116632"/>
            <a:ext cx="914400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4. 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  <a:ea typeface="宋体" pitchFamily="2" charset="-122"/>
              </a:rPr>
              <a:t>舍入误差</a:t>
            </a:r>
            <a:r>
              <a:rPr lang="en-US" altLang="zh-CN" b="1" dirty="0" smtClean="0"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由于</a:t>
            </a:r>
            <a:r>
              <a:rPr lang="zh-CN" altLang="en-US" dirty="0">
                <a:latin typeface="+mn-lt"/>
                <a:ea typeface="宋体" pitchFamily="2" charset="-122"/>
              </a:rPr>
              <a:t>计算机的字长有限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参加</a:t>
            </a:r>
            <a:r>
              <a:rPr lang="zh-CN" altLang="en-US" dirty="0">
                <a:latin typeface="+mn-lt"/>
                <a:ea typeface="宋体" pitchFamily="2" charset="-122"/>
              </a:rPr>
              <a:t>运算的数据以及运算结果在计算机上存放时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计算机</a:t>
            </a:r>
            <a:r>
              <a:rPr lang="zh-CN" altLang="en-US" dirty="0">
                <a:latin typeface="+mn-lt"/>
                <a:ea typeface="宋体" pitchFamily="2" charset="-122"/>
              </a:rPr>
              <a:t>会按舍入原则舍去每个数据在字长之外的数字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从而</a:t>
            </a:r>
            <a:r>
              <a:rPr lang="zh-CN" altLang="en-US" dirty="0">
                <a:latin typeface="+mn-lt"/>
                <a:ea typeface="宋体" pitchFamily="2" charset="-122"/>
              </a:rPr>
              <a:t>产生</a:t>
            </a:r>
            <a:r>
              <a:rPr lang="zh-CN" altLang="en-US" dirty="0" smtClean="0">
                <a:latin typeface="+mn-lt"/>
                <a:ea typeface="宋体" pitchFamily="2" charset="-122"/>
              </a:rPr>
              <a:t>误差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这种</a:t>
            </a:r>
            <a:r>
              <a:rPr lang="zh-CN" altLang="en-US" dirty="0">
                <a:latin typeface="+mn-lt"/>
                <a:ea typeface="宋体" pitchFamily="2" charset="-122"/>
              </a:rPr>
              <a:t>误差称为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舍入误差</a:t>
            </a:r>
            <a:r>
              <a:rPr lang="zh-CN" altLang="en-US" dirty="0">
                <a:latin typeface="+mn-lt"/>
                <a:ea typeface="宋体" pitchFamily="2" charset="-122"/>
              </a:rPr>
              <a:t>或</a:t>
            </a:r>
            <a:r>
              <a:rPr lang="zh-CN" altLang="en-US" b="1" dirty="0">
                <a:solidFill>
                  <a:srgbClr val="FF3300"/>
                </a:solidFill>
                <a:latin typeface="+mn-lt"/>
                <a:ea typeface="宋体" pitchFamily="2" charset="-122"/>
              </a:rPr>
              <a:t>计算</a:t>
            </a:r>
            <a:r>
              <a:rPr lang="zh-CN" altLang="en-US" b="1" dirty="0" smtClean="0">
                <a:solidFill>
                  <a:srgbClr val="FF3300"/>
                </a:solidFill>
                <a:latin typeface="+mn-lt"/>
                <a:ea typeface="宋体" pitchFamily="2" charset="-122"/>
              </a:rPr>
              <a:t>误差</a:t>
            </a:r>
            <a:r>
              <a:rPr lang="en-US" altLang="zh-CN" dirty="0" smtClean="0">
                <a:latin typeface="+mn-lt"/>
                <a:ea typeface="宋体" pitchFamily="2" charset="-122"/>
              </a:rPr>
              <a:t>. 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3356992"/>
            <a:ext cx="91440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ea typeface="宋体" pitchFamily="2" charset="-122"/>
              </a:rPr>
              <a:t>这个结果是不准确</a:t>
            </a:r>
            <a:r>
              <a:rPr lang="zh-CN" altLang="en-US" dirty="0" smtClean="0">
                <a:latin typeface="+mn-lt"/>
                <a:ea typeface="宋体" pitchFamily="2" charset="-122"/>
              </a:rPr>
              <a:t>的</a:t>
            </a:r>
            <a:r>
              <a:rPr lang="en-US" altLang="zh-CN" dirty="0" smtClean="0"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准确</a:t>
            </a:r>
            <a:r>
              <a:rPr lang="zh-CN" altLang="en-US" dirty="0">
                <a:latin typeface="+mn-lt"/>
                <a:ea typeface="宋体" pitchFamily="2" charset="-122"/>
              </a:rPr>
              <a:t>的结果应</a:t>
            </a:r>
            <a:r>
              <a:rPr lang="zh-CN" altLang="en-US" dirty="0" smtClean="0">
                <a:latin typeface="+mn-lt"/>
                <a:ea typeface="宋体" pitchFamily="2" charset="-122"/>
              </a:rPr>
              <a:t>为</a:t>
            </a:r>
            <a:r>
              <a:rPr lang="en-US" altLang="zh-CN" dirty="0" smtClean="0">
                <a:latin typeface="+mn-lt"/>
                <a:ea typeface="宋体" pitchFamily="2" charset="-122"/>
              </a:rPr>
              <a:t>4×10</a:t>
            </a:r>
            <a:r>
              <a:rPr lang="en-US" altLang="zh-CN" baseline="30000" dirty="0" smtClean="0">
                <a:latin typeface="+mn-lt"/>
                <a:ea typeface="宋体" pitchFamily="2" charset="-122"/>
              </a:rPr>
              <a:t>-12</a:t>
            </a:r>
            <a:r>
              <a:rPr lang="en-US" altLang="zh-CN" dirty="0" smtClean="0">
                <a:latin typeface="+mn-lt"/>
                <a:ea typeface="宋体" pitchFamily="2" charset="-122"/>
              </a:rPr>
              <a:t>. </a:t>
            </a:r>
            <a:r>
              <a:rPr lang="zh-CN" altLang="en-US" dirty="0" smtClean="0">
                <a:latin typeface="+mn-lt"/>
                <a:ea typeface="宋体" pitchFamily="2" charset="-122"/>
              </a:rPr>
              <a:t>这里产生的误差就是计算舍入误差</a:t>
            </a:r>
            <a:r>
              <a:rPr lang="en-US" altLang="zh-CN" dirty="0" smtClean="0">
                <a:latin typeface="+mn-lt"/>
                <a:ea typeface="宋体" pitchFamily="2" charset="-122"/>
              </a:rPr>
              <a:t>.</a:t>
            </a:r>
            <a:endParaRPr lang="zh-CN" altLang="en-US" dirty="0" smtClean="0">
              <a:latin typeface="+mn-lt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204864"/>
            <a:ext cx="9144000" cy="108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+mn-lt"/>
                <a:ea typeface="宋体" pitchFamily="2" charset="-122"/>
              </a:rPr>
              <a:t>        例如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在十进制十位的限制下</a:t>
            </a:r>
            <a:r>
              <a:rPr lang="en-US" altLang="zh-CN" dirty="0" smtClean="0">
                <a:latin typeface="+mn-lt"/>
                <a:ea typeface="宋体" pitchFamily="2" charset="-122"/>
              </a:rPr>
              <a:t>, </a:t>
            </a:r>
            <a:r>
              <a:rPr lang="zh-CN" altLang="en-US" dirty="0" smtClean="0">
                <a:latin typeface="+mn-lt"/>
                <a:ea typeface="宋体" pitchFamily="2" charset="-122"/>
              </a:rPr>
              <a:t>会出现</a:t>
            </a:r>
            <a:endParaRPr lang="en-US" altLang="zh-CN" dirty="0" smtClean="0">
              <a:latin typeface="+mn-lt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>
                <a:latin typeface="+mn-lt"/>
                <a:ea typeface="宋体" pitchFamily="2" charset="-122"/>
              </a:rPr>
              <a:t>(1.000002)</a:t>
            </a:r>
            <a:r>
              <a:rPr lang="en-US" altLang="zh-CN" baseline="30000" dirty="0" smtClean="0">
                <a:latin typeface="+mn-lt"/>
                <a:ea typeface="宋体" pitchFamily="2" charset="-122"/>
              </a:rPr>
              <a:t>2</a:t>
            </a:r>
            <a:r>
              <a:rPr lang="en-US" altLang="zh-CN" dirty="0" smtClean="0">
                <a:latin typeface="+mn-lt"/>
                <a:ea typeface="宋体" pitchFamily="2" charset="-122"/>
              </a:rPr>
              <a:t>-1.000004=0.</a:t>
            </a:r>
            <a:r>
              <a:rPr lang="zh-CN" altLang="en-US" dirty="0" smtClean="0">
                <a:latin typeface="+mn-lt"/>
                <a:ea typeface="宋体" pitchFamily="2" charset="-122"/>
              </a:rPr>
              <a:t> 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3446</TotalTime>
  <Words>2338</Words>
  <Application>Microsoft Office PowerPoint</Application>
  <PresentationFormat>全屏显示(4:3)</PresentationFormat>
  <Paragraphs>204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默认设计模板</vt:lpstr>
      <vt:lpstr>公式</vt:lpstr>
      <vt:lpstr>Equation</vt:lpstr>
      <vt:lpstr>幻灯片 1</vt:lpstr>
      <vt:lpstr>幻灯片 2</vt:lpstr>
      <vt:lpstr>教材</vt:lpstr>
      <vt:lpstr>第1章 绪 论</vt:lpstr>
      <vt:lpstr>幻灯片 5</vt:lpstr>
      <vt:lpstr>§2 误差的来源和分类</vt:lpstr>
      <vt:lpstr>幻灯片 7</vt:lpstr>
      <vt:lpstr>幻灯片 8</vt:lpstr>
      <vt:lpstr>幻灯片 9</vt:lpstr>
      <vt:lpstr>§3 绝对误差、相对误差和有效数字</vt:lpstr>
      <vt:lpstr>幻灯片 11</vt:lpstr>
      <vt:lpstr>幻灯片 12</vt:lpstr>
      <vt:lpstr>幻灯片 13</vt:lpstr>
      <vt:lpstr>幻灯片 14</vt:lpstr>
      <vt:lpstr>幻灯片 15</vt:lpstr>
      <vt:lpstr>§4 数值计算中的若干原则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值 分 析</dc:title>
  <dc:creator>李铮</dc:creator>
  <cp:lastModifiedBy>lenovo</cp:lastModifiedBy>
  <cp:revision>244</cp:revision>
  <dcterms:created xsi:type="dcterms:W3CDTF">2002-05-23T02:42:30Z</dcterms:created>
  <dcterms:modified xsi:type="dcterms:W3CDTF">2020-09-14T05:24:26Z</dcterms:modified>
</cp:coreProperties>
</file>