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40"/>
  </p:notesMasterIdLst>
  <p:sldIdLst>
    <p:sldId id="378" r:id="rId2"/>
    <p:sldId id="379" r:id="rId3"/>
    <p:sldId id="443" r:id="rId4"/>
    <p:sldId id="436" r:id="rId5"/>
    <p:sldId id="437" r:id="rId6"/>
    <p:sldId id="438" r:id="rId7"/>
    <p:sldId id="439" r:id="rId8"/>
    <p:sldId id="417" r:id="rId9"/>
    <p:sldId id="421" r:id="rId10"/>
    <p:sldId id="419" r:id="rId11"/>
    <p:sldId id="380" r:id="rId12"/>
    <p:sldId id="381" r:id="rId13"/>
    <p:sldId id="382" r:id="rId14"/>
    <p:sldId id="383" r:id="rId15"/>
    <p:sldId id="454" r:id="rId16"/>
    <p:sldId id="465" r:id="rId17"/>
    <p:sldId id="457" r:id="rId18"/>
    <p:sldId id="466" r:id="rId19"/>
    <p:sldId id="458" r:id="rId20"/>
    <p:sldId id="384" r:id="rId21"/>
    <p:sldId id="385" r:id="rId22"/>
    <p:sldId id="386" r:id="rId23"/>
    <p:sldId id="422" r:id="rId24"/>
    <p:sldId id="423" r:id="rId25"/>
    <p:sldId id="442" r:id="rId26"/>
    <p:sldId id="441" r:id="rId27"/>
    <p:sldId id="424" r:id="rId28"/>
    <p:sldId id="425" r:id="rId29"/>
    <p:sldId id="433" r:id="rId30"/>
    <p:sldId id="427" r:id="rId31"/>
    <p:sldId id="428" r:id="rId32"/>
    <p:sldId id="434" r:id="rId33"/>
    <p:sldId id="429" r:id="rId34"/>
    <p:sldId id="430" r:id="rId35"/>
    <p:sldId id="444" r:id="rId36"/>
    <p:sldId id="468" r:id="rId37"/>
    <p:sldId id="469" r:id="rId38"/>
    <p:sldId id="470" r:id="rId39"/>
  </p:sldIdLst>
  <p:sldSz cx="9144000" cy="5143500" type="screen16x9"/>
  <p:notesSz cx="6858000" cy="9144000"/>
  <p:custDataLst>
    <p:tags r:id="rId41"/>
  </p:custDataLst>
  <p:defaultTextStyle>
    <a:defPPr>
      <a:defRPr lang="zh-CN"/>
    </a:defPPr>
    <a:lvl1pPr algn="l" defTabSz="685800" rtl="0" eaLnBrk="0" fontAlgn="base" hangingPunct="0">
      <a:spcBef>
        <a:spcPct val="0"/>
      </a:spcBef>
      <a:spcAft>
        <a:spcPct val="0"/>
      </a:spcAft>
      <a:defRPr sz="1300" kern="1200">
        <a:solidFill>
          <a:schemeClr val="tx1"/>
        </a:solidFill>
        <a:latin typeface="Arial" pitchFamily="34" charset="0"/>
        <a:ea typeface="宋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Arial" pitchFamily="34" charset="0"/>
        <a:ea typeface="宋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Arial" pitchFamily="34" charset="0"/>
        <a:ea typeface="宋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Arial" pitchFamily="34" charset="0"/>
        <a:ea typeface="宋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Arial" pitchFamily="34" charset="0"/>
        <a:ea typeface="宋体" pitchFamily="2" charset="-122"/>
        <a:cs typeface="+mn-cs"/>
      </a:defRPr>
    </a:lvl5pPr>
    <a:lvl6pPr marL="2286000" algn="l" defTabSz="914400" rtl="0" eaLnBrk="1" latinLnBrk="0" hangingPunct="1">
      <a:defRPr sz="1300" kern="1200">
        <a:solidFill>
          <a:schemeClr val="tx1"/>
        </a:solidFill>
        <a:latin typeface="Arial" pitchFamily="34" charset="0"/>
        <a:ea typeface="宋体" pitchFamily="2" charset="-122"/>
        <a:cs typeface="+mn-cs"/>
      </a:defRPr>
    </a:lvl6pPr>
    <a:lvl7pPr marL="2743200" algn="l" defTabSz="914400" rtl="0" eaLnBrk="1" latinLnBrk="0" hangingPunct="1">
      <a:defRPr sz="1300" kern="1200">
        <a:solidFill>
          <a:schemeClr val="tx1"/>
        </a:solidFill>
        <a:latin typeface="Arial" pitchFamily="34" charset="0"/>
        <a:ea typeface="宋体" pitchFamily="2" charset="-122"/>
        <a:cs typeface="+mn-cs"/>
      </a:defRPr>
    </a:lvl7pPr>
    <a:lvl8pPr marL="3200400" algn="l" defTabSz="914400" rtl="0" eaLnBrk="1" latinLnBrk="0" hangingPunct="1">
      <a:defRPr sz="1300" kern="1200">
        <a:solidFill>
          <a:schemeClr val="tx1"/>
        </a:solidFill>
        <a:latin typeface="Arial" pitchFamily="34" charset="0"/>
        <a:ea typeface="宋体" pitchFamily="2" charset="-122"/>
        <a:cs typeface="+mn-cs"/>
      </a:defRPr>
    </a:lvl8pPr>
    <a:lvl9pPr marL="3657600" algn="l" defTabSz="914400" rtl="0" eaLnBrk="1" latinLnBrk="0" hangingPunct="1">
      <a:defRPr sz="13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4AC"/>
    <a:srgbClr val="004A82"/>
    <a:srgbClr val="171072"/>
    <a:srgbClr val="0070C0"/>
    <a:srgbClr val="0071C1"/>
    <a:srgbClr val="F6F6F8"/>
    <a:srgbClr val="F9F9FB"/>
    <a:srgbClr val="314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82" autoAdjust="0"/>
    <p:restoredTop sz="95383" autoAdjust="0"/>
  </p:normalViewPr>
  <p:slideViewPr>
    <p:cSldViewPr snapToGrid="0">
      <p:cViewPr varScale="1">
        <p:scale>
          <a:sx n="96" d="100"/>
          <a:sy n="96" d="100"/>
        </p:scale>
        <p:origin x="252"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emf"/><Relationship Id="rId4"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微软雅黑" pitchFamily="34"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微软雅黑" pitchFamily="34" charset="-122"/>
              </a:defRPr>
            </a:lvl1pPr>
          </a:lstStyle>
          <a:p>
            <a:pPr>
              <a:defRPr/>
            </a:pPr>
            <a:fld id="{2E8E1ED3-765B-482E-AD41-915BDBEF7851}" type="datetimeFigureOut">
              <a:rPr lang="zh-CN" altLang="en-US"/>
              <a:pPr>
                <a:defRPr/>
              </a:pPr>
              <a:t>2020/9/13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微软雅黑" pitchFamily="34"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微软雅黑" pitchFamily="34" charset="-122"/>
              </a:defRPr>
            </a:lvl1pPr>
          </a:lstStyle>
          <a:p>
            <a:pPr>
              <a:defRPr/>
            </a:pPr>
            <a:fld id="{90F43C2C-A2E4-407C-9032-787CCF26C52B}" type="slidenum">
              <a:rPr lang="zh-CN" altLang="en-US"/>
              <a:pPr>
                <a:defRPr/>
              </a:pPr>
              <a:t>‹#›</a:t>
            </a:fld>
            <a:endParaRPr lang="zh-CN" altLang="en-US"/>
          </a:p>
        </p:txBody>
      </p:sp>
    </p:spTree>
    <p:extLst>
      <p:ext uri="{BB962C8B-B14F-4D97-AF65-F5344CB8AC3E}">
        <p14:creationId xmlns:p14="http://schemas.microsoft.com/office/powerpoint/2010/main" val="59802784"/>
      </p:ext>
    </p:extLst>
  </p:cSld>
  <p:clrMap bg1="lt1" tx1="dk1" bg2="lt2" tx2="dk2" accent1="accent1" accent2="accent2" accent3="accent3" accent4="accent4" accent5="accent5" accent6="accent6" hlink="hlink" folHlink="folHlink"/>
  <p:notesStyle>
    <a:lvl1pPr algn="l" defTabSz="685800" rtl="0" eaLnBrk="0" fontAlgn="base" hangingPunct="0">
      <a:spcBef>
        <a:spcPct val="30000"/>
      </a:spcBef>
      <a:spcAft>
        <a:spcPct val="0"/>
      </a:spcAft>
      <a:defRPr sz="900" kern="1200">
        <a:solidFill>
          <a:schemeClr val="tx1"/>
        </a:solidFill>
        <a:latin typeface="+mn-lt"/>
        <a:ea typeface="微软雅黑" pitchFamily="34" charset="-122"/>
        <a:cs typeface="+mn-cs"/>
      </a:defRPr>
    </a:lvl1pPr>
    <a:lvl2pPr marL="342900" algn="l" defTabSz="685800" rtl="0" eaLnBrk="0" fontAlgn="base" hangingPunct="0">
      <a:spcBef>
        <a:spcPct val="30000"/>
      </a:spcBef>
      <a:spcAft>
        <a:spcPct val="0"/>
      </a:spcAft>
      <a:defRPr sz="900" kern="1200">
        <a:solidFill>
          <a:schemeClr val="tx1"/>
        </a:solidFill>
        <a:latin typeface="+mn-lt"/>
        <a:ea typeface="微软雅黑" pitchFamily="34" charset="-122"/>
        <a:cs typeface="+mn-cs"/>
      </a:defRPr>
    </a:lvl2pPr>
    <a:lvl3pPr marL="685800" algn="l" defTabSz="685800" rtl="0" eaLnBrk="0" fontAlgn="base" hangingPunct="0">
      <a:spcBef>
        <a:spcPct val="30000"/>
      </a:spcBef>
      <a:spcAft>
        <a:spcPct val="0"/>
      </a:spcAft>
      <a:defRPr sz="900" kern="1200">
        <a:solidFill>
          <a:schemeClr val="tx1"/>
        </a:solidFill>
        <a:latin typeface="+mn-lt"/>
        <a:ea typeface="微软雅黑" pitchFamily="34" charset="-122"/>
        <a:cs typeface="+mn-cs"/>
      </a:defRPr>
    </a:lvl3pPr>
    <a:lvl4pPr marL="1028700" algn="l" defTabSz="685800" rtl="0" eaLnBrk="0" fontAlgn="base" hangingPunct="0">
      <a:spcBef>
        <a:spcPct val="30000"/>
      </a:spcBef>
      <a:spcAft>
        <a:spcPct val="0"/>
      </a:spcAft>
      <a:defRPr sz="900" kern="1200">
        <a:solidFill>
          <a:schemeClr val="tx1"/>
        </a:solidFill>
        <a:latin typeface="+mn-lt"/>
        <a:ea typeface="微软雅黑" pitchFamily="34" charset="-122"/>
        <a:cs typeface="+mn-cs"/>
      </a:defRPr>
    </a:lvl4pPr>
    <a:lvl5pPr marL="1371600" algn="l" defTabSz="685800" rtl="0" eaLnBrk="0" fontAlgn="base" hangingPunct="0">
      <a:spcBef>
        <a:spcPct val="30000"/>
      </a:spcBef>
      <a:spcAft>
        <a:spcPct val="0"/>
      </a:spcAft>
      <a:defRPr sz="900" kern="1200">
        <a:solidFill>
          <a:schemeClr val="tx1"/>
        </a:solidFill>
        <a:latin typeface="+mn-lt"/>
        <a:ea typeface="微软雅黑" pitchFamily="34"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p:spPr>
      </p:sp>
      <p:sp>
        <p:nvSpPr>
          <p:cNvPr id="491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9156" name="灯片编号占位符 3"/>
          <p:cNvSpPr>
            <a:spLocks noGrp="1"/>
          </p:cNvSpPr>
          <p:nvPr>
            <p:ph type="sldNum" sz="quarter" idx="5"/>
          </p:nvPr>
        </p:nvSpPr>
        <p:spPr bwMode="auto">
          <a:noFill/>
          <a:ln>
            <a:miter lim="800000"/>
            <a:headEnd/>
            <a:tailEnd/>
          </a:ln>
        </p:spPr>
        <p:txBody>
          <a:bodyPr/>
          <a:lstStyle/>
          <a:p>
            <a:fld id="{3BF83448-6916-448F-BB71-A2EE19C7DB0E}"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0180" name="灯片编号占位符 3"/>
          <p:cNvSpPr>
            <a:spLocks noGrp="1"/>
          </p:cNvSpPr>
          <p:nvPr>
            <p:ph type="sldNum" sz="quarter" idx="5"/>
          </p:nvPr>
        </p:nvSpPr>
        <p:spPr bwMode="auto">
          <a:noFill/>
          <a:ln>
            <a:miter lim="800000"/>
            <a:headEnd/>
            <a:tailEnd/>
          </a:ln>
        </p:spPr>
        <p:txBody>
          <a:bodyPr/>
          <a:lstStyle/>
          <a:p>
            <a:fld id="{65B1E6BC-3011-4608-AAAC-38F209CFE199}" type="slidenum">
              <a:rPr lang="zh-CN" altLang="en-US" smtClean="0">
                <a:solidFill>
                  <a:srgbClr val="000000"/>
                </a:solidFill>
              </a:rPr>
              <a:pPr/>
              <a:t>2</a:t>
            </a:fld>
            <a:endParaRPr lang="en-US" altLang="zh-CN">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1204" name="灯片编号占位符 3"/>
          <p:cNvSpPr>
            <a:spLocks noGrp="1"/>
          </p:cNvSpPr>
          <p:nvPr>
            <p:ph type="sldNum" sz="quarter" idx="5"/>
          </p:nvPr>
        </p:nvSpPr>
        <p:spPr bwMode="auto">
          <a:noFill/>
          <a:ln>
            <a:miter lim="800000"/>
            <a:headEnd/>
            <a:tailEnd/>
          </a:ln>
        </p:spPr>
        <p:txBody>
          <a:bodyPr/>
          <a:lstStyle/>
          <a:p>
            <a:fld id="{906585E9-B7B4-49F9-BE1C-66FEC8D6AD7B}"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800">
                <a:solidFill>
                  <a:schemeClr val="tx1"/>
                </a:solidFill>
                <a:latin typeface="方正舒体" pitchFamily="2" charset="-122"/>
                <a:ea typeface="方正舒体" pitchFamily="2" charset="-122"/>
              </a:defRPr>
            </a:lvl1pPr>
            <a:lvl2pPr marL="742950" indent="-285750" eaLnBrk="0" hangingPunct="0">
              <a:defRPr kumimoji="1" sz="2800">
                <a:solidFill>
                  <a:schemeClr val="tx1"/>
                </a:solidFill>
                <a:latin typeface="方正舒体" pitchFamily="2" charset="-122"/>
                <a:ea typeface="方正舒体" pitchFamily="2" charset="-122"/>
              </a:defRPr>
            </a:lvl2pPr>
            <a:lvl3pPr marL="1143000" indent="-228600" eaLnBrk="0" hangingPunct="0">
              <a:defRPr kumimoji="1" sz="2800">
                <a:solidFill>
                  <a:schemeClr val="tx1"/>
                </a:solidFill>
                <a:latin typeface="方正舒体" pitchFamily="2" charset="-122"/>
                <a:ea typeface="方正舒体" pitchFamily="2" charset="-122"/>
              </a:defRPr>
            </a:lvl3pPr>
            <a:lvl4pPr marL="1600200" indent="-228600" eaLnBrk="0" hangingPunct="0">
              <a:defRPr kumimoji="1" sz="2800">
                <a:solidFill>
                  <a:schemeClr val="tx1"/>
                </a:solidFill>
                <a:latin typeface="方正舒体" pitchFamily="2" charset="-122"/>
                <a:ea typeface="方正舒体" pitchFamily="2" charset="-122"/>
              </a:defRPr>
            </a:lvl4pPr>
            <a:lvl5pPr marL="2057400" indent="-228600" eaLnBrk="0" hangingPunct="0">
              <a:defRPr kumimoji="1" sz="2800">
                <a:solidFill>
                  <a:schemeClr val="tx1"/>
                </a:solidFill>
                <a:latin typeface="方正舒体" pitchFamily="2" charset="-122"/>
                <a:ea typeface="方正舒体" pitchFamily="2" charset="-122"/>
              </a:defRPr>
            </a:lvl5pPr>
            <a:lvl6pPr marL="25146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6pPr>
            <a:lvl7pPr marL="29718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7pPr>
            <a:lvl8pPr marL="34290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8pPr>
            <a:lvl9pPr marL="38862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9pPr>
          </a:lstStyle>
          <a:p>
            <a:pPr eaLnBrk="1" hangingPunct="1"/>
            <a:fld id="{8A5B883E-9402-4487-8685-CC81EBB25D9F}" type="slidenum">
              <a:rPr lang="zh-CN" altLang="en-US" sz="1200" smtClean="0"/>
              <a:pPr eaLnBrk="1" hangingPunct="1"/>
              <a:t>38</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950913"/>
          <a:ext cx="1268413" cy="2970210"/>
        </p:xfrm>
        <a:graphic>
          <a:graphicData uri="http://schemas.openxmlformats.org/drawingml/2006/table">
            <a:tbl>
              <a:tblPr>
                <a:tableStyleId>{2D5ABB26-0587-4C30-8999-92F81FD0307C}</a:tableStyleId>
              </a:tblPr>
              <a:tblGrid>
                <a:gridCol w="1268413">
                  <a:extLst>
                    <a:ext uri="{9D8B030D-6E8A-4147-A177-3AD203B41FA5}">
                      <a16:colId xmlns:a16="http://schemas.microsoft.com/office/drawing/2014/main" val="20000"/>
                    </a:ext>
                  </a:extLst>
                </a:gridCol>
              </a:tblGrid>
              <a:tr h="594042">
                <a:tc>
                  <a:txBody>
                    <a:bodyPr/>
                    <a:lstStyle/>
                    <a:p>
                      <a:pPr algn="ctr"/>
                      <a:endParaRPr lang="zh-CN" altLang="en-US" sz="1400" dirty="0"/>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模型分类</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观测误差</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截断误差</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舍入误差</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矩形 2"/>
          <p:cNvSpPr/>
          <p:nvPr userDrawn="1"/>
        </p:nvSpPr>
        <p:spPr>
          <a:xfrm>
            <a:off x="0" y="9540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误差分类</a:t>
            </a:r>
          </a:p>
        </p:txBody>
      </p:sp>
      <p:sp>
        <p:nvSpPr>
          <p:cNvPr id="4" name="矩形 3"/>
          <p:cNvSpPr/>
          <p:nvPr userDrawn="1"/>
        </p:nvSpPr>
        <p:spPr>
          <a:xfrm>
            <a:off x="0" y="1554163"/>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模型误差</a:t>
            </a:r>
            <a:endParaRPr lang="en-US" altLang="zh-CN" sz="1400" dirty="0">
              <a:latin typeface="微软雅黑" panose="020B0503020204020204" pitchFamily="34" charset="-122"/>
              <a:ea typeface="微软雅黑" panose="020B0503020204020204" pitchFamily="34" charset="-122"/>
            </a:endParaRPr>
          </a:p>
        </p:txBody>
      </p:sp>
      <p:sp>
        <p:nvSpPr>
          <p:cNvPr id="5" name="日期占位符 2"/>
          <p:cNvSpPr>
            <a:spLocks noGrp="1"/>
          </p:cNvSpPr>
          <p:nvPr>
            <p:ph type="dt" sz="half" idx="10"/>
          </p:nvPr>
        </p:nvSpPr>
        <p:spPr/>
        <p:txBody>
          <a:bodyPr/>
          <a:lstStyle>
            <a:lvl1pPr>
              <a:defRPr/>
            </a:lvl1pPr>
          </a:lstStyle>
          <a:p>
            <a:pPr>
              <a:defRPr/>
            </a:pPr>
            <a:fld id="{658FD54D-BC79-4956-B4CF-C9684AB38D4E}" type="datetime1">
              <a:rPr lang="en-US"/>
              <a:pPr>
                <a:defRPr/>
              </a:pPr>
              <a:t>9/13/2020</a:t>
            </a:fld>
            <a:endParaRPr lang="en-US" dirty="0"/>
          </a:p>
        </p:txBody>
      </p:sp>
      <p:sp>
        <p:nvSpPr>
          <p:cNvPr id="6" name="页脚占位符 3"/>
          <p:cNvSpPr>
            <a:spLocks noGrp="1"/>
          </p:cNvSpPr>
          <p:nvPr>
            <p:ph type="ftr" sz="quarter" idx="11"/>
          </p:nvPr>
        </p:nvSpPr>
        <p:spPr/>
        <p:txBody>
          <a:bodyPr/>
          <a:lstStyle>
            <a:lvl1pPr>
              <a:defRPr/>
            </a:lvl1pPr>
          </a:lstStyle>
          <a:p>
            <a:pPr>
              <a:defRPr/>
            </a:pPr>
            <a:r>
              <a:rPr lang="en-US"/>
              <a:t>Footer Text</a:t>
            </a:r>
            <a:endParaRPr lang="en-US" dirty="0"/>
          </a:p>
        </p:txBody>
      </p:sp>
      <p:sp>
        <p:nvSpPr>
          <p:cNvPr id="7" name="灯片编号占位符 4"/>
          <p:cNvSpPr>
            <a:spLocks noGrp="1"/>
          </p:cNvSpPr>
          <p:nvPr>
            <p:ph type="sldNum" sz="quarter" idx="12"/>
          </p:nvPr>
        </p:nvSpPr>
        <p:spPr/>
        <p:txBody>
          <a:bodyPr/>
          <a:lstStyle>
            <a:lvl1pPr>
              <a:defRPr/>
            </a:lvl1pPr>
          </a:lstStyle>
          <a:p>
            <a:pPr>
              <a:defRPr/>
            </a:pPr>
            <a:fld id="{106689F3-DBAB-45EA-8675-5B1455F8801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950913"/>
          <a:ext cx="1268413" cy="2970210"/>
        </p:xfrm>
        <a:graphic>
          <a:graphicData uri="http://schemas.openxmlformats.org/drawingml/2006/table">
            <a:tbl>
              <a:tblPr>
                <a:tableStyleId>{2D5ABB26-0587-4C30-8999-92F81FD0307C}</a:tableStyleId>
              </a:tblPr>
              <a:tblGrid>
                <a:gridCol w="1268413">
                  <a:extLst>
                    <a:ext uri="{9D8B030D-6E8A-4147-A177-3AD203B41FA5}">
                      <a16:colId xmlns:a16="http://schemas.microsoft.com/office/drawing/2014/main" val="20000"/>
                    </a:ext>
                  </a:extLst>
                </a:gridCol>
              </a:tblGrid>
              <a:tr h="594042">
                <a:tc>
                  <a:txBody>
                    <a:bodyPr/>
                    <a:lstStyle/>
                    <a:p>
                      <a:pPr algn="ctr"/>
                      <a:endParaRPr lang="zh-CN" altLang="en-US" sz="1400" dirty="0"/>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模型误差</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观测误差</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截断误差</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舍入误差</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矩形 2"/>
          <p:cNvSpPr/>
          <p:nvPr userDrawn="1"/>
        </p:nvSpPr>
        <p:spPr>
          <a:xfrm>
            <a:off x="0" y="9540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误差分类</a:t>
            </a:r>
          </a:p>
        </p:txBody>
      </p:sp>
      <p:sp>
        <p:nvSpPr>
          <p:cNvPr id="4" name="矩形 3"/>
          <p:cNvSpPr/>
          <p:nvPr userDrawn="1"/>
        </p:nvSpPr>
        <p:spPr>
          <a:xfrm>
            <a:off x="0" y="2144713"/>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观测误差</a:t>
            </a:r>
            <a:endParaRPr lang="en-US" altLang="zh-CN" sz="1400" dirty="0">
              <a:latin typeface="微软雅黑" panose="020B0503020204020204" pitchFamily="34" charset="-122"/>
              <a:ea typeface="微软雅黑" panose="020B0503020204020204" pitchFamily="34" charset="-122"/>
            </a:endParaRPr>
          </a:p>
        </p:txBody>
      </p:sp>
      <p:sp>
        <p:nvSpPr>
          <p:cNvPr id="5" name="日期占位符 2"/>
          <p:cNvSpPr>
            <a:spLocks noGrp="1"/>
          </p:cNvSpPr>
          <p:nvPr>
            <p:ph type="dt" sz="half" idx="10"/>
          </p:nvPr>
        </p:nvSpPr>
        <p:spPr/>
        <p:txBody>
          <a:bodyPr/>
          <a:lstStyle>
            <a:lvl1pPr>
              <a:defRPr/>
            </a:lvl1pPr>
          </a:lstStyle>
          <a:p>
            <a:pPr>
              <a:defRPr/>
            </a:pPr>
            <a:fld id="{58CB06FF-AAB7-416A-B484-40EB47A82C5A}" type="datetime1">
              <a:rPr lang="en-US"/>
              <a:pPr>
                <a:defRPr/>
              </a:pPr>
              <a:t>9/13/2020</a:t>
            </a:fld>
            <a:endParaRPr lang="en-US" dirty="0"/>
          </a:p>
        </p:txBody>
      </p:sp>
      <p:sp>
        <p:nvSpPr>
          <p:cNvPr id="6" name="页脚占位符 3"/>
          <p:cNvSpPr>
            <a:spLocks noGrp="1"/>
          </p:cNvSpPr>
          <p:nvPr>
            <p:ph type="ftr" sz="quarter" idx="11"/>
          </p:nvPr>
        </p:nvSpPr>
        <p:spPr/>
        <p:txBody>
          <a:bodyPr/>
          <a:lstStyle>
            <a:lvl1pPr>
              <a:defRPr/>
            </a:lvl1pPr>
          </a:lstStyle>
          <a:p>
            <a:pPr>
              <a:defRPr/>
            </a:pPr>
            <a:r>
              <a:rPr lang="en-US"/>
              <a:t>Footer Text</a:t>
            </a:r>
            <a:endParaRPr lang="en-US" dirty="0"/>
          </a:p>
        </p:txBody>
      </p:sp>
      <p:sp>
        <p:nvSpPr>
          <p:cNvPr id="7" name="灯片编号占位符 4"/>
          <p:cNvSpPr>
            <a:spLocks noGrp="1"/>
          </p:cNvSpPr>
          <p:nvPr>
            <p:ph type="sldNum" sz="quarter" idx="12"/>
          </p:nvPr>
        </p:nvSpPr>
        <p:spPr/>
        <p:txBody>
          <a:bodyPr/>
          <a:lstStyle>
            <a:lvl1pPr>
              <a:defRPr/>
            </a:lvl1pPr>
          </a:lstStyle>
          <a:p>
            <a:pPr>
              <a:defRPr/>
            </a:pPr>
            <a:fld id="{64BC6BF2-FFE1-4DC3-95F4-AB66CCCB799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950913"/>
          <a:ext cx="1268413" cy="2970210"/>
        </p:xfrm>
        <a:graphic>
          <a:graphicData uri="http://schemas.openxmlformats.org/drawingml/2006/table">
            <a:tbl>
              <a:tblPr>
                <a:tableStyleId>{2D5ABB26-0587-4C30-8999-92F81FD0307C}</a:tableStyleId>
              </a:tblPr>
              <a:tblGrid>
                <a:gridCol w="1268413">
                  <a:extLst>
                    <a:ext uri="{9D8B030D-6E8A-4147-A177-3AD203B41FA5}">
                      <a16:colId xmlns:a16="http://schemas.microsoft.com/office/drawing/2014/main" val="20000"/>
                    </a:ext>
                  </a:extLst>
                </a:gridCol>
              </a:tblGrid>
              <a:tr h="594042">
                <a:tc>
                  <a:txBody>
                    <a:bodyPr/>
                    <a:lstStyle/>
                    <a:p>
                      <a:pPr algn="ctr"/>
                      <a:endParaRPr lang="zh-CN" altLang="en-US" sz="1400" dirty="0"/>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模型误差</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观测误差</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截断误差</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舍入误差</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矩形 2"/>
          <p:cNvSpPr/>
          <p:nvPr userDrawn="1"/>
        </p:nvSpPr>
        <p:spPr>
          <a:xfrm>
            <a:off x="0" y="9540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误差分类</a:t>
            </a:r>
          </a:p>
        </p:txBody>
      </p:sp>
      <p:sp>
        <p:nvSpPr>
          <p:cNvPr id="4" name="矩形 3"/>
          <p:cNvSpPr/>
          <p:nvPr userDrawn="1"/>
        </p:nvSpPr>
        <p:spPr>
          <a:xfrm>
            <a:off x="0" y="27447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截断误差</a:t>
            </a:r>
            <a:endParaRPr lang="en-US" altLang="zh-CN" sz="1400" dirty="0">
              <a:latin typeface="微软雅黑" panose="020B0503020204020204" pitchFamily="34" charset="-122"/>
              <a:ea typeface="微软雅黑" panose="020B0503020204020204" pitchFamily="34" charset="-122"/>
            </a:endParaRPr>
          </a:p>
        </p:txBody>
      </p:sp>
      <p:sp>
        <p:nvSpPr>
          <p:cNvPr id="5" name="日期占位符 2"/>
          <p:cNvSpPr>
            <a:spLocks noGrp="1"/>
          </p:cNvSpPr>
          <p:nvPr>
            <p:ph type="dt" sz="half" idx="10"/>
          </p:nvPr>
        </p:nvSpPr>
        <p:spPr/>
        <p:txBody>
          <a:bodyPr/>
          <a:lstStyle>
            <a:lvl1pPr>
              <a:defRPr/>
            </a:lvl1pPr>
          </a:lstStyle>
          <a:p>
            <a:pPr>
              <a:defRPr/>
            </a:pPr>
            <a:fld id="{1D05CFEF-AADD-4F7A-B3EE-4C390117489F}" type="datetime1">
              <a:rPr lang="en-US"/>
              <a:pPr>
                <a:defRPr/>
              </a:pPr>
              <a:t>9/13/2020</a:t>
            </a:fld>
            <a:endParaRPr lang="en-US" dirty="0"/>
          </a:p>
        </p:txBody>
      </p:sp>
      <p:sp>
        <p:nvSpPr>
          <p:cNvPr id="6" name="页脚占位符 3"/>
          <p:cNvSpPr>
            <a:spLocks noGrp="1"/>
          </p:cNvSpPr>
          <p:nvPr>
            <p:ph type="ftr" sz="quarter" idx="11"/>
          </p:nvPr>
        </p:nvSpPr>
        <p:spPr/>
        <p:txBody>
          <a:bodyPr/>
          <a:lstStyle>
            <a:lvl1pPr>
              <a:defRPr/>
            </a:lvl1pPr>
          </a:lstStyle>
          <a:p>
            <a:pPr>
              <a:defRPr/>
            </a:pPr>
            <a:r>
              <a:rPr lang="en-US"/>
              <a:t>Footer Text</a:t>
            </a:r>
            <a:endParaRPr lang="en-US" dirty="0"/>
          </a:p>
        </p:txBody>
      </p:sp>
      <p:sp>
        <p:nvSpPr>
          <p:cNvPr id="7" name="灯片编号占位符 4"/>
          <p:cNvSpPr>
            <a:spLocks noGrp="1"/>
          </p:cNvSpPr>
          <p:nvPr>
            <p:ph type="sldNum" sz="quarter" idx="12"/>
          </p:nvPr>
        </p:nvSpPr>
        <p:spPr/>
        <p:txBody>
          <a:bodyPr/>
          <a:lstStyle>
            <a:lvl1pPr>
              <a:defRPr/>
            </a:lvl1pPr>
          </a:lstStyle>
          <a:p>
            <a:pPr>
              <a:defRPr/>
            </a:pPr>
            <a:fld id="{3D92683C-1A75-44F1-95D1-9A7EE0466642}"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950913"/>
          <a:ext cx="1268413" cy="2970210"/>
        </p:xfrm>
        <a:graphic>
          <a:graphicData uri="http://schemas.openxmlformats.org/drawingml/2006/table">
            <a:tbl>
              <a:tblPr>
                <a:tableStyleId>{2D5ABB26-0587-4C30-8999-92F81FD0307C}</a:tableStyleId>
              </a:tblPr>
              <a:tblGrid>
                <a:gridCol w="1268413">
                  <a:extLst>
                    <a:ext uri="{9D8B030D-6E8A-4147-A177-3AD203B41FA5}">
                      <a16:colId xmlns:a16="http://schemas.microsoft.com/office/drawing/2014/main" val="20000"/>
                    </a:ext>
                  </a:extLst>
                </a:gridCol>
              </a:tblGrid>
              <a:tr h="594042">
                <a:tc>
                  <a:txBody>
                    <a:bodyPr/>
                    <a:lstStyle/>
                    <a:p>
                      <a:pPr algn="ctr"/>
                      <a:endParaRPr lang="zh-CN" altLang="en-US" sz="1400" dirty="0"/>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模型分类</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观测误差</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截断误差</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舍入误差</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矩形 2"/>
          <p:cNvSpPr/>
          <p:nvPr userDrawn="1"/>
        </p:nvSpPr>
        <p:spPr>
          <a:xfrm>
            <a:off x="0" y="9540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误差分类</a:t>
            </a:r>
          </a:p>
        </p:txBody>
      </p:sp>
      <p:sp>
        <p:nvSpPr>
          <p:cNvPr id="4" name="矩形 3"/>
          <p:cNvSpPr/>
          <p:nvPr userDrawn="1"/>
        </p:nvSpPr>
        <p:spPr>
          <a:xfrm>
            <a:off x="0" y="333533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舍入误差</a:t>
            </a:r>
            <a:endParaRPr lang="en-US" altLang="zh-CN" sz="1400" dirty="0">
              <a:latin typeface="微软雅黑" panose="020B0503020204020204" pitchFamily="34" charset="-122"/>
              <a:ea typeface="微软雅黑" panose="020B0503020204020204" pitchFamily="34" charset="-122"/>
            </a:endParaRPr>
          </a:p>
        </p:txBody>
      </p:sp>
      <p:sp>
        <p:nvSpPr>
          <p:cNvPr id="5" name="日期占位符 2"/>
          <p:cNvSpPr>
            <a:spLocks noGrp="1"/>
          </p:cNvSpPr>
          <p:nvPr>
            <p:ph type="dt" sz="half" idx="10"/>
          </p:nvPr>
        </p:nvSpPr>
        <p:spPr/>
        <p:txBody>
          <a:bodyPr/>
          <a:lstStyle>
            <a:lvl1pPr>
              <a:defRPr/>
            </a:lvl1pPr>
          </a:lstStyle>
          <a:p>
            <a:pPr>
              <a:defRPr/>
            </a:pPr>
            <a:fld id="{4CBE9BE8-E146-4E21-9543-8DEA9C3EAEC2}" type="datetime1">
              <a:rPr lang="en-US"/>
              <a:pPr>
                <a:defRPr/>
              </a:pPr>
              <a:t>9/13/2020</a:t>
            </a:fld>
            <a:endParaRPr lang="en-US" dirty="0"/>
          </a:p>
        </p:txBody>
      </p:sp>
      <p:sp>
        <p:nvSpPr>
          <p:cNvPr id="6" name="页脚占位符 3"/>
          <p:cNvSpPr>
            <a:spLocks noGrp="1"/>
          </p:cNvSpPr>
          <p:nvPr>
            <p:ph type="ftr" sz="quarter" idx="11"/>
          </p:nvPr>
        </p:nvSpPr>
        <p:spPr/>
        <p:txBody>
          <a:bodyPr/>
          <a:lstStyle>
            <a:lvl1pPr>
              <a:defRPr/>
            </a:lvl1pPr>
          </a:lstStyle>
          <a:p>
            <a:pPr>
              <a:defRPr/>
            </a:pPr>
            <a:r>
              <a:rPr lang="en-US"/>
              <a:t>Footer Text</a:t>
            </a:r>
            <a:endParaRPr lang="en-US" dirty="0"/>
          </a:p>
        </p:txBody>
      </p:sp>
      <p:sp>
        <p:nvSpPr>
          <p:cNvPr id="7" name="灯片编号占位符 4"/>
          <p:cNvSpPr>
            <a:spLocks noGrp="1"/>
          </p:cNvSpPr>
          <p:nvPr>
            <p:ph type="sldNum" sz="quarter" idx="12"/>
          </p:nvPr>
        </p:nvSpPr>
        <p:spPr/>
        <p:txBody>
          <a:bodyPr/>
          <a:lstStyle>
            <a:lvl1pPr>
              <a:defRPr/>
            </a:lvl1pPr>
          </a:lstStyle>
          <a:p>
            <a:pPr>
              <a:defRPr/>
            </a:pPr>
            <a:fld id="{84D5590D-0ABB-4CEA-9675-A0F37B313686}"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1693863"/>
          <a:ext cx="1268413" cy="1187450"/>
        </p:xfrm>
        <a:graphic>
          <a:graphicData uri="http://schemas.openxmlformats.org/drawingml/2006/table">
            <a:tbl>
              <a:tblPr>
                <a:tableStyleId>{2D5ABB26-0587-4C30-8999-92F81FD0307C}</a:tableStyleId>
              </a:tblPr>
              <a:tblGrid>
                <a:gridCol w="1268413">
                  <a:extLst>
                    <a:ext uri="{9D8B030D-6E8A-4147-A177-3AD203B41FA5}">
                      <a16:colId xmlns:a16="http://schemas.microsoft.com/office/drawing/2014/main" val="20000"/>
                    </a:ext>
                  </a:extLst>
                </a:gridCol>
              </a:tblGrid>
              <a:tr h="593725">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截断误差</a:t>
                      </a:r>
                    </a:p>
                  </a:txBody>
                  <a:tcPr marL="68561" marR="68561" marT="34274" marB="342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3725">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相对误差</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74" marB="342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矩形 2"/>
          <p:cNvSpPr/>
          <p:nvPr userDrawn="1"/>
        </p:nvSpPr>
        <p:spPr>
          <a:xfrm>
            <a:off x="0" y="16779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绝对误差</a:t>
            </a:r>
          </a:p>
        </p:txBody>
      </p:sp>
      <p:sp>
        <p:nvSpPr>
          <p:cNvPr id="4" name="日期占位符 2"/>
          <p:cNvSpPr>
            <a:spLocks noGrp="1"/>
          </p:cNvSpPr>
          <p:nvPr>
            <p:ph type="dt" sz="half" idx="10"/>
          </p:nvPr>
        </p:nvSpPr>
        <p:spPr/>
        <p:txBody>
          <a:bodyPr/>
          <a:lstStyle>
            <a:lvl1pPr>
              <a:defRPr/>
            </a:lvl1pPr>
          </a:lstStyle>
          <a:p>
            <a:pPr>
              <a:defRPr/>
            </a:pPr>
            <a:fld id="{7C7CFC62-CCD1-4143-93A2-4A82373B6FCB}" type="datetime1">
              <a:rPr lang="en-US"/>
              <a:pPr>
                <a:defRPr/>
              </a:pPr>
              <a:t>9/13/2020</a:t>
            </a:fld>
            <a:endParaRPr lang="en-US" dirty="0"/>
          </a:p>
        </p:txBody>
      </p:sp>
      <p:sp>
        <p:nvSpPr>
          <p:cNvPr id="5" name="页脚占位符 3"/>
          <p:cNvSpPr>
            <a:spLocks noGrp="1"/>
          </p:cNvSpPr>
          <p:nvPr>
            <p:ph type="ftr" sz="quarter" idx="11"/>
          </p:nvPr>
        </p:nvSpPr>
        <p:spPr/>
        <p:txBody>
          <a:bodyPr/>
          <a:lstStyle>
            <a:lvl1pPr>
              <a:defRPr/>
            </a:lvl1pPr>
          </a:lstStyle>
          <a:p>
            <a:pPr>
              <a:defRPr/>
            </a:pPr>
            <a:r>
              <a:rPr lang="en-US"/>
              <a:t>Footer Text</a:t>
            </a:r>
            <a:endParaRPr lang="en-US" dirty="0"/>
          </a:p>
        </p:txBody>
      </p:sp>
      <p:sp>
        <p:nvSpPr>
          <p:cNvPr id="6" name="灯片编号占位符 4"/>
          <p:cNvSpPr>
            <a:spLocks noGrp="1"/>
          </p:cNvSpPr>
          <p:nvPr>
            <p:ph type="sldNum" sz="quarter" idx="12"/>
          </p:nvPr>
        </p:nvSpPr>
        <p:spPr/>
        <p:txBody>
          <a:bodyPr/>
          <a:lstStyle>
            <a:lvl1pPr>
              <a:defRPr/>
            </a:lvl1pPr>
          </a:lstStyle>
          <a:p>
            <a:pPr>
              <a:defRPr/>
            </a:pPr>
            <a:fld id="{66D1B80C-C295-460B-8410-819EEB02614B}"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1693863"/>
          <a:ext cx="1268413" cy="1187450"/>
        </p:xfrm>
        <a:graphic>
          <a:graphicData uri="http://schemas.openxmlformats.org/drawingml/2006/table">
            <a:tbl>
              <a:tblPr>
                <a:tableStyleId>{2D5ABB26-0587-4C30-8999-92F81FD0307C}</a:tableStyleId>
              </a:tblPr>
              <a:tblGrid>
                <a:gridCol w="1268413">
                  <a:extLst>
                    <a:ext uri="{9D8B030D-6E8A-4147-A177-3AD203B41FA5}">
                      <a16:colId xmlns:a16="http://schemas.microsoft.com/office/drawing/2014/main" val="20000"/>
                    </a:ext>
                  </a:extLst>
                </a:gridCol>
              </a:tblGrid>
              <a:tr h="593725">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绝对误差</a:t>
                      </a:r>
                    </a:p>
                  </a:txBody>
                  <a:tcPr marL="68561" marR="68561" marT="34274" marB="342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3725">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相对误差</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74" marB="342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矩形 2"/>
          <p:cNvSpPr/>
          <p:nvPr userDrawn="1"/>
        </p:nvSpPr>
        <p:spPr>
          <a:xfrm>
            <a:off x="0" y="2297113"/>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相对误差</a:t>
            </a:r>
          </a:p>
        </p:txBody>
      </p:sp>
      <p:sp>
        <p:nvSpPr>
          <p:cNvPr id="4" name="日期占位符 2"/>
          <p:cNvSpPr>
            <a:spLocks noGrp="1"/>
          </p:cNvSpPr>
          <p:nvPr>
            <p:ph type="dt" sz="half" idx="10"/>
          </p:nvPr>
        </p:nvSpPr>
        <p:spPr/>
        <p:txBody>
          <a:bodyPr/>
          <a:lstStyle>
            <a:lvl1pPr>
              <a:defRPr/>
            </a:lvl1pPr>
          </a:lstStyle>
          <a:p>
            <a:pPr>
              <a:defRPr/>
            </a:pPr>
            <a:fld id="{0EB5EA47-43CC-4A3E-A5DF-23B40116BFA3}" type="datetime1">
              <a:rPr lang="en-US"/>
              <a:pPr>
                <a:defRPr/>
              </a:pPr>
              <a:t>9/13/2020</a:t>
            </a:fld>
            <a:endParaRPr lang="en-US" dirty="0"/>
          </a:p>
        </p:txBody>
      </p:sp>
      <p:sp>
        <p:nvSpPr>
          <p:cNvPr id="5" name="页脚占位符 3"/>
          <p:cNvSpPr>
            <a:spLocks noGrp="1"/>
          </p:cNvSpPr>
          <p:nvPr>
            <p:ph type="ftr" sz="quarter" idx="11"/>
          </p:nvPr>
        </p:nvSpPr>
        <p:spPr/>
        <p:txBody>
          <a:bodyPr/>
          <a:lstStyle>
            <a:lvl1pPr>
              <a:defRPr/>
            </a:lvl1pPr>
          </a:lstStyle>
          <a:p>
            <a:pPr>
              <a:defRPr/>
            </a:pPr>
            <a:r>
              <a:rPr lang="en-US"/>
              <a:t>Footer Text</a:t>
            </a:r>
            <a:endParaRPr lang="en-US" dirty="0"/>
          </a:p>
        </p:txBody>
      </p:sp>
      <p:sp>
        <p:nvSpPr>
          <p:cNvPr id="6" name="灯片编号占位符 4"/>
          <p:cNvSpPr>
            <a:spLocks noGrp="1"/>
          </p:cNvSpPr>
          <p:nvPr>
            <p:ph type="sldNum" sz="quarter" idx="12"/>
          </p:nvPr>
        </p:nvSpPr>
        <p:spPr/>
        <p:txBody>
          <a:bodyPr/>
          <a:lstStyle>
            <a:lvl1pPr>
              <a:defRPr/>
            </a:lvl1pPr>
          </a:lstStyle>
          <a:p>
            <a:pPr>
              <a:defRPr/>
            </a:pPr>
            <a:fld id="{5A1D74FF-BC83-4740-A7A7-8542B0560AB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ea typeface="微软雅黑" pitchFamily="34" charset="-122"/>
              </a:defRPr>
            </a:lvl1pPr>
          </a:lstStyle>
          <a:p>
            <a:pPr>
              <a:defRPr/>
            </a:pPr>
            <a:fld id="{86A4963E-0D9B-45DC-9720-FEC0E036E7DC}" type="datetimeFigureOut">
              <a:rPr lang="zh-CN" altLang="en-US"/>
              <a:pPr>
                <a:defRPr/>
              </a:pPr>
              <a:t>2020/9/13</a:t>
            </a:fld>
            <a:endParaRPr lang="zh-CN" altLang="en-US" dirty="0"/>
          </a:p>
        </p:txBody>
      </p:sp>
      <p:sp>
        <p:nvSpPr>
          <p:cNvPr id="3" name="Footer Placeholder 2"/>
          <p:cNvSpPr>
            <a:spLocks noGrp="1"/>
          </p:cNvSpPr>
          <p:nvPr>
            <p:ph type="ftr" sz="quarter" idx="11"/>
          </p:nvPr>
        </p:nvSpPr>
        <p:spPr/>
        <p:txBody>
          <a:bodyPr/>
          <a:lstStyle>
            <a:lvl1pPr>
              <a:defRPr>
                <a:ea typeface="微软雅黑" pitchFamily="34" charset="-122"/>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a:ea typeface="微软雅黑" pitchFamily="34" charset="-122"/>
              </a:defRPr>
            </a:lvl1pPr>
          </a:lstStyle>
          <a:p>
            <a:pPr>
              <a:defRPr/>
            </a:pPr>
            <a:fld id="{BE59BB8B-C8CF-4EED-927D-BD043EF62D1A}"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绪论">
    <p:spTree>
      <p:nvGrpSpPr>
        <p:cNvPr id="1" name=""/>
        <p:cNvGrpSpPr/>
        <p:nvPr/>
      </p:nvGrpSpPr>
      <p:grpSpPr>
        <a:xfrm>
          <a:off x="0" y="0"/>
          <a:ext cx="0" cy="0"/>
          <a:chOff x="0" y="0"/>
          <a:chExt cx="0" cy="0"/>
        </a:xfrm>
      </p:grpSpPr>
      <p:sp>
        <p:nvSpPr>
          <p:cNvPr id="2" name="矩形 1"/>
          <p:cNvSpPr/>
          <p:nvPr userDrawn="1"/>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graphicFrame>
        <p:nvGraphicFramePr>
          <p:cNvPr id="3" name="表格 2"/>
          <p:cNvGraphicFramePr>
            <a:graphicFrameLocks noGrp="1"/>
          </p:cNvGraphicFramePr>
          <p:nvPr/>
        </p:nvGraphicFramePr>
        <p:xfrm>
          <a:off x="0" y="950913"/>
          <a:ext cx="1268413" cy="2970212"/>
        </p:xfrm>
        <a:graphic>
          <a:graphicData uri="http://schemas.openxmlformats.org/drawingml/2006/table">
            <a:tbl>
              <a:tblPr>
                <a:tableStyleId>{2D5ABB26-0587-4C30-8999-92F81FD0307C}</a:tableStyleId>
              </a:tblPr>
              <a:tblGrid>
                <a:gridCol w="1268413">
                  <a:extLst>
                    <a:ext uri="{9D8B030D-6E8A-4147-A177-3AD203B41FA5}">
                      <a16:colId xmlns:a16="http://schemas.microsoft.com/office/drawing/2014/main" val="20000"/>
                    </a:ext>
                  </a:extLst>
                </a:gridCol>
              </a:tblGrid>
              <a:tr h="594042">
                <a:tc>
                  <a:txBody>
                    <a:bodyPr/>
                    <a:lstStyle/>
                    <a:p>
                      <a:pPr algn="ctr"/>
                      <a:endParaRPr lang="zh-CN" altLang="en-US" sz="1400" dirty="0"/>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理论基础</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单变量</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浓度预测</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多变量</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浓度预测</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结论与展望</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矩形 3"/>
          <p:cNvSpPr/>
          <p:nvPr userDrawn="1"/>
        </p:nvSpPr>
        <p:spPr>
          <a:xfrm>
            <a:off x="0" y="9540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绪论</a:t>
            </a:r>
          </a:p>
        </p:txBody>
      </p:sp>
      <p:sp>
        <p:nvSpPr>
          <p:cNvPr id="5" name="等腰三角形 4"/>
          <p:cNvSpPr/>
          <p:nvPr userDrawn="1"/>
        </p:nvSpPr>
        <p:spPr>
          <a:xfrm rot="16200000">
            <a:off x="1160463" y="1195388"/>
            <a:ext cx="107950" cy="10795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 name="直角三角形 5"/>
          <p:cNvSpPr/>
          <p:nvPr userDrawn="1"/>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sp>
        <p:nvSpPr>
          <p:cNvPr id="7" name="五边形 16"/>
          <p:cNvSpPr>
            <a:spLocks noChangeArrowheads="1"/>
          </p:cNvSpPr>
          <p:nvPr userDrawn="1"/>
        </p:nvSpPr>
        <p:spPr bwMode="auto">
          <a:xfrm flipH="1">
            <a:off x="8535988" y="4776788"/>
            <a:ext cx="741362" cy="377825"/>
          </a:xfrm>
          <a:prstGeom prst="homePlate">
            <a:avLst>
              <a:gd name="adj" fmla="val 49999"/>
            </a:avLst>
          </a:prstGeom>
          <a:noFill/>
          <a:ln w="25400" algn="ctr">
            <a:noFill/>
            <a:miter lim="800000"/>
            <a:headEnd/>
            <a:tailEnd/>
          </a:ln>
        </p:spPr>
        <p:txBody>
          <a:bodyPr lIns="68580" tIns="34290" rIns="68580" bIns="34290" anchor="ctr"/>
          <a:lstStyle/>
          <a:p>
            <a:pPr algn="ctr" eaLnBrk="1" hangingPunct="1"/>
            <a:fld id="{15B00F9A-626C-4607-A967-219892CD4F5A}" type="slidenum">
              <a:rPr lang="zh-CN" altLang="en-US" sz="1400">
                <a:solidFill>
                  <a:schemeClr val="bg1"/>
                </a:solidFill>
                <a:latin typeface="Arial Unicode MS" pitchFamily="34" charset="-122"/>
                <a:ea typeface="Arial Unicode MS" pitchFamily="34" charset="-122"/>
                <a:cs typeface="Arial Unicode MS" pitchFamily="34" charset="-122"/>
              </a:rPr>
              <a:pPr algn="ctr" eaLnBrk="1" hangingPunct="1"/>
              <a:t>‹#›</a:t>
            </a:fld>
            <a:endParaRPr lang="zh-CN" altLang="en-US">
              <a:solidFill>
                <a:srgbClr val="FFFFFF"/>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2" name="矩形 1"/>
          <p:cNvSpPr/>
          <p:nvPr userDrawn="1"/>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graphicFrame>
        <p:nvGraphicFramePr>
          <p:cNvPr id="3" name="表格 2"/>
          <p:cNvGraphicFramePr>
            <a:graphicFrameLocks noGrp="1"/>
          </p:cNvGraphicFramePr>
          <p:nvPr/>
        </p:nvGraphicFramePr>
        <p:xfrm>
          <a:off x="0" y="950913"/>
          <a:ext cx="1268413" cy="2970212"/>
        </p:xfrm>
        <a:graphic>
          <a:graphicData uri="http://schemas.openxmlformats.org/drawingml/2006/table">
            <a:tbl>
              <a:tblPr>
                <a:tableStyleId>{2D5ABB26-0587-4C30-8999-92F81FD0307C}</a:tableStyleId>
              </a:tblPr>
              <a:tblGrid>
                <a:gridCol w="1268413">
                  <a:extLst>
                    <a:ext uri="{9D8B030D-6E8A-4147-A177-3AD203B41FA5}">
                      <a16:colId xmlns:a16="http://schemas.microsoft.com/office/drawing/2014/main" val="20000"/>
                    </a:ext>
                  </a:extLst>
                </a:gridCol>
              </a:tblGrid>
              <a:tr h="5940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单变量</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浓度预测</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多变量</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浓度预测</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结论与展望</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4" name="组合 13"/>
          <p:cNvGrpSpPr>
            <a:grpSpLocks/>
          </p:cNvGrpSpPr>
          <p:nvPr userDrawn="1"/>
        </p:nvGrpSpPr>
        <p:grpSpPr bwMode="auto">
          <a:xfrm>
            <a:off x="0" y="1546225"/>
            <a:ext cx="1268413" cy="590550"/>
            <a:chOff x="0" y="1272662"/>
            <a:chExt cx="1691680" cy="788186"/>
          </a:xfrm>
        </p:grpSpPr>
        <p:sp>
          <p:nvSpPr>
            <p:cNvPr id="5" name="矩形 4"/>
            <p:cNvSpPr/>
            <p:nvPr userDrawn="1"/>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理论基础</a:t>
              </a:r>
            </a:p>
          </p:txBody>
        </p:sp>
        <p:sp>
          <p:nvSpPr>
            <p:cNvPr id="6" name="等腰三角形 5"/>
            <p:cNvSpPr/>
            <p:nvPr userDrawn="1"/>
          </p:nvSpPr>
          <p:spPr>
            <a:xfrm rot="16200000">
              <a:off x="1547655" y="1594769"/>
              <a:ext cx="144077"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7" name="直角三角形 6"/>
          <p:cNvSpPr/>
          <p:nvPr userDrawn="1"/>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sp>
        <p:nvSpPr>
          <p:cNvPr id="8" name="五边形 17"/>
          <p:cNvSpPr>
            <a:spLocks noChangeArrowheads="1"/>
          </p:cNvSpPr>
          <p:nvPr userDrawn="1"/>
        </p:nvSpPr>
        <p:spPr bwMode="auto">
          <a:xfrm flipH="1">
            <a:off x="8535988" y="4776788"/>
            <a:ext cx="741362" cy="377825"/>
          </a:xfrm>
          <a:prstGeom prst="homePlate">
            <a:avLst>
              <a:gd name="adj" fmla="val 49999"/>
            </a:avLst>
          </a:prstGeom>
          <a:noFill/>
          <a:ln w="25400" algn="ctr">
            <a:noFill/>
            <a:miter lim="800000"/>
            <a:headEnd/>
            <a:tailEnd/>
          </a:ln>
        </p:spPr>
        <p:txBody>
          <a:bodyPr lIns="68580" tIns="34290" rIns="68580" bIns="34290" anchor="ctr"/>
          <a:lstStyle/>
          <a:p>
            <a:pPr algn="ctr" eaLnBrk="1" hangingPunct="1"/>
            <a:fld id="{62E362A0-617C-457C-A47E-7C0DF9D3D5ED}" type="slidenum">
              <a:rPr lang="zh-CN" altLang="en-US" sz="1400">
                <a:solidFill>
                  <a:schemeClr val="bg1"/>
                </a:solidFill>
                <a:latin typeface="Arial Unicode MS" pitchFamily="34" charset="-122"/>
                <a:ea typeface="Arial Unicode MS" pitchFamily="34" charset="-122"/>
                <a:cs typeface="Arial Unicode MS" pitchFamily="34" charset="-122"/>
              </a:rPr>
              <a:pPr algn="ctr" eaLnBrk="1" hangingPunct="1"/>
              <a:t>‹#›</a:t>
            </a:fld>
            <a:endParaRPr lang="zh-CN" altLang="en-US">
              <a:solidFill>
                <a:srgbClr val="FFFFFF"/>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2" name="矩形 1"/>
          <p:cNvSpPr/>
          <p:nvPr userDrawn="1"/>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graphicFrame>
        <p:nvGraphicFramePr>
          <p:cNvPr id="3" name="表格 2"/>
          <p:cNvGraphicFramePr>
            <a:graphicFrameLocks noGrp="1"/>
          </p:cNvGraphicFramePr>
          <p:nvPr/>
        </p:nvGraphicFramePr>
        <p:xfrm>
          <a:off x="0" y="950913"/>
          <a:ext cx="1268413" cy="2970212"/>
        </p:xfrm>
        <a:graphic>
          <a:graphicData uri="http://schemas.openxmlformats.org/drawingml/2006/table">
            <a:tbl>
              <a:tblPr>
                <a:tableStyleId>{2D5ABB26-0587-4C30-8999-92F81FD0307C}</a:tableStyleId>
              </a:tblPr>
              <a:tblGrid>
                <a:gridCol w="1268413">
                  <a:extLst>
                    <a:ext uri="{9D8B030D-6E8A-4147-A177-3AD203B41FA5}">
                      <a16:colId xmlns:a16="http://schemas.microsoft.com/office/drawing/2014/main" val="20000"/>
                    </a:ext>
                  </a:extLst>
                </a:gridCol>
              </a:tblGrid>
              <a:tr h="5940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理论基础</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多变量</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浓度预测</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总结与展望</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4" name="组合 13"/>
          <p:cNvGrpSpPr>
            <a:grpSpLocks/>
          </p:cNvGrpSpPr>
          <p:nvPr userDrawn="1"/>
        </p:nvGrpSpPr>
        <p:grpSpPr bwMode="auto">
          <a:xfrm>
            <a:off x="0" y="2139950"/>
            <a:ext cx="1268413" cy="592138"/>
            <a:chOff x="0" y="1272662"/>
            <a:chExt cx="1691680" cy="788186"/>
          </a:xfrm>
        </p:grpSpPr>
        <p:sp>
          <p:nvSpPr>
            <p:cNvPr id="5" name="矩形 4"/>
            <p:cNvSpPr/>
            <p:nvPr userDrawn="1"/>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单变量</a:t>
              </a:r>
              <a:r>
                <a:rPr lang="en-US" altLang="zh-CN" sz="1400" dirty="0">
                  <a:latin typeface="微软雅黑" panose="020B0503020204020204" pitchFamily="34" charset="-122"/>
                  <a:ea typeface="微软雅黑" panose="020B0503020204020204" pitchFamily="34" charset="-122"/>
                </a:rPr>
                <a:t>PM2.5</a:t>
              </a:r>
              <a:r>
                <a:rPr lang="zh-CN" altLang="en-US" sz="1400" dirty="0">
                  <a:latin typeface="微软雅黑" panose="020B0503020204020204" pitchFamily="34" charset="-122"/>
                  <a:ea typeface="微软雅黑" panose="020B0503020204020204" pitchFamily="34" charset="-122"/>
                </a:rPr>
                <a:t>浓度预测</a:t>
              </a:r>
            </a:p>
          </p:txBody>
        </p:sp>
        <p:sp>
          <p:nvSpPr>
            <p:cNvPr id="6" name="等腰三角形 5"/>
            <p:cNvSpPr/>
            <p:nvPr userDrawn="1"/>
          </p:nvSpPr>
          <p:spPr>
            <a:xfrm rot="16200000">
              <a:off x="1546791" y="1594769"/>
              <a:ext cx="145804"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7" name="直角三角形 6"/>
          <p:cNvSpPr/>
          <p:nvPr userDrawn="1"/>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sp>
        <p:nvSpPr>
          <p:cNvPr id="8" name="五边形 17"/>
          <p:cNvSpPr>
            <a:spLocks noChangeArrowheads="1"/>
          </p:cNvSpPr>
          <p:nvPr userDrawn="1"/>
        </p:nvSpPr>
        <p:spPr bwMode="auto">
          <a:xfrm flipH="1">
            <a:off x="8535988" y="4776788"/>
            <a:ext cx="741362" cy="377825"/>
          </a:xfrm>
          <a:prstGeom prst="homePlate">
            <a:avLst>
              <a:gd name="adj" fmla="val 49999"/>
            </a:avLst>
          </a:prstGeom>
          <a:noFill/>
          <a:ln w="25400" algn="ctr">
            <a:noFill/>
            <a:miter lim="800000"/>
            <a:headEnd/>
            <a:tailEnd/>
          </a:ln>
        </p:spPr>
        <p:txBody>
          <a:bodyPr lIns="68580" tIns="34290" rIns="68580" bIns="34290" anchor="ctr"/>
          <a:lstStyle/>
          <a:p>
            <a:pPr algn="ctr" eaLnBrk="1" hangingPunct="1"/>
            <a:fld id="{301F7AC8-9151-453E-8A02-293406755B3B}" type="slidenum">
              <a:rPr lang="zh-CN" altLang="en-US" sz="1400">
                <a:solidFill>
                  <a:schemeClr val="bg1"/>
                </a:solidFill>
                <a:latin typeface="Arial Unicode MS" pitchFamily="34" charset="-122"/>
                <a:ea typeface="Arial Unicode MS" pitchFamily="34" charset="-122"/>
                <a:cs typeface="Arial Unicode MS" pitchFamily="34" charset="-122"/>
              </a:rPr>
              <a:pPr algn="ctr" eaLnBrk="1" hangingPunct="1"/>
              <a:t>‹#›</a:t>
            </a:fld>
            <a:endParaRPr lang="zh-CN" altLang="en-US">
              <a:solidFill>
                <a:srgbClr val="FFFFFF"/>
              </a:solidFill>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2" name="矩形 1"/>
          <p:cNvSpPr/>
          <p:nvPr userDrawn="1"/>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graphicFrame>
        <p:nvGraphicFramePr>
          <p:cNvPr id="3" name="表格 2"/>
          <p:cNvGraphicFramePr>
            <a:graphicFrameLocks noGrp="1"/>
          </p:cNvGraphicFramePr>
          <p:nvPr/>
        </p:nvGraphicFramePr>
        <p:xfrm>
          <a:off x="0" y="950913"/>
          <a:ext cx="1268413" cy="2970212"/>
        </p:xfrm>
        <a:graphic>
          <a:graphicData uri="http://schemas.openxmlformats.org/drawingml/2006/table">
            <a:tbl>
              <a:tblPr>
                <a:tableStyleId>{2D5ABB26-0587-4C30-8999-92F81FD0307C}</a:tableStyleId>
              </a:tblPr>
              <a:tblGrid>
                <a:gridCol w="1268413">
                  <a:extLst>
                    <a:ext uri="{9D8B030D-6E8A-4147-A177-3AD203B41FA5}">
                      <a16:colId xmlns:a16="http://schemas.microsoft.com/office/drawing/2014/main" val="20000"/>
                    </a:ext>
                  </a:extLst>
                </a:gridCol>
              </a:tblGrid>
              <a:tr h="5940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理论基础</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单变量</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浓度预测</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总结与展望</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4" name="组合 9"/>
          <p:cNvGrpSpPr>
            <a:grpSpLocks/>
          </p:cNvGrpSpPr>
          <p:nvPr userDrawn="1"/>
        </p:nvGrpSpPr>
        <p:grpSpPr bwMode="auto">
          <a:xfrm>
            <a:off x="0" y="2736850"/>
            <a:ext cx="1268413" cy="590550"/>
            <a:chOff x="0" y="1272662"/>
            <a:chExt cx="1691680" cy="788186"/>
          </a:xfrm>
        </p:grpSpPr>
        <p:sp>
          <p:nvSpPr>
            <p:cNvPr id="5" name="矩形 4"/>
            <p:cNvSpPr/>
            <p:nvPr userDrawn="1"/>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多变量</a:t>
              </a:r>
              <a:r>
                <a:rPr lang="en-US" altLang="zh-CN" sz="1400" dirty="0">
                  <a:latin typeface="微软雅黑" panose="020B0503020204020204" pitchFamily="34" charset="-122"/>
                  <a:ea typeface="微软雅黑" panose="020B0503020204020204" pitchFamily="34" charset="-122"/>
                </a:rPr>
                <a:t>PM2.5</a:t>
              </a:r>
              <a:r>
                <a:rPr lang="zh-CN" altLang="en-US" sz="1400" dirty="0">
                  <a:latin typeface="微软雅黑" panose="020B0503020204020204" pitchFamily="34" charset="-122"/>
                  <a:ea typeface="微软雅黑" panose="020B0503020204020204" pitchFamily="34" charset="-122"/>
                </a:rPr>
                <a:t>浓度预测</a:t>
              </a:r>
            </a:p>
          </p:txBody>
        </p:sp>
        <p:sp>
          <p:nvSpPr>
            <p:cNvPr id="6" name="等腰三角形 5"/>
            <p:cNvSpPr/>
            <p:nvPr userDrawn="1"/>
          </p:nvSpPr>
          <p:spPr>
            <a:xfrm rot="16200000">
              <a:off x="1547655" y="1594769"/>
              <a:ext cx="144077"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7" name="直角三角形 6"/>
          <p:cNvSpPr/>
          <p:nvPr userDrawn="1"/>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sp>
        <p:nvSpPr>
          <p:cNvPr id="8" name="五边形 17"/>
          <p:cNvSpPr>
            <a:spLocks noChangeArrowheads="1"/>
          </p:cNvSpPr>
          <p:nvPr userDrawn="1"/>
        </p:nvSpPr>
        <p:spPr bwMode="auto">
          <a:xfrm flipH="1">
            <a:off x="8535988" y="4776788"/>
            <a:ext cx="741362" cy="377825"/>
          </a:xfrm>
          <a:prstGeom prst="homePlate">
            <a:avLst>
              <a:gd name="adj" fmla="val 49999"/>
            </a:avLst>
          </a:prstGeom>
          <a:noFill/>
          <a:ln w="25400" algn="ctr">
            <a:noFill/>
            <a:miter lim="800000"/>
            <a:headEnd/>
            <a:tailEnd/>
          </a:ln>
        </p:spPr>
        <p:txBody>
          <a:bodyPr lIns="68580" tIns="34290" rIns="68580" bIns="34290" anchor="ctr"/>
          <a:lstStyle/>
          <a:p>
            <a:pPr algn="ctr" eaLnBrk="1" hangingPunct="1"/>
            <a:fld id="{59C3619C-8D4F-440F-B624-CCC3D5D9ABA3}" type="slidenum">
              <a:rPr lang="zh-CN" altLang="en-US" sz="1400">
                <a:solidFill>
                  <a:schemeClr val="bg1"/>
                </a:solidFill>
                <a:latin typeface="Arial Unicode MS" pitchFamily="34" charset="-122"/>
                <a:ea typeface="Arial Unicode MS" pitchFamily="34" charset="-122"/>
                <a:cs typeface="Arial Unicode MS" pitchFamily="34" charset="-122"/>
              </a:rPr>
              <a:pPr algn="ctr" eaLnBrk="1" hangingPunct="1"/>
              <a:t>‹#›</a:t>
            </a:fld>
            <a:endParaRPr lang="zh-CN" altLang="en-US">
              <a:solidFill>
                <a:srgbClr val="FFFFFF"/>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2" name="矩形 1"/>
          <p:cNvSpPr/>
          <p:nvPr userDrawn="1"/>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graphicFrame>
        <p:nvGraphicFramePr>
          <p:cNvPr id="3" name="表格 2"/>
          <p:cNvGraphicFramePr>
            <a:graphicFrameLocks noGrp="1"/>
          </p:cNvGraphicFramePr>
          <p:nvPr/>
        </p:nvGraphicFramePr>
        <p:xfrm>
          <a:off x="0" y="950913"/>
          <a:ext cx="1268413" cy="2970212"/>
        </p:xfrm>
        <a:graphic>
          <a:graphicData uri="http://schemas.openxmlformats.org/drawingml/2006/table">
            <a:tbl>
              <a:tblPr>
                <a:tableStyleId>{2D5ABB26-0587-4C30-8999-92F81FD0307C}</a:tableStyleId>
              </a:tblPr>
              <a:tblGrid>
                <a:gridCol w="1268413">
                  <a:extLst>
                    <a:ext uri="{9D8B030D-6E8A-4147-A177-3AD203B41FA5}">
                      <a16:colId xmlns:a16="http://schemas.microsoft.com/office/drawing/2014/main" val="20000"/>
                    </a:ext>
                  </a:extLst>
                </a:gridCol>
              </a:tblGrid>
              <a:tr h="5940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理论基础</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单变量</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浓度预测</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多变量</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浓度预测</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42">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4" name="组合 13"/>
          <p:cNvGrpSpPr>
            <a:grpSpLocks/>
          </p:cNvGrpSpPr>
          <p:nvPr userDrawn="1"/>
        </p:nvGrpSpPr>
        <p:grpSpPr bwMode="auto">
          <a:xfrm>
            <a:off x="0" y="3330575"/>
            <a:ext cx="1268413" cy="590550"/>
            <a:chOff x="0" y="1272662"/>
            <a:chExt cx="1691680" cy="788186"/>
          </a:xfrm>
        </p:grpSpPr>
        <p:sp>
          <p:nvSpPr>
            <p:cNvPr id="5" name="矩形 4"/>
            <p:cNvSpPr/>
            <p:nvPr userDrawn="1"/>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总结与展望</a:t>
              </a:r>
            </a:p>
          </p:txBody>
        </p:sp>
        <p:sp>
          <p:nvSpPr>
            <p:cNvPr id="6" name="等腰三角形 5"/>
            <p:cNvSpPr/>
            <p:nvPr userDrawn="1"/>
          </p:nvSpPr>
          <p:spPr>
            <a:xfrm rot="16200000">
              <a:off x="1547655" y="1594769"/>
              <a:ext cx="144077"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7" name="直角三角形 6"/>
          <p:cNvSpPr/>
          <p:nvPr userDrawn="1"/>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sp>
        <p:nvSpPr>
          <p:cNvPr id="8" name="五边形 17"/>
          <p:cNvSpPr>
            <a:spLocks noChangeArrowheads="1"/>
          </p:cNvSpPr>
          <p:nvPr userDrawn="1"/>
        </p:nvSpPr>
        <p:spPr bwMode="auto">
          <a:xfrm flipH="1">
            <a:off x="8535988" y="4776788"/>
            <a:ext cx="741362" cy="377825"/>
          </a:xfrm>
          <a:prstGeom prst="homePlate">
            <a:avLst>
              <a:gd name="adj" fmla="val 49999"/>
            </a:avLst>
          </a:prstGeom>
          <a:noFill/>
          <a:ln w="25400" algn="ctr">
            <a:noFill/>
            <a:miter lim="800000"/>
            <a:headEnd/>
            <a:tailEnd/>
          </a:ln>
        </p:spPr>
        <p:txBody>
          <a:bodyPr lIns="68580" tIns="34290" rIns="68580" bIns="34290" anchor="ctr"/>
          <a:lstStyle/>
          <a:p>
            <a:pPr algn="ctr" eaLnBrk="1" hangingPunct="1"/>
            <a:fld id="{7B1D5DF8-969B-4918-8986-F2068D931A92}" type="slidenum">
              <a:rPr lang="zh-CN" altLang="en-US" sz="1400">
                <a:solidFill>
                  <a:schemeClr val="bg1"/>
                </a:solidFill>
                <a:latin typeface="Arial Unicode MS" pitchFamily="34" charset="-122"/>
                <a:ea typeface="Arial Unicode MS" pitchFamily="34" charset="-122"/>
                <a:cs typeface="Arial Unicode MS" pitchFamily="34" charset="-122"/>
              </a:rPr>
              <a:pPr algn="ctr" eaLnBrk="1" hangingPunct="1"/>
              <a:t>‹#›</a:t>
            </a:fld>
            <a:endParaRPr lang="zh-CN" altLang="en-US">
              <a:solidFill>
                <a:srgbClr val="FFFFFF"/>
              </a:solidFill>
              <a:latin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2" name="矩形 1"/>
          <p:cNvSpPr/>
          <p:nvPr userDrawn="1"/>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graphicFrame>
        <p:nvGraphicFramePr>
          <p:cNvPr id="3" name="表格 2"/>
          <p:cNvGraphicFramePr>
            <a:graphicFrameLocks noGrp="1"/>
          </p:cNvGraphicFramePr>
          <p:nvPr/>
        </p:nvGraphicFramePr>
        <p:xfrm>
          <a:off x="0" y="950913"/>
          <a:ext cx="1268413" cy="3563937"/>
        </p:xfrm>
        <a:graphic>
          <a:graphicData uri="http://schemas.openxmlformats.org/drawingml/2006/table">
            <a:tbl>
              <a:tblPr>
                <a:tableStyleId>{2D5ABB26-0587-4C30-8999-92F81FD0307C}</a:tableStyleId>
              </a:tblPr>
              <a:tblGrid>
                <a:gridCol w="1268413">
                  <a:extLst>
                    <a:ext uri="{9D8B030D-6E8A-4147-A177-3AD203B41FA5}">
                      <a16:colId xmlns:a16="http://schemas.microsoft.com/office/drawing/2014/main" val="20000"/>
                    </a:ext>
                  </a:extLst>
                </a:gridCol>
              </a:tblGrid>
              <a:tr h="5939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61" marR="68561" marT="34289" marB="3428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399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61" marR="68561" marT="34289" marB="3428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399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p>
                  </a:txBody>
                  <a:tcPr marL="68561" marR="68561" marT="34289" marB="3428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399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61" marR="68561" marT="34289" marB="3428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399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61" marR="68561" marT="34289" marB="3428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59399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marL="68561" marR="68561" marT="34289" marB="3428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4" name="组合 13"/>
          <p:cNvGrpSpPr>
            <a:grpSpLocks/>
          </p:cNvGrpSpPr>
          <p:nvPr userDrawn="1"/>
        </p:nvGrpSpPr>
        <p:grpSpPr bwMode="auto">
          <a:xfrm>
            <a:off x="0" y="3924300"/>
            <a:ext cx="1268413" cy="590550"/>
            <a:chOff x="0" y="1272662"/>
            <a:chExt cx="1691680" cy="788186"/>
          </a:xfrm>
        </p:grpSpPr>
        <p:sp>
          <p:nvSpPr>
            <p:cNvPr id="5" name="矩形 4"/>
            <p:cNvSpPr/>
            <p:nvPr userDrawn="1"/>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建议与总结</a:t>
              </a:r>
            </a:p>
          </p:txBody>
        </p:sp>
        <p:sp>
          <p:nvSpPr>
            <p:cNvPr id="6" name="等腰三角形 5"/>
            <p:cNvSpPr/>
            <p:nvPr userDrawn="1"/>
          </p:nvSpPr>
          <p:spPr>
            <a:xfrm rot="16200000">
              <a:off x="1547655" y="1594769"/>
              <a:ext cx="144077"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7" name="直角三角形 6"/>
          <p:cNvSpPr/>
          <p:nvPr userDrawn="1"/>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sp>
        <p:nvSpPr>
          <p:cNvPr id="8" name="五边形 17"/>
          <p:cNvSpPr>
            <a:spLocks noChangeArrowheads="1"/>
          </p:cNvSpPr>
          <p:nvPr userDrawn="1"/>
        </p:nvSpPr>
        <p:spPr bwMode="auto">
          <a:xfrm flipH="1">
            <a:off x="8535988" y="4776788"/>
            <a:ext cx="741362" cy="377825"/>
          </a:xfrm>
          <a:prstGeom prst="homePlate">
            <a:avLst>
              <a:gd name="adj" fmla="val 49999"/>
            </a:avLst>
          </a:prstGeom>
          <a:noFill/>
          <a:ln w="25400" algn="ctr">
            <a:noFill/>
            <a:miter lim="800000"/>
            <a:headEnd/>
            <a:tailEnd/>
          </a:ln>
        </p:spPr>
        <p:txBody>
          <a:bodyPr lIns="68580" tIns="34290" rIns="68580" bIns="34290" anchor="ctr"/>
          <a:lstStyle/>
          <a:p>
            <a:pPr algn="ctr" eaLnBrk="1" hangingPunct="1"/>
            <a:fld id="{E5307653-F294-425D-B15E-16D091269542}" type="slidenum">
              <a:rPr lang="zh-CN" altLang="en-US" sz="1400">
                <a:solidFill>
                  <a:schemeClr val="bg1"/>
                </a:solidFill>
                <a:latin typeface="Arial Unicode MS" pitchFamily="34" charset="-122"/>
                <a:ea typeface="Arial Unicode MS" pitchFamily="34" charset="-122"/>
                <a:cs typeface="Arial Unicode MS" pitchFamily="34" charset="-122"/>
              </a:rPr>
              <a:pPr algn="ctr" eaLnBrk="1" hangingPunct="1"/>
              <a:t>‹#›</a:t>
            </a:fld>
            <a:endParaRPr lang="zh-CN" altLang="en-US">
              <a:solidFill>
                <a:srgbClr val="FFFFFF"/>
              </a:solidFill>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300"/>
            <a:ext cx="5791200" cy="102870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1027" name="Text Placeholder 2"/>
          <p:cNvSpPr>
            <a:spLocks noGrp="1"/>
          </p:cNvSpPr>
          <p:nvPr>
            <p:ph type="body" idx="1"/>
          </p:nvPr>
        </p:nvSpPr>
        <p:spPr bwMode="auto">
          <a:xfrm>
            <a:off x="457200" y="1314450"/>
            <a:ext cx="7620000" cy="3279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4629150"/>
            <a:ext cx="3429000" cy="228600"/>
          </a:xfrm>
          <a:prstGeom prst="rect">
            <a:avLst/>
          </a:prstGeom>
        </p:spPr>
        <p:txBody>
          <a:bodyPr vert="horz" lIns="91440" tIns="45720" rIns="91440" bIns="0" rtlCol="0" anchor="b"/>
          <a:lstStyle>
            <a:lvl1pPr algn="l" eaLnBrk="1" fontAlgn="auto" hangingPunct="1">
              <a:spcBef>
                <a:spcPts val="0"/>
              </a:spcBef>
              <a:spcAft>
                <a:spcPts val="0"/>
              </a:spcAft>
              <a:defRPr sz="1000">
                <a:solidFill>
                  <a:schemeClr val="tx1"/>
                </a:solidFill>
                <a:latin typeface="+mn-lt"/>
                <a:ea typeface="+mn-ea"/>
              </a:defRPr>
            </a:lvl1pPr>
          </a:lstStyle>
          <a:p>
            <a:pPr>
              <a:defRPr/>
            </a:pPr>
            <a:fld id="{F1A71348-2496-4559-B79E-16B91F7B6156}" type="datetime1">
              <a:rPr lang="en-US"/>
              <a:pPr>
                <a:defRPr/>
              </a:pPr>
              <a:t>9/13/2020</a:t>
            </a:fld>
            <a:endParaRPr lang="en-US" dirty="0"/>
          </a:p>
        </p:txBody>
      </p:sp>
      <p:sp>
        <p:nvSpPr>
          <p:cNvPr id="5" name="Footer Placeholder 4"/>
          <p:cNvSpPr>
            <a:spLocks noGrp="1"/>
          </p:cNvSpPr>
          <p:nvPr>
            <p:ph type="ftr" sz="quarter" idx="3"/>
          </p:nvPr>
        </p:nvSpPr>
        <p:spPr>
          <a:xfrm>
            <a:off x="457200" y="4870450"/>
            <a:ext cx="3429000" cy="212725"/>
          </a:xfrm>
          <a:prstGeom prst="rect">
            <a:avLst/>
          </a:prstGeom>
        </p:spPr>
        <p:txBody>
          <a:bodyPr vert="horz" lIns="91440" tIns="45720" rIns="91440" bIns="45720" rtlCol="0" anchor="t"/>
          <a:lstStyle>
            <a:lvl1pPr algn="l" eaLnBrk="1" fontAlgn="auto" hangingPunct="1">
              <a:spcBef>
                <a:spcPts val="0"/>
              </a:spcBef>
              <a:spcAft>
                <a:spcPts val="0"/>
              </a:spcAft>
              <a:defRPr sz="1000">
                <a:solidFill>
                  <a:schemeClr val="tx1"/>
                </a:solidFill>
                <a:latin typeface="+mn-lt"/>
                <a:ea typeface="+mn-ea"/>
              </a:defRPr>
            </a:lvl1pPr>
          </a:lstStyle>
          <a:p>
            <a:pPr>
              <a:defRPr/>
            </a:pPr>
            <a:r>
              <a:rPr lang="en-US"/>
              <a:t>Footer Text</a:t>
            </a:r>
            <a:endParaRPr lang="en-US" dirty="0"/>
          </a:p>
        </p:txBody>
      </p:sp>
      <p:sp>
        <p:nvSpPr>
          <p:cNvPr id="6" name="Slide Number Placeholder 5"/>
          <p:cNvSpPr>
            <a:spLocks noGrp="1"/>
          </p:cNvSpPr>
          <p:nvPr>
            <p:ph type="sldNum" sz="quarter" idx="4"/>
          </p:nvPr>
        </p:nvSpPr>
        <p:spPr>
          <a:xfrm rot="16200000">
            <a:off x="8391525" y="4368800"/>
            <a:ext cx="987425"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2400" b="1">
                <a:solidFill>
                  <a:schemeClr val="tx2"/>
                </a:solidFill>
              </a:defRPr>
            </a:lvl1pPr>
          </a:lstStyle>
          <a:p>
            <a:pPr>
              <a:defRPr/>
            </a:pPr>
            <a:fld id="{09CA568A-231F-411E-B9F9-E690D08B5A73}" type="slidenum">
              <a:rPr lang="en-US" altLang="zh-CN"/>
              <a:pPr>
                <a:defRPr/>
              </a:pPr>
              <a:t>‹#›</a:t>
            </a:fld>
            <a:endParaRPr lang="en-US" altLang="zh-CN"/>
          </a:p>
        </p:txBody>
      </p:sp>
      <p:sp>
        <p:nvSpPr>
          <p:cNvPr id="7" name="Rectangle 6"/>
          <p:cNvSpPr/>
          <p:nvPr/>
        </p:nvSpPr>
        <p:spPr>
          <a:xfrm>
            <a:off x="9001125" y="0"/>
            <a:ext cx="142875" cy="10287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p:cNvSpPr/>
          <p:nvPr/>
        </p:nvSpPr>
        <p:spPr>
          <a:xfrm>
            <a:off x="9001125" y="1028700"/>
            <a:ext cx="142875" cy="4114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圆角矩形 8"/>
          <p:cNvSpPr/>
          <p:nvPr userDrawn="1"/>
        </p:nvSpPr>
        <p:spPr>
          <a:xfrm>
            <a:off x="0" y="4867275"/>
            <a:ext cx="7048500" cy="276225"/>
          </a:xfrm>
          <a:prstGeom prst="roundRect">
            <a:avLst>
              <a:gd name="adj" fmla="val 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b="1" dirty="0">
              <a:ea typeface="微软雅黑" pitchFamily="34" charset="-122"/>
            </a:endParaRPr>
          </a:p>
        </p:txBody>
      </p:sp>
      <p:sp>
        <p:nvSpPr>
          <p:cNvPr id="10" name="圆角矩形 9"/>
          <p:cNvSpPr/>
          <p:nvPr userDrawn="1"/>
        </p:nvSpPr>
        <p:spPr>
          <a:xfrm>
            <a:off x="8124825" y="4867275"/>
            <a:ext cx="1019175" cy="276225"/>
          </a:xfrm>
          <a:prstGeom prst="roundRect">
            <a:avLst>
              <a:gd name="adj" fmla="val 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b="1" dirty="0">
              <a:ea typeface="微软雅黑" pitchFamily="34" charset="-122"/>
            </a:endParaRPr>
          </a:p>
        </p:txBody>
      </p:sp>
      <p:sp>
        <p:nvSpPr>
          <p:cNvPr id="11" name="文本框 9"/>
          <p:cNvSpPr txBox="1"/>
          <p:nvPr userDrawn="1"/>
        </p:nvSpPr>
        <p:spPr>
          <a:xfrm>
            <a:off x="7143750" y="4843463"/>
            <a:ext cx="877888" cy="300037"/>
          </a:xfrm>
          <a:prstGeom prst="rect">
            <a:avLst/>
          </a:prstGeom>
          <a:noFill/>
        </p:spPr>
        <p:txBody>
          <a:bodyPr wrap="none">
            <a:spAutoFit/>
          </a:bodyPr>
          <a:lstStyle/>
          <a:p>
            <a:pPr eaLnBrk="1" fontAlgn="auto" hangingPunct="1">
              <a:spcBef>
                <a:spcPts val="0"/>
              </a:spcBef>
              <a:spcAft>
                <a:spcPts val="0"/>
              </a:spcAft>
              <a:defRPr/>
            </a:pPr>
            <a:r>
              <a:rPr lang="zh-CN" altLang="en-US" sz="1350" dirty="0">
                <a:solidFill>
                  <a:srgbClr val="314865"/>
                </a:solidFill>
                <a:latin typeface="微软雅黑" panose="020B0503020204020204" pitchFamily="34" charset="-122"/>
                <a:ea typeface="微软雅黑" panose="020B0503020204020204" pitchFamily="34" charset="-122"/>
              </a:rPr>
              <a:t>东北大学</a:t>
            </a:r>
          </a:p>
        </p:txBody>
      </p:sp>
    </p:spTree>
  </p:cSld>
  <p:clrMap bg1="lt1" tx1="dk1" bg2="lt2" tx2="dk2" accent1="accent1" accent2="accent2" accent3="accent3" accent4="accent4" accent5="accent5" accent6="accent6" hlink="hlink" folHlink="folHlink"/>
  <p:sldLayoutIdLst>
    <p:sldLayoutId id="2147484554" r:id="rId1"/>
    <p:sldLayoutId id="2147484555" r:id="rId2"/>
    <p:sldLayoutId id="2147484556" r:id="rId3"/>
    <p:sldLayoutId id="2147484557" r:id="rId4"/>
    <p:sldLayoutId id="2147484558" r:id="rId5"/>
    <p:sldLayoutId id="2147484559" r:id="rId6"/>
    <p:sldLayoutId id="2147484560" r:id="rId7"/>
    <p:sldLayoutId id="2147484561" r:id="rId8"/>
    <p:sldLayoutId id="2147484562" r:id="rId9"/>
    <p:sldLayoutId id="2147484563" r:id="rId10"/>
    <p:sldLayoutId id="2147484564" r:id="rId11"/>
    <p:sldLayoutId id="2147484565" r:id="rId12"/>
    <p:sldLayoutId id="2147484566" r:id="rId13"/>
    <p:sldLayoutId id="2147484567" r:id="rId14"/>
    <p:sldLayoutId id="2147484568" r:id="rId15"/>
  </p:sldLayoutIdLst>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ea typeface="微软雅黑" pitchFamily="34" charset="-122"/>
        </a:defRPr>
      </a:lvl2pPr>
      <a:lvl3pPr algn="l" rtl="0" eaLnBrk="0" fontAlgn="base" hangingPunct="0">
        <a:spcBef>
          <a:spcPct val="0"/>
        </a:spcBef>
        <a:spcAft>
          <a:spcPct val="0"/>
        </a:spcAft>
        <a:defRPr sz="3600">
          <a:solidFill>
            <a:schemeClr val="tx2"/>
          </a:solidFill>
          <a:latin typeface="Arial Black" pitchFamily="34" charset="0"/>
          <a:ea typeface="微软雅黑" pitchFamily="34" charset="-122"/>
        </a:defRPr>
      </a:lvl3pPr>
      <a:lvl4pPr algn="l" rtl="0" eaLnBrk="0" fontAlgn="base" hangingPunct="0">
        <a:spcBef>
          <a:spcPct val="0"/>
        </a:spcBef>
        <a:spcAft>
          <a:spcPct val="0"/>
        </a:spcAft>
        <a:defRPr sz="3600">
          <a:solidFill>
            <a:schemeClr val="tx2"/>
          </a:solidFill>
          <a:latin typeface="Arial Black" pitchFamily="34" charset="0"/>
          <a:ea typeface="微软雅黑" pitchFamily="34" charset="-122"/>
        </a:defRPr>
      </a:lvl4pPr>
      <a:lvl5pPr algn="l" rtl="0" eaLnBrk="0" fontAlgn="base" hangingPunct="0">
        <a:spcBef>
          <a:spcPct val="0"/>
        </a:spcBef>
        <a:spcAft>
          <a:spcPct val="0"/>
        </a:spcAft>
        <a:defRPr sz="3600">
          <a:solidFill>
            <a:schemeClr val="tx2"/>
          </a:solidFill>
          <a:latin typeface="Arial Black" pitchFamily="34" charset="0"/>
          <a:ea typeface="微软雅黑" pitchFamily="34" charset="-122"/>
        </a:defRPr>
      </a:lvl5pPr>
      <a:lvl6pPr marL="457200" algn="l" rtl="0" fontAlgn="base">
        <a:spcBef>
          <a:spcPct val="0"/>
        </a:spcBef>
        <a:spcAft>
          <a:spcPct val="0"/>
        </a:spcAft>
        <a:defRPr sz="3600">
          <a:solidFill>
            <a:schemeClr val="tx2"/>
          </a:solidFill>
          <a:latin typeface="Arial Black" pitchFamily="34" charset="0"/>
          <a:ea typeface="微软雅黑" pitchFamily="34" charset="-122"/>
        </a:defRPr>
      </a:lvl6pPr>
      <a:lvl7pPr marL="914400" algn="l" rtl="0" fontAlgn="base">
        <a:spcBef>
          <a:spcPct val="0"/>
        </a:spcBef>
        <a:spcAft>
          <a:spcPct val="0"/>
        </a:spcAft>
        <a:defRPr sz="3600">
          <a:solidFill>
            <a:schemeClr val="tx2"/>
          </a:solidFill>
          <a:latin typeface="Arial Black" pitchFamily="34" charset="0"/>
          <a:ea typeface="微软雅黑" pitchFamily="34" charset="-122"/>
        </a:defRPr>
      </a:lvl7pPr>
      <a:lvl8pPr marL="1371600" algn="l" rtl="0" fontAlgn="base">
        <a:spcBef>
          <a:spcPct val="0"/>
        </a:spcBef>
        <a:spcAft>
          <a:spcPct val="0"/>
        </a:spcAft>
        <a:defRPr sz="3600">
          <a:solidFill>
            <a:schemeClr val="tx2"/>
          </a:solidFill>
          <a:latin typeface="Arial Black" pitchFamily="34" charset="0"/>
          <a:ea typeface="微软雅黑" pitchFamily="34" charset="-122"/>
        </a:defRPr>
      </a:lvl8pPr>
      <a:lvl9pPr marL="1828800" algn="l" rtl="0" fontAlgn="base">
        <a:spcBef>
          <a:spcPct val="0"/>
        </a:spcBef>
        <a:spcAft>
          <a:spcPct val="0"/>
        </a:spcAft>
        <a:defRPr sz="3600">
          <a:solidFill>
            <a:schemeClr val="tx2"/>
          </a:solidFill>
          <a:latin typeface="Arial Black" pitchFamily="34" charset="0"/>
          <a:ea typeface="微软雅黑" pitchFamily="34" charset="-122"/>
        </a:defRPr>
      </a:lvl9pPr>
    </p:titleStyle>
    <p:bodyStyle>
      <a:lvl1pPr marL="342900" indent="-342900" algn="l" rtl="0" eaLnBrk="0" fontAlgn="base" hangingPunct="0">
        <a:spcBef>
          <a:spcPct val="20000"/>
        </a:spcBef>
        <a:spcAft>
          <a:spcPts val="600"/>
        </a:spcAft>
        <a:buFont typeface="Arial" pitchFamily="34" charset="0"/>
        <a:buChar char="•"/>
        <a:defRPr sz="2000" b="1" kern="1200">
          <a:solidFill>
            <a:schemeClr val="tx1"/>
          </a:solidFill>
          <a:latin typeface="+mn-lt"/>
          <a:ea typeface="微软雅黑" pitchFamily="34" charset="-122"/>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微软雅黑" pitchFamily="34" charset="-122"/>
          <a:cs typeface="+mn-cs"/>
        </a:defRPr>
      </a:lvl2pPr>
      <a:lvl3pPr marL="1143000" indent="-228600" algn="l" rtl="0" eaLnBrk="0" fontAlgn="base" hangingPunct="0">
        <a:spcBef>
          <a:spcPct val="20000"/>
        </a:spcBef>
        <a:spcAft>
          <a:spcPct val="0"/>
        </a:spcAft>
        <a:buClr>
          <a:schemeClr val="tx2"/>
        </a:buClr>
        <a:buFont typeface="Arial" pitchFamily="34" charset="0"/>
        <a:buChar char="•"/>
        <a:defRPr sz="2400" kern="1200">
          <a:solidFill>
            <a:schemeClr val="tx1"/>
          </a:solidFill>
          <a:latin typeface="+mn-lt"/>
          <a:ea typeface="微软雅黑" pitchFamily="34" charset="-122"/>
          <a:cs typeface="+mn-cs"/>
        </a:defRPr>
      </a:lvl3pPr>
      <a:lvl4pPr marL="1600200" indent="-228600"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微软雅黑" pitchFamily="34" charset="-122"/>
          <a:cs typeface="+mn-cs"/>
        </a:defRPr>
      </a:lvl4pPr>
      <a:lvl5pPr marL="2057400" indent="-228600"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10.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5.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oleObject" Target="../embeddings/oleObject19.bin"/><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21.bin"/><Relationship Id="rId4" Type="http://schemas.openxmlformats.org/officeDocument/2006/relationships/image" Target="../media/image31.wmf"/></Relationships>
</file>

<file path=ppt/slides/_rels/slide28.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28.bin"/><Relationship Id="rId18" Type="http://schemas.openxmlformats.org/officeDocument/2006/relationships/image" Target="../media/image41.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8.emf"/><Relationship Id="rId17"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40.wmf"/><Relationship Id="rId1" Type="http://schemas.openxmlformats.org/officeDocument/2006/relationships/vmlDrawing" Target="../drawings/vmlDrawing9.vml"/><Relationship Id="rId6" Type="http://schemas.openxmlformats.org/officeDocument/2006/relationships/image" Target="../media/image35.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26.bin"/><Relationship Id="rId14" Type="http://schemas.openxmlformats.org/officeDocument/2006/relationships/image" Target="../media/image3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4.png"/><Relationship Id="rId4" Type="http://schemas.openxmlformats.org/officeDocument/2006/relationships/image" Target="../media/image43.wmf"/></Relationships>
</file>

<file path=ppt/slides/_rels/slide32.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6.wmf"/><Relationship Id="rId5" Type="http://schemas.openxmlformats.org/officeDocument/2006/relationships/oleObject" Target="../embeddings/oleObject34.bin"/><Relationship Id="rId4" Type="http://schemas.openxmlformats.org/officeDocument/2006/relationships/image" Target="../media/image4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6.bin"/><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9.wmf"/><Relationship Id="rId5" Type="http://schemas.openxmlformats.org/officeDocument/2006/relationships/oleObject" Target="../embeddings/oleObject37.bin"/><Relationship Id="rId4" Type="http://schemas.openxmlformats.org/officeDocument/2006/relationships/image" Target="../media/image4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2.wmf"/><Relationship Id="rId5" Type="http://schemas.openxmlformats.org/officeDocument/2006/relationships/oleObject" Target="../embeddings/oleObject39.bin"/><Relationship Id="rId4" Type="http://schemas.openxmlformats.org/officeDocument/2006/relationships/image" Target="../media/image5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4.wmf"/><Relationship Id="rId5" Type="http://schemas.openxmlformats.org/officeDocument/2006/relationships/oleObject" Target="../embeddings/oleObject41.bin"/><Relationship Id="rId4" Type="http://schemas.openxmlformats.org/officeDocument/2006/relationships/image" Target="../media/image53.wmf"/></Relationships>
</file>

<file path=ppt/slides/_rels/slide36.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25968;&#20540;&#20998;&#26512;&#23459;&#20256;&#31687;.mp4"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0"/>
            <a:ext cx="9144000" cy="50292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350" dirty="0">
                <a:ea typeface="微软雅黑" pitchFamily="34" charset="-122"/>
              </a:rPr>
              <a:t>       </a:t>
            </a:r>
            <a:endParaRPr lang="zh-CN" altLang="en-US" sz="1350" dirty="0">
              <a:ea typeface="微软雅黑" pitchFamily="34" charset="-122"/>
            </a:endParaRPr>
          </a:p>
        </p:txBody>
      </p:sp>
      <p:sp>
        <p:nvSpPr>
          <p:cNvPr id="32" name="矩形 31"/>
          <p:cNvSpPr/>
          <p:nvPr/>
        </p:nvSpPr>
        <p:spPr>
          <a:xfrm>
            <a:off x="3306354" y="1293936"/>
            <a:ext cx="2954655" cy="923330"/>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eaLnBrk="1" fontAlgn="auto" hangingPunct="1">
              <a:spcBef>
                <a:spcPts val="0"/>
              </a:spcBef>
              <a:spcAft>
                <a:spcPts val="0"/>
              </a:spcAft>
              <a:defRPr/>
            </a:pPr>
            <a:r>
              <a:rPr lang="zh-CN" altLang="en-US" sz="5400" dirty="0">
                <a:ln>
                  <a:prstDash val="solid"/>
                </a:ln>
                <a:solidFill>
                  <a:schemeClr val="bg1"/>
                </a:solidFill>
                <a:latin typeface="+mj-ea"/>
                <a:ea typeface="+mj-ea"/>
              </a:rPr>
              <a:t>数值分析</a:t>
            </a:r>
          </a:p>
        </p:txBody>
      </p:sp>
      <p:sp>
        <p:nvSpPr>
          <p:cNvPr id="56" name="Rectangle 5"/>
          <p:cNvSpPr>
            <a:spLocks noChangeArrowheads="1"/>
          </p:cNvSpPr>
          <p:nvPr/>
        </p:nvSpPr>
        <p:spPr bwMode="auto">
          <a:xfrm>
            <a:off x="0" y="4595813"/>
            <a:ext cx="9144000" cy="31750"/>
          </a:xfrm>
          <a:prstGeom prst="rect">
            <a:avLst/>
          </a:prstGeom>
          <a:solidFill>
            <a:schemeClr val="bg1"/>
          </a:solidFill>
          <a:ln>
            <a:noFill/>
          </a:ln>
        </p:spPr>
        <p:txBody>
          <a:bodyPr lIns="68562" tIns="34281" rIns="68562" bIns="3428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auto" hangingPunct="1">
              <a:spcBef>
                <a:spcPts val="0"/>
              </a:spcBef>
              <a:spcAft>
                <a:spcPts val="0"/>
              </a:spcAft>
              <a:defRPr/>
            </a:pPr>
            <a:endParaRPr lang="zh-CN" altLang="en-US" sz="1350"/>
          </a:p>
        </p:txBody>
      </p:sp>
      <p:sp>
        <p:nvSpPr>
          <p:cNvPr id="57" name="Oval 6"/>
          <p:cNvSpPr>
            <a:spLocks noChangeArrowheads="1"/>
          </p:cNvSpPr>
          <p:nvPr/>
        </p:nvSpPr>
        <p:spPr bwMode="auto">
          <a:xfrm>
            <a:off x="4376738" y="4408488"/>
            <a:ext cx="390525" cy="407987"/>
          </a:xfrm>
          <a:prstGeom prst="ellipse">
            <a:avLst/>
          </a:prstGeom>
          <a:solidFill>
            <a:schemeClr val="bg1"/>
          </a:solidFill>
          <a:ln>
            <a:noFill/>
          </a:ln>
        </p:spPr>
        <p:txBody>
          <a:bodyPr lIns="68562" tIns="34281" rIns="68562" bIns="3428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auto" hangingPunct="1">
              <a:spcBef>
                <a:spcPts val="0"/>
              </a:spcBef>
              <a:spcAft>
                <a:spcPts val="0"/>
              </a:spcAft>
              <a:defRPr/>
            </a:pPr>
            <a:endParaRPr lang="zh-CN" altLang="en-US" sz="1350"/>
          </a:p>
        </p:txBody>
      </p:sp>
      <p:sp>
        <p:nvSpPr>
          <p:cNvPr id="58" name="Freeform 7"/>
          <p:cNvSpPr>
            <a:spLocks noEditPoints="1"/>
          </p:cNvSpPr>
          <p:nvPr/>
        </p:nvSpPr>
        <p:spPr bwMode="auto">
          <a:xfrm>
            <a:off x="4476750" y="4445000"/>
            <a:ext cx="196850" cy="330200"/>
          </a:xfrm>
          <a:custGeom>
            <a:avLst/>
            <a:gdLst>
              <a:gd name="T0" fmla="*/ 346 w 346"/>
              <a:gd name="T1" fmla="*/ 284 h 555"/>
              <a:gd name="T2" fmla="*/ 346 w 346"/>
              <a:gd name="T3" fmla="*/ 183 h 555"/>
              <a:gd name="T4" fmla="*/ 300 w 346"/>
              <a:gd name="T5" fmla="*/ 183 h 555"/>
              <a:gd name="T6" fmla="*/ 300 w 346"/>
              <a:gd name="T7" fmla="*/ 284 h 555"/>
              <a:gd name="T8" fmla="*/ 176 w 346"/>
              <a:gd name="T9" fmla="*/ 408 h 555"/>
              <a:gd name="T10" fmla="*/ 173 w 346"/>
              <a:gd name="T11" fmla="*/ 408 h 555"/>
              <a:gd name="T12" fmla="*/ 173 w 346"/>
              <a:gd name="T13" fmla="*/ 408 h 555"/>
              <a:gd name="T14" fmla="*/ 172 w 346"/>
              <a:gd name="T15" fmla="*/ 408 h 555"/>
              <a:gd name="T16" fmla="*/ 170 w 346"/>
              <a:gd name="T17" fmla="*/ 408 h 555"/>
              <a:gd name="T18" fmla="*/ 46 w 346"/>
              <a:gd name="T19" fmla="*/ 284 h 555"/>
              <a:gd name="T20" fmla="*/ 46 w 346"/>
              <a:gd name="T21" fmla="*/ 183 h 555"/>
              <a:gd name="T22" fmla="*/ 0 w 346"/>
              <a:gd name="T23" fmla="*/ 183 h 555"/>
              <a:gd name="T24" fmla="*/ 0 w 346"/>
              <a:gd name="T25" fmla="*/ 284 h 555"/>
              <a:gd name="T26" fmla="*/ 146 w 346"/>
              <a:gd name="T27" fmla="*/ 452 h 555"/>
              <a:gd name="T28" fmla="*/ 146 w 346"/>
              <a:gd name="T29" fmla="*/ 526 h 555"/>
              <a:gd name="T30" fmla="*/ 42 w 346"/>
              <a:gd name="T31" fmla="*/ 555 h 555"/>
              <a:gd name="T32" fmla="*/ 304 w 346"/>
              <a:gd name="T33" fmla="*/ 555 h 555"/>
              <a:gd name="T34" fmla="*/ 200 w 346"/>
              <a:gd name="T35" fmla="*/ 525 h 555"/>
              <a:gd name="T36" fmla="*/ 200 w 346"/>
              <a:gd name="T37" fmla="*/ 453 h 555"/>
              <a:gd name="T38" fmla="*/ 346 w 346"/>
              <a:gd name="T39" fmla="*/ 284 h 555"/>
              <a:gd name="T40" fmla="*/ 171 w 346"/>
              <a:gd name="T41" fmla="*/ 365 h 555"/>
              <a:gd name="T42" fmla="*/ 173 w 346"/>
              <a:gd name="T43" fmla="*/ 365 h 555"/>
              <a:gd name="T44" fmla="*/ 174 w 346"/>
              <a:gd name="T45" fmla="*/ 365 h 555"/>
              <a:gd name="T46" fmla="*/ 257 w 346"/>
              <a:gd name="T47" fmla="*/ 282 h 555"/>
              <a:gd name="T48" fmla="*/ 257 w 346"/>
              <a:gd name="T49" fmla="*/ 83 h 555"/>
              <a:gd name="T50" fmla="*/ 174 w 346"/>
              <a:gd name="T51" fmla="*/ 0 h 555"/>
              <a:gd name="T52" fmla="*/ 173 w 346"/>
              <a:gd name="T53" fmla="*/ 0 h 555"/>
              <a:gd name="T54" fmla="*/ 171 w 346"/>
              <a:gd name="T55" fmla="*/ 0 h 555"/>
              <a:gd name="T56" fmla="*/ 89 w 346"/>
              <a:gd name="T57" fmla="*/ 83 h 555"/>
              <a:gd name="T58" fmla="*/ 89 w 346"/>
              <a:gd name="T59" fmla="*/ 282 h 555"/>
              <a:gd name="T60" fmla="*/ 171 w 346"/>
              <a:gd name="T61" fmla="*/ 36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314865"/>
          </a:solidFill>
          <a:ln>
            <a:noFill/>
          </a:ln>
        </p:spPr>
        <p:txBody>
          <a:bodyPr lIns="68562" tIns="34281" rIns="68562" bIns="34281"/>
          <a:lstStyle/>
          <a:p>
            <a:pPr eaLnBrk="1" fontAlgn="auto" hangingPunct="1">
              <a:spcBef>
                <a:spcPts val="0"/>
              </a:spcBef>
              <a:spcAft>
                <a:spcPts val="0"/>
              </a:spcAft>
              <a:defRPr/>
            </a:pPr>
            <a:endParaRPr lang="zh-CN" altLang="en-US" sz="1350">
              <a:latin typeface="+mn-lt"/>
              <a:ea typeface="+mn-ea"/>
            </a:endParaRPr>
          </a:p>
        </p:txBody>
      </p:sp>
      <p:sp>
        <p:nvSpPr>
          <p:cNvPr id="17415" name="TextBox 35"/>
          <p:cNvSpPr txBox="1">
            <a:spLocks noChangeArrowheads="1"/>
          </p:cNvSpPr>
          <p:nvPr/>
        </p:nvSpPr>
        <p:spPr bwMode="auto">
          <a:xfrm>
            <a:off x="3011488" y="2236788"/>
            <a:ext cx="5607050" cy="715962"/>
          </a:xfrm>
          <a:prstGeom prst="rect">
            <a:avLst/>
          </a:prstGeom>
          <a:noFill/>
          <a:ln w="9525">
            <a:noFill/>
            <a:miter lim="800000"/>
            <a:headEnd/>
            <a:tailEnd/>
          </a:ln>
        </p:spPr>
        <p:txBody>
          <a:bodyPr lIns="68562" tIns="34281" rIns="68562" bIns="34281">
            <a:spAutoFit/>
          </a:bodyPr>
          <a:lstStyle/>
          <a:p>
            <a:pPr eaLnBrk="1" hangingPunct="1">
              <a:lnSpc>
                <a:spcPct val="150000"/>
              </a:lnSpc>
            </a:pPr>
            <a:r>
              <a:rPr lang="zh-CN" altLang="en-US" sz="1600">
                <a:solidFill>
                  <a:schemeClr val="bg1"/>
                </a:solidFill>
                <a:latin typeface="微软雅黑" pitchFamily="34" charset="-122"/>
                <a:ea typeface="微软雅黑" pitchFamily="34" charset="-122"/>
              </a:rPr>
              <a:t>   </a:t>
            </a:r>
            <a:r>
              <a:rPr lang="zh-CN" altLang="en-US" sz="2800">
                <a:solidFill>
                  <a:schemeClr val="bg1"/>
                </a:solidFill>
                <a:latin typeface="微软雅黑" pitchFamily="34" charset="-122"/>
                <a:ea typeface="微软雅黑" pitchFamily="34" charset="-122"/>
              </a:rPr>
              <a:t>   理学院     数学系    </a:t>
            </a:r>
            <a:endParaRPr lang="en-US" altLang="zh-CN" sz="2800">
              <a:solidFill>
                <a:schemeClr val="bg1"/>
              </a:solidFill>
              <a:latin typeface="微软雅黑" pitchFamily="34" charset="-122"/>
              <a:ea typeface="微软雅黑" pitchFamily="34" charset="-122"/>
            </a:endParaRPr>
          </a:p>
        </p:txBody>
      </p:sp>
      <p:pic>
        <p:nvPicPr>
          <p:cNvPr id="17416" name="图片 5"/>
          <p:cNvPicPr>
            <a:picLocks noChangeAspect="1"/>
          </p:cNvPicPr>
          <p:nvPr/>
        </p:nvPicPr>
        <p:blipFill>
          <a:blip r:embed="rId3">
            <a:grayscl/>
            <a:biLevel thresh="50000"/>
          </a:blip>
          <a:srcRect/>
          <a:stretch>
            <a:fillRect/>
          </a:stretch>
        </p:blipFill>
        <p:spPr bwMode="auto">
          <a:xfrm>
            <a:off x="15875" y="-246063"/>
            <a:ext cx="4154488" cy="1831976"/>
          </a:xfrm>
          <a:prstGeom prst="rect">
            <a:avLst/>
          </a:prstGeom>
          <a:noFill/>
          <a:ln w="9525">
            <a:noFill/>
            <a:miter lim="800000"/>
            <a:headEnd/>
            <a:tailEnd/>
          </a:ln>
        </p:spPr>
      </p:pic>
      <p:sp>
        <p:nvSpPr>
          <p:cNvPr id="3" name="文本框 2"/>
          <p:cNvSpPr txBox="1"/>
          <p:nvPr/>
        </p:nvSpPr>
        <p:spPr>
          <a:xfrm>
            <a:off x="447675" y="4843463"/>
            <a:ext cx="1508125" cy="300037"/>
          </a:xfrm>
          <a:prstGeom prst="rect">
            <a:avLst/>
          </a:prstGeom>
          <a:noFill/>
        </p:spPr>
        <p:txBody>
          <a:bodyPr>
            <a:spAutoFit/>
          </a:bodyPr>
          <a:lstStyle/>
          <a:p>
            <a:pPr eaLnBrk="1" fontAlgn="auto" hangingPunct="1">
              <a:spcBef>
                <a:spcPts val="0"/>
              </a:spcBef>
              <a:spcAft>
                <a:spcPts val="0"/>
              </a:spcAft>
              <a:defRPr/>
            </a:pPr>
            <a:r>
              <a:rPr lang="en-US" altLang="zh-CN" sz="1350" dirty="0">
                <a:solidFill>
                  <a:schemeClr val="bg1"/>
                </a:solidFill>
                <a:latin typeface="+mn-lt"/>
                <a:ea typeface="+mn-ea"/>
              </a:rPr>
              <a:t>2017</a:t>
            </a:r>
            <a:r>
              <a:rPr lang="zh-CN" altLang="en-US" sz="1350" dirty="0">
                <a:solidFill>
                  <a:schemeClr val="bg1"/>
                </a:solidFill>
                <a:latin typeface="+mn-lt"/>
                <a:ea typeface="+mn-ea"/>
              </a:rPr>
              <a:t>年</a:t>
            </a:r>
            <a:r>
              <a:rPr lang="en-US" altLang="zh-CN" sz="1350" dirty="0">
                <a:solidFill>
                  <a:schemeClr val="bg1"/>
                </a:solidFill>
                <a:latin typeface="+mn-lt"/>
                <a:ea typeface="+mn-ea"/>
              </a:rPr>
              <a:t>12</a:t>
            </a:r>
            <a:r>
              <a:rPr lang="zh-CN" altLang="en-US" sz="1350" dirty="0">
                <a:solidFill>
                  <a:schemeClr val="bg1"/>
                </a:solidFill>
                <a:latin typeface="+mn-lt"/>
                <a:ea typeface="+mn-ea"/>
              </a:rPr>
              <a:t>月</a:t>
            </a:r>
            <a:r>
              <a:rPr lang="en-US" altLang="zh-CN" sz="1350" dirty="0">
                <a:solidFill>
                  <a:schemeClr val="bg1"/>
                </a:solidFill>
                <a:latin typeface="+mn-lt"/>
                <a:ea typeface="+mn-ea"/>
              </a:rPr>
              <a:t>13</a:t>
            </a:r>
            <a:r>
              <a:rPr lang="zh-CN" altLang="en-US" sz="1350" dirty="0">
                <a:solidFill>
                  <a:schemeClr val="bg1"/>
                </a:solidFill>
                <a:latin typeface="+mn-lt"/>
                <a:ea typeface="+mn-ea"/>
              </a:rPr>
              <a:t>日</a:t>
            </a:r>
          </a:p>
        </p:txBody>
      </p:sp>
      <p:sp>
        <p:nvSpPr>
          <p:cNvPr id="17418" name="TextBox 35"/>
          <p:cNvSpPr txBox="1">
            <a:spLocks noChangeArrowheads="1"/>
          </p:cNvSpPr>
          <p:nvPr/>
        </p:nvSpPr>
        <p:spPr bwMode="auto">
          <a:xfrm>
            <a:off x="3071813" y="2981325"/>
            <a:ext cx="3424237" cy="715963"/>
          </a:xfrm>
          <a:prstGeom prst="rect">
            <a:avLst/>
          </a:prstGeom>
          <a:noFill/>
          <a:ln w="9525">
            <a:noFill/>
            <a:miter lim="800000"/>
            <a:headEnd/>
            <a:tailEnd/>
          </a:ln>
        </p:spPr>
        <p:txBody>
          <a:bodyPr lIns="68562" tIns="34281" rIns="68562" bIns="34281">
            <a:spAutoFit/>
          </a:bodyPr>
          <a:lstStyle/>
          <a:p>
            <a:pPr eaLnBrk="1" hangingPunct="1">
              <a:lnSpc>
                <a:spcPct val="150000"/>
              </a:lnSpc>
            </a:pPr>
            <a:r>
              <a:rPr lang="zh-CN" altLang="en-US" sz="1600">
                <a:solidFill>
                  <a:schemeClr val="bg1"/>
                </a:solidFill>
                <a:latin typeface="微软雅黑" pitchFamily="34" charset="-122"/>
                <a:ea typeface="微软雅黑" pitchFamily="34" charset="-122"/>
              </a:rPr>
              <a:t>   </a:t>
            </a:r>
            <a:r>
              <a:rPr lang="zh-CN" altLang="en-US" sz="2800">
                <a:solidFill>
                  <a:schemeClr val="bg1"/>
                </a:solidFill>
                <a:latin typeface="微软雅黑" pitchFamily="34" charset="-122"/>
                <a:ea typeface="微软雅黑" pitchFamily="34" charset="-122"/>
              </a:rPr>
              <a:t>   计算数学教研室</a:t>
            </a:r>
            <a:endParaRPr lang="en-US" altLang="zh-CN" sz="2800">
              <a:solidFill>
                <a:schemeClr val="bg1"/>
              </a:solidFill>
              <a:latin typeface="微软雅黑" pitchFamily="34" charset="-122"/>
              <a:ea typeface="微软雅黑" pitchFamily="34" charset="-122"/>
            </a:endParaRPr>
          </a:p>
        </p:txBody>
      </p:sp>
    </p:spTree>
  </p:cSld>
  <p:clrMapOvr>
    <a:masterClrMapping/>
  </p:clrMapOvr>
  <p:transition spd="slow" advTm="454">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71475"/>
            <a:ext cx="3314700"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75313" y="371475"/>
            <a:ext cx="3468687"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2609850" y="200025"/>
            <a:ext cx="365442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数值分析应用范畴</a:t>
            </a:r>
          </a:p>
        </p:txBody>
      </p:sp>
      <p:sp>
        <p:nvSpPr>
          <p:cNvPr id="30" name="Text Box 9"/>
          <p:cNvSpPr txBox="1">
            <a:spLocks noChangeArrowheads="1"/>
          </p:cNvSpPr>
          <p:nvPr/>
        </p:nvSpPr>
        <p:spPr bwMode="auto">
          <a:xfrm>
            <a:off x="2051050" y="1252538"/>
            <a:ext cx="5357813" cy="1939925"/>
          </a:xfrm>
          <a:prstGeom prst="rect">
            <a:avLst/>
          </a:prstGeom>
          <a:noFill/>
          <a:ln w="9525">
            <a:noFill/>
            <a:miter lim="800000"/>
            <a:headEnd/>
            <a:tailEnd/>
          </a:ln>
        </p:spPr>
        <p:txBody>
          <a:bodyPr>
            <a:spAutoFit/>
          </a:bodyPr>
          <a:lstStyle/>
          <a:p>
            <a:pPr eaLnBrk="1" hangingPunct="1">
              <a:lnSpc>
                <a:spcPct val="150000"/>
              </a:lnSpc>
            </a:pPr>
            <a:r>
              <a:rPr lang="en-US" altLang="zh-CN" sz="2000" b="1">
                <a:solidFill>
                  <a:srgbClr val="6404AC"/>
                </a:solidFill>
                <a:latin typeface="宋体" pitchFamily="2" charset="-122"/>
              </a:rPr>
              <a:t>    </a:t>
            </a:r>
            <a:r>
              <a:rPr lang="zh-CN" altLang="en-US" sz="2000" b="1">
                <a:solidFill>
                  <a:schemeClr val="accent2"/>
                </a:solidFill>
                <a:latin typeface="宋体" pitchFamily="2" charset="-122"/>
              </a:rPr>
              <a:t>随着计算机的飞速发展，数值分析方法已深入到计算物理、计算力学、计算化学、计算生物学、计算经济学等各个领域。本课仅限介绍最常用的数学模型的最基本的数值分析方法</a:t>
            </a:r>
            <a:r>
              <a:rPr lang="zh-CN" altLang="en-US" sz="2000">
                <a:latin typeface="宋体" pitchFamily="2" charset="-122"/>
              </a:rPr>
              <a:t>。</a:t>
            </a:r>
          </a:p>
        </p:txBody>
      </p:sp>
      <p:pic>
        <p:nvPicPr>
          <p:cNvPr id="36" name="Picture 7" descr="C:\Program Files\Microsoft Office\Clipart\Popular\examine.wmf"/>
          <p:cNvPicPr>
            <a:picLocks noChangeAspect="1" noChangeArrowheads="1"/>
          </p:cNvPicPr>
          <p:nvPr/>
        </p:nvPicPr>
        <p:blipFill>
          <a:blip r:embed="rId2"/>
          <a:srcRect/>
          <a:stretch>
            <a:fillRect/>
          </a:stretch>
        </p:blipFill>
        <p:spPr bwMode="auto">
          <a:xfrm>
            <a:off x="469900" y="755650"/>
            <a:ext cx="1292225" cy="1389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3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1000" fill="hold"/>
                                        <p:tgtEl>
                                          <p:spTgt spid="36"/>
                                        </p:tgtEl>
                                        <p:attrNameLst>
                                          <p:attrName>ppt_w</p:attrName>
                                        </p:attrNameLst>
                                      </p:cBhvr>
                                      <p:tavLst>
                                        <p:tav tm="0">
                                          <p:val>
                                            <p:fltVal val="0"/>
                                          </p:val>
                                        </p:tav>
                                        <p:tav tm="100000">
                                          <p:val>
                                            <p:strVal val="#ppt_w"/>
                                          </p:val>
                                        </p:tav>
                                      </p:tavLst>
                                    </p:anim>
                                    <p:anim calcmode="lin" valueType="num">
                                      <p:cBhvr>
                                        <p:cTn id="27" dur="1000" fill="hold"/>
                                        <p:tgtEl>
                                          <p:spTgt spid="36"/>
                                        </p:tgtEl>
                                        <p:attrNameLst>
                                          <p:attrName>ppt_h</p:attrName>
                                        </p:attrNameLst>
                                      </p:cBhvr>
                                      <p:tavLst>
                                        <p:tav tm="0">
                                          <p:val>
                                            <p:fltVal val="0"/>
                                          </p:val>
                                        </p:tav>
                                        <p:tav tm="100000">
                                          <p:val>
                                            <p:strVal val="#ppt_h"/>
                                          </p:val>
                                        </p:tav>
                                      </p:tavLst>
                                    </p:anim>
                                    <p:anim calcmode="lin" valueType="num">
                                      <p:cBhvr>
                                        <p:cTn id="28" dur="1000" fill="hold"/>
                                        <p:tgtEl>
                                          <p:spTgt spid="36"/>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p>
        </p:txBody>
      </p:sp>
      <p:sp>
        <p:nvSpPr>
          <p:cNvPr id="25" name="TextBox 24"/>
          <p:cNvSpPr txBox="1"/>
          <p:nvPr/>
        </p:nvSpPr>
        <p:spPr>
          <a:xfrm>
            <a:off x="781050" y="933450"/>
            <a:ext cx="4876800" cy="300038"/>
          </a:xfrm>
          <a:prstGeom prst="rect">
            <a:avLst/>
          </a:prstGeom>
          <a:noFill/>
        </p:spPr>
        <p:txBody>
          <a:bodyPr>
            <a:spAutoFit/>
          </a:bodyPr>
          <a:lstStyle/>
          <a:p>
            <a:pPr eaLnBrk="1" fontAlgn="auto" hangingPunct="1">
              <a:spcBef>
                <a:spcPts val="0"/>
              </a:spcBef>
              <a:spcAft>
                <a:spcPts val="0"/>
              </a:spcAft>
              <a:defRPr/>
            </a:pPr>
            <a:endParaRPr lang="zh-CN" altLang="en-US" sz="1350" dirty="0">
              <a:latin typeface="+mn-lt"/>
              <a:ea typeface="+mn-ea"/>
            </a:endParaRPr>
          </a:p>
        </p:txBody>
      </p:sp>
      <p:sp>
        <p:nvSpPr>
          <p:cNvPr id="27654" name="TextBox 25"/>
          <p:cNvSpPr txBox="1">
            <a:spLocks noChangeArrowheads="1"/>
          </p:cNvSpPr>
          <p:nvPr/>
        </p:nvSpPr>
        <p:spPr bwMode="auto">
          <a:xfrm>
            <a:off x="1552575" y="942975"/>
            <a:ext cx="6600825" cy="1016000"/>
          </a:xfrm>
          <a:prstGeom prst="rect">
            <a:avLst/>
          </a:prstGeom>
          <a:noFill/>
          <a:ln w="9525">
            <a:noFill/>
            <a:miter lim="800000"/>
            <a:headEnd/>
            <a:tailEnd/>
          </a:ln>
        </p:spPr>
        <p:txBody>
          <a:bodyPr>
            <a:spAutoFit/>
          </a:bodyPr>
          <a:lstStyle/>
          <a:p>
            <a:pPr eaLnBrk="1" hangingPunct="1"/>
            <a:r>
              <a:rPr kumimoji="1" lang="zh-CN" altLang="en-US" sz="2000">
                <a:latin typeface="宋体" pitchFamily="2" charset="-122"/>
              </a:rPr>
              <a:t>    误差是描述数值计算之中近似值的精确程度，在数值计算中十分重要，误差按来源可分为</a:t>
            </a:r>
            <a:r>
              <a:rPr kumimoji="1" lang="zh-CN" altLang="en-US" sz="2000">
                <a:solidFill>
                  <a:srgbClr val="FF0000"/>
                </a:solidFill>
                <a:latin typeface="宋体" pitchFamily="2" charset="-122"/>
              </a:rPr>
              <a:t>模型误差、观测误差、截断误差和舍入误差</a:t>
            </a:r>
            <a:r>
              <a:rPr kumimoji="1" lang="zh-CN" altLang="en-US" sz="2000">
                <a:latin typeface="宋体" pitchFamily="2" charset="-122"/>
              </a:rPr>
              <a:t>四种。</a:t>
            </a:r>
            <a:endParaRPr lang="zh-CN" altLang="en-US" sz="2000">
              <a:latin typeface="宋体" pitchFamily="2" charset="-122"/>
            </a:endParaRPr>
          </a:p>
        </p:txBody>
      </p:sp>
      <p:sp>
        <p:nvSpPr>
          <p:cNvPr id="27655" name="TextBox 26"/>
          <p:cNvSpPr txBox="1">
            <a:spLocks noChangeArrowheads="1"/>
          </p:cNvSpPr>
          <p:nvPr/>
        </p:nvSpPr>
        <p:spPr bwMode="auto">
          <a:xfrm>
            <a:off x="1866900" y="2114550"/>
            <a:ext cx="5800725" cy="708025"/>
          </a:xfrm>
          <a:prstGeom prst="rect">
            <a:avLst/>
          </a:prstGeom>
          <a:noFill/>
          <a:ln w="9525">
            <a:noFill/>
            <a:miter lim="800000"/>
            <a:headEnd/>
            <a:tailEnd/>
          </a:ln>
        </p:spPr>
        <p:txBody>
          <a:bodyPr>
            <a:spAutoFit/>
          </a:bodyPr>
          <a:lstStyle/>
          <a:p>
            <a:pPr eaLnBrk="1" hangingPunct="1"/>
            <a:r>
              <a:rPr kumimoji="1" lang="en-US" altLang="zh-CN" sz="2000">
                <a:latin typeface="宋体" pitchFamily="2" charset="-122"/>
                <a:ea typeface="黑体" pitchFamily="49" charset="-122"/>
              </a:rPr>
              <a:t> </a:t>
            </a:r>
            <a:r>
              <a:rPr kumimoji="1" lang="en-US" altLang="zh-CN" sz="2000" b="1">
                <a:solidFill>
                  <a:schemeClr val="accent2"/>
                </a:solidFill>
                <a:latin typeface="宋体" pitchFamily="2" charset="-122"/>
              </a:rPr>
              <a:t>1.</a:t>
            </a:r>
            <a:r>
              <a:rPr kumimoji="1" lang="zh-CN" altLang="en-US" sz="2000" b="1">
                <a:solidFill>
                  <a:schemeClr val="accent2"/>
                </a:solidFill>
                <a:latin typeface="宋体" pitchFamily="2" charset="-122"/>
              </a:rPr>
              <a:t>模型误差</a:t>
            </a:r>
            <a:r>
              <a:rPr kumimoji="1" lang="zh-CN" altLang="en-US" sz="2000" b="1">
                <a:latin typeface="宋体" pitchFamily="2" charset="-122"/>
              </a:rPr>
              <a:t>  </a:t>
            </a:r>
            <a:r>
              <a:rPr kumimoji="1" lang="zh-CN" altLang="en-US" sz="2000">
                <a:latin typeface="宋体" pitchFamily="2" charset="-122"/>
              </a:rPr>
              <a:t>数学模型通常是由实际问题抽象得 </a:t>
            </a:r>
            <a:endParaRPr kumimoji="1" lang="en-US" altLang="zh-CN" sz="2000">
              <a:latin typeface="宋体" pitchFamily="2" charset="-122"/>
            </a:endParaRPr>
          </a:p>
          <a:p>
            <a:pPr eaLnBrk="1" hangingPunct="1"/>
            <a:r>
              <a:rPr kumimoji="1" lang="en-US" altLang="zh-CN" sz="2000">
                <a:latin typeface="宋体" pitchFamily="2" charset="-122"/>
              </a:rPr>
              <a:t>   </a:t>
            </a:r>
            <a:r>
              <a:rPr kumimoji="1" lang="zh-CN" altLang="en-US" sz="2000">
                <a:latin typeface="宋体" pitchFamily="2" charset="-122"/>
              </a:rPr>
              <a:t>到的，一般带有误差，这种误差称为</a:t>
            </a:r>
            <a:r>
              <a:rPr kumimoji="1" lang="zh-CN" altLang="en-US" sz="2000">
                <a:solidFill>
                  <a:srgbClr val="FF3300"/>
                </a:solidFill>
                <a:latin typeface="宋体" pitchFamily="2" charset="-122"/>
              </a:rPr>
              <a:t>模型误差</a:t>
            </a:r>
            <a:r>
              <a:rPr kumimoji="1" lang="zh-CN" altLang="en-US" sz="2000">
                <a:latin typeface="宋体" pitchFamily="2" charset="-122"/>
              </a:rPr>
              <a:t>。</a:t>
            </a:r>
            <a:endParaRPr lang="zh-CN" altLang="en-US" sz="2000">
              <a:latin typeface="宋体" pitchFamily="2" charset="-122"/>
            </a:endParaRPr>
          </a:p>
        </p:txBody>
      </p:sp>
      <p:grpSp>
        <p:nvGrpSpPr>
          <p:cNvPr id="2" name="组合 29"/>
          <p:cNvGrpSpPr>
            <a:grpSpLocks/>
          </p:cNvGrpSpPr>
          <p:nvPr/>
        </p:nvGrpSpPr>
        <p:grpSpPr bwMode="auto">
          <a:xfrm>
            <a:off x="6646863" y="3486150"/>
            <a:ext cx="1138237" cy="1138238"/>
            <a:chOff x="1180871" y="1661152"/>
            <a:chExt cx="1139038" cy="1139038"/>
          </a:xfrm>
        </p:grpSpPr>
        <p:grpSp>
          <p:nvGrpSpPr>
            <p:cNvPr id="3" name="组合 6"/>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sp>
            <p:nvSpPr>
              <p:cNvPr id="34" name="椭圆 3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grpSp>
        <p:sp>
          <p:nvSpPr>
            <p:cNvPr id="27658" name="TextBox 133"/>
            <p:cNvSpPr txBox="1">
              <a:spLocks noChangeArrowheads="1"/>
            </p:cNvSpPr>
            <p:nvPr/>
          </p:nvSpPr>
          <p:spPr bwMode="auto">
            <a:xfrm>
              <a:off x="1344863" y="1836306"/>
              <a:ext cx="800219" cy="830997"/>
            </a:xfrm>
            <a:prstGeom prst="rect">
              <a:avLst/>
            </a:prstGeom>
            <a:noFill/>
            <a:ln w="9525">
              <a:noFill/>
              <a:miter lim="800000"/>
              <a:headEnd/>
              <a:tailEnd/>
            </a:ln>
          </p:spPr>
          <p:txBody>
            <a:bodyPr wrap="none">
              <a:spAutoFit/>
            </a:bodyPr>
            <a:lstStyle/>
            <a:p>
              <a:pPr eaLnBrk="1" hangingPunct="1"/>
              <a:r>
                <a:rPr lang="zh-CN" altLang="en-US" sz="2400">
                  <a:solidFill>
                    <a:srgbClr val="0070C0"/>
                  </a:solidFill>
                  <a:latin typeface="Watford DB"/>
                  <a:ea typeface="造字工房劲黑（非商用）常规体"/>
                  <a:cs typeface="造字工房劲黑（非商用）常规体"/>
                </a:rPr>
                <a:t>模型</a:t>
              </a:r>
              <a:endParaRPr lang="en-US" altLang="zh-CN" sz="2400">
                <a:solidFill>
                  <a:srgbClr val="0070C0"/>
                </a:solidFill>
                <a:latin typeface="Watford DB"/>
                <a:ea typeface="造字工房劲黑（非商用）常规体"/>
                <a:cs typeface="造字工房劲黑（非商用）常规体"/>
              </a:endParaRPr>
            </a:p>
            <a:p>
              <a:pPr eaLnBrk="1" hangingPunct="1"/>
              <a:r>
                <a:rPr lang="zh-CN" altLang="en-US" sz="2400">
                  <a:solidFill>
                    <a:srgbClr val="0070C0"/>
                  </a:solidFill>
                  <a:latin typeface="Watford DB"/>
                  <a:ea typeface="造字工房劲黑（非商用）常规体"/>
                  <a:cs typeface="造字工房劲黑（非商用）常规体"/>
                </a:rPr>
                <a:t>误差</a:t>
              </a:r>
              <a:endParaRPr lang="en-US" altLang="zh-CN" sz="2400">
                <a:solidFill>
                  <a:srgbClr val="0070C0"/>
                </a:solidFill>
                <a:latin typeface="Watford DB"/>
                <a:ea typeface="造字工房劲黑（非商用）常规体"/>
                <a:cs typeface="造字工房劲黑（非商用）常规体"/>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p>
        </p:txBody>
      </p:sp>
      <p:sp>
        <p:nvSpPr>
          <p:cNvPr id="5" name="TextBox 4"/>
          <p:cNvSpPr txBox="1"/>
          <p:nvPr/>
        </p:nvSpPr>
        <p:spPr>
          <a:xfrm>
            <a:off x="1800225" y="1247775"/>
            <a:ext cx="6057900" cy="1284288"/>
          </a:xfrm>
          <a:prstGeom prst="rect">
            <a:avLst/>
          </a:prstGeom>
          <a:noFill/>
        </p:spPr>
        <p:txBody>
          <a:bodyPr>
            <a:spAutoFit/>
          </a:bodyPr>
          <a:lstStyle/>
          <a:p>
            <a:pPr eaLnBrk="1" fontAlgn="auto" hangingPunct="1">
              <a:spcBef>
                <a:spcPts val="0"/>
              </a:spcBef>
              <a:spcAft>
                <a:spcPts val="0"/>
              </a:spcAft>
              <a:defRPr/>
            </a:pPr>
            <a:r>
              <a:rPr kumimoji="1" lang="en-US" altLang="zh-CN" sz="2000" b="1" dirty="0">
                <a:solidFill>
                  <a:schemeClr val="accent2"/>
                </a:solidFill>
                <a:latin typeface="宋体" pitchFamily="2" charset="-122"/>
              </a:rPr>
              <a:t>2.</a:t>
            </a:r>
            <a:r>
              <a:rPr kumimoji="1" lang="zh-CN" altLang="en-US" sz="2000" b="1" dirty="0">
                <a:solidFill>
                  <a:schemeClr val="accent2"/>
                </a:solidFill>
                <a:latin typeface="宋体" pitchFamily="2" charset="-122"/>
              </a:rPr>
              <a:t>观测误差</a:t>
            </a:r>
            <a:r>
              <a:rPr kumimoji="1" lang="zh-CN" altLang="en-US" sz="2000" b="1" dirty="0">
                <a:latin typeface="宋体" pitchFamily="2" charset="-122"/>
              </a:rPr>
              <a:t>  </a:t>
            </a:r>
            <a:r>
              <a:rPr kumimoji="1" lang="zh-CN" altLang="en-US" sz="2000" dirty="0">
                <a:latin typeface="宋体" pitchFamily="2" charset="-122"/>
              </a:rPr>
              <a:t>数学模型中包含的一些物理参数通常是通过观测和实验得到的，难免带有误差，这种误差称为</a:t>
            </a:r>
            <a:r>
              <a:rPr kumimoji="1" lang="zh-CN" altLang="en-US" sz="2000" dirty="0">
                <a:solidFill>
                  <a:srgbClr val="FF3300"/>
                </a:solidFill>
                <a:latin typeface="宋体" pitchFamily="2" charset="-122"/>
              </a:rPr>
              <a:t>观测误差</a:t>
            </a:r>
            <a:r>
              <a:rPr kumimoji="1" lang="zh-CN" altLang="en-US" sz="2400" dirty="0">
                <a:solidFill>
                  <a:srgbClr val="FF3300"/>
                </a:solidFill>
                <a:latin typeface="宋体" pitchFamily="2" charset="-122"/>
              </a:rPr>
              <a:t>。</a:t>
            </a:r>
          </a:p>
          <a:p>
            <a:pPr eaLnBrk="1" fontAlgn="auto" hangingPunct="1">
              <a:spcBef>
                <a:spcPts val="0"/>
              </a:spcBef>
              <a:spcAft>
                <a:spcPts val="0"/>
              </a:spcAft>
              <a:defRPr/>
            </a:pPr>
            <a:endParaRPr lang="zh-CN" altLang="en-US" sz="1350" dirty="0">
              <a:latin typeface="+mn-lt"/>
              <a:ea typeface="+mn-ea"/>
            </a:endParaRPr>
          </a:p>
        </p:txBody>
      </p:sp>
      <p:pic>
        <p:nvPicPr>
          <p:cNvPr id="28678" name="图片 5" descr="u=3996427513,3090593059&amp;fm=27&amp;gp=0.jpg"/>
          <p:cNvPicPr>
            <a:picLocks noChangeAspect="1"/>
          </p:cNvPicPr>
          <p:nvPr/>
        </p:nvPicPr>
        <p:blipFill>
          <a:blip r:embed="rId2"/>
          <a:srcRect/>
          <a:stretch>
            <a:fillRect/>
          </a:stretch>
        </p:blipFill>
        <p:spPr bwMode="auto">
          <a:xfrm>
            <a:off x="5448300" y="2593975"/>
            <a:ext cx="2990850" cy="21828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p>
        </p:txBody>
      </p:sp>
      <p:sp>
        <p:nvSpPr>
          <p:cNvPr id="29701" name="TextBox 4"/>
          <p:cNvSpPr txBox="1">
            <a:spLocks noChangeArrowheads="1"/>
          </p:cNvSpPr>
          <p:nvPr/>
        </p:nvSpPr>
        <p:spPr bwMode="auto">
          <a:xfrm>
            <a:off x="1657350" y="895350"/>
            <a:ext cx="6191250" cy="1016000"/>
          </a:xfrm>
          <a:prstGeom prst="rect">
            <a:avLst/>
          </a:prstGeom>
          <a:noFill/>
          <a:ln w="9525">
            <a:noFill/>
            <a:miter lim="800000"/>
            <a:headEnd/>
            <a:tailEnd/>
          </a:ln>
        </p:spPr>
        <p:txBody>
          <a:bodyPr>
            <a:spAutoFit/>
          </a:bodyPr>
          <a:lstStyle/>
          <a:p>
            <a:pPr eaLnBrk="1" hangingPunct="1"/>
            <a:r>
              <a:rPr kumimoji="1" lang="en-US" altLang="zh-CN" sz="2000" b="1">
                <a:solidFill>
                  <a:schemeClr val="accent2"/>
                </a:solidFill>
                <a:latin typeface="宋体" pitchFamily="2" charset="-122"/>
              </a:rPr>
              <a:t>3.</a:t>
            </a:r>
            <a:r>
              <a:rPr kumimoji="1" lang="zh-CN" altLang="en-US" sz="2000" b="1">
                <a:solidFill>
                  <a:schemeClr val="accent2"/>
                </a:solidFill>
                <a:latin typeface="宋体" pitchFamily="2" charset="-122"/>
              </a:rPr>
              <a:t>截断误差</a:t>
            </a:r>
            <a:r>
              <a:rPr kumimoji="1" lang="zh-CN" altLang="en-US" sz="2000" b="1">
                <a:latin typeface="宋体" pitchFamily="2" charset="-122"/>
              </a:rPr>
              <a:t>  </a:t>
            </a:r>
            <a:r>
              <a:rPr kumimoji="1" lang="zh-CN" altLang="en-US" sz="2000">
                <a:latin typeface="宋体" pitchFamily="2" charset="-122"/>
              </a:rPr>
              <a:t>求解数学模型所用的数值方法通常是一种近似方法，这种因方法产生的误差称为</a:t>
            </a:r>
            <a:r>
              <a:rPr kumimoji="1" lang="zh-CN" altLang="en-US" sz="2000" b="1">
                <a:solidFill>
                  <a:srgbClr val="FF3300"/>
                </a:solidFill>
                <a:latin typeface="宋体" pitchFamily="2" charset="-122"/>
              </a:rPr>
              <a:t>截断误差</a:t>
            </a:r>
            <a:r>
              <a:rPr kumimoji="1" lang="zh-CN" altLang="en-US" sz="2000">
                <a:solidFill>
                  <a:srgbClr val="FF3300"/>
                </a:solidFill>
                <a:latin typeface="宋体" pitchFamily="2" charset="-122"/>
              </a:rPr>
              <a:t>或</a:t>
            </a:r>
            <a:r>
              <a:rPr kumimoji="1" lang="zh-CN" altLang="en-US" sz="2000" b="1">
                <a:solidFill>
                  <a:srgbClr val="FF3300"/>
                </a:solidFill>
                <a:latin typeface="宋体" pitchFamily="2" charset="-122"/>
              </a:rPr>
              <a:t>方法误差。</a:t>
            </a:r>
          </a:p>
        </p:txBody>
      </p:sp>
      <p:sp>
        <p:nvSpPr>
          <p:cNvPr id="1033" name="TextBox 5"/>
          <p:cNvSpPr txBox="1">
            <a:spLocks noChangeArrowheads="1"/>
          </p:cNvSpPr>
          <p:nvPr/>
        </p:nvSpPr>
        <p:spPr bwMode="auto">
          <a:xfrm>
            <a:off x="1638300" y="1914525"/>
            <a:ext cx="5905500" cy="400050"/>
          </a:xfrm>
          <a:prstGeom prst="rect">
            <a:avLst/>
          </a:prstGeom>
          <a:noFill/>
          <a:ln w="9525">
            <a:noFill/>
            <a:miter lim="800000"/>
            <a:headEnd/>
            <a:tailEnd/>
          </a:ln>
        </p:spPr>
        <p:txBody>
          <a:bodyPr>
            <a:spAutoFit/>
          </a:bodyPr>
          <a:lstStyle/>
          <a:p>
            <a:pPr eaLnBrk="1" hangingPunct="1"/>
            <a:r>
              <a:rPr kumimoji="1" lang="zh-CN" altLang="en-US" sz="2000">
                <a:latin typeface="宋体" pitchFamily="2" charset="-122"/>
              </a:rPr>
              <a:t>例如，利用</a:t>
            </a:r>
            <a:r>
              <a:rPr kumimoji="1" lang="en-US" altLang="zh-CN" sz="2000">
                <a:latin typeface="宋体" pitchFamily="2" charset="-122"/>
              </a:rPr>
              <a:t>ln</a:t>
            </a:r>
            <a:r>
              <a:rPr kumimoji="1" lang="zh-CN" altLang="en-US" sz="2000">
                <a:latin typeface="宋体" pitchFamily="2" charset="-122"/>
              </a:rPr>
              <a:t>（</a:t>
            </a:r>
            <a:r>
              <a:rPr kumimoji="1" lang="en-US" altLang="zh-CN" sz="2000">
                <a:latin typeface="宋体" pitchFamily="2" charset="-122"/>
              </a:rPr>
              <a:t>x+1</a:t>
            </a:r>
            <a:r>
              <a:rPr kumimoji="1" lang="zh-CN" altLang="en-US" sz="2000">
                <a:latin typeface="宋体" pitchFamily="2" charset="-122"/>
              </a:rPr>
              <a:t>）的</a:t>
            </a:r>
            <a:r>
              <a:rPr kumimoji="1" lang="en-US" altLang="zh-CN" sz="2000">
                <a:latin typeface="宋体" pitchFamily="2" charset="-122"/>
              </a:rPr>
              <a:t>Taylor</a:t>
            </a:r>
            <a:r>
              <a:rPr kumimoji="1" lang="zh-CN" altLang="en-US" sz="2000">
                <a:latin typeface="宋体" pitchFamily="2" charset="-122"/>
              </a:rPr>
              <a:t>公式：</a:t>
            </a:r>
          </a:p>
        </p:txBody>
      </p:sp>
      <p:graphicFrame>
        <p:nvGraphicFramePr>
          <p:cNvPr id="1027" name="Object 3"/>
          <p:cNvGraphicFramePr>
            <a:graphicFrameLocks noChangeAspect="1"/>
          </p:cNvGraphicFramePr>
          <p:nvPr/>
        </p:nvGraphicFramePr>
        <p:xfrm>
          <a:off x="2406650" y="2400300"/>
          <a:ext cx="5086350" cy="485775"/>
        </p:xfrm>
        <a:graphic>
          <a:graphicData uri="http://schemas.openxmlformats.org/presentationml/2006/ole">
            <mc:AlternateContent xmlns:mc="http://schemas.openxmlformats.org/markup-compatibility/2006">
              <mc:Choice xmlns:v="urn:schemas-microsoft-com:vml" Requires="v">
                <p:oleObj spid="_x0000_s29774" name="Equation" r:id="rId3" imgW="3136900" imgH="241300" progId="Equation.DSMT4">
                  <p:embed/>
                </p:oleObj>
              </mc:Choice>
              <mc:Fallback>
                <p:oleObj name="Equation" r:id="rId3" imgW="3136900" imgH="241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6650" y="2400300"/>
                        <a:ext cx="50863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600200" y="2895600"/>
            <a:ext cx="6286500" cy="400050"/>
          </a:xfrm>
          <a:prstGeom prst="rect">
            <a:avLst/>
          </a:prstGeom>
          <a:noFill/>
        </p:spPr>
        <p:txBody>
          <a:bodyPr>
            <a:spAutoFit/>
          </a:bodyPr>
          <a:lstStyle/>
          <a:p>
            <a:pPr eaLnBrk="1" fontAlgn="auto" hangingPunct="1">
              <a:spcBef>
                <a:spcPts val="0"/>
              </a:spcBef>
              <a:spcAft>
                <a:spcPts val="0"/>
              </a:spcAft>
              <a:defRPr/>
            </a:pPr>
            <a:r>
              <a:rPr kumimoji="1" lang="zh-CN" altLang="en-US" sz="2000" dirty="0">
                <a:latin typeface="宋体" pitchFamily="2" charset="-122"/>
              </a:rPr>
              <a:t>实际计算时只能截取有限项代数和计算，如取前</a:t>
            </a:r>
            <a:r>
              <a:rPr kumimoji="1" lang="en-US" altLang="zh-CN" sz="2000" dirty="0">
                <a:latin typeface="宋体" pitchFamily="2" charset="-122"/>
              </a:rPr>
              <a:t>5</a:t>
            </a:r>
            <a:r>
              <a:rPr kumimoji="1" lang="zh-CN" altLang="en-US" sz="2000" dirty="0">
                <a:latin typeface="宋体" pitchFamily="2" charset="-122"/>
              </a:rPr>
              <a:t>项有</a:t>
            </a:r>
            <a:r>
              <a:rPr kumimoji="1" lang="zh-CN" altLang="en-US" sz="1400" dirty="0">
                <a:latin typeface="宋体" charset="-122"/>
                <a:ea typeface="+mn-ea"/>
              </a:rPr>
              <a:t>：</a:t>
            </a:r>
            <a:endParaRPr lang="zh-CN" altLang="en-US" sz="1350" dirty="0">
              <a:latin typeface="+mn-lt"/>
              <a:ea typeface="+mn-ea"/>
            </a:endParaRPr>
          </a:p>
        </p:txBody>
      </p:sp>
      <p:graphicFrame>
        <p:nvGraphicFramePr>
          <p:cNvPr id="1028" name="Object 4"/>
          <p:cNvGraphicFramePr>
            <a:graphicFrameLocks noChangeAspect="1"/>
          </p:cNvGraphicFramePr>
          <p:nvPr/>
        </p:nvGraphicFramePr>
        <p:xfrm>
          <a:off x="2714625" y="3359150"/>
          <a:ext cx="2876550" cy="466725"/>
        </p:xfrm>
        <a:graphic>
          <a:graphicData uri="http://schemas.openxmlformats.org/presentationml/2006/ole">
            <mc:AlternateContent xmlns:mc="http://schemas.openxmlformats.org/markup-compatibility/2006">
              <mc:Choice xmlns:v="urn:schemas-microsoft-com:vml" Requires="v">
                <p:oleObj spid="_x0000_s29775" name="Equation" r:id="rId5" imgW="2654300" imgH="431800" progId="Equation.DSMT4">
                  <p:embed/>
                </p:oleObj>
              </mc:Choice>
              <mc:Fallback>
                <p:oleObj name="Equation" r:id="rId5" imgW="2654300" imgH="431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25" y="3359150"/>
                        <a:ext cx="287655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TextBox 11"/>
          <p:cNvSpPr txBox="1">
            <a:spLocks noChangeArrowheads="1"/>
          </p:cNvSpPr>
          <p:nvPr/>
        </p:nvSpPr>
        <p:spPr bwMode="auto">
          <a:xfrm>
            <a:off x="1666875" y="3771900"/>
            <a:ext cx="5648325" cy="400050"/>
          </a:xfrm>
          <a:prstGeom prst="rect">
            <a:avLst/>
          </a:prstGeom>
          <a:noFill/>
          <a:ln w="9525">
            <a:noFill/>
            <a:miter lim="800000"/>
            <a:headEnd/>
            <a:tailEnd/>
          </a:ln>
        </p:spPr>
        <p:txBody>
          <a:bodyPr>
            <a:spAutoFit/>
          </a:bodyPr>
          <a:lstStyle/>
          <a:p>
            <a:pPr eaLnBrk="1" hangingPunct="1"/>
            <a:r>
              <a:rPr kumimoji="1" lang="zh-CN" altLang="en-US" sz="2000">
                <a:latin typeface="宋体" pitchFamily="2" charset="-122"/>
              </a:rPr>
              <a:t>这里产生误差（记作</a:t>
            </a:r>
            <a:r>
              <a:rPr kumimoji="1" lang="en-US" altLang="zh-CN" sz="2000">
                <a:latin typeface="宋体" pitchFamily="2" charset="-122"/>
              </a:rPr>
              <a:t>R5</a:t>
            </a:r>
            <a:r>
              <a:rPr kumimoji="1" lang="zh-CN" altLang="en-US" sz="2000">
                <a:latin typeface="宋体" pitchFamily="2" charset="-122"/>
              </a:rPr>
              <a:t>）</a:t>
            </a:r>
          </a:p>
        </p:txBody>
      </p:sp>
      <p:graphicFrame>
        <p:nvGraphicFramePr>
          <p:cNvPr id="1029" name="Object 5"/>
          <p:cNvGraphicFramePr>
            <a:graphicFrameLocks noChangeAspect="1"/>
          </p:cNvGraphicFramePr>
          <p:nvPr/>
        </p:nvGraphicFramePr>
        <p:xfrm>
          <a:off x="2676525" y="4248150"/>
          <a:ext cx="3438525" cy="438150"/>
        </p:xfrm>
        <a:graphic>
          <a:graphicData uri="http://schemas.openxmlformats.org/presentationml/2006/ole">
            <mc:AlternateContent xmlns:mc="http://schemas.openxmlformats.org/markup-compatibility/2006">
              <mc:Choice xmlns:v="urn:schemas-microsoft-com:vml" Requires="v">
                <p:oleObj spid="_x0000_s29776" name="Equation" r:id="rId7" imgW="3390900" imgH="431800" progId="Equation.DSMT4">
                  <p:embed/>
                </p:oleObj>
              </mc:Choice>
              <mc:Fallback>
                <p:oleObj name="Equation" r:id="rId7" imgW="3390900" imgH="431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6525" y="4248150"/>
                        <a:ext cx="34385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33"/>
                                        </p:tgtEl>
                                        <p:attrNameLst>
                                          <p:attrName>style.visibility</p:attrName>
                                        </p:attrNameLst>
                                      </p:cBhvr>
                                      <p:to>
                                        <p:strVal val="visible"/>
                                      </p:to>
                                    </p:set>
                                    <p:animEffect transition="in" filter="blinds(horizontal)">
                                      <p:cBhvr>
                                        <p:cTn id="22" dur="500"/>
                                        <p:tgtEl>
                                          <p:spTgt spid="10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blinds(horizontal)">
                                      <p:cBhvr>
                                        <p:cTn id="27" dur="500"/>
                                        <p:tgtEl>
                                          <p:spTgt spid="10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animEffect transition="in" filter="blinds(horizontal)">
                                      <p:cBhvr>
                                        <p:cTn id="37" dur="500"/>
                                        <p:tgtEl>
                                          <p:spTgt spid="10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35"/>
                                        </p:tgtEl>
                                        <p:attrNameLst>
                                          <p:attrName>style.visibility</p:attrName>
                                        </p:attrNameLst>
                                      </p:cBhvr>
                                      <p:to>
                                        <p:strVal val="visible"/>
                                      </p:to>
                                    </p:set>
                                    <p:animEffect transition="in" filter="blinds(horizontal)">
                                      <p:cBhvr>
                                        <p:cTn id="42" dur="500"/>
                                        <p:tgtEl>
                                          <p:spTgt spid="10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029"/>
                                        </p:tgtEl>
                                        <p:attrNameLst>
                                          <p:attrName>style.visibility</p:attrName>
                                        </p:attrNameLst>
                                      </p:cBhvr>
                                      <p:to>
                                        <p:strVal val="visible"/>
                                      </p:to>
                                    </p:set>
                                    <p:animEffect transition="in" filter="blinds(horizontal)">
                                      <p:cBhvr>
                                        <p:cTn id="4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33" grpId="0"/>
      <p:bldP spid="10" grpId="0"/>
      <p:bldP spid="10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p>
        </p:txBody>
      </p:sp>
      <p:sp>
        <p:nvSpPr>
          <p:cNvPr id="30725" name="TextBox 4"/>
          <p:cNvSpPr txBox="1">
            <a:spLocks noChangeArrowheads="1"/>
          </p:cNvSpPr>
          <p:nvPr/>
        </p:nvSpPr>
        <p:spPr bwMode="auto">
          <a:xfrm>
            <a:off x="1600200" y="971550"/>
            <a:ext cx="6762750" cy="1323975"/>
          </a:xfrm>
          <a:prstGeom prst="rect">
            <a:avLst/>
          </a:prstGeom>
          <a:noFill/>
          <a:ln w="9525">
            <a:noFill/>
            <a:miter lim="800000"/>
            <a:headEnd/>
            <a:tailEnd/>
          </a:ln>
        </p:spPr>
        <p:txBody>
          <a:bodyPr>
            <a:spAutoFit/>
          </a:bodyPr>
          <a:lstStyle/>
          <a:p>
            <a:pPr eaLnBrk="1" hangingPunct="1">
              <a:lnSpc>
                <a:spcPts val="3200"/>
              </a:lnSpc>
            </a:pPr>
            <a:r>
              <a:rPr kumimoji="1" lang="en-US" altLang="zh-CN" sz="1400" dirty="0">
                <a:latin typeface="宋体" pitchFamily="2" charset="-122"/>
                <a:ea typeface="黑体" pitchFamily="49" charset="-122"/>
              </a:rPr>
              <a:t> </a:t>
            </a:r>
            <a:r>
              <a:rPr kumimoji="1" lang="en-US" altLang="zh-CN" sz="2000" b="1" dirty="0">
                <a:solidFill>
                  <a:schemeClr val="accent2"/>
                </a:solidFill>
                <a:latin typeface="宋体" pitchFamily="2" charset="-122"/>
              </a:rPr>
              <a:t>4.</a:t>
            </a:r>
            <a:r>
              <a:rPr kumimoji="1" lang="zh-CN" altLang="en-US" sz="2000" b="1" dirty="0">
                <a:solidFill>
                  <a:schemeClr val="accent2"/>
                </a:solidFill>
                <a:latin typeface="宋体" pitchFamily="2" charset="-122"/>
              </a:rPr>
              <a:t>舍入误差</a:t>
            </a:r>
            <a:r>
              <a:rPr kumimoji="1" lang="zh-CN" altLang="en-US" sz="2000" b="1" dirty="0">
                <a:latin typeface="宋体" pitchFamily="2" charset="-122"/>
              </a:rPr>
              <a:t>  </a:t>
            </a:r>
            <a:r>
              <a:rPr kumimoji="1" lang="zh-CN" altLang="en-US" sz="2000" dirty="0">
                <a:latin typeface="宋体" pitchFamily="2" charset="-122"/>
              </a:rPr>
              <a:t>由于计算机只能对有限位数进行运算，在运算中像        等都要按舍入原则保留有限位，这时产生的误差称为</a:t>
            </a:r>
            <a:r>
              <a:rPr kumimoji="1" lang="zh-CN" altLang="en-US" sz="2000" b="1" dirty="0">
                <a:solidFill>
                  <a:srgbClr val="FF3300"/>
                </a:solidFill>
                <a:latin typeface="宋体" pitchFamily="2" charset="-122"/>
              </a:rPr>
              <a:t>舍入误差</a:t>
            </a:r>
            <a:r>
              <a:rPr kumimoji="1" lang="zh-CN" altLang="en-US" sz="2000" dirty="0">
                <a:solidFill>
                  <a:srgbClr val="FF3300"/>
                </a:solidFill>
                <a:latin typeface="宋体" pitchFamily="2" charset="-122"/>
              </a:rPr>
              <a:t>或</a:t>
            </a:r>
            <a:r>
              <a:rPr kumimoji="1" lang="zh-CN" altLang="en-US" sz="2000" b="1" dirty="0">
                <a:solidFill>
                  <a:srgbClr val="FF3300"/>
                </a:solidFill>
                <a:latin typeface="宋体" pitchFamily="2" charset="-122"/>
              </a:rPr>
              <a:t>计算误差</a:t>
            </a:r>
            <a:r>
              <a:rPr kumimoji="1" lang="zh-CN" altLang="en-US" sz="2000" dirty="0">
                <a:solidFill>
                  <a:srgbClr val="FF3300"/>
                </a:solidFill>
                <a:latin typeface="宋体" pitchFamily="2" charset="-122"/>
              </a:rPr>
              <a:t>。</a:t>
            </a:r>
            <a:r>
              <a:rPr kumimoji="1" lang="zh-CN" altLang="en-US" sz="2000" dirty="0">
                <a:latin typeface="宋体" pitchFamily="2" charset="-122"/>
              </a:rPr>
              <a:t>  </a:t>
            </a:r>
            <a:endParaRPr lang="zh-CN" altLang="en-US" sz="2000" dirty="0">
              <a:latin typeface="宋体" pitchFamily="2" charset="-122"/>
            </a:endParaRPr>
          </a:p>
        </p:txBody>
      </p:sp>
      <p:graphicFrame>
        <p:nvGraphicFramePr>
          <p:cNvPr id="30726" name="Object 2"/>
          <p:cNvGraphicFramePr>
            <a:graphicFrameLocks noChangeAspect="1"/>
          </p:cNvGraphicFramePr>
          <p:nvPr/>
        </p:nvGraphicFramePr>
        <p:xfrm>
          <a:off x="2487613" y="1381125"/>
          <a:ext cx="1008062" cy="517525"/>
        </p:xfrm>
        <a:graphic>
          <a:graphicData uri="http://schemas.openxmlformats.org/presentationml/2006/ole">
            <mc:AlternateContent xmlns:mc="http://schemas.openxmlformats.org/markup-compatibility/2006">
              <mc:Choice xmlns:v="urn:schemas-microsoft-com:vml" Requires="v">
                <p:oleObj spid="_x0000_s30749" name="Equation" r:id="rId3" imgW="507780" imgH="393529" progId="Equation.3">
                  <p:embed/>
                </p:oleObj>
              </mc:Choice>
              <mc:Fallback>
                <p:oleObj name="Equation" r:id="rId3" imgW="507780"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7613" y="1381125"/>
                        <a:ext cx="1008062"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7" name="TextBox 6"/>
          <p:cNvSpPr txBox="1">
            <a:spLocks noChangeArrowheads="1"/>
          </p:cNvSpPr>
          <p:nvPr/>
        </p:nvSpPr>
        <p:spPr bwMode="auto">
          <a:xfrm>
            <a:off x="1619250" y="2390775"/>
            <a:ext cx="6553200" cy="1323975"/>
          </a:xfrm>
          <a:prstGeom prst="rect">
            <a:avLst/>
          </a:prstGeom>
          <a:noFill/>
          <a:ln w="9525">
            <a:noFill/>
            <a:miter lim="800000"/>
            <a:headEnd/>
            <a:tailEnd/>
          </a:ln>
        </p:spPr>
        <p:txBody>
          <a:bodyPr>
            <a:spAutoFit/>
          </a:bodyPr>
          <a:lstStyle/>
          <a:p>
            <a:pPr eaLnBrk="1" hangingPunct="1">
              <a:lnSpc>
                <a:spcPts val="3200"/>
              </a:lnSpc>
            </a:pPr>
            <a:r>
              <a:rPr kumimoji="1" lang="zh-CN" altLang="en-US" sz="2000" dirty="0">
                <a:latin typeface="宋体" pitchFamily="2" charset="-122"/>
                <a:ea typeface="黑体" pitchFamily="49" charset="-122"/>
              </a:rPr>
              <a:t>    </a:t>
            </a:r>
            <a:r>
              <a:rPr kumimoji="1" lang="zh-CN" altLang="en-US" sz="2000" dirty="0">
                <a:latin typeface="宋体" pitchFamily="2" charset="-122"/>
              </a:rPr>
              <a:t>在数值分析中，我们总假定数学模型是准确的，因而不考虑模型误差和观测误差，主要研究截断误差和舍入误差对计算结果的影响。  </a:t>
            </a:r>
            <a:endParaRPr lang="zh-CN" altLang="en-US" sz="2000"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9"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误差的实例分析</a:t>
            </a:r>
          </a:p>
        </p:txBody>
      </p:sp>
      <p:sp>
        <p:nvSpPr>
          <p:cNvPr id="10" name="矩形 9"/>
          <p:cNvSpPr>
            <a:spLocks noChangeArrowheads="1"/>
          </p:cNvSpPr>
          <p:nvPr/>
        </p:nvSpPr>
        <p:spPr bwMode="auto">
          <a:xfrm>
            <a:off x="3488088" y="631825"/>
            <a:ext cx="17780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solidFill>
                  <a:schemeClr val="accent2"/>
                </a:solidFill>
                <a:latin typeface="方正粗黑宋简体" pitchFamily="2" charset="-122"/>
                <a:ea typeface="方正粗黑宋简体" pitchFamily="2" charset="-122"/>
              </a:rPr>
              <a:t>1. </a:t>
            </a:r>
            <a:r>
              <a:rPr lang="zh-CN" altLang="en-US" sz="2400" b="1" dirty="0">
                <a:solidFill>
                  <a:schemeClr val="accent2"/>
                </a:solidFill>
                <a:latin typeface="方正粗黑宋简体" pitchFamily="2" charset="-122"/>
                <a:ea typeface="方正粗黑宋简体" pitchFamily="2" charset="-122"/>
              </a:rPr>
              <a:t>电话专利</a:t>
            </a:r>
          </a:p>
        </p:txBody>
      </p:sp>
      <p:pic>
        <p:nvPicPr>
          <p:cNvPr id="12" name="图片 10"/>
          <p:cNvPicPr>
            <a:picLocks noChangeArrowheads="1"/>
          </p:cNvPicPr>
          <p:nvPr/>
        </p:nvPicPr>
        <p:blipFill>
          <a:blip r:embed="rId2">
            <a:extLst>
              <a:ext uri="{28A0092B-C50C-407E-A947-70E740481C1C}">
                <a14:useLocalDpi xmlns:a14="http://schemas.microsoft.com/office/drawing/2010/main" val="0"/>
              </a:ext>
            </a:extLst>
          </a:blip>
          <a:srcRect l="2510" t="8798" r="4620" b="2"/>
          <a:stretch>
            <a:fillRect/>
          </a:stretch>
        </p:blipFill>
        <p:spPr bwMode="auto">
          <a:xfrm>
            <a:off x="5962944" y="2924850"/>
            <a:ext cx="2875961" cy="1757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a:spLocks noChangeArrowheads="1"/>
          </p:cNvSpPr>
          <p:nvPr/>
        </p:nvSpPr>
        <p:spPr bwMode="auto">
          <a:xfrm>
            <a:off x="320634" y="997733"/>
            <a:ext cx="864736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eaLnBrk="0" hangingPunct="0">
              <a:defRPr kumimoji="1" sz="2800">
                <a:solidFill>
                  <a:schemeClr val="tx1"/>
                </a:solidFill>
                <a:latin typeface="方正舒体" pitchFamily="2" charset="-122"/>
                <a:ea typeface="方正舒体" pitchFamily="2" charset="-122"/>
              </a:defRPr>
            </a:lvl1pPr>
            <a:lvl2pPr marL="742950" indent="-285750" eaLnBrk="0" hangingPunct="0">
              <a:defRPr kumimoji="1" sz="2800">
                <a:solidFill>
                  <a:schemeClr val="tx1"/>
                </a:solidFill>
                <a:latin typeface="方正舒体" pitchFamily="2" charset="-122"/>
                <a:ea typeface="方正舒体" pitchFamily="2" charset="-122"/>
              </a:defRPr>
            </a:lvl2pPr>
            <a:lvl3pPr marL="1143000" indent="-228600" eaLnBrk="0" hangingPunct="0">
              <a:defRPr kumimoji="1" sz="2800">
                <a:solidFill>
                  <a:schemeClr val="tx1"/>
                </a:solidFill>
                <a:latin typeface="方正舒体" pitchFamily="2" charset="-122"/>
                <a:ea typeface="方正舒体" pitchFamily="2" charset="-122"/>
              </a:defRPr>
            </a:lvl3pPr>
            <a:lvl4pPr marL="1600200" indent="-228600" eaLnBrk="0" hangingPunct="0">
              <a:defRPr kumimoji="1" sz="2800">
                <a:solidFill>
                  <a:schemeClr val="tx1"/>
                </a:solidFill>
                <a:latin typeface="方正舒体" pitchFamily="2" charset="-122"/>
                <a:ea typeface="方正舒体" pitchFamily="2" charset="-122"/>
              </a:defRPr>
            </a:lvl4pPr>
            <a:lvl5pPr marL="2057400" indent="-228600" eaLnBrk="0" hangingPunct="0">
              <a:defRPr kumimoji="1" sz="2800">
                <a:solidFill>
                  <a:schemeClr val="tx1"/>
                </a:solidFill>
                <a:latin typeface="方正舒体" pitchFamily="2" charset="-122"/>
                <a:ea typeface="方正舒体" pitchFamily="2" charset="-122"/>
              </a:defRPr>
            </a:lvl5pPr>
            <a:lvl6pPr marL="25146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6pPr>
            <a:lvl7pPr marL="29718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7pPr>
            <a:lvl8pPr marL="34290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8pPr>
            <a:lvl9pPr marL="38862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9pPr>
          </a:lstStyle>
          <a:p>
            <a:pPr algn="just" eaLnBrk="1" hangingPunct="1"/>
            <a:r>
              <a:rPr lang="zh-CN" altLang="en-US" sz="2000" dirty="0">
                <a:latin typeface="宋体" pitchFamily="2" charset="-122"/>
                <a:ea typeface="宋体" pitchFamily="2" charset="-122"/>
              </a:rPr>
              <a:t>当贝尔宣布发明了第一部电话机并提出申请这项发明专利后，科学家莱斯向美国最高法院提起了对贝尔的控诉，声称电话机的发明权应该归他所有。</a:t>
            </a:r>
          </a:p>
          <a:p>
            <a:pPr algn="just" eaLnBrk="1" hangingPunct="1"/>
            <a:r>
              <a:rPr lang="zh-CN" altLang="en-US" sz="2000" dirty="0">
                <a:latin typeface="宋体" pitchFamily="2" charset="-122"/>
                <a:ea typeface="宋体" pitchFamily="2" charset="-122"/>
              </a:rPr>
              <a:t>调查和鉴定的结果证明</a:t>
            </a:r>
            <a:r>
              <a:rPr lang="en-US" altLang="zh-CN" sz="2000" dirty="0">
                <a:latin typeface="宋体" pitchFamily="2" charset="-122"/>
                <a:ea typeface="宋体" pitchFamily="2" charset="-122"/>
              </a:rPr>
              <a:t>:</a:t>
            </a:r>
            <a:r>
              <a:rPr lang="zh-CN" altLang="en-US" sz="2000" dirty="0">
                <a:latin typeface="宋体" pitchFamily="2" charset="-122"/>
                <a:ea typeface="宋体" pitchFamily="2" charset="-122"/>
              </a:rPr>
              <a:t>在贝尔之前莱斯确定已研制成功一种利用电流进行传声的装置，这种装置能把声音传到</a:t>
            </a:r>
            <a:r>
              <a:rPr lang="en-US" altLang="zh-CN" sz="2000" dirty="0">
                <a:latin typeface="宋体" pitchFamily="2" charset="-122"/>
                <a:ea typeface="宋体" pitchFamily="2" charset="-122"/>
              </a:rPr>
              <a:t>1000</a:t>
            </a:r>
            <a:r>
              <a:rPr lang="zh-CN" altLang="en-US" sz="2000" dirty="0">
                <a:latin typeface="宋体" pitchFamily="2" charset="-122"/>
                <a:ea typeface="宋体" pitchFamily="2" charset="-122"/>
              </a:rPr>
              <a:t>米以外。但是这个装置仅能单向传送，不能双方互相交谈。</a:t>
            </a:r>
            <a:r>
              <a:rPr lang="zh-CN" altLang="en-US" sz="2000" dirty="0">
                <a:latin typeface="宋体" pitchFamily="2" charset="-122"/>
                <a:ea typeface="宋体" pitchFamily="2" charset="-122"/>
                <a:sym typeface="宋体" pitchFamily="2" charset="-122"/>
              </a:rPr>
              <a:t>对此</a:t>
            </a:r>
            <a:r>
              <a:rPr lang="zh-CN" altLang="en-US" sz="2000" noProof="1">
                <a:latin typeface="宋体" pitchFamily="2" charset="-122"/>
                <a:ea typeface="宋体" pitchFamily="2" charset="-122"/>
                <a:sym typeface="+mn-ea"/>
              </a:rPr>
              <a:t>莱斯确认不讳，是法院和科学家判定这种装置还不能算是电话机。</a:t>
            </a:r>
            <a:endParaRPr lang="zh-CN" altLang="en-US" sz="2000" dirty="0">
              <a:latin typeface="宋体" pitchFamily="2" charset="-122"/>
              <a:ea typeface="宋体" pitchFamily="2" charset="-122"/>
            </a:endParaRPr>
          </a:p>
        </p:txBody>
      </p:sp>
      <p:sp>
        <p:nvSpPr>
          <p:cNvPr id="16" name="文本框 13"/>
          <p:cNvSpPr txBox="1"/>
          <p:nvPr/>
        </p:nvSpPr>
        <p:spPr>
          <a:xfrm>
            <a:off x="133537" y="2903823"/>
            <a:ext cx="5804125" cy="1938992"/>
          </a:xfrm>
          <a:prstGeom prst="rect">
            <a:avLst/>
          </a:prstGeom>
          <a:noFill/>
        </p:spPr>
        <p:txBody>
          <a:bodyPr wrap="square">
            <a:spAutoFit/>
          </a:bodyPr>
          <a:lstStyle/>
          <a:p>
            <a:pPr indent="457200" algn="just" fontAlgn="auto">
              <a:defRPr/>
            </a:pPr>
            <a:r>
              <a:rPr kumimoji="1" lang="zh-CN" altLang="en-US" sz="2000" noProof="1">
                <a:latin typeface="宋体" pitchFamily="2" charset="-122"/>
              </a:rPr>
              <a:t>同时贝尔也直言不讳地承认他曾借助过莱斯的试验，但他发现了莱斯装置的不足，便将装置所用的间歇电流改为直流电，这就解决了话音短促多变的问题。然后他将莱斯装置上的一颗螺丝往里拧了半圈，仅仅</a:t>
            </a:r>
            <a:r>
              <a:rPr kumimoji="1" lang="en-US" altLang="zh-CN" sz="2000" noProof="1">
                <a:latin typeface="宋体" pitchFamily="2" charset="-122"/>
              </a:rPr>
              <a:t>5</a:t>
            </a:r>
            <a:r>
              <a:rPr kumimoji="1" lang="zh-CN" altLang="en-US" sz="2000" noProof="1">
                <a:latin typeface="宋体" pitchFamily="2" charset="-122"/>
              </a:rPr>
              <a:t>丝米</a:t>
            </a:r>
            <a:r>
              <a:rPr kumimoji="1" lang="en-US" altLang="zh-CN" sz="2000" noProof="1">
                <a:latin typeface="宋体" pitchFamily="2" charset="-122"/>
              </a:rPr>
              <a:t>(1</a:t>
            </a:r>
            <a:r>
              <a:rPr kumimoji="1" lang="zh-CN" altLang="en-US" sz="2000" noProof="1">
                <a:latin typeface="宋体" pitchFamily="2" charset="-122"/>
              </a:rPr>
              <a:t>丝米相当于</a:t>
            </a:r>
            <a:r>
              <a:rPr kumimoji="1" lang="en-US" altLang="zh-CN" sz="2000" noProof="1">
                <a:latin typeface="宋体" pitchFamily="2" charset="-122"/>
              </a:rPr>
              <a:t>01</a:t>
            </a:r>
            <a:r>
              <a:rPr kumimoji="1" lang="zh-CN" altLang="en-US" sz="2000" noProof="1">
                <a:latin typeface="宋体" pitchFamily="2" charset="-122"/>
              </a:rPr>
              <a:t>毫米</a:t>
            </a:r>
            <a:r>
              <a:rPr kumimoji="1" lang="en-US" altLang="zh-CN" sz="2000" noProof="1">
                <a:latin typeface="宋体" pitchFamily="2" charset="-122"/>
              </a:rPr>
              <a:t>)</a:t>
            </a:r>
            <a:r>
              <a:rPr kumimoji="1" lang="zh-CN" altLang="en-US" sz="2000" noProof="1">
                <a:latin typeface="宋体" pitchFamily="2" charset="-122"/>
              </a:rPr>
              <a:t>，话音就能互相传递了。</a:t>
            </a:r>
          </a:p>
        </p:txBody>
      </p:sp>
    </p:spTree>
    <p:extLst>
      <p:ext uri="{BB962C8B-B14F-4D97-AF65-F5344CB8AC3E}">
        <p14:creationId xmlns:p14="http://schemas.microsoft.com/office/powerpoint/2010/main" val="381801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9"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误差的实例分析</a:t>
            </a:r>
          </a:p>
        </p:txBody>
      </p:sp>
      <p:sp>
        <p:nvSpPr>
          <p:cNvPr id="14" name="矩形 13"/>
          <p:cNvSpPr>
            <a:spLocks noChangeArrowheads="1"/>
          </p:cNvSpPr>
          <p:nvPr/>
        </p:nvSpPr>
        <p:spPr bwMode="auto">
          <a:xfrm>
            <a:off x="334561" y="1155336"/>
            <a:ext cx="526613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lgn="just"/>
            <a:r>
              <a:rPr kumimoji="1" lang="zh-CN" altLang="en-US" sz="2000" noProof="1">
                <a:latin typeface="宋体" pitchFamily="2" charset="-122"/>
              </a:rPr>
              <a:t>就是这</a:t>
            </a:r>
            <a:r>
              <a:rPr kumimoji="1" lang="zh-CN" altLang="zh-CN" sz="2000" noProof="1">
                <a:latin typeface="宋体" pitchFamily="2" charset="-122"/>
              </a:rPr>
              <a:t>5</a:t>
            </a:r>
            <a:r>
              <a:rPr kumimoji="1" lang="zh-CN" altLang="en-US" sz="2000" noProof="1">
                <a:latin typeface="宋体" pitchFamily="2" charset="-122"/>
              </a:rPr>
              <a:t>丝米的细微之差，诞生了世界上第一部真正的电话机。这个结果令莱斯瞠目结舌，使科学家们也为之震惊。</a:t>
            </a:r>
          </a:p>
          <a:p>
            <a:pPr indent="457200" algn="just"/>
            <a:r>
              <a:rPr kumimoji="1" lang="zh-CN" altLang="en-US" sz="2000" noProof="1">
                <a:latin typeface="宋体" pitchFamily="2" charset="-122"/>
              </a:rPr>
              <a:t>法院最后裁决莱斯败诉，电话的发明权归贝尔。贝尔感到他利用了莱斯的试验，同意将发明专利变为他与莱斯共有。莱斯感慨万分地说</a:t>
            </a:r>
            <a:r>
              <a:rPr kumimoji="1" lang="zh-CN" altLang="zh-CN" sz="2000" noProof="1">
                <a:latin typeface="宋体" pitchFamily="2" charset="-122"/>
              </a:rPr>
              <a:t>:“</a:t>
            </a:r>
            <a:r>
              <a:rPr kumimoji="1" lang="zh-CN" altLang="en-US" sz="2000" noProof="1">
                <a:latin typeface="宋体" pitchFamily="2" charset="-122"/>
              </a:rPr>
              <a:t>我在离成功</a:t>
            </a:r>
            <a:r>
              <a:rPr kumimoji="1" lang="zh-CN" altLang="zh-CN" sz="2000" noProof="1">
                <a:latin typeface="宋体" pitchFamily="2" charset="-122"/>
              </a:rPr>
              <a:t>5</a:t>
            </a:r>
            <a:r>
              <a:rPr kumimoji="1" lang="zh-CN" altLang="en-US" sz="2000" noProof="1">
                <a:latin typeface="宋体" pitchFamily="2" charset="-122"/>
              </a:rPr>
              <a:t>丝米的地方失败了，我将终身铭记这个教训。”</a:t>
            </a:r>
          </a:p>
        </p:txBody>
      </p:sp>
      <p:sp>
        <p:nvSpPr>
          <p:cNvPr id="15" name="矩形 14"/>
          <p:cNvSpPr>
            <a:spLocks noChangeArrowheads="1"/>
          </p:cNvSpPr>
          <p:nvPr/>
        </p:nvSpPr>
        <p:spPr bwMode="auto">
          <a:xfrm>
            <a:off x="5771408" y="1536092"/>
            <a:ext cx="30693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zh-CN" sz="1600" b="1" dirty="0">
                <a:solidFill>
                  <a:srgbClr val="0070C0"/>
                </a:solidFill>
                <a:latin typeface="方正粗黑宋简体" pitchFamily="2" charset="-122"/>
                <a:ea typeface="方正粗黑宋简体" pitchFamily="2" charset="-122"/>
              </a:rPr>
              <a:t>“误差”在科学研究中的影响，一定要养成严谨求实的科研精神</a:t>
            </a:r>
            <a:endParaRPr lang="zh-CN" altLang="en-US" sz="1600" b="1" dirty="0">
              <a:solidFill>
                <a:srgbClr val="0070C0"/>
              </a:solidFill>
              <a:latin typeface="方正粗黑宋简体" pitchFamily="2" charset="-122"/>
              <a:ea typeface="方正粗黑宋简体" pitchFamily="2" charset="-122"/>
            </a:endParaRPr>
          </a:p>
        </p:txBody>
      </p:sp>
      <p:pic>
        <p:nvPicPr>
          <p:cNvPr id="16" name="图片 15"/>
          <p:cNvPicPr>
            <a:picLocks noChangeAspect="1" noChangeArrowheads="1"/>
          </p:cNvPicPr>
          <p:nvPr/>
        </p:nvPicPr>
        <p:blipFill>
          <a:blip r:embed="rId2">
            <a:extLst>
              <a:ext uri="{28A0092B-C50C-407E-A947-70E740481C1C}">
                <a14:useLocalDpi xmlns:a14="http://schemas.microsoft.com/office/drawing/2010/main" val="0"/>
              </a:ext>
            </a:extLst>
          </a:blip>
          <a:srcRect l="1587"/>
          <a:stretch>
            <a:fillRect/>
          </a:stretch>
        </p:blipFill>
        <p:spPr bwMode="auto">
          <a:xfrm>
            <a:off x="5657850" y="2628692"/>
            <a:ext cx="3086141" cy="178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838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76860" y="644121"/>
            <a:ext cx="2199018" cy="1246495"/>
          </a:xfrm>
          <a:prstGeom prst="rect">
            <a:avLst/>
          </a:prstGeom>
          <a:ln>
            <a:solidFill>
              <a:srgbClr val="588838"/>
            </a:solidFill>
            <a:prstDash val="lgDashDotDot"/>
          </a:ln>
        </p:spPr>
        <p:txBody>
          <a:bodyPr wrap="square">
            <a:spAutoFit/>
          </a:bodyPr>
          <a:lstStyle/>
          <a:p>
            <a:pPr indent="228600" algn="just">
              <a:lnSpc>
                <a:spcPct val="125000"/>
              </a:lnSpc>
              <a:defRPr/>
            </a:pPr>
            <a:r>
              <a:rPr lang="zh-CN" altLang="en-US" sz="2000" b="1" kern="100" dirty="0">
                <a:solidFill>
                  <a:srgbClr val="C00000"/>
                </a:solidFill>
                <a:latin typeface="+mn-ea"/>
                <a:ea typeface="+mn-ea"/>
                <a:cs typeface="Times New Roman" panose="02020603050405020304" pitchFamily="18" charset="0"/>
              </a:rPr>
              <a:t>播放截取的短视频</a:t>
            </a:r>
            <a:r>
              <a:rPr lang="en-US" altLang="zh-CN" sz="2000" b="1" kern="100" dirty="0">
                <a:solidFill>
                  <a:srgbClr val="C00000"/>
                </a:solidFill>
                <a:latin typeface="+mn-ea"/>
                <a:ea typeface="+mn-ea"/>
                <a:cs typeface="Times New Roman" panose="02020603050405020304" pitchFamily="18" charset="0"/>
              </a:rPr>
              <a:t>《</a:t>
            </a:r>
            <a:r>
              <a:rPr lang="zh-CN" altLang="en-US" sz="2000" b="1" kern="100" dirty="0">
                <a:solidFill>
                  <a:srgbClr val="C00000"/>
                </a:solidFill>
                <a:latin typeface="+mn-ea"/>
                <a:ea typeface="+mn-ea"/>
                <a:cs typeface="Times New Roman" panose="02020603050405020304" pitchFamily="18" charset="0"/>
              </a:rPr>
              <a:t>我和我的祖国</a:t>
            </a:r>
            <a:r>
              <a:rPr lang="en-US" altLang="zh-CN" sz="2000" b="1" kern="100" dirty="0">
                <a:solidFill>
                  <a:srgbClr val="C00000"/>
                </a:solidFill>
                <a:latin typeface="+mn-ea"/>
                <a:ea typeface="+mn-ea"/>
                <a:cs typeface="Times New Roman" panose="02020603050405020304" pitchFamily="18" charset="0"/>
              </a:rPr>
              <a:t>》-</a:t>
            </a:r>
            <a:r>
              <a:rPr lang="zh-CN" altLang="en-US" sz="2000" b="1" kern="100" dirty="0">
                <a:solidFill>
                  <a:srgbClr val="C00000"/>
                </a:solidFill>
                <a:latin typeface="+mn-ea"/>
                <a:ea typeface="+mn-ea"/>
                <a:cs typeface="Times New Roman" panose="02020603050405020304" pitchFamily="18" charset="0"/>
              </a:rPr>
              <a:t>回归。</a:t>
            </a:r>
            <a:endParaRPr lang="zh-CN" altLang="zh-CN" b="1" kern="100" dirty="0">
              <a:solidFill>
                <a:srgbClr val="C00000"/>
              </a:solidFill>
              <a:latin typeface="+mn-ea"/>
              <a:ea typeface="+mn-ea"/>
              <a:cs typeface="Times New Roman" panose="02020603050405020304" pitchFamily="18" charset="0"/>
            </a:endParaRPr>
          </a:p>
        </p:txBody>
      </p:sp>
      <p:pic>
        <p:nvPicPr>
          <p:cNvPr id="5124" name="图片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5595" y="1903289"/>
            <a:ext cx="2021548" cy="28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1674813" y="807943"/>
            <a:ext cx="4987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solidFill>
                  <a:schemeClr val="accent2"/>
                </a:solidFill>
                <a:latin typeface="方正粗黑宋简体" pitchFamily="2" charset="-122"/>
                <a:ea typeface="方正粗黑宋简体" pitchFamily="2" charset="-122"/>
              </a:rPr>
              <a:t>2. </a:t>
            </a:r>
            <a:r>
              <a:rPr lang="zh-CN" altLang="en-US" sz="2400" b="1" dirty="0">
                <a:solidFill>
                  <a:schemeClr val="accent2"/>
                </a:solidFill>
                <a:latin typeface="方正粗黑宋简体" pitchFamily="2" charset="-122"/>
                <a:ea typeface="方正粗黑宋简体" pitchFamily="2" charset="-122"/>
              </a:rPr>
              <a:t>我和我的祖国</a:t>
            </a:r>
            <a:r>
              <a:rPr lang="en-US" altLang="zh-CN" sz="2400" b="1" dirty="0">
                <a:solidFill>
                  <a:schemeClr val="accent2"/>
                </a:solidFill>
                <a:latin typeface="方正粗黑宋简体" pitchFamily="2" charset="-122"/>
                <a:ea typeface="方正粗黑宋简体" pitchFamily="2" charset="-122"/>
              </a:rPr>
              <a:t>—</a:t>
            </a:r>
            <a:r>
              <a:rPr lang="zh-CN" altLang="en-US" sz="2400" b="1" dirty="0">
                <a:solidFill>
                  <a:schemeClr val="accent2"/>
                </a:solidFill>
                <a:latin typeface="方正粗黑宋简体" pitchFamily="2" charset="-122"/>
                <a:ea typeface="方正粗黑宋简体" pitchFamily="2" charset="-122"/>
              </a:rPr>
              <a:t>回归</a:t>
            </a:r>
          </a:p>
        </p:txBody>
      </p:sp>
      <p:sp>
        <p:nvSpPr>
          <p:cNvPr id="14" name="矩形 13"/>
          <p:cNvSpPr/>
          <p:nvPr/>
        </p:nvSpPr>
        <p:spPr>
          <a:xfrm>
            <a:off x="410090" y="1269608"/>
            <a:ext cx="6049962" cy="861774"/>
          </a:xfrm>
          <a:prstGeom prst="rect">
            <a:avLst/>
          </a:prstGeom>
        </p:spPr>
        <p:txBody>
          <a:bodyPr>
            <a:spAutoFit/>
          </a:bodyPr>
          <a:lstStyle/>
          <a:p>
            <a:pPr indent="266700" algn="just">
              <a:lnSpc>
                <a:spcPct val="125000"/>
              </a:lnSpc>
              <a:spcAft>
                <a:spcPts val="0"/>
              </a:spcAft>
              <a:defRPr/>
            </a:pPr>
            <a:r>
              <a:rPr lang="en-US" altLang="zh-CN" sz="2000" kern="100" dirty="0">
                <a:latin typeface="+mn-ea"/>
                <a:ea typeface="+mn-ea"/>
              </a:rPr>
              <a:t>  1997</a:t>
            </a:r>
            <a:r>
              <a:rPr lang="zh-CN" altLang="zh-CN" sz="2000" kern="100" dirty="0">
                <a:latin typeface="+mn-ea"/>
                <a:ea typeface="+mn-ea"/>
              </a:rPr>
              <a:t>年</a:t>
            </a:r>
            <a:r>
              <a:rPr lang="en-US" altLang="zh-CN" sz="2000" kern="100" dirty="0">
                <a:latin typeface="+mn-ea"/>
                <a:ea typeface="+mn-ea"/>
              </a:rPr>
              <a:t>7</a:t>
            </a:r>
            <a:r>
              <a:rPr lang="zh-CN" altLang="zh-CN" sz="2000" kern="100" dirty="0">
                <a:latin typeface="+mn-ea"/>
                <a:ea typeface="+mn-ea"/>
              </a:rPr>
              <a:t>月</a:t>
            </a:r>
            <a:r>
              <a:rPr lang="en-US" altLang="zh-CN" sz="2000" kern="100" dirty="0">
                <a:latin typeface="+mn-ea"/>
                <a:ea typeface="+mn-ea"/>
              </a:rPr>
              <a:t>1</a:t>
            </a:r>
            <a:r>
              <a:rPr lang="zh-CN" altLang="zh-CN" sz="2000" kern="100" dirty="0">
                <a:latin typeface="+mn-ea"/>
                <a:ea typeface="+mn-ea"/>
              </a:rPr>
              <a:t>日</a:t>
            </a:r>
            <a:r>
              <a:rPr lang="en-US" altLang="zh-CN" sz="2000" kern="100" dirty="0">
                <a:latin typeface="+mn-ea"/>
                <a:ea typeface="+mn-ea"/>
              </a:rPr>
              <a:t>0</a:t>
            </a:r>
            <a:r>
              <a:rPr lang="zh-CN" altLang="zh-CN" sz="2000" kern="100" dirty="0">
                <a:latin typeface="+mn-ea"/>
                <a:ea typeface="+mn-ea"/>
              </a:rPr>
              <a:t>点</a:t>
            </a:r>
            <a:r>
              <a:rPr lang="en-US" altLang="zh-CN" sz="2000" kern="100" dirty="0">
                <a:latin typeface="+mn-ea"/>
                <a:ea typeface="+mn-ea"/>
              </a:rPr>
              <a:t>0</a:t>
            </a:r>
            <a:r>
              <a:rPr lang="zh-CN" altLang="zh-CN" sz="2000" kern="100" dirty="0">
                <a:latin typeface="+mn-ea"/>
                <a:ea typeface="+mn-ea"/>
              </a:rPr>
              <a:t>分，香港准时回归祖国怀抱，这一历史性的瞬间，是中国人民的共同记忆。</a:t>
            </a:r>
            <a:endParaRPr lang="zh-CN" altLang="zh-CN" sz="2000" dirty="0">
              <a:latin typeface="+mn-ea"/>
              <a:ea typeface="+mn-ea"/>
            </a:endParaRPr>
          </a:p>
        </p:txBody>
      </p:sp>
      <p:cxnSp>
        <p:nvCxnSpPr>
          <p:cNvPr id="8" name="直接连接符 7"/>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0"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误差的实例分析</a:t>
            </a:r>
          </a:p>
        </p:txBody>
      </p:sp>
      <p:sp>
        <p:nvSpPr>
          <p:cNvPr id="2" name="矩形 1"/>
          <p:cNvSpPr/>
          <p:nvPr/>
        </p:nvSpPr>
        <p:spPr>
          <a:xfrm>
            <a:off x="383680" y="2131382"/>
            <a:ext cx="6049961" cy="1938992"/>
          </a:xfrm>
          <a:prstGeom prst="rect">
            <a:avLst/>
          </a:prstGeom>
        </p:spPr>
        <p:txBody>
          <a:bodyPr wrap="square">
            <a:spAutoFit/>
          </a:bodyPr>
          <a:lstStyle/>
          <a:p>
            <a:pPr algn="just">
              <a:lnSpc>
                <a:spcPct val="150000"/>
              </a:lnSpc>
            </a:pPr>
            <a:r>
              <a:rPr lang="en-US" altLang="zh-CN" sz="2000" kern="100" dirty="0">
                <a:latin typeface="+mn-ea"/>
                <a:ea typeface="+mn-ea"/>
              </a:rPr>
              <a:t>    </a:t>
            </a:r>
            <a:r>
              <a:rPr lang="zh-CN" altLang="zh-CN" sz="2000" kern="100" dirty="0">
                <a:latin typeface="+mn-ea"/>
                <a:ea typeface="+mn-ea"/>
              </a:rPr>
              <a:t>对于时任外交部礼宾司副司长、交接仪式总指挥安文彬来说，他最重要的任务便是保证五星红旗在</a:t>
            </a:r>
            <a:r>
              <a:rPr lang="en-US" altLang="zh-CN" sz="2000" kern="100" dirty="0">
                <a:latin typeface="+mn-ea"/>
                <a:ea typeface="+mn-ea"/>
              </a:rPr>
              <a:t>7</a:t>
            </a:r>
            <a:r>
              <a:rPr lang="zh-CN" altLang="zh-CN" sz="2000" kern="100" dirty="0">
                <a:latin typeface="+mn-ea"/>
                <a:ea typeface="+mn-ea"/>
              </a:rPr>
              <a:t>月</a:t>
            </a:r>
            <a:r>
              <a:rPr lang="en-US" altLang="zh-CN" sz="2000" kern="100" dirty="0">
                <a:latin typeface="+mn-ea"/>
                <a:ea typeface="+mn-ea"/>
              </a:rPr>
              <a:t>1</a:t>
            </a:r>
            <a:r>
              <a:rPr lang="zh-CN" altLang="zh-CN" sz="2000" kern="100" dirty="0">
                <a:latin typeface="+mn-ea"/>
                <a:ea typeface="+mn-ea"/>
              </a:rPr>
              <a:t>日</a:t>
            </a:r>
            <a:r>
              <a:rPr lang="en-US" altLang="zh-CN" sz="2000" kern="100" dirty="0">
                <a:latin typeface="+mn-ea"/>
                <a:ea typeface="+mn-ea"/>
              </a:rPr>
              <a:t>0</a:t>
            </a:r>
            <a:r>
              <a:rPr lang="zh-CN" altLang="zh-CN" sz="2000" kern="100" dirty="0">
                <a:latin typeface="+mn-ea"/>
                <a:ea typeface="+mn-ea"/>
              </a:rPr>
              <a:t>时</a:t>
            </a:r>
            <a:r>
              <a:rPr lang="en-US" altLang="zh-CN" sz="2000" kern="100" dirty="0">
                <a:latin typeface="+mn-ea"/>
                <a:ea typeface="+mn-ea"/>
              </a:rPr>
              <a:t>0</a:t>
            </a:r>
            <a:r>
              <a:rPr lang="zh-CN" altLang="zh-CN" sz="2000" kern="100" dirty="0">
                <a:latin typeface="+mn-ea"/>
                <a:ea typeface="+mn-ea"/>
              </a:rPr>
              <a:t>分</a:t>
            </a:r>
            <a:r>
              <a:rPr lang="en-US" altLang="zh-CN" sz="2000" kern="100" dirty="0">
                <a:latin typeface="+mn-ea"/>
                <a:ea typeface="+mn-ea"/>
              </a:rPr>
              <a:t>0</a:t>
            </a:r>
            <a:r>
              <a:rPr lang="zh-CN" altLang="zh-CN" sz="2000" kern="100" dirty="0">
                <a:latin typeface="+mn-ea"/>
                <a:ea typeface="+mn-ea"/>
              </a:rPr>
              <a:t>秒准时升起，让香港的主权准时回归祖国。而这却成为了中英双方谈判最大的分歧所在。</a:t>
            </a:r>
            <a:endParaRPr lang="zh-CN" altLang="en-US" sz="2000" kern="100" dirty="0">
              <a:latin typeface="+mn-ea"/>
              <a:ea typeface="+mn-ea"/>
            </a:endParaRPr>
          </a:p>
        </p:txBody>
      </p:sp>
    </p:spTree>
    <p:extLst>
      <p:ext uri="{BB962C8B-B14F-4D97-AF65-F5344CB8AC3E}">
        <p14:creationId xmlns:p14="http://schemas.microsoft.com/office/powerpoint/2010/main" val="106093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5124"/>
                                        </p:tgtEl>
                                        <p:attrNameLst>
                                          <p:attrName>style.visibility</p:attrName>
                                        </p:attrNameLst>
                                      </p:cBhvr>
                                      <p:to>
                                        <p:strVal val="visible"/>
                                      </p:to>
                                    </p:set>
                                    <p:animEffect transition="in" filter="fade">
                                      <p:cBhvr>
                                        <p:cTn id="4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4" grpId="0"/>
      <p:bldP spid="10"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79611" y="651567"/>
            <a:ext cx="2317750" cy="390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1365250" y="651567"/>
            <a:ext cx="4987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solidFill>
                  <a:schemeClr val="accent2"/>
                </a:solidFill>
                <a:latin typeface="方正粗黑宋简体" pitchFamily="2" charset="-122"/>
                <a:ea typeface="方正粗黑宋简体" pitchFamily="2" charset="-122"/>
              </a:rPr>
              <a:t>2. </a:t>
            </a:r>
            <a:r>
              <a:rPr lang="zh-CN" altLang="en-US" sz="2400" b="1" dirty="0">
                <a:solidFill>
                  <a:schemeClr val="accent2"/>
                </a:solidFill>
                <a:latin typeface="方正粗黑宋简体" pitchFamily="2" charset="-122"/>
                <a:ea typeface="方正粗黑宋简体" pitchFamily="2" charset="-122"/>
              </a:rPr>
              <a:t>我和我的祖国</a:t>
            </a:r>
            <a:r>
              <a:rPr lang="en-US" altLang="zh-CN" sz="2400" b="1" dirty="0">
                <a:solidFill>
                  <a:schemeClr val="accent2"/>
                </a:solidFill>
                <a:latin typeface="方正粗黑宋简体" pitchFamily="2" charset="-122"/>
                <a:ea typeface="方正粗黑宋简体" pitchFamily="2" charset="-122"/>
              </a:rPr>
              <a:t>—</a:t>
            </a:r>
            <a:r>
              <a:rPr lang="zh-CN" altLang="en-US" sz="2400" b="1" dirty="0">
                <a:solidFill>
                  <a:schemeClr val="accent2"/>
                </a:solidFill>
                <a:latin typeface="方正粗黑宋简体" pitchFamily="2" charset="-122"/>
                <a:ea typeface="方正粗黑宋简体" pitchFamily="2" charset="-122"/>
              </a:rPr>
              <a:t>回归</a:t>
            </a:r>
          </a:p>
        </p:txBody>
      </p:sp>
      <p:sp>
        <p:nvSpPr>
          <p:cNvPr id="7" name="矩形 6"/>
          <p:cNvSpPr/>
          <p:nvPr/>
        </p:nvSpPr>
        <p:spPr>
          <a:xfrm>
            <a:off x="308769" y="1338760"/>
            <a:ext cx="6049962" cy="3416320"/>
          </a:xfrm>
          <a:prstGeom prst="rect">
            <a:avLst/>
          </a:prstGeom>
          <a:ln>
            <a:solidFill>
              <a:srgbClr val="588838"/>
            </a:solidFill>
            <a:prstDash val="lgDashDotDot"/>
          </a:ln>
        </p:spPr>
        <p:txBody>
          <a:bodyPr>
            <a:spAutoFit/>
          </a:bodyPr>
          <a:lstStyle/>
          <a:p>
            <a:pPr indent="228600" algn="just">
              <a:lnSpc>
                <a:spcPct val="150000"/>
              </a:lnSpc>
              <a:spcBef>
                <a:spcPts val="0"/>
              </a:spcBef>
              <a:defRPr/>
            </a:pPr>
            <a:r>
              <a:rPr lang="en-US" altLang="zh-CN" sz="1800" dirty="0">
                <a:latin typeface="+mn-ea"/>
                <a:ea typeface="+mn-ea"/>
              </a:rPr>
              <a:t>  </a:t>
            </a:r>
            <a:r>
              <a:rPr lang="zh-CN" altLang="zh-CN" sz="1800" dirty="0">
                <a:latin typeface="+mn-ea"/>
                <a:ea typeface="+mn-ea"/>
              </a:rPr>
              <a:t>英方代表坚持要在</a:t>
            </a:r>
            <a:r>
              <a:rPr lang="en-US" altLang="zh-CN" sz="1800" dirty="0">
                <a:latin typeface="+mn-ea"/>
                <a:ea typeface="+mn-ea"/>
              </a:rPr>
              <a:t>7</a:t>
            </a:r>
            <a:r>
              <a:rPr lang="zh-CN" altLang="zh-CN" sz="1800" dirty="0">
                <a:latin typeface="+mn-ea"/>
                <a:ea typeface="+mn-ea"/>
              </a:rPr>
              <a:t>月</a:t>
            </a:r>
            <a:r>
              <a:rPr lang="en-US" altLang="zh-CN" sz="1800" dirty="0">
                <a:latin typeface="+mn-ea"/>
                <a:ea typeface="+mn-ea"/>
              </a:rPr>
              <a:t>1</a:t>
            </a:r>
            <a:r>
              <a:rPr lang="zh-CN" altLang="zh-CN" sz="1800" dirty="0">
                <a:latin typeface="+mn-ea"/>
                <a:ea typeface="+mn-ea"/>
              </a:rPr>
              <a:t>日</a:t>
            </a:r>
            <a:r>
              <a:rPr lang="en-US" altLang="zh-CN" sz="1800" dirty="0">
                <a:latin typeface="+mn-ea"/>
                <a:ea typeface="+mn-ea"/>
              </a:rPr>
              <a:t>0</a:t>
            </a:r>
            <a:r>
              <a:rPr lang="zh-CN" altLang="zh-CN" sz="1800" dirty="0">
                <a:latin typeface="+mn-ea"/>
                <a:ea typeface="+mn-ea"/>
              </a:rPr>
              <a:t>点</a:t>
            </a:r>
            <a:r>
              <a:rPr lang="en-US" altLang="zh-CN" sz="1800" dirty="0">
                <a:latin typeface="+mn-ea"/>
                <a:ea typeface="+mn-ea"/>
              </a:rPr>
              <a:t>0</a:t>
            </a:r>
            <a:r>
              <a:rPr lang="zh-CN" altLang="zh-CN" sz="1800" dirty="0">
                <a:latin typeface="+mn-ea"/>
                <a:ea typeface="+mn-ea"/>
              </a:rPr>
              <a:t>分</a:t>
            </a:r>
            <a:r>
              <a:rPr lang="en-US" altLang="zh-CN" sz="1800" dirty="0">
                <a:latin typeface="+mn-ea"/>
                <a:ea typeface="+mn-ea"/>
              </a:rPr>
              <a:t>0</a:t>
            </a:r>
            <a:r>
              <a:rPr lang="zh-CN" altLang="zh-CN" sz="1800" dirty="0">
                <a:latin typeface="+mn-ea"/>
                <a:ea typeface="+mn-ea"/>
              </a:rPr>
              <a:t>秒降下英国国旗。坚信主权回归务必分秒不差，安文彬坚持英国国旗必须要在</a:t>
            </a:r>
            <a:r>
              <a:rPr lang="en-US" altLang="zh-CN" sz="1800" dirty="0">
                <a:latin typeface="+mn-ea"/>
                <a:ea typeface="+mn-ea"/>
              </a:rPr>
              <a:t>6</a:t>
            </a:r>
            <a:r>
              <a:rPr lang="zh-CN" altLang="zh-CN" sz="1800" dirty="0">
                <a:latin typeface="+mn-ea"/>
                <a:ea typeface="+mn-ea"/>
              </a:rPr>
              <a:t>月</a:t>
            </a:r>
            <a:r>
              <a:rPr lang="en-US" altLang="zh-CN" sz="1800" dirty="0">
                <a:latin typeface="+mn-ea"/>
                <a:ea typeface="+mn-ea"/>
              </a:rPr>
              <a:t>30</a:t>
            </a:r>
            <a:r>
              <a:rPr lang="zh-CN" altLang="zh-CN" sz="1800" dirty="0">
                <a:latin typeface="+mn-ea"/>
                <a:ea typeface="+mn-ea"/>
              </a:rPr>
              <a:t>日</a:t>
            </a:r>
            <a:r>
              <a:rPr lang="en-US" altLang="zh-CN" sz="1800" dirty="0">
                <a:latin typeface="+mn-ea"/>
                <a:ea typeface="+mn-ea"/>
              </a:rPr>
              <a:t>23</a:t>
            </a:r>
            <a:r>
              <a:rPr lang="zh-CN" altLang="zh-CN" sz="1800" dirty="0">
                <a:latin typeface="+mn-ea"/>
                <a:ea typeface="+mn-ea"/>
              </a:rPr>
              <a:t>点</a:t>
            </a:r>
            <a:r>
              <a:rPr lang="en-US" altLang="zh-CN" sz="1800" dirty="0">
                <a:latin typeface="+mn-ea"/>
                <a:ea typeface="+mn-ea"/>
              </a:rPr>
              <a:t>59</a:t>
            </a:r>
            <a:r>
              <a:rPr lang="zh-CN" altLang="zh-CN" sz="1800" dirty="0">
                <a:latin typeface="+mn-ea"/>
                <a:ea typeface="+mn-ea"/>
              </a:rPr>
              <a:t>分</a:t>
            </a:r>
            <a:r>
              <a:rPr lang="en-US" altLang="zh-CN" sz="1800" b="1" dirty="0">
                <a:solidFill>
                  <a:srgbClr val="C00000"/>
                </a:solidFill>
                <a:latin typeface="+mn-ea"/>
                <a:ea typeface="+mn-ea"/>
              </a:rPr>
              <a:t>58</a:t>
            </a:r>
            <a:r>
              <a:rPr lang="zh-CN" altLang="zh-CN" sz="1800" b="1" dirty="0">
                <a:solidFill>
                  <a:srgbClr val="C00000"/>
                </a:solidFill>
                <a:latin typeface="+mn-ea"/>
                <a:ea typeface="+mn-ea"/>
              </a:rPr>
              <a:t>秒降落</a:t>
            </a:r>
            <a:r>
              <a:rPr lang="zh-CN" altLang="zh-CN" sz="1800" dirty="0"/>
              <a:t>。</a:t>
            </a:r>
            <a:r>
              <a:rPr lang="zh-CN" altLang="en-US" sz="1800" dirty="0">
                <a:latin typeface="+mn-ea"/>
                <a:ea typeface="+mn-ea"/>
              </a:rPr>
              <a:t>为了五星红旗一秒不差地升起，中英双方为了“</a:t>
            </a:r>
            <a:r>
              <a:rPr lang="en-US" altLang="zh-CN" sz="1800" b="1" dirty="0">
                <a:solidFill>
                  <a:srgbClr val="C00000"/>
                </a:solidFill>
                <a:latin typeface="+mn-ea"/>
                <a:ea typeface="+mn-ea"/>
              </a:rPr>
              <a:t>2</a:t>
            </a:r>
            <a:r>
              <a:rPr lang="zh-CN" altLang="en-US" sz="1800" b="1" dirty="0">
                <a:solidFill>
                  <a:srgbClr val="C00000"/>
                </a:solidFill>
                <a:latin typeface="+mn-ea"/>
                <a:ea typeface="+mn-ea"/>
              </a:rPr>
              <a:t>秒</a:t>
            </a:r>
            <a:r>
              <a:rPr lang="zh-CN" altLang="en-US" sz="1800" dirty="0">
                <a:latin typeface="+mn-ea"/>
                <a:ea typeface="+mn-ea"/>
              </a:rPr>
              <a:t>”进行了整整</a:t>
            </a:r>
            <a:r>
              <a:rPr lang="en-US" altLang="zh-CN" sz="1800" b="1" dirty="0">
                <a:solidFill>
                  <a:srgbClr val="C00000"/>
                </a:solidFill>
                <a:latin typeface="+mn-ea"/>
                <a:ea typeface="+mn-ea"/>
              </a:rPr>
              <a:t>16</a:t>
            </a:r>
            <a:r>
              <a:rPr lang="zh-CN" altLang="en-US" sz="1800" b="1" dirty="0">
                <a:solidFill>
                  <a:srgbClr val="C00000"/>
                </a:solidFill>
                <a:latin typeface="+mn-ea"/>
                <a:ea typeface="+mn-ea"/>
              </a:rPr>
              <a:t>轮</a:t>
            </a:r>
            <a:r>
              <a:rPr lang="zh-CN" altLang="en-US" sz="1800" dirty="0">
                <a:latin typeface="+mn-ea"/>
                <a:ea typeface="+mn-ea"/>
              </a:rPr>
              <a:t>艰苦的拉锯式</a:t>
            </a:r>
            <a:r>
              <a:rPr lang="zh-CN" altLang="en-US" sz="1800" b="1" dirty="0">
                <a:solidFill>
                  <a:srgbClr val="C00000"/>
                </a:solidFill>
                <a:latin typeface="+mn-ea"/>
                <a:ea typeface="+mn-ea"/>
              </a:rPr>
              <a:t>谈判</a:t>
            </a:r>
            <a:r>
              <a:rPr lang="zh-CN" altLang="en-US" sz="1800" dirty="0">
                <a:latin typeface="+mn-ea"/>
                <a:ea typeface="+mn-ea"/>
              </a:rPr>
              <a:t>，这一幕幕惊心动魄的瞬间和令人热泪盈眶的画面，在</a:t>
            </a:r>
            <a:r>
              <a:rPr lang="en-US" altLang="zh-CN" sz="1800" dirty="0">
                <a:latin typeface="+mn-ea"/>
                <a:ea typeface="+mn-ea"/>
              </a:rPr>
              <a:t>《</a:t>
            </a:r>
            <a:r>
              <a:rPr lang="zh-CN" altLang="en-US" sz="1800" dirty="0">
                <a:latin typeface="+mn-ea"/>
                <a:ea typeface="+mn-ea"/>
              </a:rPr>
              <a:t>回归</a:t>
            </a:r>
            <a:r>
              <a:rPr lang="en-US" altLang="zh-CN" sz="1800" dirty="0">
                <a:latin typeface="+mn-ea"/>
                <a:ea typeface="+mn-ea"/>
              </a:rPr>
              <a:t>》</a:t>
            </a:r>
            <a:r>
              <a:rPr lang="zh-CN" altLang="en-US" sz="1800" dirty="0">
                <a:latin typeface="+mn-ea"/>
                <a:ea typeface="+mn-ea"/>
              </a:rPr>
              <a:t>中得以真实呈现。</a:t>
            </a:r>
            <a:r>
              <a:rPr lang="zh-CN" altLang="zh-CN" sz="1800" dirty="0">
                <a:latin typeface="+mn-ea"/>
                <a:ea typeface="+mn-ea"/>
              </a:rPr>
              <a:t>正是因为无数如安文彬一般幕后英雄的努力，才保证了五星红旗在</a:t>
            </a:r>
            <a:r>
              <a:rPr lang="en-US" altLang="zh-CN" sz="1800" dirty="0">
                <a:latin typeface="+mn-ea"/>
                <a:ea typeface="+mn-ea"/>
              </a:rPr>
              <a:t>7</a:t>
            </a:r>
            <a:r>
              <a:rPr lang="zh-CN" altLang="zh-CN" sz="1800" dirty="0">
                <a:latin typeface="+mn-ea"/>
                <a:ea typeface="+mn-ea"/>
              </a:rPr>
              <a:t>月</a:t>
            </a:r>
            <a:r>
              <a:rPr lang="en-US" altLang="zh-CN" sz="1800" dirty="0">
                <a:latin typeface="+mn-ea"/>
                <a:ea typeface="+mn-ea"/>
              </a:rPr>
              <a:t>1</a:t>
            </a:r>
            <a:r>
              <a:rPr lang="zh-CN" altLang="zh-CN" sz="1800" dirty="0">
                <a:latin typeface="+mn-ea"/>
                <a:ea typeface="+mn-ea"/>
              </a:rPr>
              <a:t>日</a:t>
            </a:r>
            <a:r>
              <a:rPr lang="en-US" altLang="zh-CN" sz="1800" dirty="0">
                <a:latin typeface="+mn-ea"/>
                <a:ea typeface="+mn-ea"/>
              </a:rPr>
              <a:t>0</a:t>
            </a:r>
            <a:r>
              <a:rPr lang="zh-CN" altLang="zh-CN" sz="1800" dirty="0">
                <a:latin typeface="+mn-ea"/>
                <a:ea typeface="+mn-ea"/>
              </a:rPr>
              <a:t>点</a:t>
            </a:r>
            <a:r>
              <a:rPr lang="en-US" altLang="zh-CN" sz="1800" dirty="0">
                <a:latin typeface="+mn-ea"/>
                <a:ea typeface="+mn-ea"/>
              </a:rPr>
              <a:t>0</a:t>
            </a:r>
            <a:r>
              <a:rPr lang="zh-CN" altLang="zh-CN" sz="1800" dirty="0">
                <a:latin typeface="+mn-ea"/>
                <a:ea typeface="+mn-ea"/>
              </a:rPr>
              <a:t>分准时升起。</a:t>
            </a:r>
          </a:p>
        </p:txBody>
      </p:sp>
      <p:cxnSp>
        <p:nvCxnSpPr>
          <p:cNvPr id="8" name="直接连接符 7"/>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0"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误差的实例分析</a:t>
            </a:r>
          </a:p>
        </p:txBody>
      </p:sp>
    </p:spTree>
    <p:extLst>
      <p:ext uri="{BB962C8B-B14F-4D97-AF65-F5344CB8AC3E}">
        <p14:creationId xmlns:p14="http://schemas.microsoft.com/office/powerpoint/2010/main" val="288195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124"/>
                                        </p:tgtEl>
                                        <p:attrNameLst>
                                          <p:attrName>style.visibility</p:attrName>
                                        </p:attrNameLst>
                                      </p:cBhvr>
                                      <p:to>
                                        <p:strVal val="visible"/>
                                      </p:to>
                                    </p:set>
                                    <p:animEffect transition="in" filter="fade">
                                      <p:cBhvr>
                                        <p:cTn id="3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120" y="1815177"/>
            <a:ext cx="2566988" cy="142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2117725" y="781577"/>
            <a:ext cx="4987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solidFill>
                  <a:schemeClr val="accent2"/>
                </a:solidFill>
                <a:latin typeface="方正粗黑宋简体" pitchFamily="2" charset="-122"/>
                <a:ea typeface="方正粗黑宋简体" pitchFamily="2" charset="-122"/>
              </a:rPr>
              <a:t>2. </a:t>
            </a:r>
            <a:r>
              <a:rPr lang="zh-CN" altLang="en-US" sz="2400" b="1" dirty="0">
                <a:solidFill>
                  <a:schemeClr val="accent2"/>
                </a:solidFill>
                <a:latin typeface="方正粗黑宋简体" pitchFamily="2" charset="-122"/>
                <a:ea typeface="方正粗黑宋简体" pitchFamily="2" charset="-122"/>
              </a:rPr>
              <a:t>我和我的祖国</a:t>
            </a:r>
            <a:r>
              <a:rPr lang="en-US" altLang="zh-CN" sz="2400" b="1" dirty="0">
                <a:solidFill>
                  <a:schemeClr val="accent2"/>
                </a:solidFill>
                <a:latin typeface="方正粗黑宋简体" pitchFamily="2" charset="-122"/>
                <a:ea typeface="方正粗黑宋简体" pitchFamily="2" charset="-122"/>
              </a:rPr>
              <a:t>—</a:t>
            </a:r>
            <a:r>
              <a:rPr lang="zh-CN" altLang="en-US" sz="2400" b="1" dirty="0">
                <a:solidFill>
                  <a:schemeClr val="accent2"/>
                </a:solidFill>
                <a:latin typeface="方正粗黑宋简体" pitchFamily="2" charset="-122"/>
                <a:ea typeface="方正粗黑宋简体" pitchFamily="2" charset="-122"/>
              </a:rPr>
              <a:t>回归</a:t>
            </a:r>
          </a:p>
        </p:txBody>
      </p:sp>
      <p:sp>
        <p:nvSpPr>
          <p:cNvPr id="7" name="矩形 6"/>
          <p:cNvSpPr/>
          <p:nvPr/>
        </p:nvSpPr>
        <p:spPr>
          <a:xfrm>
            <a:off x="3579813" y="1500434"/>
            <a:ext cx="5270500" cy="2400657"/>
          </a:xfrm>
          <a:prstGeom prst="rect">
            <a:avLst/>
          </a:prstGeom>
          <a:ln>
            <a:solidFill>
              <a:srgbClr val="588838"/>
            </a:solidFill>
            <a:prstDash val="lgDashDotDot"/>
          </a:ln>
        </p:spPr>
        <p:txBody>
          <a:bodyPr>
            <a:spAutoFit/>
          </a:bodyPr>
          <a:lstStyle/>
          <a:p>
            <a:pPr indent="228600" algn="just">
              <a:lnSpc>
                <a:spcPct val="125000"/>
              </a:lnSpc>
              <a:spcBef>
                <a:spcPts val="0"/>
              </a:spcBef>
              <a:defRPr/>
            </a:pPr>
            <a:r>
              <a:rPr lang="zh-CN" altLang="en-US" sz="2000" b="1" kern="100" dirty="0">
                <a:latin typeface="+mn-ea"/>
                <a:ea typeface="+mn-ea"/>
                <a:cs typeface="Times New Roman" panose="02020603050405020304" pitchFamily="18" charset="0"/>
              </a:rPr>
              <a:t> </a:t>
            </a:r>
            <a:r>
              <a:rPr lang="en-US" altLang="zh-CN" sz="2000" b="1" kern="100" dirty="0">
                <a:latin typeface="+mn-ea"/>
                <a:ea typeface="+mn-ea"/>
                <a:cs typeface="Times New Roman" panose="02020603050405020304" pitchFamily="18" charset="0"/>
              </a:rPr>
              <a:t>1.</a:t>
            </a:r>
            <a:r>
              <a:rPr lang="zh-CN" altLang="zh-CN" sz="2000" b="1" kern="100" dirty="0">
                <a:latin typeface="+mn-ea"/>
                <a:ea typeface="+mn-ea"/>
                <a:cs typeface="Times New Roman" panose="02020603050405020304" pitchFamily="18" charset="0"/>
              </a:rPr>
              <a:t>我们平时不屑于的</a:t>
            </a:r>
            <a:r>
              <a:rPr lang="en-US" altLang="zh-CN" sz="2000" b="1" kern="100" dirty="0">
                <a:latin typeface="+mn-ea"/>
                <a:ea typeface="+mn-ea"/>
                <a:cs typeface="Times New Roman" panose="02020603050405020304" pitchFamily="18" charset="0"/>
              </a:rPr>
              <a:t>1</a:t>
            </a:r>
            <a:r>
              <a:rPr lang="zh-CN" altLang="zh-CN" sz="2000" b="1" kern="100" dirty="0">
                <a:latin typeface="+mn-ea"/>
                <a:ea typeface="+mn-ea"/>
                <a:cs typeface="Times New Roman" panose="02020603050405020304" pitchFamily="18" charset="0"/>
              </a:rPr>
              <a:t>秒</a:t>
            </a:r>
            <a:r>
              <a:rPr lang="zh-CN" altLang="en-US" sz="2000" b="1" kern="100" dirty="0">
                <a:latin typeface="+mn-ea"/>
                <a:ea typeface="+mn-ea"/>
                <a:cs typeface="Times New Roman" panose="02020603050405020304" pitchFamily="18" charset="0"/>
              </a:rPr>
              <a:t>钟</a:t>
            </a:r>
            <a:r>
              <a:rPr lang="zh-CN" altLang="zh-CN" sz="2000" b="1" kern="100" dirty="0">
                <a:latin typeface="+mn-ea"/>
                <a:ea typeface="+mn-ea"/>
                <a:cs typeface="Times New Roman" panose="02020603050405020304" pitchFamily="18" charset="0"/>
              </a:rPr>
              <a:t>在国际问题谈判中</a:t>
            </a:r>
            <a:r>
              <a:rPr lang="en-US" altLang="zh-CN" sz="2000" b="1" kern="100" dirty="0">
                <a:latin typeface="+mn-ea"/>
                <a:ea typeface="+mn-ea"/>
                <a:cs typeface="Times New Roman" panose="02020603050405020304" pitchFamily="18" charset="0"/>
              </a:rPr>
              <a:t> </a:t>
            </a:r>
            <a:r>
              <a:rPr lang="zh-CN" altLang="zh-CN" sz="2000" b="1" kern="100" dirty="0">
                <a:latin typeface="+mn-ea"/>
                <a:ea typeface="+mn-ea"/>
                <a:cs typeface="Times New Roman" panose="02020603050405020304" pitchFamily="18" charset="0"/>
              </a:rPr>
              <a:t>的重要性，</a:t>
            </a:r>
            <a:r>
              <a:rPr lang="zh-CN" altLang="zh-CN" sz="2000" b="1" kern="100" dirty="0">
                <a:solidFill>
                  <a:srgbClr val="C00000"/>
                </a:solidFill>
                <a:latin typeface="+mn-ea"/>
                <a:ea typeface="+mn-ea"/>
                <a:cs typeface="Times New Roman" panose="02020603050405020304" pitchFamily="18" charset="0"/>
              </a:rPr>
              <a:t>误差</a:t>
            </a:r>
            <a:r>
              <a:rPr lang="zh-CN" altLang="zh-CN" sz="2000" b="1" kern="100" dirty="0">
                <a:latin typeface="+mn-ea"/>
                <a:ea typeface="+mn-ea"/>
                <a:cs typeface="Times New Roman" panose="02020603050405020304" pitchFamily="18" charset="0"/>
              </a:rPr>
              <a:t>是不容存在的，这将</a:t>
            </a:r>
            <a:r>
              <a:rPr lang="zh-CN" altLang="zh-CN" sz="2000" b="1" kern="100" dirty="0">
                <a:solidFill>
                  <a:srgbClr val="C00000"/>
                </a:solidFill>
                <a:latin typeface="+mn-ea"/>
                <a:ea typeface="+mn-ea"/>
                <a:cs typeface="Times New Roman" panose="02020603050405020304" pitchFamily="18" charset="0"/>
              </a:rPr>
              <a:t>涉及到国家的主权问题</a:t>
            </a:r>
            <a:r>
              <a:rPr lang="zh-CN" altLang="en-US" sz="2000" b="1" kern="100" dirty="0">
                <a:latin typeface="+mn-ea"/>
                <a:ea typeface="+mn-ea"/>
                <a:cs typeface="Times New Roman" panose="02020603050405020304" pitchFamily="18" charset="0"/>
              </a:rPr>
              <a:t>；</a:t>
            </a:r>
            <a:endParaRPr lang="en-US" altLang="zh-CN" sz="2000" b="1" kern="100" dirty="0">
              <a:latin typeface="+mn-ea"/>
              <a:ea typeface="+mn-ea"/>
              <a:cs typeface="Times New Roman" panose="02020603050405020304" pitchFamily="18" charset="0"/>
            </a:endParaRPr>
          </a:p>
          <a:p>
            <a:pPr indent="228600" algn="just">
              <a:lnSpc>
                <a:spcPct val="125000"/>
              </a:lnSpc>
              <a:spcBef>
                <a:spcPts val="0"/>
              </a:spcBef>
              <a:defRPr/>
            </a:pPr>
            <a:r>
              <a:rPr lang="en-US" altLang="zh-CN" sz="2000" b="1" kern="100" dirty="0">
                <a:latin typeface="+mn-ea"/>
                <a:ea typeface="+mn-ea"/>
                <a:cs typeface="Times New Roman" panose="02020603050405020304" pitchFamily="18" charset="0"/>
              </a:rPr>
              <a:t>2. </a:t>
            </a:r>
            <a:r>
              <a:rPr lang="zh-CN" altLang="zh-CN" sz="2000" b="1" kern="100" dirty="0">
                <a:latin typeface="+mn-ea"/>
                <a:ea typeface="+mn-ea"/>
                <a:cs typeface="Times New Roman" panose="02020603050405020304" pitchFamily="18" charset="0"/>
              </a:rPr>
              <a:t>为了</a:t>
            </a:r>
            <a:r>
              <a:rPr lang="zh-CN" altLang="zh-CN" sz="2000" b="1" kern="100" dirty="0">
                <a:solidFill>
                  <a:srgbClr val="C00000"/>
                </a:solidFill>
                <a:latin typeface="+mn-ea"/>
                <a:ea typeface="+mn-ea"/>
                <a:cs typeface="Times New Roman" panose="02020603050405020304" pitchFamily="18" charset="0"/>
              </a:rPr>
              <a:t>香港回归</a:t>
            </a:r>
            <a:r>
              <a:rPr lang="zh-CN" altLang="zh-CN" sz="2000" b="1" kern="100" dirty="0">
                <a:latin typeface="+mn-ea"/>
                <a:ea typeface="+mn-ea"/>
                <a:cs typeface="Times New Roman" panose="02020603050405020304" pitchFamily="18" charset="0"/>
              </a:rPr>
              <a:t>，有多少人在背后默默付出太多的辛苦</a:t>
            </a:r>
            <a:r>
              <a:rPr lang="zh-CN" altLang="en-US" sz="2000" b="1" kern="100" dirty="0">
                <a:latin typeface="+mn-ea"/>
                <a:ea typeface="+mn-ea"/>
                <a:cs typeface="Times New Roman" panose="02020603050405020304" pitchFamily="18" charset="0"/>
              </a:rPr>
              <a:t>；</a:t>
            </a:r>
            <a:endParaRPr lang="en-US" altLang="zh-CN" sz="2000" b="1" kern="100" dirty="0">
              <a:latin typeface="+mn-ea"/>
              <a:ea typeface="+mn-ea"/>
              <a:cs typeface="Times New Roman" panose="02020603050405020304" pitchFamily="18" charset="0"/>
            </a:endParaRPr>
          </a:p>
          <a:p>
            <a:pPr indent="228600" algn="just">
              <a:lnSpc>
                <a:spcPct val="125000"/>
              </a:lnSpc>
              <a:spcBef>
                <a:spcPts val="0"/>
              </a:spcBef>
              <a:defRPr/>
            </a:pPr>
            <a:r>
              <a:rPr lang="en-US" altLang="zh-CN" sz="2000" b="1" kern="100" dirty="0">
                <a:latin typeface="+mn-ea"/>
                <a:ea typeface="+mn-ea"/>
                <a:cs typeface="Times New Roman" panose="02020603050405020304" pitchFamily="18" charset="0"/>
              </a:rPr>
              <a:t>3. </a:t>
            </a:r>
            <a:r>
              <a:rPr lang="zh-CN" altLang="en-US" sz="2000" b="1" kern="100" dirty="0">
                <a:latin typeface="+mn-ea"/>
                <a:ea typeface="+mn-ea"/>
                <a:cs typeface="Times New Roman" panose="02020603050405020304" pitchFamily="18" charset="0"/>
              </a:rPr>
              <a:t>不负美好青春，</a:t>
            </a:r>
            <a:r>
              <a:rPr lang="zh-CN" altLang="en-US" sz="2000" b="1" kern="100" dirty="0">
                <a:solidFill>
                  <a:srgbClr val="C00000"/>
                </a:solidFill>
                <a:latin typeface="+mn-ea"/>
                <a:ea typeface="+mn-ea"/>
                <a:cs typeface="Times New Roman" panose="02020603050405020304" pitchFamily="18" charset="0"/>
              </a:rPr>
              <a:t>报效祖国</a:t>
            </a:r>
            <a:r>
              <a:rPr lang="zh-CN" altLang="en-US" sz="2000" b="1" kern="100" dirty="0">
                <a:latin typeface="+mn-ea"/>
                <a:ea typeface="+mn-ea"/>
                <a:cs typeface="Times New Roman" panose="02020603050405020304" pitchFamily="18" charset="0"/>
              </a:rPr>
              <a:t>。</a:t>
            </a:r>
            <a:endParaRPr lang="zh-CN" altLang="zh-CN" b="1" kern="100" dirty="0">
              <a:latin typeface="+mn-ea"/>
              <a:ea typeface="+mn-ea"/>
              <a:cs typeface="Times New Roman" panose="02020603050405020304" pitchFamily="18" charset="0"/>
            </a:endParaRPr>
          </a:p>
        </p:txBody>
      </p:sp>
      <p:sp>
        <p:nvSpPr>
          <p:cNvPr id="12" name="右箭头 11"/>
          <p:cNvSpPr>
            <a:spLocks noChangeArrowheads="1"/>
          </p:cNvSpPr>
          <p:nvPr/>
        </p:nvSpPr>
        <p:spPr bwMode="auto">
          <a:xfrm>
            <a:off x="2943866" y="2355125"/>
            <a:ext cx="360362" cy="171450"/>
          </a:xfrm>
          <a:prstGeom prst="rightArrow">
            <a:avLst>
              <a:gd name="adj1" fmla="val 50000"/>
              <a:gd name="adj2" fmla="val 50036"/>
            </a:avLst>
          </a:prstGeom>
          <a:solidFill>
            <a:schemeClr val="accent2">
              <a:alpha val="50195"/>
            </a:schemeClr>
          </a:solidFill>
          <a:ln w="9525" algn="ctr">
            <a:solidFill>
              <a:schemeClr val="accent2"/>
            </a:solidFill>
            <a:round/>
            <a:headEnd/>
            <a:tailEnd/>
          </a:ln>
        </p:spPr>
        <p:txBody>
          <a:bodyPr wrap="none" anchor="ctr"/>
          <a:lstStyle/>
          <a:p>
            <a:endParaRPr lang="zh-CN" altLang="en-US"/>
          </a:p>
        </p:txBody>
      </p:sp>
      <p:cxnSp>
        <p:nvCxnSpPr>
          <p:cNvPr id="8" name="直接连接符 7"/>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3"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误差的实例分析</a:t>
            </a:r>
          </a:p>
        </p:txBody>
      </p:sp>
    </p:spTree>
    <p:extLst>
      <p:ext uri="{BB962C8B-B14F-4D97-AF65-F5344CB8AC3E}">
        <p14:creationId xmlns:p14="http://schemas.microsoft.com/office/powerpoint/2010/main" val="569854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125"/>
                                        </p:tgtEl>
                                        <p:attrNameLst>
                                          <p:attrName>style.visibility</p:attrName>
                                        </p:attrNameLst>
                                      </p:cBhvr>
                                      <p:to>
                                        <p:strVal val="visible"/>
                                      </p:to>
                                    </p:set>
                                    <p:animEffect transition="in" filter="fade">
                                      <p:cBhvr>
                                        <p:cTn id="27" dur="500"/>
                                        <p:tgtEl>
                                          <p:spTgt spid="51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2"/>
          <p:cNvSpPr>
            <a:spLocks noChangeArrowheads="1"/>
          </p:cNvSpPr>
          <p:nvPr/>
        </p:nvSpPr>
        <p:spPr bwMode="auto">
          <a:xfrm>
            <a:off x="8247063" y="1357313"/>
            <a:ext cx="900112" cy="2093912"/>
          </a:xfrm>
          <a:prstGeom prst="rect">
            <a:avLst/>
          </a:prstGeom>
          <a:solidFill>
            <a:schemeClr val="accent2">
              <a:lumMod val="50000"/>
            </a:schemeClr>
          </a:solidFill>
          <a:ln>
            <a:noFill/>
          </a:ln>
        </p:spPr>
        <p:txBody>
          <a:bodyPr lIns="81614" tIns="40807" rIns="81614" bIns="40807"/>
          <a:lstStyle/>
          <a:p>
            <a:pPr eaLnBrk="1" fontAlgn="auto" hangingPunct="1">
              <a:spcBef>
                <a:spcPts val="0"/>
              </a:spcBef>
              <a:spcAft>
                <a:spcPts val="0"/>
              </a:spcAft>
              <a:defRPr/>
            </a:pPr>
            <a:endParaRPr lang="zh-CN" altLang="en-US" sz="1350">
              <a:latin typeface="+mn-lt"/>
              <a:ea typeface="+mn-ea"/>
            </a:endParaRPr>
          </a:p>
        </p:txBody>
      </p:sp>
      <p:sp>
        <p:nvSpPr>
          <p:cNvPr id="21" name="Freeform 13"/>
          <p:cNvSpPr>
            <a:spLocks/>
          </p:cNvSpPr>
          <p:nvPr/>
        </p:nvSpPr>
        <p:spPr bwMode="auto">
          <a:xfrm>
            <a:off x="0" y="1357313"/>
            <a:ext cx="1462088" cy="2093912"/>
          </a:xfrm>
          <a:custGeom>
            <a:avLst/>
            <a:gdLst>
              <a:gd name="T0" fmla="*/ 2055 w 2055"/>
              <a:gd name="T1" fmla="*/ 3548 h 3548"/>
              <a:gd name="T2" fmla="*/ 0 w 2055"/>
              <a:gd name="T3" fmla="*/ 3548 h 3548"/>
              <a:gd name="T4" fmla="*/ 0 w 2055"/>
              <a:gd name="T5" fmla="*/ 0 h 3548"/>
              <a:gd name="T6" fmla="*/ 2055 w 2055"/>
              <a:gd name="T7" fmla="*/ 0 h 3548"/>
              <a:gd name="T8" fmla="*/ 959 w 2055"/>
              <a:gd name="T9" fmla="*/ 1774 h 3548"/>
              <a:gd name="T10" fmla="*/ 2055 w 2055"/>
              <a:gd name="T11" fmla="*/ 3548 h 3548"/>
            </a:gdLst>
            <a:ahLst/>
            <a:cxnLst>
              <a:cxn ang="0">
                <a:pos x="T0" y="T1"/>
              </a:cxn>
              <a:cxn ang="0">
                <a:pos x="T2" y="T3"/>
              </a:cxn>
              <a:cxn ang="0">
                <a:pos x="T4" y="T5"/>
              </a:cxn>
              <a:cxn ang="0">
                <a:pos x="T6" y="T7"/>
              </a:cxn>
              <a:cxn ang="0">
                <a:pos x="T8" y="T9"/>
              </a:cxn>
              <a:cxn ang="0">
                <a:pos x="T10" y="T11"/>
              </a:cxn>
            </a:cxnLst>
            <a:rect l="0" t="0" r="r" b="b"/>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chemeClr val="accent2">
              <a:lumMod val="50000"/>
            </a:schemeClr>
          </a:solidFill>
          <a:ln>
            <a:noFill/>
          </a:ln>
        </p:spPr>
        <p:txBody>
          <a:bodyPr lIns="81614" tIns="40807" rIns="81614" bIns="40807"/>
          <a:lstStyle/>
          <a:p>
            <a:pPr eaLnBrk="1" fontAlgn="auto" hangingPunct="1">
              <a:spcBef>
                <a:spcPts val="0"/>
              </a:spcBef>
              <a:spcAft>
                <a:spcPts val="0"/>
              </a:spcAft>
              <a:defRPr/>
            </a:pPr>
            <a:endParaRPr lang="zh-CN" altLang="en-US" sz="1350">
              <a:latin typeface="+mn-lt"/>
              <a:ea typeface="+mn-ea"/>
            </a:endParaRPr>
          </a:p>
        </p:txBody>
      </p:sp>
      <p:sp>
        <p:nvSpPr>
          <p:cNvPr id="28" name="Freeform 19"/>
          <p:cNvSpPr>
            <a:spLocks/>
          </p:cNvSpPr>
          <p:nvPr/>
        </p:nvSpPr>
        <p:spPr bwMode="auto">
          <a:xfrm>
            <a:off x="2538413" y="-319088"/>
            <a:ext cx="1030287" cy="5189538"/>
          </a:xfrm>
          <a:custGeom>
            <a:avLst/>
            <a:gdLst>
              <a:gd name="T0" fmla="*/ 0 w 1703"/>
              <a:gd name="T1" fmla="*/ 0 h 9079"/>
              <a:gd name="T2" fmla="*/ 1703 w 1703"/>
              <a:gd name="T3" fmla="*/ 4539 h 9079"/>
              <a:gd name="T4" fmla="*/ 0 w 1703"/>
              <a:gd name="T5" fmla="*/ 9079 h 9079"/>
            </a:gdLst>
            <a:ahLst/>
            <a:cxnLst>
              <a:cxn ang="0">
                <a:pos x="T0" y="T1"/>
              </a:cxn>
              <a:cxn ang="0">
                <a:pos x="T2" y="T3"/>
              </a:cxn>
              <a:cxn ang="0">
                <a:pos x="T4" y="T5"/>
              </a:cxn>
            </a:cxnLst>
            <a:rect l="0" t="0" r="r" b="b"/>
            <a:pathLst>
              <a:path w="1703" h="9079">
                <a:moveTo>
                  <a:pt x="0" y="0"/>
                </a:moveTo>
                <a:cubicBezTo>
                  <a:pt x="1060" y="1213"/>
                  <a:pt x="1703" y="2801"/>
                  <a:pt x="1703" y="4539"/>
                </a:cubicBezTo>
                <a:cubicBezTo>
                  <a:pt x="1703" y="6277"/>
                  <a:pt x="1060" y="7865"/>
                  <a:pt x="0" y="9079"/>
                </a:cubicBezTo>
              </a:path>
            </a:pathLst>
          </a:custGeom>
          <a:noFill/>
          <a:ln w="8" cap="flat">
            <a:solidFill>
              <a:srgbClr val="2E2C2C"/>
            </a:solidFill>
            <a:prstDash val="dash"/>
            <a:miter lim="800000"/>
            <a:headEnd/>
            <a:tailEnd/>
          </a:ln>
        </p:spPr>
        <p:txBody>
          <a:bodyPr lIns="81614" tIns="40807" rIns="81614" bIns="40807"/>
          <a:lstStyle/>
          <a:p>
            <a:pPr eaLnBrk="1" fontAlgn="auto" hangingPunct="1">
              <a:spcBef>
                <a:spcPts val="0"/>
              </a:spcBef>
              <a:spcAft>
                <a:spcPts val="0"/>
              </a:spcAft>
              <a:defRPr/>
            </a:pPr>
            <a:endParaRPr lang="zh-CN" altLang="en-US" sz="1350">
              <a:latin typeface="+mn-lt"/>
              <a:ea typeface="+mn-ea"/>
            </a:endParaRPr>
          </a:p>
        </p:txBody>
      </p:sp>
      <p:sp>
        <p:nvSpPr>
          <p:cNvPr id="25" name="TextBox 24"/>
          <p:cNvSpPr txBox="1"/>
          <p:nvPr/>
        </p:nvSpPr>
        <p:spPr>
          <a:xfrm>
            <a:off x="3773488" y="866775"/>
            <a:ext cx="4292600" cy="328613"/>
          </a:xfrm>
          <a:prstGeom prst="rect">
            <a:avLst/>
          </a:prstGeom>
          <a:noFill/>
        </p:spPr>
        <p:txBody>
          <a:bodyPr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第二章  解线性方程组的直接方法</a:t>
            </a:r>
          </a:p>
        </p:txBody>
      </p:sp>
      <p:sp>
        <p:nvSpPr>
          <p:cNvPr id="22" name="Oval 14"/>
          <p:cNvSpPr>
            <a:spLocks noChangeArrowheads="1"/>
          </p:cNvSpPr>
          <p:nvPr/>
        </p:nvSpPr>
        <p:spPr bwMode="auto">
          <a:xfrm>
            <a:off x="942975" y="1497013"/>
            <a:ext cx="1854200" cy="1811337"/>
          </a:xfrm>
          <a:prstGeom prst="ellipse">
            <a:avLst/>
          </a:prstGeom>
          <a:solidFill>
            <a:schemeClr val="accent2">
              <a:lumMod val="50000"/>
            </a:schemeClr>
          </a:solidFill>
          <a:ln>
            <a:noFill/>
          </a:ln>
        </p:spPr>
        <p:txBody>
          <a:bodyPr lIns="81614" tIns="40807" rIns="81614" bIns="40807"/>
          <a:lstStyle/>
          <a:p>
            <a:pPr eaLnBrk="1" fontAlgn="auto" hangingPunct="1">
              <a:spcBef>
                <a:spcPts val="0"/>
              </a:spcBef>
              <a:spcAft>
                <a:spcPts val="0"/>
              </a:spcAft>
              <a:defRPr/>
            </a:pPr>
            <a:endParaRPr lang="zh-CN" altLang="en-US" sz="1350">
              <a:latin typeface="+mn-lt"/>
              <a:ea typeface="+mn-ea"/>
            </a:endParaRPr>
          </a:p>
        </p:txBody>
      </p:sp>
      <p:sp>
        <p:nvSpPr>
          <p:cNvPr id="23" name="Freeform 15"/>
          <p:cNvSpPr>
            <a:spLocks noEditPoints="1"/>
          </p:cNvSpPr>
          <p:nvPr/>
        </p:nvSpPr>
        <p:spPr bwMode="auto">
          <a:xfrm>
            <a:off x="1376363" y="1717675"/>
            <a:ext cx="976312" cy="871538"/>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p:spPr>
        <p:txBody>
          <a:bodyPr lIns="81614" tIns="40807" rIns="81614" bIns="40807"/>
          <a:lstStyle/>
          <a:p>
            <a:pPr eaLnBrk="1" fontAlgn="auto" hangingPunct="1">
              <a:spcBef>
                <a:spcPts val="0"/>
              </a:spcBef>
              <a:spcAft>
                <a:spcPts val="0"/>
              </a:spcAft>
              <a:defRPr/>
            </a:pPr>
            <a:endParaRPr lang="zh-CN" altLang="en-US" sz="1350">
              <a:latin typeface="+mn-lt"/>
              <a:ea typeface="+mn-ea"/>
            </a:endParaRPr>
          </a:p>
        </p:txBody>
      </p:sp>
      <p:sp>
        <p:nvSpPr>
          <p:cNvPr id="38" name="TextBox 37"/>
          <p:cNvSpPr txBox="1"/>
          <p:nvPr/>
        </p:nvSpPr>
        <p:spPr>
          <a:xfrm>
            <a:off x="1360488" y="2614613"/>
            <a:ext cx="914400" cy="406400"/>
          </a:xfrm>
          <a:prstGeom prst="rect">
            <a:avLst/>
          </a:prstGeom>
          <a:noFill/>
        </p:spPr>
        <p:txBody>
          <a:bodyPr lIns="81614" tIns="40807" rIns="81614" bIns="40807">
            <a:spAutoFit/>
          </a:bodyPr>
          <a:lstStyle/>
          <a:p>
            <a:pPr algn="dist" eaLnBrk="1" fontAlgn="auto" hangingPunct="1">
              <a:spcBef>
                <a:spcPts val="0"/>
              </a:spcBef>
              <a:spcAft>
                <a:spcPts val="0"/>
              </a:spcAft>
              <a:defRPr/>
            </a:pPr>
            <a:r>
              <a:rPr lang="zh-CN" altLang="en-US" sz="2100" b="1" dirty="0">
                <a:solidFill>
                  <a:srgbClr val="F8F8F8"/>
                </a:solidFill>
                <a:latin typeface="+mn-ea"/>
                <a:ea typeface="+mn-ea"/>
              </a:rPr>
              <a:t>目录</a:t>
            </a:r>
          </a:p>
        </p:txBody>
      </p:sp>
      <p:sp>
        <p:nvSpPr>
          <p:cNvPr id="39" name="TextBox 38"/>
          <p:cNvSpPr txBox="1"/>
          <p:nvPr/>
        </p:nvSpPr>
        <p:spPr>
          <a:xfrm>
            <a:off x="1390650" y="2908300"/>
            <a:ext cx="882650" cy="296863"/>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1400" dirty="0">
                <a:solidFill>
                  <a:srgbClr val="F8F8F8"/>
                </a:solidFill>
                <a:latin typeface="+mn-ea"/>
                <a:ea typeface="+mn-ea"/>
              </a:rPr>
              <a:t>Contents</a:t>
            </a:r>
            <a:endParaRPr lang="zh-CN" altLang="en-US" sz="1400" dirty="0">
              <a:solidFill>
                <a:srgbClr val="F8F8F8"/>
              </a:solidFill>
              <a:latin typeface="+mn-ea"/>
              <a:ea typeface="+mn-ea"/>
            </a:endParaRPr>
          </a:p>
        </p:txBody>
      </p:sp>
      <p:grpSp>
        <p:nvGrpSpPr>
          <p:cNvPr id="18442" name="组合 8"/>
          <p:cNvGrpSpPr>
            <a:grpSpLocks/>
          </p:cNvGrpSpPr>
          <p:nvPr/>
        </p:nvGrpSpPr>
        <p:grpSpPr bwMode="auto">
          <a:xfrm>
            <a:off x="2582863" y="101600"/>
            <a:ext cx="5672137" cy="4557713"/>
            <a:chOff x="2628828" y="211375"/>
            <a:chExt cx="5672352" cy="4558278"/>
          </a:xfrm>
        </p:grpSpPr>
        <p:grpSp>
          <p:nvGrpSpPr>
            <p:cNvPr id="18443" name="组合 4"/>
            <p:cNvGrpSpPr>
              <a:grpSpLocks/>
            </p:cNvGrpSpPr>
            <p:nvPr/>
          </p:nvGrpSpPr>
          <p:grpSpPr bwMode="auto">
            <a:xfrm>
              <a:off x="2848432" y="211375"/>
              <a:ext cx="4010902" cy="547156"/>
              <a:chOff x="2946811" y="309754"/>
              <a:chExt cx="4010902" cy="547156"/>
            </a:xfrm>
          </p:grpSpPr>
          <p:sp>
            <p:nvSpPr>
              <p:cNvPr id="29" name="椭圆 28"/>
              <p:cNvSpPr>
                <a:spLocks noChangeAspect="1"/>
              </p:cNvSpPr>
              <p:nvPr/>
            </p:nvSpPr>
            <p:spPr bwMode="auto">
              <a:xfrm>
                <a:off x="2946290" y="309754"/>
                <a:ext cx="576284" cy="547756"/>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a:latin typeface="+mn-lt"/>
                  <a:ea typeface="+mn-ea"/>
                </a:endParaRPr>
              </a:p>
            </p:txBody>
          </p:sp>
          <p:sp>
            <p:nvSpPr>
              <p:cNvPr id="30" name="圆角矩形 29"/>
              <p:cNvSpPr/>
              <p:nvPr/>
            </p:nvSpPr>
            <p:spPr bwMode="auto">
              <a:xfrm>
                <a:off x="3614652" y="366911"/>
                <a:ext cx="3343402" cy="4556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a:solidFill>
                    <a:schemeClr val="bg2">
                      <a:lumMod val="25000"/>
                    </a:schemeClr>
                  </a:solidFill>
                  <a:latin typeface="+mn-lt"/>
                  <a:ea typeface="+mn-ea"/>
                </a:endParaRPr>
              </a:p>
            </p:txBody>
          </p:sp>
          <p:sp>
            <p:nvSpPr>
              <p:cNvPr id="2" name="TextBox 1"/>
              <p:cNvSpPr txBox="1"/>
              <p:nvPr/>
            </p:nvSpPr>
            <p:spPr>
              <a:xfrm>
                <a:off x="3657517" y="417717"/>
                <a:ext cx="1374827" cy="328654"/>
              </a:xfrm>
              <a:prstGeom prst="rect">
                <a:avLst/>
              </a:prstGeom>
              <a:noFill/>
            </p:spPr>
            <p:txBody>
              <a:bodyPr wrap="none"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第一章  绪论 </a:t>
                </a:r>
              </a:p>
            </p:txBody>
          </p:sp>
          <p:sp>
            <p:nvSpPr>
              <p:cNvPr id="4" name="TextBox 3"/>
              <p:cNvSpPr txBox="1"/>
              <p:nvPr/>
            </p:nvSpPr>
            <p:spPr>
              <a:xfrm>
                <a:off x="3057419" y="333570"/>
                <a:ext cx="339738" cy="498537"/>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1</a:t>
                </a:r>
                <a:endParaRPr lang="zh-CN" altLang="en-US" sz="2700" b="1" dirty="0">
                  <a:solidFill>
                    <a:srgbClr val="F8F8F8"/>
                  </a:solidFill>
                  <a:latin typeface="+mn-ea"/>
                  <a:ea typeface="+mn-ea"/>
                </a:endParaRPr>
              </a:p>
            </p:txBody>
          </p:sp>
        </p:grpSp>
        <p:grpSp>
          <p:nvGrpSpPr>
            <p:cNvPr id="18444" name="组合 5"/>
            <p:cNvGrpSpPr>
              <a:grpSpLocks/>
            </p:cNvGrpSpPr>
            <p:nvPr/>
          </p:nvGrpSpPr>
          <p:grpSpPr bwMode="auto">
            <a:xfrm>
              <a:off x="3106924" y="856307"/>
              <a:ext cx="3883398" cy="547156"/>
              <a:chOff x="3199516" y="989408"/>
              <a:chExt cx="3883398" cy="547156"/>
            </a:xfrm>
          </p:grpSpPr>
          <p:sp>
            <p:nvSpPr>
              <p:cNvPr id="67" name="椭圆 66"/>
              <p:cNvSpPr>
                <a:spLocks noChangeAspect="1"/>
              </p:cNvSpPr>
              <p:nvPr/>
            </p:nvSpPr>
            <p:spPr bwMode="auto">
              <a:xfrm>
                <a:off x="3199275" y="989081"/>
                <a:ext cx="576285" cy="547756"/>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a:latin typeface="+mn-lt"/>
                  <a:ea typeface="+mn-ea"/>
                </a:endParaRPr>
              </a:p>
            </p:txBody>
          </p:sp>
          <p:sp>
            <p:nvSpPr>
              <p:cNvPr id="73" name="圆角矩形 72"/>
              <p:cNvSpPr/>
              <p:nvPr/>
            </p:nvSpPr>
            <p:spPr bwMode="auto">
              <a:xfrm>
                <a:off x="3856525" y="1044651"/>
                <a:ext cx="3225922" cy="457257"/>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a:latin typeface="+mn-lt"/>
                  <a:ea typeface="+mn-ea"/>
                </a:endParaRPr>
              </a:p>
            </p:txBody>
          </p:sp>
          <p:sp>
            <p:nvSpPr>
              <p:cNvPr id="33" name="TextBox 32"/>
              <p:cNvSpPr txBox="1"/>
              <p:nvPr/>
            </p:nvSpPr>
            <p:spPr>
              <a:xfrm>
                <a:off x="3308817" y="1008133"/>
                <a:ext cx="338150" cy="498537"/>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2</a:t>
                </a:r>
                <a:endParaRPr lang="zh-CN" altLang="en-US" sz="2700" b="1" dirty="0">
                  <a:solidFill>
                    <a:srgbClr val="F8F8F8"/>
                  </a:solidFill>
                  <a:latin typeface="+mn-ea"/>
                  <a:ea typeface="+mn-ea"/>
                </a:endParaRPr>
              </a:p>
            </p:txBody>
          </p:sp>
        </p:grpSp>
        <p:grpSp>
          <p:nvGrpSpPr>
            <p:cNvPr id="18445" name="组合 2"/>
            <p:cNvGrpSpPr>
              <a:grpSpLocks/>
            </p:cNvGrpSpPr>
            <p:nvPr/>
          </p:nvGrpSpPr>
          <p:grpSpPr bwMode="auto">
            <a:xfrm>
              <a:off x="3147720" y="2883767"/>
              <a:ext cx="4075193" cy="547156"/>
              <a:chOff x="3026193" y="3086312"/>
              <a:chExt cx="4075193" cy="547156"/>
            </a:xfrm>
          </p:grpSpPr>
          <p:sp>
            <p:nvSpPr>
              <p:cNvPr id="70" name="椭圆 69"/>
              <p:cNvSpPr>
                <a:spLocks noChangeAspect="1"/>
              </p:cNvSpPr>
              <p:nvPr/>
            </p:nvSpPr>
            <p:spPr bwMode="auto">
              <a:xfrm>
                <a:off x="3026433" y="3086014"/>
                <a:ext cx="576285" cy="547755"/>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dirty="0">
                  <a:latin typeface="+mn-lt"/>
                  <a:ea typeface="+mn-ea"/>
                </a:endParaRPr>
              </a:p>
            </p:txBody>
          </p:sp>
          <p:sp>
            <p:nvSpPr>
              <p:cNvPr id="76" name="圆角矩形 75"/>
              <p:cNvSpPr/>
              <p:nvPr/>
            </p:nvSpPr>
            <p:spPr bwMode="auto">
              <a:xfrm>
                <a:off x="3697971" y="3143171"/>
                <a:ext cx="3403729" cy="455669"/>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a:latin typeface="+mn-lt"/>
                  <a:ea typeface="+mn-ea"/>
                </a:endParaRPr>
              </a:p>
            </p:txBody>
          </p:sp>
          <p:sp>
            <p:nvSpPr>
              <p:cNvPr id="36" name="TextBox 35"/>
              <p:cNvSpPr txBox="1"/>
              <p:nvPr/>
            </p:nvSpPr>
            <p:spPr>
              <a:xfrm>
                <a:off x="3191539" y="3100303"/>
                <a:ext cx="339738" cy="498537"/>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5</a:t>
                </a:r>
                <a:endParaRPr lang="zh-CN" altLang="en-US" sz="2700" b="1" dirty="0">
                  <a:solidFill>
                    <a:srgbClr val="F8F8F8"/>
                  </a:solidFill>
                  <a:latin typeface="+mn-ea"/>
                  <a:ea typeface="+mn-ea"/>
                </a:endParaRPr>
              </a:p>
            </p:txBody>
          </p:sp>
        </p:grpSp>
        <p:grpSp>
          <p:nvGrpSpPr>
            <p:cNvPr id="18446" name="组合 6"/>
            <p:cNvGrpSpPr>
              <a:grpSpLocks/>
            </p:cNvGrpSpPr>
            <p:nvPr/>
          </p:nvGrpSpPr>
          <p:grpSpPr bwMode="auto">
            <a:xfrm>
              <a:off x="3269886" y="1536819"/>
              <a:ext cx="4969576" cy="547156"/>
              <a:chOff x="3269886" y="1675707"/>
              <a:chExt cx="4969576" cy="547156"/>
            </a:xfrm>
          </p:grpSpPr>
          <p:sp>
            <p:nvSpPr>
              <p:cNvPr id="68" name="椭圆 67"/>
              <p:cNvSpPr>
                <a:spLocks noChangeAspect="1"/>
              </p:cNvSpPr>
              <p:nvPr/>
            </p:nvSpPr>
            <p:spPr bwMode="auto">
              <a:xfrm>
                <a:off x="3270202" y="1675990"/>
                <a:ext cx="576284" cy="546168"/>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a:latin typeface="+mn-lt"/>
                  <a:ea typeface="+mn-ea"/>
                </a:endParaRPr>
              </a:p>
            </p:txBody>
          </p:sp>
          <p:sp>
            <p:nvSpPr>
              <p:cNvPr id="74" name="圆角矩形 73"/>
              <p:cNvSpPr/>
              <p:nvPr/>
            </p:nvSpPr>
            <p:spPr bwMode="auto">
              <a:xfrm>
                <a:off x="3956028" y="1745849"/>
                <a:ext cx="3144956" cy="455669"/>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a:latin typeface="+mn-lt"/>
                  <a:ea typeface="+mn-ea"/>
                </a:endParaRPr>
              </a:p>
            </p:txBody>
          </p:sp>
          <p:sp>
            <p:nvSpPr>
              <p:cNvPr id="34" name="TextBox 33"/>
              <p:cNvSpPr txBox="1"/>
              <p:nvPr/>
            </p:nvSpPr>
            <p:spPr>
              <a:xfrm>
                <a:off x="3386093" y="1693454"/>
                <a:ext cx="339738" cy="496950"/>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3</a:t>
                </a:r>
                <a:endParaRPr lang="zh-CN" altLang="en-US" sz="2700" b="1" dirty="0">
                  <a:solidFill>
                    <a:srgbClr val="F8F8F8"/>
                  </a:solidFill>
                  <a:latin typeface="+mn-ea"/>
                  <a:ea typeface="+mn-ea"/>
                </a:endParaRPr>
              </a:p>
            </p:txBody>
          </p:sp>
          <p:sp>
            <p:nvSpPr>
              <p:cNvPr id="32" name="TextBox 31"/>
              <p:cNvSpPr txBox="1"/>
              <p:nvPr/>
            </p:nvSpPr>
            <p:spPr>
              <a:xfrm>
                <a:off x="3946503" y="1810944"/>
                <a:ext cx="4292762" cy="327066"/>
              </a:xfrm>
              <a:prstGeom prst="rect">
                <a:avLst/>
              </a:prstGeom>
              <a:noFill/>
            </p:spPr>
            <p:txBody>
              <a:bodyPr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第三章  解线性方程组的迭代法</a:t>
                </a:r>
              </a:p>
            </p:txBody>
          </p:sp>
        </p:grpSp>
        <p:grpSp>
          <p:nvGrpSpPr>
            <p:cNvPr id="18447" name="组合 7"/>
            <p:cNvGrpSpPr>
              <a:grpSpLocks/>
            </p:cNvGrpSpPr>
            <p:nvPr/>
          </p:nvGrpSpPr>
          <p:grpSpPr bwMode="auto">
            <a:xfrm>
              <a:off x="3257443" y="2221903"/>
              <a:ext cx="5043737" cy="547156"/>
              <a:chOff x="3205360" y="2389726"/>
              <a:chExt cx="5043737" cy="547156"/>
            </a:xfrm>
          </p:grpSpPr>
          <p:sp>
            <p:nvSpPr>
              <p:cNvPr id="69" name="椭圆 68"/>
              <p:cNvSpPr>
                <a:spLocks noChangeAspect="1"/>
              </p:cNvSpPr>
              <p:nvPr/>
            </p:nvSpPr>
            <p:spPr bwMode="auto">
              <a:xfrm>
                <a:off x="3205419" y="2389222"/>
                <a:ext cx="576284" cy="547756"/>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a:latin typeface="+mn-lt"/>
                  <a:ea typeface="+mn-ea"/>
                </a:endParaRPr>
              </a:p>
            </p:txBody>
          </p:sp>
          <p:sp>
            <p:nvSpPr>
              <p:cNvPr id="75" name="圆角矩形 74"/>
              <p:cNvSpPr/>
              <p:nvPr/>
            </p:nvSpPr>
            <p:spPr bwMode="auto">
              <a:xfrm>
                <a:off x="3891245" y="2441616"/>
                <a:ext cx="3190996" cy="457257"/>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a:latin typeface="+mn-lt"/>
                  <a:ea typeface="+mn-ea"/>
                </a:endParaRPr>
              </a:p>
            </p:txBody>
          </p:sp>
          <p:sp>
            <p:nvSpPr>
              <p:cNvPr id="35" name="TextBox 34"/>
              <p:cNvSpPr txBox="1"/>
              <p:nvPr/>
            </p:nvSpPr>
            <p:spPr>
              <a:xfrm>
                <a:off x="3321310" y="2397161"/>
                <a:ext cx="339738" cy="498537"/>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4</a:t>
                </a:r>
                <a:endParaRPr lang="zh-CN" altLang="en-US" sz="2700" b="1" dirty="0">
                  <a:solidFill>
                    <a:srgbClr val="F8F8F8"/>
                  </a:solidFill>
                  <a:latin typeface="+mn-ea"/>
                  <a:ea typeface="+mn-ea"/>
                </a:endParaRPr>
              </a:p>
            </p:txBody>
          </p:sp>
          <p:sp>
            <p:nvSpPr>
              <p:cNvPr id="37" name="TextBox 36"/>
              <p:cNvSpPr txBox="1"/>
              <p:nvPr/>
            </p:nvSpPr>
            <p:spPr>
              <a:xfrm>
                <a:off x="3956334" y="2505124"/>
                <a:ext cx="4292763" cy="328653"/>
              </a:xfrm>
              <a:prstGeom prst="rect">
                <a:avLst/>
              </a:prstGeom>
              <a:noFill/>
            </p:spPr>
            <p:txBody>
              <a:bodyPr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第四章  非线性方程求根</a:t>
                </a:r>
              </a:p>
            </p:txBody>
          </p:sp>
        </p:grpSp>
        <p:sp>
          <p:nvSpPr>
            <p:cNvPr id="40" name="TextBox 39"/>
            <p:cNvSpPr txBox="1"/>
            <p:nvPr/>
          </p:nvSpPr>
          <p:spPr>
            <a:xfrm>
              <a:off x="3856012" y="3026362"/>
              <a:ext cx="4292763" cy="328653"/>
            </a:xfrm>
            <a:prstGeom prst="rect">
              <a:avLst/>
            </a:prstGeom>
            <a:noFill/>
          </p:spPr>
          <p:txBody>
            <a:bodyPr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第五章  插值与逼近</a:t>
              </a:r>
            </a:p>
          </p:txBody>
        </p:sp>
        <p:grpSp>
          <p:nvGrpSpPr>
            <p:cNvPr id="18449" name="组合 40"/>
            <p:cNvGrpSpPr>
              <a:grpSpLocks/>
            </p:cNvGrpSpPr>
            <p:nvPr/>
          </p:nvGrpSpPr>
          <p:grpSpPr bwMode="auto">
            <a:xfrm>
              <a:off x="2953178" y="3548277"/>
              <a:ext cx="4075193" cy="547156"/>
              <a:chOff x="3026193" y="3086312"/>
              <a:chExt cx="4075193" cy="547156"/>
            </a:xfrm>
          </p:grpSpPr>
          <p:sp>
            <p:nvSpPr>
              <p:cNvPr id="42" name="椭圆 41"/>
              <p:cNvSpPr>
                <a:spLocks noChangeAspect="1"/>
              </p:cNvSpPr>
              <p:nvPr/>
            </p:nvSpPr>
            <p:spPr bwMode="auto">
              <a:xfrm>
                <a:off x="3025705" y="3086749"/>
                <a:ext cx="576284" cy="546168"/>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dirty="0">
                  <a:latin typeface="+mn-lt"/>
                  <a:ea typeface="+mn-ea"/>
                </a:endParaRPr>
              </a:p>
            </p:txBody>
          </p:sp>
          <p:sp>
            <p:nvSpPr>
              <p:cNvPr id="43" name="圆角矩形 42"/>
              <p:cNvSpPr/>
              <p:nvPr/>
            </p:nvSpPr>
            <p:spPr bwMode="auto">
              <a:xfrm>
                <a:off x="3697242" y="3143906"/>
                <a:ext cx="3403729" cy="454081"/>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a:latin typeface="+mn-lt"/>
                  <a:ea typeface="+mn-ea"/>
                </a:endParaRPr>
              </a:p>
            </p:txBody>
          </p:sp>
          <p:sp>
            <p:nvSpPr>
              <p:cNvPr id="44" name="TextBox 43"/>
              <p:cNvSpPr txBox="1"/>
              <p:nvPr/>
            </p:nvSpPr>
            <p:spPr>
              <a:xfrm>
                <a:off x="3119371" y="3101039"/>
                <a:ext cx="339738" cy="496949"/>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6</a:t>
                </a:r>
                <a:endParaRPr lang="zh-CN" altLang="en-US" sz="2700" b="1" dirty="0">
                  <a:solidFill>
                    <a:srgbClr val="F8F8F8"/>
                  </a:solidFill>
                  <a:latin typeface="+mn-ea"/>
                  <a:ea typeface="+mn-ea"/>
                </a:endParaRPr>
              </a:p>
            </p:txBody>
          </p:sp>
        </p:grpSp>
        <p:grpSp>
          <p:nvGrpSpPr>
            <p:cNvPr id="18450" name="组合 44"/>
            <p:cNvGrpSpPr>
              <a:grpSpLocks/>
            </p:cNvGrpSpPr>
            <p:nvPr/>
          </p:nvGrpSpPr>
          <p:grpSpPr bwMode="auto">
            <a:xfrm>
              <a:off x="2628828" y="4222497"/>
              <a:ext cx="4075193" cy="547156"/>
              <a:chOff x="3026193" y="3086312"/>
              <a:chExt cx="4075193" cy="547156"/>
            </a:xfrm>
          </p:grpSpPr>
          <p:sp>
            <p:nvSpPr>
              <p:cNvPr id="46" name="椭圆 45"/>
              <p:cNvSpPr>
                <a:spLocks noChangeAspect="1"/>
              </p:cNvSpPr>
              <p:nvPr/>
            </p:nvSpPr>
            <p:spPr bwMode="auto">
              <a:xfrm>
                <a:off x="3026193" y="3085712"/>
                <a:ext cx="576284" cy="547756"/>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dirty="0">
                  <a:latin typeface="+mn-lt"/>
                  <a:ea typeface="+mn-ea"/>
                </a:endParaRPr>
              </a:p>
            </p:txBody>
          </p:sp>
          <p:sp>
            <p:nvSpPr>
              <p:cNvPr id="47" name="圆角矩形 46"/>
              <p:cNvSpPr/>
              <p:nvPr/>
            </p:nvSpPr>
            <p:spPr bwMode="auto">
              <a:xfrm>
                <a:off x="3697730" y="3142869"/>
                <a:ext cx="3403729" cy="4556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6143" eaLnBrk="1" fontAlgn="auto" hangingPunct="1">
                  <a:spcBef>
                    <a:spcPts val="0"/>
                  </a:spcBef>
                  <a:spcAft>
                    <a:spcPts val="0"/>
                  </a:spcAft>
                  <a:defRPr/>
                </a:pPr>
                <a:endParaRPr lang="zh-CN" altLang="en-US" sz="1350">
                  <a:latin typeface="+mn-lt"/>
                  <a:ea typeface="+mn-ea"/>
                </a:endParaRPr>
              </a:p>
            </p:txBody>
          </p:sp>
          <p:sp>
            <p:nvSpPr>
              <p:cNvPr id="48" name="TextBox 47"/>
              <p:cNvSpPr txBox="1"/>
              <p:nvPr/>
            </p:nvSpPr>
            <p:spPr>
              <a:xfrm>
                <a:off x="3137322" y="3085712"/>
                <a:ext cx="338150" cy="498537"/>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7</a:t>
                </a:r>
                <a:endParaRPr lang="zh-CN" altLang="en-US" sz="2700" b="1" dirty="0">
                  <a:solidFill>
                    <a:srgbClr val="F8F8F8"/>
                  </a:solidFill>
                  <a:latin typeface="+mn-ea"/>
                  <a:ea typeface="+mn-ea"/>
                </a:endParaRPr>
              </a:p>
            </p:txBody>
          </p:sp>
        </p:grpSp>
        <p:sp>
          <p:nvSpPr>
            <p:cNvPr id="49" name="TextBox 48"/>
            <p:cNvSpPr txBox="1"/>
            <p:nvPr/>
          </p:nvSpPr>
          <p:spPr>
            <a:xfrm>
              <a:off x="3424195" y="4342562"/>
              <a:ext cx="4292763" cy="328654"/>
            </a:xfrm>
            <a:prstGeom prst="rect">
              <a:avLst/>
            </a:prstGeom>
            <a:noFill/>
          </p:spPr>
          <p:txBody>
            <a:bodyPr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第七章  常微分方程数值解法</a:t>
              </a:r>
            </a:p>
          </p:txBody>
        </p:sp>
        <p:sp>
          <p:nvSpPr>
            <p:cNvPr id="50" name="TextBox 49"/>
            <p:cNvSpPr txBox="1"/>
            <p:nvPr/>
          </p:nvSpPr>
          <p:spPr>
            <a:xfrm>
              <a:off x="3725832" y="3669379"/>
              <a:ext cx="4292763" cy="328654"/>
            </a:xfrm>
            <a:prstGeom prst="rect">
              <a:avLst/>
            </a:prstGeom>
            <a:noFill/>
          </p:spPr>
          <p:txBody>
            <a:bodyPr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第六章  数值积分与数值微分</a:t>
              </a:r>
            </a:p>
          </p:txBody>
        </p:sp>
      </p:grpSp>
    </p:spTree>
  </p:cSld>
  <p:clrMapOvr>
    <a:masterClrMapping/>
  </p:clrMapOvr>
  <p:transition spd="slow" advTm="725">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p>
        </p:txBody>
      </p:sp>
      <p:sp>
        <p:nvSpPr>
          <p:cNvPr id="31749" name="TextBox 4"/>
          <p:cNvSpPr txBox="1">
            <a:spLocks noChangeArrowheads="1"/>
          </p:cNvSpPr>
          <p:nvPr/>
        </p:nvSpPr>
        <p:spPr bwMode="auto">
          <a:xfrm>
            <a:off x="1771650" y="790575"/>
            <a:ext cx="6162675" cy="369888"/>
          </a:xfrm>
          <a:prstGeom prst="rect">
            <a:avLst/>
          </a:prstGeom>
          <a:noFill/>
          <a:ln w="9525">
            <a:noFill/>
            <a:miter lim="800000"/>
            <a:headEnd/>
            <a:tailEnd/>
          </a:ln>
        </p:spPr>
        <p:txBody>
          <a:bodyPr>
            <a:spAutoFit/>
          </a:bodyPr>
          <a:lstStyle/>
          <a:p>
            <a:pPr eaLnBrk="1" hangingPunct="1"/>
            <a:r>
              <a:rPr kumimoji="1" lang="zh-CN" altLang="en-US" sz="1800" dirty="0">
                <a:latin typeface="宋体" pitchFamily="2" charset="-122"/>
              </a:rPr>
              <a:t>设</a:t>
            </a:r>
            <a:r>
              <a:rPr kumimoji="1" lang="en-US" altLang="zh-CN" sz="1800" dirty="0">
                <a:latin typeface="宋体" pitchFamily="2" charset="-122"/>
              </a:rPr>
              <a:t>x</a:t>
            </a:r>
            <a:r>
              <a:rPr kumimoji="1" lang="zh-CN" altLang="en-US" sz="1800" dirty="0">
                <a:latin typeface="宋体" pitchFamily="2" charset="-122"/>
              </a:rPr>
              <a:t>是精确值</a:t>
            </a:r>
            <a:r>
              <a:rPr kumimoji="1" lang="en-US" altLang="zh-CN" sz="1800" dirty="0">
                <a:latin typeface="宋体" pitchFamily="2" charset="-122"/>
              </a:rPr>
              <a:t>x</a:t>
            </a:r>
            <a:r>
              <a:rPr kumimoji="1" lang="en-US" altLang="zh-CN" sz="1800" baseline="30000" dirty="0">
                <a:latin typeface="宋体" pitchFamily="2" charset="-122"/>
              </a:rPr>
              <a:t>*</a:t>
            </a:r>
            <a:r>
              <a:rPr kumimoji="1" lang="zh-CN" altLang="en-US" sz="1800" dirty="0">
                <a:latin typeface="宋体" pitchFamily="2" charset="-122"/>
              </a:rPr>
              <a:t>的一个近似值，记</a:t>
            </a:r>
          </a:p>
        </p:txBody>
      </p:sp>
      <p:sp>
        <p:nvSpPr>
          <p:cNvPr id="6" name="Text Box 4"/>
          <p:cNvSpPr txBox="1">
            <a:spLocks noChangeArrowheads="1"/>
          </p:cNvSpPr>
          <p:nvPr/>
        </p:nvSpPr>
        <p:spPr bwMode="auto">
          <a:xfrm>
            <a:off x="3676650" y="1162050"/>
            <a:ext cx="1400175" cy="400050"/>
          </a:xfrm>
          <a:prstGeom prst="rect">
            <a:avLst/>
          </a:prstGeom>
          <a:noFill/>
          <a:ln w="9525">
            <a:noFill/>
            <a:miter lim="800000"/>
            <a:headEnd/>
            <a:tailEnd/>
          </a:ln>
        </p:spPr>
        <p:txBody>
          <a:bodyPr>
            <a:spAutoFit/>
          </a:bodyPr>
          <a:lstStyle/>
          <a:p>
            <a:pPr eaLnBrk="1" hangingPunct="1">
              <a:spcBef>
                <a:spcPct val="50000"/>
              </a:spcBef>
            </a:pPr>
            <a:r>
              <a:rPr kumimoji="1" lang="en-US" altLang="zh-CN" sz="2000" dirty="0">
                <a:latin typeface="宋体" pitchFamily="2" charset="-122"/>
                <a:ea typeface="黑体" pitchFamily="49" charset="-122"/>
              </a:rPr>
              <a:t>e=x</a:t>
            </a:r>
            <a:r>
              <a:rPr kumimoji="1" lang="en-US" altLang="zh-CN" sz="2000" baseline="30000" dirty="0">
                <a:latin typeface="宋体" pitchFamily="2" charset="-122"/>
                <a:ea typeface="黑体" pitchFamily="49" charset="-122"/>
              </a:rPr>
              <a:t>*</a:t>
            </a:r>
            <a:r>
              <a:rPr kumimoji="1" lang="en-US" altLang="zh-CN" sz="2000" dirty="0">
                <a:latin typeface="宋体" pitchFamily="2" charset="-122"/>
                <a:ea typeface="黑体" pitchFamily="49" charset="-122"/>
              </a:rPr>
              <a:t>-x</a:t>
            </a:r>
          </a:p>
        </p:txBody>
      </p:sp>
      <p:sp>
        <p:nvSpPr>
          <p:cNvPr id="24583" name="TextBox 6"/>
          <p:cNvSpPr txBox="1">
            <a:spLocks noChangeArrowheads="1"/>
          </p:cNvSpPr>
          <p:nvPr/>
        </p:nvSpPr>
        <p:spPr bwMode="auto">
          <a:xfrm>
            <a:off x="1733550" y="1504950"/>
            <a:ext cx="5048250" cy="369888"/>
          </a:xfrm>
          <a:prstGeom prst="rect">
            <a:avLst/>
          </a:prstGeom>
          <a:noFill/>
          <a:ln w="9525">
            <a:noFill/>
            <a:miter lim="800000"/>
            <a:headEnd/>
            <a:tailEnd/>
          </a:ln>
        </p:spPr>
        <p:txBody>
          <a:bodyPr>
            <a:spAutoFit/>
          </a:bodyPr>
          <a:lstStyle/>
          <a:p>
            <a:pPr eaLnBrk="1" hangingPunct="1"/>
            <a:r>
              <a:rPr kumimoji="1" lang="zh-CN" altLang="en-US" sz="1800" dirty="0">
                <a:latin typeface="宋体" pitchFamily="2" charset="-122"/>
              </a:rPr>
              <a:t>称</a:t>
            </a:r>
            <a:r>
              <a:rPr kumimoji="1" lang="en-US" altLang="zh-CN" sz="1800" dirty="0">
                <a:latin typeface="宋体" pitchFamily="2" charset="-122"/>
              </a:rPr>
              <a:t>e</a:t>
            </a:r>
            <a:r>
              <a:rPr kumimoji="1" lang="zh-CN" altLang="en-US" sz="1800" dirty="0">
                <a:latin typeface="宋体" pitchFamily="2" charset="-122"/>
              </a:rPr>
              <a:t>为近似值</a:t>
            </a:r>
            <a:r>
              <a:rPr kumimoji="1" lang="en-US" altLang="zh-CN" sz="1800" dirty="0">
                <a:latin typeface="宋体" pitchFamily="2" charset="-122"/>
              </a:rPr>
              <a:t>x</a:t>
            </a:r>
            <a:r>
              <a:rPr kumimoji="1" lang="zh-CN" altLang="en-US" sz="1800" dirty="0">
                <a:latin typeface="宋体" pitchFamily="2" charset="-122"/>
              </a:rPr>
              <a:t>的</a:t>
            </a:r>
            <a:r>
              <a:rPr kumimoji="1" lang="zh-CN" altLang="en-US" sz="1800" b="1" dirty="0">
                <a:solidFill>
                  <a:srgbClr val="FF3300"/>
                </a:solidFill>
                <a:latin typeface="宋体" pitchFamily="2" charset="-122"/>
              </a:rPr>
              <a:t>绝对误差</a:t>
            </a:r>
            <a:r>
              <a:rPr kumimoji="1" lang="zh-CN" altLang="en-US" sz="1800" dirty="0">
                <a:latin typeface="宋体" pitchFamily="2" charset="-122"/>
              </a:rPr>
              <a:t>，简称</a:t>
            </a:r>
            <a:r>
              <a:rPr kumimoji="1" lang="zh-CN" altLang="en-US" sz="1800" b="1" dirty="0">
                <a:solidFill>
                  <a:srgbClr val="FF3300"/>
                </a:solidFill>
                <a:latin typeface="宋体" pitchFamily="2" charset="-122"/>
              </a:rPr>
              <a:t>误差</a:t>
            </a:r>
            <a:r>
              <a:rPr kumimoji="1" lang="zh-CN" altLang="en-US" sz="1800" dirty="0">
                <a:latin typeface="宋体" pitchFamily="2" charset="-122"/>
              </a:rPr>
              <a:t>。       </a:t>
            </a:r>
          </a:p>
        </p:txBody>
      </p:sp>
      <p:sp>
        <p:nvSpPr>
          <p:cNvPr id="9" name="Text Box 15"/>
          <p:cNvSpPr txBox="1">
            <a:spLocks noChangeArrowheads="1"/>
          </p:cNvSpPr>
          <p:nvPr/>
        </p:nvSpPr>
        <p:spPr bwMode="auto">
          <a:xfrm>
            <a:off x="5705475" y="1514475"/>
            <a:ext cx="2133600" cy="369888"/>
          </a:xfrm>
          <a:prstGeom prst="rect">
            <a:avLst/>
          </a:prstGeom>
          <a:noFill/>
          <a:ln w="9525">
            <a:noFill/>
            <a:miter lim="800000"/>
            <a:headEnd/>
            <a:tailEnd/>
          </a:ln>
        </p:spPr>
        <p:txBody>
          <a:bodyPr>
            <a:spAutoFit/>
          </a:bodyPr>
          <a:lstStyle/>
          <a:p>
            <a:pPr eaLnBrk="1" hangingPunct="1">
              <a:spcBef>
                <a:spcPct val="50000"/>
              </a:spcBef>
            </a:pPr>
            <a:r>
              <a:rPr kumimoji="1" lang="zh-CN" altLang="en-US" sz="1800">
                <a:latin typeface="宋体" pitchFamily="2" charset="-122"/>
              </a:rPr>
              <a:t>如果</a:t>
            </a:r>
            <a:r>
              <a:rPr kumimoji="1" lang="zh-CN" altLang="en-US" sz="1800">
                <a:latin typeface="宋体" pitchFamily="2" charset="-122"/>
                <a:ea typeface="Arial Unicode MS" pitchFamily="34" charset="-122"/>
                <a:cs typeface="Arial Unicode MS" pitchFamily="34" charset="-122"/>
                <a:sym typeface="Symbol" pitchFamily="18" charset="2"/>
              </a:rPr>
              <a:t></a:t>
            </a:r>
            <a:r>
              <a:rPr kumimoji="1" lang="zh-CN" altLang="en-US" sz="1800">
                <a:latin typeface="宋体" pitchFamily="2" charset="-122"/>
              </a:rPr>
              <a:t>满足        </a:t>
            </a:r>
          </a:p>
        </p:txBody>
      </p:sp>
      <p:sp>
        <p:nvSpPr>
          <p:cNvPr id="10" name="Text Box 6"/>
          <p:cNvSpPr txBox="1">
            <a:spLocks noChangeArrowheads="1"/>
          </p:cNvSpPr>
          <p:nvPr/>
        </p:nvSpPr>
        <p:spPr bwMode="auto">
          <a:xfrm>
            <a:off x="1724025" y="1905000"/>
            <a:ext cx="3228975" cy="369888"/>
          </a:xfrm>
          <a:prstGeom prst="rect">
            <a:avLst/>
          </a:prstGeom>
          <a:noFill/>
          <a:ln w="9525">
            <a:noFill/>
            <a:miter lim="800000"/>
            <a:headEnd/>
            <a:tailEnd/>
          </a:ln>
        </p:spPr>
        <p:txBody>
          <a:bodyPr>
            <a:spAutoFit/>
          </a:bodyPr>
          <a:lstStyle/>
          <a:p>
            <a:pPr eaLnBrk="1" hangingPunct="1">
              <a:spcBef>
                <a:spcPct val="50000"/>
              </a:spcBef>
            </a:pPr>
            <a:r>
              <a:rPr kumimoji="1" lang="en-US" altLang="zh-CN" sz="1800">
                <a:latin typeface="宋体" pitchFamily="2" charset="-122"/>
                <a:ea typeface="黑体" pitchFamily="49" charset="-122"/>
              </a:rPr>
              <a:t>                 |e|≤</a:t>
            </a:r>
            <a:r>
              <a:rPr kumimoji="1" lang="en-US" altLang="zh-CN" sz="1800">
                <a:latin typeface="宋体" pitchFamily="2" charset="-122"/>
                <a:ea typeface="Arial Unicode MS" pitchFamily="34" charset="-122"/>
                <a:cs typeface="Arial Unicode MS" pitchFamily="34" charset="-122"/>
                <a:sym typeface="Symbol" pitchFamily="18" charset="2"/>
              </a:rPr>
              <a:t></a:t>
            </a:r>
            <a:r>
              <a:rPr kumimoji="1" lang="en-US" altLang="zh-CN" sz="1800" i="1">
                <a:latin typeface="宋体" pitchFamily="2" charset="-122"/>
                <a:ea typeface="黑体" pitchFamily="49" charset="-122"/>
              </a:rPr>
              <a:t>                         </a:t>
            </a:r>
          </a:p>
        </p:txBody>
      </p:sp>
      <p:sp>
        <p:nvSpPr>
          <p:cNvPr id="24586" name="TextBox 10"/>
          <p:cNvSpPr txBox="1">
            <a:spLocks noChangeArrowheads="1"/>
          </p:cNvSpPr>
          <p:nvPr/>
        </p:nvSpPr>
        <p:spPr bwMode="auto">
          <a:xfrm>
            <a:off x="1762125" y="2305050"/>
            <a:ext cx="6381750" cy="369888"/>
          </a:xfrm>
          <a:prstGeom prst="rect">
            <a:avLst/>
          </a:prstGeom>
          <a:noFill/>
          <a:ln w="9525">
            <a:noFill/>
            <a:miter lim="800000"/>
            <a:headEnd/>
            <a:tailEnd/>
          </a:ln>
        </p:spPr>
        <p:txBody>
          <a:bodyPr>
            <a:spAutoFit/>
          </a:bodyPr>
          <a:lstStyle/>
          <a:p>
            <a:pPr eaLnBrk="1" hangingPunct="1"/>
            <a:r>
              <a:rPr kumimoji="1" lang="zh-CN" altLang="en-US" sz="1800">
                <a:latin typeface="宋体" pitchFamily="2" charset="-122"/>
              </a:rPr>
              <a:t>则称</a:t>
            </a:r>
            <a:r>
              <a:rPr kumimoji="1" lang="zh-CN" altLang="en-US" sz="1800">
                <a:latin typeface="宋体" pitchFamily="2" charset="-122"/>
                <a:ea typeface="Arial Unicode MS" pitchFamily="34" charset="-122"/>
                <a:cs typeface="Arial Unicode MS" pitchFamily="34" charset="-122"/>
                <a:sym typeface="Symbol" pitchFamily="18" charset="2"/>
              </a:rPr>
              <a:t></a:t>
            </a:r>
            <a:r>
              <a:rPr kumimoji="1" lang="zh-CN" altLang="en-US" sz="1800">
                <a:latin typeface="宋体" pitchFamily="2" charset="-122"/>
              </a:rPr>
              <a:t>为近似值</a:t>
            </a:r>
            <a:r>
              <a:rPr kumimoji="1" lang="en-US" altLang="zh-CN" sz="1800">
                <a:latin typeface="宋体" pitchFamily="2" charset="-122"/>
              </a:rPr>
              <a:t>x</a:t>
            </a:r>
            <a:r>
              <a:rPr kumimoji="1" lang="zh-CN" altLang="en-US" sz="1800">
                <a:latin typeface="宋体" pitchFamily="2" charset="-122"/>
              </a:rPr>
              <a:t>的</a:t>
            </a:r>
            <a:r>
              <a:rPr kumimoji="1" lang="zh-CN" altLang="en-US" sz="1800" b="1">
                <a:solidFill>
                  <a:srgbClr val="FF3300"/>
                </a:solidFill>
                <a:latin typeface="宋体" pitchFamily="2" charset="-122"/>
              </a:rPr>
              <a:t>绝对误差限</a:t>
            </a:r>
            <a:r>
              <a:rPr kumimoji="1" lang="zh-CN" altLang="en-US" sz="1800">
                <a:latin typeface="宋体" pitchFamily="2" charset="-122"/>
              </a:rPr>
              <a:t>，简称</a:t>
            </a:r>
            <a:r>
              <a:rPr kumimoji="1" lang="zh-CN" altLang="en-US" sz="1800" b="1">
                <a:solidFill>
                  <a:srgbClr val="FF3300"/>
                </a:solidFill>
                <a:latin typeface="宋体" pitchFamily="2" charset="-122"/>
              </a:rPr>
              <a:t>误差限</a:t>
            </a:r>
            <a:r>
              <a:rPr kumimoji="1" lang="zh-CN" altLang="en-US" sz="1800">
                <a:latin typeface="宋体" pitchFamily="2" charset="-122"/>
              </a:rPr>
              <a:t>。</a:t>
            </a:r>
          </a:p>
        </p:txBody>
      </p:sp>
      <p:sp>
        <p:nvSpPr>
          <p:cNvPr id="24587" name="TextBox 11"/>
          <p:cNvSpPr txBox="1">
            <a:spLocks noChangeArrowheads="1"/>
          </p:cNvSpPr>
          <p:nvPr/>
        </p:nvSpPr>
        <p:spPr bwMode="auto">
          <a:xfrm>
            <a:off x="1762125" y="2714625"/>
            <a:ext cx="5600700" cy="369888"/>
          </a:xfrm>
          <a:prstGeom prst="rect">
            <a:avLst/>
          </a:prstGeom>
          <a:noFill/>
          <a:ln w="9525">
            <a:noFill/>
            <a:miter lim="800000"/>
            <a:headEnd/>
            <a:tailEnd/>
          </a:ln>
        </p:spPr>
        <p:txBody>
          <a:bodyPr>
            <a:spAutoFit/>
          </a:bodyPr>
          <a:lstStyle/>
          <a:p>
            <a:pPr eaLnBrk="1" hangingPunct="1"/>
            <a:r>
              <a:rPr kumimoji="1" lang="zh-CN" altLang="en-US" sz="1800">
                <a:latin typeface="宋体" pitchFamily="2" charset="-122"/>
              </a:rPr>
              <a:t>精确值</a:t>
            </a:r>
            <a:r>
              <a:rPr kumimoji="1" lang="en-US" altLang="zh-CN" sz="1800">
                <a:latin typeface="宋体" pitchFamily="2" charset="-122"/>
              </a:rPr>
              <a:t>x</a:t>
            </a:r>
            <a:r>
              <a:rPr kumimoji="1" lang="en-US" altLang="zh-CN" sz="1800" baseline="30000">
                <a:latin typeface="宋体" pitchFamily="2" charset="-122"/>
              </a:rPr>
              <a:t>*</a:t>
            </a:r>
            <a:r>
              <a:rPr kumimoji="1" lang="en-US" altLang="zh-CN" sz="1800">
                <a:latin typeface="宋体" pitchFamily="2" charset="-122"/>
              </a:rPr>
              <a:t> </a:t>
            </a:r>
            <a:r>
              <a:rPr kumimoji="1" lang="zh-CN" altLang="en-US" sz="1800">
                <a:latin typeface="宋体" pitchFamily="2" charset="-122"/>
              </a:rPr>
              <a:t>、近似值</a:t>
            </a:r>
            <a:r>
              <a:rPr kumimoji="1" lang="en-US" altLang="zh-CN" sz="1800">
                <a:latin typeface="宋体" pitchFamily="2" charset="-122"/>
              </a:rPr>
              <a:t>x</a:t>
            </a:r>
            <a:r>
              <a:rPr kumimoji="1" lang="zh-CN" altLang="en-US" sz="1800">
                <a:latin typeface="宋体" pitchFamily="2" charset="-122"/>
              </a:rPr>
              <a:t>和误差限</a:t>
            </a:r>
            <a:r>
              <a:rPr kumimoji="1" lang="zh-CN" altLang="en-US" sz="1800">
                <a:latin typeface="宋体" pitchFamily="2" charset="-122"/>
                <a:ea typeface="Arial Unicode MS" pitchFamily="34" charset="-122"/>
                <a:cs typeface="Arial Unicode MS" pitchFamily="34" charset="-122"/>
                <a:sym typeface="Symbol" pitchFamily="18" charset="2"/>
              </a:rPr>
              <a:t></a:t>
            </a:r>
            <a:r>
              <a:rPr kumimoji="1" lang="zh-CN" altLang="en-US" sz="1800">
                <a:latin typeface="宋体" pitchFamily="2" charset="-122"/>
              </a:rPr>
              <a:t>之间满足</a:t>
            </a:r>
            <a:r>
              <a:rPr kumimoji="1" lang="zh-CN" altLang="en-US" sz="1400">
                <a:latin typeface="宋体" pitchFamily="2" charset="-122"/>
              </a:rPr>
              <a:t>：</a:t>
            </a:r>
          </a:p>
        </p:txBody>
      </p:sp>
      <p:sp>
        <p:nvSpPr>
          <p:cNvPr id="13" name="Text Box 9"/>
          <p:cNvSpPr txBox="1">
            <a:spLocks noChangeArrowheads="1"/>
          </p:cNvSpPr>
          <p:nvPr/>
        </p:nvSpPr>
        <p:spPr bwMode="auto">
          <a:xfrm>
            <a:off x="5972175" y="2686050"/>
            <a:ext cx="1724025" cy="369888"/>
          </a:xfrm>
          <a:prstGeom prst="rect">
            <a:avLst/>
          </a:prstGeom>
          <a:noFill/>
          <a:ln w="9525">
            <a:noFill/>
            <a:miter lim="800000"/>
            <a:headEnd/>
            <a:tailEnd/>
          </a:ln>
        </p:spPr>
        <p:txBody>
          <a:bodyPr>
            <a:spAutoFit/>
          </a:bodyPr>
          <a:lstStyle/>
          <a:p>
            <a:pPr eaLnBrk="1" hangingPunct="1">
              <a:spcBef>
                <a:spcPct val="50000"/>
              </a:spcBef>
            </a:pPr>
            <a:r>
              <a:rPr kumimoji="1" lang="en-US" altLang="zh-CN" sz="1800">
                <a:latin typeface="宋体" pitchFamily="2" charset="-122"/>
                <a:ea typeface="黑体" pitchFamily="49" charset="-122"/>
              </a:rPr>
              <a:t>x-</a:t>
            </a:r>
            <a:r>
              <a:rPr kumimoji="1" lang="en-US" altLang="zh-CN" sz="1800">
                <a:latin typeface="宋体" pitchFamily="2" charset="-122"/>
                <a:ea typeface="Arial Unicode MS" pitchFamily="34" charset="-122"/>
                <a:cs typeface="Arial Unicode MS" pitchFamily="34" charset="-122"/>
                <a:sym typeface="Symbol" pitchFamily="18" charset="2"/>
              </a:rPr>
              <a:t></a:t>
            </a:r>
            <a:r>
              <a:rPr kumimoji="1" lang="en-US" altLang="zh-CN" sz="1800">
                <a:latin typeface="MingLiU" pitchFamily="49" charset="-120"/>
                <a:ea typeface="MingLiU" pitchFamily="49" charset="-120"/>
              </a:rPr>
              <a:t>≤</a:t>
            </a:r>
            <a:r>
              <a:rPr kumimoji="1" lang="en-US" altLang="zh-CN" sz="1800">
                <a:latin typeface="宋体" pitchFamily="2" charset="-122"/>
                <a:ea typeface="黑体" pitchFamily="49" charset="-122"/>
              </a:rPr>
              <a:t>x</a:t>
            </a:r>
            <a:r>
              <a:rPr kumimoji="1" lang="en-US" altLang="zh-CN" sz="1800" baseline="30000">
                <a:latin typeface="宋体" pitchFamily="2" charset="-122"/>
                <a:ea typeface="黑体" pitchFamily="49" charset="-122"/>
              </a:rPr>
              <a:t>*</a:t>
            </a:r>
            <a:r>
              <a:rPr kumimoji="1" lang="en-US" altLang="zh-CN" sz="1800">
                <a:latin typeface="宋体" pitchFamily="2" charset="-122"/>
                <a:ea typeface="黑体" pitchFamily="49" charset="-122"/>
              </a:rPr>
              <a:t>≤x+</a:t>
            </a:r>
            <a:r>
              <a:rPr kumimoji="1" lang="en-US" altLang="zh-CN" sz="1800">
                <a:latin typeface="宋体" pitchFamily="2" charset="-122"/>
                <a:ea typeface="Arial Unicode MS" pitchFamily="34" charset="-122"/>
                <a:cs typeface="Arial Unicode MS" pitchFamily="34" charset="-122"/>
                <a:sym typeface="Symbol" pitchFamily="18" charset="2"/>
              </a:rPr>
              <a:t></a:t>
            </a:r>
          </a:p>
        </p:txBody>
      </p:sp>
      <p:sp>
        <p:nvSpPr>
          <p:cNvPr id="14" name="Text Box 10"/>
          <p:cNvSpPr txBox="1">
            <a:spLocks noChangeArrowheads="1"/>
          </p:cNvSpPr>
          <p:nvPr/>
        </p:nvSpPr>
        <p:spPr bwMode="auto">
          <a:xfrm>
            <a:off x="1819275" y="3162300"/>
            <a:ext cx="1590675" cy="371475"/>
          </a:xfrm>
          <a:prstGeom prst="rect">
            <a:avLst/>
          </a:prstGeom>
          <a:noFill/>
          <a:ln w="9525">
            <a:noFill/>
            <a:miter lim="800000"/>
            <a:headEnd/>
            <a:tailEnd/>
          </a:ln>
        </p:spPr>
        <p:txBody>
          <a:bodyPr>
            <a:spAutoFit/>
          </a:bodyPr>
          <a:lstStyle/>
          <a:p>
            <a:pPr eaLnBrk="1" hangingPunct="1">
              <a:spcBef>
                <a:spcPct val="50000"/>
              </a:spcBef>
            </a:pPr>
            <a:r>
              <a:rPr kumimoji="1" lang="zh-CN" altLang="en-US" sz="1800">
                <a:latin typeface="宋体" pitchFamily="2" charset="-122"/>
              </a:rPr>
              <a:t>通常记为</a:t>
            </a:r>
            <a:endParaRPr kumimoji="1" lang="zh-CN" altLang="en-US" sz="1800" i="1">
              <a:latin typeface="宋体" pitchFamily="2" charset="-122"/>
            </a:endParaRPr>
          </a:p>
        </p:txBody>
      </p:sp>
      <p:sp>
        <p:nvSpPr>
          <p:cNvPr id="16" name="Text Box 11"/>
          <p:cNvSpPr txBox="1">
            <a:spLocks noChangeArrowheads="1"/>
          </p:cNvSpPr>
          <p:nvPr/>
        </p:nvSpPr>
        <p:spPr bwMode="auto">
          <a:xfrm>
            <a:off x="3587750" y="3151188"/>
            <a:ext cx="2098675" cy="369887"/>
          </a:xfrm>
          <a:prstGeom prst="rect">
            <a:avLst/>
          </a:prstGeom>
          <a:noFill/>
          <a:ln w="9525">
            <a:noFill/>
            <a:miter lim="800000"/>
            <a:headEnd/>
            <a:tailEnd/>
          </a:ln>
        </p:spPr>
        <p:txBody>
          <a:bodyPr>
            <a:spAutoFit/>
          </a:bodyPr>
          <a:lstStyle/>
          <a:p>
            <a:pPr eaLnBrk="1" hangingPunct="1">
              <a:spcBef>
                <a:spcPct val="50000"/>
              </a:spcBef>
            </a:pPr>
            <a:r>
              <a:rPr kumimoji="1" lang="en-US" altLang="zh-CN" sz="1800">
                <a:latin typeface="宋体" pitchFamily="2" charset="-122"/>
              </a:rPr>
              <a:t> x</a:t>
            </a:r>
            <a:r>
              <a:rPr kumimoji="1" lang="en-US" altLang="zh-CN" sz="1800" baseline="30000">
                <a:latin typeface="宋体" pitchFamily="2" charset="-122"/>
              </a:rPr>
              <a:t>*</a:t>
            </a:r>
            <a:r>
              <a:rPr kumimoji="1" lang="en-US" altLang="zh-CN" sz="1800">
                <a:latin typeface="宋体" pitchFamily="2" charset="-122"/>
              </a:rPr>
              <a:t>=x±</a:t>
            </a:r>
            <a:r>
              <a:rPr kumimoji="1" lang="en-US" altLang="zh-CN" sz="1800">
                <a:latin typeface="宋体" pitchFamily="2" charset="-122"/>
                <a:ea typeface="Arial Unicode MS" pitchFamily="34" charset="-122"/>
                <a:cs typeface="Arial Unicode MS" pitchFamily="34" charset="-122"/>
                <a:sym typeface="Symbol" pitchFamily="18" charset="2"/>
              </a:rPr>
              <a:t></a:t>
            </a:r>
          </a:p>
        </p:txBody>
      </p:sp>
      <p:sp>
        <p:nvSpPr>
          <p:cNvPr id="17" name="Rectangle 12"/>
          <p:cNvSpPr>
            <a:spLocks noChangeArrowheads="1"/>
          </p:cNvSpPr>
          <p:nvPr/>
        </p:nvSpPr>
        <p:spPr bwMode="auto">
          <a:xfrm>
            <a:off x="1762125" y="3571875"/>
            <a:ext cx="5476875" cy="369888"/>
          </a:xfrm>
          <a:prstGeom prst="rect">
            <a:avLst/>
          </a:prstGeom>
          <a:noFill/>
          <a:ln w="9525">
            <a:noFill/>
            <a:miter lim="800000"/>
            <a:headEnd/>
            <a:tailEnd/>
          </a:ln>
        </p:spPr>
        <p:txBody>
          <a:bodyPr>
            <a:spAutoFit/>
          </a:bodyPr>
          <a:lstStyle/>
          <a:p>
            <a:pPr eaLnBrk="1" hangingPunct="1">
              <a:spcBef>
                <a:spcPct val="50000"/>
              </a:spcBef>
            </a:pPr>
            <a:r>
              <a:rPr kumimoji="1" lang="zh-CN" altLang="en-US" sz="1800">
                <a:latin typeface="宋体" pitchFamily="2" charset="-122"/>
              </a:rPr>
              <a:t>绝对误差有时并不能很好地反映近似程度的好坏，如</a:t>
            </a:r>
          </a:p>
        </p:txBody>
      </p:sp>
      <p:sp>
        <p:nvSpPr>
          <p:cNvPr id="18" name="Text Box 13"/>
          <p:cNvSpPr txBox="1">
            <a:spLocks noChangeArrowheads="1"/>
          </p:cNvSpPr>
          <p:nvPr/>
        </p:nvSpPr>
        <p:spPr bwMode="auto">
          <a:xfrm>
            <a:off x="2781300" y="3900488"/>
            <a:ext cx="3990975" cy="369887"/>
          </a:xfrm>
          <a:prstGeom prst="rect">
            <a:avLst/>
          </a:prstGeom>
          <a:noFill/>
          <a:ln w="9525">
            <a:noFill/>
            <a:miter lim="800000"/>
            <a:headEnd/>
            <a:tailEnd/>
          </a:ln>
        </p:spPr>
        <p:txBody>
          <a:bodyPr>
            <a:spAutoFit/>
          </a:bodyPr>
          <a:lstStyle/>
          <a:p>
            <a:pPr eaLnBrk="1" hangingPunct="1">
              <a:spcBef>
                <a:spcPct val="50000"/>
              </a:spcBef>
            </a:pPr>
            <a:r>
              <a:rPr kumimoji="1" lang="en-US" altLang="zh-CN" sz="1800">
                <a:latin typeface="宋体" pitchFamily="2" charset="-122"/>
              </a:rPr>
              <a:t>x</a:t>
            </a:r>
            <a:r>
              <a:rPr kumimoji="1" lang="en-US" altLang="zh-CN" sz="1800" baseline="30000">
                <a:latin typeface="宋体" pitchFamily="2" charset="-122"/>
              </a:rPr>
              <a:t>*</a:t>
            </a:r>
            <a:r>
              <a:rPr kumimoji="1" lang="en-US" altLang="zh-CN" sz="1800">
                <a:latin typeface="宋体" pitchFamily="2" charset="-122"/>
              </a:rPr>
              <a:t>=10</a:t>
            </a:r>
            <a:r>
              <a:rPr kumimoji="1" lang="zh-CN" altLang="en-US" sz="1800">
                <a:latin typeface="宋体" pitchFamily="2" charset="-122"/>
              </a:rPr>
              <a:t>， </a:t>
            </a:r>
            <a:r>
              <a:rPr kumimoji="1" lang="zh-CN" altLang="en-US" sz="1800">
                <a:latin typeface="宋体" pitchFamily="2" charset="-122"/>
                <a:ea typeface="Arial Unicode MS" pitchFamily="34" charset="-122"/>
                <a:cs typeface="Arial Unicode MS" pitchFamily="34" charset="-122"/>
                <a:sym typeface="Symbol" pitchFamily="18" charset="2"/>
              </a:rPr>
              <a:t></a:t>
            </a:r>
            <a:r>
              <a:rPr kumimoji="1" lang="en-US" altLang="zh-CN" sz="1800" baseline="-25000">
                <a:latin typeface="宋体" pitchFamily="2" charset="-122"/>
              </a:rPr>
              <a:t>x</a:t>
            </a:r>
            <a:r>
              <a:rPr kumimoji="1" lang="en-US" altLang="zh-CN" sz="1800">
                <a:latin typeface="宋体" pitchFamily="2" charset="-122"/>
              </a:rPr>
              <a:t>=1 </a:t>
            </a:r>
            <a:r>
              <a:rPr kumimoji="1" lang="zh-CN" altLang="en-US" sz="1800">
                <a:latin typeface="宋体" pitchFamily="2" charset="-122"/>
              </a:rPr>
              <a:t>，</a:t>
            </a:r>
            <a:r>
              <a:rPr kumimoji="1" lang="en-US" altLang="zh-CN" sz="1800">
                <a:latin typeface="宋体" pitchFamily="2" charset="-122"/>
              </a:rPr>
              <a:t>y</a:t>
            </a:r>
            <a:r>
              <a:rPr kumimoji="1" lang="en-US" altLang="zh-CN" sz="1800" baseline="30000">
                <a:latin typeface="宋体" pitchFamily="2" charset="-122"/>
              </a:rPr>
              <a:t>*</a:t>
            </a:r>
            <a:r>
              <a:rPr kumimoji="1" lang="en-US" altLang="zh-CN" sz="1800">
                <a:latin typeface="宋体" pitchFamily="2" charset="-122"/>
              </a:rPr>
              <a:t>=10000</a:t>
            </a:r>
            <a:r>
              <a:rPr kumimoji="1" lang="zh-CN" altLang="en-US" sz="1800">
                <a:latin typeface="宋体" pitchFamily="2" charset="-122"/>
              </a:rPr>
              <a:t>， </a:t>
            </a:r>
            <a:r>
              <a:rPr kumimoji="1" lang="zh-CN" altLang="en-US" sz="1800">
                <a:latin typeface="宋体" pitchFamily="2" charset="-122"/>
                <a:ea typeface="Arial Unicode MS" pitchFamily="34" charset="-122"/>
                <a:cs typeface="Arial Unicode MS" pitchFamily="34" charset="-122"/>
                <a:sym typeface="Symbol" pitchFamily="18" charset="2"/>
              </a:rPr>
              <a:t></a:t>
            </a:r>
            <a:r>
              <a:rPr kumimoji="1" lang="en-US" altLang="zh-CN" sz="1800" baseline="-25000">
                <a:latin typeface="MingLiU" pitchFamily="49" charset="-120"/>
                <a:ea typeface="MingLiU" pitchFamily="49" charset="-120"/>
              </a:rPr>
              <a:t>y</a:t>
            </a:r>
            <a:r>
              <a:rPr kumimoji="1" lang="en-US" altLang="zh-CN" sz="1800">
                <a:latin typeface="宋体" pitchFamily="2" charset="-122"/>
              </a:rPr>
              <a:t>=5</a:t>
            </a:r>
          </a:p>
        </p:txBody>
      </p:sp>
      <p:sp>
        <p:nvSpPr>
          <p:cNvPr id="19" name="Text Box 14"/>
          <p:cNvSpPr txBox="1">
            <a:spLocks noChangeArrowheads="1"/>
          </p:cNvSpPr>
          <p:nvPr/>
        </p:nvSpPr>
        <p:spPr bwMode="auto">
          <a:xfrm>
            <a:off x="1743075" y="4352925"/>
            <a:ext cx="6257925" cy="369888"/>
          </a:xfrm>
          <a:prstGeom prst="rect">
            <a:avLst/>
          </a:prstGeom>
          <a:noFill/>
          <a:ln w="9525">
            <a:noFill/>
            <a:miter lim="800000"/>
            <a:headEnd/>
            <a:tailEnd/>
          </a:ln>
        </p:spPr>
        <p:txBody>
          <a:bodyPr>
            <a:spAutoFit/>
          </a:bodyPr>
          <a:lstStyle/>
          <a:p>
            <a:pPr eaLnBrk="1" hangingPunct="1">
              <a:spcBef>
                <a:spcPct val="50000"/>
              </a:spcBef>
            </a:pPr>
            <a:r>
              <a:rPr kumimoji="1" lang="zh-CN" altLang="en-US" sz="1800">
                <a:latin typeface="宋体" pitchFamily="2" charset="-122"/>
              </a:rPr>
              <a:t>虽然</a:t>
            </a:r>
            <a:r>
              <a:rPr kumimoji="1" lang="zh-CN" altLang="en-US" sz="1800">
                <a:latin typeface="宋体" pitchFamily="2" charset="-122"/>
                <a:ea typeface="Arial Unicode MS" pitchFamily="34" charset="-122"/>
                <a:cs typeface="Arial Unicode MS" pitchFamily="34" charset="-122"/>
                <a:sym typeface="Symbol" pitchFamily="18" charset="2"/>
              </a:rPr>
              <a:t></a:t>
            </a:r>
            <a:r>
              <a:rPr kumimoji="1" lang="en-US" altLang="zh-CN" sz="1800" baseline="-25000">
                <a:latin typeface="宋体" pitchFamily="2" charset="-122"/>
              </a:rPr>
              <a:t>y</a:t>
            </a:r>
            <a:r>
              <a:rPr kumimoji="1" lang="zh-CN" altLang="en-US" sz="1800">
                <a:latin typeface="宋体" pitchFamily="2" charset="-122"/>
              </a:rPr>
              <a:t>是</a:t>
            </a:r>
            <a:r>
              <a:rPr kumimoji="1" lang="zh-CN" altLang="en-US" sz="1800">
                <a:latin typeface="宋体" pitchFamily="2" charset="-122"/>
                <a:ea typeface="Arial Unicode MS" pitchFamily="34" charset="-122"/>
                <a:cs typeface="Arial Unicode MS" pitchFamily="34" charset="-122"/>
                <a:sym typeface="Symbol" pitchFamily="18" charset="2"/>
              </a:rPr>
              <a:t></a:t>
            </a:r>
            <a:r>
              <a:rPr kumimoji="1" lang="en-US" altLang="zh-CN" sz="1800" baseline="-25000">
                <a:latin typeface="宋体" pitchFamily="2" charset="-122"/>
              </a:rPr>
              <a:t>x</a:t>
            </a:r>
            <a:r>
              <a:rPr kumimoji="1" lang="zh-CN" altLang="en-US" sz="1800">
                <a:latin typeface="宋体" pitchFamily="2" charset="-122"/>
              </a:rPr>
              <a:t>的</a:t>
            </a:r>
            <a:r>
              <a:rPr kumimoji="1" lang="en-US" altLang="zh-CN" sz="1800">
                <a:latin typeface="宋体" pitchFamily="2" charset="-122"/>
              </a:rPr>
              <a:t>5</a:t>
            </a:r>
            <a:r>
              <a:rPr kumimoji="1" lang="zh-CN" altLang="en-US" sz="1800">
                <a:latin typeface="宋体" pitchFamily="2" charset="-122"/>
              </a:rPr>
              <a:t>倍，但在</a:t>
            </a:r>
            <a:r>
              <a:rPr kumimoji="1" lang="en-US" altLang="zh-CN" sz="1800">
                <a:latin typeface="宋体" pitchFamily="2" charset="-122"/>
              </a:rPr>
              <a:t>10000</a:t>
            </a:r>
            <a:r>
              <a:rPr kumimoji="1" lang="zh-CN" altLang="en-US" sz="1800">
                <a:latin typeface="宋体" pitchFamily="2" charset="-122"/>
              </a:rPr>
              <a:t>内差</a:t>
            </a:r>
            <a:r>
              <a:rPr kumimoji="1" lang="en-US" altLang="zh-CN" sz="1800">
                <a:latin typeface="宋体" pitchFamily="2" charset="-122"/>
              </a:rPr>
              <a:t>5</a:t>
            </a:r>
            <a:r>
              <a:rPr kumimoji="1" lang="zh-CN" altLang="en-US" sz="1800">
                <a:latin typeface="宋体" pitchFamily="2" charset="-122"/>
              </a:rPr>
              <a:t>显然比</a:t>
            </a:r>
            <a:r>
              <a:rPr kumimoji="1" lang="en-US" altLang="zh-CN" sz="1800">
                <a:latin typeface="宋体" pitchFamily="2" charset="-122"/>
              </a:rPr>
              <a:t>10</a:t>
            </a:r>
            <a:r>
              <a:rPr kumimoji="1" lang="zh-CN" altLang="en-US" sz="1800">
                <a:latin typeface="宋体" pitchFamily="2" charset="-122"/>
              </a:rPr>
              <a:t>内差</a:t>
            </a:r>
            <a:r>
              <a:rPr kumimoji="1" lang="en-US" altLang="zh-CN" sz="1800">
                <a:latin typeface="宋体" pitchFamily="2" charset="-122"/>
              </a:rPr>
              <a:t>1</a:t>
            </a:r>
            <a:r>
              <a:rPr kumimoji="1" lang="zh-CN" altLang="en-US" sz="1800">
                <a:latin typeface="宋体" pitchFamily="2" charset="-122"/>
              </a:rPr>
              <a:t>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749"/>
                                        </p:tgtEl>
                                        <p:attrNameLst>
                                          <p:attrName>style.visibility</p:attrName>
                                        </p:attrNameLst>
                                      </p:cBhvr>
                                      <p:to>
                                        <p:strVal val="visible"/>
                                      </p:to>
                                    </p:set>
                                    <p:animEffect transition="in" filter="fade">
                                      <p:cBhvr>
                                        <p:cTn id="22" dur="500"/>
                                        <p:tgtEl>
                                          <p:spTgt spid="317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83"/>
                                        </p:tgtEl>
                                        <p:attrNameLst>
                                          <p:attrName>style.visibility</p:attrName>
                                        </p:attrNameLst>
                                      </p:cBhvr>
                                      <p:to>
                                        <p:strVal val="visible"/>
                                      </p:to>
                                    </p:set>
                                    <p:animEffect transition="in" filter="blinds(horizontal)">
                                      <p:cBhvr>
                                        <p:cTn id="32" dur="500"/>
                                        <p:tgtEl>
                                          <p:spTgt spid="245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par>
                          <p:cTn id="38" fill="hold" nodeType="afterGroup">
                            <p:stCondLst>
                              <p:cond delay="500"/>
                            </p:stCondLst>
                            <p:childTnLst>
                              <p:par>
                                <p:cTn id="39" presetID="3" presetClass="entr" presetSubtype="1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4586"/>
                                        </p:tgtEl>
                                        <p:attrNameLst>
                                          <p:attrName>style.visibility</p:attrName>
                                        </p:attrNameLst>
                                      </p:cBhvr>
                                      <p:to>
                                        <p:strVal val="visible"/>
                                      </p:to>
                                    </p:set>
                                    <p:animEffect transition="in" filter="blinds(horizontal)">
                                      <p:cBhvr>
                                        <p:cTn id="46" dur="500"/>
                                        <p:tgtEl>
                                          <p:spTgt spid="2458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4587"/>
                                        </p:tgtEl>
                                        <p:attrNameLst>
                                          <p:attrName>style.visibility</p:attrName>
                                        </p:attrNameLst>
                                      </p:cBhvr>
                                      <p:to>
                                        <p:strVal val="visible"/>
                                      </p:to>
                                    </p:set>
                                    <p:animEffect transition="in" filter="blinds(horizontal)">
                                      <p:cBhvr>
                                        <p:cTn id="51" dur="500"/>
                                        <p:tgtEl>
                                          <p:spTgt spid="2458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blinds(horizontal)">
                                      <p:cBhvr>
                                        <p:cTn id="54" dur="500"/>
                                        <p:tgtEl>
                                          <p:spTgt spid="1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linds(horizontal)">
                                      <p:cBhvr>
                                        <p:cTn id="59" dur="500"/>
                                        <p:tgtEl>
                                          <p:spTgt spid="1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blinds(horizontal)">
                                      <p:cBhvr>
                                        <p:cTn id="70" dur="500"/>
                                        <p:tgtEl>
                                          <p:spTgt spid="1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2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749" grpId="0"/>
      <p:bldP spid="6" grpId="0"/>
      <p:bldP spid="24583" grpId="0"/>
      <p:bldP spid="9" grpId="0" autoUpdateAnimBg="0"/>
      <p:bldP spid="10" grpId="0" autoUpdateAnimBg="0"/>
      <p:bldP spid="24586" grpId="0"/>
      <p:bldP spid="24587" grpId="0"/>
      <p:bldP spid="13" grpId="0"/>
      <p:bldP spid="14" grpId="0"/>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p>
        </p:txBody>
      </p:sp>
      <p:sp>
        <p:nvSpPr>
          <p:cNvPr id="5" name="Text Box 3"/>
          <p:cNvSpPr txBox="1">
            <a:spLocks noChangeArrowheads="1"/>
          </p:cNvSpPr>
          <p:nvPr/>
        </p:nvSpPr>
        <p:spPr bwMode="auto">
          <a:xfrm>
            <a:off x="2009775" y="752475"/>
            <a:ext cx="600075" cy="369888"/>
          </a:xfrm>
          <a:prstGeom prst="rect">
            <a:avLst/>
          </a:prstGeom>
          <a:noFill/>
          <a:ln w="9525">
            <a:noFill/>
            <a:miter lim="800000"/>
            <a:headEnd/>
            <a:tailEnd/>
          </a:ln>
        </p:spPr>
        <p:txBody>
          <a:bodyPr>
            <a:spAutoFit/>
          </a:bodyPr>
          <a:lstStyle/>
          <a:p>
            <a:pPr eaLnBrk="1" hangingPunct="1">
              <a:spcBef>
                <a:spcPct val="50000"/>
              </a:spcBef>
            </a:pPr>
            <a:r>
              <a:rPr kumimoji="1" lang="zh-CN" altLang="en-US" sz="1800">
                <a:latin typeface="宋体" pitchFamily="2" charset="-122"/>
              </a:rPr>
              <a:t>记</a:t>
            </a:r>
          </a:p>
        </p:txBody>
      </p:sp>
      <p:graphicFrame>
        <p:nvGraphicFramePr>
          <p:cNvPr id="44034" name="Object 2"/>
          <p:cNvGraphicFramePr>
            <a:graphicFrameLocks noChangeAspect="1"/>
          </p:cNvGraphicFramePr>
          <p:nvPr/>
        </p:nvGraphicFramePr>
        <p:xfrm>
          <a:off x="3371850" y="1095375"/>
          <a:ext cx="1809750" cy="762000"/>
        </p:xfrm>
        <a:graphic>
          <a:graphicData uri="http://schemas.openxmlformats.org/presentationml/2006/ole">
            <mc:AlternateContent xmlns:mc="http://schemas.openxmlformats.org/markup-compatibility/2006">
              <mc:Choice xmlns:v="urn:schemas-microsoft-com:vml" Requires="v">
                <p:oleObj spid="_x0000_s32846" name="Equation" r:id="rId3" imgW="2133600" imgH="850900" progId="Equation.3">
                  <p:embed/>
                </p:oleObj>
              </mc:Choice>
              <mc:Fallback>
                <p:oleObj name="Equation" r:id="rId3" imgW="2133600" imgH="850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095375"/>
                        <a:ext cx="180975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2"/>
          <p:cNvSpPr txBox="1">
            <a:spLocks noChangeArrowheads="1"/>
          </p:cNvSpPr>
          <p:nvPr/>
        </p:nvSpPr>
        <p:spPr bwMode="auto">
          <a:xfrm>
            <a:off x="1933575" y="2000250"/>
            <a:ext cx="3143250" cy="369888"/>
          </a:xfrm>
          <a:prstGeom prst="rect">
            <a:avLst/>
          </a:prstGeom>
          <a:noFill/>
          <a:ln w="9525">
            <a:noFill/>
            <a:miter lim="800000"/>
            <a:headEnd/>
            <a:tailEnd/>
          </a:ln>
        </p:spPr>
        <p:txBody>
          <a:bodyPr>
            <a:spAutoFit/>
          </a:bodyPr>
          <a:lstStyle/>
          <a:p>
            <a:pPr eaLnBrk="1" hangingPunct="1">
              <a:spcBef>
                <a:spcPct val="50000"/>
              </a:spcBef>
            </a:pPr>
            <a:r>
              <a:rPr kumimoji="1" lang="zh-CN" altLang="en-US" sz="1800">
                <a:latin typeface="宋体" pitchFamily="2" charset="-122"/>
              </a:rPr>
              <a:t>称</a:t>
            </a:r>
            <a:r>
              <a:rPr kumimoji="1" lang="en-US" altLang="zh-CN" sz="1800">
                <a:latin typeface="宋体" pitchFamily="2" charset="-122"/>
              </a:rPr>
              <a:t>e</a:t>
            </a:r>
            <a:r>
              <a:rPr kumimoji="1" lang="en-US" altLang="zh-CN" sz="1800" baseline="-25000">
                <a:latin typeface="宋体" pitchFamily="2" charset="-122"/>
              </a:rPr>
              <a:t>r</a:t>
            </a:r>
            <a:r>
              <a:rPr kumimoji="1" lang="zh-CN" altLang="en-US" sz="1800">
                <a:latin typeface="宋体" pitchFamily="2" charset="-122"/>
              </a:rPr>
              <a:t>为近似值</a:t>
            </a:r>
            <a:r>
              <a:rPr kumimoji="1" lang="en-US" altLang="zh-CN" sz="1800">
                <a:latin typeface="宋体" pitchFamily="2" charset="-122"/>
              </a:rPr>
              <a:t>x</a:t>
            </a:r>
            <a:r>
              <a:rPr kumimoji="1" lang="zh-CN" altLang="en-US" sz="1800">
                <a:latin typeface="宋体" pitchFamily="2" charset="-122"/>
              </a:rPr>
              <a:t>的</a:t>
            </a:r>
            <a:r>
              <a:rPr kumimoji="1" lang="zh-CN" altLang="en-US" sz="1800" b="1">
                <a:solidFill>
                  <a:srgbClr val="FF3300"/>
                </a:solidFill>
                <a:latin typeface="宋体" pitchFamily="2" charset="-122"/>
              </a:rPr>
              <a:t>相对误差</a:t>
            </a:r>
            <a:r>
              <a:rPr kumimoji="1" lang="zh-CN" altLang="en-US" sz="1800">
                <a:latin typeface="宋体" pitchFamily="2" charset="-122"/>
              </a:rPr>
              <a:t>。</a:t>
            </a:r>
          </a:p>
        </p:txBody>
      </p:sp>
      <p:sp>
        <p:nvSpPr>
          <p:cNvPr id="8" name="Text Box 5"/>
          <p:cNvSpPr txBox="1">
            <a:spLocks noChangeArrowheads="1"/>
          </p:cNvSpPr>
          <p:nvPr/>
        </p:nvSpPr>
        <p:spPr bwMode="auto">
          <a:xfrm>
            <a:off x="1438275" y="2543175"/>
            <a:ext cx="5934075" cy="369888"/>
          </a:xfrm>
          <a:prstGeom prst="rect">
            <a:avLst/>
          </a:prstGeom>
          <a:noFill/>
          <a:ln w="9525">
            <a:noFill/>
            <a:miter lim="800000"/>
            <a:headEnd/>
            <a:tailEnd/>
          </a:ln>
        </p:spPr>
        <p:txBody>
          <a:bodyPr>
            <a:spAutoFit/>
          </a:bodyPr>
          <a:lstStyle/>
          <a:p>
            <a:pPr eaLnBrk="1" hangingPunct="1">
              <a:spcBef>
                <a:spcPct val="50000"/>
              </a:spcBef>
            </a:pPr>
            <a:r>
              <a:rPr kumimoji="1" lang="en-US" altLang="zh-CN" sz="1800">
                <a:latin typeface="宋体" pitchFamily="2" charset="-122"/>
              </a:rPr>
              <a:t>    </a:t>
            </a:r>
            <a:r>
              <a:rPr kumimoji="1" lang="zh-CN" altLang="en-US" sz="1800">
                <a:latin typeface="宋体" pitchFamily="2" charset="-122"/>
              </a:rPr>
              <a:t>由于</a:t>
            </a:r>
            <a:r>
              <a:rPr kumimoji="1" lang="en-US" altLang="zh-CN" sz="1800">
                <a:latin typeface="宋体" pitchFamily="2" charset="-122"/>
              </a:rPr>
              <a:t>x</a:t>
            </a:r>
            <a:r>
              <a:rPr kumimoji="1" lang="en-US" altLang="zh-CN" sz="1800" baseline="30000">
                <a:latin typeface="宋体" pitchFamily="2" charset="-122"/>
              </a:rPr>
              <a:t>*</a:t>
            </a:r>
            <a:r>
              <a:rPr kumimoji="1" lang="zh-CN" altLang="en-US" sz="1800">
                <a:latin typeface="宋体" pitchFamily="2" charset="-122"/>
              </a:rPr>
              <a:t>未知，实际使用时总是将</a:t>
            </a:r>
            <a:r>
              <a:rPr kumimoji="1" lang="en-US" altLang="zh-CN" sz="1800">
                <a:latin typeface="宋体" pitchFamily="2" charset="-122"/>
              </a:rPr>
              <a:t>x</a:t>
            </a:r>
            <a:r>
              <a:rPr kumimoji="1" lang="zh-CN" altLang="en-US" sz="1800">
                <a:latin typeface="宋体" pitchFamily="2" charset="-122"/>
              </a:rPr>
              <a:t>的相对误差取为</a:t>
            </a:r>
          </a:p>
        </p:txBody>
      </p:sp>
      <p:graphicFrame>
        <p:nvGraphicFramePr>
          <p:cNvPr id="44035" name="Object 3"/>
          <p:cNvGraphicFramePr>
            <a:graphicFrameLocks noChangeAspect="1"/>
          </p:cNvGraphicFramePr>
          <p:nvPr/>
        </p:nvGraphicFramePr>
        <p:xfrm>
          <a:off x="3325813" y="2970213"/>
          <a:ext cx="1912937" cy="804862"/>
        </p:xfrm>
        <a:graphic>
          <a:graphicData uri="http://schemas.openxmlformats.org/presentationml/2006/ole">
            <mc:AlternateContent xmlns:mc="http://schemas.openxmlformats.org/markup-compatibility/2006">
              <mc:Choice xmlns:v="urn:schemas-microsoft-com:vml" Requires="v">
                <p:oleObj spid="_x0000_s32847" name="公式" r:id="rId5" imgW="1993900" imgH="838200" progId="Equation.3">
                  <p:embed/>
                </p:oleObj>
              </mc:Choice>
              <mc:Fallback>
                <p:oleObj name="公式" r:id="rId5" imgW="1993900" imgH="838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5813" y="2970213"/>
                        <a:ext cx="1912937"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7"/>
          <p:cNvSpPr txBox="1">
            <a:spLocks noChangeArrowheads="1"/>
          </p:cNvSpPr>
          <p:nvPr/>
        </p:nvSpPr>
        <p:spPr bwMode="auto">
          <a:xfrm>
            <a:off x="1571625" y="4067175"/>
            <a:ext cx="5353050" cy="369888"/>
          </a:xfrm>
          <a:prstGeom prst="rect">
            <a:avLst/>
          </a:prstGeom>
          <a:noFill/>
          <a:ln w="9525">
            <a:noFill/>
            <a:miter lim="800000"/>
            <a:headEnd/>
            <a:tailEnd/>
          </a:ln>
        </p:spPr>
        <p:txBody>
          <a:bodyPr>
            <a:spAutoFit/>
          </a:bodyPr>
          <a:lstStyle/>
          <a:p>
            <a:pPr eaLnBrk="1" hangingPunct="1">
              <a:spcBef>
                <a:spcPct val="50000"/>
              </a:spcBef>
            </a:pPr>
            <a:r>
              <a:rPr kumimoji="1" lang="en-US" altLang="zh-CN" sz="1800">
                <a:latin typeface="宋体" pitchFamily="2" charset="-122"/>
                <a:ea typeface="Arial Unicode MS" pitchFamily="34" charset="-122"/>
                <a:cs typeface="Arial Unicode MS" pitchFamily="34" charset="-122"/>
                <a:sym typeface="Symbol" pitchFamily="18" charset="2"/>
              </a:rPr>
              <a:t>        </a:t>
            </a:r>
            <a:r>
              <a:rPr kumimoji="1" lang="zh-CN" altLang="en-US" sz="1800">
                <a:latin typeface="MingLiU" pitchFamily="49" charset="-120"/>
              </a:rPr>
              <a:t>称为近似值</a:t>
            </a:r>
            <a:r>
              <a:rPr kumimoji="1" lang="en-US" altLang="zh-CN" sz="1800">
                <a:latin typeface="宋体" pitchFamily="2" charset="-122"/>
              </a:rPr>
              <a:t>x</a:t>
            </a:r>
            <a:r>
              <a:rPr kumimoji="1" lang="zh-CN" altLang="en-US" sz="1800">
                <a:latin typeface="MingLiU" pitchFamily="49" charset="-120"/>
              </a:rPr>
              <a:t>的</a:t>
            </a:r>
            <a:r>
              <a:rPr kumimoji="1" lang="zh-CN" altLang="en-US" sz="1800" b="1">
                <a:solidFill>
                  <a:srgbClr val="FF3300"/>
                </a:solidFill>
                <a:latin typeface="MingLiU" pitchFamily="49" charset="-120"/>
              </a:rPr>
              <a:t>相对误差限</a:t>
            </a:r>
            <a:r>
              <a:rPr kumimoji="1" lang="zh-CN" altLang="en-US" sz="1800">
                <a:latin typeface="MingLiU" pitchFamily="49" charset="-120"/>
              </a:rPr>
              <a:t>。</a:t>
            </a:r>
            <a:r>
              <a:rPr kumimoji="1" lang="en-US" altLang="zh-CN" sz="1800">
                <a:latin typeface="MingLiU" pitchFamily="49" charset="-120"/>
                <a:ea typeface="MingLiU" pitchFamily="49" charset="-120"/>
              </a:rPr>
              <a:t>|</a:t>
            </a:r>
            <a:r>
              <a:rPr kumimoji="1" lang="en-US" altLang="zh-CN" sz="1800">
                <a:latin typeface="宋体" pitchFamily="2" charset="-122"/>
              </a:rPr>
              <a:t>e</a:t>
            </a:r>
            <a:r>
              <a:rPr kumimoji="1" lang="en-US" altLang="zh-CN" sz="1800" baseline="-25000">
                <a:latin typeface="宋体" pitchFamily="2" charset="-122"/>
              </a:rPr>
              <a:t>r</a:t>
            </a:r>
            <a:r>
              <a:rPr kumimoji="1" lang="en-US" altLang="zh-CN" sz="1800">
                <a:latin typeface="MingLiU" pitchFamily="49" charset="-120"/>
                <a:ea typeface="MingLiU" pitchFamily="49" charset="-120"/>
              </a:rPr>
              <a:t>|≤</a:t>
            </a:r>
            <a:r>
              <a:rPr kumimoji="1" lang="en-US" altLang="zh-CN" sz="1800">
                <a:latin typeface="宋体" pitchFamily="2" charset="-122"/>
                <a:ea typeface="Arial Unicode MS" pitchFamily="34" charset="-122"/>
                <a:cs typeface="Arial Unicode MS" pitchFamily="34" charset="-122"/>
                <a:sym typeface="Symbol" pitchFamily="18" charset="2"/>
              </a:rPr>
              <a:t></a:t>
            </a:r>
            <a:r>
              <a:rPr kumimoji="1" lang="en-US" altLang="zh-CN" sz="1800" baseline="-25000">
                <a:latin typeface="MingLiU" pitchFamily="49" charset="-120"/>
                <a:ea typeface="MingLiU" pitchFamily="49" charset="-120"/>
              </a:rPr>
              <a:t>r</a:t>
            </a:r>
            <a:r>
              <a:rPr kumimoji="1" lang="en-US" altLang="zh-CN" sz="1800">
                <a:latin typeface="MingLiU" pitchFamily="49" charset="-120"/>
                <a:ea typeface="MingLiU" pitchFamily="49" charset="-120"/>
              </a:rPr>
              <a:t>.</a:t>
            </a:r>
            <a:endParaRPr kumimoji="1" lang="en-US" altLang="zh-CN" sz="1800" baseline="-25000">
              <a:latin typeface="MingLiU" pitchFamily="49" charset="-120"/>
              <a:ea typeface="MingLiU" pitchFamily="49" charset="-120"/>
            </a:endParaRPr>
          </a:p>
        </p:txBody>
      </p:sp>
      <p:graphicFrame>
        <p:nvGraphicFramePr>
          <p:cNvPr id="6" name="Object 4"/>
          <p:cNvGraphicFramePr>
            <a:graphicFrameLocks noChangeAspect="1"/>
          </p:cNvGraphicFramePr>
          <p:nvPr/>
        </p:nvGraphicFramePr>
        <p:xfrm>
          <a:off x="1763713" y="4038600"/>
          <a:ext cx="804862" cy="419100"/>
        </p:xfrm>
        <a:graphic>
          <a:graphicData uri="http://schemas.openxmlformats.org/presentationml/2006/ole">
            <mc:AlternateContent xmlns:mc="http://schemas.openxmlformats.org/markup-compatibility/2006">
              <mc:Choice xmlns:v="urn:schemas-microsoft-com:vml" Requires="v">
                <p:oleObj spid="_x0000_s32848" name="Equation" r:id="rId7" imgW="634725" imgH="330057" progId="Equation.DSMT4">
                  <p:embed/>
                </p:oleObj>
              </mc:Choice>
              <mc:Fallback>
                <p:oleObj name="Equation" r:id="rId7" imgW="634725" imgH="330057"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4038600"/>
                        <a:ext cx="804862"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Left)">
                                      <p:cBhvr>
                                        <p:cTn id="22" dur="500"/>
                                        <p:tgtEl>
                                          <p:spTgt spid="5"/>
                                        </p:tgtEl>
                                      </p:cBhvr>
                                    </p:animEffect>
                                  </p:childTnLst>
                                </p:cTn>
                              </p:par>
                            </p:childTnLst>
                          </p:cTn>
                        </p:par>
                        <p:par>
                          <p:cTn id="23" fill="hold" nodeType="afterGroup">
                            <p:stCondLst>
                              <p:cond delay="500"/>
                            </p:stCondLst>
                            <p:childTnLst>
                              <p:par>
                                <p:cTn id="24" presetID="22" presetClass="entr" presetSubtype="8" fill="hold" nodeType="afterEffect">
                                  <p:stCondLst>
                                    <p:cond delay="1000"/>
                                  </p:stCondLst>
                                  <p:childTnLst>
                                    <p:set>
                                      <p:cBhvr>
                                        <p:cTn id="25" dur="1" fill="hold">
                                          <p:stCondLst>
                                            <p:cond delay="0"/>
                                          </p:stCondLst>
                                        </p:cTn>
                                        <p:tgtEl>
                                          <p:spTgt spid="44034"/>
                                        </p:tgtEl>
                                        <p:attrNameLst>
                                          <p:attrName>style.visibility</p:attrName>
                                        </p:attrNameLst>
                                      </p:cBhvr>
                                      <p:to>
                                        <p:strVal val="visible"/>
                                      </p:to>
                                    </p:set>
                                    <p:animEffect transition="in" filter="wipe(left)">
                                      <p:cBhvr>
                                        <p:cTn id="26" dur="500"/>
                                        <p:tgtEl>
                                          <p:spTgt spid="44034"/>
                                        </p:tgtEl>
                                      </p:cBhvr>
                                    </p:animEffect>
                                  </p:childTnLst>
                                </p:cTn>
                              </p:par>
                            </p:childTnLst>
                          </p:cTn>
                        </p:par>
                        <p:par>
                          <p:cTn id="27" fill="hold" nodeType="afterGroup">
                            <p:stCondLst>
                              <p:cond delay="2000"/>
                            </p:stCondLst>
                            <p:childTnLst>
                              <p:par>
                                <p:cTn id="28" presetID="1" presetClass="entr" presetSubtype="0" fill="hold" grpId="0" nodeType="afterEffect">
                                  <p:stCondLst>
                                    <p:cond delay="1000"/>
                                  </p:stCondLst>
                                  <p:childTnLst>
                                    <p:set>
                                      <p:cBhvr>
                                        <p:cTn id="29" dur="1" fill="hold">
                                          <p:stCondLst>
                                            <p:cond delay="299"/>
                                          </p:stCondLst>
                                        </p:cTn>
                                        <p:tgtEl>
                                          <p:spTgt spid="7"/>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299"/>
                                          </p:stCondLst>
                                        </p:cTn>
                                        <p:tgtEl>
                                          <p:spTgt spid="8"/>
                                        </p:tgtEl>
                                        <p:attrNameLst>
                                          <p:attrName>style.visibility</p:attrName>
                                        </p:attrNameLst>
                                      </p:cBhvr>
                                      <p:to>
                                        <p:strVal val="visible"/>
                                      </p:to>
                                    </p:set>
                                  </p:childTnLst>
                                </p:cTn>
                              </p:par>
                            </p:childTnLst>
                          </p:cTn>
                        </p:par>
                        <p:par>
                          <p:cTn id="34" fill="hold" nodeType="afterGroup">
                            <p:stCondLst>
                              <p:cond delay="300"/>
                            </p:stCondLst>
                            <p:childTnLst>
                              <p:par>
                                <p:cTn id="35" presetID="22" presetClass="entr" presetSubtype="8" fill="hold" nodeType="afterEffect">
                                  <p:stCondLst>
                                    <p:cond delay="1000"/>
                                  </p:stCondLst>
                                  <p:childTnLst>
                                    <p:set>
                                      <p:cBhvr>
                                        <p:cTn id="36" dur="1" fill="hold">
                                          <p:stCondLst>
                                            <p:cond delay="0"/>
                                          </p:stCondLst>
                                        </p:cTn>
                                        <p:tgtEl>
                                          <p:spTgt spid="44035"/>
                                        </p:tgtEl>
                                        <p:attrNameLst>
                                          <p:attrName>style.visibility</p:attrName>
                                        </p:attrNameLst>
                                      </p:cBhvr>
                                      <p:to>
                                        <p:strVal val="visible"/>
                                      </p:to>
                                    </p:set>
                                    <p:animEffect transition="in" filter="wipe(left)">
                                      <p:cBhvr>
                                        <p:cTn id="37" dur="500"/>
                                        <p:tgtEl>
                                          <p:spTgt spid="440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par>
                                <p:cTn id="43" presetID="3" presetClass="entr" presetSubtype="1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7" grpId="0" autoUpdateAnimBg="0"/>
      <p:bldP spid="8" grpId="0" autoUpdateAnimBg="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p>
        </p:txBody>
      </p:sp>
      <p:sp>
        <p:nvSpPr>
          <p:cNvPr id="5" name="Text Box 8"/>
          <p:cNvSpPr txBox="1">
            <a:spLocks noChangeArrowheads="1"/>
          </p:cNvSpPr>
          <p:nvPr/>
        </p:nvSpPr>
        <p:spPr bwMode="auto">
          <a:xfrm>
            <a:off x="638175" y="1023938"/>
            <a:ext cx="7153275" cy="830262"/>
          </a:xfrm>
          <a:prstGeom prst="rect">
            <a:avLst/>
          </a:prstGeom>
          <a:noFill/>
          <a:ln w="9525">
            <a:noFill/>
            <a:miter lim="800000"/>
            <a:headEnd/>
            <a:tailEnd/>
          </a:ln>
        </p:spPr>
        <p:txBody>
          <a:bodyPr>
            <a:spAutoFit/>
          </a:bodyPr>
          <a:lstStyle/>
          <a:p>
            <a:pPr eaLnBrk="1" hangingPunct="1">
              <a:lnSpc>
                <a:spcPct val="120000"/>
              </a:lnSpc>
              <a:spcBef>
                <a:spcPct val="50000"/>
              </a:spcBef>
            </a:pPr>
            <a:r>
              <a:rPr kumimoji="1" lang="en-US" altLang="zh-CN" sz="2000">
                <a:solidFill>
                  <a:schemeClr val="accent2"/>
                </a:solidFill>
                <a:latin typeface="宋体" pitchFamily="2" charset="-122"/>
              </a:rPr>
              <a:t>    </a:t>
            </a:r>
            <a:r>
              <a:rPr kumimoji="1" lang="zh-CN" altLang="en-US" sz="2000" b="1">
                <a:solidFill>
                  <a:schemeClr val="accent2"/>
                </a:solidFill>
                <a:latin typeface="宋体" pitchFamily="2" charset="-122"/>
              </a:rPr>
              <a:t>例</a:t>
            </a:r>
            <a:r>
              <a:rPr kumimoji="1" lang="en-US" altLang="zh-CN" sz="2000" b="1">
                <a:solidFill>
                  <a:schemeClr val="accent2"/>
                </a:solidFill>
                <a:latin typeface="宋体" pitchFamily="2" charset="-122"/>
              </a:rPr>
              <a:t>1  </a:t>
            </a:r>
            <a:r>
              <a:rPr kumimoji="1" lang="zh-CN" altLang="en-US" sz="2000">
                <a:solidFill>
                  <a:schemeClr val="accent2"/>
                </a:solidFill>
                <a:latin typeface="宋体" pitchFamily="2" charset="-122"/>
              </a:rPr>
              <a:t>设</a:t>
            </a:r>
            <a:r>
              <a:rPr kumimoji="1" lang="en-US" altLang="zh-CN" sz="2000">
                <a:solidFill>
                  <a:schemeClr val="accent2"/>
                </a:solidFill>
                <a:latin typeface="宋体" pitchFamily="2" charset="-122"/>
              </a:rPr>
              <a:t>x=1.24</a:t>
            </a:r>
            <a:r>
              <a:rPr kumimoji="1" lang="zh-CN" altLang="en-US" sz="2000">
                <a:solidFill>
                  <a:schemeClr val="accent2"/>
                </a:solidFill>
                <a:latin typeface="宋体" pitchFamily="2" charset="-122"/>
              </a:rPr>
              <a:t>是由精确值</a:t>
            </a:r>
            <a:r>
              <a:rPr kumimoji="1" lang="en-US" altLang="zh-CN" sz="2000">
                <a:solidFill>
                  <a:schemeClr val="accent2"/>
                </a:solidFill>
                <a:latin typeface="宋体" pitchFamily="2" charset="-122"/>
              </a:rPr>
              <a:t>x</a:t>
            </a:r>
            <a:r>
              <a:rPr kumimoji="1" lang="en-US" altLang="zh-CN" sz="2000" baseline="30000">
                <a:solidFill>
                  <a:schemeClr val="accent2"/>
                </a:solidFill>
                <a:latin typeface="宋体" pitchFamily="2" charset="-122"/>
              </a:rPr>
              <a:t>*</a:t>
            </a:r>
            <a:r>
              <a:rPr kumimoji="1" lang="zh-CN" altLang="en-US" sz="2000">
                <a:solidFill>
                  <a:schemeClr val="accent2"/>
                </a:solidFill>
                <a:latin typeface="宋体" pitchFamily="2" charset="-122"/>
              </a:rPr>
              <a:t>经过四舍五入得到的近似值</a:t>
            </a:r>
            <a:r>
              <a:rPr kumimoji="1" lang="en-US" altLang="zh-CN" sz="2000">
                <a:solidFill>
                  <a:schemeClr val="accent2"/>
                </a:solidFill>
                <a:latin typeface="宋体" pitchFamily="2" charset="-122"/>
              </a:rPr>
              <a:t>,</a:t>
            </a:r>
            <a:r>
              <a:rPr kumimoji="1" lang="zh-CN" altLang="en-US" sz="2000">
                <a:solidFill>
                  <a:schemeClr val="accent2"/>
                </a:solidFill>
                <a:latin typeface="宋体" pitchFamily="2" charset="-122"/>
              </a:rPr>
              <a:t>求</a:t>
            </a:r>
            <a:r>
              <a:rPr kumimoji="1" lang="en-US" altLang="zh-CN" sz="2000">
                <a:solidFill>
                  <a:schemeClr val="accent2"/>
                </a:solidFill>
                <a:latin typeface="宋体" pitchFamily="2" charset="-122"/>
              </a:rPr>
              <a:t>x</a:t>
            </a:r>
            <a:r>
              <a:rPr kumimoji="1" lang="zh-CN" altLang="en-US" sz="2000">
                <a:solidFill>
                  <a:schemeClr val="accent2"/>
                </a:solidFill>
                <a:latin typeface="宋体" pitchFamily="2" charset="-122"/>
              </a:rPr>
              <a:t>的绝对误差限和相对误差限。</a:t>
            </a:r>
            <a:endParaRPr kumimoji="1" lang="zh-CN" altLang="en-US" sz="2000" b="1">
              <a:solidFill>
                <a:schemeClr val="accent2"/>
              </a:solidFill>
              <a:latin typeface="宋体" pitchFamily="2" charset="-122"/>
            </a:endParaRPr>
          </a:p>
        </p:txBody>
      </p:sp>
      <p:sp>
        <p:nvSpPr>
          <p:cNvPr id="6" name="Text Box 9"/>
          <p:cNvSpPr txBox="1">
            <a:spLocks noChangeArrowheads="1"/>
          </p:cNvSpPr>
          <p:nvPr/>
        </p:nvSpPr>
        <p:spPr bwMode="auto">
          <a:xfrm>
            <a:off x="771525" y="1985963"/>
            <a:ext cx="4648200" cy="400050"/>
          </a:xfrm>
          <a:prstGeom prst="rect">
            <a:avLst/>
          </a:prstGeom>
          <a:noFill/>
          <a:ln w="9525">
            <a:noFill/>
            <a:miter lim="800000"/>
            <a:headEnd/>
            <a:tailEnd/>
          </a:ln>
        </p:spPr>
        <p:txBody>
          <a:bodyPr>
            <a:spAutoFit/>
          </a:bodyPr>
          <a:lstStyle/>
          <a:p>
            <a:pPr eaLnBrk="1" hangingPunct="1">
              <a:spcBef>
                <a:spcPct val="50000"/>
              </a:spcBef>
            </a:pPr>
            <a:r>
              <a:rPr kumimoji="1" lang="en-US" altLang="zh-CN" sz="2000">
                <a:latin typeface="宋体" pitchFamily="2" charset="-122"/>
              </a:rPr>
              <a:t>   </a:t>
            </a:r>
            <a:r>
              <a:rPr kumimoji="1" lang="zh-CN" altLang="en-US" sz="2000" b="1">
                <a:latin typeface="宋体" pitchFamily="2" charset="-122"/>
              </a:rPr>
              <a:t>解</a:t>
            </a:r>
            <a:r>
              <a:rPr kumimoji="1" lang="zh-CN" altLang="en-US" sz="2000">
                <a:latin typeface="宋体" pitchFamily="2" charset="-122"/>
              </a:rPr>
              <a:t>  由已知可得</a:t>
            </a:r>
            <a:r>
              <a:rPr kumimoji="1" lang="en-US" altLang="zh-CN" sz="2000">
                <a:latin typeface="宋体" pitchFamily="2" charset="-122"/>
              </a:rPr>
              <a:t>: 1.235≤x</a:t>
            </a:r>
            <a:r>
              <a:rPr kumimoji="1" lang="en-US" altLang="zh-CN" sz="2000" baseline="30000">
                <a:latin typeface="宋体" pitchFamily="2" charset="-122"/>
              </a:rPr>
              <a:t>*</a:t>
            </a:r>
            <a:r>
              <a:rPr kumimoji="1" lang="en-US" altLang="zh-CN" sz="2000">
                <a:latin typeface="宋体" pitchFamily="2" charset="-122"/>
              </a:rPr>
              <a:t>&lt;1.245</a:t>
            </a:r>
          </a:p>
        </p:txBody>
      </p:sp>
      <p:sp>
        <p:nvSpPr>
          <p:cNvPr id="7" name="Text Box 10"/>
          <p:cNvSpPr txBox="1">
            <a:spLocks noChangeArrowheads="1"/>
          </p:cNvSpPr>
          <p:nvPr/>
        </p:nvSpPr>
        <p:spPr bwMode="auto">
          <a:xfrm>
            <a:off x="657225" y="2557463"/>
            <a:ext cx="1676400" cy="400050"/>
          </a:xfrm>
          <a:prstGeom prst="rect">
            <a:avLst/>
          </a:prstGeom>
          <a:noFill/>
          <a:ln w="9525">
            <a:noFill/>
            <a:miter lim="800000"/>
            <a:headEnd/>
            <a:tailEnd/>
          </a:ln>
        </p:spPr>
        <p:txBody>
          <a:bodyPr>
            <a:spAutoFit/>
          </a:bodyPr>
          <a:lstStyle/>
          <a:p>
            <a:pPr eaLnBrk="1" hangingPunct="1">
              <a:spcBef>
                <a:spcPct val="50000"/>
              </a:spcBef>
            </a:pPr>
            <a:r>
              <a:rPr kumimoji="1" lang="zh-CN" altLang="en-US" sz="2000">
                <a:latin typeface="宋体" pitchFamily="2" charset="-122"/>
              </a:rPr>
              <a:t>所以</a:t>
            </a:r>
          </a:p>
        </p:txBody>
      </p:sp>
      <p:sp>
        <p:nvSpPr>
          <p:cNvPr id="8" name="Text Box 11"/>
          <p:cNvSpPr txBox="1">
            <a:spLocks noChangeArrowheads="1"/>
          </p:cNvSpPr>
          <p:nvPr/>
        </p:nvSpPr>
        <p:spPr bwMode="auto">
          <a:xfrm>
            <a:off x="238125" y="3252788"/>
            <a:ext cx="5276850" cy="400050"/>
          </a:xfrm>
          <a:prstGeom prst="rect">
            <a:avLst/>
          </a:prstGeom>
          <a:noFill/>
          <a:ln w="9525">
            <a:noFill/>
            <a:miter lim="800000"/>
            <a:headEnd/>
            <a:tailEnd/>
          </a:ln>
        </p:spPr>
        <p:txBody>
          <a:bodyPr>
            <a:spAutoFit/>
          </a:bodyPr>
          <a:lstStyle/>
          <a:p>
            <a:pPr eaLnBrk="1" hangingPunct="1">
              <a:spcBef>
                <a:spcPct val="50000"/>
              </a:spcBef>
            </a:pPr>
            <a:r>
              <a:rPr kumimoji="1" lang="en-US" altLang="zh-CN" sz="2000">
                <a:latin typeface="宋体" pitchFamily="2" charset="-122"/>
              </a:rPr>
              <a:t>       </a:t>
            </a:r>
            <a:r>
              <a:rPr kumimoji="1" lang="en-US" altLang="zh-CN" sz="2000">
                <a:latin typeface="宋体" pitchFamily="2" charset="-122"/>
                <a:ea typeface="Arial Unicode MS" pitchFamily="34" charset="-122"/>
                <a:cs typeface="Arial Unicode MS" pitchFamily="34" charset="-122"/>
                <a:sym typeface="Symbol" pitchFamily="18" charset="2"/>
              </a:rPr>
              <a:t></a:t>
            </a:r>
            <a:r>
              <a:rPr kumimoji="1" lang="en-US" altLang="zh-CN" sz="2000">
                <a:latin typeface="MingLiU" pitchFamily="49" charset="-120"/>
                <a:ea typeface="MingLiU" pitchFamily="49" charset="-120"/>
              </a:rPr>
              <a:t>=0.005</a:t>
            </a:r>
            <a:r>
              <a:rPr kumimoji="1" lang="zh-CN" altLang="en-US" sz="2000">
                <a:latin typeface="MingLiU" pitchFamily="49" charset="-120"/>
              </a:rPr>
              <a:t>， </a:t>
            </a:r>
            <a:r>
              <a:rPr kumimoji="1" lang="zh-CN" altLang="en-US" sz="2000">
                <a:latin typeface="宋体" pitchFamily="2" charset="-122"/>
                <a:ea typeface="Arial Unicode MS" pitchFamily="34" charset="-122"/>
                <a:cs typeface="Arial Unicode MS" pitchFamily="34" charset="-122"/>
                <a:sym typeface="Symbol" pitchFamily="18" charset="2"/>
              </a:rPr>
              <a:t></a:t>
            </a:r>
            <a:r>
              <a:rPr kumimoji="1" lang="en-US" altLang="zh-CN" sz="2000" baseline="-25000">
                <a:latin typeface="MingLiU" pitchFamily="49" charset="-120"/>
                <a:ea typeface="MingLiU" pitchFamily="49" charset="-120"/>
              </a:rPr>
              <a:t>r</a:t>
            </a:r>
            <a:r>
              <a:rPr kumimoji="1" lang="en-US" altLang="zh-CN" sz="2000">
                <a:latin typeface="MingLiU" pitchFamily="49" charset="-120"/>
                <a:ea typeface="MingLiU" pitchFamily="49" charset="-120"/>
              </a:rPr>
              <a:t>= 0</a:t>
            </a:r>
            <a:r>
              <a:rPr kumimoji="1" lang="en-US" altLang="zh-CN" sz="2000">
                <a:latin typeface="MingLiU" pitchFamily="49" charset="-120"/>
              </a:rPr>
              <a:t>.005÷1.24≈0.4%</a:t>
            </a:r>
          </a:p>
        </p:txBody>
      </p:sp>
      <p:sp>
        <p:nvSpPr>
          <p:cNvPr id="11" name="流程图: 资料带 10"/>
          <p:cNvSpPr/>
          <p:nvPr/>
        </p:nvSpPr>
        <p:spPr>
          <a:xfrm rot="1257126">
            <a:off x="5883275" y="2465388"/>
            <a:ext cx="2125663" cy="2222500"/>
          </a:xfrm>
          <a:prstGeom prst="flowChartPunchedTape">
            <a:avLst/>
          </a:prstGeom>
          <a:solidFill>
            <a:schemeClr val="accent3">
              <a:lumMod val="60000"/>
              <a:lumOff val="40000"/>
            </a:schemeClr>
          </a:solidFill>
          <a:ln w="12700" cap="flat" cmpd="sng" algn="ctr">
            <a:solidFill>
              <a:schemeClr val="tx2">
                <a:lumMod val="40000"/>
                <a:lumOff val="60000"/>
              </a:schemeClr>
            </a:solid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25610" name="TextBox 11"/>
          <p:cNvSpPr txBox="1">
            <a:spLocks noChangeArrowheads="1"/>
          </p:cNvSpPr>
          <p:nvPr/>
        </p:nvSpPr>
        <p:spPr bwMode="auto">
          <a:xfrm>
            <a:off x="6238875" y="2905125"/>
            <a:ext cx="1685925" cy="1584325"/>
          </a:xfrm>
          <a:prstGeom prst="rect">
            <a:avLst/>
          </a:prstGeom>
          <a:noFill/>
          <a:ln w="9525">
            <a:noFill/>
            <a:miter lim="800000"/>
            <a:headEnd/>
            <a:tailEnd/>
          </a:ln>
        </p:spPr>
        <p:txBody>
          <a:bodyPr>
            <a:spAutoFit/>
          </a:bodyPr>
          <a:lstStyle/>
          <a:p>
            <a:pPr eaLnBrk="1" hangingPunct="1"/>
            <a:r>
              <a:rPr kumimoji="1" lang="en-US" altLang="zh-CN" sz="1400" b="1">
                <a:solidFill>
                  <a:srgbClr val="FF3300"/>
                </a:solidFill>
              </a:rPr>
              <a:t>Tip</a:t>
            </a:r>
            <a:r>
              <a:rPr kumimoji="1" lang="zh-CN" altLang="en-US" sz="1400" b="1">
                <a:solidFill>
                  <a:srgbClr val="FF3300"/>
                </a:solidFill>
              </a:rPr>
              <a:t>：一般地</a:t>
            </a:r>
            <a:r>
              <a:rPr kumimoji="1" lang="en-US" altLang="zh-CN" sz="1400" b="1">
                <a:solidFill>
                  <a:srgbClr val="FF3300"/>
                </a:solidFill>
              </a:rPr>
              <a:t>,</a:t>
            </a:r>
            <a:r>
              <a:rPr kumimoji="1" lang="zh-CN" altLang="en-US" sz="1400" b="1">
                <a:solidFill>
                  <a:srgbClr val="FF3300"/>
                </a:solidFill>
              </a:rPr>
              <a:t>凡是由精确值经过四舍五入得到的近似值</a:t>
            </a:r>
            <a:r>
              <a:rPr kumimoji="1" lang="en-US" altLang="zh-CN" sz="1400" b="1">
                <a:solidFill>
                  <a:srgbClr val="FF3300"/>
                </a:solidFill>
              </a:rPr>
              <a:t>,</a:t>
            </a:r>
            <a:r>
              <a:rPr kumimoji="1" lang="zh-CN" altLang="en-US" sz="1400" b="1">
                <a:solidFill>
                  <a:srgbClr val="FF3300"/>
                </a:solidFill>
              </a:rPr>
              <a:t>其绝对误差限等于该近似值末位的半个单位</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000"/>
                            </p:stCondLst>
                            <p:childTnLst>
                              <p:par>
                                <p:cTn id="19" presetID="1" presetClass="entr" presetSubtype="0" fill="hold" grpId="0" nodeType="afterEffect">
                                  <p:stCondLst>
                                    <p:cond delay="1000"/>
                                  </p:stCondLst>
                                  <p:childTnLst>
                                    <p:set>
                                      <p:cBhvr>
                                        <p:cTn id="20" dur="1" fill="hold">
                                          <p:stCondLst>
                                            <p:cond delay="299"/>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299"/>
                                          </p:stCondLst>
                                        </p:cTn>
                                        <p:tgtEl>
                                          <p:spTgt spid="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slide(fromLeft)">
                                      <p:cBhvr>
                                        <p:cTn id="29" dur="500"/>
                                        <p:tgtEl>
                                          <p:spTgt spid="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299"/>
                                          </p:stCondLst>
                                        </p:cTn>
                                        <p:tgtEl>
                                          <p:spTgt spid="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amond(in)">
                                      <p:cBhvr>
                                        <p:cTn id="38" dur="2000"/>
                                        <p:tgtEl>
                                          <p:spTgt spid="11"/>
                                        </p:tgtEl>
                                      </p:cBhvr>
                                    </p:animEffect>
                                  </p:childTnLst>
                                </p:cTn>
                              </p:par>
                              <p:par>
                                <p:cTn id="39" presetID="8" presetClass="entr" presetSubtype="16" fill="hold" grpId="0" nodeType="withEffect">
                                  <p:stCondLst>
                                    <p:cond delay="0"/>
                                  </p:stCondLst>
                                  <p:childTnLst>
                                    <p:set>
                                      <p:cBhvr>
                                        <p:cTn id="40" dur="1" fill="hold">
                                          <p:stCondLst>
                                            <p:cond delay="0"/>
                                          </p:stCondLst>
                                        </p:cTn>
                                        <p:tgtEl>
                                          <p:spTgt spid="25610"/>
                                        </p:tgtEl>
                                        <p:attrNameLst>
                                          <p:attrName>style.visibility</p:attrName>
                                        </p:attrNameLst>
                                      </p:cBhvr>
                                      <p:to>
                                        <p:strVal val="visible"/>
                                      </p:to>
                                    </p:set>
                                    <p:animEffect transition="in" filter="diamond(in)">
                                      <p:cBhvr>
                                        <p:cTn id="41" dur="20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6" grpId="0" autoUpdateAnimBg="0"/>
      <p:bldP spid="7" grpId="0" autoUpdateAnimBg="0"/>
      <p:bldP spid="8" grpId="0" autoUpdateAnimBg="0"/>
      <p:bldP spid="11" grpId="0" animBg="1"/>
      <p:bldP spid="256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有 效 数 字</a:t>
            </a:r>
          </a:p>
        </p:txBody>
      </p:sp>
      <p:sp>
        <p:nvSpPr>
          <p:cNvPr id="16" name="Text Box 3"/>
          <p:cNvSpPr txBox="1">
            <a:spLocks noChangeArrowheads="1"/>
          </p:cNvSpPr>
          <p:nvPr/>
        </p:nvSpPr>
        <p:spPr bwMode="auto">
          <a:xfrm>
            <a:off x="331788" y="782638"/>
            <a:ext cx="8080375" cy="400050"/>
          </a:xfrm>
          <a:prstGeom prst="rect">
            <a:avLst/>
          </a:prstGeom>
          <a:noFill/>
          <a:ln w="9525">
            <a:noFill/>
            <a:miter lim="800000"/>
            <a:headEnd/>
            <a:tailEnd/>
          </a:ln>
        </p:spPr>
        <p:txBody>
          <a:bodyPr>
            <a:spAutoFit/>
          </a:bodyPr>
          <a:lstStyle/>
          <a:p>
            <a:pPr eaLnBrk="1" hangingPunct="1"/>
            <a:r>
              <a:rPr lang="en-US" altLang="zh-CN">
                <a:latin typeface="宋体" pitchFamily="2" charset="-122"/>
              </a:rPr>
              <a:t>       </a:t>
            </a:r>
            <a:r>
              <a:rPr lang="zh-CN" altLang="en-US" sz="2000" b="1">
                <a:solidFill>
                  <a:schemeClr val="accent2"/>
                </a:solidFill>
                <a:latin typeface="宋体" pitchFamily="2" charset="-122"/>
              </a:rPr>
              <a:t>定义</a:t>
            </a:r>
            <a:r>
              <a:rPr lang="en-US" altLang="zh-CN" sz="2000" b="1">
                <a:solidFill>
                  <a:schemeClr val="accent2"/>
                </a:solidFill>
                <a:latin typeface="宋体" pitchFamily="2" charset="-122"/>
              </a:rPr>
              <a:t>1</a:t>
            </a:r>
            <a:r>
              <a:rPr lang="en-US" altLang="zh-CN" sz="2000">
                <a:latin typeface="宋体" pitchFamily="2" charset="-122"/>
              </a:rPr>
              <a:t>  </a:t>
            </a:r>
            <a:r>
              <a:rPr lang="zh-CN" altLang="en-US" sz="2000">
                <a:latin typeface="宋体" pitchFamily="2" charset="-122"/>
              </a:rPr>
              <a:t>设数</a:t>
            </a:r>
            <a:r>
              <a:rPr lang="en-US" altLang="zh-CN" sz="2000">
                <a:latin typeface="宋体" pitchFamily="2" charset="-122"/>
              </a:rPr>
              <a:t>x</a:t>
            </a:r>
            <a:r>
              <a:rPr lang="zh-CN" altLang="en-US" sz="2000">
                <a:latin typeface="宋体" pitchFamily="2" charset="-122"/>
              </a:rPr>
              <a:t>是数</a:t>
            </a:r>
            <a:r>
              <a:rPr lang="en-US" altLang="zh-CN" sz="2000">
                <a:latin typeface="宋体" pitchFamily="2" charset="-122"/>
              </a:rPr>
              <a:t>x</a:t>
            </a:r>
            <a:r>
              <a:rPr lang="en-US" altLang="zh-CN" sz="2000" baseline="30000">
                <a:latin typeface="宋体" pitchFamily="2" charset="-122"/>
              </a:rPr>
              <a:t>*</a:t>
            </a:r>
            <a:r>
              <a:rPr lang="zh-CN" altLang="en-US" sz="2000">
                <a:latin typeface="宋体" pitchFamily="2" charset="-122"/>
              </a:rPr>
              <a:t>的近似值，如果</a:t>
            </a:r>
            <a:r>
              <a:rPr lang="en-US" altLang="zh-CN" sz="2000">
                <a:latin typeface="宋体" pitchFamily="2" charset="-122"/>
              </a:rPr>
              <a:t>x</a:t>
            </a:r>
            <a:r>
              <a:rPr lang="zh-CN" altLang="en-US" sz="2000">
                <a:latin typeface="宋体" pitchFamily="2" charset="-122"/>
              </a:rPr>
              <a:t>的绝对误差限是它的某一数</a:t>
            </a:r>
          </a:p>
        </p:txBody>
      </p:sp>
      <p:sp>
        <p:nvSpPr>
          <p:cNvPr id="17" name="Text Box 4"/>
          <p:cNvSpPr txBox="1">
            <a:spLocks noChangeArrowheads="1"/>
          </p:cNvSpPr>
          <p:nvPr/>
        </p:nvSpPr>
        <p:spPr bwMode="auto">
          <a:xfrm>
            <a:off x="382588" y="1260475"/>
            <a:ext cx="8075612" cy="400050"/>
          </a:xfrm>
          <a:prstGeom prst="rect">
            <a:avLst/>
          </a:prstGeom>
          <a:noFill/>
          <a:ln w="9525">
            <a:noFill/>
            <a:miter lim="800000"/>
            <a:headEnd/>
            <a:tailEnd/>
          </a:ln>
        </p:spPr>
        <p:txBody>
          <a:bodyPr>
            <a:spAutoFit/>
          </a:bodyPr>
          <a:lstStyle/>
          <a:p>
            <a:pPr eaLnBrk="1" hangingPunct="1"/>
            <a:r>
              <a:rPr lang="zh-CN" altLang="en-US" sz="2000">
                <a:latin typeface="宋体" pitchFamily="2" charset="-122"/>
              </a:rPr>
              <a:t>位的半个单位，并且从</a:t>
            </a:r>
            <a:r>
              <a:rPr lang="en-US" altLang="zh-CN" sz="2000">
                <a:latin typeface="宋体" pitchFamily="2" charset="-122"/>
              </a:rPr>
              <a:t>x</a:t>
            </a:r>
            <a:r>
              <a:rPr lang="zh-CN" altLang="en-US" sz="2000">
                <a:latin typeface="宋体" pitchFamily="2" charset="-122"/>
              </a:rPr>
              <a:t>左起第一个非零数字到该数位共有</a:t>
            </a:r>
            <a:r>
              <a:rPr lang="en-US" altLang="zh-CN" sz="2000">
                <a:latin typeface="宋体" pitchFamily="2" charset="-122"/>
              </a:rPr>
              <a:t>n</a:t>
            </a:r>
            <a:r>
              <a:rPr lang="zh-CN" altLang="en-US" sz="2000">
                <a:latin typeface="宋体" pitchFamily="2" charset="-122"/>
              </a:rPr>
              <a:t>位，则称</a:t>
            </a:r>
          </a:p>
        </p:txBody>
      </p:sp>
      <p:sp>
        <p:nvSpPr>
          <p:cNvPr id="18" name="Text Box 5"/>
          <p:cNvSpPr txBox="1">
            <a:spLocks noChangeArrowheads="1"/>
          </p:cNvSpPr>
          <p:nvPr/>
        </p:nvSpPr>
        <p:spPr bwMode="auto">
          <a:xfrm>
            <a:off x="390525" y="1692275"/>
            <a:ext cx="7785100" cy="400050"/>
          </a:xfrm>
          <a:prstGeom prst="rect">
            <a:avLst/>
          </a:prstGeom>
          <a:noFill/>
          <a:ln w="9525">
            <a:noFill/>
            <a:miter lim="800000"/>
            <a:headEnd/>
            <a:tailEnd/>
          </a:ln>
        </p:spPr>
        <p:txBody>
          <a:bodyPr>
            <a:spAutoFit/>
          </a:bodyPr>
          <a:lstStyle/>
          <a:p>
            <a:pPr eaLnBrk="1" hangingPunct="1"/>
            <a:r>
              <a:rPr lang="zh-CN" altLang="en-US" sz="2000">
                <a:latin typeface="宋体" pitchFamily="2" charset="-122"/>
              </a:rPr>
              <a:t>这</a:t>
            </a:r>
            <a:r>
              <a:rPr lang="en-US" altLang="zh-CN" sz="2000">
                <a:latin typeface="宋体" pitchFamily="2" charset="-122"/>
              </a:rPr>
              <a:t>n</a:t>
            </a:r>
            <a:r>
              <a:rPr lang="zh-CN" altLang="en-US" sz="2000">
                <a:latin typeface="宋体" pitchFamily="2" charset="-122"/>
              </a:rPr>
              <a:t>个数字为</a:t>
            </a:r>
            <a:r>
              <a:rPr lang="en-US" altLang="zh-CN" sz="2000">
                <a:latin typeface="宋体" pitchFamily="2" charset="-122"/>
              </a:rPr>
              <a:t>x</a:t>
            </a:r>
            <a:r>
              <a:rPr lang="zh-CN" altLang="en-US" sz="2000">
                <a:latin typeface="宋体" pitchFamily="2" charset="-122"/>
              </a:rPr>
              <a:t>的</a:t>
            </a:r>
            <a:r>
              <a:rPr lang="zh-CN" altLang="en-US" sz="2000">
                <a:solidFill>
                  <a:srgbClr val="FF0000"/>
                </a:solidFill>
                <a:latin typeface="宋体" pitchFamily="2" charset="-122"/>
              </a:rPr>
              <a:t>有效数字</a:t>
            </a:r>
            <a:r>
              <a:rPr lang="zh-CN" altLang="en-US" sz="2000">
                <a:latin typeface="宋体" pitchFamily="2" charset="-122"/>
              </a:rPr>
              <a:t>，也称用</a:t>
            </a:r>
            <a:r>
              <a:rPr lang="en-US" altLang="zh-CN" sz="2000">
                <a:latin typeface="宋体" pitchFamily="2" charset="-122"/>
              </a:rPr>
              <a:t>x</a:t>
            </a:r>
            <a:r>
              <a:rPr lang="zh-CN" altLang="en-US" sz="2000">
                <a:latin typeface="宋体" pitchFamily="2" charset="-122"/>
              </a:rPr>
              <a:t>近似</a:t>
            </a:r>
            <a:r>
              <a:rPr lang="en-US" altLang="zh-CN" sz="2000">
                <a:latin typeface="宋体" pitchFamily="2" charset="-122"/>
              </a:rPr>
              <a:t>x*</a:t>
            </a:r>
            <a:r>
              <a:rPr lang="zh-CN" altLang="en-US" sz="2000">
                <a:latin typeface="宋体" pitchFamily="2" charset="-122"/>
              </a:rPr>
              <a:t>时具有</a:t>
            </a:r>
            <a:r>
              <a:rPr lang="en-US" altLang="zh-CN" sz="2000">
                <a:solidFill>
                  <a:srgbClr val="FF0000"/>
                </a:solidFill>
                <a:latin typeface="宋体" pitchFamily="2" charset="-122"/>
              </a:rPr>
              <a:t>n</a:t>
            </a:r>
            <a:r>
              <a:rPr lang="zh-CN" altLang="en-US" sz="2000">
                <a:solidFill>
                  <a:srgbClr val="FF0000"/>
                </a:solidFill>
                <a:latin typeface="宋体" pitchFamily="2" charset="-122"/>
              </a:rPr>
              <a:t>位有效数字</a:t>
            </a:r>
            <a:r>
              <a:rPr lang="zh-CN" altLang="en-US" sz="2000">
                <a:latin typeface="宋体" pitchFamily="2" charset="-122"/>
              </a:rPr>
              <a:t>。</a:t>
            </a:r>
          </a:p>
        </p:txBody>
      </p:sp>
      <p:sp>
        <p:nvSpPr>
          <p:cNvPr id="8" name="Text Box 3"/>
          <p:cNvSpPr txBox="1">
            <a:spLocks noChangeArrowheads="1"/>
          </p:cNvSpPr>
          <p:nvPr/>
        </p:nvSpPr>
        <p:spPr bwMode="auto">
          <a:xfrm>
            <a:off x="292100" y="2200275"/>
            <a:ext cx="8080375" cy="708025"/>
          </a:xfrm>
          <a:prstGeom prst="rect">
            <a:avLst/>
          </a:prstGeom>
          <a:noFill/>
          <a:ln w="9525">
            <a:noFill/>
            <a:miter lim="800000"/>
            <a:headEnd/>
            <a:tailEnd/>
          </a:ln>
        </p:spPr>
        <p:txBody>
          <a:bodyPr>
            <a:spAutoFit/>
          </a:bodyPr>
          <a:lstStyle/>
          <a:p>
            <a:pPr eaLnBrk="1" hangingPunct="1"/>
            <a:r>
              <a:rPr lang="en-US" altLang="zh-CN" dirty="0">
                <a:latin typeface="宋体" pitchFamily="2" charset="-122"/>
              </a:rPr>
              <a:t>       </a:t>
            </a:r>
            <a:r>
              <a:rPr lang="zh-CN" altLang="en-US" sz="2000" b="1" dirty="0">
                <a:solidFill>
                  <a:srgbClr val="171072"/>
                </a:solidFill>
                <a:latin typeface="宋体" pitchFamily="2" charset="-122"/>
              </a:rPr>
              <a:t>例</a:t>
            </a:r>
            <a:r>
              <a:rPr lang="en-US" altLang="zh-CN" sz="2000" b="1" dirty="0">
                <a:solidFill>
                  <a:srgbClr val="171072"/>
                </a:solidFill>
                <a:latin typeface="宋体" pitchFamily="2" charset="-122"/>
              </a:rPr>
              <a:t>2  </a:t>
            </a:r>
            <a:r>
              <a:rPr lang="zh-CN" altLang="en-US" sz="2000" b="1" dirty="0">
                <a:solidFill>
                  <a:srgbClr val="171072"/>
                </a:solidFill>
                <a:latin typeface="宋体" pitchFamily="2" charset="-122"/>
              </a:rPr>
              <a:t>已知下列近似值的绝对误差限都是</a:t>
            </a:r>
            <a:r>
              <a:rPr lang="en-US" altLang="zh-CN" sz="2000" b="1" dirty="0">
                <a:solidFill>
                  <a:srgbClr val="171072"/>
                </a:solidFill>
                <a:latin typeface="宋体" pitchFamily="2" charset="-122"/>
              </a:rPr>
              <a:t>0.005,</a:t>
            </a:r>
            <a:r>
              <a:rPr lang="zh-CN" altLang="en-US" sz="2000" b="1" dirty="0">
                <a:solidFill>
                  <a:srgbClr val="171072"/>
                </a:solidFill>
                <a:latin typeface="宋体" pitchFamily="2" charset="-122"/>
              </a:rPr>
              <a:t>问它们具有几位有效数字？</a:t>
            </a:r>
            <a:r>
              <a:rPr lang="en-US" altLang="zh-CN" sz="2000" b="1" dirty="0">
                <a:solidFill>
                  <a:srgbClr val="171072"/>
                </a:solidFill>
                <a:latin typeface="宋体" pitchFamily="2" charset="-122"/>
              </a:rPr>
              <a:t>a=12.175,b=-0.10,c=0.1,d=0.0032.</a:t>
            </a:r>
            <a:endParaRPr lang="zh-CN" altLang="en-US" sz="2000" dirty="0">
              <a:latin typeface="宋体" pitchFamily="2" charset="-122"/>
            </a:endParaRPr>
          </a:p>
        </p:txBody>
      </p:sp>
      <p:sp>
        <p:nvSpPr>
          <p:cNvPr id="7" name="矩形 6"/>
          <p:cNvSpPr>
            <a:spLocks noChangeArrowheads="1"/>
          </p:cNvSpPr>
          <p:nvPr/>
        </p:nvSpPr>
        <p:spPr bwMode="auto">
          <a:xfrm>
            <a:off x="406400" y="2952750"/>
            <a:ext cx="8220075" cy="1630363"/>
          </a:xfrm>
          <a:prstGeom prst="rect">
            <a:avLst/>
          </a:prstGeom>
          <a:noFill/>
          <a:ln w="9525">
            <a:noFill/>
            <a:miter lim="800000"/>
            <a:headEnd/>
            <a:tailEnd/>
          </a:ln>
        </p:spPr>
        <p:txBody>
          <a:bodyPr>
            <a:spAutoFit/>
          </a:bodyPr>
          <a:lstStyle/>
          <a:p>
            <a:pPr eaLnBrk="1" hangingPunct="1">
              <a:lnSpc>
                <a:spcPct val="150000"/>
              </a:lnSpc>
            </a:pPr>
            <a:r>
              <a:rPr lang="zh-CN" altLang="en-US" sz="2000" b="1" dirty="0">
                <a:latin typeface="宋体" pitchFamily="2" charset="-122"/>
              </a:rPr>
              <a:t>    解 </a:t>
            </a:r>
            <a:r>
              <a:rPr lang="zh-CN" altLang="en-US" sz="2000" dirty="0">
                <a:latin typeface="宋体" pitchFamily="2" charset="-122"/>
              </a:rPr>
              <a:t> 由于</a:t>
            </a:r>
            <a:r>
              <a:rPr lang="en-US" altLang="zh-CN" sz="2000" dirty="0">
                <a:latin typeface="宋体" pitchFamily="2" charset="-122"/>
              </a:rPr>
              <a:t>0.005</a:t>
            </a:r>
            <a:r>
              <a:rPr lang="zh-CN" altLang="en-US" sz="2000" dirty="0">
                <a:latin typeface="宋体" pitchFamily="2" charset="-122"/>
              </a:rPr>
              <a:t>是小数点后第</a:t>
            </a:r>
            <a:r>
              <a:rPr lang="en-US" altLang="zh-CN" sz="2000" dirty="0">
                <a:latin typeface="宋体" pitchFamily="2" charset="-122"/>
              </a:rPr>
              <a:t>2</a:t>
            </a:r>
            <a:r>
              <a:rPr lang="zh-CN" altLang="en-US" sz="2000" dirty="0">
                <a:latin typeface="宋体" pitchFamily="2" charset="-122"/>
              </a:rPr>
              <a:t>数位的半个单位</a:t>
            </a:r>
            <a:r>
              <a:rPr lang="en-US" altLang="zh-CN" sz="2000" dirty="0">
                <a:latin typeface="宋体" pitchFamily="2" charset="-122"/>
              </a:rPr>
              <a:t>,</a:t>
            </a:r>
            <a:r>
              <a:rPr lang="zh-CN" altLang="en-US" sz="2000" dirty="0">
                <a:latin typeface="宋体" pitchFamily="2" charset="-122"/>
              </a:rPr>
              <a:t>所以</a:t>
            </a:r>
            <a:r>
              <a:rPr lang="en-US" altLang="zh-CN" sz="2000" dirty="0">
                <a:latin typeface="宋体" pitchFamily="2" charset="-122"/>
              </a:rPr>
              <a:t>a</a:t>
            </a:r>
            <a:r>
              <a:rPr lang="zh-CN" altLang="en-US" sz="2000" dirty="0">
                <a:latin typeface="宋体" pitchFamily="2" charset="-122"/>
              </a:rPr>
              <a:t>有</a:t>
            </a:r>
            <a:r>
              <a:rPr lang="en-US" altLang="zh-CN" sz="2000" dirty="0">
                <a:latin typeface="宋体" pitchFamily="2" charset="-122"/>
              </a:rPr>
              <a:t>4</a:t>
            </a:r>
            <a:r>
              <a:rPr lang="zh-CN" altLang="en-US" sz="2000" dirty="0">
                <a:latin typeface="宋体" pitchFamily="2" charset="-122"/>
              </a:rPr>
              <a:t>位有效数字</a:t>
            </a:r>
            <a:r>
              <a:rPr lang="en-US" altLang="zh-CN" sz="2000" dirty="0">
                <a:latin typeface="宋体" pitchFamily="2" charset="-122"/>
              </a:rPr>
              <a:t>1</a:t>
            </a:r>
            <a:r>
              <a:rPr lang="zh-CN" altLang="en-US" sz="2000" dirty="0">
                <a:latin typeface="宋体" pitchFamily="2" charset="-122"/>
              </a:rPr>
              <a:t>、</a:t>
            </a:r>
            <a:r>
              <a:rPr lang="en-US" altLang="zh-CN" sz="2000" dirty="0">
                <a:latin typeface="宋体" pitchFamily="2" charset="-122"/>
              </a:rPr>
              <a:t>2</a:t>
            </a:r>
            <a:r>
              <a:rPr lang="zh-CN" altLang="en-US" sz="2000" dirty="0">
                <a:latin typeface="宋体" pitchFamily="2" charset="-122"/>
              </a:rPr>
              <a:t>、</a:t>
            </a:r>
            <a:r>
              <a:rPr lang="en-US" altLang="zh-CN" sz="2000" dirty="0">
                <a:latin typeface="宋体" pitchFamily="2" charset="-122"/>
              </a:rPr>
              <a:t>1</a:t>
            </a:r>
            <a:r>
              <a:rPr lang="zh-CN" altLang="en-US" sz="2000" dirty="0">
                <a:latin typeface="宋体" pitchFamily="2" charset="-122"/>
              </a:rPr>
              <a:t>、</a:t>
            </a:r>
            <a:r>
              <a:rPr lang="en-US" altLang="zh-CN" sz="2000" dirty="0">
                <a:latin typeface="宋体" pitchFamily="2" charset="-122"/>
              </a:rPr>
              <a:t>7,b</a:t>
            </a:r>
            <a:r>
              <a:rPr lang="zh-CN" altLang="en-US" sz="2000" dirty="0">
                <a:latin typeface="宋体" pitchFamily="2" charset="-122"/>
              </a:rPr>
              <a:t>有</a:t>
            </a:r>
            <a:r>
              <a:rPr lang="en-US" altLang="zh-CN" sz="2000" dirty="0">
                <a:latin typeface="宋体" pitchFamily="2" charset="-122"/>
              </a:rPr>
              <a:t>2</a:t>
            </a:r>
            <a:r>
              <a:rPr lang="zh-CN" altLang="en-US" sz="2000" dirty="0">
                <a:latin typeface="宋体" pitchFamily="2" charset="-122"/>
              </a:rPr>
              <a:t>位有效数字</a:t>
            </a:r>
            <a:r>
              <a:rPr lang="en-US" altLang="zh-CN" sz="2000" dirty="0">
                <a:latin typeface="宋体" pitchFamily="2" charset="-122"/>
              </a:rPr>
              <a:t>1</a:t>
            </a:r>
            <a:r>
              <a:rPr lang="zh-CN" altLang="en-US" sz="2000" dirty="0">
                <a:latin typeface="宋体" pitchFamily="2" charset="-122"/>
              </a:rPr>
              <a:t>、</a:t>
            </a:r>
            <a:r>
              <a:rPr lang="en-US" altLang="zh-CN" sz="2000" dirty="0">
                <a:latin typeface="宋体" pitchFamily="2" charset="-122"/>
              </a:rPr>
              <a:t>0,c</a:t>
            </a:r>
            <a:r>
              <a:rPr lang="zh-CN" altLang="en-US" sz="2000" dirty="0">
                <a:latin typeface="宋体" pitchFamily="2" charset="-122"/>
              </a:rPr>
              <a:t>有</a:t>
            </a:r>
            <a:r>
              <a:rPr lang="en-US" altLang="zh-CN" sz="2000" dirty="0">
                <a:latin typeface="宋体" pitchFamily="2" charset="-122"/>
              </a:rPr>
              <a:t>1</a:t>
            </a:r>
            <a:r>
              <a:rPr lang="zh-CN" altLang="en-US" sz="2000" dirty="0">
                <a:latin typeface="宋体" pitchFamily="2" charset="-122"/>
              </a:rPr>
              <a:t>位有效数字</a:t>
            </a:r>
            <a:r>
              <a:rPr lang="en-US" altLang="zh-CN" sz="2000" dirty="0">
                <a:latin typeface="宋体" pitchFamily="2" charset="-122"/>
              </a:rPr>
              <a:t>1,d</a:t>
            </a:r>
            <a:r>
              <a:rPr lang="zh-CN" altLang="en-US" sz="2000" dirty="0">
                <a:latin typeface="宋体" pitchFamily="2" charset="-122"/>
              </a:rPr>
              <a:t>没有有效数字。    </a:t>
            </a:r>
            <a:endParaRPr lang="en-US" altLang="zh-CN" sz="2000" baseline="30000" dirty="0">
              <a:solidFill>
                <a:schemeClr val="tx2"/>
              </a:solidFill>
              <a:latin typeface="宋体" pitchFamily="2" charset="-122"/>
            </a:endParaRPr>
          </a:p>
          <a:p>
            <a:pPr eaLnBrk="1" hangingPunct="1"/>
            <a:endParaRPr lang="en-US" altLang="zh-CN" sz="2000" dirty="0">
              <a:latin typeface="宋体" pitchFamily="2" charset="-122"/>
            </a:endParaRPr>
          </a:p>
          <a:p>
            <a:pPr eaLnBrk="1" hangingPunct="1"/>
            <a:endParaRPr lang="zh-CN" altLang="en-US" sz="2000"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1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wd">
                                    <p:tmAbs val="300"/>
                                  </p:iterate>
                                  <p:childTnLst>
                                    <p:set>
                                      <p:cBhvr>
                                        <p:cTn id="25" dur="1" fill="hold">
                                          <p:stCondLst>
                                            <p:cond delay="299"/>
                                          </p:stCondLst>
                                        </p:cTn>
                                        <p:tgtEl>
                                          <p:spTgt spid="1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iterate type="wd">
                                    <p:tmAbs val="300"/>
                                  </p:iterate>
                                  <p:childTnLst>
                                    <p:set>
                                      <p:cBhvr>
                                        <p:cTn id="29" dur="1" fill="hold">
                                          <p:stCondLst>
                                            <p:cond delay="299"/>
                                          </p:stCondLst>
                                        </p:cTn>
                                        <p:tgtEl>
                                          <p:spTgt spid="1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iterate type="wd">
                                    <p:tmAbs val="300"/>
                                  </p:iterate>
                                  <p:childTnLst>
                                    <p:set>
                                      <p:cBhvr>
                                        <p:cTn id="33" dur="1" fill="hold">
                                          <p:stCondLst>
                                            <p:cond delay="299"/>
                                          </p:stCondLst>
                                        </p:cTn>
                                        <p:tgtEl>
                                          <p:spTgt spid="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autoUpdateAnimBg="0"/>
      <p:bldP spid="17" grpId="0" autoUpdateAnimBg="0"/>
      <p:bldP spid="18" grpId="0" autoUpdateAnimBg="0"/>
      <p:bldP spid="8" grpId="0" autoUpdateAnimBg="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有 效 数 字</a:t>
            </a:r>
          </a:p>
        </p:txBody>
      </p:sp>
      <p:grpSp>
        <p:nvGrpSpPr>
          <p:cNvPr id="6" name="组合 5"/>
          <p:cNvGrpSpPr/>
          <p:nvPr/>
        </p:nvGrpSpPr>
        <p:grpSpPr>
          <a:xfrm>
            <a:off x="530225" y="646113"/>
            <a:ext cx="8524875" cy="2771775"/>
            <a:chOff x="530225" y="646113"/>
            <a:chExt cx="8524875" cy="2771775"/>
          </a:xfrm>
        </p:grpSpPr>
        <p:grpSp>
          <p:nvGrpSpPr>
            <p:cNvPr id="5" name="组合 4"/>
            <p:cNvGrpSpPr>
              <a:grpSpLocks/>
            </p:cNvGrpSpPr>
            <p:nvPr/>
          </p:nvGrpSpPr>
          <p:grpSpPr bwMode="auto">
            <a:xfrm>
              <a:off x="530225" y="1046163"/>
              <a:ext cx="8524875" cy="1849437"/>
              <a:chOff x="529394" y="1045644"/>
              <a:chExt cx="8525106" cy="1848160"/>
            </a:xfrm>
          </p:grpSpPr>
          <p:sp>
            <p:nvSpPr>
              <p:cNvPr id="35851" name="矩形 6"/>
              <p:cNvSpPr>
                <a:spLocks noChangeArrowheads="1"/>
              </p:cNvSpPr>
              <p:nvPr/>
            </p:nvSpPr>
            <p:spPr bwMode="auto">
              <a:xfrm>
                <a:off x="529394" y="1919305"/>
                <a:ext cx="8525106" cy="399896"/>
              </a:xfrm>
              <a:prstGeom prst="rect">
                <a:avLst/>
              </a:prstGeom>
              <a:noFill/>
              <a:ln w="9525">
                <a:noFill/>
                <a:miter lim="800000"/>
                <a:headEnd/>
                <a:tailEnd/>
              </a:ln>
            </p:spPr>
            <p:txBody>
              <a:bodyPr>
                <a:spAutoFit/>
              </a:bodyPr>
              <a:lstStyle/>
              <a:p>
                <a:pPr eaLnBrk="1" hangingPunct="1"/>
                <a:r>
                  <a:rPr lang="zh-CN" altLang="en-US" sz="2000" b="1" dirty="0">
                    <a:latin typeface="宋体" pitchFamily="2" charset="-122"/>
                  </a:rPr>
                  <a:t>   </a:t>
                </a:r>
                <a:r>
                  <a:rPr lang="en-US" altLang="zh-CN" sz="2000" b="1" dirty="0">
                    <a:latin typeface="宋体" pitchFamily="2" charset="-122"/>
                  </a:rPr>
                  <a:t> </a:t>
                </a:r>
                <a:r>
                  <a:rPr lang="en-US" altLang="zh-CN" sz="2000" dirty="0">
                    <a:latin typeface="宋体" pitchFamily="2" charset="-122"/>
                  </a:rPr>
                  <a:t>x</a:t>
                </a:r>
                <a:r>
                  <a:rPr lang="zh-CN" altLang="en-US" sz="2000" dirty="0">
                    <a:latin typeface="宋体" pitchFamily="2" charset="-122"/>
                  </a:rPr>
                  <a:t>作为</a:t>
                </a:r>
                <a:r>
                  <a:rPr lang="en-US" altLang="zh-CN" sz="2000" dirty="0">
                    <a:latin typeface="宋体" pitchFamily="2" charset="-122"/>
                  </a:rPr>
                  <a:t>x</a:t>
                </a:r>
                <a:r>
                  <a:rPr lang="en-US" altLang="zh-CN" sz="2000" baseline="30000" dirty="0">
                    <a:latin typeface="宋体" pitchFamily="2" charset="-122"/>
                  </a:rPr>
                  <a:t>*</a:t>
                </a:r>
                <a:r>
                  <a:rPr lang="zh-CN" altLang="en-US" sz="2000" dirty="0">
                    <a:latin typeface="宋体" pitchFamily="2" charset="-122"/>
                  </a:rPr>
                  <a:t>的近似值</a:t>
                </a:r>
                <a:r>
                  <a:rPr lang="en-US" altLang="zh-CN" sz="2000" dirty="0">
                    <a:latin typeface="宋体" pitchFamily="2" charset="-122"/>
                  </a:rPr>
                  <a:t>,</a:t>
                </a:r>
                <a:r>
                  <a:rPr lang="zh-CN" altLang="en-US" sz="2000" dirty="0">
                    <a:latin typeface="宋体" pitchFamily="2" charset="-122"/>
                  </a:rPr>
                  <a:t>具有</a:t>
                </a:r>
                <a:r>
                  <a:rPr lang="en-US" altLang="zh-CN" sz="2000" dirty="0">
                    <a:latin typeface="宋体" pitchFamily="2" charset="-122"/>
                  </a:rPr>
                  <a:t>n</a:t>
                </a:r>
                <a:r>
                  <a:rPr lang="zh-CN" altLang="en-US" sz="2000" dirty="0">
                    <a:latin typeface="宋体" pitchFamily="2" charset="-122"/>
                  </a:rPr>
                  <a:t>位</a:t>
                </a:r>
                <a:r>
                  <a:rPr lang="en-US" altLang="zh-CN" sz="2000" dirty="0">
                    <a:latin typeface="宋体" pitchFamily="2" charset="-122"/>
                  </a:rPr>
                  <a:t>(</a:t>
                </a:r>
                <a:r>
                  <a:rPr lang="en-US" altLang="zh-CN" sz="2000" dirty="0" err="1">
                    <a:latin typeface="宋体" pitchFamily="2" charset="-122"/>
                  </a:rPr>
                  <a:t>n≤k</a:t>
                </a:r>
                <a:r>
                  <a:rPr lang="en-US" altLang="zh-CN" sz="2000" dirty="0">
                    <a:latin typeface="宋体" pitchFamily="2" charset="-122"/>
                  </a:rPr>
                  <a:t>)</a:t>
                </a:r>
                <a:r>
                  <a:rPr lang="zh-CN" altLang="en-US" sz="2000" dirty="0">
                    <a:latin typeface="宋体" pitchFamily="2" charset="-122"/>
                  </a:rPr>
                  <a:t>有效数字当且仅当 </a:t>
                </a:r>
                <a:r>
                  <a:rPr lang="en-US" altLang="zh-CN" sz="2000" dirty="0">
                    <a:latin typeface="宋体" pitchFamily="2" charset="-122"/>
                  </a:rPr>
                  <a:t> </a:t>
                </a:r>
                <a:endParaRPr lang="zh-CN" altLang="en-US" sz="2000" dirty="0">
                  <a:latin typeface="宋体" pitchFamily="2" charset="-122"/>
                </a:endParaRPr>
              </a:p>
            </p:txBody>
          </p:sp>
          <p:graphicFrame>
            <p:nvGraphicFramePr>
              <p:cNvPr id="35852" name="Object 3"/>
              <p:cNvGraphicFramePr>
                <a:graphicFrameLocks noChangeAspect="1"/>
              </p:cNvGraphicFramePr>
              <p:nvPr/>
            </p:nvGraphicFramePr>
            <p:xfrm>
              <a:off x="2546337" y="2474565"/>
              <a:ext cx="2895600" cy="419239"/>
            </p:xfrm>
            <a:graphic>
              <a:graphicData uri="http://schemas.openxmlformats.org/presentationml/2006/ole">
                <mc:AlternateContent xmlns:mc="http://schemas.openxmlformats.org/markup-compatibility/2006">
                  <mc:Choice xmlns:v="urn:schemas-microsoft-com:vml" Requires="v">
                    <p:oleObj spid="_x0000_s35942" name="公式" r:id="rId3" imgW="2336800" imgH="520700" progId="Equation.3">
                      <p:embed/>
                    </p:oleObj>
                  </mc:Choice>
                  <mc:Fallback>
                    <p:oleObj name="公式" r:id="rId3" imgW="2336800" imgH="520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337" y="2474565"/>
                            <a:ext cx="2895600" cy="419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3" name="Object 15"/>
              <p:cNvGraphicFramePr>
                <a:graphicFrameLocks noChangeAspect="1"/>
              </p:cNvGraphicFramePr>
              <p:nvPr/>
            </p:nvGraphicFramePr>
            <p:xfrm>
              <a:off x="2483291" y="1045644"/>
              <a:ext cx="2809980" cy="315356"/>
            </p:xfrm>
            <a:graphic>
              <a:graphicData uri="http://schemas.openxmlformats.org/presentationml/2006/ole">
                <mc:AlternateContent xmlns:mc="http://schemas.openxmlformats.org/markup-compatibility/2006">
                  <mc:Choice xmlns:v="urn:schemas-microsoft-com:vml" Requires="v">
                    <p:oleObj spid="_x0000_s35943" name="Equation" r:id="rId5" imgW="1459866" imgH="253890" progId="Equation.DSMT4">
                      <p:embed/>
                    </p:oleObj>
                  </mc:Choice>
                  <mc:Fallback>
                    <p:oleObj name="Equation" r:id="rId5" imgW="1459866" imgH="25389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291" y="1045644"/>
                            <a:ext cx="2809980" cy="315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846" name="矩形 13"/>
            <p:cNvSpPr>
              <a:spLocks noChangeArrowheads="1"/>
            </p:cNvSpPr>
            <p:nvPr/>
          </p:nvSpPr>
          <p:spPr bwMode="auto">
            <a:xfrm>
              <a:off x="587375" y="646113"/>
              <a:ext cx="6813550" cy="400050"/>
            </a:xfrm>
            <a:prstGeom prst="rect">
              <a:avLst/>
            </a:prstGeom>
            <a:noFill/>
            <a:ln w="9525">
              <a:noFill/>
              <a:miter lim="800000"/>
              <a:headEnd/>
              <a:tailEnd/>
            </a:ln>
          </p:spPr>
          <p:txBody>
            <a:bodyPr>
              <a:spAutoFit/>
            </a:bodyPr>
            <a:lstStyle/>
            <a:p>
              <a:pPr eaLnBrk="1" hangingPunct="1"/>
              <a:r>
                <a:rPr lang="zh-CN" altLang="en-US" sz="2000" dirty="0">
                  <a:latin typeface="宋体" pitchFamily="2" charset="-122"/>
                </a:rPr>
                <a:t>    数</a:t>
              </a:r>
              <a:r>
                <a:rPr lang="en-US" altLang="zh-CN" sz="2000" dirty="0">
                  <a:latin typeface="宋体" pitchFamily="2" charset="-122"/>
                </a:rPr>
                <a:t>x</a:t>
              </a:r>
              <a:r>
                <a:rPr lang="zh-CN" altLang="en-US" sz="2000" dirty="0">
                  <a:latin typeface="宋体" pitchFamily="2" charset="-122"/>
                </a:rPr>
                <a:t>总可以写成如下形式</a:t>
              </a:r>
              <a:endParaRPr lang="en-US" altLang="zh-CN" sz="2000" dirty="0">
                <a:latin typeface="宋体" pitchFamily="2" charset="-122"/>
              </a:endParaRPr>
            </a:p>
          </p:txBody>
        </p:sp>
        <p:graphicFrame>
          <p:nvGraphicFramePr>
            <p:cNvPr id="35847" name="Object 16"/>
            <p:cNvGraphicFramePr>
              <a:graphicFrameLocks noChangeAspect="1"/>
            </p:cNvGraphicFramePr>
            <p:nvPr>
              <p:extLst>
                <p:ext uri="{D42A27DB-BD31-4B8C-83A1-F6EECF244321}">
                  <p14:modId xmlns:p14="http://schemas.microsoft.com/office/powerpoint/2010/main" val="1988195353"/>
                </p:ext>
              </p:extLst>
            </p:nvPr>
          </p:nvGraphicFramePr>
          <p:xfrm>
            <a:off x="2638425" y="1585913"/>
            <a:ext cx="323850" cy="269875"/>
          </p:xfrm>
          <a:graphic>
            <a:graphicData uri="http://schemas.openxmlformats.org/presentationml/2006/ole">
              <mc:AlternateContent xmlns:mc="http://schemas.openxmlformats.org/markup-compatibility/2006">
                <mc:Choice xmlns:v="urn:schemas-microsoft-com:vml" Requires="v">
                  <p:oleObj spid="_x0000_s35944" name="Equation" r:id="rId7" imgW="177646" imgH="228402" progId="Equation.DSMT4">
                    <p:embed/>
                  </p:oleObj>
                </mc:Choice>
                <mc:Fallback>
                  <p:oleObj name="Equation" r:id="rId7" imgW="177646" imgH="228402"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8425" y="1585913"/>
                          <a:ext cx="323850" cy="26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8" name="Object 17"/>
            <p:cNvGraphicFramePr>
              <a:graphicFrameLocks noChangeAspect="1"/>
            </p:cNvGraphicFramePr>
            <p:nvPr>
              <p:extLst>
                <p:ext uri="{D42A27DB-BD31-4B8C-83A1-F6EECF244321}">
                  <p14:modId xmlns:p14="http://schemas.microsoft.com/office/powerpoint/2010/main" val="339866091"/>
                </p:ext>
              </p:extLst>
            </p:nvPr>
          </p:nvGraphicFramePr>
          <p:xfrm>
            <a:off x="5265738" y="1573213"/>
            <a:ext cx="830262" cy="269875"/>
          </p:xfrm>
          <a:graphic>
            <a:graphicData uri="http://schemas.openxmlformats.org/presentationml/2006/ole">
              <mc:AlternateContent xmlns:mc="http://schemas.openxmlformats.org/markup-compatibility/2006">
                <mc:Choice xmlns:v="urn:schemas-microsoft-com:vml" Requires="v">
                  <p:oleObj spid="_x0000_s35945" name="Equation" r:id="rId9" imgW="457200" imgH="228600" progId="Equation.DSMT4">
                    <p:embed/>
                  </p:oleObj>
                </mc:Choice>
                <mc:Fallback>
                  <p:oleObj name="Equation" r:id="rId9" imgW="457200" imgH="2286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5738" y="1573213"/>
                          <a:ext cx="830262" cy="26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9" name="矩形 13"/>
            <p:cNvSpPr>
              <a:spLocks noChangeArrowheads="1"/>
            </p:cNvSpPr>
            <p:nvPr/>
          </p:nvSpPr>
          <p:spPr bwMode="auto">
            <a:xfrm>
              <a:off x="1042988" y="1520825"/>
              <a:ext cx="6813550" cy="400050"/>
            </a:xfrm>
            <a:prstGeom prst="rect">
              <a:avLst/>
            </a:prstGeom>
            <a:noFill/>
            <a:ln w="9525">
              <a:noFill/>
              <a:miter lim="800000"/>
              <a:headEnd/>
              <a:tailEnd/>
            </a:ln>
          </p:spPr>
          <p:txBody>
            <a:bodyPr>
              <a:spAutoFit/>
            </a:bodyPr>
            <a:lstStyle/>
            <a:p>
              <a:pPr eaLnBrk="1" hangingPunct="1">
                <a:spcBef>
                  <a:spcPts val="1200"/>
                </a:spcBef>
              </a:pPr>
              <a:r>
                <a:rPr lang="zh-CN" altLang="en-US" sz="2000" dirty="0">
                  <a:latin typeface="宋体" pitchFamily="2" charset="-122"/>
                </a:rPr>
                <a:t>其中</a:t>
              </a:r>
              <a:r>
                <a:rPr lang="en-US" altLang="zh-CN" sz="2000" dirty="0">
                  <a:latin typeface="宋体" pitchFamily="2" charset="-122"/>
                </a:rPr>
                <a:t>m</a:t>
              </a:r>
              <a:r>
                <a:rPr lang="zh-CN" altLang="en-US" sz="2000" dirty="0">
                  <a:latin typeface="宋体" pitchFamily="2" charset="-122"/>
                </a:rPr>
                <a:t>是</a:t>
              </a:r>
              <a:r>
                <a:rPr kumimoji="1" lang="zh-CN" altLang="en-US" sz="1800" b="1" dirty="0">
                  <a:solidFill>
                    <a:srgbClr val="0000FF"/>
                  </a:solidFill>
                  <a:latin typeface="楷体_GB2312"/>
                  <a:ea typeface="楷体_GB2312"/>
                  <a:cs typeface="楷体_GB2312"/>
                </a:rPr>
                <a:t>整数</a:t>
              </a:r>
              <a:r>
                <a:rPr lang="en-US" altLang="zh-CN" sz="2000" dirty="0">
                  <a:latin typeface="宋体" pitchFamily="2" charset="-122"/>
                </a:rPr>
                <a:t>,  </a:t>
              </a:r>
              <a:r>
                <a:rPr lang="zh-CN" altLang="en-US" sz="2000" dirty="0">
                  <a:latin typeface="宋体" pitchFamily="2" charset="-122"/>
                </a:rPr>
                <a:t>是</a:t>
              </a:r>
              <a:r>
                <a:rPr lang="en-US" altLang="zh-CN" sz="2000" dirty="0">
                  <a:latin typeface="宋体" pitchFamily="2" charset="-122"/>
                </a:rPr>
                <a:t>0</a:t>
              </a:r>
              <a:r>
                <a:rPr lang="zh-CN" altLang="en-US" sz="2000" dirty="0">
                  <a:latin typeface="宋体" pitchFamily="2" charset="-122"/>
                </a:rPr>
                <a:t>到</a:t>
              </a:r>
              <a:r>
                <a:rPr lang="en-US" altLang="zh-CN" sz="2000" dirty="0">
                  <a:latin typeface="宋体" pitchFamily="2" charset="-122"/>
                </a:rPr>
                <a:t>9</a:t>
              </a:r>
              <a:r>
                <a:rPr lang="zh-CN" altLang="en-US" sz="2000" dirty="0">
                  <a:latin typeface="宋体" pitchFamily="2" charset="-122"/>
                </a:rPr>
                <a:t>中的一个数字</a:t>
              </a:r>
              <a:r>
                <a:rPr lang="en-US" altLang="zh-CN" sz="2000" dirty="0">
                  <a:latin typeface="宋体" pitchFamily="2" charset="-122"/>
                </a:rPr>
                <a:t>,</a:t>
              </a:r>
            </a:p>
          </p:txBody>
        </p:sp>
        <p:sp>
          <p:nvSpPr>
            <p:cNvPr id="35850" name="矩形 5"/>
            <p:cNvSpPr>
              <a:spLocks noChangeArrowheads="1"/>
            </p:cNvSpPr>
            <p:nvPr/>
          </p:nvSpPr>
          <p:spPr bwMode="auto">
            <a:xfrm>
              <a:off x="1239838" y="3048000"/>
              <a:ext cx="4897437" cy="369888"/>
            </a:xfrm>
            <a:prstGeom prst="rect">
              <a:avLst/>
            </a:prstGeom>
            <a:noFill/>
            <a:ln w="9525">
              <a:noFill/>
              <a:miter lim="800000"/>
              <a:headEnd/>
              <a:tailEnd/>
            </a:ln>
          </p:spPr>
          <p:txBody>
            <a:bodyPr wrap="none">
              <a:spAutoFit/>
            </a:bodyPr>
            <a:lstStyle/>
            <a:p>
              <a:pPr eaLnBrk="1" hangingPunct="1"/>
              <a:r>
                <a:rPr lang="zh-CN" altLang="en-US" sz="1800" b="1" dirty="0">
                  <a:solidFill>
                    <a:srgbClr val="6404AC"/>
                  </a:solidFill>
                  <a:latin typeface="宋体" pitchFamily="2" charset="-122"/>
                </a:rPr>
                <a:t>注：近似值的有效数字越多</a:t>
              </a:r>
              <a:r>
                <a:rPr lang="en-US" altLang="zh-CN" sz="1800" b="1" dirty="0">
                  <a:solidFill>
                    <a:srgbClr val="6404AC"/>
                  </a:solidFill>
                  <a:latin typeface="宋体" pitchFamily="2" charset="-122"/>
                </a:rPr>
                <a:t>,</a:t>
              </a:r>
              <a:r>
                <a:rPr lang="zh-CN" altLang="en-US" sz="1800" b="1" dirty="0">
                  <a:solidFill>
                    <a:srgbClr val="6404AC"/>
                  </a:solidFill>
                  <a:latin typeface="宋体" pitchFamily="2" charset="-122"/>
                </a:rPr>
                <a:t>其绝对误差越小</a:t>
              </a:r>
              <a:r>
                <a:rPr lang="zh-CN" altLang="en-US" sz="1400" dirty="0">
                  <a:latin typeface="宋体"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有 效 数 字</a:t>
            </a:r>
          </a:p>
        </p:txBody>
      </p:sp>
      <p:grpSp>
        <p:nvGrpSpPr>
          <p:cNvPr id="5" name="组合 4"/>
          <p:cNvGrpSpPr/>
          <p:nvPr/>
        </p:nvGrpSpPr>
        <p:grpSpPr>
          <a:xfrm>
            <a:off x="379413" y="793750"/>
            <a:ext cx="8362950" cy="3287713"/>
            <a:chOff x="379413" y="793750"/>
            <a:chExt cx="8362950" cy="3287713"/>
          </a:xfrm>
        </p:grpSpPr>
        <p:grpSp>
          <p:nvGrpSpPr>
            <p:cNvPr id="36869" name="组合 6"/>
            <p:cNvGrpSpPr>
              <a:grpSpLocks/>
            </p:cNvGrpSpPr>
            <p:nvPr/>
          </p:nvGrpSpPr>
          <p:grpSpPr bwMode="auto">
            <a:xfrm>
              <a:off x="379413" y="793750"/>
              <a:ext cx="8362950" cy="600075"/>
              <a:chOff x="700088" y="731838"/>
              <a:chExt cx="8362889" cy="600165"/>
            </a:xfrm>
          </p:grpSpPr>
          <p:sp>
            <p:nvSpPr>
              <p:cNvPr id="36877" name="矩形 13"/>
              <p:cNvSpPr>
                <a:spLocks noChangeArrowheads="1"/>
              </p:cNvSpPr>
              <p:nvPr/>
            </p:nvSpPr>
            <p:spPr bwMode="auto">
              <a:xfrm>
                <a:off x="700088" y="731838"/>
                <a:ext cx="6813550" cy="400110"/>
              </a:xfrm>
              <a:prstGeom prst="rect">
                <a:avLst/>
              </a:prstGeom>
              <a:noFill/>
              <a:ln w="9525">
                <a:noFill/>
                <a:miter lim="800000"/>
                <a:headEnd/>
                <a:tailEnd/>
              </a:ln>
            </p:spPr>
            <p:txBody>
              <a:bodyPr>
                <a:spAutoFit/>
              </a:bodyPr>
              <a:lstStyle/>
              <a:p>
                <a:pPr eaLnBrk="1" hangingPunct="1"/>
                <a:r>
                  <a:rPr lang="zh-CN" altLang="en-US" sz="2000">
                    <a:latin typeface="宋体" pitchFamily="2" charset="-122"/>
                  </a:rPr>
                  <a:t>    </a:t>
                </a:r>
                <a:endParaRPr lang="en-US" altLang="zh-CN" sz="2000">
                  <a:latin typeface="宋体" pitchFamily="2" charset="-122"/>
                </a:endParaRPr>
              </a:p>
            </p:txBody>
          </p:sp>
          <p:graphicFrame>
            <p:nvGraphicFramePr>
              <p:cNvPr id="36878" name="Object 16"/>
              <p:cNvGraphicFramePr>
                <a:graphicFrameLocks noChangeAspect="1"/>
              </p:cNvGraphicFramePr>
              <p:nvPr/>
            </p:nvGraphicFramePr>
            <p:xfrm>
              <a:off x="5710732" y="1004154"/>
              <a:ext cx="421129" cy="255587"/>
            </p:xfrm>
            <a:graphic>
              <a:graphicData uri="http://schemas.openxmlformats.org/presentationml/2006/ole">
                <mc:AlternateContent xmlns:mc="http://schemas.openxmlformats.org/markup-compatibility/2006">
                  <mc:Choice xmlns:v="urn:schemas-microsoft-com:vml" Requires="v">
                    <p:oleObj spid="_x0000_s36989" name="Equation" r:id="rId3" imgW="304536" imgH="215713" progId="Equation.DSMT4">
                      <p:embed/>
                    </p:oleObj>
                  </mc:Choice>
                  <mc:Fallback>
                    <p:oleObj name="Equation" r:id="rId3" imgW="304536" imgH="215713"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732" y="1004154"/>
                            <a:ext cx="421129" cy="25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9" name="矩形 5"/>
              <p:cNvSpPr>
                <a:spLocks noChangeArrowheads="1"/>
              </p:cNvSpPr>
              <p:nvPr/>
            </p:nvSpPr>
            <p:spPr bwMode="auto">
              <a:xfrm>
                <a:off x="854053" y="931893"/>
                <a:ext cx="8208924" cy="400110"/>
              </a:xfrm>
              <a:prstGeom prst="rect">
                <a:avLst/>
              </a:prstGeom>
              <a:noFill/>
              <a:ln w="9525">
                <a:noFill/>
                <a:miter lim="800000"/>
                <a:headEnd/>
                <a:tailEnd/>
              </a:ln>
            </p:spPr>
            <p:txBody>
              <a:bodyPr>
                <a:spAutoFit/>
              </a:bodyPr>
              <a:lstStyle/>
              <a:p>
                <a:r>
                  <a:rPr kumimoji="1" lang="en-US" altLang="zh-CN" sz="1400" dirty="0">
                    <a:solidFill>
                      <a:schemeClr val="accent2"/>
                    </a:solidFill>
                    <a:latin typeface="宋体" pitchFamily="2" charset="-122"/>
                  </a:rPr>
                  <a:t> </a:t>
                </a:r>
                <a:r>
                  <a:rPr lang="zh-CN" altLang="en-US" sz="2000" dirty="0">
                    <a:latin typeface="宋体" pitchFamily="2" charset="-122"/>
                  </a:rPr>
                  <a:t>例</a:t>
                </a:r>
                <a:r>
                  <a:rPr lang="en-US" altLang="zh-CN" sz="2000" dirty="0">
                    <a:latin typeface="宋体" pitchFamily="2" charset="-122"/>
                  </a:rPr>
                  <a:t>1</a:t>
                </a:r>
                <a:r>
                  <a:rPr kumimoji="1" lang="en-US" altLang="zh-CN" sz="1400" dirty="0">
                    <a:solidFill>
                      <a:schemeClr val="accent2"/>
                    </a:solidFill>
                    <a:latin typeface="宋体" pitchFamily="2" charset="-122"/>
                  </a:rPr>
                  <a:t> </a:t>
                </a:r>
                <a:r>
                  <a:rPr lang="zh-CN" altLang="en-US" sz="2000" dirty="0">
                    <a:latin typeface="宋体" pitchFamily="2" charset="-122"/>
                  </a:rPr>
                  <a:t>为了使     的近似值的绝对误差小于   ，问应取几位有效数字？</a:t>
                </a:r>
              </a:p>
            </p:txBody>
          </p:sp>
        </p:grpSp>
        <p:sp>
          <p:nvSpPr>
            <p:cNvPr id="15" name="Text Box 16"/>
            <p:cNvSpPr txBox="1">
              <a:spLocks noChangeArrowheads="1"/>
            </p:cNvSpPr>
            <p:nvPr/>
          </p:nvSpPr>
          <p:spPr bwMode="auto">
            <a:xfrm>
              <a:off x="379413" y="1884363"/>
              <a:ext cx="7239000" cy="400050"/>
            </a:xfrm>
            <a:prstGeom prst="rect">
              <a:avLst/>
            </a:prstGeom>
            <a:noFill/>
            <a:ln w="9525">
              <a:noFill/>
              <a:miter lim="800000"/>
              <a:headEnd/>
              <a:tailEnd/>
            </a:ln>
            <a:effectLst/>
          </p:spPr>
          <p:txBody>
            <a:bodyPr>
              <a:spAutoFit/>
            </a:bodyPr>
            <a:lstStyle/>
            <a:p>
              <a:pPr eaLnBrk="1" hangingPunct="1">
                <a:spcBef>
                  <a:spcPct val="50000"/>
                </a:spcBef>
              </a:pPr>
              <a:r>
                <a:rPr lang="zh-CN" altLang="en-US" sz="2000" dirty="0">
                  <a:latin typeface="宋体" pitchFamily="2" charset="-122"/>
                </a:rPr>
                <a:t>  解：由于       ，则近似值</a:t>
              </a:r>
              <a:r>
                <a:rPr lang="en-US" altLang="zh-CN" sz="2000" dirty="0">
                  <a:latin typeface="宋体" pitchFamily="2" charset="-122"/>
                </a:rPr>
                <a:t>x</a:t>
              </a:r>
              <a:r>
                <a:rPr lang="zh-CN" altLang="en-US" sz="2000" dirty="0">
                  <a:latin typeface="宋体" pitchFamily="2" charset="-122"/>
                </a:rPr>
                <a:t>可写为</a:t>
              </a:r>
            </a:p>
          </p:txBody>
        </p:sp>
        <p:graphicFrame>
          <p:nvGraphicFramePr>
            <p:cNvPr id="36871" name="Object 15"/>
            <p:cNvGraphicFramePr>
              <a:graphicFrameLocks noChangeAspect="1"/>
            </p:cNvGraphicFramePr>
            <p:nvPr>
              <p:extLst>
                <p:ext uri="{D42A27DB-BD31-4B8C-83A1-F6EECF244321}">
                  <p14:modId xmlns:p14="http://schemas.microsoft.com/office/powerpoint/2010/main" val="3370870084"/>
                </p:ext>
              </p:extLst>
            </p:nvPr>
          </p:nvGraphicFramePr>
          <p:xfrm>
            <a:off x="1731963" y="1952625"/>
            <a:ext cx="855662" cy="331788"/>
          </p:xfrm>
          <a:graphic>
            <a:graphicData uri="http://schemas.openxmlformats.org/presentationml/2006/ole">
              <mc:AlternateContent xmlns:mc="http://schemas.openxmlformats.org/markup-compatibility/2006">
                <mc:Choice xmlns:v="urn:schemas-microsoft-com:vml" Requires="v">
                  <p:oleObj spid="_x0000_s36990" name="Equation" r:id="rId5" imgW="888614" imgH="241195" progId="Equation.DSMT4">
                    <p:embed/>
                  </p:oleObj>
                </mc:Choice>
                <mc:Fallback>
                  <p:oleObj name="Equation" r:id="rId5" imgW="888614" imgH="241195"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1963" y="1952625"/>
                          <a:ext cx="855662"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2" name="对象 5"/>
            <p:cNvGraphicFramePr>
              <a:graphicFrameLocks noChangeAspect="1"/>
            </p:cNvGraphicFramePr>
            <p:nvPr>
              <p:extLst>
                <p:ext uri="{D42A27DB-BD31-4B8C-83A1-F6EECF244321}">
                  <p14:modId xmlns:p14="http://schemas.microsoft.com/office/powerpoint/2010/main" val="319395930"/>
                </p:ext>
              </p:extLst>
            </p:nvPr>
          </p:nvGraphicFramePr>
          <p:xfrm>
            <a:off x="1962150" y="1027113"/>
            <a:ext cx="549275" cy="333375"/>
          </p:xfrm>
          <a:graphic>
            <a:graphicData uri="http://schemas.openxmlformats.org/presentationml/2006/ole">
              <mc:AlternateContent xmlns:mc="http://schemas.openxmlformats.org/markup-compatibility/2006">
                <mc:Choice xmlns:v="urn:schemas-microsoft-com:vml" Requires="v">
                  <p:oleObj spid="_x0000_s36991" name="Equation" r:id="rId7" imgW="571252" imgH="241195" progId="Equation.DSMT4">
                    <p:embed/>
                  </p:oleObj>
                </mc:Choice>
                <mc:Fallback>
                  <p:oleObj name="Equation" r:id="rId7" imgW="571252" imgH="241195"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2150" y="1027113"/>
                          <a:ext cx="5492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3" name="Object 15"/>
            <p:cNvGraphicFramePr>
              <a:graphicFrameLocks noChangeAspect="1"/>
            </p:cNvGraphicFramePr>
            <p:nvPr>
              <p:extLst>
                <p:ext uri="{D42A27DB-BD31-4B8C-83A1-F6EECF244321}">
                  <p14:modId xmlns:p14="http://schemas.microsoft.com/office/powerpoint/2010/main" val="312711506"/>
                </p:ext>
              </p:extLst>
            </p:nvPr>
          </p:nvGraphicFramePr>
          <p:xfrm>
            <a:off x="4856163" y="1927225"/>
            <a:ext cx="3148012" cy="314325"/>
          </p:xfrm>
          <a:graphic>
            <a:graphicData uri="http://schemas.openxmlformats.org/presentationml/2006/ole">
              <mc:AlternateContent xmlns:mc="http://schemas.openxmlformats.org/markup-compatibility/2006">
                <mc:Choice xmlns:v="urn:schemas-microsoft-com:vml" Requires="v">
                  <p:oleObj spid="_x0000_s36992" name="Equation" r:id="rId9" imgW="2145369" imgH="253890" progId="Equation.DSMT4">
                    <p:embed/>
                  </p:oleObj>
                </mc:Choice>
                <mc:Fallback>
                  <p:oleObj name="Equation" r:id="rId9" imgW="2145369" imgH="253890" progId="Equation.DSMT4">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6163" y="1927225"/>
                          <a:ext cx="3148012"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4" name="对象 8"/>
            <p:cNvGraphicFramePr>
              <a:graphicFrameLocks noChangeAspect="1"/>
            </p:cNvGraphicFramePr>
            <p:nvPr>
              <p:extLst>
                <p:ext uri="{D42A27DB-BD31-4B8C-83A1-F6EECF244321}">
                  <p14:modId xmlns:p14="http://schemas.microsoft.com/office/powerpoint/2010/main" val="960930324"/>
                </p:ext>
              </p:extLst>
            </p:nvPr>
          </p:nvGraphicFramePr>
          <p:xfrm>
            <a:off x="2651125" y="2414588"/>
            <a:ext cx="2546350" cy="571500"/>
          </p:xfrm>
          <a:graphic>
            <a:graphicData uri="http://schemas.openxmlformats.org/presentationml/2006/ole">
              <mc:AlternateContent xmlns:mc="http://schemas.openxmlformats.org/markup-compatibility/2006">
                <mc:Choice xmlns:v="urn:schemas-microsoft-com:vml" Requires="v">
                  <p:oleObj spid="_x0000_s36993" name="Equation" r:id="rId11" imgW="1777229" imgH="431613" progId="Equation.DSMT4">
                    <p:embed/>
                  </p:oleObj>
                </mc:Choice>
                <mc:Fallback>
                  <p:oleObj name="Equation" r:id="rId11" imgW="1777229" imgH="431613" progId="Equation.DSMT4">
                    <p:embed/>
                    <p:pic>
                      <p:nvPicPr>
                        <p:cNvPr id="0" name="对象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1125" y="2414588"/>
                          <a:ext cx="25463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3"/>
            <p:cNvSpPr>
              <a:spLocks noChangeArrowheads="1"/>
            </p:cNvSpPr>
            <p:nvPr/>
          </p:nvSpPr>
          <p:spPr bwMode="auto">
            <a:xfrm>
              <a:off x="1154113" y="3101975"/>
              <a:ext cx="5359400" cy="457200"/>
            </a:xfrm>
            <a:prstGeom prst="rect">
              <a:avLst/>
            </a:prstGeom>
            <a:noFill/>
            <a:ln w="9525">
              <a:noFill/>
              <a:miter lim="800000"/>
              <a:headEnd/>
              <a:tailEnd/>
            </a:ln>
            <a:effectLst/>
          </p:spPr>
          <p:txBody>
            <a:bodyPr anchor="ctr"/>
            <a:lstStyle/>
            <a:p>
              <a:r>
                <a:rPr lang="zh-CN" altLang="en-US" sz="2000" dirty="0">
                  <a:latin typeface="宋体" pitchFamily="2" charset="-122"/>
                </a:rPr>
                <a:t>故取</a:t>
              </a:r>
              <a:r>
                <a:rPr lang="en-US" altLang="zh-CN" sz="2000" dirty="0">
                  <a:latin typeface="宋体" pitchFamily="2" charset="-122"/>
                </a:rPr>
                <a:t>n=6</a:t>
              </a:r>
              <a:r>
                <a:rPr lang="zh-CN" altLang="en-US" sz="2000" dirty="0">
                  <a:latin typeface="宋体" pitchFamily="2" charset="-122"/>
                </a:rPr>
                <a:t>，即取</a:t>
              </a:r>
              <a:r>
                <a:rPr lang="en-US" altLang="zh-CN" sz="2000" dirty="0">
                  <a:latin typeface="宋体" pitchFamily="2" charset="-122"/>
                </a:rPr>
                <a:t>6</a:t>
              </a:r>
              <a:r>
                <a:rPr lang="zh-CN" altLang="en-US" sz="2000" dirty="0">
                  <a:latin typeface="宋体" pitchFamily="2" charset="-122"/>
                </a:rPr>
                <a:t>位有效数字。此时</a:t>
              </a:r>
              <a:r>
                <a:rPr lang="en-US" altLang="zh-CN" sz="2000" dirty="0">
                  <a:latin typeface="宋体" pitchFamily="2" charset="-122"/>
                </a:rPr>
                <a:t>x=1.41421</a:t>
              </a:r>
              <a:r>
                <a:rPr kumimoji="1" lang="zh-CN" altLang="en-US" sz="1600" dirty="0">
                  <a:solidFill>
                    <a:schemeClr val="tx2"/>
                  </a:solidFill>
                  <a:latin typeface="宋体" pitchFamily="2" charset="-122"/>
                </a:rPr>
                <a:t>。</a:t>
              </a:r>
            </a:p>
          </p:txBody>
        </p:sp>
        <p:sp>
          <p:nvSpPr>
            <p:cNvPr id="22" name="Rectangle 14"/>
            <p:cNvSpPr>
              <a:spLocks noChangeArrowheads="1"/>
            </p:cNvSpPr>
            <p:nvPr/>
          </p:nvSpPr>
          <p:spPr bwMode="auto">
            <a:xfrm>
              <a:off x="706438" y="3624263"/>
              <a:ext cx="6053137" cy="457200"/>
            </a:xfrm>
            <a:prstGeom prst="rect">
              <a:avLst/>
            </a:prstGeom>
            <a:noFill/>
            <a:ln w="9525">
              <a:noFill/>
              <a:miter lim="800000"/>
              <a:headEnd/>
              <a:tailEnd/>
            </a:ln>
            <a:effectLst/>
          </p:spPr>
          <p:txBody>
            <a:bodyPr anchor="ctr"/>
            <a:lstStyle/>
            <a:p>
              <a:r>
                <a:rPr kumimoji="1" lang="zh-CN" altLang="en-US" sz="1800" b="1">
                  <a:solidFill>
                    <a:srgbClr val="6404AC"/>
                  </a:solidFill>
                  <a:latin typeface="宋体" pitchFamily="2" charset="-122"/>
                </a:rPr>
                <a:t>注：精确值的有效数字可认为有无限多位。</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277812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a:stCxn id="4" idx="3"/>
          </p:cNvCxnSpPr>
          <p:nvPr/>
        </p:nvCxnSpPr>
        <p:spPr>
          <a:xfrm flipV="1">
            <a:off x="5978525" y="400050"/>
            <a:ext cx="3021013" cy="476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a:spLocks noChangeArrowheads="1"/>
          </p:cNvSpPr>
          <p:nvPr/>
        </p:nvSpPr>
        <p:spPr bwMode="auto">
          <a:xfrm>
            <a:off x="2725738" y="247650"/>
            <a:ext cx="3252787" cy="400050"/>
          </a:xfrm>
          <a:prstGeom prst="rect">
            <a:avLst/>
          </a:prstGeom>
          <a:noFill/>
          <a:ln w="9525">
            <a:noFill/>
            <a:miter lim="800000"/>
            <a:headEnd/>
            <a:tailEnd/>
          </a:ln>
        </p:spPr>
        <p:txBody>
          <a:bodyPr>
            <a:spAutoFit/>
          </a:bodyPr>
          <a:lstStyle/>
          <a:p>
            <a:pPr algn="ctr" eaLnBrk="1" hangingPunct="1"/>
            <a:r>
              <a:rPr lang="zh-CN" altLang="en-US" sz="2000" b="1">
                <a:solidFill>
                  <a:srgbClr val="314865"/>
                </a:solidFill>
                <a:latin typeface="微软雅黑" pitchFamily="34" charset="-122"/>
                <a:ea typeface="微软雅黑" pitchFamily="34" charset="-122"/>
              </a:rPr>
              <a:t>有效数字与相对误差的关系</a:t>
            </a:r>
          </a:p>
        </p:txBody>
      </p:sp>
      <p:grpSp>
        <p:nvGrpSpPr>
          <p:cNvPr id="5" name="组合 4"/>
          <p:cNvGrpSpPr/>
          <p:nvPr/>
        </p:nvGrpSpPr>
        <p:grpSpPr>
          <a:xfrm>
            <a:off x="619125" y="731838"/>
            <a:ext cx="8524875" cy="3071812"/>
            <a:chOff x="619125" y="731838"/>
            <a:chExt cx="8524875" cy="3071812"/>
          </a:xfrm>
        </p:grpSpPr>
        <p:sp>
          <p:nvSpPr>
            <p:cNvPr id="37893" name="矩形 6"/>
            <p:cNvSpPr>
              <a:spLocks noChangeArrowheads="1"/>
            </p:cNvSpPr>
            <p:nvPr/>
          </p:nvSpPr>
          <p:spPr bwMode="auto">
            <a:xfrm>
              <a:off x="619125" y="1865313"/>
              <a:ext cx="8524875" cy="1938337"/>
            </a:xfrm>
            <a:prstGeom prst="rect">
              <a:avLst/>
            </a:prstGeom>
            <a:noFill/>
            <a:ln w="9525">
              <a:noFill/>
              <a:miter lim="800000"/>
              <a:headEnd/>
              <a:tailEnd/>
            </a:ln>
          </p:spPr>
          <p:txBody>
            <a:bodyPr>
              <a:spAutoFit/>
            </a:bodyPr>
            <a:lstStyle/>
            <a:p>
              <a:pPr eaLnBrk="1" hangingPunct="1"/>
              <a:r>
                <a:rPr lang="zh-CN" altLang="en-US" sz="2000" b="1" dirty="0">
                  <a:latin typeface="宋体" pitchFamily="2" charset="-122"/>
                </a:rPr>
                <a:t>   </a:t>
              </a:r>
              <a:endParaRPr lang="en-US" altLang="zh-CN" sz="2000" b="1" dirty="0">
                <a:latin typeface="宋体" pitchFamily="2" charset="-122"/>
              </a:endParaRPr>
            </a:p>
            <a:p>
              <a:pPr eaLnBrk="1" hangingPunct="1"/>
              <a:r>
                <a:rPr lang="zh-CN" altLang="en-US" sz="2000" dirty="0"/>
                <a:t>  反之，若</a:t>
              </a:r>
              <a:r>
                <a:rPr lang="en-US" altLang="zh-CN" sz="2000" dirty="0"/>
                <a:t>x</a:t>
              </a:r>
              <a:r>
                <a:rPr lang="zh-CN" altLang="en-US" sz="2000" dirty="0"/>
                <a:t>的相对误差限 </a:t>
              </a:r>
            </a:p>
            <a:p>
              <a:pPr eaLnBrk="1" hangingPunct="1"/>
              <a:endParaRPr lang="zh-CN" altLang="en-US" sz="2000" dirty="0">
                <a:latin typeface="宋体" pitchFamily="2" charset="-122"/>
              </a:endParaRPr>
            </a:p>
            <a:p>
              <a:pPr eaLnBrk="1" hangingPunct="1"/>
              <a:endParaRPr lang="en-US" altLang="zh-CN" sz="2000" dirty="0">
                <a:latin typeface="宋体" pitchFamily="2" charset="-122"/>
              </a:endParaRPr>
            </a:p>
            <a:p>
              <a:pPr eaLnBrk="1" hangingPunct="1"/>
              <a:endParaRPr lang="en-US" altLang="zh-CN" sz="2000" dirty="0">
                <a:latin typeface="宋体" pitchFamily="2" charset="-122"/>
              </a:endParaRPr>
            </a:p>
            <a:p>
              <a:pPr eaLnBrk="1" hangingPunct="1"/>
              <a:r>
                <a:rPr lang="zh-CN" altLang="en-US" sz="2000" dirty="0"/>
                <a:t>  则</a:t>
              </a:r>
              <a:r>
                <a:rPr lang="en-US" altLang="zh-CN" sz="2000" dirty="0"/>
                <a:t>x</a:t>
              </a:r>
              <a:r>
                <a:rPr lang="zh-CN" altLang="en-US" sz="2000" dirty="0"/>
                <a:t>至少有</a:t>
              </a:r>
              <a:r>
                <a:rPr lang="en-US" altLang="zh-CN" sz="2000" dirty="0"/>
                <a:t>n</a:t>
              </a:r>
              <a:r>
                <a:rPr lang="zh-CN" altLang="en-US" sz="2000" dirty="0"/>
                <a:t>位有效数字</a:t>
              </a:r>
              <a:r>
                <a:rPr lang="en-US" altLang="zh-CN" sz="2000" dirty="0"/>
                <a:t>.</a:t>
              </a:r>
              <a:endParaRPr lang="zh-CN" altLang="en-US" sz="2000" dirty="0">
                <a:latin typeface="宋体" pitchFamily="2" charset="-122"/>
              </a:endParaRPr>
            </a:p>
          </p:txBody>
        </p:sp>
        <p:sp>
          <p:nvSpPr>
            <p:cNvPr id="37894" name="矩形 13"/>
            <p:cNvSpPr>
              <a:spLocks noChangeArrowheads="1"/>
            </p:cNvSpPr>
            <p:nvPr/>
          </p:nvSpPr>
          <p:spPr bwMode="auto">
            <a:xfrm>
              <a:off x="700088" y="731838"/>
              <a:ext cx="6813550" cy="400050"/>
            </a:xfrm>
            <a:prstGeom prst="rect">
              <a:avLst/>
            </a:prstGeom>
            <a:noFill/>
            <a:ln w="9525">
              <a:noFill/>
              <a:miter lim="800000"/>
              <a:headEnd/>
              <a:tailEnd/>
            </a:ln>
          </p:spPr>
          <p:txBody>
            <a:bodyPr>
              <a:spAutoFit/>
            </a:bodyPr>
            <a:lstStyle/>
            <a:p>
              <a:pPr eaLnBrk="1" hangingPunct="1"/>
              <a:r>
                <a:rPr lang="zh-CN" altLang="en-US" sz="2000" dirty="0"/>
                <a:t>若</a:t>
              </a:r>
              <a:r>
                <a:rPr lang="en-US" altLang="zh-CN" sz="2000" dirty="0"/>
                <a:t>x</a:t>
              </a:r>
              <a:r>
                <a:rPr lang="zh-CN" altLang="en-US" sz="2000" dirty="0"/>
                <a:t>有</a:t>
              </a:r>
              <a:r>
                <a:rPr lang="en-US" altLang="zh-CN" sz="2000" dirty="0"/>
                <a:t>n</a:t>
              </a:r>
              <a:r>
                <a:rPr lang="zh-CN" altLang="en-US" sz="2000" dirty="0"/>
                <a:t>位有效数字，则其相对误差限为</a:t>
              </a:r>
              <a:endParaRPr lang="en-US" altLang="zh-CN" sz="2000" dirty="0">
                <a:latin typeface="宋体" pitchFamily="2" charset="-122"/>
              </a:endParaRPr>
            </a:p>
          </p:txBody>
        </p:sp>
        <p:graphicFrame>
          <p:nvGraphicFramePr>
            <p:cNvPr id="37895" name="对象 9"/>
            <p:cNvGraphicFramePr>
              <a:graphicFrameLocks noChangeAspect="1"/>
            </p:cNvGraphicFramePr>
            <p:nvPr>
              <p:extLst>
                <p:ext uri="{D42A27DB-BD31-4B8C-83A1-F6EECF244321}">
                  <p14:modId xmlns:p14="http://schemas.microsoft.com/office/powerpoint/2010/main" val="643820909"/>
                </p:ext>
              </p:extLst>
            </p:nvPr>
          </p:nvGraphicFramePr>
          <p:xfrm>
            <a:off x="2384425" y="1187450"/>
            <a:ext cx="2257425" cy="701675"/>
          </p:xfrm>
          <a:graphic>
            <a:graphicData uri="http://schemas.openxmlformats.org/presentationml/2006/ole">
              <mc:AlternateContent xmlns:mc="http://schemas.openxmlformats.org/markup-compatibility/2006">
                <mc:Choice xmlns:v="urn:schemas-microsoft-com:vml" Requires="v">
                  <p:oleObj spid="_x0000_s37941" name="Equation" r:id="rId3" imgW="1028254" imgH="431613" progId="Equation.DSMT4">
                    <p:embed/>
                  </p:oleObj>
                </mc:Choice>
                <mc:Fallback>
                  <p:oleObj name="Equation" r:id="rId3" imgW="1028254" imgH="431613" progId="Equation.DSMT4">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425" y="1187450"/>
                          <a:ext cx="2257425"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6" name="对象 10"/>
            <p:cNvGraphicFramePr>
              <a:graphicFrameLocks noChangeAspect="1"/>
            </p:cNvGraphicFramePr>
            <p:nvPr>
              <p:extLst>
                <p:ext uri="{D42A27DB-BD31-4B8C-83A1-F6EECF244321}">
                  <p14:modId xmlns:p14="http://schemas.microsoft.com/office/powerpoint/2010/main" val="2538159382"/>
                </p:ext>
              </p:extLst>
            </p:nvPr>
          </p:nvGraphicFramePr>
          <p:xfrm>
            <a:off x="2265363" y="2598738"/>
            <a:ext cx="2706687" cy="649287"/>
          </p:xfrm>
          <a:graphic>
            <a:graphicData uri="http://schemas.openxmlformats.org/presentationml/2006/ole">
              <mc:AlternateContent xmlns:mc="http://schemas.openxmlformats.org/markup-compatibility/2006">
                <mc:Choice xmlns:v="urn:schemas-microsoft-com:vml" Requires="v">
                  <p:oleObj spid="_x0000_s37942" name="公式" r:id="rId5" imgW="1346200" imgH="431800" progId="Equation.3">
                    <p:embed/>
                  </p:oleObj>
                </mc:Choice>
                <mc:Fallback>
                  <p:oleObj name="公式" r:id="rId5" imgW="1346200" imgH="431800" progId="Equation.3">
                    <p:embed/>
                    <p:pic>
                      <p:nvPicPr>
                        <p:cNvPr id="0"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5363" y="2598738"/>
                          <a:ext cx="2706687"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p>
        </p:txBody>
      </p:sp>
      <p:sp>
        <p:nvSpPr>
          <p:cNvPr id="7" name="矩形 6"/>
          <p:cNvSpPr>
            <a:spLocks noChangeArrowheads="1"/>
          </p:cNvSpPr>
          <p:nvPr/>
        </p:nvSpPr>
        <p:spPr bwMode="auto">
          <a:xfrm>
            <a:off x="447675" y="627063"/>
            <a:ext cx="8526463" cy="400050"/>
          </a:xfrm>
          <a:prstGeom prst="rect">
            <a:avLst/>
          </a:prstGeom>
          <a:noFill/>
          <a:ln w="9525">
            <a:noFill/>
            <a:miter lim="800000"/>
            <a:headEnd/>
            <a:tailEnd/>
          </a:ln>
        </p:spPr>
        <p:txBody>
          <a:bodyPr>
            <a:spAutoFit/>
          </a:bodyPr>
          <a:lstStyle/>
          <a:p>
            <a:pPr eaLnBrk="1" hangingPunct="1"/>
            <a:r>
              <a:rPr lang="zh-CN" altLang="en-US" sz="2000" dirty="0">
                <a:latin typeface="宋体" pitchFamily="2" charset="-122"/>
              </a:rPr>
              <a:t>    为了减少舍入误差的影响，设计算法时应遵循如下的一些原则。</a:t>
            </a:r>
          </a:p>
        </p:txBody>
      </p:sp>
      <p:sp>
        <p:nvSpPr>
          <p:cNvPr id="9" name="矩形 8"/>
          <p:cNvSpPr>
            <a:spLocks noChangeArrowheads="1"/>
          </p:cNvSpPr>
          <p:nvPr/>
        </p:nvSpPr>
        <p:spPr bwMode="auto">
          <a:xfrm>
            <a:off x="447675" y="1076325"/>
            <a:ext cx="3284538" cy="400050"/>
          </a:xfrm>
          <a:prstGeom prst="rect">
            <a:avLst/>
          </a:prstGeom>
          <a:noFill/>
          <a:ln w="9525">
            <a:noFill/>
            <a:miter lim="800000"/>
            <a:headEnd/>
            <a:tailEnd/>
          </a:ln>
        </p:spPr>
        <p:txBody>
          <a:bodyPr wrap="none">
            <a:spAutoFit/>
          </a:bodyPr>
          <a:lstStyle/>
          <a:p>
            <a:pPr eaLnBrk="1" hangingPunct="1"/>
            <a:r>
              <a:rPr lang="en-US" altLang="zh-CN" sz="2000" b="1" dirty="0">
                <a:solidFill>
                  <a:schemeClr val="accent2"/>
                </a:solidFill>
                <a:latin typeface="宋体" pitchFamily="2" charset="-122"/>
              </a:rPr>
              <a:t>1.</a:t>
            </a:r>
            <a:r>
              <a:rPr lang="zh-CN" altLang="en-US" sz="2000" b="1" dirty="0">
                <a:solidFill>
                  <a:schemeClr val="accent2"/>
                </a:solidFill>
                <a:latin typeface="宋体" pitchFamily="2" charset="-122"/>
              </a:rPr>
              <a:t>避免两个相近的数相减。</a:t>
            </a:r>
          </a:p>
        </p:txBody>
      </p:sp>
      <p:grpSp>
        <p:nvGrpSpPr>
          <p:cNvPr id="6" name="组合 5"/>
          <p:cNvGrpSpPr/>
          <p:nvPr/>
        </p:nvGrpSpPr>
        <p:grpSpPr>
          <a:xfrm>
            <a:off x="508000" y="1458913"/>
            <a:ext cx="10741025" cy="3073400"/>
            <a:chOff x="508000" y="1458913"/>
            <a:chExt cx="10741025" cy="3073400"/>
          </a:xfrm>
        </p:grpSpPr>
        <p:sp>
          <p:nvSpPr>
            <p:cNvPr id="11" name="矩形 10"/>
            <p:cNvSpPr>
              <a:spLocks noChangeArrowheads="1"/>
            </p:cNvSpPr>
            <p:nvPr/>
          </p:nvSpPr>
          <p:spPr bwMode="auto">
            <a:xfrm>
              <a:off x="508000" y="1458913"/>
              <a:ext cx="7697788" cy="841375"/>
            </a:xfrm>
            <a:prstGeom prst="rect">
              <a:avLst/>
            </a:prstGeom>
            <a:noFill/>
            <a:ln w="9525">
              <a:noFill/>
              <a:miter lim="800000"/>
              <a:headEnd/>
              <a:tailEnd/>
            </a:ln>
          </p:spPr>
          <p:txBody>
            <a:bodyPr>
              <a:spAutoFit/>
            </a:bodyPr>
            <a:lstStyle/>
            <a:p>
              <a:pPr eaLnBrk="1" hangingPunct="1"/>
              <a:r>
                <a:rPr lang="zh-CN" altLang="en-US" sz="2000" dirty="0">
                  <a:latin typeface="宋体" pitchFamily="2" charset="-122"/>
                </a:rPr>
                <a:t>    如果</a:t>
              </a:r>
              <a:r>
                <a:rPr lang="en-US" altLang="zh-CN" sz="2000" dirty="0">
                  <a:latin typeface="宋体" pitchFamily="2" charset="-122"/>
                </a:rPr>
                <a:t>x</a:t>
              </a:r>
              <a:r>
                <a:rPr lang="en-US" altLang="zh-CN" sz="2000" baseline="30000" dirty="0">
                  <a:latin typeface="宋体" pitchFamily="2" charset="-122"/>
                </a:rPr>
                <a:t>* </a:t>
              </a:r>
              <a:r>
                <a:rPr lang="en-US" altLang="zh-CN" sz="2000" dirty="0">
                  <a:latin typeface="宋体" pitchFamily="2" charset="-122"/>
                </a:rPr>
                <a:t>,y</a:t>
              </a:r>
              <a:r>
                <a:rPr lang="en-US" altLang="zh-CN" sz="2000" baseline="30000" dirty="0">
                  <a:latin typeface="宋体" pitchFamily="2" charset="-122"/>
                </a:rPr>
                <a:t>* </a:t>
              </a:r>
              <a:r>
                <a:rPr lang="zh-CN" altLang="en-US" sz="2000" dirty="0">
                  <a:latin typeface="宋体" pitchFamily="2" charset="-122"/>
                </a:rPr>
                <a:t>的近似值分别为</a:t>
              </a:r>
              <a:r>
                <a:rPr lang="en-US" altLang="zh-CN" sz="2000" dirty="0" err="1">
                  <a:latin typeface="宋体" pitchFamily="2" charset="-122"/>
                </a:rPr>
                <a:t>x,y</a:t>
              </a:r>
              <a:r>
                <a:rPr lang="zh-CN" altLang="en-US" sz="2000" dirty="0">
                  <a:latin typeface="宋体" pitchFamily="2" charset="-122"/>
                </a:rPr>
                <a:t>，则</a:t>
              </a:r>
              <a:r>
                <a:rPr lang="en-US" altLang="zh-CN" sz="2000" dirty="0">
                  <a:latin typeface="宋体" pitchFamily="2" charset="-122"/>
                </a:rPr>
                <a:t>z=x-y</a:t>
              </a:r>
              <a:r>
                <a:rPr lang="zh-CN" altLang="en-US" sz="2000" dirty="0">
                  <a:latin typeface="宋体" pitchFamily="2" charset="-122"/>
                </a:rPr>
                <a:t>是</a:t>
              </a:r>
              <a:r>
                <a:rPr lang="en-US" altLang="zh-CN" sz="2000" dirty="0">
                  <a:latin typeface="宋体" pitchFamily="2" charset="-122"/>
                </a:rPr>
                <a:t>z</a:t>
              </a:r>
              <a:r>
                <a:rPr lang="en-US" altLang="zh-CN" sz="2000" baseline="30000" dirty="0">
                  <a:latin typeface="宋体" pitchFamily="2" charset="-122"/>
                </a:rPr>
                <a:t>* </a:t>
              </a:r>
              <a:r>
                <a:rPr lang="en-US" altLang="zh-CN" sz="2000" dirty="0">
                  <a:latin typeface="宋体" pitchFamily="2" charset="-122"/>
                </a:rPr>
                <a:t>=x</a:t>
              </a:r>
              <a:r>
                <a:rPr lang="en-US" altLang="zh-CN" sz="2000" baseline="30000" dirty="0">
                  <a:latin typeface="宋体" pitchFamily="2" charset="-122"/>
                </a:rPr>
                <a:t>* </a:t>
              </a:r>
              <a:r>
                <a:rPr lang="en-US" altLang="zh-CN" sz="2000" dirty="0">
                  <a:latin typeface="宋体" pitchFamily="2" charset="-122"/>
                </a:rPr>
                <a:t>-y</a:t>
              </a:r>
              <a:r>
                <a:rPr lang="en-US" altLang="zh-CN" sz="2000" baseline="30000" dirty="0">
                  <a:latin typeface="宋体" pitchFamily="2" charset="-122"/>
                </a:rPr>
                <a:t>*</a:t>
              </a:r>
              <a:r>
                <a:rPr lang="zh-CN" altLang="en-US" sz="2000" dirty="0">
                  <a:latin typeface="宋体" pitchFamily="2" charset="-122"/>
                </a:rPr>
                <a:t>的近似值</a:t>
              </a:r>
              <a:r>
                <a:rPr lang="en-US" altLang="zh-CN" sz="2000" dirty="0">
                  <a:latin typeface="宋体" pitchFamily="2" charset="-122"/>
                </a:rPr>
                <a:t>.</a:t>
              </a:r>
            </a:p>
            <a:p>
              <a:pPr eaLnBrk="1" hangingPunct="1"/>
              <a:r>
                <a:rPr lang="zh-CN" altLang="en-US" sz="2000" dirty="0">
                  <a:latin typeface="宋体" pitchFamily="2" charset="-122"/>
                </a:rPr>
                <a:t>此时，相对误差满足估计式</a:t>
              </a:r>
              <a:r>
                <a:rPr lang="zh-CN" altLang="en-US" sz="2000" baseline="30000" dirty="0">
                  <a:latin typeface="宋体" pitchFamily="2" charset="-122"/>
                </a:rPr>
                <a:t> </a:t>
              </a:r>
            </a:p>
            <a:p>
              <a:pPr eaLnBrk="1" hangingPunct="1"/>
              <a:r>
                <a:rPr lang="en-US" altLang="zh-CN" baseline="30000" dirty="0">
                  <a:latin typeface="宋体" pitchFamily="2" charset="-122"/>
                </a:rPr>
                <a:t> </a:t>
              </a:r>
            </a:p>
          </p:txBody>
        </p:sp>
        <p:graphicFrame>
          <p:nvGraphicFramePr>
            <p:cNvPr id="18" name="Object 7"/>
            <p:cNvGraphicFramePr>
              <a:graphicFrameLocks noChangeAspect="1"/>
            </p:cNvGraphicFramePr>
            <p:nvPr>
              <p:extLst>
                <p:ext uri="{D42A27DB-BD31-4B8C-83A1-F6EECF244321}">
                  <p14:modId xmlns:p14="http://schemas.microsoft.com/office/powerpoint/2010/main" val="4201572937"/>
                </p:ext>
              </p:extLst>
            </p:nvPr>
          </p:nvGraphicFramePr>
          <p:xfrm>
            <a:off x="1468438" y="2090738"/>
            <a:ext cx="5778500" cy="685800"/>
          </p:xfrm>
          <a:graphic>
            <a:graphicData uri="http://schemas.openxmlformats.org/presentationml/2006/ole">
              <mc:AlternateContent xmlns:mc="http://schemas.openxmlformats.org/markup-compatibility/2006">
                <mc:Choice xmlns:v="urn:schemas-microsoft-com:vml" Requires="v">
                  <p:oleObj spid="_x0000_s38992" name="公式" r:id="rId3" imgW="5778500" imgH="952500" progId="Equation.3">
                    <p:embed/>
                  </p:oleObj>
                </mc:Choice>
                <mc:Fallback>
                  <p:oleObj name="公式" r:id="rId3" imgW="5778500" imgH="9525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438" y="2090738"/>
                          <a:ext cx="57785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a:spLocks noChangeArrowheads="1"/>
            </p:cNvSpPr>
            <p:nvPr/>
          </p:nvSpPr>
          <p:spPr bwMode="auto">
            <a:xfrm>
              <a:off x="1060450" y="2746375"/>
              <a:ext cx="6040438" cy="400050"/>
            </a:xfrm>
            <a:prstGeom prst="rect">
              <a:avLst/>
            </a:prstGeom>
            <a:noFill/>
            <a:ln w="9525">
              <a:noFill/>
              <a:miter lim="800000"/>
              <a:headEnd/>
              <a:tailEnd/>
            </a:ln>
          </p:spPr>
          <p:txBody>
            <a:bodyPr wrap="none">
              <a:spAutoFit/>
            </a:bodyPr>
            <a:lstStyle/>
            <a:p>
              <a:pPr eaLnBrk="1" hangingPunct="1"/>
              <a:r>
                <a:rPr lang="zh-CN" altLang="en-US" sz="2000">
                  <a:latin typeface="宋体" pitchFamily="2" charset="-122"/>
                </a:rPr>
                <a:t>可见，当</a:t>
              </a:r>
              <a:r>
                <a:rPr lang="en-US" altLang="zh-CN" sz="2000">
                  <a:latin typeface="宋体" pitchFamily="2" charset="-122"/>
                </a:rPr>
                <a:t>x</a:t>
              </a:r>
              <a:r>
                <a:rPr lang="zh-CN" altLang="en-US" sz="2000">
                  <a:latin typeface="宋体" pitchFamily="2" charset="-122"/>
                </a:rPr>
                <a:t>与</a:t>
              </a:r>
              <a:r>
                <a:rPr lang="en-US" altLang="zh-CN" sz="2000">
                  <a:latin typeface="宋体" pitchFamily="2" charset="-122"/>
                </a:rPr>
                <a:t>y</a:t>
              </a:r>
              <a:r>
                <a:rPr lang="zh-CN" altLang="en-US" sz="2000">
                  <a:latin typeface="宋体" pitchFamily="2" charset="-122"/>
                </a:rPr>
                <a:t>很接近时，</a:t>
              </a:r>
              <a:r>
                <a:rPr lang="en-US" altLang="zh-CN" sz="2000">
                  <a:latin typeface="宋体" pitchFamily="2" charset="-122"/>
                </a:rPr>
                <a:t>z</a:t>
              </a:r>
              <a:r>
                <a:rPr lang="zh-CN" altLang="en-US" sz="2000">
                  <a:latin typeface="宋体" pitchFamily="2" charset="-122"/>
                </a:rPr>
                <a:t>的相对误差有可能很大。</a:t>
              </a:r>
              <a:r>
                <a:rPr lang="zh-CN" altLang="en-US" sz="2000" baseline="30000">
                  <a:latin typeface="宋体" pitchFamily="2" charset="-122"/>
                </a:rPr>
                <a:t> </a:t>
              </a:r>
            </a:p>
          </p:txBody>
        </p:sp>
        <p:sp>
          <p:nvSpPr>
            <p:cNvPr id="14" name="矩形 13"/>
            <p:cNvSpPr>
              <a:spLocks noChangeArrowheads="1"/>
            </p:cNvSpPr>
            <p:nvPr/>
          </p:nvSpPr>
          <p:spPr bwMode="auto">
            <a:xfrm>
              <a:off x="508000" y="3197225"/>
              <a:ext cx="10741025" cy="912813"/>
            </a:xfrm>
            <a:prstGeom prst="rect">
              <a:avLst/>
            </a:prstGeom>
            <a:noFill/>
            <a:ln w="9525">
              <a:noFill/>
              <a:miter lim="800000"/>
              <a:headEnd/>
              <a:tailEnd/>
            </a:ln>
          </p:spPr>
          <p:txBody>
            <a:bodyPr>
              <a:spAutoFit/>
            </a:bodyPr>
            <a:lstStyle/>
            <a:p>
              <a:pPr eaLnBrk="1" hangingPunct="1"/>
              <a:r>
                <a:rPr lang="zh-CN" altLang="en-US" sz="2000">
                  <a:latin typeface="宋体" pitchFamily="2" charset="-122"/>
                </a:rPr>
                <a:t>    在数值计算中，如果遇到两个相近的数相减运算，可考虑改变一下</a:t>
              </a:r>
              <a:endParaRPr lang="en-US" altLang="zh-CN" sz="2000">
                <a:latin typeface="宋体" pitchFamily="2" charset="-122"/>
              </a:endParaRPr>
            </a:p>
            <a:p>
              <a:pPr eaLnBrk="1" hangingPunct="1"/>
              <a:r>
                <a:rPr lang="zh-CN" altLang="en-US" sz="2000">
                  <a:latin typeface="宋体" pitchFamily="2" charset="-122"/>
                </a:rPr>
                <a:t>算法以避免两数相减。例如：</a:t>
              </a:r>
              <a:endParaRPr lang="zh-CN" altLang="en-US" sz="2000" baseline="30000">
                <a:latin typeface="宋体" pitchFamily="2" charset="-122"/>
              </a:endParaRPr>
            </a:p>
            <a:p>
              <a:pPr eaLnBrk="1" hangingPunct="1"/>
              <a:r>
                <a:rPr lang="zh-CN" altLang="en-US" sz="2000" baseline="30000">
                  <a:latin typeface="宋体" pitchFamily="2" charset="-122"/>
                </a:rPr>
                <a:t> </a:t>
              </a:r>
            </a:p>
          </p:txBody>
        </p:sp>
        <p:grpSp>
          <p:nvGrpSpPr>
            <p:cNvPr id="5" name="组合 15"/>
            <p:cNvGrpSpPr>
              <a:grpSpLocks/>
            </p:cNvGrpSpPr>
            <p:nvPr/>
          </p:nvGrpSpPr>
          <p:grpSpPr bwMode="auto">
            <a:xfrm>
              <a:off x="1344613" y="3905250"/>
              <a:ext cx="5257800" cy="627063"/>
              <a:chOff x="1467646" y="3815907"/>
              <a:chExt cx="5257800" cy="862013"/>
            </a:xfrm>
          </p:grpSpPr>
          <p:graphicFrame>
            <p:nvGraphicFramePr>
              <p:cNvPr id="38924" name="Object 12"/>
              <p:cNvGraphicFramePr>
                <a:graphicFrameLocks noChangeAspect="1"/>
              </p:cNvGraphicFramePr>
              <p:nvPr/>
            </p:nvGraphicFramePr>
            <p:xfrm>
              <a:off x="1467646" y="3946523"/>
              <a:ext cx="4191000" cy="504825"/>
            </p:xfrm>
            <a:graphic>
              <a:graphicData uri="http://schemas.openxmlformats.org/presentationml/2006/ole">
                <mc:AlternateContent xmlns:mc="http://schemas.openxmlformats.org/markup-compatibility/2006">
                  <mc:Choice xmlns:v="urn:schemas-microsoft-com:vml" Requires="v">
                    <p:oleObj spid="_x0000_s38993" name="Equation" r:id="rId5" imgW="1790700" imgH="215900" progId="Equation.3">
                      <p:embed/>
                    </p:oleObj>
                  </mc:Choice>
                  <mc:Fallback>
                    <p:oleObj name="Equation" r:id="rId5" imgW="1790700" imgH="2159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7646" y="3946523"/>
                            <a:ext cx="41910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5" name="Object 13"/>
              <p:cNvGraphicFramePr>
                <a:graphicFrameLocks noChangeAspect="1"/>
              </p:cNvGraphicFramePr>
              <p:nvPr/>
            </p:nvGraphicFramePr>
            <p:xfrm>
              <a:off x="5658646" y="3815907"/>
              <a:ext cx="1066800" cy="862013"/>
            </p:xfrm>
            <a:graphic>
              <a:graphicData uri="http://schemas.openxmlformats.org/presentationml/2006/ole">
                <mc:AlternateContent xmlns:mc="http://schemas.openxmlformats.org/markup-compatibility/2006">
                  <mc:Choice xmlns:v="urn:schemas-microsoft-com:vml" Requires="v">
                    <p:oleObj spid="_x0000_s38994" name="Equation" r:id="rId7" imgW="533169" imgH="431613" progId="Equation.3">
                      <p:embed/>
                    </p:oleObj>
                  </mc:Choice>
                  <mc:Fallback>
                    <p:oleObj name="Equation" r:id="rId7" imgW="533169" imgH="431613"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8646" y="3815907"/>
                            <a:ext cx="1066800"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p>
        </p:txBody>
      </p:sp>
      <p:grpSp>
        <p:nvGrpSpPr>
          <p:cNvPr id="5" name="组合 14"/>
          <p:cNvGrpSpPr>
            <a:grpSpLocks/>
          </p:cNvGrpSpPr>
          <p:nvPr/>
        </p:nvGrpSpPr>
        <p:grpSpPr bwMode="auto">
          <a:xfrm>
            <a:off x="306388" y="631825"/>
            <a:ext cx="4279900" cy="590550"/>
            <a:chOff x="1358900" y="165100"/>
            <a:chExt cx="4279900" cy="755650"/>
          </a:xfrm>
        </p:grpSpPr>
        <p:graphicFrame>
          <p:nvGraphicFramePr>
            <p:cNvPr id="39954" name="Object 2"/>
            <p:cNvGraphicFramePr>
              <a:graphicFrameLocks noChangeAspect="1"/>
            </p:cNvGraphicFramePr>
            <p:nvPr/>
          </p:nvGraphicFramePr>
          <p:xfrm>
            <a:off x="1358900" y="305307"/>
            <a:ext cx="2984500" cy="450849"/>
          </p:xfrm>
          <a:graphic>
            <a:graphicData uri="http://schemas.openxmlformats.org/presentationml/2006/ole">
              <mc:AlternateContent xmlns:mc="http://schemas.openxmlformats.org/markup-compatibility/2006">
                <mc:Choice xmlns:v="urn:schemas-microsoft-com:vml" Requires="v">
                  <p:oleObj spid="_x0000_s40132" name="Equation" r:id="rId3" imgW="1346200" imgH="203200" progId="Equation.3">
                    <p:embed/>
                  </p:oleObj>
                </mc:Choice>
                <mc:Fallback>
                  <p:oleObj name="Equation" r:id="rId3" imgW="1346200" imgH="203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305307"/>
                          <a:ext cx="2984500" cy="4508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5" name="Object 19"/>
            <p:cNvGraphicFramePr>
              <a:graphicFrameLocks noChangeAspect="1"/>
            </p:cNvGraphicFramePr>
            <p:nvPr/>
          </p:nvGraphicFramePr>
          <p:xfrm>
            <a:off x="4343400" y="165100"/>
            <a:ext cx="1295400" cy="755650"/>
          </p:xfrm>
          <a:graphic>
            <a:graphicData uri="http://schemas.openxmlformats.org/presentationml/2006/ole">
              <mc:AlternateContent xmlns:mc="http://schemas.openxmlformats.org/markup-compatibility/2006">
                <mc:Choice xmlns:v="urn:schemas-microsoft-com:vml" Requires="v">
                  <p:oleObj spid="_x0000_s40133" name="Equation" r:id="rId5" imgW="609336" imgH="355446" progId="Equation.3">
                    <p:embed/>
                  </p:oleObj>
                </mc:Choice>
                <mc:Fallback>
                  <p:oleObj name="Equation" r:id="rId5" imgW="609336" imgH="355446"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65100"/>
                          <a:ext cx="1295400"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组合 19"/>
          <p:cNvGrpSpPr>
            <a:grpSpLocks/>
          </p:cNvGrpSpPr>
          <p:nvPr/>
        </p:nvGrpSpPr>
        <p:grpSpPr bwMode="auto">
          <a:xfrm>
            <a:off x="4816475" y="687388"/>
            <a:ext cx="3886200" cy="604837"/>
            <a:chOff x="977900" y="822816"/>
            <a:chExt cx="5199896" cy="766762"/>
          </a:xfrm>
        </p:grpSpPr>
        <p:graphicFrame>
          <p:nvGraphicFramePr>
            <p:cNvPr id="39952" name="Object 3"/>
            <p:cNvGraphicFramePr>
              <a:graphicFrameLocks noChangeAspect="1"/>
            </p:cNvGraphicFramePr>
            <p:nvPr/>
          </p:nvGraphicFramePr>
          <p:xfrm>
            <a:off x="977900" y="909638"/>
            <a:ext cx="3536950" cy="477837"/>
          </p:xfrm>
          <a:graphic>
            <a:graphicData uri="http://schemas.openxmlformats.org/presentationml/2006/ole">
              <mc:AlternateContent xmlns:mc="http://schemas.openxmlformats.org/markup-compatibility/2006">
                <mc:Choice xmlns:v="urn:schemas-microsoft-com:vml" Requires="v">
                  <p:oleObj spid="_x0000_s40134" name="Equation" r:id="rId7" imgW="1600200" imgH="215900" progId="Equation.3">
                    <p:embed/>
                  </p:oleObj>
                </mc:Choice>
                <mc:Fallback>
                  <p:oleObj name="Equation" r:id="rId7" imgW="1600200" imgH="2159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7900" y="909638"/>
                          <a:ext cx="3536950"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3" name="Object 20"/>
            <p:cNvGraphicFramePr>
              <a:graphicFrameLocks noChangeAspect="1"/>
            </p:cNvGraphicFramePr>
            <p:nvPr/>
          </p:nvGraphicFramePr>
          <p:xfrm>
            <a:off x="4514096" y="822816"/>
            <a:ext cx="1663700" cy="766762"/>
          </p:xfrm>
          <a:graphic>
            <a:graphicData uri="http://schemas.openxmlformats.org/presentationml/2006/ole">
              <mc:AlternateContent xmlns:mc="http://schemas.openxmlformats.org/markup-compatibility/2006">
                <mc:Choice xmlns:v="urn:schemas-microsoft-com:vml" Requires="v">
                  <p:oleObj spid="_x0000_s40135" name="Equation" r:id="rId9" imgW="825500" imgH="381000" progId="Equation.3">
                    <p:embed/>
                  </p:oleObj>
                </mc:Choice>
                <mc:Fallback>
                  <p:oleObj name="Equation" r:id="rId9" imgW="825500" imgH="3810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4096" y="822816"/>
                          <a:ext cx="1663700"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组合 12"/>
          <p:cNvGrpSpPr>
            <a:grpSpLocks/>
          </p:cNvGrpSpPr>
          <p:nvPr/>
        </p:nvGrpSpPr>
        <p:grpSpPr bwMode="auto">
          <a:xfrm>
            <a:off x="-168275" y="1257300"/>
            <a:ext cx="9082088" cy="706438"/>
            <a:chOff x="-255210" y="1798430"/>
            <a:chExt cx="9081261" cy="707886"/>
          </a:xfrm>
        </p:grpSpPr>
        <p:sp>
          <p:nvSpPr>
            <p:cNvPr id="39950" name="矩形 4"/>
            <p:cNvSpPr>
              <a:spLocks noChangeArrowheads="1"/>
            </p:cNvSpPr>
            <p:nvPr/>
          </p:nvSpPr>
          <p:spPr bwMode="auto">
            <a:xfrm>
              <a:off x="-255210" y="1798430"/>
              <a:ext cx="9081261" cy="707886"/>
            </a:xfrm>
            <a:prstGeom prst="rect">
              <a:avLst/>
            </a:prstGeom>
            <a:noFill/>
            <a:ln w="9525">
              <a:noFill/>
              <a:miter lim="800000"/>
              <a:headEnd/>
              <a:tailEnd/>
            </a:ln>
          </p:spPr>
          <p:txBody>
            <a:bodyPr>
              <a:spAutoFit/>
            </a:bodyPr>
            <a:lstStyle/>
            <a:p>
              <a:pPr eaLnBrk="1" hangingPunct="1"/>
              <a:r>
                <a:rPr lang="zh-CN" altLang="en-US" sz="2000" dirty="0">
                  <a:solidFill>
                    <a:schemeClr val="accent2"/>
                  </a:solidFill>
                  <a:latin typeface="宋体" pitchFamily="2" charset="-122"/>
                </a:rPr>
                <a:t>  </a:t>
              </a:r>
              <a:r>
                <a:rPr lang="zh-CN" altLang="en-US" sz="2000" b="1" dirty="0">
                  <a:solidFill>
                    <a:schemeClr val="accent2"/>
                  </a:solidFill>
                  <a:latin typeface="宋体" pitchFamily="2" charset="-122"/>
                </a:rPr>
                <a:t>例</a:t>
              </a:r>
              <a:r>
                <a:rPr lang="en-US" altLang="zh-CN" sz="2000" b="1" dirty="0">
                  <a:solidFill>
                    <a:schemeClr val="accent2"/>
                  </a:solidFill>
                  <a:latin typeface="宋体" pitchFamily="2" charset="-122"/>
                </a:rPr>
                <a:t>4</a:t>
              </a:r>
              <a:r>
                <a:rPr lang="zh-CN" altLang="en-US" sz="2000" dirty="0">
                  <a:solidFill>
                    <a:schemeClr val="accent2"/>
                  </a:solidFill>
                  <a:latin typeface="宋体" pitchFamily="2" charset="-122"/>
                </a:rPr>
                <a:t> 求方程</a:t>
              </a:r>
              <a:r>
                <a:rPr lang="en-US" altLang="zh-CN" sz="2000" dirty="0">
                  <a:solidFill>
                    <a:schemeClr val="accent2"/>
                  </a:solidFill>
                  <a:latin typeface="宋体" pitchFamily="2" charset="-122"/>
                </a:rPr>
                <a:t>x</a:t>
              </a:r>
              <a:r>
                <a:rPr lang="en-US" altLang="zh-CN" sz="2000" baseline="30000" dirty="0">
                  <a:solidFill>
                    <a:schemeClr val="accent2"/>
                  </a:solidFill>
                  <a:latin typeface="宋体" pitchFamily="2" charset="-122"/>
                </a:rPr>
                <a:t>2</a:t>
              </a:r>
              <a:r>
                <a:rPr lang="en-US" altLang="zh-CN" sz="2000" dirty="0">
                  <a:solidFill>
                    <a:schemeClr val="accent2"/>
                  </a:solidFill>
                  <a:latin typeface="宋体" pitchFamily="2" charset="-122"/>
                </a:rPr>
                <a:t>-64x+1=0</a:t>
              </a:r>
              <a:r>
                <a:rPr lang="zh-CN" altLang="en-US" sz="2000" dirty="0">
                  <a:solidFill>
                    <a:schemeClr val="accent2"/>
                  </a:solidFill>
                  <a:latin typeface="宋体" pitchFamily="2" charset="-122"/>
                </a:rPr>
                <a:t>的两个根，使它们至少具有四位有效数字（          ）</a:t>
              </a:r>
            </a:p>
            <a:p>
              <a:pPr eaLnBrk="1" hangingPunct="1"/>
              <a:endParaRPr lang="zh-CN" altLang="en-US" sz="2000" dirty="0">
                <a:solidFill>
                  <a:schemeClr val="accent2"/>
                </a:solidFill>
                <a:latin typeface="宋体" pitchFamily="2" charset="-122"/>
              </a:endParaRPr>
            </a:p>
          </p:txBody>
        </p:sp>
        <p:graphicFrame>
          <p:nvGraphicFramePr>
            <p:cNvPr id="39951" name="Object 7"/>
            <p:cNvGraphicFramePr>
              <a:graphicFrameLocks noChangeAspect="1"/>
            </p:cNvGraphicFramePr>
            <p:nvPr/>
          </p:nvGraphicFramePr>
          <p:xfrm>
            <a:off x="7363769" y="1856970"/>
            <a:ext cx="1313092" cy="281444"/>
          </p:xfrm>
          <a:graphic>
            <a:graphicData uri="http://schemas.openxmlformats.org/presentationml/2006/ole">
              <mc:AlternateContent xmlns:mc="http://schemas.openxmlformats.org/markup-compatibility/2006">
                <mc:Choice xmlns:v="urn:schemas-microsoft-com:vml" Requires="v">
                  <p:oleObj spid="_x0000_s40136" name="Equation" r:id="rId11" imgW="2028698" imgH="276210" progId="Equation.3">
                    <p:embed/>
                  </p:oleObj>
                </mc:Choice>
                <mc:Fallback>
                  <p:oleObj name="Equation" r:id="rId11" imgW="2028698" imgH="27621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63769" y="1856970"/>
                          <a:ext cx="1313092" cy="281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矩形 5"/>
          <p:cNvSpPr>
            <a:spLocks noChangeArrowheads="1"/>
          </p:cNvSpPr>
          <p:nvPr/>
        </p:nvSpPr>
        <p:spPr bwMode="auto">
          <a:xfrm>
            <a:off x="466725" y="2913063"/>
            <a:ext cx="8447088" cy="1016000"/>
          </a:xfrm>
          <a:prstGeom prst="rect">
            <a:avLst/>
          </a:prstGeom>
          <a:noFill/>
          <a:ln w="9525">
            <a:noFill/>
            <a:miter lim="800000"/>
            <a:headEnd/>
            <a:tailEnd/>
          </a:ln>
        </p:spPr>
        <p:txBody>
          <a:bodyPr wrap="none">
            <a:spAutoFit/>
          </a:bodyPr>
          <a:lstStyle/>
          <a:p>
            <a:pPr eaLnBrk="1" hangingPunct="1"/>
            <a:r>
              <a:rPr lang="zh-CN" altLang="en-US" sz="2000" b="1" dirty="0">
                <a:solidFill>
                  <a:srgbClr val="FF3300"/>
                </a:solidFill>
                <a:latin typeface="宋体" pitchFamily="2" charset="-122"/>
              </a:rPr>
              <a:t>    对两个相近的数相减，若找不到适当方法代替，只能在计算机上采用</a:t>
            </a:r>
            <a:endParaRPr lang="en-US" altLang="zh-CN" sz="2000" b="1" dirty="0">
              <a:solidFill>
                <a:srgbClr val="FF3300"/>
              </a:solidFill>
              <a:latin typeface="宋体" pitchFamily="2" charset="-122"/>
            </a:endParaRPr>
          </a:p>
          <a:p>
            <a:pPr eaLnBrk="1" hangingPunct="1"/>
            <a:r>
              <a:rPr lang="zh-CN" altLang="en-US" sz="2000" b="1" dirty="0">
                <a:solidFill>
                  <a:srgbClr val="FF3300"/>
                </a:solidFill>
                <a:latin typeface="宋体" pitchFamily="2" charset="-122"/>
              </a:rPr>
              <a:t>双倍字长计算，以提高精度。</a:t>
            </a:r>
          </a:p>
          <a:p>
            <a:pPr eaLnBrk="1" hangingPunct="1"/>
            <a:endParaRPr lang="zh-CN" altLang="en-US" sz="2000" b="1" dirty="0">
              <a:solidFill>
                <a:srgbClr val="FF3300"/>
              </a:solidFill>
              <a:latin typeface="宋体" pitchFamily="2" charset="-122"/>
            </a:endParaRPr>
          </a:p>
        </p:txBody>
      </p:sp>
      <p:grpSp>
        <p:nvGrpSpPr>
          <p:cNvPr id="11" name="组合 10"/>
          <p:cNvGrpSpPr/>
          <p:nvPr/>
        </p:nvGrpSpPr>
        <p:grpSpPr>
          <a:xfrm>
            <a:off x="36513" y="1619250"/>
            <a:ext cx="9531350" cy="1236663"/>
            <a:chOff x="36513" y="1619250"/>
            <a:chExt cx="9531350" cy="1236663"/>
          </a:xfrm>
        </p:grpSpPr>
        <p:grpSp>
          <p:nvGrpSpPr>
            <p:cNvPr id="9" name="组合 30"/>
            <p:cNvGrpSpPr>
              <a:grpSpLocks/>
            </p:cNvGrpSpPr>
            <p:nvPr/>
          </p:nvGrpSpPr>
          <p:grpSpPr bwMode="auto">
            <a:xfrm>
              <a:off x="36513" y="1619250"/>
              <a:ext cx="9144000" cy="533400"/>
              <a:chOff x="36065" y="1619876"/>
              <a:chExt cx="9144000" cy="533400"/>
            </a:xfrm>
          </p:grpSpPr>
          <p:sp>
            <p:nvSpPr>
              <p:cNvPr id="39948" name="Rectangle 8"/>
              <p:cNvSpPr>
                <a:spLocks noChangeArrowheads="1"/>
              </p:cNvSpPr>
              <p:nvPr/>
            </p:nvSpPr>
            <p:spPr bwMode="auto">
              <a:xfrm>
                <a:off x="36065" y="1619876"/>
                <a:ext cx="9144000" cy="533400"/>
              </a:xfrm>
              <a:prstGeom prst="rect">
                <a:avLst/>
              </a:prstGeom>
              <a:noFill/>
              <a:ln w="9525">
                <a:noFill/>
                <a:miter lim="800000"/>
                <a:headEnd/>
                <a:tailEnd/>
              </a:ln>
            </p:spPr>
            <p:txBody>
              <a:bodyPr anchor="ctr"/>
              <a:lstStyle/>
              <a:p>
                <a:pPr eaLnBrk="1" hangingPunct="1"/>
                <a:r>
                  <a:rPr kumimoji="1" lang="en-US" altLang="zh-CN" sz="2000" b="1" dirty="0">
                    <a:solidFill>
                      <a:schemeClr val="tx2"/>
                    </a:solidFill>
                    <a:latin typeface="宋体" pitchFamily="2" charset="-122"/>
                  </a:rPr>
                  <a:t>    </a:t>
                </a:r>
                <a:r>
                  <a:rPr kumimoji="1" lang="zh-CN" altLang="en-US" sz="2000" b="1" dirty="0">
                    <a:solidFill>
                      <a:schemeClr val="tx2"/>
                    </a:solidFill>
                    <a:latin typeface="宋体" pitchFamily="2" charset="-122"/>
                  </a:rPr>
                  <a:t>解 </a:t>
                </a:r>
                <a:r>
                  <a:rPr kumimoji="1" lang="zh-CN" altLang="en-US" sz="2000" dirty="0">
                    <a:solidFill>
                      <a:schemeClr val="tx2"/>
                    </a:solidFill>
                    <a:latin typeface="宋体" pitchFamily="2" charset="-122"/>
                  </a:rPr>
                  <a:t> </a:t>
                </a:r>
                <a:r>
                  <a:rPr kumimoji="1" lang="zh-CN" altLang="en-US" sz="2000" dirty="0">
                    <a:latin typeface="宋体" pitchFamily="2" charset="-122"/>
                  </a:rPr>
                  <a:t>由求根公式有</a:t>
                </a:r>
              </a:p>
            </p:txBody>
          </p:sp>
          <p:graphicFrame>
            <p:nvGraphicFramePr>
              <p:cNvPr id="39949" name="Object 9"/>
              <p:cNvGraphicFramePr>
                <a:graphicFrameLocks noChangeAspect="1"/>
              </p:cNvGraphicFramePr>
              <p:nvPr/>
            </p:nvGraphicFramePr>
            <p:xfrm>
              <a:off x="2690319" y="1757617"/>
              <a:ext cx="3365500" cy="302754"/>
            </p:xfrm>
            <a:graphic>
              <a:graphicData uri="http://schemas.openxmlformats.org/presentationml/2006/ole">
                <mc:AlternateContent xmlns:mc="http://schemas.openxmlformats.org/markup-compatibility/2006">
                  <mc:Choice xmlns:v="urn:schemas-microsoft-com:vml" Requires="v">
                    <p:oleObj spid="_x0000_s40137" name="Equation" r:id="rId13" imgW="3365500" imgH="431800" progId="Equation.3">
                      <p:embed/>
                    </p:oleObj>
                  </mc:Choice>
                  <mc:Fallback>
                    <p:oleObj name="Equation" r:id="rId13" imgW="3365500" imgH="4318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0319" y="1757617"/>
                            <a:ext cx="3365500" cy="3027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9" name="Object 10"/>
            <p:cNvGraphicFramePr>
              <a:graphicFrameLocks noChangeAspect="1"/>
            </p:cNvGraphicFramePr>
            <p:nvPr>
              <p:extLst>
                <p:ext uri="{D42A27DB-BD31-4B8C-83A1-F6EECF244321}">
                  <p14:modId xmlns:p14="http://schemas.microsoft.com/office/powerpoint/2010/main" val="2967934862"/>
                </p:ext>
              </p:extLst>
            </p:nvPr>
          </p:nvGraphicFramePr>
          <p:xfrm>
            <a:off x="1141413" y="2154238"/>
            <a:ext cx="6934200" cy="327025"/>
          </p:xfrm>
          <a:graphic>
            <a:graphicData uri="http://schemas.openxmlformats.org/presentationml/2006/ole">
              <mc:AlternateContent xmlns:mc="http://schemas.openxmlformats.org/markup-compatibility/2006">
                <mc:Choice xmlns:v="urn:schemas-microsoft-com:vml" Requires="v">
                  <p:oleObj spid="_x0000_s40138" name="Equation" r:id="rId15" imgW="6934200" imgH="431800" progId="Equation.3">
                    <p:embed/>
                  </p:oleObj>
                </mc:Choice>
                <mc:Fallback>
                  <p:oleObj name="Equation" r:id="rId15" imgW="6934200" imgH="4318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1413" y="2154238"/>
                          <a:ext cx="6934200"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1"/>
            <p:cNvGraphicFramePr>
              <a:graphicFrameLocks noChangeAspect="1"/>
            </p:cNvGraphicFramePr>
            <p:nvPr>
              <p:extLst>
                <p:ext uri="{D42A27DB-BD31-4B8C-83A1-F6EECF244321}">
                  <p14:modId xmlns:p14="http://schemas.microsoft.com/office/powerpoint/2010/main" val="758685747"/>
                </p:ext>
              </p:extLst>
            </p:nvPr>
          </p:nvGraphicFramePr>
          <p:xfrm>
            <a:off x="576263" y="2533650"/>
            <a:ext cx="8991600" cy="322263"/>
          </p:xfrm>
          <a:graphic>
            <a:graphicData uri="http://schemas.openxmlformats.org/presentationml/2006/ole">
              <mc:AlternateContent xmlns:mc="http://schemas.openxmlformats.org/markup-compatibility/2006">
                <mc:Choice xmlns:v="urn:schemas-microsoft-com:vml" Requires="v">
                  <p:oleObj spid="_x0000_s40139" name="公式" r:id="rId17" imgW="8991600" imgH="419100" progId="Equation.3">
                    <p:embed/>
                  </p:oleObj>
                </mc:Choice>
                <mc:Fallback>
                  <p:oleObj name="公式" r:id="rId17" imgW="8991600" imgH="4191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6263" y="2533650"/>
                          <a:ext cx="899160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p>
        </p:txBody>
      </p:sp>
      <p:sp>
        <p:nvSpPr>
          <p:cNvPr id="8" name="矩形 7"/>
          <p:cNvSpPr>
            <a:spLocks noChangeArrowheads="1"/>
          </p:cNvSpPr>
          <p:nvPr/>
        </p:nvSpPr>
        <p:spPr bwMode="auto">
          <a:xfrm>
            <a:off x="0" y="690563"/>
            <a:ext cx="3024188" cy="400050"/>
          </a:xfrm>
          <a:prstGeom prst="rect">
            <a:avLst/>
          </a:prstGeom>
          <a:noFill/>
          <a:ln w="9525">
            <a:noFill/>
            <a:miter lim="800000"/>
            <a:headEnd/>
            <a:tailEnd/>
          </a:ln>
        </p:spPr>
        <p:txBody>
          <a:bodyPr wrap="none">
            <a:spAutoFit/>
          </a:bodyPr>
          <a:lstStyle/>
          <a:p>
            <a:pPr eaLnBrk="1" hangingPunct="1"/>
            <a:r>
              <a:rPr lang="en-US" altLang="zh-CN" sz="2000" b="1" dirty="0">
                <a:solidFill>
                  <a:schemeClr val="accent2"/>
                </a:solidFill>
                <a:latin typeface="宋体" pitchFamily="2" charset="-122"/>
              </a:rPr>
              <a:t>2.</a:t>
            </a:r>
            <a:r>
              <a:rPr lang="zh-CN" altLang="en-US" sz="2000" b="1" dirty="0">
                <a:solidFill>
                  <a:schemeClr val="accent2"/>
                </a:solidFill>
                <a:latin typeface="宋体" pitchFamily="2" charset="-122"/>
              </a:rPr>
              <a:t>防止大数</a:t>
            </a:r>
            <a:r>
              <a:rPr lang="zh-CN" altLang="en-US" sz="2000" b="1" dirty="0">
                <a:solidFill>
                  <a:schemeClr val="accent2"/>
                </a:solidFill>
                <a:latin typeface="Times New Roman" pitchFamily="18" charset="0"/>
              </a:rPr>
              <a:t>“</a:t>
            </a:r>
            <a:r>
              <a:rPr lang="zh-CN" altLang="en-US" sz="2000" b="1" dirty="0">
                <a:solidFill>
                  <a:schemeClr val="accent2"/>
                </a:solidFill>
                <a:latin typeface="宋体" pitchFamily="2" charset="-122"/>
              </a:rPr>
              <a:t>吃掉</a:t>
            </a:r>
            <a:r>
              <a:rPr lang="zh-CN" altLang="en-US" sz="2000" b="1" dirty="0">
                <a:solidFill>
                  <a:schemeClr val="accent2"/>
                </a:solidFill>
                <a:latin typeface="Times New Roman" pitchFamily="18" charset="0"/>
              </a:rPr>
              <a:t>”</a:t>
            </a:r>
            <a:r>
              <a:rPr lang="zh-CN" altLang="en-US" sz="2000" b="1" dirty="0">
                <a:solidFill>
                  <a:schemeClr val="accent2"/>
                </a:solidFill>
                <a:latin typeface="宋体" pitchFamily="2" charset="-122"/>
              </a:rPr>
              <a:t>小数</a:t>
            </a:r>
          </a:p>
        </p:txBody>
      </p:sp>
      <p:grpSp>
        <p:nvGrpSpPr>
          <p:cNvPr id="6" name="组合 5"/>
          <p:cNvGrpSpPr/>
          <p:nvPr/>
        </p:nvGrpSpPr>
        <p:grpSpPr>
          <a:xfrm>
            <a:off x="128588" y="1017588"/>
            <a:ext cx="8693150" cy="3087687"/>
            <a:chOff x="128588" y="1017588"/>
            <a:chExt cx="8693150" cy="3087687"/>
          </a:xfrm>
        </p:grpSpPr>
        <p:sp>
          <p:nvSpPr>
            <p:cNvPr id="10" name="矩形 9"/>
            <p:cNvSpPr>
              <a:spLocks noChangeArrowheads="1"/>
            </p:cNvSpPr>
            <p:nvPr/>
          </p:nvSpPr>
          <p:spPr bwMode="auto">
            <a:xfrm>
              <a:off x="128588" y="1017588"/>
              <a:ext cx="8653462" cy="1323975"/>
            </a:xfrm>
            <a:prstGeom prst="rect">
              <a:avLst/>
            </a:prstGeom>
            <a:noFill/>
            <a:ln w="9525">
              <a:noFill/>
              <a:miter lim="800000"/>
              <a:headEnd/>
              <a:tailEnd/>
            </a:ln>
          </p:spPr>
          <p:txBody>
            <a:bodyPr>
              <a:spAutoFit/>
            </a:bodyPr>
            <a:lstStyle/>
            <a:p>
              <a:pPr eaLnBrk="1" hangingPunct="1"/>
              <a:r>
                <a:rPr lang="zh-CN" altLang="en-US" sz="2000" dirty="0">
                  <a:latin typeface="宋体" pitchFamily="2" charset="-122"/>
                </a:rPr>
                <a:t>      因为计算机上只能采用有限位数计算</a:t>
              </a:r>
              <a:r>
                <a:rPr lang="en-US" altLang="zh-CN" sz="2000" dirty="0">
                  <a:latin typeface="宋体" pitchFamily="2" charset="-122"/>
                </a:rPr>
                <a:t>, </a:t>
              </a:r>
              <a:r>
                <a:rPr lang="zh-CN" altLang="en-US" sz="2000" dirty="0">
                  <a:latin typeface="宋体" pitchFamily="2" charset="-122"/>
                </a:rPr>
                <a:t>若参加运算的数量级差很大，</a:t>
              </a:r>
              <a:endParaRPr lang="en-US" altLang="zh-CN" sz="2000" dirty="0">
                <a:latin typeface="宋体" pitchFamily="2" charset="-122"/>
              </a:endParaRPr>
            </a:p>
            <a:p>
              <a:pPr eaLnBrk="1" hangingPunct="1"/>
              <a:r>
                <a:rPr lang="zh-CN" altLang="en-US" sz="2000" dirty="0">
                  <a:latin typeface="宋体" pitchFamily="2" charset="-122"/>
                </a:rPr>
                <a:t>在它们的加、减运算中，绝对值很小的数往往被绝对值较大的数</a:t>
              </a:r>
              <a:r>
                <a:rPr lang="zh-CN" altLang="en-US" sz="2000" dirty="0">
                  <a:latin typeface="Times New Roman" pitchFamily="18" charset="0"/>
                </a:rPr>
                <a:t>“</a:t>
              </a:r>
              <a:r>
                <a:rPr lang="zh-CN" altLang="en-US" sz="2000" dirty="0">
                  <a:latin typeface="宋体" pitchFamily="2" charset="-122"/>
                </a:rPr>
                <a:t>吃掉</a:t>
              </a:r>
              <a:r>
                <a:rPr lang="zh-CN" altLang="en-US" sz="2000" dirty="0">
                  <a:latin typeface="Times New Roman" pitchFamily="18" charset="0"/>
                </a:rPr>
                <a:t>”</a:t>
              </a:r>
              <a:r>
                <a:rPr lang="zh-CN" altLang="en-US" sz="2000" dirty="0">
                  <a:latin typeface="宋体" pitchFamily="2" charset="-122"/>
                </a:rPr>
                <a:t>，造成计算结果失真。 </a:t>
              </a:r>
            </a:p>
            <a:p>
              <a:pPr eaLnBrk="1" hangingPunct="1"/>
              <a:endParaRPr lang="zh-CN" altLang="en-US" sz="2000" dirty="0">
                <a:latin typeface="宋体" pitchFamily="2" charset="-122"/>
              </a:endParaRPr>
            </a:p>
          </p:txBody>
        </p:sp>
        <p:sp>
          <p:nvSpPr>
            <p:cNvPr id="22" name="矩形 21"/>
            <p:cNvSpPr>
              <a:spLocks noChangeArrowheads="1"/>
            </p:cNvSpPr>
            <p:nvPr/>
          </p:nvSpPr>
          <p:spPr bwMode="auto">
            <a:xfrm>
              <a:off x="228600" y="2038350"/>
              <a:ext cx="8593138" cy="2066925"/>
            </a:xfrm>
            <a:prstGeom prst="rect">
              <a:avLst/>
            </a:prstGeom>
            <a:noFill/>
            <a:ln w="9525">
              <a:noFill/>
              <a:miter lim="800000"/>
              <a:headEnd/>
              <a:tailEnd/>
            </a:ln>
          </p:spPr>
          <p:txBody>
            <a:bodyPr>
              <a:spAutoFit/>
            </a:bodyPr>
            <a:lstStyle/>
            <a:p>
              <a:pPr eaLnBrk="1" hangingPunct="1">
                <a:lnSpc>
                  <a:spcPts val="2200"/>
                </a:lnSpc>
              </a:pPr>
              <a:r>
                <a:rPr lang="zh-CN" altLang="en-US" sz="2000" dirty="0">
                  <a:latin typeface="宋体" pitchFamily="2" charset="-122"/>
                </a:rPr>
                <a:t>    例如，用八位十进制浮点计算</a:t>
              </a:r>
              <a:r>
                <a:rPr lang="en-US" altLang="zh-CN" sz="2000" dirty="0">
                  <a:latin typeface="宋体" pitchFamily="2" charset="-122"/>
                </a:rPr>
                <a:t>A=26358713+0.8+0.2</a:t>
              </a:r>
            </a:p>
            <a:p>
              <a:pPr eaLnBrk="1" hangingPunct="1">
                <a:lnSpc>
                  <a:spcPts val="2200"/>
                </a:lnSpc>
              </a:pPr>
              <a:r>
                <a:rPr lang="zh-CN" altLang="en-US" sz="2000" dirty="0">
                  <a:latin typeface="宋体" pitchFamily="2" charset="-122"/>
                </a:rPr>
                <a:t>按照加法浮点运算的对阶规则，应有</a:t>
              </a:r>
              <a:endParaRPr lang="en-US" altLang="zh-CN" sz="2000" dirty="0">
                <a:latin typeface="宋体" pitchFamily="2" charset="-122"/>
              </a:endParaRPr>
            </a:p>
            <a:p>
              <a:pPr eaLnBrk="1" hangingPunct="1">
                <a:lnSpc>
                  <a:spcPts val="2200"/>
                </a:lnSpc>
              </a:pPr>
              <a:r>
                <a:rPr lang="en-US" altLang="zh-CN" sz="2000" dirty="0">
                  <a:latin typeface="宋体" pitchFamily="2" charset="-122"/>
                </a:rPr>
                <a:t>    A=0.26358713×10</a:t>
              </a:r>
              <a:r>
                <a:rPr lang="en-US" altLang="zh-CN" sz="2000" baseline="30000" dirty="0">
                  <a:latin typeface="宋体" pitchFamily="2" charset="-122"/>
                </a:rPr>
                <a:t>8</a:t>
              </a:r>
              <a:r>
                <a:rPr lang="en-US" altLang="zh-CN" sz="2000" dirty="0">
                  <a:latin typeface="宋体" pitchFamily="2" charset="-122"/>
                </a:rPr>
                <a:t>+0.000000008×10</a:t>
              </a:r>
              <a:r>
                <a:rPr lang="en-US" altLang="zh-CN" sz="2000" baseline="30000" dirty="0">
                  <a:latin typeface="宋体" pitchFamily="2" charset="-122"/>
                </a:rPr>
                <a:t>8</a:t>
              </a:r>
              <a:r>
                <a:rPr lang="en-US" altLang="zh-CN" sz="2000" dirty="0">
                  <a:latin typeface="宋体" pitchFamily="2" charset="-122"/>
                </a:rPr>
                <a:t>+0.000000002×10</a:t>
              </a:r>
              <a:r>
                <a:rPr lang="en-US" altLang="zh-CN" sz="2000" baseline="30000" dirty="0">
                  <a:latin typeface="宋体" pitchFamily="2" charset="-122"/>
                </a:rPr>
                <a:t>8</a:t>
              </a:r>
            </a:p>
            <a:p>
              <a:pPr eaLnBrk="1" hangingPunct="1">
                <a:lnSpc>
                  <a:spcPts val="2200"/>
                </a:lnSpc>
              </a:pPr>
              <a:r>
                <a:rPr lang="zh-CN" altLang="en-US" sz="2000" dirty="0">
                  <a:latin typeface="宋体" pitchFamily="2" charset="-122"/>
                </a:rPr>
                <a:t>由于采用八位数运算</a:t>
              </a:r>
              <a:r>
                <a:rPr lang="en-US" altLang="zh-CN" sz="2000" dirty="0">
                  <a:latin typeface="宋体" pitchFamily="2" charset="-122"/>
                </a:rPr>
                <a:t>,</a:t>
              </a:r>
              <a:r>
                <a:rPr lang="zh-CN" altLang="en-US" sz="2000" dirty="0">
                  <a:latin typeface="宋体" pitchFamily="2" charset="-122"/>
                </a:rPr>
                <a:t>于是有</a:t>
              </a:r>
              <a:endParaRPr lang="en-US" altLang="zh-CN" sz="2000" dirty="0">
                <a:latin typeface="宋体" pitchFamily="2" charset="-122"/>
              </a:endParaRPr>
            </a:p>
            <a:p>
              <a:pPr eaLnBrk="1" hangingPunct="1">
                <a:lnSpc>
                  <a:spcPts val="2200"/>
                </a:lnSpc>
              </a:pPr>
              <a:r>
                <a:rPr lang="en-US" altLang="zh-CN" sz="2000" dirty="0">
                  <a:latin typeface="宋体" pitchFamily="2" charset="-122"/>
                </a:rPr>
                <a:t>    A=26358713</a:t>
              </a:r>
            </a:p>
            <a:p>
              <a:pPr eaLnBrk="1" hangingPunct="1">
                <a:lnSpc>
                  <a:spcPts val="2200"/>
                </a:lnSpc>
              </a:pPr>
              <a:r>
                <a:rPr lang="zh-CN" altLang="en-US" sz="2000" dirty="0">
                  <a:latin typeface="宋体" pitchFamily="2" charset="-122"/>
                </a:rPr>
                <a:t>若改变计算顺序，计算</a:t>
              </a:r>
              <a:r>
                <a:rPr lang="en-US" altLang="zh-CN" sz="2000" dirty="0">
                  <a:latin typeface="宋体" pitchFamily="2" charset="-122"/>
                </a:rPr>
                <a:t>0.2+0.8+26358713</a:t>
              </a:r>
              <a:r>
                <a:rPr lang="zh-CN" altLang="en-US" sz="2000" dirty="0">
                  <a:latin typeface="宋体" pitchFamily="2" charset="-122"/>
                </a:rPr>
                <a:t>，则有</a:t>
              </a:r>
              <a:endParaRPr lang="en-US" altLang="zh-CN" sz="2000" dirty="0">
                <a:latin typeface="宋体" pitchFamily="2" charset="-122"/>
              </a:endParaRPr>
            </a:p>
            <a:p>
              <a:pPr eaLnBrk="1" hangingPunct="1">
                <a:lnSpc>
                  <a:spcPts val="2200"/>
                </a:lnSpc>
              </a:pPr>
              <a:r>
                <a:rPr lang="en-US" altLang="zh-CN" sz="2000" dirty="0">
                  <a:latin typeface="宋体" pitchFamily="2" charset="-122"/>
                </a:rPr>
                <a:t>    A=0.00000001×10</a:t>
              </a:r>
              <a:r>
                <a:rPr lang="en-US" altLang="zh-CN" sz="2000" baseline="30000" dirty="0">
                  <a:latin typeface="宋体" pitchFamily="2" charset="-122"/>
                </a:rPr>
                <a:t>8</a:t>
              </a:r>
              <a:r>
                <a:rPr lang="en-US" altLang="zh-CN" sz="2000" dirty="0">
                  <a:latin typeface="宋体" pitchFamily="2" charset="-122"/>
                </a:rPr>
                <a:t>+0.26358713×10</a:t>
              </a:r>
              <a:r>
                <a:rPr lang="en-US" altLang="zh-CN" sz="2000" baseline="30000" dirty="0">
                  <a:latin typeface="宋体" pitchFamily="2" charset="-122"/>
                </a:rPr>
                <a:t>8</a:t>
              </a:r>
              <a:r>
                <a:rPr lang="en-US" altLang="zh-CN" sz="2000" dirty="0">
                  <a:latin typeface="宋体" pitchFamily="2" charset="-122"/>
                </a:rPr>
                <a:t>=26358714</a:t>
              </a:r>
              <a:endParaRPr lang="zh-CN" altLang="en-US" dirty="0">
                <a:latin typeface="宋体" pitchFamily="2" charset="-122"/>
              </a:endParaRPr>
            </a:p>
          </p:txBody>
        </p:sp>
      </p:grpSp>
      <p:sp>
        <p:nvSpPr>
          <p:cNvPr id="23" name="Rectangle 9"/>
          <p:cNvSpPr>
            <a:spLocks noChangeArrowheads="1"/>
          </p:cNvSpPr>
          <p:nvPr/>
        </p:nvSpPr>
        <p:spPr bwMode="auto">
          <a:xfrm>
            <a:off x="276225" y="4148138"/>
            <a:ext cx="9144000" cy="400050"/>
          </a:xfrm>
          <a:prstGeom prst="rect">
            <a:avLst/>
          </a:prstGeom>
          <a:noFill/>
          <a:ln w="9525">
            <a:noFill/>
            <a:miter lim="800000"/>
            <a:headEnd/>
            <a:tailEnd/>
          </a:ln>
        </p:spPr>
        <p:txBody>
          <a:bodyPr>
            <a:spAutoFit/>
          </a:bodyPr>
          <a:lstStyle/>
          <a:p>
            <a:pPr eaLnBrk="1" hangingPunct="1"/>
            <a:r>
              <a:rPr kumimoji="1" lang="zh-CN" altLang="en-US" sz="2000" b="1" dirty="0">
                <a:solidFill>
                  <a:srgbClr val="FF3300"/>
                </a:solidFill>
                <a:latin typeface="宋体" pitchFamily="2" charset="-122"/>
              </a:rPr>
              <a:t>可见，在求和或差的过程中应采用由小到大的运算过程。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梯形 10"/>
          <p:cNvSpPr/>
          <p:nvPr/>
        </p:nvSpPr>
        <p:spPr>
          <a:xfrm>
            <a:off x="3757613" y="1262063"/>
            <a:ext cx="1169987" cy="215900"/>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3292475" y="1392238"/>
            <a:ext cx="5162550" cy="1257300"/>
          </a:xfrm>
          <a:prstGeom prst="rect">
            <a:avLst/>
          </a:prstGeom>
          <a:solidFill>
            <a:schemeClr val="bg1">
              <a:lumMod val="95000"/>
            </a:schemeClr>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13" name="任意多边形 8"/>
          <p:cNvSpPr>
            <a:spLocks/>
          </p:cNvSpPr>
          <p:nvPr/>
        </p:nvSpPr>
        <p:spPr bwMode="auto">
          <a:xfrm>
            <a:off x="3846513" y="1262063"/>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bg1">
              <a:lumMod val="85000"/>
            </a:schemeClr>
          </a:solidFill>
          <a:ln w="12700" algn="ctr">
            <a:noFill/>
            <a:miter lim="800000"/>
            <a:headEnd/>
            <a:tailEnd/>
          </a:ln>
        </p:spPr>
        <p:txBody>
          <a:bodyPr tIns="0" bIns="360000" anchor="ctr"/>
          <a:lstStyle/>
          <a:p>
            <a:pPr algn="ctr" eaLnBrk="1" hangingPunct="1">
              <a:spcBef>
                <a:spcPts val="2400"/>
              </a:spcBef>
              <a:buClr>
                <a:schemeClr val="accent1"/>
              </a:buClr>
              <a:buSzPct val="60000"/>
              <a:defRPr/>
            </a:pPr>
            <a:r>
              <a:rPr lang="en-US" altLang="zh-CN" sz="3200" b="1" dirty="0">
                <a:solidFill>
                  <a:schemeClr val="accent2">
                    <a:lumMod val="50000"/>
                  </a:schemeClr>
                </a:solidFill>
                <a:latin typeface="微软雅黑" pitchFamily="34" charset="-122"/>
                <a:ea typeface="微软雅黑" pitchFamily="34" charset="-122"/>
                <a:cs typeface="Arial Unicode MS" pitchFamily="34" charset="-122"/>
              </a:rPr>
              <a:t>01</a:t>
            </a:r>
            <a:endParaRPr lang="zh-CN" altLang="en-US" sz="3200" b="1" dirty="0">
              <a:solidFill>
                <a:schemeClr val="accent2">
                  <a:lumMod val="50000"/>
                </a:schemeClr>
              </a:solidFill>
              <a:latin typeface="微软雅黑" pitchFamily="34" charset="-122"/>
              <a:ea typeface="微软雅黑" pitchFamily="34" charset="-122"/>
              <a:cs typeface="Arial Unicode MS" pitchFamily="34" charset="-122"/>
            </a:endParaRPr>
          </a:p>
        </p:txBody>
      </p:sp>
      <p:sp>
        <p:nvSpPr>
          <p:cNvPr id="14" name="矩形 13"/>
          <p:cNvSpPr/>
          <p:nvPr/>
        </p:nvSpPr>
        <p:spPr>
          <a:xfrm>
            <a:off x="4919663" y="1612900"/>
            <a:ext cx="2492375" cy="768350"/>
          </a:xfrm>
          <a:prstGeom prst="rect">
            <a:avLst/>
          </a:prstGeom>
        </p:spPr>
        <p:txBody>
          <a:bodyPr wrap="none">
            <a:spAutoFit/>
          </a:bodyPr>
          <a:lstStyle/>
          <a:p>
            <a:pPr>
              <a:defRPr/>
            </a:pPr>
            <a:r>
              <a:rPr lang="zh-CN" altLang="en-US" sz="4400" b="1" dirty="0">
                <a:solidFill>
                  <a:schemeClr val="accent2">
                    <a:lumMod val="50000"/>
                  </a:schemeClr>
                </a:solidFill>
                <a:latin typeface="微软雅黑" pitchFamily="34" charset="-122"/>
                <a:ea typeface="微软雅黑" pitchFamily="34" charset="-122"/>
              </a:rPr>
              <a:t>绪       论</a:t>
            </a:r>
          </a:p>
        </p:txBody>
      </p:sp>
      <p:pic>
        <p:nvPicPr>
          <p:cNvPr id="19462" name="Picture 2"/>
          <p:cNvPicPr>
            <a:picLocks noChangeAspect="1" noChangeArrowheads="1"/>
          </p:cNvPicPr>
          <p:nvPr/>
        </p:nvPicPr>
        <p:blipFill>
          <a:blip r:embed="rId3"/>
          <a:srcRect/>
          <a:stretch>
            <a:fillRect/>
          </a:stretch>
        </p:blipFill>
        <p:spPr bwMode="auto">
          <a:xfrm>
            <a:off x="0" y="2941638"/>
            <a:ext cx="3668713" cy="1952625"/>
          </a:xfrm>
          <a:prstGeom prst="rect">
            <a:avLst/>
          </a:prstGeom>
          <a:noFill/>
          <a:ln w="9525">
            <a:noFill/>
            <a:miter lim="800000"/>
            <a:headEnd/>
            <a:tailEnd/>
          </a:ln>
          <a:effectLst/>
        </p:spPr>
      </p:pic>
      <p:sp>
        <p:nvSpPr>
          <p:cNvPr id="16" name="Freeform 11"/>
          <p:cNvSpPr>
            <a:spLocks noEditPoints="1"/>
          </p:cNvSpPr>
          <p:nvPr/>
        </p:nvSpPr>
        <p:spPr bwMode="auto">
          <a:xfrm>
            <a:off x="7050088" y="3275013"/>
            <a:ext cx="1489075" cy="1287462"/>
          </a:xfrm>
          <a:custGeom>
            <a:avLst/>
            <a:gdLst>
              <a:gd name="T0" fmla="*/ 2147483647 w 948"/>
              <a:gd name="T1" fmla="*/ 2147483647 h 810"/>
              <a:gd name="T2" fmla="*/ 2147483647 w 948"/>
              <a:gd name="T3" fmla="*/ 2147483647 h 810"/>
              <a:gd name="T4" fmla="*/ 2147483647 w 948"/>
              <a:gd name="T5" fmla="*/ 2147483647 h 810"/>
              <a:gd name="T6" fmla="*/ 2147483647 w 948"/>
              <a:gd name="T7" fmla="*/ 2147483647 h 810"/>
              <a:gd name="T8" fmla="*/ 2147483647 w 948"/>
              <a:gd name="T9" fmla="*/ 2147483647 h 810"/>
              <a:gd name="T10" fmla="*/ 2147483647 w 948"/>
              <a:gd name="T11" fmla="*/ 2147483647 h 810"/>
              <a:gd name="T12" fmla="*/ 2147483647 w 948"/>
              <a:gd name="T13" fmla="*/ 2147483647 h 810"/>
              <a:gd name="T14" fmla="*/ 2147483647 w 948"/>
              <a:gd name="T15" fmla="*/ 2147483647 h 810"/>
              <a:gd name="T16" fmla="*/ 2147483647 w 948"/>
              <a:gd name="T17" fmla="*/ 2147483647 h 810"/>
              <a:gd name="T18" fmla="*/ 2147483647 w 948"/>
              <a:gd name="T19" fmla="*/ 2147483647 h 810"/>
              <a:gd name="T20" fmla="*/ 2147483647 w 948"/>
              <a:gd name="T21" fmla="*/ 2147483647 h 810"/>
              <a:gd name="T22" fmla="*/ 2147483647 w 948"/>
              <a:gd name="T23" fmla="*/ 2147483647 h 810"/>
              <a:gd name="T24" fmla="*/ 2147483647 w 948"/>
              <a:gd name="T25" fmla="*/ 2147483647 h 810"/>
              <a:gd name="T26" fmla="*/ 2147483647 w 948"/>
              <a:gd name="T27" fmla="*/ 2147483647 h 810"/>
              <a:gd name="T28" fmla="*/ 2147483647 w 948"/>
              <a:gd name="T29" fmla="*/ 2147483647 h 810"/>
              <a:gd name="T30" fmla="*/ 2147483647 w 948"/>
              <a:gd name="T31" fmla="*/ 2147483647 h 810"/>
              <a:gd name="T32" fmla="*/ 2147483647 w 948"/>
              <a:gd name="T33" fmla="*/ 2147483647 h 810"/>
              <a:gd name="T34" fmla="*/ 2147483647 w 948"/>
              <a:gd name="T35" fmla="*/ 2147483647 h 810"/>
              <a:gd name="T36" fmla="*/ 2147483647 w 948"/>
              <a:gd name="T37" fmla="*/ 2147483647 h 810"/>
              <a:gd name="T38" fmla="*/ 2147483647 w 948"/>
              <a:gd name="T39" fmla="*/ 2147483647 h 810"/>
              <a:gd name="T40" fmla="*/ 2147483647 w 948"/>
              <a:gd name="T41" fmla="*/ 2147483647 h 810"/>
              <a:gd name="T42" fmla="*/ 2147483647 w 948"/>
              <a:gd name="T43" fmla="*/ 2147483647 h 810"/>
              <a:gd name="T44" fmla="*/ 2147483647 w 948"/>
              <a:gd name="T45" fmla="*/ 2147483647 h 810"/>
              <a:gd name="T46" fmla="*/ 2147483647 w 948"/>
              <a:gd name="T47" fmla="*/ 2147483647 h 810"/>
              <a:gd name="T48" fmla="*/ 2147483647 w 948"/>
              <a:gd name="T49" fmla="*/ 2147483647 h 810"/>
              <a:gd name="T50" fmla="*/ 2147483647 w 948"/>
              <a:gd name="T51" fmla="*/ 2147483647 h 810"/>
              <a:gd name="T52" fmla="*/ 2147483647 w 948"/>
              <a:gd name="T53" fmla="*/ 2147483647 h 810"/>
              <a:gd name="T54" fmla="*/ 2147483647 w 948"/>
              <a:gd name="T55" fmla="*/ 2147483647 h 810"/>
              <a:gd name="T56" fmla="*/ 2147483647 w 948"/>
              <a:gd name="T57" fmla="*/ 2147483647 h 810"/>
              <a:gd name="T58" fmla="*/ 2147483647 w 948"/>
              <a:gd name="T59" fmla="*/ 2147483647 h 810"/>
              <a:gd name="T60" fmla="*/ 2147483647 w 948"/>
              <a:gd name="T61" fmla="*/ 2147483647 h 810"/>
              <a:gd name="T62" fmla="*/ 2147483647 w 948"/>
              <a:gd name="T63" fmla="*/ 2147483647 h 810"/>
              <a:gd name="T64" fmla="*/ 2147483647 w 948"/>
              <a:gd name="T65" fmla="*/ 2147483647 h 810"/>
              <a:gd name="T66" fmla="*/ 2147483647 w 948"/>
              <a:gd name="T67" fmla="*/ 2147483647 h 810"/>
              <a:gd name="T68" fmla="*/ 2147483647 w 948"/>
              <a:gd name="T69" fmla="*/ 2147483647 h 810"/>
              <a:gd name="T70" fmla="*/ 2147483647 w 948"/>
              <a:gd name="T71" fmla="*/ 2147483647 h 810"/>
              <a:gd name="T72" fmla="*/ 2147483647 w 948"/>
              <a:gd name="T73" fmla="*/ 2147483647 h 810"/>
              <a:gd name="T74" fmla="*/ 2147483647 w 948"/>
              <a:gd name="T75" fmla="*/ 2147483647 h 810"/>
              <a:gd name="T76" fmla="*/ 2147483647 w 948"/>
              <a:gd name="T77" fmla="*/ 2147483647 h 810"/>
              <a:gd name="T78" fmla="*/ 2147483647 w 948"/>
              <a:gd name="T79" fmla="*/ 2147483647 h 810"/>
              <a:gd name="T80" fmla="*/ 2147483647 w 948"/>
              <a:gd name="T81" fmla="*/ 2147483647 h 810"/>
              <a:gd name="T82" fmla="*/ 2147483647 w 948"/>
              <a:gd name="T83" fmla="*/ 2147483647 h 810"/>
              <a:gd name="T84" fmla="*/ 2147483647 w 948"/>
              <a:gd name="T85" fmla="*/ 2147483647 h 810"/>
              <a:gd name="T86" fmla="*/ 2147483647 w 948"/>
              <a:gd name="T87" fmla="*/ 2147483647 h 810"/>
              <a:gd name="T88" fmla="*/ 2147483647 w 948"/>
              <a:gd name="T89" fmla="*/ 2147483647 h 810"/>
              <a:gd name="T90" fmla="*/ 2147483647 w 948"/>
              <a:gd name="T91" fmla="*/ 2147483647 h 810"/>
              <a:gd name="T92" fmla="*/ 2147483647 w 948"/>
              <a:gd name="T93" fmla="*/ 2147483647 h 810"/>
              <a:gd name="T94" fmla="*/ 2147483647 w 948"/>
              <a:gd name="T95" fmla="*/ 2147483647 h 810"/>
              <a:gd name="T96" fmla="*/ 2147483647 w 948"/>
              <a:gd name="T97" fmla="*/ 2147483647 h 810"/>
              <a:gd name="T98" fmla="*/ 2147483647 w 948"/>
              <a:gd name="T99" fmla="*/ 2147483647 h 810"/>
              <a:gd name="T100" fmla="*/ 2147483647 w 948"/>
              <a:gd name="T101" fmla="*/ 2147483647 h 810"/>
              <a:gd name="T102" fmla="*/ 2147483647 w 948"/>
              <a:gd name="T103" fmla="*/ 2147483647 h 810"/>
              <a:gd name="T104" fmla="*/ 2147483647 w 948"/>
              <a:gd name="T105" fmla="*/ 2147483647 h 810"/>
              <a:gd name="T106" fmla="*/ 2147483647 w 948"/>
              <a:gd name="T107" fmla="*/ 2147483647 h 810"/>
              <a:gd name="T108" fmla="*/ 2147483647 w 948"/>
              <a:gd name="T109" fmla="*/ 2147483647 h 810"/>
              <a:gd name="T110" fmla="*/ 2147483647 w 948"/>
              <a:gd name="T111" fmla="*/ 2147483647 h 810"/>
              <a:gd name="T112" fmla="*/ 2147483647 w 948"/>
              <a:gd name="T113" fmla="*/ 2147483647 h 810"/>
              <a:gd name="T114" fmla="*/ 2147483647 w 948"/>
              <a:gd name="T115" fmla="*/ 2147483647 h 810"/>
              <a:gd name="T116" fmla="*/ 2147483647 w 948"/>
              <a:gd name="T117" fmla="*/ 2147483647 h 810"/>
              <a:gd name="T118" fmla="*/ 2147483647 w 948"/>
              <a:gd name="T119" fmla="*/ 2147483647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113E6A"/>
          </a:solidFill>
          <a:ln w="9525">
            <a:noFill/>
            <a:round/>
            <a:headEnd/>
            <a:tailEnd/>
          </a:ln>
        </p:spPr>
        <p:txBody>
          <a:bodyPr/>
          <a:lstStyle/>
          <a:p>
            <a:endParaRPr lang="zh-CN" altLang="en-US"/>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750"/>
                                        <p:tgtEl>
                                          <p:spTgt spid="11"/>
                                        </p:tgtEl>
                                      </p:cBhvr>
                                    </p:animEffect>
                                  </p:childTnLst>
                                </p:cTn>
                              </p:par>
                            </p:childTnLst>
                          </p:cTn>
                        </p:par>
                        <p:par>
                          <p:cTn id="12" fill="hold" nodeType="afterGroup">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par>
                          <p:cTn id="16" fill="hold" nodeType="afterGroup">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nodeType="afterGroup">
                            <p:stCondLst>
                              <p:cond delay="2250"/>
                            </p:stCondLst>
                            <p:childTnLst>
                              <p:par>
                                <p:cTn id="21" presetID="31"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400" fill="hold"/>
                                        <p:tgtEl>
                                          <p:spTgt spid="16"/>
                                        </p:tgtEl>
                                        <p:attrNameLst>
                                          <p:attrName>ppt_w</p:attrName>
                                        </p:attrNameLst>
                                      </p:cBhvr>
                                      <p:tavLst>
                                        <p:tav tm="0">
                                          <p:val>
                                            <p:fltVal val="0"/>
                                          </p:val>
                                        </p:tav>
                                        <p:tav tm="100000">
                                          <p:val>
                                            <p:strVal val="#ppt_w"/>
                                          </p:val>
                                        </p:tav>
                                      </p:tavLst>
                                    </p:anim>
                                    <p:anim calcmode="lin" valueType="num">
                                      <p:cBhvr>
                                        <p:cTn id="24" dur="400" fill="hold"/>
                                        <p:tgtEl>
                                          <p:spTgt spid="16"/>
                                        </p:tgtEl>
                                        <p:attrNameLst>
                                          <p:attrName>ppt_h</p:attrName>
                                        </p:attrNameLst>
                                      </p:cBhvr>
                                      <p:tavLst>
                                        <p:tav tm="0">
                                          <p:val>
                                            <p:fltVal val="0"/>
                                          </p:val>
                                        </p:tav>
                                        <p:tav tm="100000">
                                          <p:val>
                                            <p:strVal val="#ppt_h"/>
                                          </p:val>
                                        </p:tav>
                                      </p:tavLst>
                                    </p:anim>
                                    <p:anim calcmode="lin" valueType="num">
                                      <p:cBhvr>
                                        <p:cTn id="25" dur="400" fill="hold"/>
                                        <p:tgtEl>
                                          <p:spTgt spid="16"/>
                                        </p:tgtEl>
                                        <p:attrNameLst>
                                          <p:attrName>style.rotation</p:attrName>
                                        </p:attrNameLst>
                                      </p:cBhvr>
                                      <p:tavLst>
                                        <p:tav tm="0">
                                          <p:val>
                                            <p:fltVal val="90"/>
                                          </p:val>
                                        </p:tav>
                                        <p:tav tm="100000">
                                          <p:val>
                                            <p:fltVal val="0"/>
                                          </p:val>
                                        </p:tav>
                                      </p:tavLst>
                                    </p:anim>
                                    <p:animEffect transition="in" filter="fade">
                                      <p:cBhvr>
                                        <p:cTn id="26" dur="400"/>
                                        <p:tgtEl>
                                          <p:spTgt spid="16"/>
                                        </p:tgtEl>
                                      </p:cBhvr>
                                    </p:animEffect>
                                  </p:childTnLst>
                                </p:cTn>
                              </p:par>
                            </p:childTnLst>
                          </p:cTn>
                        </p:par>
                        <p:par>
                          <p:cTn id="27" fill="hold" nodeType="afterGroup">
                            <p:stCondLst>
                              <p:cond delay="2650"/>
                            </p:stCondLst>
                            <p:childTnLst>
                              <p:par>
                                <p:cTn id="28" presetID="53" presetClass="entr" presetSubtype="16" fill="hold" nodeType="afterEffect">
                                  <p:stCondLst>
                                    <p:cond delay="0"/>
                                  </p:stCondLst>
                                  <p:childTnLst>
                                    <p:set>
                                      <p:cBhvr>
                                        <p:cTn id="29" dur="1" fill="hold">
                                          <p:stCondLst>
                                            <p:cond delay="0"/>
                                          </p:stCondLst>
                                        </p:cTn>
                                        <p:tgtEl>
                                          <p:spTgt spid="19462"/>
                                        </p:tgtEl>
                                        <p:attrNameLst>
                                          <p:attrName>style.visibility</p:attrName>
                                        </p:attrNameLst>
                                      </p:cBhvr>
                                      <p:to>
                                        <p:strVal val="visible"/>
                                      </p:to>
                                    </p:set>
                                    <p:anim calcmode="lin" valueType="num">
                                      <p:cBhvr>
                                        <p:cTn id="30" dur="500" fill="hold"/>
                                        <p:tgtEl>
                                          <p:spTgt spid="19462"/>
                                        </p:tgtEl>
                                        <p:attrNameLst>
                                          <p:attrName>ppt_w</p:attrName>
                                        </p:attrNameLst>
                                      </p:cBhvr>
                                      <p:tavLst>
                                        <p:tav tm="0">
                                          <p:val>
                                            <p:fltVal val="0"/>
                                          </p:val>
                                        </p:tav>
                                        <p:tav tm="100000">
                                          <p:val>
                                            <p:strVal val="#ppt_w"/>
                                          </p:val>
                                        </p:tav>
                                      </p:tavLst>
                                    </p:anim>
                                    <p:anim calcmode="lin" valueType="num">
                                      <p:cBhvr>
                                        <p:cTn id="31" dur="500" fill="hold"/>
                                        <p:tgtEl>
                                          <p:spTgt spid="19462"/>
                                        </p:tgtEl>
                                        <p:attrNameLst>
                                          <p:attrName>ppt_h</p:attrName>
                                        </p:attrNameLst>
                                      </p:cBhvr>
                                      <p:tavLst>
                                        <p:tav tm="0">
                                          <p:val>
                                            <p:fltVal val="0"/>
                                          </p:val>
                                        </p:tav>
                                        <p:tav tm="100000">
                                          <p:val>
                                            <p:strVal val="#ppt_h"/>
                                          </p:val>
                                        </p:tav>
                                      </p:tavLst>
                                    </p:anim>
                                    <p:animEffect transition="in" filter="fade">
                                      <p:cBhvr>
                                        <p:cTn id="32"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p>
        </p:txBody>
      </p:sp>
      <p:sp>
        <p:nvSpPr>
          <p:cNvPr id="25" name="Rectangle 10"/>
          <p:cNvSpPr>
            <a:spLocks noChangeArrowheads="1"/>
          </p:cNvSpPr>
          <p:nvPr/>
        </p:nvSpPr>
        <p:spPr bwMode="auto">
          <a:xfrm>
            <a:off x="-173038" y="817563"/>
            <a:ext cx="9144001" cy="400050"/>
          </a:xfrm>
          <a:prstGeom prst="rect">
            <a:avLst/>
          </a:prstGeom>
          <a:noFill/>
          <a:ln w="9525">
            <a:noFill/>
            <a:miter lim="800000"/>
            <a:headEnd/>
            <a:tailEnd/>
          </a:ln>
        </p:spPr>
        <p:txBody>
          <a:bodyPr>
            <a:spAutoFit/>
          </a:bodyPr>
          <a:lstStyle/>
          <a:p>
            <a:pPr eaLnBrk="1" hangingPunct="1"/>
            <a:r>
              <a:rPr kumimoji="1" lang="en-US" altLang="zh-CN" sz="2000" dirty="0">
                <a:latin typeface="宋体" pitchFamily="2" charset="-122"/>
              </a:rPr>
              <a:t>    </a:t>
            </a:r>
            <a:r>
              <a:rPr kumimoji="1" lang="en-US" altLang="zh-CN" sz="2000" b="1" dirty="0">
                <a:solidFill>
                  <a:schemeClr val="accent2"/>
                </a:solidFill>
                <a:latin typeface="宋体" pitchFamily="2" charset="-122"/>
              </a:rPr>
              <a:t>3.</a:t>
            </a:r>
            <a:r>
              <a:rPr kumimoji="1" lang="zh-CN" altLang="en-US" sz="2000" b="1" dirty="0">
                <a:solidFill>
                  <a:schemeClr val="accent2"/>
                </a:solidFill>
                <a:latin typeface="宋体" pitchFamily="2" charset="-122"/>
              </a:rPr>
              <a:t>绝对值太小的数不宜作除数</a:t>
            </a:r>
            <a:endParaRPr kumimoji="1" lang="zh-CN" altLang="en-US" sz="2000" b="1" baseline="30000" dirty="0">
              <a:solidFill>
                <a:schemeClr val="accent2"/>
              </a:solidFill>
              <a:latin typeface="宋体" pitchFamily="2" charset="-122"/>
            </a:endParaRPr>
          </a:p>
        </p:txBody>
      </p:sp>
      <p:grpSp>
        <p:nvGrpSpPr>
          <p:cNvPr id="6" name="组合 5"/>
          <p:cNvGrpSpPr/>
          <p:nvPr/>
        </p:nvGrpSpPr>
        <p:grpSpPr>
          <a:xfrm>
            <a:off x="377825" y="1198563"/>
            <a:ext cx="8766175" cy="1811337"/>
            <a:chOff x="377825" y="1198563"/>
            <a:chExt cx="8766175" cy="1811337"/>
          </a:xfrm>
        </p:grpSpPr>
        <p:sp>
          <p:nvSpPr>
            <p:cNvPr id="9" name="矩形 8"/>
            <p:cNvSpPr>
              <a:spLocks noChangeArrowheads="1"/>
            </p:cNvSpPr>
            <p:nvPr/>
          </p:nvSpPr>
          <p:spPr bwMode="auto">
            <a:xfrm>
              <a:off x="377825" y="1198563"/>
              <a:ext cx="8766175" cy="1811337"/>
            </a:xfrm>
            <a:prstGeom prst="rect">
              <a:avLst/>
            </a:prstGeom>
            <a:noFill/>
            <a:ln w="9525">
              <a:noFill/>
              <a:miter lim="800000"/>
              <a:headEnd/>
              <a:tailEnd/>
            </a:ln>
          </p:spPr>
          <p:txBody>
            <a:bodyPr>
              <a:spAutoFit/>
            </a:bodyPr>
            <a:lstStyle/>
            <a:p>
              <a:pPr eaLnBrk="1" hangingPunct="1">
                <a:lnSpc>
                  <a:spcPts val="2600"/>
                </a:lnSpc>
              </a:pPr>
              <a:r>
                <a:rPr lang="zh-CN" altLang="en-US" sz="2000" dirty="0">
                  <a:latin typeface="宋体" pitchFamily="2" charset="-122"/>
                </a:rPr>
                <a:t>    由于除数很小</a:t>
              </a:r>
              <a:r>
                <a:rPr lang="en-US" altLang="zh-CN" sz="2000" dirty="0">
                  <a:latin typeface="宋体" pitchFamily="2" charset="-122"/>
                </a:rPr>
                <a:t>,</a:t>
              </a:r>
              <a:r>
                <a:rPr lang="zh-CN" altLang="en-US" sz="2000" dirty="0">
                  <a:latin typeface="宋体" pitchFamily="2" charset="-122"/>
                </a:rPr>
                <a:t>将导致商很大</a:t>
              </a:r>
              <a:r>
                <a:rPr lang="en-US" altLang="zh-CN" sz="2000" dirty="0">
                  <a:latin typeface="宋体" pitchFamily="2" charset="-122"/>
                </a:rPr>
                <a:t>,</a:t>
              </a:r>
              <a:r>
                <a:rPr lang="zh-CN" altLang="en-US" sz="2000" dirty="0">
                  <a:latin typeface="宋体" pitchFamily="2" charset="-122"/>
                </a:rPr>
                <a:t>有可能出现</a:t>
              </a:r>
              <a:r>
                <a:rPr lang="zh-CN" altLang="en-US" sz="2000" dirty="0">
                  <a:latin typeface="Times New Roman" pitchFamily="18" charset="0"/>
                </a:rPr>
                <a:t>“</a:t>
              </a:r>
              <a:r>
                <a:rPr lang="zh-CN" altLang="en-US" sz="2000" dirty="0">
                  <a:latin typeface="宋体" pitchFamily="2" charset="-122"/>
                </a:rPr>
                <a:t>溢出</a:t>
              </a:r>
              <a:r>
                <a:rPr lang="zh-CN" altLang="en-US" sz="2000" dirty="0">
                  <a:latin typeface="Times New Roman" pitchFamily="18" charset="0"/>
                </a:rPr>
                <a:t>”</a:t>
              </a:r>
              <a:r>
                <a:rPr lang="zh-CN" altLang="en-US" sz="2000" dirty="0">
                  <a:latin typeface="宋体" pitchFamily="2" charset="-122"/>
                </a:rPr>
                <a:t>现象</a:t>
              </a:r>
              <a:r>
                <a:rPr lang="en-US" altLang="zh-CN" sz="2000" dirty="0">
                  <a:latin typeface="宋体" pitchFamily="2" charset="-122"/>
                </a:rPr>
                <a:t>.</a:t>
              </a:r>
              <a:r>
                <a:rPr lang="zh-CN" altLang="en-US" sz="2000" dirty="0">
                  <a:latin typeface="宋体" pitchFamily="2" charset="-122"/>
                </a:rPr>
                <a:t>另外</a:t>
              </a:r>
              <a:r>
                <a:rPr lang="en-US" altLang="zh-CN" sz="2000" dirty="0">
                  <a:latin typeface="宋体" pitchFamily="2" charset="-122"/>
                </a:rPr>
                <a:t>,</a:t>
              </a:r>
              <a:r>
                <a:rPr lang="zh-CN" altLang="en-US" sz="2000" dirty="0">
                  <a:latin typeface="宋体" pitchFamily="2" charset="-122"/>
                </a:rPr>
                <a:t>设</a:t>
              </a:r>
              <a:r>
                <a:rPr lang="en-US" altLang="zh-CN" sz="2000" dirty="0">
                  <a:latin typeface="宋体" pitchFamily="2" charset="-122"/>
                </a:rPr>
                <a:t>x</a:t>
              </a:r>
              <a:r>
                <a:rPr lang="en-US" altLang="zh-CN" sz="2000" baseline="30000" dirty="0">
                  <a:latin typeface="宋体" pitchFamily="2" charset="-122"/>
                </a:rPr>
                <a:t>* </a:t>
              </a:r>
              <a:r>
                <a:rPr lang="en-US" altLang="zh-CN" sz="2000" dirty="0">
                  <a:latin typeface="宋体" pitchFamily="2" charset="-122"/>
                </a:rPr>
                <a:t>,y</a:t>
              </a:r>
              <a:r>
                <a:rPr lang="en-US" altLang="zh-CN" sz="2000" baseline="30000" dirty="0">
                  <a:latin typeface="宋体" pitchFamily="2" charset="-122"/>
                </a:rPr>
                <a:t>* </a:t>
              </a:r>
              <a:r>
                <a:rPr lang="zh-CN" altLang="en-US" sz="2000" dirty="0">
                  <a:latin typeface="宋体" pitchFamily="2" charset="-122"/>
                </a:rPr>
                <a:t>的近似值分别为</a:t>
              </a:r>
              <a:r>
                <a:rPr lang="en-US" altLang="zh-CN" sz="2000" dirty="0" err="1">
                  <a:latin typeface="宋体" pitchFamily="2" charset="-122"/>
                </a:rPr>
                <a:t>x,y</a:t>
              </a:r>
              <a:r>
                <a:rPr lang="zh-CN" altLang="en-US" sz="2000" dirty="0">
                  <a:latin typeface="宋体" pitchFamily="2" charset="-122"/>
                </a:rPr>
                <a:t>，则</a:t>
              </a:r>
              <a:r>
                <a:rPr lang="en-US" altLang="zh-CN" sz="2000" dirty="0">
                  <a:latin typeface="宋体" pitchFamily="2" charset="-122"/>
                </a:rPr>
                <a:t>z=</a:t>
              </a:r>
              <a:r>
                <a:rPr lang="en-US" altLang="zh-CN" sz="2000" dirty="0" err="1">
                  <a:latin typeface="宋体" pitchFamily="2" charset="-122"/>
                </a:rPr>
                <a:t>x÷y</a:t>
              </a:r>
              <a:r>
                <a:rPr lang="zh-CN" altLang="en-US" sz="2000" dirty="0">
                  <a:latin typeface="宋体" pitchFamily="2" charset="-122"/>
                </a:rPr>
                <a:t>是</a:t>
              </a:r>
              <a:r>
                <a:rPr lang="en-US" altLang="zh-CN" sz="2000" dirty="0">
                  <a:latin typeface="宋体" pitchFamily="2" charset="-122"/>
                </a:rPr>
                <a:t>z</a:t>
              </a:r>
              <a:r>
                <a:rPr lang="en-US" altLang="zh-CN" sz="2000" baseline="30000" dirty="0">
                  <a:latin typeface="宋体" pitchFamily="2" charset="-122"/>
                </a:rPr>
                <a:t>*</a:t>
              </a:r>
              <a:r>
                <a:rPr lang="en-US" altLang="zh-CN" sz="2000" dirty="0">
                  <a:latin typeface="宋体" pitchFamily="2" charset="-122"/>
                </a:rPr>
                <a:t>=x</a:t>
              </a:r>
              <a:r>
                <a:rPr lang="en-US" altLang="zh-CN" sz="2000" baseline="30000" dirty="0">
                  <a:latin typeface="宋体" pitchFamily="2" charset="-122"/>
                </a:rPr>
                <a:t>*</a:t>
              </a:r>
              <a:r>
                <a:rPr lang="en-US" altLang="zh-CN" sz="2000" dirty="0">
                  <a:latin typeface="宋体" pitchFamily="2" charset="-122"/>
                </a:rPr>
                <a:t>÷y</a:t>
              </a:r>
              <a:r>
                <a:rPr lang="en-US" altLang="zh-CN" sz="2000" baseline="30000" dirty="0">
                  <a:latin typeface="宋体" pitchFamily="2" charset="-122"/>
                </a:rPr>
                <a:t>*</a:t>
              </a:r>
              <a:r>
                <a:rPr lang="zh-CN" altLang="en-US" sz="2000" dirty="0">
                  <a:latin typeface="宋体" pitchFamily="2" charset="-122"/>
                </a:rPr>
                <a:t>的近似值</a:t>
              </a:r>
              <a:r>
                <a:rPr lang="en-US" altLang="zh-CN" sz="2000" dirty="0">
                  <a:latin typeface="宋体" pitchFamily="2" charset="-122"/>
                </a:rPr>
                <a:t>.</a:t>
              </a:r>
              <a:r>
                <a:rPr lang="zh-CN" altLang="en-US" sz="2000" dirty="0">
                  <a:latin typeface="宋体" pitchFamily="2" charset="-122"/>
                </a:rPr>
                <a:t>此时，</a:t>
              </a:r>
              <a:r>
                <a:rPr lang="en-US" altLang="zh-CN" sz="2000" dirty="0">
                  <a:latin typeface="宋体" pitchFamily="2" charset="-122"/>
                </a:rPr>
                <a:t>z</a:t>
              </a:r>
              <a:r>
                <a:rPr lang="zh-CN" altLang="en-US" sz="2000" dirty="0">
                  <a:latin typeface="宋体" pitchFamily="2" charset="-122"/>
                </a:rPr>
                <a:t>的绝对误差满足估计式</a:t>
              </a:r>
              <a:endParaRPr lang="en-US" altLang="zh-CN" sz="2000" dirty="0">
                <a:latin typeface="宋体" pitchFamily="2" charset="-122"/>
              </a:endParaRPr>
            </a:p>
            <a:p>
              <a:pPr eaLnBrk="1" hangingPunct="1"/>
              <a:r>
                <a:rPr lang="zh-CN" altLang="en-US" sz="2000" baseline="30000" dirty="0">
                  <a:latin typeface="宋体" pitchFamily="2" charset="-122"/>
                </a:rPr>
                <a:t> </a:t>
              </a:r>
            </a:p>
            <a:p>
              <a:pPr eaLnBrk="1" hangingPunct="1"/>
              <a:endParaRPr lang="en-US" altLang="zh-CN" sz="2000" baseline="30000" dirty="0">
                <a:latin typeface="宋体" pitchFamily="2" charset="-122"/>
              </a:endParaRPr>
            </a:p>
            <a:p>
              <a:pPr eaLnBrk="1" hangingPunct="1"/>
              <a:endParaRPr lang="zh-CN" altLang="en-US" sz="2000" dirty="0"/>
            </a:p>
          </p:txBody>
        </p:sp>
        <p:graphicFrame>
          <p:nvGraphicFramePr>
            <p:cNvPr id="32" name="Object 14"/>
            <p:cNvGraphicFramePr>
              <a:graphicFrameLocks noChangeAspect="1"/>
            </p:cNvGraphicFramePr>
            <p:nvPr>
              <p:extLst>
                <p:ext uri="{D42A27DB-BD31-4B8C-83A1-F6EECF244321}">
                  <p14:modId xmlns:p14="http://schemas.microsoft.com/office/powerpoint/2010/main" val="2636499178"/>
                </p:ext>
              </p:extLst>
            </p:nvPr>
          </p:nvGraphicFramePr>
          <p:xfrm>
            <a:off x="717550" y="2312988"/>
            <a:ext cx="7543800" cy="612775"/>
          </p:xfrm>
          <a:graphic>
            <a:graphicData uri="http://schemas.openxmlformats.org/presentationml/2006/ole">
              <mc:AlternateContent xmlns:mc="http://schemas.openxmlformats.org/markup-compatibility/2006">
                <mc:Choice xmlns:v="urn:schemas-microsoft-com:vml" Requires="v">
                  <p:oleObj spid="_x0000_s42014" name="Equation" r:id="rId3" imgW="7543800" imgH="952500" progId="Equation.3">
                    <p:embed/>
                  </p:oleObj>
                </mc:Choice>
                <mc:Fallback>
                  <p:oleObj name="Equation" r:id="rId3" imgW="7543800" imgH="9525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 y="2312988"/>
                          <a:ext cx="75438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992" name="矩形 9"/>
          <p:cNvSpPr>
            <a:spLocks noChangeArrowheads="1"/>
          </p:cNvSpPr>
          <p:nvPr/>
        </p:nvSpPr>
        <p:spPr bwMode="auto">
          <a:xfrm>
            <a:off x="850900" y="3149600"/>
            <a:ext cx="5827713" cy="400050"/>
          </a:xfrm>
          <a:prstGeom prst="rect">
            <a:avLst/>
          </a:prstGeom>
          <a:noFill/>
          <a:ln w="9525">
            <a:noFill/>
            <a:miter lim="800000"/>
            <a:headEnd/>
            <a:tailEnd/>
          </a:ln>
        </p:spPr>
        <p:txBody>
          <a:bodyPr wrap="none">
            <a:spAutoFit/>
          </a:bodyPr>
          <a:lstStyle/>
          <a:p>
            <a:pPr eaLnBrk="1" hangingPunct="1"/>
            <a:r>
              <a:rPr kumimoji="1" lang="zh-CN" altLang="en-US" sz="2000" dirty="0">
                <a:solidFill>
                  <a:srgbClr val="6404AC"/>
                </a:solidFill>
                <a:latin typeface="宋体" pitchFamily="2" charset="-122"/>
              </a:rPr>
              <a:t>可见</a:t>
            </a:r>
            <a:r>
              <a:rPr kumimoji="1" lang="en-US" altLang="zh-CN" sz="2000" dirty="0">
                <a:solidFill>
                  <a:srgbClr val="6404AC"/>
                </a:solidFill>
                <a:latin typeface="宋体" pitchFamily="2" charset="-122"/>
              </a:rPr>
              <a:t>,</a:t>
            </a:r>
            <a:r>
              <a:rPr kumimoji="1" lang="zh-CN" altLang="en-US" sz="2000" dirty="0">
                <a:solidFill>
                  <a:srgbClr val="6404AC"/>
                </a:solidFill>
                <a:latin typeface="宋体" pitchFamily="2" charset="-122"/>
              </a:rPr>
              <a:t>若除数太小</a:t>
            </a:r>
            <a:r>
              <a:rPr kumimoji="1" lang="en-US" altLang="zh-CN" sz="2000" dirty="0">
                <a:solidFill>
                  <a:srgbClr val="6404AC"/>
                </a:solidFill>
                <a:latin typeface="宋体" pitchFamily="2" charset="-122"/>
              </a:rPr>
              <a:t>,</a:t>
            </a:r>
            <a:r>
              <a:rPr kumimoji="1" lang="zh-CN" altLang="en-US" sz="2000" dirty="0">
                <a:solidFill>
                  <a:srgbClr val="6404AC"/>
                </a:solidFill>
                <a:latin typeface="宋体" pitchFamily="2" charset="-122"/>
              </a:rPr>
              <a:t>则可能导致商的绝对误差很大。</a:t>
            </a:r>
            <a:endParaRPr kumimoji="1" lang="en-US" altLang="zh-CN" sz="2000" dirty="0">
              <a:solidFill>
                <a:srgbClr val="6404AC"/>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1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419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p>
        </p:txBody>
      </p:sp>
      <p:grpSp>
        <p:nvGrpSpPr>
          <p:cNvPr id="7" name="组合 6"/>
          <p:cNvGrpSpPr/>
          <p:nvPr/>
        </p:nvGrpSpPr>
        <p:grpSpPr>
          <a:xfrm>
            <a:off x="100013" y="549275"/>
            <a:ext cx="8904287" cy="7864475"/>
            <a:chOff x="100013" y="549275"/>
            <a:chExt cx="8904287" cy="7864475"/>
          </a:xfrm>
        </p:grpSpPr>
        <p:sp>
          <p:nvSpPr>
            <p:cNvPr id="5" name="Text Box 2"/>
            <p:cNvSpPr txBox="1">
              <a:spLocks noChangeArrowheads="1"/>
            </p:cNvSpPr>
            <p:nvPr/>
          </p:nvSpPr>
          <p:spPr bwMode="auto">
            <a:xfrm>
              <a:off x="100013" y="549275"/>
              <a:ext cx="8904287" cy="7864475"/>
            </a:xfrm>
            <a:prstGeom prst="rect">
              <a:avLst/>
            </a:prstGeom>
            <a:noFill/>
            <a:ln w="9525">
              <a:noFill/>
              <a:miter lim="800000"/>
              <a:headEnd/>
              <a:tailEnd/>
            </a:ln>
          </p:spPr>
          <p:txBody>
            <a:bodyPr>
              <a:spAutoFit/>
            </a:bodyPr>
            <a:lstStyle/>
            <a:p>
              <a:pPr eaLnBrk="1" hangingPunct="1">
                <a:spcAft>
                  <a:spcPts val="2400"/>
                </a:spcAft>
              </a:pPr>
              <a:r>
                <a:rPr kumimoji="1" lang="en-US" altLang="zh-CN" sz="2000" b="1" dirty="0">
                  <a:solidFill>
                    <a:schemeClr val="accent2"/>
                  </a:solidFill>
                  <a:latin typeface="宋体" pitchFamily="2" charset="-122"/>
                </a:rPr>
                <a:t>4.</a:t>
              </a:r>
              <a:r>
                <a:rPr kumimoji="1" lang="zh-CN" altLang="en-US" sz="2000" b="1" dirty="0">
                  <a:solidFill>
                    <a:schemeClr val="accent2"/>
                  </a:solidFill>
                  <a:latin typeface="宋体" pitchFamily="2" charset="-122"/>
                </a:rPr>
                <a:t>注意简化计算程序</a:t>
              </a:r>
              <a:r>
                <a:rPr kumimoji="1" lang="en-US" altLang="zh-CN" sz="2000" b="1" dirty="0">
                  <a:solidFill>
                    <a:schemeClr val="accent2"/>
                  </a:solidFill>
                  <a:latin typeface="宋体" pitchFamily="2" charset="-122"/>
                </a:rPr>
                <a:t>,</a:t>
              </a:r>
              <a:r>
                <a:rPr kumimoji="1" lang="zh-CN" altLang="en-US" sz="2000" b="1" dirty="0">
                  <a:solidFill>
                    <a:schemeClr val="accent2"/>
                  </a:solidFill>
                  <a:latin typeface="宋体" pitchFamily="2" charset="-122"/>
                </a:rPr>
                <a:t>减少计算次数</a:t>
              </a:r>
            </a:p>
            <a:p>
              <a:pPr eaLnBrk="1" hangingPunct="1">
                <a:lnSpc>
                  <a:spcPts val="2900"/>
                </a:lnSpc>
              </a:pPr>
              <a:r>
                <a:rPr kumimoji="1" lang="zh-CN" altLang="en-US" sz="2000" b="1" dirty="0">
                  <a:solidFill>
                    <a:srgbClr val="FF3300"/>
                  </a:solidFill>
                  <a:latin typeface="宋体" pitchFamily="2" charset="-122"/>
                </a:rPr>
                <a:t>    首先</a:t>
              </a:r>
              <a:r>
                <a:rPr kumimoji="1" lang="en-US" altLang="zh-CN" sz="2000" b="1" dirty="0">
                  <a:solidFill>
                    <a:srgbClr val="FF3300"/>
                  </a:solidFill>
                  <a:latin typeface="宋体" pitchFamily="2" charset="-122"/>
                </a:rPr>
                <a:t>,</a:t>
              </a:r>
              <a:r>
                <a:rPr kumimoji="1" lang="zh-CN" altLang="en-US" sz="2000" b="1" dirty="0">
                  <a:solidFill>
                    <a:srgbClr val="FF3300"/>
                  </a:solidFill>
                  <a:latin typeface="宋体" pitchFamily="2" charset="-122"/>
                </a:rPr>
                <a:t>若算法计算量太大</a:t>
              </a:r>
              <a:r>
                <a:rPr kumimoji="1" lang="en-US" altLang="zh-CN" sz="2000" b="1" dirty="0">
                  <a:solidFill>
                    <a:srgbClr val="FF3300"/>
                  </a:solidFill>
                  <a:latin typeface="宋体" pitchFamily="2" charset="-122"/>
                </a:rPr>
                <a:t>,</a:t>
              </a:r>
              <a:r>
                <a:rPr kumimoji="1" lang="zh-CN" altLang="en-US" sz="2000" b="1" dirty="0">
                  <a:solidFill>
                    <a:srgbClr val="FF3300"/>
                  </a:solidFill>
                  <a:latin typeface="宋体" pitchFamily="2" charset="-122"/>
                </a:rPr>
                <a:t>实际计算无法完成，</a:t>
              </a:r>
              <a:r>
                <a:rPr kumimoji="1" lang="zh-CN" altLang="en-US" sz="2000" dirty="0">
                  <a:latin typeface="宋体" pitchFamily="2" charset="-122"/>
                </a:rPr>
                <a:t>例如用</a:t>
              </a:r>
              <a:r>
                <a:rPr kumimoji="1" lang="en-US" altLang="zh-CN" sz="2000" dirty="0">
                  <a:latin typeface="宋体" pitchFamily="2" charset="-122"/>
                </a:rPr>
                <a:t>Cramer</a:t>
              </a:r>
              <a:r>
                <a:rPr kumimoji="1" lang="zh-CN" altLang="en-US" sz="2000" dirty="0">
                  <a:latin typeface="宋体" pitchFamily="2" charset="-122"/>
                </a:rPr>
                <a:t>法则求</a:t>
              </a:r>
              <a:r>
                <a:rPr kumimoji="1" lang="en-US" altLang="zh-CN" sz="2000" dirty="0">
                  <a:latin typeface="宋体" pitchFamily="2" charset="-122"/>
                </a:rPr>
                <a:t>n</a:t>
              </a:r>
              <a:r>
                <a:rPr kumimoji="1" lang="zh-CN" altLang="en-US" sz="2000" dirty="0">
                  <a:latin typeface="宋体" pitchFamily="2" charset="-122"/>
                </a:rPr>
                <a:t>元线性方程组</a:t>
              </a:r>
              <a:r>
                <a:rPr kumimoji="1" lang="en-US" altLang="zh-CN" sz="2000" dirty="0">
                  <a:latin typeface="宋体" pitchFamily="2" charset="-122"/>
                </a:rPr>
                <a:t>Ax=b</a:t>
              </a:r>
              <a:r>
                <a:rPr kumimoji="1" lang="zh-CN" altLang="en-US" sz="2000" dirty="0">
                  <a:latin typeface="宋体" pitchFamily="2" charset="-122"/>
                </a:rPr>
                <a:t>的解</a:t>
              </a:r>
              <a:r>
                <a:rPr kumimoji="1" lang="en-US" altLang="zh-CN" sz="2000" dirty="0">
                  <a:latin typeface="宋体" pitchFamily="2" charset="-122"/>
                </a:rPr>
                <a:t>,</a:t>
              </a:r>
              <a:r>
                <a:rPr kumimoji="1" lang="zh-CN" altLang="en-US" sz="2000" dirty="0">
                  <a:latin typeface="宋体" pitchFamily="2" charset="-122"/>
                </a:rPr>
                <a:t>需要计算</a:t>
              </a:r>
              <a:r>
                <a:rPr kumimoji="1" lang="en-US" altLang="zh-CN" sz="2000" dirty="0">
                  <a:latin typeface="宋体" pitchFamily="2" charset="-122"/>
                </a:rPr>
                <a:t>n+1</a:t>
              </a:r>
              <a:r>
                <a:rPr kumimoji="1" lang="zh-CN" altLang="en-US" sz="2000" dirty="0">
                  <a:latin typeface="宋体" pitchFamily="2" charset="-122"/>
                </a:rPr>
                <a:t>个</a:t>
              </a:r>
              <a:r>
                <a:rPr kumimoji="1" lang="en-US" altLang="zh-CN" sz="2000" dirty="0">
                  <a:latin typeface="宋体" pitchFamily="2" charset="-122"/>
                </a:rPr>
                <a:t>n</a:t>
              </a:r>
              <a:r>
                <a:rPr kumimoji="1" lang="zh-CN" altLang="en-US" sz="2000" dirty="0">
                  <a:latin typeface="宋体" pitchFamily="2" charset="-122"/>
                </a:rPr>
                <a:t>阶行列式</a:t>
              </a:r>
              <a:r>
                <a:rPr kumimoji="1" lang="en-US" altLang="zh-CN" sz="2000" dirty="0">
                  <a:latin typeface="宋体" pitchFamily="2" charset="-122"/>
                </a:rPr>
                <a:t>,</a:t>
              </a:r>
              <a:r>
                <a:rPr kumimoji="1" lang="zh-CN" altLang="en-US" sz="2000" dirty="0">
                  <a:latin typeface="宋体" pitchFamily="2" charset="-122"/>
                </a:rPr>
                <a:t>而每个</a:t>
              </a:r>
              <a:r>
                <a:rPr kumimoji="1" lang="en-US" altLang="zh-CN" sz="2000" dirty="0">
                  <a:latin typeface="宋体" pitchFamily="2" charset="-122"/>
                </a:rPr>
                <a:t>n</a:t>
              </a:r>
              <a:r>
                <a:rPr kumimoji="1" lang="zh-CN" altLang="en-US" sz="2000" dirty="0">
                  <a:latin typeface="宋体" pitchFamily="2" charset="-122"/>
                </a:rPr>
                <a:t>阶行列式按定义：</a:t>
              </a:r>
              <a:endParaRPr kumimoji="1" lang="en-US" altLang="zh-CN" sz="2000" dirty="0">
                <a:latin typeface="宋体" pitchFamily="2" charset="-122"/>
              </a:endParaRPr>
            </a:p>
            <a:p>
              <a:pPr eaLnBrk="1" hangingPunct="1">
                <a:lnSpc>
                  <a:spcPts val="2900"/>
                </a:lnSpc>
              </a:pPr>
              <a:r>
                <a:rPr kumimoji="1" lang="en-US" altLang="zh-CN" sz="2000" dirty="0">
                  <a:latin typeface="宋体" pitchFamily="2" charset="-122"/>
                </a:rPr>
                <a:t>                 </a:t>
              </a:r>
              <a:r>
                <a:rPr kumimoji="1" lang="zh-CN" altLang="en-US" sz="2000" dirty="0">
                  <a:latin typeface="宋体" pitchFamily="2" charset="-122"/>
                </a:rPr>
                <a:t>要计算</a:t>
              </a:r>
              <a:r>
                <a:rPr kumimoji="1" lang="en-US" altLang="zh-CN" sz="2000" dirty="0">
                  <a:latin typeface="宋体" pitchFamily="2" charset="-122"/>
                </a:rPr>
                <a:t>(n-1)n!</a:t>
              </a:r>
              <a:r>
                <a:rPr kumimoji="1" lang="zh-CN" altLang="en-US" sz="2000" dirty="0">
                  <a:latin typeface="宋体" pitchFamily="2" charset="-122"/>
                </a:rPr>
                <a:t>次乘法</a:t>
              </a:r>
              <a:r>
                <a:rPr kumimoji="1" lang="en-US" altLang="zh-CN" sz="2000" dirty="0">
                  <a:latin typeface="宋体" pitchFamily="2" charset="-122"/>
                </a:rPr>
                <a:t>,</a:t>
              </a:r>
              <a:r>
                <a:rPr kumimoji="1" lang="zh-CN" altLang="en-US" sz="2000" dirty="0">
                  <a:latin typeface="宋体" pitchFamily="2" charset="-122"/>
                </a:rPr>
                <a:t>则</a:t>
              </a:r>
              <a:r>
                <a:rPr kumimoji="1" lang="en-US" altLang="zh-CN" sz="2000" dirty="0">
                  <a:latin typeface="宋体" pitchFamily="2" charset="-122"/>
                </a:rPr>
                <a:t>Cramer</a:t>
              </a:r>
              <a:r>
                <a:rPr kumimoji="1" lang="zh-CN" altLang="en-US" sz="2000" dirty="0">
                  <a:latin typeface="宋体" pitchFamily="2" charset="-122"/>
                </a:rPr>
                <a:t>法则至少需要</a:t>
              </a:r>
              <a:r>
                <a:rPr kumimoji="1" lang="en-US" altLang="zh-CN" sz="2000" dirty="0">
                  <a:latin typeface="宋体" pitchFamily="2" charset="-122"/>
                </a:rPr>
                <a:t>(n</a:t>
              </a:r>
              <a:r>
                <a:rPr kumimoji="1" lang="en-US" altLang="zh-CN" sz="2000" baseline="30000" dirty="0">
                  <a:latin typeface="宋体" pitchFamily="2" charset="-122"/>
                </a:rPr>
                <a:t>2</a:t>
              </a:r>
              <a:r>
                <a:rPr kumimoji="1" lang="en-US" altLang="zh-CN" sz="2000" dirty="0">
                  <a:latin typeface="宋体" pitchFamily="2" charset="-122"/>
                </a:rPr>
                <a:t>-1)n</a:t>
              </a:r>
              <a:r>
                <a:rPr kumimoji="1" lang="zh-CN" altLang="en-US" sz="2000" dirty="0">
                  <a:latin typeface="宋体" pitchFamily="2" charset="-122"/>
                </a:rPr>
                <a:t>！</a:t>
              </a:r>
              <a:endParaRPr kumimoji="1" lang="en-US" altLang="zh-CN" sz="2000" dirty="0">
                <a:latin typeface="宋体" pitchFamily="2" charset="-122"/>
              </a:endParaRPr>
            </a:p>
            <a:p>
              <a:pPr eaLnBrk="1" hangingPunct="1">
                <a:lnSpc>
                  <a:spcPts val="2900"/>
                </a:lnSpc>
              </a:pPr>
              <a:endParaRPr kumimoji="1" lang="en-US" altLang="zh-CN" sz="2000" dirty="0">
                <a:latin typeface="宋体" pitchFamily="2" charset="-122"/>
              </a:endParaRPr>
            </a:p>
            <a:p>
              <a:pPr eaLnBrk="1" hangingPunct="1">
                <a:lnSpc>
                  <a:spcPts val="2900"/>
                </a:lnSpc>
              </a:pPr>
              <a:r>
                <a:rPr kumimoji="1" lang="zh-CN" altLang="en-US" sz="2000" dirty="0">
                  <a:latin typeface="宋体" pitchFamily="2" charset="-122"/>
                </a:rPr>
                <a:t>次乘法</a:t>
              </a:r>
              <a:r>
                <a:rPr kumimoji="1" lang="en-US" altLang="zh-CN" sz="2000" dirty="0">
                  <a:latin typeface="宋体" pitchFamily="2" charset="-122"/>
                </a:rPr>
                <a:t>,</a:t>
              </a:r>
              <a:r>
                <a:rPr kumimoji="1" lang="zh-CN" altLang="en-US" sz="2000" dirty="0">
                  <a:latin typeface="宋体" pitchFamily="2" charset="-122"/>
                </a:rPr>
                <a:t>当</a:t>
              </a:r>
              <a:r>
                <a:rPr kumimoji="1" lang="en-US" altLang="zh-CN" sz="2000" dirty="0">
                  <a:latin typeface="宋体" pitchFamily="2" charset="-122"/>
                </a:rPr>
                <a:t>n=20</a:t>
              </a:r>
              <a:r>
                <a:rPr kumimoji="1" lang="zh-CN" altLang="en-US" sz="2000" dirty="0">
                  <a:latin typeface="宋体" pitchFamily="2" charset="-122"/>
                </a:rPr>
                <a:t>时</a:t>
              </a:r>
              <a:r>
                <a:rPr kumimoji="1" lang="en-US" altLang="zh-CN" sz="2000" dirty="0">
                  <a:latin typeface="宋体" pitchFamily="2" charset="-122"/>
                </a:rPr>
                <a:t>,</a:t>
              </a:r>
              <a:r>
                <a:rPr kumimoji="1" lang="zh-CN" altLang="en-US" sz="2000" dirty="0">
                  <a:latin typeface="宋体" pitchFamily="2" charset="-122"/>
                </a:rPr>
                <a:t>有</a:t>
              </a:r>
              <a:r>
                <a:rPr kumimoji="1" lang="en-US" altLang="zh-CN" sz="2000" dirty="0">
                  <a:latin typeface="宋体" pitchFamily="2" charset="-122"/>
                </a:rPr>
                <a:t>(20</a:t>
              </a:r>
              <a:r>
                <a:rPr kumimoji="1" lang="en-US" altLang="zh-CN" sz="2000" baseline="30000" dirty="0">
                  <a:latin typeface="宋体" pitchFamily="2" charset="-122"/>
                </a:rPr>
                <a:t>2</a:t>
              </a:r>
              <a:r>
                <a:rPr kumimoji="1" lang="en-US" altLang="zh-CN" sz="2000" dirty="0">
                  <a:latin typeface="宋体" pitchFamily="2" charset="-122"/>
                </a:rPr>
                <a:t>-1)20!</a:t>
              </a:r>
              <a:r>
                <a:rPr kumimoji="1" lang="en-US" altLang="zh-CN" sz="2000" dirty="0">
                  <a:latin typeface="宋体" pitchFamily="2" charset="-122"/>
                  <a:sym typeface="Symbol" pitchFamily="18" charset="2"/>
                </a:rPr>
                <a:t></a:t>
              </a:r>
              <a:r>
                <a:rPr kumimoji="1" lang="en-US" altLang="zh-CN" sz="2000" dirty="0">
                  <a:latin typeface="宋体" pitchFamily="2" charset="-122"/>
                </a:rPr>
                <a:t>9.7×10</a:t>
              </a:r>
              <a:r>
                <a:rPr kumimoji="1" lang="en-US" altLang="zh-CN" sz="2000" baseline="30000" dirty="0">
                  <a:latin typeface="宋体" pitchFamily="2" charset="-122"/>
                </a:rPr>
                <a:t>20</a:t>
              </a:r>
              <a:r>
                <a:rPr kumimoji="1" lang="zh-CN" altLang="en-US" sz="2000" dirty="0">
                  <a:latin typeface="宋体" pitchFamily="2" charset="-122"/>
                </a:rPr>
                <a:t>次乘法运算。如果用每秒钟计算</a:t>
              </a:r>
              <a:r>
                <a:rPr kumimoji="1" lang="en-US" altLang="zh-CN" sz="2000" dirty="0">
                  <a:latin typeface="宋体" pitchFamily="2" charset="-122"/>
                </a:rPr>
                <a:t>1</a:t>
              </a:r>
              <a:r>
                <a:rPr kumimoji="1" lang="zh-CN" altLang="en-US" sz="2000" dirty="0">
                  <a:latin typeface="宋体" pitchFamily="2" charset="-122"/>
                </a:rPr>
                <a:t>百万次乘除运算的计算机，约需要：</a:t>
              </a:r>
            </a:p>
            <a:p>
              <a:pPr eaLnBrk="1" hangingPunct="1"/>
              <a:endParaRPr kumimoji="1" lang="zh-CN" altLang="en-US" sz="2000" dirty="0">
                <a:latin typeface="宋体" pitchFamily="2" charset="-122"/>
              </a:endParaRPr>
            </a:p>
            <a:p>
              <a:pPr eaLnBrk="1" hangingPunct="1"/>
              <a:endParaRPr kumimoji="1" lang="zh-CN" altLang="en-US" sz="2000" dirty="0">
                <a:latin typeface="宋体" pitchFamily="2" charset="-122"/>
              </a:endParaRPr>
            </a:p>
            <a:p>
              <a:pPr eaLnBrk="1" hangingPunct="1"/>
              <a:endParaRPr kumimoji="1" lang="zh-CN" altLang="en-US"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r>
                <a:rPr kumimoji="1" lang="en-US" altLang="zh-CN" sz="2000" dirty="0">
                  <a:latin typeface="宋体" pitchFamily="2" charset="-122"/>
                </a:rPr>
                <a:t>	</a:t>
              </a:r>
              <a:endParaRPr kumimoji="1" lang="zh-CN" altLang="en-US" sz="2000" dirty="0">
                <a:latin typeface="宋体" pitchFamily="2" charset="-122"/>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1666693794"/>
                </p:ext>
              </p:extLst>
            </p:nvPr>
          </p:nvGraphicFramePr>
          <p:xfrm>
            <a:off x="252413" y="1927225"/>
            <a:ext cx="2093912" cy="565150"/>
          </p:xfrm>
          <a:graphic>
            <a:graphicData uri="http://schemas.openxmlformats.org/presentationml/2006/ole">
              <mc:AlternateContent xmlns:mc="http://schemas.openxmlformats.org/markup-compatibility/2006">
                <mc:Choice xmlns:v="urn:schemas-microsoft-com:vml" Requires="v">
                  <p:oleObj spid="_x0000_s43037" name="Equation" r:id="rId3" imgW="1892300" imgH="393700" progId="Equation.DSMT4">
                    <p:embed/>
                  </p:oleObj>
                </mc:Choice>
                <mc:Fallback>
                  <p:oleObj name="Equation" r:id="rId3" imgW="1892300" imgH="3937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927225"/>
                          <a:ext cx="2093912"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3015" name="Picture 16"/>
            <p:cNvPicPr>
              <a:picLocks noChangeAspect="1" noChangeArrowheads="1"/>
            </p:cNvPicPr>
            <p:nvPr/>
          </p:nvPicPr>
          <p:blipFill>
            <a:blip r:embed="rId5"/>
            <a:srcRect/>
            <a:stretch>
              <a:fillRect/>
            </a:stretch>
          </p:blipFill>
          <p:spPr bwMode="auto">
            <a:xfrm>
              <a:off x="1006475" y="3581400"/>
              <a:ext cx="6684963" cy="333375"/>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p>
        </p:txBody>
      </p:sp>
      <p:grpSp>
        <p:nvGrpSpPr>
          <p:cNvPr id="6" name="组合 5"/>
          <p:cNvGrpSpPr/>
          <p:nvPr/>
        </p:nvGrpSpPr>
        <p:grpSpPr>
          <a:xfrm>
            <a:off x="100013" y="549275"/>
            <a:ext cx="8904287" cy="7069138"/>
            <a:chOff x="100013" y="549275"/>
            <a:chExt cx="8904287" cy="7069138"/>
          </a:xfrm>
        </p:grpSpPr>
        <p:sp>
          <p:nvSpPr>
            <p:cNvPr id="5" name="Text Box 2"/>
            <p:cNvSpPr txBox="1">
              <a:spLocks noChangeArrowheads="1"/>
            </p:cNvSpPr>
            <p:nvPr/>
          </p:nvSpPr>
          <p:spPr bwMode="auto">
            <a:xfrm>
              <a:off x="100013" y="549275"/>
              <a:ext cx="8904287" cy="7069138"/>
            </a:xfrm>
            <a:prstGeom prst="rect">
              <a:avLst/>
            </a:prstGeom>
            <a:noFill/>
            <a:ln w="9525">
              <a:noFill/>
              <a:miter lim="800000"/>
              <a:headEnd/>
              <a:tailEnd/>
            </a:ln>
          </p:spPr>
          <p:txBody>
            <a:bodyPr>
              <a:spAutoFit/>
            </a:bodyPr>
            <a:lstStyle/>
            <a:p>
              <a:pPr eaLnBrk="1" hangingPunct="1"/>
              <a:endParaRPr kumimoji="1" lang="zh-CN" altLang="en-US" sz="2000" dirty="0">
                <a:latin typeface="宋体" pitchFamily="2" charset="-122"/>
              </a:endParaRPr>
            </a:p>
            <a:p>
              <a:pPr eaLnBrk="1" hangingPunct="1"/>
              <a:r>
                <a:rPr kumimoji="1" lang="zh-CN" altLang="en-US" sz="2000" b="1" dirty="0">
                  <a:solidFill>
                    <a:srgbClr val="FF3300"/>
                  </a:solidFill>
                  <a:latin typeface="宋体" pitchFamily="2" charset="-122"/>
                </a:rPr>
                <a:t>    其次，即使是可行算法，则计算量越大积累的误差也越大。</a:t>
              </a:r>
              <a:endParaRPr kumimoji="1" lang="en-US" altLang="zh-CN" sz="2000" b="1" dirty="0">
                <a:solidFill>
                  <a:srgbClr val="FF3300"/>
                </a:solidFill>
                <a:latin typeface="宋体" pitchFamily="2" charset="-122"/>
              </a:endParaRPr>
            </a:p>
            <a:p>
              <a:pPr eaLnBrk="1" hangingPunct="1"/>
              <a:r>
                <a:rPr kumimoji="1" lang="en-US" altLang="zh-CN" sz="2000" b="1" dirty="0">
                  <a:solidFill>
                    <a:srgbClr val="FF3300"/>
                  </a:solidFill>
                  <a:latin typeface="宋体" pitchFamily="2" charset="-122"/>
                </a:rPr>
                <a:t>   </a:t>
              </a:r>
              <a:r>
                <a:rPr kumimoji="1" lang="en-US" altLang="zh-CN" sz="2000" dirty="0">
                  <a:latin typeface="宋体" pitchFamily="2" charset="-122"/>
                </a:rPr>
                <a:t> </a:t>
              </a:r>
              <a:r>
                <a:rPr kumimoji="1" lang="zh-CN" altLang="en-US" sz="2000" dirty="0">
                  <a:latin typeface="宋体" pitchFamily="2" charset="-122"/>
                </a:rPr>
                <a:t>例如计算</a:t>
              </a:r>
              <a:r>
                <a:rPr kumimoji="1" lang="en-US" altLang="zh-CN" sz="2000" dirty="0">
                  <a:latin typeface="宋体" pitchFamily="2" charset="-122"/>
                </a:rPr>
                <a:t>n</a:t>
              </a:r>
              <a:r>
                <a:rPr kumimoji="1" lang="zh-CN" altLang="en-US" sz="2000" dirty="0">
                  <a:latin typeface="宋体" pitchFamily="2" charset="-122"/>
                </a:rPr>
                <a:t>次多项式：</a:t>
              </a:r>
              <a:endParaRPr kumimoji="1" lang="zh-CN" altLang="en-US" sz="2000" b="1" dirty="0">
                <a:solidFill>
                  <a:srgbClr val="FF3300"/>
                </a:solidFill>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r>
                <a:rPr kumimoji="1" lang="en-US" altLang="zh-CN" sz="2000" dirty="0">
                  <a:latin typeface="宋体" pitchFamily="2" charset="-122"/>
                </a:rPr>
                <a:t>    </a:t>
              </a:r>
              <a:r>
                <a:rPr kumimoji="1" lang="zh-CN" altLang="en-US" sz="2000" dirty="0">
                  <a:latin typeface="宋体" pitchFamily="2" charset="-122"/>
                </a:rPr>
                <a:t>若直接逐项计算，大约需要乘法运算次数为</a:t>
              </a:r>
            </a:p>
            <a:p>
              <a:pPr eaLnBrk="1" hangingPunct="1"/>
              <a:endParaRPr kumimoji="1" lang="en-US" altLang="zh-CN" sz="2000" dirty="0">
                <a:latin typeface="宋体" pitchFamily="2" charset="-122"/>
              </a:endParaRPr>
            </a:p>
            <a:p>
              <a:pPr eaLnBrk="1" hangingPunct="1"/>
              <a:endParaRPr kumimoji="1" lang="en-US" altLang="zh-CN" sz="2000" baseline="-25000" dirty="0">
                <a:latin typeface="宋体" pitchFamily="2" charset="-122"/>
              </a:endParaRPr>
            </a:p>
            <a:p>
              <a:pPr eaLnBrk="1" hangingPunct="1"/>
              <a:endParaRPr kumimoji="1" lang="zh-CN" altLang="en-US" sz="2000" dirty="0">
                <a:latin typeface="宋体" pitchFamily="2" charset="-122"/>
              </a:endParaRPr>
            </a:p>
            <a:p>
              <a:pPr eaLnBrk="1" hangingPunct="1"/>
              <a:endParaRPr kumimoji="1" lang="zh-CN" altLang="en-US"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r>
                <a:rPr kumimoji="1" lang="en-US" altLang="zh-CN" sz="2000" dirty="0">
                  <a:latin typeface="宋体" pitchFamily="2" charset="-122"/>
                </a:rPr>
                <a:t>	</a:t>
              </a:r>
              <a:endParaRPr kumimoji="1" lang="zh-CN" altLang="en-US" sz="2000" dirty="0">
                <a:latin typeface="宋体" pitchFamily="2" charset="-122"/>
              </a:endParaRPr>
            </a:p>
          </p:txBody>
        </p:sp>
        <p:graphicFrame>
          <p:nvGraphicFramePr>
            <p:cNvPr id="15" name="Object 19"/>
            <p:cNvGraphicFramePr>
              <a:graphicFrameLocks noChangeAspect="1"/>
            </p:cNvGraphicFramePr>
            <p:nvPr>
              <p:extLst>
                <p:ext uri="{D42A27DB-BD31-4B8C-83A1-F6EECF244321}">
                  <p14:modId xmlns:p14="http://schemas.microsoft.com/office/powerpoint/2010/main" val="132519521"/>
                </p:ext>
              </p:extLst>
            </p:nvPr>
          </p:nvGraphicFramePr>
          <p:xfrm>
            <a:off x="1417638" y="1646238"/>
            <a:ext cx="5791200" cy="323850"/>
          </p:xfrm>
          <a:graphic>
            <a:graphicData uri="http://schemas.openxmlformats.org/presentationml/2006/ole">
              <mc:AlternateContent xmlns:mc="http://schemas.openxmlformats.org/markup-compatibility/2006">
                <mc:Choice xmlns:v="urn:schemas-microsoft-com:vml" Requires="v">
                  <p:oleObj spid="_x0000_s44108" name="Equation" r:id="rId3" imgW="4940300" imgH="444500" progId="Equation.3">
                    <p:embed/>
                  </p:oleObj>
                </mc:Choice>
                <mc:Fallback>
                  <p:oleObj name="Equation" r:id="rId3" imgW="4940300" imgH="4445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638" y="1646238"/>
                          <a:ext cx="57912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21"/>
            <p:cNvGraphicFramePr>
              <a:graphicFrameLocks noChangeAspect="1"/>
            </p:cNvGraphicFramePr>
            <p:nvPr>
              <p:extLst>
                <p:ext uri="{D42A27DB-BD31-4B8C-83A1-F6EECF244321}">
                  <p14:modId xmlns:p14="http://schemas.microsoft.com/office/powerpoint/2010/main" val="2777450679"/>
                </p:ext>
              </p:extLst>
            </p:nvPr>
          </p:nvGraphicFramePr>
          <p:xfrm>
            <a:off x="1755775" y="2635250"/>
            <a:ext cx="4381500" cy="534988"/>
          </p:xfrm>
          <a:graphic>
            <a:graphicData uri="http://schemas.openxmlformats.org/presentationml/2006/ole">
              <mc:AlternateContent xmlns:mc="http://schemas.openxmlformats.org/markup-compatibility/2006">
                <mc:Choice xmlns:v="urn:schemas-microsoft-com:vml" Requires="v">
                  <p:oleObj spid="_x0000_s44109" name="Equation" r:id="rId5" imgW="4381500" imgH="787400" progId="Equation.3">
                    <p:embed/>
                  </p:oleObj>
                </mc:Choice>
                <mc:Fallback>
                  <p:oleObj name="Equation" r:id="rId5" imgW="4381500" imgH="7874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5775" y="2635250"/>
                          <a:ext cx="438150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0" name="矩形 16"/>
            <p:cNvSpPr>
              <a:spLocks noChangeArrowheads="1"/>
            </p:cNvSpPr>
            <p:nvPr/>
          </p:nvSpPr>
          <p:spPr bwMode="auto">
            <a:xfrm>
              <a:off x="758825" y="3224213"/>
              <a:ext cx="4572000" cy="1292225"/>
            </a:xfrm>
            <a:prstGeom prst="rect">
              <a:avLst/>
            </a:prstGeom>
            <a:noFill/>
            <a:ln w="9525">
              <a:noFill/>
              <a:miter lim="800000"/>
              <a:headEnd/>
              <a:tailEnd/>
            </a:ln>
          </p:spPr>
          <p:txBody>
            <a:bodyPr>
              <a:spAutoFit/>
            </a:bodyPr>
            <a:lstStyle/>
            <a:p>
              <a:pPr eaLnBrk="1" hangingPunct="1"/>
              <a:r>
                <a:rPr kumimoji="1" lang="zh-CN" altLang="en-US" sz="2000">
                  <a:latin typeface="宋体" pitchFamily="2" charset="-122"/>
                </a:rPr>
                <a:t>若将多项式改写为：</a:t>
              </a:r>
              <a:endParaRPr kumimoji="1" lang="en-US" altLang="zh-CN" sz="2000">
                <a:latin typeface="宋体" pitchFamily="2" charset="-122"/>
              </a:endParaRPr>
            </a:p>
            <a:p>
              <a:pPr eaLnBrk="1" hangingPunct="1"/>
              <a:endParaRPr kumimoji="1" lang="en-US" altLang="zh-CN" sz="1400">
                <a:latin typeface="宋体" pitchFamily="2" charset="-122"/>
              </a:endParaRPr>
            </a:p>
            <a:p>
              <a:pPr eaLnBrk="1" hangingPunct="1"/>
              <a:endParaRPr kumimoji="1" lang="zh-CN" altLang="en-US" sz="1400">
                <a:latin typeface="宋体" pitchFamily="2" charset="-122"/>
              </a:endParaRPr>
            </a:p>
            <a:p>
              <a:pPr eaLnBrk="1" hangingPunct="1">
                <a:spcBef>
                  <a:spcPts val="1200"/>
                </a:spcBef>
              </a:pPr>
              <a:r>
                <a:rPr kumimoji="1" lang="zh-CN" altLang="en-US" sz="2000">
                  <a:latin typeface="宋体" pitchFamily="2" charset="-122"/>
                </a:rPr>
                <a:t>则只需</a:t>
              </a:r>
              <a:r>
                <a:rPr kumimoji="1" lang="en-US" altLang="zh-CN" sz="2000">
                  <a:latin typeface="宋体" pitchFamily="2" charset="-122"/>
                </a:rPr>
                <a:t>n</a:t>
              </a:r>
              <a:r>
                <a:rPr kumimoji="1" lang="zh-CN" altLang="en-US" sz="2000">
                  <a:latin typeface="宋体" pitchFamily="2" charset="-122"/>
                </a:rPr>
                <a:t>次乘法和</a:t>
              </a:r>
              <a:r>
                <a:rPr kumimoji="1" lang="en-US" altLang="zh-CN" sz="2000">
                  <a:latin typeface="宋体" pitchFamily="2" charset="-122"/>
                </a:rPr>
                <a:t>n</a:t>
              </a:r>
              <a:r>
                <a:rPr kumimoji="1" lang="zh-CN" altLang="en-US" sz="2000">
                  <a:latin typeface="宋体" pitchFamily="2" charset="-122"/>
                </a:rPr>
                <a:t>次加法运算。</a:t>
              </a:r>
              <a:endParaRPr kumimoji="1" lang="en-US" altLang="zh-CN" sz="2000">
                <a:latin typeface="宋体" pitchFamily="2" charset="-122"/>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101394475"/>
                </p:ext>
              </p:extLst>
            </p:nvPr>
          </p:nvGraphicFramePr>
          <p:xfrm>
            <a:off x="1533525" y="3670300"/>
            <a:ext cx="6389688" cy="323850"/>
          </p:xfrm>
          <a:graphic>
            <a:graphicData uri="http://schemas.openxmlformats.org/presentationml/2006/ole">
              <mc:AlternateContent xmlns:mc="http://schemas.openxmlformats.org/markup-compatibility/2006">
                <mc:Choice xmlns:v="urn:schemas-microsoft-com:vml" Requires="v">
                  <p:oleObj spid="_x0000_s44110" name="Equation" r:id="rId7" imgW="5842000" imgH="393700" progId="Equation.3">
                    <p:embed/>
                  </p:oleObj>
                </mc:Choice>
                <mc:Fallback>
                  <p:oleObj name="Equation" r:id="rId7" imgW="5842000" imgH="3937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3525" y="3670300"/>
                          <a:ext cx="638968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p>
        </p:txBody>
      </p:sp>
      <p:grpSp>
        <p:nvGrpSpPr>
          <p:cNvPr id="6" name="组合 5"/>
          <p:cNvGrpSpPr/>
          <p:nvPr/>
        </p:nvGrpSpPr>
        <p:grpSpPr>
          <a:xfrm>
            <a:off x="100013" y="421961"/>
            <a:ext cx="8904287" cy="7325082"/>
            <a:chOff x="100013" y="421961"/>
            <a:chExt cx="8904287" cy="7325082"/>
          </a:xfrm>
        </p:grpSpPr>
        <p:sp>
          <p:nvSpPr>
            <p:cNvPr id="5" name="Text Box 2"/>
            <p:cNvSpPr txBox="1">
              <a:spLocks noChangeArrowheads="1"/>
            </p:cNvSpPr>
            <p:nvPr/>
          </p:nvSpPr>
          <p:spPr bwMode="auto">
            <a:xfrm>
              <a:off x="100013" y="421961"/>
              <a:ext cx="8904287" cy="7325082"/>
            </a:xfrm>
            <a:prstGeom prst="rect">
              <a:avLst/>
            </a:prstGeom>
            <a:noFill/>
            <a:ln w="9525">
              <a:noFill/>
              <a:miter lim="800000"/>
              <a:headEnd/>
              <a:tailEnd/>
            </a:ln>
          </p:spPr>
          <p:txBody>
            <a:bodyPr>
              <a:spAutoFit/>
            </a:bodyPr>
            <a:lstStyle/>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r>
                <a:rPr kumimoji="1" lang="en-US" altLang="zh-CN" sz="2000" dirty="0">
                  <a:latin typeface="宋体" pitchFamily="2" charset="-122"/>
                </a:rPr>
                <a:t>    </a:t>
              </a:r>
              <a:r>
                <a:rPr kumimoji="1" lang="zh-CN" altLang="en-US" sz="2000" dirty="0">
                  <a:latin typeface="宋体" pitchFamily="2" charset="-122"/>
                </a:rPr>
                <a:t>一种数值算法，如果其计算舍入误差积累是可控制的，则称其为</a:t>
              </a:r>
              <a:r>
                <a:rPr kumimoji="1" lang="zh-CN" altLang="en-US" sz="2000" b="1" dirty="0">
                  <a:solidFill>
                    <a:srgbClr val="FF3300"/>
                  </a:solidFill>
                  <a:latin typeface="宋体" pitchFamily="2" charset="-122"/>
                </a:rPr>
                <a:t>数值稳定的</a:t>
              </a:r>
              <a:r>
                <a:rPr kumimoji="1" lang="zh-CN" altLang="en-US" sz="2000" dirty="0">
                  <a:latin typeface="宋体" pitchFamily="2" charset="-122"/>
                </a:rPr>
                <a:t>，反之称为</a:t>
              </a:r>
              <a:r>
                <a:rPr kumimoji="1" lang="zh-CN" altLang="en-US" sz="2000" b="1" dirty="0">
                  <a:solidFill>
                    <a:srgbClr val="FF3300"/>
                  </a:solidFill>
                  <a:latin typeface="宋体" pitchFamily="2" charset="-122"/>
                </a:rPr>
                <a:t>数值不稳定的</a:t>
              </a:r>
              <a:r>
                <a:rPr kumimoji="1" lang="zh-CN" altLang="en-US" sz="2000" dirty="0">
                  <a:latin typeface="宋体" pitchFamily="2" charset="-122"/>
                </a:rPr>
                <a:t>。例如积分</a:t>
              </a:r>
              <a:r>
                <a:rPr kumimoji="1" lang="en-US" altLang="zh-CN" sz="2000" dirty="0">
                  <a:latin typeface="宋体" pitchFamily="2" charset="-122"/>
                </a:rPr>
                <a:t>	</a:t>
              </a:r>
              <a:endParaRPr kumimoji="1" lang="zh-CN" altLang="en-US" sz="2000" dirty="0">
                <a:latin typeface="宋体" pitchFamily="2" charset="-122"/>
              </a:endParaRPr>
            </a:p>
            <a:p>
              <a:pPr eaLnBrk="1" hangingPunct="1">
                <a:spcBef>
                  <a:spcPts val="1200"/>
                </a:spcBef>
              </a:pPr>
              <a:r>
                <a:rPr kumimoji="1" lang="zh-CN" altLang="en-US" sz="2000" dirty="0">
                  <a:latin typeface="宋体" pitchFamily="2" charset="-122"/>
                </a:rPr>
                <a:t>利用分部积分法可得计算</a:t>
              </a:r>
              <a:r>
                <a:rPr kumimoji="1" lang="en-US" altLang="zh-CN" sz="2000" dirty="0">
                  <a:latin typeface="宋体" pitchFamily="2" charset="-122"/>
                </a:rPr>
                <a:t>I</a:t>
              </a:r>
              <a:r>
                <a:rPr kumimoji="1" lang="en-US" altLang="zh-CN" sz="2000" baseline="-25000" dirty="0">
                  <a:latin typeface="宋体" pitchFamily="2" charset="-122"/>
                </a:rPr>
                <a:t>n</a:t>
              </a:r>
              <a:r>
                <a:rPr kumimoji="1" lang="zh-CN" altLang="en-US" sz="2000" dirty="0">
                  <a:latin typeface="宋体" pitchFamily="2" charset="-122"/>
                </a:rPr>
                <a:t>的递推公式</a:t>
              </a:r>
            </a:p>
            <a:p>
              <a:pPr eaLnBrk="1" hangingPunct="1"/>
              <a:endParaRPr kumimoji="1" lang="zh-CN" altLang="en-US" sz="2000" b="1" dirty="0">
                <a:solidFill>
                  <a:schemeClr val="accent2"/>
                </a:solidFill>
                <a:latin typeface="宋体" pitchFamily="2" charset="-122"/>
              </a:endParaRPr>
            </a:p>
            <a:p>
              <a:pPr eaLnBrk="1" hangingPunct="1"/>
              <a:endParaRPr kumimoji="1" lang="en-US" altLang="zh-CN" sz="2000" dirty="0">
                <a:latin typeface="宋体" pitchFamily="2" charset="-122"/>
              </a:endParaRPr>
            </a:p>
            <a:p>
              <a:pPr eaLnBrk="1" hangingPunct="1"/>
              <a:r>
                <a:rPr kumimoji="1" lang="zh-CN" altLang="en-US" sz="2000" dirty="0">
                  <a:latin typeface="宋体" pitchFamily="2" charset="-122"/>
                </a:rPr>
                <a:t>由于</a:t>
              </a:r>
              <a:r>
                <a:rPr kumimoji="1" lang="en-US" altLang="zh-CN" sz="2000" dirty="0">
                  <a:latin typeface="宋体" pitchFamily="2" charset="-122"/>
                </a:rPr>
                <a:t>,n=0</a:t>
              </a:r>
              <a:r>
                <a:rPr kumimoji="1" lang="zh-CN" altLang="en-US" sz="2000" dirty="0">
                  <a:latin typeface="宋体" pitchFamily="2" charset="-122"/>
                </a:rPr>
                <a:t>时，取</a:t>
              </a:r>
              <a:r>
                <a:rPr kumimoji="1" lang="en-US" altLang="zh-CN" sz="2000" dirty="0">
                  <a:latin typeface="宋体" pitchFamily="2" charset="-122"/>
                </a:rPr>
                <a:t>I</a:t>
              </a:r>
              <a:r>
                <a:rPr kumimoji="1" lang="en-US" altLang="zh-CN" sz="2000" baseline="-25000" dirty="0">
                  <a:latin typeface="宋体" pitchFamily="2" charset="-122"/>
                </a:rPr>
                <a:t>0</a:t>
              </a:r>
              <a:r>
                <a:rPr kumimoji="1" lang="zh-CN" altLang="en-US" sz="2000" dirty="0">
                  <a:latin typeface="宋体" pitchFamily="2" charset="-122"/>
                </a:rPr>
                <a:t>具有四位有效数字的近似值</a:t>
              </a:r>
              <a:r>
                <a:rPr kumimoji="1" lang="en-US" altLang="zh-CN" sz="2000" dirty="0">
                  <a:latin typeface="宋体" pitchFamily="2" charset="-122"/>
                </a:rPr>
                <a:t>I</a:t>
              </a:r>
              <a:r>
                <a:rPr kumimoji="1" lang="en-US" altLang="zh-CN" sz="2000" baseline="-25000" dirty="0">
                  <a:latin typeface="宋体" pitchFamily="2" charset="-122"/>
                </a:rPr>
                <a:t>0</a:t>
              </a:r>
              <a:r>
                <a:rPr kumimoji="1" lang="en-US" altLang="zh-CN" sz="2000" dirty="0">
                  <a:latin typeface="宋体" pitchFamily="2" charset="-122"/>
                </a:rPr>
                <a:t>≈0.6321,</a:t>
              </a:r>
              <a:r>
                <a:rPr kumimoji="1" lang="zh-CN" altLang="en-US" sz="2000" dirty="0">
                  <a:latin typeface="宋体" pitchFamily="2" charset="-122"/>
                </a:rPr>
                <a:t>递推可得</a:t>
              </a:r>
              <a:r>
                <a:rPr kumimoji="1" lang="en-US" altLang="zh-CN" sz="2000" dirty="0">
                  <a:latin typeface="宋体" pitchFamily="2" charset="-122"/>
                </a:rPr>
                <a:t>:</a:t>
              </a:r>
            </a:p>
            <a:p>
              <a:pPr eaLnBrk="1" hangingPunct="1"/>
              <a:endParaRPr kumimoji="1" lang="zh-CN" altLang="en-US" sz="2000" dirty="0">
                <a:latin typeface="宋体" pitchFamily="2" charset="-122"/>
              </a:endParaRPr>
            </a:p>
            <a:p>
              <a:pPr eaLnBrk="1" hangingPunct="1"/>
              <a:endParaRPr kumimoji="1" lang="zh-CN" altLang="en-US"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endParaRPr kumimoji="1" lang="en-US" altLang="zh-CN" sz="2000" dirty="0">
                <a:latin typeface="宋体" pitchFamily="2" charset="-122"/>
              </a:endParaRPr>
            </a:p>
            <a:p>
              <a:pPr eaLnBrk="1" hangingPunct="1"/>
              <a:r>
                <a:rPr kumimoji="1" lang="en-US" altLang="zh-CN" sz="2000" dirty="0">
                  <a:latin typeface="宋体" pitchFamily="2" charset="-122"/>
                </a:rPr>
                <a:t>	</a:t>
              </a:r>
              <a:endParaRPr kumimoji="1" lang="zh-CN" altLang="en-US" sz="2000" dirty="0">
                <a:latin typeface="宋体" pitchFamily="2" charset="-122"/>
              </a:endParaRPr>
            </a:p>
          </p:txBody>
        </p:sp>
        <p:graphicFrame>
          <p:nvGraphicFramePr>
            <p:cNvPr id="7" name="Object 9"/>
            <p:cNvGraphicFramePr>
              <a:graphicFrameLocks noChangeAspect="1"/>
            </p:cNvGraphicFramePr>
            <p:nvPr>
              <p:extLst>
                <p:ext uri="{D42A27DB-BD31-4B8C-83A1-F6EECF244321}">
                  <p14:modId xmlns:p14="http://schemas.microsoft.com/office/powerpoint/2010/main" val="1146101435"/>
                </p:ext>
              </p:extLst>
            </p:nvPr>
          </p:nvGraphicFramePr>
          <p:xfrm>
            <a:off x="4656138" y="1376363"/>
            <a:ext cx="2362200" cy="431800"/>
          </p:xfrm>
          <a:graphic>
            <a:graphicData uri="http://schemas.openxmlformats.org/presentationml/2006/ole">
              <mc:AlternateContent xmlns:mc="http://schemas.openxmlformats.org/markup-compatibility/2006">
                <mc:Choice xmlns:v="urn:schemas-microsoft-com:vml" Requires="v">
                  <p:oleObj spid="_x0000_s45109" name="Equation" r:id="rId3" imgW="1993900" imgH="444500" progId="Equation.3">
                    <p:embed/>
                  </p:oleObj>
                </mc:Choice>
                <mc:Fallback>
                  <p:oleObj name="Equation" r:id="rId3" imgW="1993900" imgH="444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8" y="1376363"/>
                          <a:ext cx="2362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1"/>
            <p:cNvSpPr>
              <a:spLocks noChangeArrowheads="1"/>
            </p:cNvSpPr>
            <p:nvPr/>
          </p:nvSpPr>
          <p:spPr bwMode="auto">
            <a:xfrm>
              <a:off x="1454150" y="2166476"/>
              <a:ext cx="5851525" cy="522288"/>
            </a:xfrm>
            <a:prstGeom prst="rect">
              <a:avLst/>
            </a:prstGeom>
            <a:noFill/>
            <a:ln w="9525">
              <a:noFill/>
              <a:miter lim="800000"/>
              <a:headEnd/>
              <a:tailEnd/>
            </a:ln>
          </p:spPr>
          <p:txBody>
            <a:bodyPr>
              <a:spAutoFit/>
            </a:bodyPr>
            <a:lstStyle/>
            <a:p>
              <a:pPr eaLnBrk="1" hangingPunct="1"/>
              <a:r>
                <a:rPr kumimoji="1" lang="en-US" altLang="zh-CN" sz="2800" dirty="0">
                  <a:latin typeface="宋体" pitchFamily="2" charset="-122"/>
                </a:rPr>
                <a:t>        I</a:t>
              </a:r>
              <a:r>
                <a:rPr kumimoji="1" lang="en-US" altLang="zh-CN" sz="2800" baseline="-25000" dirty="0">
                  <a:latin typeface="宋体" pitchFamily="2" charset="-122"/>
                </a:rPr>
                <a:t>n</a:t>
              </a:r>
              <a:r>
                <a:rPr kumimoji="1" lang="en-US" altLang="zh-CN" sz="2800" dirty="0">
                  <a:latin typeface="宋体" pitchFamily="2" charset="-122"/>
                </a:rPr>
                <a:t>=1-nI</a:t>
              </a:r>
              <a:r>
                <a:rPr kumimoji="1" lang="en-US" altLang="zh-CN" sz="2800" baseline="-25000" dirty="0">
                  <a:latin typeface="宋体" pitchFamily="2" charset="-122"/>
                </a:rPr>
                <a:t>n-1</a:t>
              </a:r>
              <a:r>
                <a:rPr kumimoji="1" lang="zh-CN" altLang="en-US" sz="2800" dirty="0">
                  <a:latin typeface="宋体" pitchFamily="2" charset="-122"/>
                </a:rPr>
                <a:t>，</a:t>
              </a:r>
              <a:r>
                <a:rPr kumimoji="1" lang="en-US" altLang="zh-CN" sz="2800" dirty="0">
                  <a:latin typeface="宋体" pitchFamily="2" charset="-122"/>
                </a:rPr>
                <a:t>n=1,2...</a:t>
              </a:r>
            </a:p>
          </p:txBody>
        </p:sp>
        <p:graphicFrame>
          <p:nvGraphicFramePr>
            <p:cNvPr id="9" name="Object 13"/>
            <p:cNvGraphicFramePr>
              <a:graphicFrameLocks noChangeAspect="1"/>
            </p:cNvGraphicFramePr>
            <p:nvPr>
              <p:extLst>
                <p:ext uri="{D42A27DB-BD31-4B8C-83A1-F6EECF244321}">
                  <p14:modId xmlns:p14="http://schemas.microsoft.com/office/powerpoint/2010/main" val="2322479041"/>
                </p:ext>
              </p:extLst>
            </p:nvPr>
          </p:nvGraphicFramePr>
          <p:xfrm>
            <a:off x="1824038" y="3138691"/>
            <a:ext cx="4676775" cy="414337"/>
          </p:xfrm>
          <a:graphic>
            <a:graphicData uri="http://schemas.openxmlformats.org/presentationml/2006/ole">
              <mc:AlternateContent xmlns:mc="http://schemas.openxmlformats.org/markup-compatibility/2006">
                <mc:Choice xmlns:v="urn:schemas-microsoft-com:vml" Requires="v">
                  <p:oleObj spid="_x0000_s45110" name="Equation" r:id="rId5" imgW="5334000" imgH="444500" progId="Equation.3">
                    <p:embed/>
                  </p:oleObj>
                </mc:Choice>
                <mc:Fallback>
                  <p:oleObj name="Equation" r:id="rId5" imgW="5334000" imgH="4445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038" y="3138691"/>
                          <a:ext cx="4676775"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图片 9"/>
            <p:cNvPicPr>
              <a:picLocks noChangeAspect="1"/>
            </p:cNvPicPr>
            <p:nvPr/>
          </p:nvPicPr>
          <p:blipFill>
            <a:blip r:embed="rId7"/>
            <a:srcRect/>
            <a:stretch>
              <a:fillRect/>
            </a:stretch>
          </p:blipFill>
          <p:spPr bwMode="auto">
            <a:xfrm>
              <a:off x="430213" y="3582988"/>
              <a:ext cx="7527925" cy="1103312"/>
            </a:xfrm>
            <a:prstGeom prst="rect">
              <a:avLst/>
            </a:prstGeom>
            <a:noFill/>
            <a:ln w="9525">
              <a:noFill/>
              <a:miter lim="800000"/>
              <a:headEnd/>
              <a:tailEnd/>
            </a:ln>
          </p:spPr>
        </p:pic>
      </p:grpSp>
      <p:sp>
        <p:nvSpPr>
          <p:cNvPr id="11" name="Text Box 2"/>
          <p:cNvSpPr txBox="1">
            <a:spLocks noChangeArrowheads="1"/>
          </p:cNvSpPr>
          <p:nvPr/>
        </p:nvSpPr>
        <p:spPr bwMode="auto">
          <a:xfrm>
            <a:off x="181035" y="631825"/>
            <a:ext cx="8904287" cy="400110"/>
          </a:xfrm>
          <a:prstGeom prst="rect">
            <a:avLst/>
          </a:prstGeom>
          <a:noFill/>
          <a:ln w="9525">
            <a:noFill/>
            <a:miter lim="800000"/>
            <a:headEnd/>
            <a:tailEnd/>
          </a:ln>
        </p:spPr>
        <p:txBody>
          <a:bodyPr>
            <a:spAutoFit/>
          </a:bodyPr>
          <a:lstStyle/>
          <a:p>
            <a:pPr eaLnBrk="1" hangingPunct="1"/>
            <a:r>
              <a:rPr kumimoji="1" lang="en-US" altLang="zh-CN" sz="2000" b="1" dirty="0">
                <a:solidFill>
                  <a:schemeClr val="accent2"/>
                </a:solidFill>
                <a:latin typeface="宋体" pitchFamily="2" charset="-122"/>
              </a:rPr>
              <a:t>5.</a:t>
            </a:r>
            <a:r>
              <a:rPr kumimoji="1" lang="zh-CN" altLang="en-US" sz="2000" b="1" dirty="0">
                <a:solidFill>
                  <a:schemeClr val="accent2"/>
                </a:solidFill>
                <a:latin typeface="宋体" pitchFamily="2" charset="-122"/>
              </a:rPr>
              <a:t>选用数值稳定性好的算法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p>
        </p:txBody>
      </p:sp>
      <p:grpSp>
        <p:nvGrpSpPr>
          <p:cNvPr id="8" name="组合 7"/>
          <p:cNvGrpSpPr/>
          <p:nvPr/>
        </p:nvGrpSpPr>
        <p:grpSpPr>
          <a:xfrm>
            <a:off x="333374" y="631825"/>
            <a:ext cx="8515472" cy="4093428"/>
            <a:chOff x="333374" y="631825"/>
            <a:chExt cx="8515472" cy="4093428"/>
          </a:xfrm>
        </p:grpSpPr>
        <p:sp>
          <p:nvSpPr>
            <p:cNvPr id="5" name="矩形 4"/>
            <p:cNvSpPr>
              <a:spLocks noChangeArrowheads="1"/>
            </p:cNvSpPr>
            <p:nvPr/>
          </p:nvSpPr>
          <p:spPr bwMode="auto">
            <a:xfrm>
              <a:off x="333374" y="631825"/>
              <a:ext cx="8515472" cy="4093428"/>
            </a:xfrm>
            <a:prstGeom prst="rect">
              <a:avLst/>
            </a:prstGeom>
            <a:noFill/>
            <a:ln w="9525">
              <a:noFill/>
              <a:miter lim="800000"/>
              <a:headEnd/>
              <a:tailEnd/>
            </a:ln>
          </p:spPr>
          <p:txBody>
            <a:bodyPr wrap="square">
              <a:spAutoFit/>
            </a:bodyPr>
            <a:lstStyle/>
            <a:p>
              <a:pPr eaLnBrk="1" hangingPunct="1">
                <a:lnSpc>
                  <a:spcPts val="2600"/>
                </a:lnSpc>
              </a:pPr>
              <a:r>
                <a:rPr lang="zh-CN" altLang="en-US" sz="1600" dirty="0">
                  <a:latin typeface="宋体" pitchFamily="2" charset="-122"/>
                </a:rPr>
                <a:t>    </a:t>
              </a:r>
              <a:r>
                <a:rPr lang="zh-CN" altLang="en-US" sz="1800" dirty="0">
                  <a:latin typeface="宋体" pitchFamily="2" charset="-122"/>
                </a:rPr>
                <a:t>对任何</a:t>
              </a:r>
              <a:r>
                <a:rPr lang="en-US" altLang="zh-CN" sz="1800" dirty="0">
                  <a:latin typeface="宋体" pitchFamily="2" charset="-122"/>
                </a:rPr>
                <a:t>n</a:t>
              </a:r>
              <a:r>
                <a:rPr lang="zh-CN" altLang="en-US" sz="1800" dirty="0">
                  <a:latin typeface="宋体" pitchFamily="2" charset="-122"/>
                </a:rPr>
                <a:t>都应有</a:t>
              </a:r>
              <a:r>
                <a:rPr lang="en-US" altLang="zh-CN" sz="1800" dirty="0">
                  <a:latin typeface="宋体" pitchFamily="2" charset="-122"/>
                </a:rPr>
                <a:t>I</a:t>
              </a:r>
              <a:r>
                <a:rPr lang="en-US" altLang="zh-CN" sz="1800" baseline="-25000" dirty="0">
                  <a:latin typeface="宋体" pitchFamily="2" charset="-122"/>
                </a:rPr>
                <a:t>n</a:t>
              </a:r>
              <a:r>
                <a:rPr lang="en-US" altLang="zh-CN" sz="1800" dirty="0">
                  <a:latin typeface="宋体" pitchFamily="2" charset="-122"/>
                </a:rPr>
                <a:t>&gt;0,</a:t>
              </a:r>
              <a:r>
                <a:rPr lang="zh-CN" altLang="en-US" sz="1800" dirty="0">
                  <a:latin typeface="宋体" pitchFamily="2" charset="-122"/>
                </a:rPr>
                <a:t>但计算结果显示</a:t>
              </a:r>
              <a:r>
                <a:rPr lang="en-US" altLang="zh-CN" sz="1800" dirty="0">
                  <a:latin typeface="宋体" pitchFamily="2" charset="-122"/>
                </a:rPr>
                <a:t>I</a:t>
              </a:r>
              <a:r>
                <a:rPr lang="en-US" altLang="zh-CN" sz="1800" baseline="-25000" dirty="0">
                  <a:latin typeface="宋体" pitchFamily="2" charset="-122"/>
                </a:rPr>
                <a:t>8</a:t>
              </a:r>
              <a:r>
                <a:rPr lang="en-US" altLang="zh-CN" sz="1800" dirty="0">
                  <a:latin typeface="宋体" pitchFamily="2" charset="-122"/>
                </a:rPr>
                <a:t>&lt;0,</a:t>
              </a:r>
              <a:r>
                <a:rPr lang="zh-CN" altLang="en-US" sz="1800" dirty="0">
                  <a:latin typeface="宋体" pitchFamily="2" charset="-122"/>
                </a:rPr>
                <a:t>可见</a:t>
              </a:r>
              <a:r>
                <a:rPr lang="en-US" altLang="zh-CN" sz="1800" dirty="0">
                  <a:latin typeface="宋体" pitchFamily="2" charset="-122"/>
                </a:rPr>
                <a:t>,</a:t>
              </a:r>
              <a:r>
                <a:rPr lang="zh-CN" altLang="en-US" sz="1800" dirty="0">
                  <a:latin typeface="宋体" pitchFamily="2" charset="-122"/>
                </a:rPr>
                <a:t>虽然</a:t>
              </a:r>
              <a:r>
                <a:rPr lang="en-US" altLang="zh-CN" sz="1800" dirty="0">
                  <a:latin typeface="宋体" pitchFamily="2" charset="-122"/>
                </a:rPr>
                <a:t>I</a:t>
              </a:r>
              <a:r>
                <a:rPr lang="en-US" altLang="zh-CN" sz="1800" baseline="-25000" dirty="0">
                  <a:latin typeface="宋体" pitchFamily="2" charset="-122"/>
                </a:rPr>
                <a:t>0</a:t>
              </a:r>
              <a:r>
                <a:rPr lang="zh-CN" altLang="en-US" sz="1800" dirty="0">
                  <a:latin typeface="宋体" pitchFamily="2" charset="-122"/>
                </a:rPr>
                <a:t>的近似误差不超过</a:t>
              </a:r>
              <a:r>
                <a:rPr lang="en-US" altLang="zh-CN" sz="1800" dirty="0">
                  <a:latin typeface="宋体" pitchFamily="2" charset="-122"/>
                </a:rPr>
                <a:t>0.5×10</a:t>
              </a:r>
              <a:r>
                <a:rPr lang="en-US" altLang="zh-CN" sz="1800" baseline="30000" dirty="0">
                  <a:latin typeface="宋体" pitchFamily="2" charset="-122"/>
                </a:rPr>
                <a:t>-4</a:t>
              </a:r>
              <a:r>
                <a:rPr lang="en-US" altLang="zh-CN" sz="1800" dirty="0">
                  <a:latin typeface="宋体" pitchFamily="2" charset="-122"/>
                </a:rPr>
                <a:t>,</a:t>
              </a:r>
              <a:r>
                <a:rPr lang="zh-CN" altLang="en-US" sz="1800" dirty="0">
                  <a:latin typeface="宋体" pitchFamily="2" charset="-122"/>
                </a:rPr>
                <a:t>但随着计算步数的增加</a:t>
              </a:r>
              <a:r>
                <a:rPr lang="en-US" altLang="zh-CN" sz="1800" dirty="0">
                  <a:latin typeface="宋体" pitchFamily="2" charset="-122"/>
                </a:rPr>
                <a:t>,</a:t>
              </a:r>
              <a:r>
                <a:rPr lang="zh-CN" altLang="en-US" sz="1800" dirty="0">
                  <a:latin typeface="宋体" pitchFamily="2" charset="-122"/>
                </a:rPr>
                <a:t>误差明显增大。这说明这里的递推公式是</a:t>
              </a:r>
              <a:endParaRPr lang="en-US" altLang="zh-CN" sz="1800" dirty="0">
                <a:latin typeface="宋体" pitchFamily="2" charset="-122"/>
              </a:endParaRPr>
            </a:p>
            <a:p>
              <a:pPr eaLnBrk="1" hangingPunct="1">
                <a:lnSpc>
                  <a:spcPts val="2600"/>
                </a:lnSpc>
              </a:pPr>
              <a:r>
                <a:rPr lang="zh-CN" altLang="en-US" sz="1800" dirty="0">
                  <a:latin typeface="宋体" pitchFamily="2" charset="-122"/>
                </a:rPr>
                <a:t>数值不稳定的。</a:t>
              </a:r>
            </a:p>
            <a:p>
              <a:pPr eaLnBrk="1" hangingPunct="1">
                <a:lnSpc>
                  <a:spcPts val="2600"/>
                </a:lnSpc>
              </a:pPr>
              <a:r>
                <a:rPr lang="zh-CN" altLang="en-US" sz="1800" dirty="0">
                  <a:latin typeface="宋体" pitchFamily="2" charset="-122"/>
                </a:rPr>
                <a:t>    事实上，由于</a:t>
              </a:r>
              <a:endParaRPr lang="en-US" altLang="zh-CN" sz="1800" dirty="0">
                <a:latin typeface="宋体" pitchFamily="2" charset="-122"/>
              </a:endParaRPr>
            </a:p>
            <a:p>
              <a:pPr eaLnBrk="1" hangingPunct="1">
                <a:lnSpc>
                  <a:spcPts val="2600"/>
                </a:lnSpc>
              </a:pPr>
              <a:r>
                <a:rPr lang="en-US" altLang="zh-CN" sz="1800" dirty="0">
                  <a:latin typeface="宋体" pitchFamily="2" charset="-122"/>
                </a:rPr>
                <a:t>              I</a:t>
              </a:r>
              <a:r>
                <a:rPr lang="en-US" altLang="zh-CN" sz="1800" baseline="-25000" dirty="0">
                  <a:latin typeface="宋体" pitchFamily="2" charset="-122"/>
                </a:rPr>
                <a:t>n</a:t>
              </a:r>
              <a:r>
                <a:rPr lang="en-US" altLang="zh-CN" sz="1800" dirty="0">
                  <a:latin typeface="宋体" pitchFamily="2" charset="-122"/>
                </a:rPr>
                <a:t>=1-nI</a:t>
              </a:r>
              <a:r>
                <a:rPr lang="en-US" altLang="zh-CN" sz="1800" baseline="-25000" dirty="0">
                  <a:latin typeface="宋体" pitchFamily="2" charset="-122"/>
                </a:rPr>
                <a:t>n-1</a:t>
              </a:r>
              <a:r>
                <a:rPr lang="zh-CN" altLang="en-US" sz="1800" dirty="0">
                  <a:latin typeface="宋体" pitchFamily="2" charset="-122"/>
                </a:rPr>
                <a:t>  和  </a:t>
              </a:r>
              <a:r>
                <a:rPr lang="en-US" altLang="zh-CN" sz="1800" dirty="0">
                  <a:latin typeface="宋体" pitchFamily="2" charset="-122"/>
                </a:rPr>
                <a:t>I</a:t>
              </a:r>
              <a:r>
                <a:rPr lang="en-US" altLang="zh-CN" sz="1800" baseline="30000" dirty="0">
                  <a:latin typeface="宋体" pitchFamily="2" charset="-122"/>
                </a:rPr>
                <a:t>*</a:t>
              </a:r>
              <a:r>
                <a:rPr lang="en-US" altLang="zh-CN" sz="1800" baseline="-25000" dirty="0">
                  <a:latin typeface="宋体" pitchFamily="2" charset="-122"/>
                </a:rPr>
                <a:t>n</a:t>
              </a:r>
              <a:r>
                <a:rPr lang="en-US" altLang="zh-CN" sz="1800" dirty="0">
                  <a:latin typeface="宋体" pitchFamily="2" charset="-122"/>
                </a:rPr>
                <a:t>=1-nI</a:t>
              </a:r>
              <a:r>
                <a:rPr lang="en-US" altLang="zh-CN" sz="1800" baseline="30000" dirty="0">
                  <a:latin typeface="宋体" pitchFamily="2" charset="-122"/>
                </a:rPr>
                <a:t>*</a:t>
              </a:r>
              <a:r>
                <a:rPr lang="en-US" altLang="zh-CN" sz="1800" baseline="-25000" dirty="0">
                  <a:latin typeface="宋体" pitchFamily="2" charset="-122"/>
                </a:rPr>
                <a:t>n-1</a:t>
              </a:r>
              <a:r>
                <a:rPr lang="en-US" altLang="zh-CN" sz="1800" dirty="0">
                  <a:latin typeface="宋体" pitchFamily="2" charset="-122"/>
                </a:rPr>
                <a:t> </a:t>
              </a:r>
              <a:r>
                <a:rPr lang="zh-CN" altLang="en-US" sz="1800" dirty="0">
                  <a:latin typeface="宋体" pitchFamily="2" charset="-122"/>
                </a:rPr>
                <a:t>，</a:t>
              </a:r>
              <a:r>
                <a:rPr lang="en-US" altLang="zh-CN" sz="1800" dirty="0">
                  <a:latin typeface="宋体" pitchFamily="2" charset="-122"/>
                </a:rPr>
                <a:t>n=1</a:t>
              </a:r>
              <a:r>
                <a:rPr lang="zh-CN" altLang="en-US" sz="1800" dirty="0">
                  <a:latin typeface="宋体" pitchFamily="2" charset="-122"/>
                </a:rPr>
                <a:t>，</a:t>
              </a:r>
              <a:r>
                <a:rPr lang="en-US" altLang="zh-CN" sz="1800" dirty="0">
                  <a:latin typeface="宋体" pitchFamily="2" charset="-122"/>
                </a:rPr>
                <a:t>2</a:t>
              </a:r>
              <a:r>
                <a:rPr lang="zh-CN" altLang="en-US" sz="1800" dirty="0">
                  <a:latin typeface="宋体" pitchFamily="2" charset="-122"/>
                </a:rPr>
                <a:t>，</a:t>
              </a:r>
              <a:r>
                <a:rPr lang="en-US" altLang="zh-CN" sz="1800" dirty="0">
                  <a:latin typeface="宋体" pitchFamily="2" charset="-122"/>
                </a:rPr>
                <a:t>…</a:t>
              </a:r>
            </a:p>
            <a:p>
              <a:pPr eaLnBrk="1" hangingPunct="1">
                <a:lnSpc>
                  <a:spcPts val="2600"/>
                </a:lnSpc>
              </a:pPr>
              <a:r>
                <a:rPr lang="zh-CN" altLang="en-US" sz="1800" dirty="0">
                  <a:latin typeface="宋体" pitchFamily="2" charset="-122"/>
                </a:rPr>
                <a:t>    可得</a:t>
              </a:r>
              <a:r>
                <a:rPr lang="en-US" altLang="zh-CN" sz="1800" dirty="0">
                  <a:latin typeface="宋体" pitchFamily="2" charset="-122"/>
                </a:rPr>
                <a:t>     I</a:t>
              </a:r>
              <a:r>
                <a:rPr lang="en-US" altLang="zh-CN" sz="1800" baseline="-25000" dirty="0">
                  <a:latin typeface="宋体" pitchFamily="2" charset="-122"/>
                </a:rPr>
                <a:t>n</a:t>
              </a:r>
              <a:r>
                <a:rPr lang="en-US" altLang="zh-CN" sz="1800" dirty="0">
                  <a:latin typeface="宋体" pitchFamily="2" charset="-122"/>
                </a:rPr>
                <a:t>-I</a:t>
              </a:r>
              <a:r>
                <a:rPr lang="en-US" altLang="zh-CN" sz="1800" baseline="30000" dirty="0">
                  <a:latin typeface="宋体" pitchFamily="2" charset="-122"/>
                </a:rPr>
                <a:t>*</a:t>
              </a:r>
              <a:r>
                <a:rPr lang="en-US" altLang="zh-CN" sz="1800" baseline="-25000" dirty="0">
                  <a:latin typeface="宋体" pitchFamily="2" charset="-122"/>
                </a:rPr>
                <a:t>n</a:t>
              </a:r>
              <a:r>
                <a:rPr lang="en-US" altLang="zh-CN" sz="1800" dirty="0">
                  <a:latin typeface="宋体" pitchFamily="2" charset="-122"/>
                </a:rPr>
                <a:t>=-n</a:t>
              </a:r>
              <a:r>
                <a:rPr lang="zh-CN" altLang="en-US" sz="1800" dirty="0">
                  <a:latin typeface="宋体" pitchFamily="2" charset="-122"/>
                </a:rPr>
                <a:t>（</a:t>
              </a:r>
              <a:r>
                <a:rPr lang="en-US" altLang="zh-CN" sz="1800" dirty="0">
                  <a:latin typeface="宋体" pitchFamily="2" charset="-122"/>
                </a:rPr>
                <a:t>I</a:t>
              </a:r>
              <a:r>
                <a:rPr lang="en-US" altLang="zh-CN" sz="1800" baseline="-25000" dirty="0">
                  <a:latin typeface="宋体" pitchFamily="2" charset="-122"/>
                </a:rPr>
                <a:t>n-1</a:t>
              </a:r>
              <a:r>
                <a:rPr lang="en-US" altLang="zh-CN" sz="1800" dirty="0">
                  <a:latin typeface="宋体" pitchFamily="2" charset="-122"/>
                </a:rPr>
                <a:t>-I</a:t>
              </a:r>
              <a:r>
                <a:rPr lang="en-US" altLang="zh-CN" sz="1800" baseline="30000" dirty="0">
                  <a:latin typeface="宋体" pitchFamily="2" charset="-122"/>
                </a:rPr>
                <a:t>*</a:t>
              </a:r>
              <a:r>
                <a:rPr lang="en-US" altLang="zh-CN" sz="1800" baseline="-25000" dirty="0">
                  <a:latin typeface="宋体" pitchFamily="2" charset="-122"/>
                </a:rPr>
                <a:t>n-1</a:t>
              </a:r>
              <a:r>
                <a:rPr lang="zh-CN" altLang="en-US" sz="1800" dirty="0">
                  <a:latin typeface="宋体" pitchFamily="2" charset="-122"/>
                </a:rPr>
                <a:t>）</a:t>
              </a:r>
              <a:r>
                <a:rPr lang="en-US" altLang="zh-CN" sz="1800" dirty="0">
                  <a:latin typeface="宋体" pitchFamily="2" charset="-122"/>
                </a:rPr>
                <a:t>=…=(-1)</a:t>
              </a:r>
              <a:r>
                <a:rPr lang="en-US" altLang="zh-CN" sz="1800" baseline="30000" dirty="0" err="1">
                  <a:latin typeface="宋体" pitchFamily="2" charset="-122"/>
                </a:rPr>
                <a:t>n</a:t>
              </a:r>
              <a:r>
                <a:rPr lang="en-US" altLang="zh-CN" sz="1800" dirty="0" err="1">
                  <a:latin typeface="宋体" pitchFamily="2" charset="-122"/>
                </a:rPr>
                <a:t>n</a:t>
              </a:r>
              <a:r>
                <a:rPr lang="en-US" altLang="zh-CN" sz="1800" dirty="0">
                  <a:latin typeface="宋体" pitchFamily="2" charset="-122"/>
                </a:rPr>
                <a:t>!</a:t>
              </a:r>
              <a:r>
                <a:rPr lang="zh-CN" altLang="en-US" sz="1800" dirty="0">
                  <a:latin typeface="宋体" pitchFamily="2" charset="-122"/>
                </a:rPr>
                <a:t>（</a:t>
              </a:r>
              <a:r>
                <a:rPr lang="en-US" altLang="zh-CN" sz="1800" dirty="0">
                  <a:latin typeface="宋体" pitchFamily="2" charset="-122"/>
                </a:rPr>
                <a:t>I</a:t>
              </a:r>
              <a:r>
                <a:rPr lang="en-US" altLang="zh-CN" sz="1800" baseline="-25000" dirty="0">
                  <a:latin typeface="宋体" pitchFamily="2" charset="-122"/>
                </a:rPr>
                <a:t>0</a:t>
              </a:r>
              <a:r>
                <a:rPr lang="en-US" altLang="zh-CN" sz="1800" dirty="0">
                  <a:latin typeface="宋体" pitchFamily="2" charset="-122"/>
                </a:rPr>
                <a:t>-I</a:t>
              </a:r>
              <a:r>
                <a:rPr lang="en-US" altLang="zh-CN" sz="1800" baseline="30000" dirty="0">
                  <a:latin typeface="宋体" pitchFamily="2" charset="-122"/>
                </a:rPr>
                <a:t>*</a:t>
              </a:r>
              <a:r>
                <a:rPr lang="en-US" altLang="zh-CN" sz="1800" baseline="-25000" dirty="0">
                  <a:latin typeface="宋体" pitchFamily="2" charset="-122"/>
                </a:rPr>
                <a:t>0</a:t>
              </a:r>
              <a:r>
                <a:rPr lang="zh-CN" altLang="en-US" sz="1800" dirty="0">
                  <a:latin typeface="宋体" pitchFamily="2" charset="-122"/>
                </a:rPr>
                <a:t>）</a:t>
              </a:r>
            </a:p>
            <a:p>
              <a:pPr eaLnBrk="1" hangingPunct="1">
                <a:lnSpc>
                  <a:spcPts val="2600"/>
                </a:lnSpc>
              </a:pPr>
              <a:r>
                <a:rPr lang="zh-CN" altLang="en-US" sz="1800" dirty="0">
                  <a:latin typeface="宋体" pitchFamily="2" charset="-122"/>
                </a:rPr>
                <a:t>可见</a:t>
              </a:r>
              <a:r>
                <a:rPr lang="en-US" altLang="zh-CN" sz="1800" dirty="0">
                  <a:latin typeface="宋体" pitchFamily="2" charset="-122"/>
                </a:rPr>
                <a:t>,</a:t>
              </a:r>
              <a:r>
                <a:rPr lang="zh-CN" altLang="en-US" sz="1800" dirty="0">
                  <a:latin typeface="宋体" pitchFamily="2" charset="-122"/>
                </a:rPr>
                <a:t>随着计算步数的增加</a:t>
              </a:r>
              <a:r>
                <a:rPr lang="en-US" altLang="zh-CN" sz="1800" dirty="0">
                  <a:latin typeface="宋体" pitchFamily="2" charset="-122"/>
                </a:rPr>
                <a:t>,</a:t>
              </a:r>
              <a:r>
                <a:rPr lang="zh-CN" altLang="en-US" sz="1800" dirty="0">
                  <a:latin typeface="宋体" pitchFamily="2" charset="-122"/>
                </a:rPr>
                <a:t>误差迅速放大，使结果失真。</a:t>
              </a:r>
            </a:p>
            <a:p>
              <a:pPr eaLnBrk="1" hangingPunct="1">
                <a:lnSpc>
                  <a:spcPts val="2600"/>
                </a:lnSpc>
              </a:pPr>
              <a:r>
                <a:rPr lang="zh-CN" altLang="en-US" sz="1800" dirty="0">
                  <a:latin typeface="宋体" pitchFamily="2" charset="-122"/>
                </a:rPr>
                <a:t>    若将计算公式改写为</a:t>
              </a:r>
            </a:p>
            <a:p>
              <a:pPr eaLnBrk="1" hangingPunct="1">
                <a:lnSpc>
                  <a:spcPts val="2600"/>
                </a:lnSpc>
              </a:pPr>
              <a:endParaRPr lang="zh-CN" altLang="en-US" sz="1800" dirty="0">
                <a:latin typeface="宋体" pitchFamily="2" charset="-122"/>
              </a:endParaRPr>
            </a:p>
            <a:p>
              <a:pPr eaLnBrk="1" hangingPunct="1">
                <a:lnSpc>
                  <a:spcPts val="2600"/>
                </a:lnSpc>
              </a:pPr>
              <a:r>
                <a:rPr lang="zh-CN" altLang="en-US" sz="1800" dirty="0">
                  <a:latin typeface="宋体" pitchFamily="2" charset="-122"/>
                </a:rPr>
                <a:t>类似地可得</a:t>
              </a:r>
            </a:p>
            <a:p>
              <a:pPr eaLnBrk="1" hangingPunct="1">
                <a:lnSpc>
                  <a:spcPts val="2600"/>
                </a:lnSpc>
              </a:pPr>
              <a:endParaRPr lang="en-US" altLang="zh-CN" sz="1800" dirty="0">
                <a:latin typeface="宋体" pitchFamily="2" charset="-122"/>
              </a:endParaRPr>
            </a:p>
            <a:p>
              <a:pPr eaLnBrk="1" hangingPunct="1">
                <a:lnSpc>
                  <a:spcPts val="2600"/>
                </a:lnSpc>
              </a:pPr>
              <a:r>
                <a:rPr lang="zh-CN" altLang="en-US" sz="1800" dirty="0">
                  <a:latin typeface="宋体" pitchFamily="2" charset="-122"/>
                </a:rPr>
                <a:t>     可见，近似误差</a:t>
              </a:r>
              <a:r>
                <a:rPr lang="en-US" altLang="zh-CN" sz="1800" dirty="0" err="1">
                  <a:latin typeface="宋体" pitchFamily="2" charset="-122"/>
                </a:rPr>
                <a:t>I</a:t>
              </a:r>
              <a:r>
                <a:rPr lang="en-US" altLang="zh-CN" sz="1800" baseline="-25000" dirty="0" err="1">
                  <a:latin typeface="宋体" pitchFamily="2" charset="-122"/>
                </a:rPr>
                <a:t>k</a:t>
              </a:r>
              <a:r>
                <a:rPr lang="en-US" altLang="zh-CN" sz="1800" dirty="0">
                  <a:latin typeface="宋体" pitchFamily="2" charset="-122"/>
                </a:rPr>
                <a:t>-I</a:t>
              </a:r>
              <a:r>
                <a:rPr lang="en-US" altLang="zh-CN" sz="1800" baseline="30000" dirty="0">
                  <a:latin typeface="宋体" pitchFamily="2" charset="-122"/>
                </a:rPr>
                <a:t>*</a:t>
              </a:r>
              <a:r>
                <a:rPr lang="en-US" altLang="zh-CN" sz="1800" baseline="-25000" dirty="0">
                  <a:latin typeface="宋体" pitchFamily="2" charset="-122"/>
                </a:rPr>
                <a:t>k</a:t>
              </a:r>
              <a:r>
                <a:rPr lang="zh-CN" altLang="en-US" sz="1800" dirty="0">
                  <a:latin typeface="宋体" pitchFamily="2" charset="-122"/>
                </a:rPr>
                <a:t>是可控制的，算法是数值稳定的。</a:t>
              </a:r>
              <a:endParaRPr lang="zh-CN" altLang="en-US" sz="1800" dirty="0"/>
            </a:p>
          </p:txBody>
        </p:sp>
        <p:graphicFrame>
          <p:nvGraphicFramePr>
            <p:cNvPr id="6" name="Object 84"/>
            <p:cNvGraphicFramePr>
              <a:graphicFrameLocks noChangeAspect="1"/>
            </p:cNvGraphicFramePr>
            <p:nvPr>
              <p:extLst>
                <p:ext uri="{D42A27DB-BD31-4B8C-83A1-F6EECF244321}">
                  <p14:modId xmlns:p14="http://schemas.microsoft.com/office/powerpoint/2010/main" val="1175236149"/>
                </p:ext>
              </p:extLst>
            </p:nvPr>
          </p:nvGraphicFramePr>
          <p:xfrm>
            <a:off x="2216150" y="3234735"/>
            <a:ext cx="5029200" cy="481013"/>
          </p:xfrm>
          <a:graphic>
            <a:graphicData uri="http://schemas.openxmlformats.org/presentationml/2006/ole">
              <mc:AlternateContent xmlns:mc="http://schemas.openxmlformats.org/markup-compatibility/2006">
                <mc:Choice xmlns:v="urn:schemas-microsoft-com:vml" Requires="v">
                  <p:oleObj spid="_x0000_s46132" name="Equation" r:id="rId3" imgW="4483100" imgH="787400" progId="Equation.3">
                    <p:embed/>
                  </p:oleObj>
                </mc:Choice>
                <mc:Fallback>
                  <p:oleObj name="Equation" r:id="rId3" imgW="4483100" imgH="787400" progId="Equation.3">
                    <p:embed/>
                    <p:pic>
                      <p:nvPicPr>
                        <p:cNvPr id="0" name="Object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150" y="3234735"/>
                          <a:ext cx="50292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7"/>
            <p:cNvGraphicFramePr>
              <a:graphicFrameLocks noChangeAspect="1"/>
            </p:cNvGraphicFramePr>
            <p:nvPr>
              <p:extLst>
                <p:ext uri="{D42A27DB-BD31-4B8C-83A1-F6EECF244321}">
                  <p14:modId xmlns:p14="http://schemas.microsoft.com/office/powerpoint/2010/main" val="1088042396"/>
                </p:ext>
              </p:extLst>
            </p:nvPr>
          </p:nvGraphicFramePr>
          <p:xfrm>
            <a:off x="1631750" y="3752811"/>
            <a:ext cx="4919522" cy="458061"/>
          </p:xfrm>
          <a:graphic>
            <a:graphicData uri="http://schemas.openxmlformats.org/presentationml/2006/ole">
              <mc:AlternateContent xmlns:mc="http://schemas.openxmlformats.org/markup-compatibility/2006">
                <mc:Choice xmlns:v="urn:schemas-microsoft-com:vml" Requires="v">
                  <p:oleObj spid="_x0000_s46133" name="Equation" r:id="rId5" imgW="6248400" imgH="787400" progId="Equation.3">
                    <p:embed/>
                  </p:oleObj>
                </mc:Choice>
                <mc:Fallback>
                  <p:oleObj name="Equation" r:id="rId5" imgW="6248400" imgH="787400" progId="Equation.3">
                    <p:embed/>
                    <p:pic>
                      <p:nvPicPr>
                        <p:cNvPr id="0" name="Object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1750" y="3752811"/>
                          <a:ext cx="4919522" cy="458061"/>
                        </a:xfrm>
                        <a:prstGeom prst="rect">
                          <a:avLst/>
                        </a:prstGeom>
                        <a:no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7452" name="Group 44"/>
          <p:cNvGraphicFramePr>
            <a:graphicFrameLocks noGrp="1"/>
          </p:cNvGraphicFramePr>
          <p:nvPr/>
        </p:nvGraphicFramePr>
        <p:xfrm>
          <a:off x="350838" y="2055813"/>
          <a:ext cx="8534400" cy="845525"/>
        </p:xfrm>
        <a:graphic>
          <a:graphicData uri="http://schemas.openxmlformats.org/drawingml/2006/table">
            <a:tbl>
              <a:tblPr/>
              <a:tblGrid>
                <a:gridCol w="522288">
                  <a:extLst>
                    <a:ext uri="{9D8B030D-6E8A-4147-A177-3AD203B41FA5}">
                      <a16:colId xmlns:a16="http://schemas.microsoft.com/office/drawing/2014/main" val="20000"/>
                    </a:ext>
                  </a:extLst>
                </a:gridCol>
                <a:gridCol w="1196975">
                  <a:extLst>
                    <a:ext uri="{9D8B030D-6E8A-4147-A177-3AD203B41FA5}">
                      <a16:colId xmlns:a16="http://schemas.microsoft.com/office/drawing/2014/main" val="20001"/>
                    </a:ext>
                  </a:extLst>
                </a:gridCol>
                <a:gridCol w="490537">
                  <a:extLst>
                    <a:ext uri="{9D8B030D-6E8A-4147-A177-3AD203B41FA5}">
                      <a16:colId xmlns:a16="http://schemas.microsoft.com/office/drawing/2014/main" val="20002"/>
                    </a:ext>
                  </a:extLst>
                </a:gridCol>
                <a:gridCol w="1233488">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1198562">
                  <a:extLst>
                    <a:ext uri="{9D8B030D-6E8A-4147-A177-3AD203B41FA5}">
                      <a16:colId xmlns:a16="http://schemas.microsoft.com/office/drawing/2014/main" val="20005"/>
                    </a:ext>
                  </a:extLst>
                </a:gridCol>
                <a:gridCol w="449263">
                  <a:extLst>
                    <a:ext uri="{9D8B030D-6E8A-4147-A177-3AD203B41FA5}">
                      <a16:colId xmlns:a16="http://schemas.microsoft.com/office/drawing/2014/main" val="20006"/>
                    </a:ext>
                  </a:extLst>
                </a:gridCol>
                <a:gridCol w="1196975">
                  <a:extLst>
                    <a:ext uri="{9D8B030D-6E8A-4147-A177-3AD203B41FA5}">
                      <a16:colId xmlns:a16="http://schemas.microsoft.com/office/drawing/2014/main" val="20007"/>
                    </a:ext>
                  </a:extLst>
                </a:gridCol>
                <a:gridCol w="427037">
                  <a:extLst>
                    <a:ext uri="{9D8B030D-6E8A-4147-A177-3AD203B41FA5}">
                      <a16:colId xmlns:a16="http://schemas.microsoft.com/office/drawing/2014/main" val="20008"/>
                    </a:ext>
                  </a:extLst>
                </a:gridCol>
                <a:gridCol w="1371600">
                  <a:extLst>
                    <a:ext uri="{9D8B030D-6E8A-4147-A177-3AD203B41FA5}">
                      <a16:colId xmlns:a16="http://schemas.microsoft.com/office/drawing/2014/main" val="20009"/>
                    </a:ext>
                  </a:extLst>
                </a:gridCol>
              </a:tblGrid>
              <a:tr h="456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dirty="0">
                          <a:ln>
                            <a:noFill/>
                          </a:ln>
                          <a:solidFill>
                            <a:schemeClr val="tx1"/>
                          </a:solidFill>
                          <a:effectLst/>
                          <a:latin typeface="Times New Roman" pitchFamily="18" charset="0"/>
                          <a:ea typeface="宋体" pitchFamily="2" charset="-122"/>
                        </a:rPr>
                        <a:t>I</a:t>
                      </a:r>
                      <a:r>
                        <a:rPr kumimoji="1" lang="en-US" altLang="zh-CN" sz="2100" b="0" i="0" u="none" strike="noStrike" cap="none" normalizeH="0" baseline="-25000" dirty="0">
                          <a:ln>
                            <a:noFill/>
                          </a:ln>
                          <a:solidFill>
                            <a:schemeClr val="tx1"/>
                          </a:solidFill>
                          <a:effectLst/>
                          <a:latin typeface="Times New Roman" pitchFamily="18" charset="0"/>
                          <a:ea typeface="宋体" pitchFamily="2" charset="-122"/>
                        </a:rPr>
                        <a:t>9</a:t>
                      </a:r>
                    </a:p>
                  </a:txBody>
                  <a:tcPr marT="34271" marB="34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0.0684</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I</a:t>
                      </a:r>
                      <a:r>
                        <a:rPr kumimoji="1" lang="en-US" altLang="zh-CN" sz="2100" b="0" i="0" u="none" strike="noStrike" cap="none" normalizeH="0" baseline="-25000">
                          <a:ln>
                            <a:noFill/>
                          </a:ln>
                          <a:solidFill>
                            <a:schemeClr val="tx1"/>
                          </a:solidFill>
                          <a:effectLst/>
                          <a:latin typeface="Times New Roman" pitchFamily="18" charset="0"/>
                          <a:ea typeface="宋体" pitchFamily="2" charset="-122"/>
                        </a:rPr>
                        <a:t>7</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0.1121</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I</a:t>
                      </a:r>
                      <a:r>
                        <a:rPr kumimoji="1" lang="en-US" altLang="zh-CN" sz="2100" b="0" i="0" u="none" strike="noStrike" cap="none" normalizeH="0" baseline="-25000">
                          <a:ln>
                            <a:noFill/>
                          </a:ln>
                          <a:solidFill>
                            <a:schemeClr val="tx1"/>
                          </a:solidFill>
                          <a:effectLst/>
                          <a:latin typeface="Times New Roman" pitchFamily="18" charset="0"/>
                          <a:ea typeface="宋体" pitchFamily="2" charset="-122"/>
                        </a:rPr>
                        <a:t>5</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0.1455</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I</a:t>
                      </a:r>
                      <a:r>
                        <a:rPr kumimoji="1" lang="en-US" altLang="zh-CN" sz="2100" b="0" i="0" u="none" strike="noStrike" cap="none" normalizeH="0" baseline="-25000">
                          <a:ln>
                            <a:noFill/>
                          </a:ln>
                          <a:solidFill>
                            <a:schemeClr val="tx1"/>
                          </a:solidFill>
                          <a:effectLst/>
                          <a:latin typeface="Times New Roman" pitchFamily="18" charset="0"/>
                          <a:ea typeface="宋体" pitchFamily="2" charset="-122"/>
                        </a:rPr>
                        <a:t>3</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0.2073</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I</a:t>
                      </a:r>
                      <a:r>
                        <a:rPr kumimoji="1" lang="en-US" altLang="zh-CN" sz="2100" b="0" i="0" u="none" strike="noStrike" cap="none" normalizeH="0" baseline="-25000">
                          <a:ln>
                            <a:noFill/>
                          </a:ln>
                          <a:solidFill>
                            <a:schemeClr val="tx1"/>
                          </a:solidFill>
                          <a:effectLst/>
                          <a:latin typeface="Times New Roman" pitchFamily="18" charset="0"/>
                          <a:ea typeface="宋体" pitchFamily="2" charset="-122"/>
                        </a:rPr>
                        <a:t>1</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0.3679</a:t>
                      </a:r>
                    </a:p>
                  </a:txBody>
                  <a:tcPr marT="34271" marB="34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5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I</a:t>
                      </a:r>
                      <a:r>
                        <a:rPr kumimoji="1" lang="en-US" altLang="zh-CN" sz="2100" b="0" i="0" u="none" strike="noStrike" cap="none" normalizeH="0" baseline="-25000">
                          <a:ln>
                            <a:noFill/>
                          </a:ln>
                          <a:solidFill>
                            <a:schemeClr val="tx1"/>
                          </a:solidFill>
                          <a:effectLst/>
                          <a:latin typeface="Times New Roman" pitchFamily="18" charset="0"/>
                          <a:ea typeface="宋体" pitchFamily="2" charset="-122"/>
                        </a:rPr>
                        <a:t>8</a:t>
                      </a:r>
                    </a:p>
                  </a:txBody>
                  <a:tcPr marT="34271" marB="34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0.1035</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I</a:t>
                      </a:r>
                      <a:r>
                        <a:rPr kumimoji="1" lang="en-US" altLang="zh-CN" sz="2100" b="0" i="0" u="none" strike="noStrike" cap="none" normalizeH="0" baseline="-25000">
                          <a:ln>
                            <a:noFill/>
                          </a:ln>
                          <a:solidFill>
                            <a:schemeClr val="tx1"/>
                          </a:solidFill>
                          <a:effectLst/>
                          <a:latin typeface="Times New Roman" pitchFamily="18" charset="0"/>
                          <a:ea typeface="宋体" pitchFamily="2" charset="-122"/>
                        </a:rPr>
                        <a:t>6</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0.1268</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I</a:t>
                      </a:r>
                      <a:r>
                        <a:rPr kumimoji="1" lang="en-US" altLang="zh-CN" sz="2100" b="0" i="0" u="none" strike="noStrike" cap="none" normalizeH="0" baseline="-25000">
                          <a:ln>
                            <a:noFill/>
                          </a:ln>
                          <a:solidFill>
                            <a:schemeClr val="tx1"/>
                          </a:solidFill>
                          <a:effectLst/>
                          <a:latin typeface="Times New Roman" pitchFamily="18" charset="0"/>
                          <a:ea typeface="宋体" pitchFamily="2" charset="-122"/>
                        </a:rPr>
                        <a:t>4</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0.1709</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I</a:t>
                      </a:r>
                      <a:r>
                        <a:rPr kumimoji="1" lang="en-US" altLang="zh-CN" sz="2100" b="0" i="0" u="none" strike="noStrike" cap="none" normalizeH="0" baseline="-25000">
                          <a:ln>
                            <a:noFill/>
                          </a:ln>
                          <a:solidFill>
                            <a:schemeClr val="tx1"/>
                          </a:solidFill>
                          <a:effectLst/>
                          <a:latin typeface="Times New Roman" pitchFamily="18" charset="0"/>
                          <a:ea typeface="宋体" pitchFamily="2" charset="-122"/>
                        </a:rPr>
                        <a:t>2</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0.2642</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dirty="0">
                          <a:ln>
                            <a:noFill/>
                          </a:ln>
                          <a:solidFill>
                            <a:schemeClr val="tx1"/>
                          </a:solidFill>
                          <a:effectLst/>
                          <a:latin typeface="Times New Roman" pitchFamily="18" charset="0"/>
                          <a:ea typeface="宋体" pitchFamily="2" charset="-122"/>
                        </a:rPr>
                        <a:t>I</a:t>
                      </a:r>
                      <a:r>
                        <a:rPr kumimoji="1" lang="en-US" altLang="zh-CN" sz="2100" b="0" i="0" u="none" strike="noStrike" cap="none" normalizeH="0" baseline="-25000" dirty="0">
                          <a:ln>
                            <a:noFill/>
                          </a:ln>
                          <a:solidFill>
                            <a:schemeClr val="tx1"/>
                          </a:solidFill>
                          <a:effectLst/>
                          <a:latin typeface="Times New Roman" pitchFamily="18" charset="0"/>
                          <a:ea typeface="宋体" pitchFamily="2" charset="-122"/>
                        </a:rPr>
                        <a:t>0</a:t>
                      </a: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宋体" pitchFamily="2" charset="-122"/>
                        </a:rPr>
                        <a:t>0.6321</a:t>
                      </a:r>
                    </a:p>
                  </a:txBody>
                  <a:tcPr marT="34271" marB="34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445" name="Rectangle 37"/>
          <p:cNvSpPr>
            <a:spLocks noChangeArrowheads="1"/>
          </p:cNvSpPr>
          <p:nvPr/>
        </p:nvSpPr>
        <p:spPr bwMode="auto">
          <a:xfrm>
            <a:off x="46038" y="341313"/>
            <a:ext cx="9144000" cy="400050"/>
          </a:xfrm>
          <a:prstGeom prst="rect">
            <a:avLst/>
          </a:prstGeom>
          <a:noFill/>
          <a:ln w="9525">
            <a:noFill/>
            <a:miter lim="800000"/>
            <a:headEnd/>
            <a:tailEnd/>
          </a:ln>
          <a:effectLst/>
        </p:spPr>
        <p:txBody>
          <a:bodyPr>
            <a:spAutoFit/>
          </a:bodyPr>
          <a:lstStyle/>
          <a:p>
            <a:r>
              <a:rPr lang="zh-CN" altLang="en-US" sz="2000" dirty="0">
                <a:latin typeface="宋体" pitchFamily="2" charset="-122"/>
              </a:rPr>
              <a:t>例如，由</a:t>
            </a:r>
          </a:p>
        </p:txBody>
      </p:sp>
      <p:graphicFrame>
        <p:nvGraphicFramePr>
          <p:cNvPr id="17446" name="Object 38"/>
          <p:cNvGraphicFramePr>
            <a:graphicFrameLocks noChangeAspect="1"/>
          </p:cNvGraphicFramePr>
          <p:nvPr/>
        </p:nvGraphicFramePr>
        <p:xfrm>
          <a:off x="1646238" y="741363"/>
          <a:ext cx="4419600" cy="628650"/>
        </p:xfrm>
        <a:graphic>
          <a:graphicData uri="http://schemas.openxmlformats.org/presentationml/2006/ole">
            <mc:AlternateContent xmlns:mc="http://schemas.openxmlformats.org/markup-compatibility/2006">
              <mc:Choice xmlns:v="urn:schemas-microsoft-com:vml" Requires="v">
                <p:oleObj spid="_x0000_s47189" name="Equation" r:id="rId3" imgW="4419600" imgH="838200" progId="Equation.3">
                  <p:embed/>
                </p:oleObj>
              </mc:Choice>
              <mc:Fallback>
                <p:oleObj name="Equation" r:id="rId3" imgW="4419600" imgH="838200"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6238" y="741363"/>
                        <a:ext cx="44196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47" name="Rectangle 39"/>
          <p:cNvSpPr>
            <a:spLocks noChangeArrowheads="1"/>
          </p:cNvSpPr>
          <p:nvPr/>
        </p:nvSpPr>
        <p:spPr bwMode="auto">
          <a:xfrm>
            <a:off x="46038" y="1484313"/>
            <a:ext cx="1981200" cy="400050"/>
          </a:xfrm>
          <a:prstGeom prst="rect">
            <a:avLst/>
          </a:prstGeom>
          <a:noFill/>
          <a:ln w="9525">
            <a:noFill/>
            <a:miter lim="800000"/>
            <a:headEnd/>
            <a:tailEnd/>
          </a:ln>
          <a:effectLst/>
        </p:spPr>
        <p:txBody>
          <a:bodyPr>
            <a:spAutoFit/>
          </a:bodyPr>
          <a:lstStyle/>
          <a:p>
            <a:r>
              <a:rPr lang="zh-CN" altLang="en-US" sz="2000">
                <a:latin typeface="宋体" pitchFamily="2" charset="-122"/>
              </a:rPr>
              <a:t>取近似值</a:t>
            </a:r>
          </a:p>
        </p:txBody>
      </p:sp>
      <p:graphicFrame>
        <p:nvGraphicFramePr>
          <p:cNvPr id="17448" name="Object 40"/>
          <p:cNvGraphicFramePr>
            <a:graphicFrameLocks noChangeAspect="1"/>
          </p:cNvGraphicFramePr>
          <p:nvPr/>
        </p:nvGraphicFramePr>
        <p:xfrm>
          <a:off x="1570038" y="1370013"/>
          <a:ext cx="3390900" cy="628650"/>
        </p:xfrm>
        <a:graphic>
          <a:graphicData uri="http://schemas.openxmlformats.org/presentationml/2006/ole">
            <mc:AlternateContent xmlns:mc="http://schemas.openxmlformats.org/markup-compatibility/2006">
              <mc:Choice xmlns:v="urn:schemas-microsoft-com:vml" Requires="v">
                <p:oleObj spid="_x0000_s47190" name="Equation" r:id="rId5" imgW="3390900" imgH="838200" progId="Equation.3">
                  <p:embed/>
                </p:oleObj>
              </mc:Choice>
              <mc:Fallback>
                <p:oleObj name="Equation" r:id="rId5" imgW="3390900" imgH="838200" progId="Equation.3">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0038" y="1370013"/>
                        <a:ext cx="33909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49" name="Rectangle 41"/>
          <p:cNvSpPr>
            <a:spLocks noChangeArrowheads="1"/>
          </p:cNvSpPr>
          <p:nvPr/>
        </p:nvSpPr>
        <p:spPr bwMode="auto">
          <a:xfrm>
            <a:off x="4999038" y="1484313"/>
            <a:ext cx="2209800" cy="400050"/>
          </a:xfrm>
          <a:prstGeom prst="rect">
            <a:avLst/>
          </a:prstGeom>
          <a:noFill/>
          <a:ln w="9525">
            <a:noFill/>
            <a:miter lim="800000"/>
            <a:headEnd/>
            <a:tailEnd/>
          </a:ln>
          <a:effectLst/>
        </p:spPr>
        <p:txBody>
          <a:bodyPr>
            <a:spAutoFit/>
          </a:bodyPr>
          <a:lstStyle/>
          <a:p>
            <a:r>
              <a:rPr lang="zh-CN" altLang="en-US">
                <a:latin typeface="宋体" pitchFamily="2" charset="-122"/>
              </a:rPr>
              <a:t>，</a:t>
            </a:r>
            <a:r>
              <a:rPr lang="zh-CN" altLang="en-US" sz="2000">
                <a:latin typeface="宋体" pitchFamily="2" charset="-122"/>
              </a:rPr>
              <a:t>递推可得：</a:t>
            </a:r>
          </a:p>
        </p:txBody>
      </p:sp>
      <p:sp>
        <p:nvSpPr>
          <p:cNvPr id="17453" name="Rectangle 45"/>
          <p:cNvSpPr>
            <a:spLocks noChangeArrowheads="1"/>
          </p:cNvSpPr>
          <p:nvPr/>
        </p:nvSpPr>
        <p:spPr bwMode="auto">
          <a:xfrm>
            <a:off x="46038" y="3057525"/>
            <a:ext cx="9144000" cy="400050"/>
          </a:xfrm>
          <a:prstGeom prst="rect">
            <a:avLst/>
          </a:prstGeom>
          <a:noFill/>
          <a:ln w="9525">
            <a:noFill/>
            <a:miter lim="800000"/>
            <a:headEnd/>
            <a:tailEnd/>
          </a:ln>
          <a:effectLst/>
        </p:spPr>
        <p:txBody>
          <a:bodyPr>
            <a:spAutoFit/>
          </a:bodyPr>
          <a:lstStyle/>
          <a:p>
            <a:r>
              <a:rPr lang="zh-CN" altLang="en-US" sz="2000" dirty="0">
                <a:latin typeface="宋体" pitchFamily="2" charset="-122"/>
              </a:rPr>
              <a:t>可见</a:t>
            </a:r>
            <a:r>
              <a:rPr lang="en-US" altLang="zh-CN" sz="2000" dirty="0">
                <a:latin typeface="宋体" pitchFamily="2" charset="-122"/>
              </a:rPr>
              <a:t>,</a:t>
            </a:r>
            <a:r>
              <a:rPr kumimoji="1" lang="en-US" altLang="zh-CN" sz="2000" dirty="0">
                <a:latin typeface="Times New Roman" pitchFamily="18" charset="0"/>
              </a:rPr>
              <a:t> I</a:t>
            </a:r>
            <a:r>
              <a:rPr kumimoji="1" lang="en-US" altLang="zh-CN" sz="2000" baseline="-25000" dirty="0">
                <a:latin typeface="Times New Roman" pitchFamily="18" charset="0"/>
              </a:rPr>
              <a:t>0</a:t>
            </a:r>
            <a:r>
              <a:rPr lang="zh-CN" altLang="en-US" sz="2000" dirty="0">
                <a:latin typeface="宋体" pitchFamily="2" charset="-122"/>
              </a:rPr>
              <a:t>已精确到小数点后四位。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5" grpId="0"/>
      <p:bldP spid="17447" grpId="0"/>
      <p:bldP spid="17449" grpId="0"/>
      <p:bldP spid="1745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4231" y="873513"/>
            <a:ext cx="2861582" cy="367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文本框 1"/>
          <p:cNvSpPr txBox="1">
            <a:spLocks noChangeArrowheads="1"/>
          </p:cNvSpPr>
          <p:nvPr/>
        </p:nvSpPr>
        <p:spPr bwMode="auto">
          <a:xfrm>
            <a:off x="88073" y="1030686"/>
            <a:ext cx="5758459" cy="4143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eaLnBrk="0" hangingPunct="0">
              <a:defRPr kumimoji="1" sz="2800">
                <a:solidFill>
                  <a:schemeClr val="tx1"/>
                </a:solidFill>
                <a:latin typeface="方正舒体" pitchFamily="2" charset="-122"/>
                <a:ea typeface="方正舒体" pitchFamily="2" charset="-122"/>
              </a:defRPr>
            </a:lvl1pPr>
            <a:lvl2pPr marL="742950" indent="-285750" eaLnBrk="0" hangingPunct="0">
              <a:defRPr kumimoji="1" sz="2800">
                <a:solidFill>
                  <a:schemeClr val="tx1"/>
                </a:solidFill>
                <a:latin typeface="方正舒体" pitchFamily="2" charset="-122"/>
                <a:ea typeface="方正舒体" pitchFamily="2" charset="-122"/>
              </a:defRPr>
            </a:lvl2pPr>
            <a:lvl3pPr marL="1143000" indent="-228600" eaLnBrk="0" hangingPunct="0">
              <a:defRPr kumimoji="1" sz="2800">
                <a:solidFill>
                  <a:schemeClr val="tx1"/>
                </a:solidFill>
                <a:latin typeface="方正舒体" pitchFamily="2" charset="-122"/>
                <a:ea typeface="方正舒体" pitchFamily="2" charset="-122"/>
              </a:defRPr>
            </a:lvl3pPr>
            <a:lvl4pPr marL="1600200" indent="-228600" eaLnBrk="0" hangingPunct="0">
              <a:defRPr kumimoji="1" sz="2800">
                <a:solidFill>
                  <a:schemeClr val="tx1"/>
                </a:solidFill>
                <a:latin typeface="方正舒体" pitchFamily="2" charset="-122"/>
                <a:ea typeface="方正舒体" pitchFamily="2" charset="-122"/>
              </a:defRPr>
            </a:lvl4pPr>
            <a:lvl5pPr marL="2057400" indent="-228600" eaLnBrk="0" hangingPunct="0">
              <a:defRPr kumimoji="1" sz="2800">
                <a:solidFill>
                  <a:schemeClr val="tx1"/>
                </a:solidFill>
                <a:latin typeface="方正舒体" pitchFamily="2" charset="-122"/>
                <a:ea typeface="方正舒体" pitchFamily="2" charset="-122"/>
              </a:defRPr>
            </a:lvl5pPr>
            <a:lvl6pPr marL="25146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6pPr>
            <a:lvl7pPr marL="29718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7pPr>
            <a:lvl8pPr marL="34290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8pPr>
            <a:lvl9pPr marL="38862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9pPr>
          </a:lstStyle>
          <a:p>
            <a:pPr algn="just" eaLnBrk="1" hangingPunct="1">
              <a:lnSpc>
                <a:spcPct val="150000"/>
              </a:lnSpc>
            </a:pPr>
            <a:r>
              <a:rPr lang="zh-CN" altLang="en-US" sz="1800" dirty="0">
                <a:latin typeface="宋体" pitchFamily="2" charset="-122"/>
                <a:ea typeface="宋体" pitchFamily="2" charset="-122"/>
              </a:rPr>
              <a:t>某期焦点访谈节目曾播放专题节目向观众揭露了一个时期以来，国家安全机关破获的一批典型台湾间谍案件，台湾间谍情报机关罔顾两岸关系和平发展大局，采取金钱收买、感情腐蚀、色情引诱以及网络勾联等多种方式，极力向祖国大陆渗透，大肆策反发展人员，布建间谍情报网络，特别是台湾间谍情报机关瞄准我</a:t>
            </a:r>
            <a:r>
              <a:rPr lang="zh-CN" altLang="en-US" sz="1800" dirty="0">
                <a:latin typeface="Times New Roman" panose="02020603050405020304" pitchFamily="18" charset="0"/>
                <a:ea typeface="宋体" panose="02010600030101010101" pitchFamily="2" charset="-122"/>
              </a:rPr>
              <a:t>赴台青年学生群体，利用两岸扩大交流交往的有利条件，组织安插大批间谍情报人员在岛内高校活动，以各种掩护名义哄骗利诱我赴台学生，利用学生从事间谍情报活动。</a:t>
            </a:r>
          </a:p>
          <a:p>
            <a:pPr algn="just" eaLnBrk="1" hangingPunct="1">
              <a:lnSpc>
                <a:spcPct val="150000"/>
              </a:lnSpc>
            </a:pPr>
            <a:endParaRPr lang="zh-CN" altLang="en-US" sz="1600" dirty="0">
              <a:latin typeface="宋体" pitchFamily="2" charset="-122"/>
              <a:ea typeface="宋体" pitchFamily="2" charset="-122"/>
            </a:endParaRPr>
          </a:p>
        </p:txBody>
      </p:sp>
      <p:sp>
        <p:nvSpPr>
          <p:cNvPr id="15364" name="矩形 1"/>
          <p:cNvSpPr>
            <a:spLocks noChangeArrowheads="1"/>
          </p:cNvSpPr>
          <p:nvPr/>
        </p:nvSpPr>
        <p:spPr bwMode="auto">
          <a:xfrm>
            <a:off x="1508084" y="72629"/>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dirty="0">
                <a:solidFill>
                  <a:srgbClr val="FF0000"/>
                </a:solidFill>
                <a:latin typeface="方正粗黑宋简体" pitchFamily="2" charset="-122"/>
                <a:ea typeface="方正粗黑宋简体" pitchFamily="2" charset="-122"/>
              </a:rPr>
              <a:t>树立国家安全意识，维护国家稳定</a:t>
            </a:r>
            <a:endParaRPr lang="zh-CN" altLang="en-US" sz="2800" b="1" dirty="0">
              <a:solidFill>
                <a:srgbClr val="FF0000"/>
              </a:solidFill>
              <a:latin typeface="方正粗黑宋简体" pitchFamily="2" charset="-122"/>
              <a:ea typeface="方正粗黑宋简体" pitchFamily="2" charset="-122"/>
            </a:endParaRPr>
          </a:p>
        </p:txBody>
      </p:sp>
      <p:sp>
        <p:nvSpPr>
          <p:cNvPr id="5" name="矩形 1">
            <a:extLst>
              <a:ext uri="{FF2B5EF4-FFF2-40B4-BE49-F238E27FC236}">
                <a16:creationId xmlns:a16="http://schemas.microsoft.com/office/drawing/2014/main" id="{C3C3CC63-631E-4951-91AC-E83E9852DB7C}"/>
              </a:ext>
            </a:extLst>
          </p:cNvPr>
          <p:cNvSpPr>
            <a:spLocks noChangeArrowheads="1"/>
          </p:cNvSpPr>
          <p:nvPr/>
        </p:nvSpPr>
        <p:spPr bwMode="auto">
          <a:xfrm>
            <a:off x="229778" y="568757"/>
            <a:ext cx="58244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accent2"/>
                </a:solidFill>
                <a:latin typeface="宋体" pitchFamily="2" charset="-122"/>
              </a:rPr>
              <a:t>某高校</a:t>
            </a:r>
            <a:r>
              <a:rPr lang="zh-CN" altLang="zh-CN" sz="2000" b="1" dirty="0">
                <a:solidFill>
                  <a:schemeClr val="accent2"/>
                </a:solidFill>
                <a:latin typeface="宋体" pitchFamily="2" charset="-122"/>
              </a:rPr>
              <a:t>一名博士生向境外出卖情报被判入狱刑案例</a:t>
            </a:r>
            <a:endParaRPr lang="zh-CN" altLang="zh-CN" sz="2000" dirty="0"/>
          </a:p>
        </p:txBody>
      </p:sp>
    </p:spTree>
    <p:extLst>
      <p:ext uri="{BB962C8B-B14F-4D97-AF65-F5344CB8AC3E}">
        <p14:creationId xmlns:p14="http://schemas.microsoft.com/office/powerpoint/2010/main" val="695357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gtEl>
                                        <p:attrNameLst>
                                          <p:attrName>style.visibility</p:attrName>
                                        </p:attrNameLst>
                                      </p:cBhvr>
                                      <p:to>
                                        <p:strVal val="visible"/>
                                      </p:to>
                                    </p:set>
                                    <p:animEffect transition="in" filter="fade">
                                      <p:cBhvr>
                                        <p:cTn id="17" dur="500"/>
                                        <p:tgtEl>
                                          <p:spTgt spid="153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5362"/>
                                        </p:tgtEl>
                                        <p:attrNameLst>
                                          <p:attrName>style.visibility</p:attrName>
                                        </p:attrNameLst>
                                      </p:cBhvr>
                                      <p:to>
                                        <p:strVal val="visible"/>
                                      </p:to>
                                    </p:set>
                                    <p:animEffect transition="in" filter="fade">
                                      <p:cBhvr>
                                        <p:cTn id="22"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
          <p:cNvSpPr txBox="1">
            <a:spLocks noChangeArrowheads="1"/>
          </p:cNvSpPr>
          <p:nvPr/>
        </p:nvSpPr>
        <p:spPr bwMode="auto">
          <a:xfrm>
            <a:off x="124400" y="1036826"/>
            <a:ext cx="5552005" cy="2922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eaLnBrk="0" hangingPunct="0">
              <a:defRPr kumimoji="1" sz="2800">
                <a:solidFill>
                  <a:schemeClr val="tx1"/>
                </a:solidFill>
                <a:latin typeface="方正舒体" pitchFamily="2" charset="-122"/>
                <a:ea typeface="方正舒体" pitchFamily="2" charset="-122"/>
              </a:defRPr>
            </a:lvl1pPr>
            <a:lvl2pPr marL="742950" indent="-285750" eaLnBrk="0" hangingPunct="0">
              <a:defRPr kumimoji="1" sz="2800">
                <a:solidFill>
                  <a:schemeClr val="tx1"/>
                </a:solidFill>
                <a:latin typeface="方正舒体" pitchFamily="2" charset="-122"/>
                <a:ea typeface="方正舒体" pitchFamily="2" charset="-122"/>
              </a:defRPr>
            </a:lvl2pPr>
            <a:lvl3pPr marL="1143000" indent="-228600" eaLnBrk="0" hangingPunct="0">
              <a:defRPr kumimoji="1" sz="2800">
                <a:solidFill>
                  <a:schemeClr val="tx1"/>
                </a:solidFill>
                <a:latin typeface="方正舒体" pitchFamily="2" charset="-122"/>
                <a:ea typeface="方正舒体" pitchFamily="2" charset="-122"/>
              </a:defRPr>
            </a:lvl3pPr>
            <a:lvl4pPr marL="1600200" indent="-228600" eaLnBrk="0" hangingPunct="0">
              <a:defRPr kumimoji="1" sz="2800">
                <a:solidFill>
                  <a:schemeClr val="tx1"/>
                </a:solidFill>
                <a:latin typeface="方正舒体" pitchFamily="2" charset="-122"/>
                <a:ea typeface="方正舒体" pitchFamily="2" charset="-122"/>
              </a:defRPr>
            </a:lvl4pPr>
            <a:lvl5pPr marL="2057400" indent="-228600" eaLnBrk="0" hangingPunct="0">
              <a:defRPr kumimoji="1" sz="2800">
                <a:solidFill>
                  <a:schemeClr val="tx1"/>
                </a:solidFill>
                <a:latin typeface="方正舒体" pitchFamily="2" charset="-122"/>
                <a:ea typeface="方正舒体" pitchFamily="2" charset="-122"/>
              </a:defRPr>
            </a:lvl5pPr>
            <a:lvl6pPr marL="25146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6pPr>
            <a:lvl7pPr marL="29718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7pPr>
            <a:lvl8pPr marL="34290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8pPr>
            <a:lvl9pPr marL="38862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9pPr>
          </a:lstStyle>
          <a:p>
            <a:pPr algn="just" eaLnBrk="1" hangingPunct="1">
              <a:lnSpc>
                <a:spcPct val="150000"/>
              </a:lnSpc>
            </a:pPr>
            <a:r>
              <a:rPr lang="zh-CN" altLang="en-US" sz="1800" dirty="0">
                <a:latin typeface="宋体" pitchFamily="2" charset="-122"/>
                <a:ea typeface="宋体" pitchFamily="2" charset="-122"/>
              </a:rPr>
              <a:t>因挡不住金钱诱惑，在不到两年的时间里，对方曾一次给常某某20万元。在对方资助下，常某某曾带女友去国外旅游。常某某还利用到海南旅行的机会，拍摄敏感军事图片传到境外。</a:t>
            </a:r>
          </a:p>
          <a:p>
            <a:pPr algn="just" eaLnBrk="1" hangingPunct="1">
              <a:lnSpc>
                <a:spcPct val="150000"/>
              </a:lnSpc>
            </a:pPr>
            <a:r>
              <a:rPr lang="zh-CN" altLang="en-US" sz="1800" dirty="0">
                <a:latin typeface="宋体" pitchFamily="2" charset="-122"/>
                <a:ea typeface="宋体" pitchFamily="2" charset="-122"/>
              </a:rPr>
              <a:t>2012年10月至2014年6月间，常某某共向境外人员发送情报资料54次共计60余份，接受境外人员提供的“经费”20余万元，给国家安全带来严重威胁</a:t>
            </a:r>
            <a:r>
              <a:rPr lang="zh-CN" altLang="en-US" sz="1800" dirty="0">
                <a:latin typeface="Times New Roman" pitchFamily="18" charset="0"/>
                <a:ea typeface="宋体" pitchFamily="2" charset="-122"/>
              </a:rPr>
              <a:t>。</a:t>
            </a:r>
          </a:p>
        </p:txBody>
      </p:sp>
      <p:pic>
        <p:nvPicPr>
          <p:cNvPr id="1638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4878" y="1211687"/>
            <a:ext cx="2985693" cy="3030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
          <p:cNvSpPr>
            <a:spLocks noChangeArrowheads="1"/>
          </p:cNvSpPr>
          <p:nvPr/>
        </p:nvSpPr>
        <p:spPr bwMode="auto">
          <a:xfrm>
            <a:off x="1508084" y="72629"/>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dirty="0">
                <a:solidFill>
                  <a:srgbClr val="FF0000"/>
                </a:solidFill>
                <a:latin typeface="方正粗黑宋简体" pitchFamily="2" charset="-122"/>
                <a:ea typeface="方正粗黑宋简体" pitchFamily="2" charset="-122"/>
              </a:rPr>
              <a:t>树立国家安全意识，维护国家稳定</a:t>
            </a:r>
            <a:endParaRPr lang="zh-CN" altLang="en-US" sz="2800" b="1" dirty="0">
              <a:solidFill>
                <a:srgbClr val="FF0000"/>
              </a:solidFill>
              <a:latin typeface="方正粗黑宋简体" pitchFamily="2" charset="-122"/>
              <a:ea typeface="方正粗黑宋简体" pitchFamily="2" charset="-122"/>
            </a:endParaRPr>
          </a:p>
        </p:txBody>
      </p:sp>
    </p:spTree>
    <p:extLst>
      <p:ext uri="{BB962C8B-B14F-4D97-AF65-F5344CB8AC3E}">
        <p14:creationId xmlns:p14="http://schemas.microsoft.com/office/powerpoint/2010/main" val="4131533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fade">
                                      <p:cBhvr>
                                        <p:cTn id="1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2"/>
          <p:cNvSpPr txBox="1">
            <a:spLocks noChangeArrowheads="1"/>
          </p:cNvSpPr>
          <p:nvPr/>
        </p:nvSpPr>
        <p:spPr bwMode="auto">
          <a:xfrm>
            <a:off x="250825" y="553752"/>
            <a:ext cx="4997450" cy="358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kumimoji="1" sz="2800">
                <a:solidFill>
                  <a:schemeClr val="tx1"/>
                </a:solidFill>
                <a:latin typeface="方正舒体" pitchFamily="2" charset="-122"/>
                <a:ea typeface="方正舒体" pitchFamily="2" charset="-122"/>
              </a:defRPr>
            </a:lvl1pPr>
            <a:lvl2pPr marL="742950" indent="-285750" eaLnBrk="0" hangingPunct="0">
              <a:defRPr kumimoji="1" sz="2800">
                <a:solidFill>
                  <a:schemeClr val="tx1"/>
                </a:solidFill>
                <a:latin typeface="方正舒体" pitchFamily="2" charset="-122"/>
                <a:ea typeface="方正舒体" pitchFamily="2" charset="-122"/>
              </a:defRPr>
            </a:lvl2pPr>
            <a:lvl3pPr marL="1143000" indent="-228600" eaLnBrk="0" hangingPunct="0">
              <a:defRPr kumimoji="1" sz="2800">
                <a:solidFill>
                  <a:schemeClr val="tx1"/>
                </a:solidFill>
                <a:latin typeface="方正舒体" pitchFamily="2" charset="-122"/>
                <a:ea typeface="方正舒体" pitchFamily="2" charset="-122"/>
              </a:defRPr>
            </a:lvl3pPr>
            <a:lvl4pPr marL="1600200" indent="-228600" eaLnBrk="0" hangingPunct="0">
              <a:defRPr kumimoji="1" sz="2800">
                <a:solidFill>
                  <a:schemeClr val="tx1"/>
                </a:solidFill>
                <a:latin typeface="方正舒体" pitchFamily="2" charset="-122"/>
                <a:ea typeface="方正舒体" pitchFamily="2" charset="-122"/>
              </a:defRPr>
            </a:lvl4pPr>
            <a:lvl5pPr marL="2057400" indent="-228600" eaLnBrk="0" hangingPunct="0">
              <a:defRPr kumimoji="1" sz="2800">
                <a:solidFill>
                  <a:schemeClr val="tx1"/>
                </a:solidFill>
                <a:latin typeface="方正舒体" pitchFamily="2" charset="-122"/>
                <a:ea typeface="方正舒体" pitchFamily="2" charset="-122"/>
              </a:defRPr>
            </a:lvl5pPr>
            <a:lvl6pPr marL="25146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6pPr>
            <a:lvl7pPr marL="29718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7pPr>
            <a:lvl8pPr marL="34290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8pPr>
            <a:lvl9pPr marL="3886200" indent="-228600" algn="ctr" eaLnBrk="0" fontAlgn="base" hangingPunct="0">
              <a:spcBef>
                <a:spcPct val="50000"/>
              </a:spcBef>
              <a:spcAft>
                <a:spcPct val="0"/>
              </a:spcAft>
              <a:defRPr kumimoji="1" sz="2800">
                <a:solidFill>
                  <a:schemeClr val="tx1"/>
                </a:solidFill>
                <a:latin typeface="方正舒体" pitchFamily="2" charset="-122"/>
                <a:ea typeface="方正舒体" pitchFamily="2" charset="-122"/>
              </a:defRPr>
            </a:lvl9pPr>
          </a:lstStyle>
          <a:p>
            <a:pPr algn="just" eaLnBrk="1" hangingPunct="1">
              <a:lnSpc>
                <a:spcPct val="150000"/>
              </a:lnSpc>
            </a:pPr>
            <a:r>
              <a:rPr lang="zh-CN" altLang="en-US" dirty="0">
                <a:latin typeface="Times New Roman" pitchFamily="18" charset="0"/>
                <a:ea typeface="宋体" pitchFamily="2" charset="-122"/>
              </a:rPr>
              <a:t> </a:t>
            </a:r>
            <a:r>
              <a:rPr lang="zh-CN" altLang="en-US" sz="1800" dirty="0">
                <a:latin typeface="宋体" pitchFamily="2" charset="-122"/>
                <a:ea typeface="宋体" pitchFamily="2" charset="-122"/>
              </a:rPr>
              <a:t>由此看出，间谍活动有时就可能会毫无察觉的渗透到我们普通人的日常生活中，一不小心自己就可能成为敌对分子危害国家安全的工具。因此，同学们在搞科研的过程中一定要牢固树立国家安全意识，谨防为国外间谍当向导而泄密，注意不要在朋友圈发涉密信息等。所以国家安全，和每个青年学子的生活并非遥不可及，而是息息相关。</a:t>
            </a:r>
          </a:p>
        </p:txBody>
      </p:sp>
      <p:pic>
        <p:nvPicPr>
          <p:cNvPr id="1741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3901" y="854765"/>
            <a:ext cx="3198030" cy="3444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
          <p:cNvSpPr>
            <a:spLocks noChangeArrowheads="1"/>
          </p:cNvSpPr>
          <p:nvPr/>
        </p:nvSpPr>
        <p:spPr bwMode="auto">
          <a:xfrm>
            <a:off x="1745591" y="141120"/>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dirty="0">
                <a:solidFill>
                  <a:srgbClr val="FF0000"/>
                </a:solidFill>
                <a:latin typeface="方正粗黑宋简体" pitchFamily="2" charset="-122"/>
                <a:ea typeface="方正粗黑宋简体" pitchFamily="2" charset="-122"/>
              </a:rPr>
              <a:t>树立国家安全意识，维护国家稳定</a:t>
            </a:r>
            <a:endParaRPr lang="zh-CN" altLang="en-US" sz="2800" b="1" dirty="0">
              <a:solidFill>
                <a:srgbClr val="FF0000"/>
              </a:solidFill>
              <a:latin typeface="方正粗黑宋简体" pitchFamily="2" charset="-122"/>
              <a:ea typeface="方正粗黑宋简体" pitchFamily="2" charset="-122"/>
            </a:endParaRPr>
          </a:p>
        </p:txBody>
      </p:sp>
    </p:spTree>
    <p:extLst>
      <p:ext uri="{BB962C8B-B14F-4D97-AF65-F5344CB8AC3E}">
        <p14:creationId xmlns:p14="http://schemas.microsoft.com/office/powerpoint/2010/main" val="1985951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0"/>
                                        </p:tgtEl>
                                        <p:attrNameLst>
                                          <p:attrName>style.visibility</p:attrName>
                                        </p:attrNameLst>
                                      </p:cBhvr>
                                      <p:to>
                                        <p:strVal val="visible"/>
                                      </p:to>
                                    </p:set>
                                    <p:animEffect transition="in" filter="fade">
                                      <p:cBhvr>
                                        <p:cTn id="12" dur="500"/>
                                        <p:tgtEl>
                                          <p:spTgt spid="174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7411"/>
                                        </p:tgtEl>
                                        <p:attrNameLst>
                                          <p:attrName>style.visibility</p:attrName>
                                        </p:attrNameLst>
                                      </p:cBhvr>
                                      <p:to>
                                        <p:strVal val="visible"/>
                                      </p:to>
                                    </p:set>
                                    <p:animEffect transition="in" filter="fade">
                                      <p:cBhvr>
                                        <p:cTn id="17"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  绪      论</a:t>
            </a:r>
          </a:p>
        </p:txBody>
      </p:sp>
      <p:grpSp>
        <p:nvGrpSpPr>
          <p:cNvPr id="2" name="组合 29"/>
          <p:cNvGrpSpPr>
            <a:grpSpLocks/>
          </p:cNvGrpSpPr>
          <p:nvPr/>
        </p:nvGrpSpPr>
        <p:grpSpPr bwMode="auto">
          <a:xfrm>
            <a:off x="7710488" y="3573463"/>
            <a:ext cx="1138237" cy="1138237"/>
            <a:chOff x="1180871" y="1661152"/>
            <a:chExt cx="1139038" cy="1139038"/>
          </a:xfrm>
        </p:grpSpPr>
        <p:grpSp>
          <p:nvGrpSpPr>
            <p:cNvPr id="3" name="组合 6"/>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sp>
            <p:nvSpPr>
              <p:cNvPr id="34" name="椭圆 33"/>
              <p:cNvSpPr/>
              <p:nvPr/>
            </p:nvSpPr>
            <p:spPr>
              <a:xfrm>
                <a:off x="392114" y="760414"/>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grpSp>
        <p:sp>
          <p:nvSpPr>
            <p:cNvPr id="20491" name="TextBox 133"/>
            <p:cNvSpPr txBox="1">
              <a:spLocks noChangeArrowheads="1"/>
            </p:cNvSpPr>
            <p:nvPr/>
          </p:nvSpPr>
          <p:spPr bwMode="auto">
            <a:xfrm>
              <a:off x="1365050" y="1836306"/>
              <a:ext cx="800782" cy="831582"/>
            </a:xfrm>
            <a:prstGeom prst="rect">
              <a:avLst/>
            </a:prstGeom>
            <a:noFill/>
            <a:ln w="9525">
              <a:noFill/>
              <a:miter lim="800000"/>
              <a:headEnd/>
              <a:tailEnd/>
            </a:ln>
          </p:spPr>
          <p:txBody>
            <a:bodyPr wrap="none">
              <a:spAutoFit/>
            </a:bodyPr>
            <a:lstStyle/>
            <a:p>
              <a:pPr eaLnBrk="1" hangingPunct="1"/>
              <a:r>
                <a:rPr lang="zh-CN" altLang="en-US" sz="2400">
                  <a:solidFill>
                    <a:srgbClr val="0070C0"/>
                  </a:solidFill>
                  <a:latin typeface="Watford DB"/>
                  <a:ea typeface="造字工房劲黑（非商用）常规体"/>
                  <a:cs typeface="造字工房劲黑（非商用）常规体"/>
                </a:rPr>
                <a:t>实例</a:t>
              </a:r>
              <a:endParaRPr lang="en-US" altLang="zh-CN" sz="2400">
                <a:solidFill>
                  <a:srgbClr val="0070C0"/>
                </a:solidFill>
                <a:latin typeface="Watford DB"/>
                <a:ea typeface="造字工房劲黑（非商用）常规体"/>
                <a:cs typeface="造字工房劲黑（非商用）常规体"/>
              </a:endParaRPr>
            </a:p>
            <a:p>
              <a:pPr eaLnBrk="1" hangingPunct="1"/>
              <a:r>
                <a:rPr lang="zh-CN" altLang="en-US" sz="2400">
                  <a:solidFill>
                    <a:srgbClr val="0070C0"/>
                  </a:solidFill>
                  <a:latin typeface="Watford DB"/>
                  <a:ea typeface="造字工房劲黑（非商用）常规体"/>
                  <a:cs typeface="造字工房劲黑（非商用）常规体"/>
                </a:rPr>
                <a:t>分析</a:t>
              </a:r>
              <a:endParaRPr lang="en-US" altLang="zh-CN" sz="2400">
                <a:solidFill>
                  <a:srgbClr val="0070C0"/>
                </a:solidFill>
                <a:latin typeface="Watford DB"/>
                <a:ea typeface="造字工房劲黑（非商用）常规体"/>
                <a:cs typeface="造字工房劲黑（非商用）常规体"/>
              </a:endParaRPr>
            </a:p>
          </p:txBody>
        </p:sp>
      </p:grpSp>
      <p:sp>
        <p:nvSpPr>
          <p:cNvPr id="4" name="矩形 3"/>
          <p:cNvSpPr/>
          <p:nvPr/>
        </p:nvSpPr>
        <p:spPr>
          <a:xfrm>
            <a:off x="3024188" y="681038"/>
            <a:ext cx="2708275" cy="338137"/>
          </a:xfrm>
          <a:prstGeom prst="rect">
            <a:avLst/>
          </a:prstGeom>
        </p:spPr>
        <p:txBody>
          <a:bodyPr wrap="none">
            <a:spAutoFit/>
          </a:bodyPr>
          <a:lstStyle/>
          <a:p>
            <a:pPr eaLnBrk="1" hangingPunct="1">
              <a:defRPr/>
            </a:pPr>
            <a:r>
              <a:rPr lang="zh-CN" altLang="en-US" sz="1600" b="1" dirty="0">
                <a:solidFill>
                  <a:srgbClr val="314865"/>
                </a:solidFill>
                <a:latin typeface="+mj-ea"/>
                <a:ea typeface="+mj-ea"/>
              </a:rPr>
              <a:t> 数值分析研究的对象和内容</a:t>
            </a:r>
          </a:p>
        </p:txBody>
      </p:sp>
      <p:sp>
        <p:nvSpPr>
          <p:cNvPr id="25" name="Text Box 5"/>
          <p:cNvSpPr txBox="1">
            <a:spLocks noChangeArrowheads="1"/>
          </p:cNvSpPr>
          <p:nvPr/>
        </p:nvSpPr>
        <p:spPr bwMode="auto">
          <a:xfrm>
            <a:off x="1809750" y="3092450"/>
            <a:ext cx="5800725" cy="549275"/>
          </a:xfrm>
          <a:prstGeom prst="rect">
            <a:avLst/>
          </a:prstGeom>
          <a:noFill/>
          <a:ln w="9525">
            <a:noFill/>
            <a:miter lim="800000"/>
            <a:headEnd/>
            <a:tailEnd/>
          </a:ln>
          <a:effectLst/>
        </p:spPr>
        <p:txBody>
          <a:bodyPr/>
          <a:lstStyle/>
          <a:p>
            <a:pPr>
              <a:spcBef>
                <a:spcPct val="50000"/>
              </a:spcBef>
              <a:spcAft>
                <a:spcPts val="600"/>
              </a:spcAft>
              <a:buFont typeface="Arial" pitchFamily="34" charset="0"/>
              <a:buNone/>
            </a:pPr>
            <a:r>
              <a:rPr kumimoji="1" lang="en-US" altLang="zh-CN" sz="2000" b="1">
                <a:ea typeface="微软雅黑" pitchFamily="34" charset="-122"/>
              </a:rPr>
              <a:t> </a:t>
            </a:r>
            <a:r>
              <a:rPr kumimoji="1" lang="zh-CN" altLang="en-US" sz="1600">
                <a:solidFill>
                  <a:srgbClr val="6404AC"/>
                </a:solidFill>
                <a:ea typeface="微软雅黑" pitchFamily="34" charset="-122"/>
                <a:hlinkClick r:id="rId2" action="ppaction://hlinkfile"/>
              </a:rPr>
              <a:t>数值分析</a:t>
            </a:r>
            <a:r>
              <a:rPr kumimoji="1" lang="zh-CN" altLang="en-US" sz="1600">
                <a:solidFill>
                  <a:srgbClr val="6404AC"/>
                </a:solidFill>
                <a:ea typeface="微软雅黑" pitchFamily="34" charset="-122"/>
              </a:rPr>
              <a:t>是研究科学计算中各种数学问题求解的数值计算方法</a:t>
            </a:r>
            <a:r>
              <a:rPr kumimoji="1" lang="en-US" altLang="zh-CN" sz="1600">
                <a:solidFill>
                  <a:srgbClr val="6404AC"/>
                </a:solidFill>
                <a:ea typeface="微软雅黑" pitchFamily="34" charset="-122"/>
              </a:rPr>
              <a:t>.</a:t>
            </a:r>
            <a:endParaRPr kumimoji="1" lang="zh-CN" altLang="en-US" sz="1600">
              <a:solidFill>
                <a:srgbClr val="6404AC"/>
              </a:solidFill>
              <a:ea typeface="微软雅黑" pitchFamily="34" charset="-122"/>
            </a:endParaRPr>
          </a:p>
        </p:txBody>
      </p:sp>
      <p:sp>
        <p:nvSpPr>
          <p:cNvPr id="32" name="Rectangle 8"/>
          <p:cNvSpPr>
            <a:spLocks noChangeArrowheads="1"/>
          </p:cNvSpPr>
          <p:nvPr/>
        </p:nvSpPr>
        <p:spPr bwMode="auto">
          <a:xfrm>
            <a:off x="1714500" y="1495425"/>
            <a:ext cx="5895975" cy="1323975"/>
          </a:xfrm>
          <a:prstGeom prst="rect">
            <a:avLst/>
          </a:prstGeom>
          <a:noFill/>
          <a:ln w="9525">
            <a:noFill/>
            <a:miter lim="800000"/>
            <a:headEnd/>
            <a:tailEnd/>
          </a:ln>
          <a:effectLst/>
        </p:spPr>
        <p:txBody>
          <a:bodyPr>
            <a:spAutoFit/>
          </a:bodyPr>
          <a:lstStyle/>
          <a:p>
            <a:r>
              <a:rPr lang="en-US" altLang="zh-CN" sz="1600">
                <a:latin typeface="宋体" pitchFamily="2" charset="-122"/>
              </a:rPr>
              <a:t>    </a:t>
            </a:r>
            <a:r>
              <a:rPr lang="en-US" altLang="zh-CN" sz="2000">
                <a:latin typeface="宋体" pitchFamily="2" charset="-122"/>
              </a:rPr>
              <a:t>20</a:t>
            </a:r>
            <a:r>
              <a:rPr lang="zh-CN" altLang="en-US" sz="2000">
                <a:latin typeface="宋体" pitchFamily="2" charset="-122"/>
              </a:rPr>
              <a:t>世纪数学最大的变化是数学应用，美国科学工程和公共事务政策委员会报告</a:t>
            </a:r>
            <a:r>
              <a:rPr lang="en-US" altLang="zh-CN" sz="2000">
                <a:latin typeface="宋体" pitchFamily="2" charset="-122"/>
              </a:rPr>
              <a:t>《</a:t>
            </a:r>
            <a:r>
              <a:rPr lang="zh-CN" altLang="en-US" sz="2000">
                <a:latin typeface="宋体" pitchFamily="2" charset="-122"/>
              </a:rPr>
              <a:t>美国的现在和未来</a:t>
            </a:r>
            <a:r>
              <a:rPr lang="en-US" altLang="zh-CN" sz="2000">
                <a:latin typeface="宋体" pitchFamily="2" charset="-122"/>
              </a:rPr>
              <a:t>》</a:t>
            </a:r>
            <a:r>
              <a:rPr lang="zh-CN" altLang="en-US" sz="2000">
                <a:latin typeface="宋体" pitchFamily="2" charset="-122"/>
              </a:rPr>
              <a:t>（</a:t>
            </a:r>
            <a:r>
              <a:rPr lang="en-US" altLang="zh-CN" sz="2000">
                <a:latin typeface="宋体" pitchFamily="2" charset="-122"/>
              </a:rPr>
              <a:t>1986</a:t>
            </a:r>
            <a:r>
              <a:rPr lang="zh-CN" altLang="en-US" sz="2000">
                <a:latin typeface="宋体" pitchFamily="2" charset="-122"/>
              </a:rPr>
              <a:t>年）指出：“今天，在技术科学中最有用的数学领域是数值分析和数学建模”。</a:t>
            </a:r>
          </a:p>
        </p:txBody>
      </p:sp>
      <p:sp>
        <p:nvSpPr>
          <p:cNvPr id="5" name="矩形 4"/>
          <p:cNvSpPr/>
          <p:nvPr/>
        </p:nvSpPr>
        <p:spPr>
          <a:xfrm>
            <a:off x="0" y="908050"/>
            <a:ext cx="1406525" cy="3119438"/>
          </a:xfrm>
          <a:prstGeom prst="rect">
            <a:avLst/>
          </a:prstGeom>
          <a:solidFill>
            <a:schemeClr val="bg1">
              <a:lumMod val="95000"/>
            </a:schemeClr>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
                                            <p:bg/>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 grpId="0"/>
      <p:bldP spid="25" grpId="0" build="p"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绪     论</a:t>
            </a:r>
          </a:p>
        </p:txBody>
      </p:sp>
      <p:grpSp>
        <p:nvGrpSpPr>
          <p:cNvPr id="2" name="组合 29"/>
          <p:cNvGrpSpPr>
            <a:grpSpLocks/>
          </p:cNvGrpSpPr>
          <p:nvPr/>
        </p:nvGrpSpPr>
        <p:grpSpPr bwMode="auto">
          <a:xfrm>
            <a:off x="7710488" y="3648075"/>
            <a:ext cx="1138237" cy="1138238"/>
            <a:chOff x="1180871" y="1661152"/>
            <a:chExt cx="1139038" cy="1139038"/>
          </a:xfrm>
        </p:grpSpPr>
        <p:grpSp>
          <p:nvGrpSpPr>
            <p:cNvPr id="3" name="组合 6"/>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sp>
            <p:nvSpPr>
              <p:cNvPr id="34" name="椭圆 33"/>
              <p:cNvSpPr/>
              <p:nvPr/>
            </p:nvSpPr>
            <p:spPr>
              <a:xfrm>
                <a:off x="392114" y="760414"/>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grpSp>
        <p:sp>
          <p:nvSpPr>
            <p:cNvPr id="21513" name="TextBox 133"/>
            <p:cNvSpPr txBox="1">
              <a:spLocks noChangeArrowheads="1"/>
            </p:cNvSpPr>
            <p:nvPr/>
          </p:nvSpPr>
          <p:spPr bwMode="auto">
            <a:xfrm>
              <a:off x="1365050" y="1836306"/>
              <a:ext cx="800782" cy="831582"/>
            </a:xfrm>
            <a:prstGeom prst="rect">
              <a:avLst/>
            </a:prstGeom>
            <a:noFill/>
            <a:ln w="9525">
              <a:noFill/>
              <a:miter lim="800000"/>
              <a:headEnd/>
              <a:tailEnd/>
            </a:ln>
          </p:spPr>
          <p:txBody>
            <a:bodyPr wrap="none">
              <a:spAutoFit/>
            </a:bodyPr>
            <a:lstStyle/>
            <a:p>
              <a:pPr eaLnBrk="1" hangingPunct="1"/>
              <a:r>
                <a:rPr lang="zh-CN" altLang="en-US" sz="2400">
                  <a:solidFill>
                    <a:srgbClr val="0070C0"/>
                  </a:solidFill>
                  <a:latin typeface="Watford DB"/>
                  <a:ea typeface="造字工房劲黑（非商用）常规体"/>
                  <a:cs typeface="造字工房劲黑（非商用）常规体"/>
                </a:rPr>
                <a:t>实例</a:t>
              </a:r>
              <a:endParaRPr lang="en-US" altLang="zh-CN" sz="2400">
                <a:solidFill>
                  <a:srgbClr val="0070C0"/>
                </a:solidFill>
                <a:latin typeface="Watford DB"/>
                <a:ea typeface="造字工房劲黑（非商用）常规体"/>
                <a:cs typeface="造字工房劲黑（非商用）常规体"/>
              </a:endParaRPr>
            </a:p>
            <a:p>
              <a:pPr eaLnBrk="1" hangingPunct="1"/>
              <a:r>
                <a:rPr lang="zh-CN" altLang="en-US" sz="2400">
                  <a:solidFill>
                    <a:srgbClr val="0070C0"/>
                  </a:solidFill>
                  <a:latin typeface="Watford DB"/>
                  <a:ea typeface="造字工房劲黑（非商用）常规体"/>
                  <a:cs typeface="造字工房劲黑（非商用）常规体"/>
                </a:rPr>
                <a:t>分析</a:t>
              </a:r>
              <a:endParaRPr lang="en-US" altLang="zh-CN" sz="2400">
                <a:solidFill>
                  <a:srgbClr val="0070C0"/>
                </a:solidFill>
                <a:latin typeface="Watford DB"/>
                <a:ea typeface="造字工房劲黑（非商用）常规体"/>
                <a:cs typeface="造字工房劲黑（非商用）常规体"/>
              </a:endParaRPr>
            </a:p>
          </p:txBody>
        </p:sp>
      </p:grpSp>
      <p:sp>
        <p:nvSpPr>
          <p:cNvPr id="32" name="Rectangle 8"/>
          <p:cNvSpPr>
            <a:spLocks noChangeArrowheads="1"/>
          </p:cNvSpPr>
          <p:nvPr/>
        </p:nvSpPr>
        <p:spPr bwMode="auto">
          <a:xfrm>
            <a:off x="1811338" y="754063"/>
            <a:ext cx="6958012" cy="3170237"/>
          </a:xfrm>
          <a:prstGeom prst="rect">
            <a:avLst/>
          </a:prstGeom>
          <a:noFill/>
          <a:ln w="9525">
            <a:noFill/>
            <a:miter lim="800000"/>
            <a:headEnd/>
            <a:tailEnd/>
          </a:ln>
          <a:effectLst/>
        </p:spPr>
        <p:txBody>
          <a:bodyPr>
            <a:spAutoFit/>
          </a:bodyPr>
          <a:lstStyle/>
          <a:p>
            <a:pPr>
              <a:lnSpc>
                <a:spcPct val="125000"/>
              </a:lnSpc>
            </a:pPr>
            <a:r>
              <a:rPr lang="zh-CN" altLang="en-US" sz="1600" b="1">
                <a:solidFill>
                  <a:srgbClr val="6404AC"/>
                </a:solidFill>
              </a:rPr>
              <a:t>天气预报</a:t>
            </a:r>
            <a:r>
              <a:rPr lang="zh-CN" altLang="en-US" sz="1600">
                <a:solidFill>
                  <a:srgbClr val="6404AC"/>
                </a:solidFill>
              </a:rPr>
              <a:t>：</a:t>
            </a:r>
            <a:r>
              <a:rPr lang="zh-CN" altLang="en-US" sz="1600"/>
              <a:t>天气会受各种因素的影响，稍微一些因素发生改变就会产生很大 </a:t>
            </a:r>
            <a:endParaRPr lang="en-US" altLang="zh-CN" sz="1600"/>
          </a:p>
          <a:p>
            <a:pPr>
              <a:lnSpc>
                <a:spcPct val="125000"/>
              </a:lnSpc>
            </a:pPr>
            <a:r>
              <a:rPr lang="en-US" altLang="zh-CN" sz="1600"/>
              <a:t>                  </a:t>
            </a:r>
            <a:r>
              <a:rPr lang="zh-CN" altLang="en-US" sz="1600"/>
              <a:t>的变化，所以天气预报其实是一件比较困难的工作，古代人们用</a:t>
            </a:r>
            <a:endParaRPr lang="en-US" altLang="zh-CN" sz="1600"/>
          </a:p>
          <a:p>
            <a:pPr>
              <a:lnSpc>
                <a:spcPct val="125000"/>
              </a:lnSpc>
            </a:pPr>
            <a:r>
              <a:rPr lang="en-US" altLang="zh-CN" sz="1600"/>
              <a:t>                  </a:t>
            </a:r>
            <a:r>
              <a:rPr lang="zh-CN" altLang="en-US" sz="1600"/>
              <a:t>占卜或者经验总结等方式来预计天气状况，这是统计学。有了计</a:t>
            </a:r>
            <a:endParaRPr lang="en-US" altLang="zh-CN" sz="1600"/>
          </a:p>
          <a:p>
            <a:pPr>
              <a:lnSpc>
                <a:spcPct val="125000"/>
              </a:lnSpc>
            </a:pPr>
            <a:r>
              <a:rPr lang="en-US" altLang="zh-CN" sz="1600"/>
              <a:t>                  </a:t>
            </a:r>
            <a:r>
              <a:rPr lang="zh-CN" altLang="en-US" sz="1600"/>
              <a:t>算机，可以通过数值模拟来预报天气。</a:t>
            </a:r>
            <a:endParaRPr lang="en-US" altLang="zh-CN" sz="1600"/>
          </a:p>
          <a:p>
            <a:pPr>
              <a:lnSpc>
                <a:spcPct val="125000"/>
              </a:lnSpc>
            </a:pPr>
            <a:r>
              <a:rPr lang="zh-CN" altLang="en-US" sz="1600">
                <a:solidFill>
                  <a:srgbClr val="6404AC"/>
                </a:solidFill>
              </a:rPr>
              <a:t>具体过程</a:t>
            </a:r>
            <a:r>
              <a:rPr lang="zh-CN" altLang="en-US" sz="1600"/>
              <a:t>：</a:t>
            </a:r>
            <a:r>
              <a:rPr lang="en-US" altLang="zh-CN" sz="1600"/>
              <a:t>1. </a:t>
            </a:r>
            <a:r>
              <a:rPr lang="zh-CN" altLang="en-US" sz="1600"/>
              <a:t>根据大气运动列出数学物理方程；</a:t>
            </a:r>
            <a:endParaRPr lang="en-US" altLang="zh-CN" sz="1600"/>
          </a:p>
          <a:p>
            <a:pPr>
              <a:lnSpc>
                <a:spcPct val="125000"/>
              </a:lnSpc>
            </a:pPr>
            <a:r>
              <a:rPr lang="en-US" altLang="zh-CN" sz="1600"/>
              <a:t>                  2. </a:t>
            </a:r>
            <a:r>
              <a:rPr lang="zh-CN" altLang="en-US" sz="1600"/>
              <a:t>对空间进行网格划分；</a:t>
            </a:r>
            <a:endParaRPr lang="en-US" altLang="zh-CN" sz="1600"/>
          </a:p>
          <a:p>
            <a:pPr>
              <a:lnSpc>
                <a:spcPct val="125000"/>
              </a:lnSpc>
            </a:pPr>
            <a:r>
              <a:rPr lang="en-US" altLang="zh-CN" sz="1600"/>
              <a:t>                  3. </a:t>
            </a:r>
            <a:r>
              <a:rPr lang="zh-CN" altLang="en-US" sz="1600"/>
              <a:t>通过观测数据给出初值条件，通过数值方法求解这些方程得到    </a:t>
            </a:r>
            <a:endParaRPr lang="en-US" altLang="zh-CN" sz="1600"/>
          </a:p>
          <a:p>
            <a:pPr>
              <a:lnSpc>
                <a:spcPct val="125000"/>
              </a:lnSpc>
            </a:pPr>
            <a:r>
              <a:rPr lang="en-US" altLang="zh-CN" sz="1600"/>
              <a:t>                      </a:t>
            </a:r>
            <a:r>
              <a:rPr lang="zh-CN" altLang="en-US" sz="1600"/>
              <a:t>网格点处的数值解。这也是为什么主持人总是说大概在</a:t>
            </a:r>
            <a:r>
              <a:rPr lang="en-US" altLang="zh-CN" sz="1600"/>
              <a:t>...</a:t>
            </a:r>
            <a:r>
              <a:rPr lang="zh-CN" altLang="en-US" sz="1600"/>
              <a:t>地区  </a:t>
            </a:r>
            <a:endParaRPr lang="en-US" altLang="zh-CN" sz="1600"/>
          </a:p>
          <a:p>
            <a:pPr>
              <a:lnSpc>
                <a:spcPct val="125000"/>
              </a:lnSpc>
            </a:pPr>
            <a:r>
              <a:rPr lang="en-US" altLang="zh-CN" sz="1600"/>
              <a:t>                      </a:t>
            </a:r>
            <a:r>
              <a:rPr lang="zh-CN" altLang="en-US" sz="1600"/>
              <a:t>大致在</a:t>
            </a:r>
            <a:r>
              <a:rPr lang="en-US" altLang="zh-CN" sz="1600"/>
              <a:t>...</a:t>
            </a:r>
            <a:r>
              <a:rPr lang="zh-CN" altLang="en-US" sz="1600"/>
              <a:t>时段，可能有</a:t>
            </a:r>
            <a:r>
              <a:rPr lang="en-US" altLang="zh-CN" sz="1600"/>
              <a:t>...</a:t>
            </a:r>
            <a:r>
              <a:rPr lang="zh-CN" altLang="en-US" sz="1600"/>
              <a:t>量级的降水</a:t>
            </a:r>
            <a:r>
              <a:rPr lang="en-US" altLang="zh-CN" sz="1600"/>
              <a:t>...</a:t>
            </a:r>
            <a:r>
              <a:rPr lang="zh-CN" altLang="en-US" sz="1600"/>
              <a:t>因为时空是连续的，而</a:t>
            </a:r>
            <a:endParaRPr lang="en-US" altLang="zh-CN" sz="1600"/>
          </a:p>
          <a:p>
            <a:pPr>
              <a:lnSpc>
                <a:spcPct val="125000"/>
              </a:lnSpc>
            </a:pPr>
            <a:r>
              <a:rPr lang="en-US" altLang="zh-CN" sz="1600"/>
              <a:t>                      </a:t>
            </a:r>
            <a:r>
              <a:rPr lang="zh-CN" altLang="en-US" sz="1600"/>
              <a:t>网格划分不可能无限密，所得的数值解也存在误差</a:t>
            </a:r>
            <a:r>
              <a:rPr lang="en-US" altLang="zh-CN" sz="1600"/>
              <a:t> </a:t>
            </a:r>
            <a:r>
              <a:rPr lang="zh-CN" altLang="en-US" sz="1600">
                <a:latin typeface="宋体" pitchFamily="2" charset="-122"/>
              </a:rPr>
              <a:t>。</a:t>
            </a:r>
          </a:p>
        </p:txBody>
      </p:sp>
      <p:pic>
        <p:nvPicPr>
          <p:cNvPr id="14" name="Picture 6" descr="天气预报1"/>
          <p:cNvPicPr>
            <a:picLocks noChangeAspect="1" noChangeArrowheads="1"/>
          </p:cNvPicPr>
          <p:nvPr/>
        </p:nvPicPr>
        <p:blipFill>
          <a:blip r:embed="rId2"/>
          <a:srcRect/>
          <a:stretch>
            <a:fillRect/>
          </a:stretch>
        </p:blipFill>
        <p:spPr bwMode="auto">
          <a:xfrm>
            <a:off x="0" y="925513"/>
            <a:ext cx="1885950" cy="29987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4" name="TextBox 500"/>
          <p:cNvSpPr txBox="1"/>
          <p:nvPr/>
        </p:nvSpPr>
        <p:spPr>
          <a:xfrm>
            <a:off x="3260725" y="249238"/>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绪       论</a:t>
            </a:r>
          </a:p>
        </p:txBody>
      </p:sp>
      <p:grpSp>
        <p:nvGrpSpPr>
          <p:cNvPr id="2" name="组合 29"/>
          <p:cNvGrpSpPr>
            <a:grpSpLocks/>
          </p:cNvGrpSpPr>
          <p:nvPr/>
        </p:nvGrpSpPr>
        <p:grpSpPr bwMode="auto">
          <a:xfrm>
            <a:off x="7735888" y="3571875"/>
            <a:ext cx="1138237" cy="1138238"/>
            <a:chOff x="1180871" y="1661152"/>
            <a:chExt cx="1139038" cy="1139038"/>
          </a:xfrm>
        </p:grpSpPr>
        <p:grpSp>
          <p:nvGrpSpPr>
            <p:cNvPr id="3" name="组合 6"/>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1A3F6C"/>
                  </a:solidFill>
                </a:endParaRPr>
              </a:p>
            </p:txBody>
          </p:sp>
          <p:sp>
            <p:nvSpPr>
              <p:cNvPr id="34" name="椭圆 33"/>
              <p:cNvSpPr/>
              <p:nvPr/>
            </p:nvSpPr>
            <p:spPr>
              <a:xfrm>
                <a:off x="392114" y="760414"/>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1A3F6C"/>
                  </a:solidFill>
                </a:endParaRPr>
              </a:p>
            </p:txBody>
          </p:sp>
        </p:grpSp>
        <p:sp>
          <p:nvSpPr>
            <p:cNvPr id="22571" name="TextBox 133"/>
            <p:cNvSpPr txBox="1">
              <a:spLocks noChangeArrowheads="1"/>
            </p:cNvSpPr>
            <p:nvPr/>
          </p:nvSpPr>
          <p:spPr bwMode="auto">
            <a:xfrm>
              <a:off x="1365050" y="1836306"/>
              <a:ext cx="492790" cy="461990"/>
            </a:xfrm>
            <a:prstGeom prst="rect">
              <a:avLst/>
            </a:prstGeom>
            <a:noFill/>
            <a:ln w="9525">
              <a:noFill/>
              <a:miter lim="800000"/>
              <a:headEnd/>
              <a:tailEnd/>
            </a:ln>
          </p:spPr>
          <p:txBody>
            <a:bodyPr wrap="none">
              <a:spAutoFit/>
            </a:bodyPr>
            <a:lstStyle/>
            <a:p>
              <a:pPr eaLnBrk="1" hangingPunct="1"/>
              <a:r>
                <a:rPr lang="zh-CN" altLang="en-US" sz="1200">
                  <a:solidFill>
                    <a:srgbClr val="0070C0"/>
                  </a:solidFill>
                  <a:latin typeface="Watford DB"/>
                  <a:ea typeface="造字工房劲黑（非商用）常规体"/>
                  <a:cs typeface="造字工房劲黑（非商用）常规体"/>
                </a:rPr>
                <a:t>对象</a:t>
              </a:r>
              <a:endParaRPr lang="en-US" altLang="zh-CN" sz="1200">
                <a:solidFill>
                  <a:srgbClr val="0070C0"/>
                </a:solidFill>
                <a:latin typeface="Watford DB"/>
                <a:ea typeface="造字工房劲黑（非商用）常规体"/>
                <a:cs typeface="造字工房劲黑（非商用）常规体"/>
              </a:endParaRPr>
            </a:p>
            <a:p>
              <a:pPr eaLnBrk="1" hangingPunct="1"/>
              <a:r>
                <a:rPr lang="zh-CN" altLang="en-US" sz="1200">
                  <a:solidFill>
                    <a:srgbClr val="0070C0"/>
                  </a:solidFill>
                  <a:latin typeface="Watford DB"/>
                  <a:ea typeface="造字工房劲黑（非商用）常规体"/>
                  <a:cs typeface="造字工房劲黑（非商用）常规体"/>
                </a:rPr>
                <a:t>内容</a:t>
              </a:r>
              <a:endParaRPr lang="en-US" altLang="zh-CN" sz="1200">
                <a:solidFill>
                  <a:srgbClr val="0070C0"/>
                </a:solidFill>
                <a:latin typeface="Watford DB"/>
                <a:ea typeface="造字工房劲黑（非商用）常规体"/>
                <a:cs typeface="造字工房劲黑（非商用）常规体"/>
              </a:endParaRPr>
            </a:p>
          </p:txBody>
        </p:sp>
      </p:grpSp>
      <p:sp>
        <p:nvSpPr>
          <p:cNvPr id="22534" name="Text Box 4"/>
          <p:cNvSpPr txBox="1">
            <a:spLocks noChangeArrowheads="1"/>
          </p:cNvSpPr>
          <p:nvPr/>
        </p:nvSpPr>
        <p:spPr bwMode="auto">
          <a:xfrm>
            <a:off x="2343150" y="1584325"/>
            <a:ext cx="4603750" cy="360363"/>
          </a:xfrm>
          <a:prstGeom prst="rect">
            <a:avLst/>
          </a:prstGeom>
          <a:noFill/>
          <a:ln w="9525">
            <a:noFill/>
            <a:miter lim="800000"/>
            <a:headEnd/>
            <a:tailEnd/>
          </a:ln>
          <a:effectLst/>
        </p:spPr>
        <p:txBody>
          <a:bodyPr/>
          <a:lstStyle/>
          <a:p>
            <a:pPr marL="457200" lvl="1" indent="-182563">
              <a:lnSpc>
                <a:spcPct val="80000"/>
              </a:lnSpc>
              <a:spcBef>
                <a:spcPct val="20000"/>
              </a:spcBef>
              <a:buClr>
                <a:schemeClr val="tx2"/>
              </a:buClr>
            </a:pPr>
            <a:r>
              <a:rPr lang="zh-CN" altLang="en-US" sz="1200" b="1">
                <a:latin typeface="宋体" pitchFamily="2" charset="-122"/>
                <a:sym typeface="黑体" pitchFamily="49" charset="-122"/>
              </a:rPr>
              <a:t>表</a:t>
            </a:r>
            <a:r>
              <a:rPr lang="en-US" altLang="zh-CN" sz="1200" b="1">
                <a:latin typeface="宋体" pitchFamily="2" charset="-122"/>
                <a:sym typeface="黑体" pitchFamily="49" charset="-122"/>
              </a:rPr>
              <a:t>1   2000-2006</a:t>
            </a:r>
            <a:r>
              <a:rPr lang="zh-CN" altLang="en-US" sz="1200" b="1">
                <a:latin typeface="宋体" pitchFamily="2" charset="-122"/>
                <a:sym typeface="黑体" pitchFamily="49" charset="-122"/>
              </a:rPr>
              <a:t>年</a:t>
            </a:r>
            <a:r>
              <a:rPr lang="en-US" altLang="zh-CN" sz="1200" b="1">
                <a:latin typeface="宋体" pitchFamily="2" charset="-122"/>
                <a:sym typeface="黑体" pitchFamily="49" charset="-122"/>
              </a:rPr>
              <a:t>1</a:t>
            </a:r>
            <a:r>
              <a:rPr lang="zh-CN" altLang="en-US" sz="1200" b="1">
                <a:latin typeface="宋体" pitchFamily="2" charset="-122"/>
                <a:sym typeface="黑体" pitchFamily="49" charset="-122"/>
              </a:rPr>
              <a:t>月某城市的总用水量（万吨</a:t>
            </a:r>
            <a:r>
              <a:rPr lang="en-US" altLang="zh-CN" sz="1200" b="1">
                <a:latin typeface="宋体" pitchFamily="2" charset="-122"/>
                <a:sym typeface="黑体" pitchFamily="49" charset="-122"/>
              </a:rPr>
              <a:t>/</a:t>
            </a:r>
            <a:r>
              <a:rPr lang="zh-CN" altLang="en-US" sz="1200" b="1">
                <a:latin typeface="宋体" pitchFamily="2" charset="-122"/>
                <a:sym typeface="黑体" pitchFamily="49" charset="-122"/>
              </a:rPr>
              <a:t>日）</a:t>
            </a:r>
          </a:p>
        </p:txBody>
      </p:sp>
      <p:graphicFrame>
        <p:nvGraphicFramePr>
          <p:cNvPr id="15" name="Group 70"/>
          <p:cNvGraphicFramePr>
            <a:graphicFrameLocks/>
          </p:cNvGraphicFramePr>
          <p:nvPr/>
        </p:nvGraphicFramePr>
        <p:xfrm>
          <a:off x="1355725" y="1852613"/>
          <a:ext cx="6926265" cy="1428750"/>
        </p:xfrm>
        <a:graphic>
          <a:graphicData uri="http://schemas.openxmlformats.org/drawingml/2006/table">
            <a:tbl>
              <a:tblPr/>
              <a:tblGrid>
                <a:gridCol w="549724">
                  <a:extLst>
                    <a:ext uri="{9D8B030D-6E8A-4147-A177-3AD203B41FA5}">
                      <a16:colId xmlns:a16="http://schemas.microsoft.com/office/drawing/2014/main" val="20000"/>
                    </a:ext>
                  </a:extLst>
                </a:gridCol>
                <a:gridCol w="810087">
                  <a:extLst>
                    <a:ext uri="{9D8B030D-6E8A-4147-A177-3AD203B41FA5}">
                      <a16:colId xmlns:a16="http://schemas.microsoft.com/office/drawing/2014/main" val="20001"/>
                    </a:ext>
                  </a:extLst>
                </a:gridCol>
                <a:gridCol w="908454">
                  <a:extLst>
                    <a:ext uri="{9D8B030D-6E8A-4147-A177-3AD203B41FA5}">
                      <a16:colId xmlns:a16="http://schemas.microsoft.com/office/drawing/2014/main" val="20002"/>
                    </a:ext>
                  </a:extLst>
                </a:gridCol>
                <a:gridCol w="902669">
                  <a:extLst>
                    <a:ext uri="{9D8B030D-6E8A-4147-A177-3AD203B41FA5}">
                      <a16:colId xmlns:a16="http://schemas.microsoft.com/office/drawing/2014/main" val="20003"/>
                    </a:ext>
                  </a:extLst>
                </a:gridCol>
                <a:gridCol w="873736">
                  <a:extLst>
                    <a:ext uri="{9D8B030D-6E8A-4147-A177-3AD203B41FA5}">
                      <a16:colId xmlns:a16="http://schemas.microsoft.com/office/drawing/2014/main" val="20004"/>
                    </a:ext>
                  </a:extLst>
                </a:gridCol>
                <a:gridCol w="960532">
                  <a:extLst>
                    <a:ext uri="{9D8B030D-6E8A-4147-A177-3AD203B41FA5}">
                      <a16:colId xmlns:a16="http://schemas.microsoft.com/office/drawing/2014/main" val="20005"/>
                    </a:ext>
                  </a:extLst>
                </a:gridCol>
                <a:gridCol w="914241">
                  <a:extLst>
                    <a:ext uri="{9D8B030D-6E8A-4147-A177-3AD203B41FA5}">
                      <a16:colId xmlns:a16="http://schemas.microsoft.com/office/drawing/2014/main" val="20006"/>
                    </a:ext>
                  </a:extLst>
                </a:gridCol>
                <a:gridCol w="1006822">
                  <a:extLst>
                    <a:ext uri="{9D8B030D-6E8A-4147-A177-3AD203B41FA5}">
                      <a16:colId xmlns:a16="http://schemas.microsoft.com/office/drawing/2014/main" val="20007"/>
                    </a:ext>
                  </a:extLst>
                </a:gridCol>
              </a:tblGrid>
              <a:tr h="7823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200" b="1" i="0" u="none" strike="noStrike" cap="none" normalizeH="0" baseline="0" dirty="0">
                          <a:ln>
                            <a:noFill/>
                          </a:ln>
                          <a:solidFill>
                            <a:srgbClr val="692AA2"/>
                          </a:solidFill>
                          <a:effectLst/>
                          <a:latin typeface="宋体" pitchFamily="2" charset="-122"/>
                          <a:ea typeface="宋体" pitchFamily="2" charset="-122"/>
                          <a:sym typeface="宋体" pitchFamily="2" charset="-122"/>
                        </a:rPr>
                        <a:t>年份</a:t>
                      </a:r>
                      <a:endParaRPr kumimoji="0" lang="zh-CN" altLang="en-US" sz="1200" b="0" i="0" u="none" strike="noStrike" cap="none" normalizeH="0" baseline="0" dirty="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2000</a:t>
                      </a:r>
                      <a:endParaRPr kumimoji="0" lang="en-US" altLang="zh-CN" sz="1200" b="0" i="0" u="none" strike="noStrike" cap="none" normalizeH="0" baseline="0" dirty="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2001</a:t>
                      </a:r>
                      <a:endParaRPr kumimoji="0" lang="en-US" altLang="zh-CN" sz="1200" b="0" i="0" u="none" strike="noStrike" cap="none" normalizeH="0" baseline="0" dirty="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2002</a:t>
                      </a:r>
                      <a:endParaRPr kumimoji="0" lang="en-US" altLang="zh-CN" sz="1200" b="0" i="0" u="none" strike="noStrike" cap="none" normalizeH="0" baseline="0" dirty="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692AA2"/>
                          </a:solidFill>
                          <a:effectLst/>
                          <a:latin typeface="黑体" pitchFamily="49" charset="-122"/>
                          <a:ea typeface="黑体" pitchFamily="49" charset="-122"/>
                          <a:sym typeface="黑体" pitchFamily="49" charset="-122"/>
                        </a:rPr>
                        <a:t>2003</a:t>
                      </a:r>
                      <a:endParaRPr kumimoji="0" lang="en-US" altLang="zh-CN" sz="1200" b="0" i="0" u="none" strike="noStrike" cap="none" normalizeH="0" baseline="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692AA2"/>
                          </a:solidFill>
                          <a:effectLst/>
                          <a:latin typeface="黑体" pitchFamily="49" charset="-122"/>
                          <a:ea typeface="黑体" pitchFamily="49" charset="-122"/>
                          <a:sym typeface="黑体" pitchFamily="49" charset="-122"/>
                        </a:rPr>
                        <a:t>2004</a:t>
                      </a:r>
                      <a:endParaRPr kumimoji="0" lang="en-US" altLang="zh-CN" sz="1200" b="0" i="0" u="none" strike="noStrike" cap="none" normalizeH="0" baseline="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692AA2"/>
                          </a:solidFill>
                          <a:effectLst/>
                          <a:latin typeface="黑体" pitchFamily="49" charset="-122"/>
                          <a:ea typeface="黑体" pitchFamily="49" charset="-122"/>
                          <a:sym typeface="黑体" pitchFamily="49" charset="-122"/>
                        </a:rPr>
                        <a:t>2005</a:t>
                      </a:r>
                      <a:endParaRPr kumimoji="0" lang="en-US" altLang="zh-CN" sz="1200" b="0" i="0" u="none" strike="noStrike" cap="none" normalizeH="0" baseline="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692AA2"/>
                          </a:solidFill>
                          <a:effectLst/>
                          <a:latin typeface="黑体" pitchFamily="49" charset="-122"/>
                          <a:ea typeface="黑体" pitchFamily="49" charset="-122"/>
                          <a:sym typeface="黑体" pitchFamily="49" charset="-122"/>
                        </a:rPr>
                        <a:t>2006</a:t>
                      </a:r>
                      <a:endParaRPr kumimoji="0" lang="en-US" altLang="zh-CN" sz="1200" b="0" i="0" u="none" strike="noStrike" cap="none" normalizeH="0" baseline="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64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200" b="1" i="0" u="none" strike="noStrike" cap="none" normalizeH="0" baseline="0" dirty="0">
                          <a:ln>
                            <a:noFill/>
                          </a:ln>
                          <a:solidFill>
                            <a:srgbClr val="692AA2"/>
                          </a:solidFill>
                          <a:effectLst/>
                          <a:latin typeface="宋体" pitchFamily="2" charset="-122"/>
                          <a:ea typeface="宋体" pitchFamily="2" charset="-122"/>
                          <a:sym typeface="宋体" pitchFamily="2" charset="-122"/>
                        </a:rPr>
                        <a:t>用水量</a:t>
                      </a:r>
                      <a:endParaRPr kumimoji="0" lang="zh-CN" altLang="en-US" sz="1200" b="0" i="0" u="none" strike="noStrike" cap="none" normalizeH="0" baseline="0" dirty="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692AA2"/>
                          </a:solidFill>
                          <a:effectLst/>
                          <a:latin typeface="黑体" pitchFamily="49" charset="-122"/>
                          <a:ea typeface="黑体" pitchFamily="49" charset="-122"/>
                          <a:sym typeface="黑体" pitchFamily="49" charset="-122"/>
                        </a:rPr>
                        <a:t>4032</a:t>
                      </a:r>
                      <a:r>
                        <a:rPr kumimoji="0" lang="zh-CN" altLang="en-US" sz="1200" b="1" i="0" u="none" strike="noStrike" cap="none" normalizeH="0" baseline="0">
                          <a:ln>
                            <a:noFill/>
                          </a:ln>
                          <a:solidFill>
                            <a:srgbClr val="692AA2"/>
                          </a:solidFill>
                          <a:effectLst/>
                          <a:latin typeface="黑体" pitchFamily="49" charset="-122"/>
                          <a:ea typeface="黑体" pitchFamily="49" charset="-122"/>
                          <a:sym typeface="黑体" pitchFamily="49" charset="-122"/>
                        </a:rPr>
                        <a:t>．</a:t>
                      </a:r>
                      <a:r>
                        <a:rPr kumimoji="0" lang="en-US" altLang="zh-CN" sz="1200" b="1" i="0" u="none" strike="noStrike" cap="none" normalizeH="0" baseline="0">
                          <a:ln>
                            <a:noFill/>
                          </a:ln>
                          <a:solidFill>
                            <a:srgbClr val="692AA2"/>
                          </a:solidFill>
                          <a:effectLst/>
                          <a:latin typeface="黑体" pitchFamily="49" charset="-122"/>
                          <a:ea typeface="黑体" pitchFamily="49" charset="-122"/>
                          <a:sym typeface="黑体" pitchFamily="49" charset="-122"/>
                        </a:rPr>
                        <a:t>41</a:t>
                      </a:r>
                      <a:endParaRPr kumimoji="0" lang="en-US" altLang="zh-CN" sz="1200" b="0" i="0" u="none" strike="noStrike" cap="none" normalizeH="0" baseline="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4186</a:t>
                      </a:r>
                      <a:r>
                        <a:rPr kumimoji="0" lang="zh-CN" altLang="en-US"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a:t>
                      </a: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025</a:t>
                      </a:r>
                      <a:endParaRPr kumimoji="0" lang="en-US" altLang="zh-CN" sz="1200" b="0" i="0" u="none" strike="noStrike" cap="none" normalizeH="0" baseline="0" dirty="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4296</a:t>
                      </a:r>
                      <a:r>
                        <a:rPr kumimoji="0" lang="zh-CN" altLang="en-US"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a:t>
                      </a: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986</a:t>
                      </a:r>
                      <a:endParaRPr kumimoji="0" lang="en-US" altLang="zh-CN" sz="1200" b="0" i="0" u="none" strike="noStrike" cap="none" normalizeH="0" baseline="0" dirty="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4374</a:t>
                      </a:r>
                      <a:r>
                        <a:rPr kumimoji="0" lang="zh-CN" altLang="en-US"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a:t>
                      </a: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852</a:t>
                      </a:r>
                      <a:endParaRPr kumimoji="0" lang="en-US" altLang="zh-CN" sz="1200" b="0" i="0" u="none" strike="noStrike" cap="none" normalizeH="0" baseline="0" dirty="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4435</a:t>
                      </a:r>
                      <a:r>
                        <a:rPr kumimoji="0" lang="zh-CN" altLang="en-US"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a:t>
                      </a: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234</a:t>
                      </a:r>
                      <a:endParaRPr kumimoji="0" lang="en-US" altLang="zh-CN" sz="1200" b="0" i="0" u="none" strike="noStrike" cap="none" normalizeH="0" baseline="0" dirty="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4505</a:t>
                      </a:r>
                      <a:r>
                        <a:rPr kumimoji="0" lang="zh-CN" altLang="en-US"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a:t>
                      </a: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427</a:t>
                      </a:r>
                      <a:endParaRPr kumimoji="0" lang="en-US" altLang="zh-CN" sz="1200" b="0" i="0" u="none" strike="noStrike" cap="none" normalizeH="0" baseline="0" dirty="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4517</a:t>
                      </a:r>
                      <a:r>
                        <a:rPr kumimoji="0" lang="zh-CN" altLang="en-US"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a:t>
                      </a:r>
                      <a:r>
                        <a:rPr kumimoji="0" lang="en-US" altLang="zh-CN" sz="1200" b="1" i="0" u="none" strike="noStrike" cap="none" normalizeH="0" baseline="0" dirty="0">
                          <a:ln>
                            <a:noFill/>
                          </a:ln>
                          <a:solidFill>
                            <a:srgbClr val="692AA2"/>
                          </a:solidFill>
                          <a:effectLst/>
                          <a:latin typeface="黑体" pitchFamily="49" charset="-122"/>
                          <a:ea typeface="黑体" pitchFamily="49" charset="-122"/>
                          <a:sym typeface="黑体" pitchFamily="49" charset="-122"/>
                        </a:rPr>
                        <a:t>699</a:t>
                      </a:r>
                      <a:endParaRPr kumimoji="0" lang="en-US" altLang="zh-CN" sz="1200" b="0" i="0" u="none" strike="noStrike" cap="none" normalizeH="0" baseline="0" dirty="0">
                        <a:ln>
                          <a:noFill/>
                        </a:ln>
                        <a:solidFill>
                          <a:srgbClr val="692AA2"/>
                        </a:solidFill>
                        <a:effectLst/>
                        <a:latin typeface="Arial" pitchFamily="34" charset="0"/>
                        <a:ea typeface="宋体"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564" name="Text Box 132"/>
          <p:cNvSpPr txBox="1">
            <a:spLocks noChangeArrowheads="1"/>
          </p:cNvSpPr>
          <p:nvPr/>
        </p:nvSpPr>
        <p:spPr bwMode="auto">
          <a:xfrm>
            <a:off x="1516063" y="525463"/>
            <a:ext cx="4959350" cy="677862"/>
          </a:xfrm>
          <a:prstGeom prst="rect">
            <a:avLst/>
          </a:prstGeom>
          <a:noFill/>
          <a:ln w="9525">
            <a:noFill/>
            <a:miter lim="800000"/>
            <a:headEnd/>
            <a:tailEnd/>
          </a:ln>
          <a:effectLst/>
        </p:spPr>
        <p:txBody>
          <a:bodyPr>
            <a:spAutoFit/>
          </a:bodyPr>
          <a:lstStyle/>
          <a:p>
            <a:pPr>
              <a:spcBef>
                <a:spcPct val="50000"/>
              </a:spcBef>
            </a:pPr>
            <a:r>
              <a:rPr lang="en-US" altLang="zh-CN" sz="1200" b="1" dirty="0">
                <a:solidFill>
                  <a:srgbClr val="692AA2"/>
                </a:solidFill>
              </a:rPr>
              <a:t>                           </a:t>
            </a:r>
            <a:r>
              <a:rPr lang="en-US" sz="2000" b="1" dirty="0" err="1">
                <a:solidFill>
                  <a:srgbClr val="692AA2"/>
                </a:solidFill>
              </a:rPr>
              <a:t>供水计划和生产调度计划</a:t>
            </a:r>
            <a:r>
              <a:rPr lang="zh-CN" altLang="en-US" sz="2000" b="1" dirty="0">
                <a:solidFill>
                  <a:srgbClr val="692AA2"/>
                </a:solidFill>
              </a:rPr>
              <a:t>的制定</a:t>
            </a:r>
          </a:p>
          <a:p>
            <a:pPr>
              <a:spcBef>
                <a:spcPct val="50000"/>
              </a:spcBef>
            </a:pPr>
            <a:endParaRPr lang="en-US" altLang="zh-CN" sz="1200" b="1" dirty="0">
              <a:solidFill>
                <a:srgbClr val="692AA2"/>
              </a:solidFill>
            </a:endParaRPr>
          </a:p>
        </p:txBody>
      </p:sp>
      <p:sp>
        <p:nvSpPr>
          <p:cNvPr id="22565" name="Text Box 131"/>
          <p:cNvSpPr txBox="1">
            <a:spLocks noChangeArrowheads="1"/>
          </p:cNvSpPr>
          <p:nvPr/>
        </p:nvSpPr>
        <p:spPr bwMode="auto">
          <a:xfrm>
            <a:off x="1428750" y="1027113"/>
            <a:ext cx="5781675" cy="554037"/>
          </a:xfrm>
          <a:prstGeom prst="rect">
            <a:avLst/>
          </a:prstGeom>
          <a:noFill/>
          <a:ln w="9525">
            <a:noFill/>
            <a:miter lim="800000"/>
            <a:headEnd/>
            <a:tailEnd/>
          </a:ln>
          <a:effectLst/>
        </p:spPr>
        <p:txBody>
          <a:bodyPr>
            <a:spAutoFit/>
          </a:bodyPr>
          <a:lstStyle/>
          <a:p>
            <a:pPr>
              <a:lnSpc>
                <a:spcPct val="125000"/>
              </a:lnSpc>
              <a:spcBef>
                <a:spcPct val="50000"/>
              </a:spcBef>
            </a:pPr>
            <a:r>
              <a:rPr lang="en-US" altLang="zh-CN" sz="1200" b="1">
                <a:solidFill>
                  <a:srgbClr val="692AA2"/>
                </a:solidFill>
                <a:latin typeface="宋体" pitchFamily="2" charset="-122"/>
              </a:rPr>
              <a:t>    </a:t>
            </a:r>
            <a:r>
              <a:rPr lang="en-US" sz="1200" b="1">
                <a:latin typeface="宋体" pitchFamily="2" charset="-122"/>
              </a:rPr>
              <a:t>如何充分地利用这些数据建立数学模型，预测</a:t>
            </a:r>
            <a:r>
              <a:rPr lang="en-US" altLang="zh-CN" sz="1200" b="1">
                <a:latin typeface="宋体" pitchFamily="2" charset="-122"/>
              </a:rPr>
              <a:t>2007</a:t>
            </a:r>
            <a:r>
              <a:rPr lang="en-US" sz="1200" b="1">
                <a:latin typeface="宋体" pitchFamily="2" charset="-122"/>
              </a:rPr>
              <a:t>年</a:t>
            </a:r>
            <a:r>
              <a:rPr lang="en-US" altLang="zh-CN" sz="1200" b="1">
                <a:latin typeface="宋体" pitchFamily="2" charset="-122"/>
              </a:rPr>
              <a:t>1</a:t>
            </a:r>
            <a:r>
              <a:rPr lang="en-US" sz="1200" b="1">
                <a:latin typeface="宋体" pitchFamily="2" charset="-122"/>
              </a:rPr>
              <a:t>月份城市的用水量，以制定相应的供水计划和生产调度计划</a:t>
            </a:r>
            <a:r>
              <a:rPr lang="zh-CN" altLang="en-US" sz="1200" b="1">
                <a:latin typeface="宋体" pitchFamily="2" charset="-122"/>
              </a:rPr>
              <a:t>？</a:t>
            </a:r>
          </a:p>
        </p:txBody>
      </p:sp>
      <p:sp>
        <p:nvSpPr>
          <p:cNvPr id="5" name="矩形 4"/>
          <p:cNvSpPr/>
          <p:nvPr/>
        </p:nvSpPr>
        <p:spPr>
          <a:xfrm>
            <a:off x="0" y="752475"/>
            <a:ext cx="1330325" cy="3227388"/>
          </a:xfrm>
          <a:prstGeom prst="rect">
            <a:avLst/>
          </a:prstGeom>
          <a:solidFill>
            <a:schemeClr val="bg1">
              <a:lumMod val="95000"/>
            </a:schemeClr>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22567" name="矩形 5"/>
          <p:cNvSpPr>
            <a:spLocks noChangeArrowheads="1"/>
          </p:cNvSpPr>
          <p:nvPr/>
        </p:nvSpPr>
        <p:spPr bwMode="auto">
          <a:xfrm>
            <a:off x="1406525" y="3487738"/>
            <a:ext cx="6111875" cy="984250"/>
          </a:xfrm>
          <a:prstGeom prst="rect">
            <a:avLst/>
          </a:prstGeom>
          <a:noFill/>
          <a:ln w="9525">
            <a:noFill/>
            <a:miter lim="800000"/>
            <a:headEnd/>
            <a:tailEnd/>
          </a:ln>
        </p:spPr>
        <p:txBody>
          <a:bodyPr>
            <a:spAutoFit/>
          </a:bodyPr>
          <a:lstStyle/>
          <a:p>
            <a:pPr>
              <a:lnSpc>
                <a:spcPct val="125000"/>
              </a:lnSpc>
            </a:pPr>
            <a:r>
              <a:rPr lang="zh-CN" altLang="en-US" sz="1200">
                <a:latin typeface="宋体" pitchFamily="2" charset="-122"/>
                <a:sym typeface="宋体" pitchFamily="2" charset="-122"/>
              </a:rPr>
              <a:t>    如果能建立该城市的日用水量随时间变化的函数关系，则用该函数来进行预测非常方便。但是这一函数关系的解析表达式是没办法求出来的，那么能否根据历史数据求出该函数的近似函数呢？根据未知函数的已有数据信息求出其近似函数的常用方法有插值法和数据拟合。</a:t>
            </a:r>
          </a:p>
        </p:txBody>
      </p:sp>
      <p:sp>
        <p:nvSpPr>
          <p:cNvPr id="26" name="椭圆 25"/>
          <p:cNvSpPr/>
          <p:nvPr/>
        </p:nvSpPr>
        <p:spPr bwMode="auto">
          <a:xfrm>
            <a:off x="7735888" y="3598863"/>
            <a:ext cx="1087437" cy="108743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sp>
        <p:nvSpPr>
          <p:cNvPr id="22569" name="TextBox 133"/>
          <p:cNvSpPr txBox="1">
            <a:spLocks noChangeArrowheads="1"/>
          </p:cNvSpPr>
          <p:nvPr/>
        </p:nvSpPr>
        <p:spPr bwMode="auto">
          <a:xfrm>
            <a:off x="7894638" y="3762375"/>
            <a:ext cx="800100" cy="831850"/>
          </a:xfrm>
          <a:prstGeom prst="rect">
            <a:avLst/>
          </a:prstGeom>
          <a:noFill/>
          <a:ln w="9525">
            <a:noFill/>
            <a:miter lim="800000"/>
            <a:headEnd/>
            <a:tailEnd/>
          </a:ln>
        </p:spPr>
        <p:txBody>
          <a:bodyPr wrap="none">
            <a:spAutoFit/>
          </a:bodyPr>
          <a:lstStyle/>
          <a:p>
            <a:pPr eaLnBrk="1" hangingPunct="1"/>
            <a:r>
              <a:rPr lang="zh-CN" altLang="en-US" sz="2400">
                <a:solidFill>
                  <a:srgbClr val="0070C0"/>
                </a:solidFill>
                <a:latin typeface="Watford DB"/>
                <a:ea typeface="造字工房劲黑（非商用）常规体"/>
                <a:cs typeface="造字工房劲黑（非商用）常规体"/>
              </a:rPr>
              <a:t>实例</a:t>
            </a:r>
            <a:endParaRPr lang="en-US" altLang="zh-CN" sz="2400">
              <a:solidFill>
                <a:srgbClr val="0070C0"/>
              </a:solidFill>
              <a:latin typeface="Watford DB"/>
              <a:ea typeface="造字工房劲黑（非商用）常规体"/>
              <a:cs typeface="造字工房劲黑（非商用）常规体"/>
            </a:endParaRPr>
          </a:p>
          <a:p>
            <a:pPr eaLnBrk="1" hangingPunct="1"/>
            <a:r>
              <a:rPr lang="zh-CN" altLang="en-US" sz="2400">
                <a:solidFill>
                  <a:srgbClr val="0070C0"/>
                </a:solidFill>
                <a:latin typeface="Watford DB"/>
                <a:ea typeface="造字工房劲黑（非商用）常规体"/>
                <a:cs typeface="造字工房劲黑（非商用）常规体"/>
              </a:rPr>
              <a:t>分析</a:t>
            </a:r>
            <a:endParaRPr lang="en-US" altLang="zh-CN" sz="2400">
              <a:solidFill>
                <a:srgbClr val="0070C0"/>
              </a:solidFill>
              <a:latin typeface="Watford DB"/>
              <a:ea typeface="造字工房劲黑（非商用）常规体"/>
              <a:cs typeface="造字工房劲黑（非商用）常规体"/>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0" fill="hold"/>
                                        <p:tgtEl>
                                          <p:spTgt spid="23"/>
                                        </p:tgtEl>
                                        <p:attrNameLst>
                                          <p:attrName>ppt_x</p:attrName>
                                        </p:attrNameLst>
                                      </p:cBhvr>
                                      <p:tavLst>
                                        <p:tav tm="0">
                                          <p:val>
                                            <p:strVal val="1+#ppt_w/2"/>
                                          </p:val>
                                        </p:tav>
                                        <p:tav tm="100000">
                                          <p:val>
                                            <p:strVal val="#ppt_x"/>
                                          </p:val>
                                        </p:tav>
                                      </p:tavLst>
                                    </p:anim>
                                    <p:anim calcmode="lin" valueType="num">
                                      <p:cBhvr additive="base">
                                        <p:cTn id="12" dur="10" fill="hold"/>
                                        <p:tgtEl>
                                          <p:spTgt spid="2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par>
                                <p:cTn id="24" presetID="18" presetClass="entr" presetSubtype="12"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strips(downLeft)">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绪         论</a:t>
            </a:r>
          </a:p>
        </p:txBody>
      </p:sp>
      <p:grpSp>
        <p:nvGrpSpPr>
          <p:cNvPr id="2" name="组合 29"/>
          <p:cNvGrpSpPr>
            <a:grpSpLocks/>
          </p:cNvGrpSpPr>
          <p:nvPr/>
        </p:nvGrpSpPr>
        <p:grpSpPr bwMode="auto">
          <a:xfrm>
            <a:off x="7735888" y="3571875"/>
            <a:ext cx="1138237" cy="1138238"/>
            <a:chOff x="1180871" y="1661152"/>
            <a:chExt cx="1139038" cy="1139038"/>
          </a:xfrm>
        </p:grpSpPr>
        <p:grpSp>
          <p:nvGrpSpPr>
            <p:cNvPr id="3" name="组合 6"/>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1A3F6C"/>
                  </a:solidFill>
                </a:endParaRPr>
              </a:p>
            </p:txBody>
          </p:sp>
          <p:sp>
            <p:nvSpPr>
              <p:cNvPr id="34" name="椭圆 33"/>
              <p:cNvSpPr/>
              <p:nvPr/>
            </p:nvSpPr>
            <p:spPr>
              <a:xfrm>
                <a:off x="392114" y="760414"/>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1A3F6C"/>
                  </a:solidFill>
                </a:endParaRPr>
              </a:p>
            </p:txBody>
          </p:sp>
        </p:grpSp>
        <p:sp>
          <p:nvSpPr>
            <p:cNvPr id="23619" name="TextBox 133"/>
            <p:cNvSpPr txBox="1">
              <a:spLocks noChangeArrowheads="1"/>
            </p:cNvSpPr>
            <p:nvPr/>
          </p:nvSpPr>
          <p:spPr bwMode="auto">
            <a:xfrm>
              <a:off x="1365050" y="1836306"/>
              <a:ext cx="492790" cy="461990"/>
            </a:xfrm>
            <a:prstGeom prst="rect">
              <a:avLst/>
            </a:prstGeom>
            <a:noFill/>
            <a:ln w="9525">
              <a:noFill/>
              <a:miter lim="800000"/>
              <a:headEnd/>
              <a:tailEnd/>
            </a:ln>
          </p:spPr>
          <p:txBody>
            <a:bodyPr wrap="none">
              <a:spAutoFit/>
            </a:bodyPr>
            <a:lstStyle/>
            <a:p>
              <a:pPr eaLnBrk="1" hangingPunct="1"/>
              <a:r>
                <a:rPr lang="zh-CN" altLang="en-US" sz="1200">
                  <a:solidFill>
                    <a:srgbClr val="0070C0"/>
                  </a:solidFill>
                  <a:latin typeface="Watford DB"/>
                  <a:ea typeface="造字工房劲黑（非商用）常规体"/>
                  <a:cs typeface="造字工房劲黑（非商用）常规体"/>
                </a:rPr>
                <a:t>对象</a:t>
              </a:r>
              <a:endParaRPr lang="en-US" altLang="zh-CN" sz="1200">
                <a:solidFill>
                  <a:srgbClr val="0070C0"/>
                </a:solidFill>
                <a:latin typeface="Watford DB"/>
                <a:ea typeface="造字工房劲黑（非商用）常规体"/>
                <a:cs typeface="造字工房劲黑（非商用）常规体"/>
              </a:endParaRPr>
            </a:p>
            <a:p>
              <a:pPr eaLnBrk="1" hangingPunct="1"/>
              <a:r>
                <a:rPr lang="zh-CN" altLang="en-US" sz="1200">
                  <a:solidFill>
                    <a:srgbClr val="0070C0"/>
                  </a:solidFill>
                  <a:latin typeface="Watford DB"/>
                  <a:ea typeface="造字工房劲黑（非商用）常规体"/>
                  <a:cs typeface="造字工房劲黑（非商用）常规体"/>
                </a:rPr>
                <a:t>内容</a:t>
              </a:r>
              <a:endParaRPr lang="en-US" altLang="zh-CN" sz="1200">
                <a:solidFill>
                  <a:srgbClr val="0070C0"/>
                </a:solidFill>
                <a:latin typeface="Watford DB"/>
                <a:ea typeface="造字工房劲黑（非商用）常规体"/>
                <a:cs typeface="造字工房劲黑（非商用）常规体"/>
              </a:endParaRPr>
            </a:p>
          </p:txBody>
        </p:sp>
      </p:grpSp>
      <p:sp>
        <p:nvSpPr>
          <p:cNvPr id="5" name="矩形 4"/>
          <p:cNvSpPr/>
          <p:nvPr/>
        </p:nvSpPr>
        <p:spPr>
          <a:xfrm>
            <a:off x="0" y="752475"/>
            <a:ext cx="1330325" cy="3227388"/>
          </a:xfrm>
          <a:prstGeom prst="rect">
            <a:avLst/>
          </a:prstGeom>
          <a:solidFill>
            <a:schemeClr val="bg1">
              <a:lumMod val="95000"/>
            </a:schemeClr>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26" name="椭圆 25"/>
          <p:cNvSpPr/>
          <p:nvPr/>
        </p:nvSpPr>
        <p:spPr bwMode="auto">
          <a:xfrm>
            <a:off x="7735888" y="3598863"/>
            <a:ext cx="1087437" cy="108743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sp>
        <p:nvSpPr>
          <p:cNvPr id="23560" name="TextBox 133"/>
          <p:cNvSpPr txBox="1">
            <a:spLocks noChangeArrowheads="1"/>
          </p:cNvSpPr>
          <p:nvPr/>
        </p:nvSpPr>
        <p:spPr bwMode="auto">
          <a:xfrm>
            <a:off x="7894638" y="3762375"/>
            <a:ext cx="800100" cy="831850"/>
          </a:xfrm>
          <a:prstGeom prst="rect">
            <a:avLst/>
          </a:prstGeom>
          <a:noFill/>
          <a:ln w="9525">
            <a:noFill/>
            <a:miter lim="800000"/>
            <a:headEnd/>
            <a:tailEnd/>
          </a:ln>
        </p:spPr>
        <p:txBody>
          <a:bodyPr wrap="none">
            <a:spAutoFit/>
          </a:bodyPr>
          <a:lstStyle/>
          <a:p>
            <a:pPr eaLnBrk="1" hangingPunct="1"/>
            <a:r>
              <a:rPr lang="zh-CN" altLang="en-US" sz="2400">
                <a:solidFill>
                  <a:srgbClr val="0070C0"/>
                </a:solidFill>
                <a:latin typeface="Watford DB"/>
                <a:ea typeface="造字工房劲黑（非商用）常规体"/>
                <a:cs typeface="造字工房劲黑（非商用）常规体"/>
              </a:rPr>
              <a:t>实例</a:t>
            </a:r>
            <a:endParaRPr lang="en-US" altLang="zh-CN" sz="2400">
              <a:solidFill>
                <a:srgbClr val="0070C0"/>
              </a:solidFill>
              <a:latin typeface="Watford DB"/>
              <a:ea typeface="造字工房劲黑（非商用）常规体"/>
              <a:cs typeface="造字工房劲黑（非商用）常规体"/>
            </a:endParaRPr>
          </a:p>
          <a:p>
            <a:pPr eaLnBrk="1" hangingPunct="1"/>
            <a:r>
              <a:rPr lang="zh-CN" altLang="en-US" sz="2400">
                <a:solidFill>
                  <a:srgbClr val="0070C0"/>
                </a:solidFill>
                <a:latin typeface="Watford DB"/>
                <a:ea typeface="造字工房劲黑（非商用）常规体"/>
                <a:cs typeface="造字工房劲黑（非商用）常规体"/>
              </a:rPr>
              <a:t>分析</a:t>
            </a:r>
            <a:endParaRPr lang="en-US" altLang="zh-CN" sz="2400">
              <a:solidFill>
                <a:srgbClr val="0070C0"/>
              </a:solidFill>
              <a:latin typeface="Watford DB"/>
              <a:ea typeface="造字工房劲黑（非商用）常规体"/>
              <a:cs typeface="造字工房劲黑（非商用）常规体"/>
            </a:endParaRPr>
          </a:p>
        </p:txBody>
      </p:sp>
      <p:sp>
        <p:nvSpPr>
          <p:cNvPr id="19" name="Rectangle 2"/>
          <p:cNvSpPr txBox="1">
            <a:spLocks noChangeArrowheads="1"/>
          </p:cNvSpPr>
          <p:nvPr/>
        </p:nvSpPr>
        <p:spPr>
          <a:xfrm>
            <a:off x="3182938" y="496888"/>
            <a:ext cx="3246437" cy="366712"/>
          </a:xfrm>
          <a:prstGeom prst="rect">
            <a:avLst/>
          </a:prstGeom>
          <a:noFill/>
          <a:ln/>
        </p:spPr>
        <p:txBody>
          <a:bodyPr/>
          <a:lst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ea typeface="微软雅黑" pitchFamily="34" charset="-122"/>
              </a:defRPr>
            </a:lvl2pPr>
            <a:lvl3pPr algn="l" rtl="0" eaLnBrk="0" fontAlgn="base" hangingPunct="0">
              <a:spcBef>
                <a:spcPct val="0"/>
              </a:spcBef>
              <a:spcAft>
                <a:spcPct val="0"/>
              </a:spcAft>
              <a:defRPr sz="3600">
                <a:solidFill>
                  <a:schemeClr val="tx2"/>
                </a:solidFill>
                <a:latin typeface="Arial Black" pitchFamily="34" charset="0"/>
                <a:ea typeface="微软雅黑" pitchFamily="34" charset="-122"/>
              </a:defRPr>
            </a:lvl3pPr>
            <a:lvl4pPr algn="l" rtl="0" eaLnBrk="0" fontAlgn="base" hangingPunct="0">
              <a:spcBef>
                <a:spcPct val="0"/>
              </a:spcBef>
              <a:spcAft>
                <a:spcPct val="0"/>
              </a:spcAft>
              <a:defRPr sz="3600">
                <a:solidFill>
                  <a:schemeClr val="tx2"/>
                </a:solidFill>
                <a:latin typeface="Arial Black" pitchFamily="34" charset="0"/>
                <a:ea typeface="微软雅黑" pitchFamily="34" charset="-122"/>
              </a:defRPr>
            </a:lvl4pPr>
            <a:lvl5pPr algn="l" rtl="0" eaLnBrk="0" fontAlgn="base" hangingPunct="0">
              <a:spcBef>
                <a:spcPct val="0"/>
              </a:spcBef>
              <a:spcAft>
                <a:spcPct val="0"/>
              </a:spcAft>
              <a:defRPr sz="3600">
                <a:solidFill>
                  <a:schemeClr val="tx2"/>
                </a:solidFill>
                <a:latin typeface="Arial Black" pitchFamily="34" charset="0"/>
                <a:ea typeface="微软雅黑" pitchFamily="34" charset="-122"/>
              </a:defRPr>
            </a:lvl5pPr>
            <a:lvl6pPr marL="457200" algn="l" rtl="0" fontAlgn="base">
              <a:spcBef>
                <a:spcPct val="0"/>
              </a:spcBef>
              <a:spcAft>
                <a:spcPct val="0"/>
              </a:spcAft>
              <a:defRPr sz="3600">
                <a:solidFill>
                  <a:schemeClr val="tx2"/>
                </a:solidFill>
                <a:latin typeface="Arial Black" pitchFamily="34" charset="0"/>
                <a:ea typeface="微软雅黑" pitchFamily="34" charset="-122"/>
              </a:defRPr>
            </a:lvl6pPr>
            <a:lvl7pPr marL="914400" algn="l" rtl="0" fontAlgn="base">
              <a:spcBef>
                <a:spcPct val="0"/>
              </a:spcBef>
              <a:spcAft>
                <a:spcPct val="0"/>
              </a:spcAft>
              <a:defRPr sz="3600">
                <a:solidFill>
                  <a:schemeClr val="tx2"/>
                </a:solidFill>
                <a:latin typeface="Arial Black" pitchFamily="34" charset="0"/>
                <a:ea typeface="微软雅黑" pitchFamily="34" charset="-122"/>
              </a:defRPr>
            </a:lvl7pPr>
            <a:lvl8pPr marL="1371600" algn="l" rtl="0" fontAlgn="base">
              <a:spcBef>
                <a:spcPct val="0"/>
              </a:spcBef>
              <a:spcAft>
                <a:spcPct val="0"/>
              </a:spcAft>
              <a:defRPr sz="3600">
                <a:solidFill>
                  <a:schemeClr val="tx2"/>
                </a:solidFill>
                <a:latin typeface="Arial Black" pitchFamily="34" charset="0"/>
                <a:ea typeface="微软雅黑" pitchFamily="34" charset="-122"/>
              </a:defRPr>
            </a:lvl8pPr>
            <a:lvl9pPr marL="1828800" algn="l" rtl="0" fontAlgn="base">
              <a:spcBef>
                <a:spcPct val="0"/>
              </a:spcBef>
              <a:spcAft>
                <a:spcPct val="0"/>
              </a:spcAft>
              <a:defRPr sz="3600">
                <a:solidFill>
                  <a:schemeClr val="tx2"/>
                </a:solidFill>
                <a:latin typeface="Arial Black" pitchFamily="34" charset="0"/>
                <a:ea typeface="微软雅黑" pitchFamily="34" charset="-122"/>
              </a:defRPr>
            </a:lvl9pPr>
          </a:lstStyle>
          <a:p>
            <a:pPr>
              <a:defRPr/>
            </a:pPr>
            <a:r>
              <a:rPr lang="zh-CN" altLang="en-US" sz="1600" b="1" dirty="0">
                <a:solidFill>
                  <a:srgbClr val="692AA2"/>
                </a:solidFill>
                <a:latin typeface="仿宋_GB2312" pitchFamily="1" charset="-122"/>
                <a:ea typeface="仿宋_GB2312" pitchFamily="1" charset="-122"/>
              </a:rPr>
              <a:t>湘江水流量估计的实际意义</a:t>
            </a:r>
          </a:p>
        </p:txBody>
      </p:sp>
      <p:sp>
        <p:nvSpPr>
          <p:cNvPr id="23562" name="Text Box 3"/>
          <p:cNvSpPr txBox="1">
            <a:spLocks noChangeArrowheads="1"/>
          </p:cNvSpPr>
          <p:nvPr/>
        </p:nvSpPr>
        <p:spPr bwMode="auto">
          <a:xfrm>
            <a:off x="755650" y="996950"/>
            <a:ext cx="7632700" cy="1608138"/>
          </a:xfrm>
          <a:prstGeom prst="rect">
            <a:avLst/>
          </a:prstGeom>
          <a:noFill/>
          <a:ln w="9525">
            <a:noFill/>
            <a:miter lim="800000"/>
            <a:headEnd/>
            <a:tailEnd/>
          </a:ln>
          <a:effectLst/>
        </p:spPr>
        <p:txBody>
          <a:bodyPr>
            <a:spAutoFit/>
          </a:bodyPr>
          <a:lstStyle/>
          <a:p>
            <a:pPr>
              <a:lnSpc>
                <a:spcPct val="120000"/>
              </a:lnSpc>
              <a:spcBef>
                <a:spcPct val="50000"/>
              </a:spcBef>
              <a:buFont typeface="Arial" pitchFamily="34" charset="0"/>
              <a:buNone/>
            </a:pPr>
            <a:r>
              <a:rPr lang="zh-CN" altLang="en-US" sz="1400" b="1">
                <a:latin typeface="仿宋_GB2312" pitchFamily="1" charset="-122"/>
                <a:ea typeface="仿宋_GB2312" pitchFamily="1" charset="-122"/>
              </a:rPr>
              <a:t>    水流量是水文特征值的一个重要指标，而水文特征值对于水资源的合理利用，防洪以及抗旱具有指导性的作用，因此湘江水流量估计对于湘江流域的社会经济和人民生活具有重大的影响。现根据实际测量得到湘江某处河宽</a:t>
            </a:r>
            <a:r>
              <a:rPr lang="en-US" altLang="zh-CN" sz="1400" b="1">
                <a:latin typeface="仿宋_GB2312" pitchFamily="1" charset="-122"/>
                <a:ea typeface="仿宋_GB2312" pitchFamily="1" charset="-122"/>
              </a:rPr>
              <a:t>700m</a:t>
            </a:r>
            <a:r>
              <a:rPr lang="zh-CN" altLang="en-US" sz="1400" b="1">
                <a:latin typeface="仿宋_GB2312" pitchFamily="1" charset="-122"/>
                <a:ea typeface="仿宋_GB2312" pitchFamily="1" charset="-122"/>
              </a:rPr>
              <a:t>，其横截面不同位置某一时刻的水深如表</a:t>
            </a:r>
            <a:r>
              <a:rPr lang="en-US" altLang="zh-CN" sz="1400" b="1">
                <a:latin typeface="仿宋_GB2312" pitchFamily="1" charset="-122"/>
                <a:ea typeface="仿宋_GB2312" pitchFamily="1" charset="-122"/>
              </a:rPr>
              <a:t>2</a:t>
            </a:r>
            <a:r>
              <a:rPr lang="zh-CN" altLang="en-US" sz="1400" b="1">
                <a:latin typeface="仿宋_GB2312" pitchFamily="1" charset="-122"/>
                <a:ea typeface="仿宋_GB2312" pitchFamily="1" charset="-122"/>
              </a:rPr>
              <a:t>所示。若此刻湘江的流速为</a:t>
            </a:r>
            <a:r>
              <a:rPr lang="en-US" altLang="zh-CN" sz="1400" b="1">
                <a:latin typeface="仿宋_GB2312" pitchFamily="1" charset="-122"/>
                <a:ea typeface="仿宋_GB2312" pitchFamily="1" charset="-122"/>
              </a:rPr>
              <a:t>0.5m/s</a:t>
            </a:r>
            <a:r>
              <a:rPr lang="zh-CN" altLang="en-US" sz="1400" b="1">
                <a:latin typeface="仿宋_GB2312" pitchFamily="1" charset="-122"/>
                <a:ea typeface="仿宋_GB2312" pitchFamily="1" charset="-122"/>
              </a:rPr>
              <a:t>，试估计湘江此刻的流量。要计算湘江水流量就需要知道其横截面面积，如果知道此处江的水深曲线函数，则其横截面面积为        。但是在实际中是不可能精确得到的，那么怎样求出足够高精度的横截面面积的近似值。</a:t>
            </a:r>
          </a:p>
        </p:txBody>
      </p:sp>
      <p:sp>
        <p:nvSpPr>
          <p:cNvPr id="23563" name="Text Box 6"/>
          <p:cNvSpPr txBox="1">
            <a:spLocks noChangeArrowheads="1"/>
          </p:cNvSpPr>
          <p:nvPr/>
        </p:nvSpPr>
        <p:spPr bwMode="auto">
          <a:xfrm>
            <a:off x="1608138" y="2805113"/>
            <a:ext cx="5145087" cy="307975"/>
          </a:xfrm>
          <a:prstGeom prst="rect">
            <a:avLst/>
          </a:prstGeom>
          <a:noFill/>
          <a:ln w="9525">
            <a:noFill/>
            <a:miter lim="800000"/>
            <a:headEnd/>
            <a:tailEnd/>
          </a:ln>
          <a:effectLst/>
        </p:spPr>
        <p:txBody>
          <a:bodyPr>
            <a:spAutoFit/>
          </a:bodyPr>
          <a:lstStyle/>
          <a:p>
            <a:pPr>
              <a:spcBef>
                <a:spcPct val="50000"/>
              </a:spcBef>
              <a:buFont typeface="Arial" pitchFamily="34" charset="0"/>
              <a:buNone/>
            </a:pPr>
            <a:r>
              <a:rPr lang="zh-CN" altLang="en-US" sz="1400" b="1">
                <a:latin typeface="仿宋_GB2312" pitchFamily="1" charset="-122"/>
                <a:ea typeface="仿宋_GB2312" pitchFamily="1" charset="-122"/>
              </a:rPr>
              <a:t>表</a:t>
            </a:r>
            <a:r>
              <a:rPr lang="en-US" altLang="zh-CN" sz="1400" b="1">
                <a:latin typeface="仿宋_GB2312" pitchFamily="1" charset="-122"/>
                <a:ea typeface="仿宋_GB2312" pitchFamily="1" charset="-122"/>
              </a:rPr>
              <a:t>2  </a:t>
            </a:r>
            <a:r>
              <a:rPr lang="zh-CN" altLang="en-US" sz="1400" b="1">
                <a:latin typeface="仿宋_GB2312" pitchFamily="1" charset="-122"/>
                <a:ea typeface="仿宋_GB2312" pitchFamily="1" charset="-122"/>
              </a:rPr>
              <a:t>湘江某处横截面不同位置的水深数据    单位：</a:t>
            </a:r>
            <a:r>
              <a:rPr lang="en-US" altLang="zh-CN" sz="1400" b="1">
                <a:latin typeface="仿宋_GB2312" pitchFamily="1" charset="-122"/>
                <a:ea typeface="仿宋_GB2312" pitchFamily="1" charset="-122"/>
              </a:rPr>
              <a:t>m </a:t>
            </a:r>
          </a:p>
        </p:txBody>
      </p:sp>
      <p:graphicFrame>
        <p:nvGraphicFramePr>
          <p:cNvPr id="25" name="Group 61"/>
          <p:cNvGraphicFramePr>
            <a:graphicFrameLocks noGrp="1"/>
          </p:cNvGraphicFramePr>
          <p:nvPr/>
        </p:nvGraphicFramePr>
        <p:xfrm>
          <a:off x="755650" y="3225800"/>
          <a:ext cx="6810375" cy="847725"/>
        </p:xfrm>
        <a:graphic>
          <a:graphicData uri="http://schemas.openxmlformats.org/drawingml/2006/table">
            <a:tbl>
              <a:tblPr/>
              <a:tblGrid>
                <a:gridCol w="450850">
                  <a:extLst>
                    <a:ext uri="{9D8B030D-6E8A-4147-A177-3AD203B41FA5}">
                      <a16:colId xmlns:a16="http://schemas.microsoft.com/office/drawing/2014/main" val="20000"/>
                    </a:ext>
                  </a:extLst>
                </a:gridCol>
                <a:gridCol w="414338">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7037">
                  <a:extLst>
                    <a:ext uri="{9D8B030D-6E8A-4147-A177-3AD203B41FA5}">
                      <a16:colId xmlns:a16="http://schemas.microsoft.com/office/drawing/2014/main" val="20004"/>
                    </a:ext>
                  </a:extLst>
                </a:gridCol>
                <a:gridCol w="427038">
                  <a:extLst>
                    <a:ext uri="{9D8B030D-6E8A-4147-A177-3AD203B41FA5}">
                      <a16:colId xmlns:a16="http://schemas.microsoft.com/office/drawing/2014/main" val="20005"/>
                    </a:ext>
                  </a:extLst>
                </a:gridCol>
                <a:gridCol w="425450">
                  <a:extLst>
                    <a:ext uri="{9D8B030D-6E8A-4147-A177-3AD203B41FA5}">
                      <a16:colId xmlns:a16="http://schemas.microsoft.com/office/drawing/2014/main" val="20006"/>
                    </a:ext>
                  </a:extLst>
                </a:gridCol>
                <a:gridCol w="423862">
                  <a:extLst>
                    <a:ext uri="{9D8B030D-6E8A-4147-A177-3AD203B41FA5}">
                      <a16:colId xmlns:a16="http://schemas.microsoft.com/office/drawing/2014/main" val="20007"/>
                    </a:ext>
                  </a:extLst>
                </a:gridCol>
                <a:gridCol w="427038">
                  <a:extLst>
                    <a:ext uri="{9D8B030D-6E8A-4147-A177-3AD203B41FA5}">
                      <a16:colId xmlns:a16="http://schemas.microsoft.com/office/drawing/2014/main" val="20008"/>
                    </a:ext>
                  </a:extLst>
                </a:gridCol>
                <a:gridCol w="422275">
                  <a:extLst>
                    <a:ext uri="{9D8B030D-6E8A-4147-A177-3AD203B41FA5}">
                      <a16:colId xmlns:a16="http://schemas.microsoft.com/office/drawing/2014/main" val="20009"/>
                    </a:ext>
                  </a:extLst>
                </a:gridCol>
                <a:gridCol w="423862">
                  <a:extLst>
                    <a:ext uri="{9D8B030D-6E8A-4147-A177-3AD203B41FA5}">
                      <a16:colId xmlns:a16="http://schemas.microsoft.com/office/drawing/2014/main" val="20010"/>
                    </a:ext>
                  </a:extLst>
                </a:gridCol>
                <a:gridCol w="423863">
                  <a:extLst>
                    <a:ext uri="{9D8B030D-6E8A-4147-A177-3AD203B41FA5}">
                      <a16:colId xmlns:a16="http://schemas.microsoft.com/office/drawing/2014/main" val="20011"/>
                    </a:ext>
                  </a:extLst>
                </a:gridCol>
                <a:gridCol w="423862">
                  <a:extLst>
                    <a:ext uri="{9D8B030D-6E8A-4147-A177-3AD203B41FA5}">
                      <a16:colId xmlns:a16="http://schemas.microsoft.com/office/drawing/2014/main" val="20012"/>
                    </a:ext>
                  </a:extLst>
                </a:gridCol>
                <a:gridCol w="423863">
                  <a:extLst>
                    <a:ext uri="{9D8B030D-6E8A-4147-A177-3AD203B41FA5}">
                      <a16:colId xmlns:a16="http://schemas.microsoft.com/office/drawing/2014/main" val="20013"/>
                    </a:ext>
                  </a:extLst>
                </a:gridCol>
                <a:gridCol w="425450">
                  <a:extLst>
                    <a:ext uri="{9D8B030D-6E8A-4147-A177-3AD203B41FA5}">
                      <a16:colId xmlns:a16="http://schemas.microsoft.com/office/drawing/2014/main" val="20014"/>
                    </a:ext>
                  </a:extLst>
                </a:gridCol>
                <a:gridCol w="423862">
                  <a:extLst>
                    <a:ext uri="{9D8B030D-6E8A-4147-A177-3AD203B41FA5}">
                      <a16:colId xmlns:a16="http://schemas.microsoft.com/office/drawing/2014/main" val="20015"/>
                    </a:ext>
                  </a:extLst>
                </a:gridCol>
              </a:tblGrid>
              <a:tr h="425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x</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50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100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150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200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250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300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350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400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450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500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550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600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650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700</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h(x)</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4.2</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5.9</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5.8</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5.2</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4.5</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5.7</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5</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5.5</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4.8</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5.9</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4.1</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5.1</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4.6</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5.7</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692AA2"/>
                          </a:solidFill>
                          <a:effectLst/>
                          <a:latin typeface="Times New Roman" pitchFamily="18" charset="0"/>
                          <a:ea typeface="仿宋_GB2312" pitchFamily="1" charset="-122"/>
                        </a:rPr>
                        <a:t>4.7</a:t>
                      </a: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617" name="对象 3"/>
          <p:cNvGraphicFramePr>
            <a:graphicFrameLocks noChangeAspect="1"/>
          </p:cNvGraphicFramePr>
          <p:nvPr/>
        </p:nvGraphicFramePr>
        <p:xfrm>
          <a:off x="5354638" y="2024063"/>
          <a:ext cx="606425" cy="341312"/>
        </p:xfrm>
        <a:graphic>
          <a:graphicData uri="http://schemas.openxmlformats.org/presentationml/2006/ole">
            <mc:AlternateContent xmlns:mc="http://schemas.openxmlformats.org/markup-compatibility/2006">
              <mc:Choice xmlns:v="urn:schemas-microsoft-com:vml" Requires="v">
                <p:oleObj spid="_x0000_s23640" name="Equation" r:id="rId3" imgW="610926" imgH="330918" progId="Equation.DSMT4">
                  <p:embed/>
                </p:oleObj>
              </mc:Choice>
              <mc:Fallback>
                <p:oleObj name="Equation" r:id="rId3" imgW="610926" imgH="330918"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4638" y="2024063"/>
                        <a:ext cx="606425"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  绪        论</a:t>
            </a:r>
          </a:p>
        </p:txBody>
      </p:sp>
      <p:sp>
        <p:nvSpPr>
          <p:cNvPr id="19462" name="TextBox 26"/>
          <p:cNvSpPr txBox="1">
            <a:spLocks noChangeArrowheads="1"/>
          </p:cNvSpPr>
          <p:nvPr/>
        </p:nvSpPr>
        <p:spPr bwMode="auto">
          <a:xfrm>
            <a:off x="1514475" y="963613"/>
            <a:ext cx="6467475" cy="401637"/>
          </a:xfrm>
          <a:prstGeom prst="rect">
            <a:avLst/>
          </a:prstGeom>
          <a:noFill/>
          <a:ln w="9525">
            <a:noFill/>
            <a:miter lim="800000"/>
            <a:headEnd/>
            <a:tailEnd/>
          </a:ln>
        </p:spPr>
        <p:txBody>
          <a:bodyPr>
            <a:spAutoFit/>
          </a:bodyPr>
          <a:lstStyle/>
          <a:p>
            <a:r>
              <a:rPr lang="zh-CN" altLang="en-US" sz="2000">
                <a:latin typeface="宋体" pitchFamily="2" charset="-122"/>
              </a:rPr>
              <a:t>    用计算机进行科学计算解决实际问题的过程如下：</a:t>
            </a:r>
          </a:p>
        </p:txBody>
      </p:sp>
      <p:grpSp>
        <p:nvGrpSpPr>
          <p:cNvPr id="2" name="组合 29"/>
          <p:cNvGrpSpPr>
            <a:grpSpLocks/>
          </p:cNvGrpSpPr>
          <p:nvPr/>
        </p:nvGrpSpPr>
        <p:grpSpPr bwMode="auto">
          <a:xfrm>
            <a:off x="7710488" y="3573463"/>
            <a:ext cx="1138237" cy="1138237"/>
            <a:chOff x="1180871" y="1661152"/>
            <a:chExt cx="1139038" cy="1139038"/>
          </a:xfrm>
        </p:grpSpPr>
        <p:grpSp>
          <p:nvGrpSpPr>
            <p:cNvPr id="3" name="组合 6"/>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sp>
            <p:nvSpPr>
              <p:cNvPr id="34" name="椭圆 33"/>
              <p:cNvSpPr/>
              <p:nvPr/>
            </p:nvSpPr>
            <p:spPr>
              <a:xfrm>
                <a:off x="392114" y="760414"/>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grpSp>
        <p:sp>
          <p:nvSpPr>
            <p:cNvPr id="24595" name="TextBox 133"/>
            <p:cNvSpPr txBox="1">
              <a:spLocks noChangeArrowheads="1"/>
            </p:cNvSpPr>
            <p:nvPr/>
          </p:nvSpPr>
          <p:spPr bwMode="auto">
            <a:xfrm>
              <a:off x="1365050" y="1836306"/>
              <a:ext cx="800782" cy="831581"/>
            </a:xfrm>
            <a:prstGeom prst="rect">
              <a:avLst/>
            </a:prstGeom>
            <a:noFill/>
            <a:ln w="9525">
              <a:noFill/>
              <a:miter lim="800000"/>
              <a:headEnd/>
              <a:tailEnd/>
            </a:ln>
          </p:spPr>
          <p:txBody>
            <a:bodyPr wrap="none">
              <a:spAutoFit/>
            </a:bodyPr>
            <a:lstStyle/>
            <a:p>
              <a:pPr eaLnBrk="1" hangingPunct="1"/>
              <a:r>
                <a:rPr lang="zh-CN" altLang="en-US" sz="2400">
                  <a:solidFill>
                    <a:srgbClr val="0070C0"/>
                  </a:solidFill>
                  <a:latin typeface="Watford DB"/>
                  <a:ea typeface="造字工房劲黑（非商用）常规体"/>
                  <a:cs typeface="造字工房劲黑（非商用）常规体"/>
                </a:rPr>
                <a:t>对象</a:t>
              </a:r>
              <a:endParaRPr lang="en-US" altLang="zh-CN" sz="2400">
                <a:solidFill>
                  <a:srgbClr val="0070C0"/>
                </a:solidFill>
                <a:latin typeface="Watford DB"/>
                <a:ea typeface="造字工房劲黑（非商用）常规体"/>
                <a:cs typeface="造字工房劲黑（非商用）常规体"/>
              </a:endParaRPr>
            </a:p>
            <a:p>
              <a:pPr eaLnBrk="1" hangingPunct="1"/>
              <a:r>
                <a:rPr lang="zh-CN" altLang="en-US" sz="2400">
                  <a:solidFill>
                    <a:srgbClr val="0070C0"/>
                  </a:solidFill>
                  <a:latin typeface="Watford DB"/>
                  <a:ea typeface="造字工房劲黑（非商用）常规体"/>
                  <a:cs typeface="造字工房劲黑（非商用）常规体"/>
                </a:rPr>
                <a:t>内容</a:t>
              </a:r>
              <a:endParaRPr lang="en-US" altLang="zh-CN" sz="2400">
                <a:solidFill>
                  <a:srgbClr val="0070C0"/>
                </a:solidFill>
                <a:latin typeface="Watford DB"/>
                <a:ea typeface="造字工房劲黑（非商用）常规体"/>
                <a:cs typeface="造字工房劲黑（非商用）常规体"/>
              </a:endParaRPr>
            </a:p>
          </p:txBody>
        </p:sp>
      </p:grpSp>
      <p:sp>
        <p:nvSpPr>
          <p:cNvPr id="18" name="Text Box 7"/>
          <p:cNvSpPr txBox="1">
            <a:spLocks noChangeArrowheads="1"/>
          </p:cNvSpPr>
          <p:nvPr/>
        </p:nvSpPr>
        <p:spPr bwMode="auto">
          <a:xfrm>
            <a:off x="1824038" y="1552575"/>
            <a:ext cx="723900" cy="708025"/>
          </a:xfrm>
          <a:prstGeom prst="rect">
            <a:avLst/>
          </a:prstGeom>
          <a:noFill/>
          <a:ln w="9525">
            <a:noFill/>
            <a:miter lim="800000"/>
            <a:headEnd/>
            <a:tailEnd/>
          </a:ln>
        </p:spPr>
        <p:txBody>
          <a:bodyPr>
            <a:spAutoFit/>
          </a:bodyPr>
          <a:lstStyle/>
          <a:p>
            <a:pPr eaLnBrk="1" hangingPunct="1"/>
            <a:r>
              <a:rPr lang="zh-CN" altLang="en-US" sz="2000" b="1">
                <a:solidFill>
                  <a:srgbClr val="0070C0"/>
                </a:solidFill>
                <a:latin typeface="宋体" pitchFamily="2" charset="-122"/>
              </a:rPr>
              <a:t>实际问题</a:t>
            </a:r>
          </a:p>
        </p:txBody>
      </p:sp>
      <p:sp>
        <p:nvSpPr>
          <p:cNvPr id="19" name="Text Box 8"/>
          <p:cNvSpPr txBox="1">
            <a:spLocks noChangeArrowheads="1"/>
          </p:cNvSpPr>
          <p:nvPr/>
        </p:nvSpPr>
        <p:spPr bwMode="auto">
          <a:xfrm>
            <a:off x="2973388" y="1579563"/>
            <a:ext cx="804862" cy="708025"/>
          </a:xfrm>
          <a:prstGeom prst="rect">
            <a:avLst/>
          </a:prstGeom>
          <a:noFill/>
          <a:ln w="9525">
            <a:noFill/>
            <a:miter lim="800000"/>
            <a:headEnd/>
            <a:tailEnd/>
          </a:ln>
        </p:spPr>
        <p:txBody>
          <a:bodyPr>
            <a:spAutoFit/>
          </a:bodyPr>
          <a:lstStyle/>
          <a:p>
            <a:pPr eaLnBrk="1" hangingPunct="1"/>
            <a:r>
              <a:rPr lang="zh-CN" altLang="en-US" sz="2000" b="1">
                <a:solidFill>
                  <a:srgbClr val="0070C0"/>
                </a:solidFill>
                <a:latin typeface="宋体" pitchFamily="2" charset="-122"/>
              </a:rPr>
              <a:t>数学模型</a:t>
            </a:r>
          </a:p>
        </p:txBody>
      </p:sp>
      <p:sp>
        <p:nvSpPr>
          <p:cNvPr id="20" name="Text Box 13"/>
          <p:cNvSpPr txBox="1">
            <a:spLocks noChangeArrowheads="1"/>
          </p:cNvSpPr>
          <p:nvPr/>
        </p:nvSpPr>
        <p:spPr bwMode="auto">
          <a:xfrm>
            <a:off x="4165600" y="1566863"/>
            <a:ext cx="1017588" cy="708025"/>
          </a:xfrm>
          <a:prstGeom prst="rect">
            <a:avLst/>
          </a:prstGeom>
          <a:noFill/>
          <a:ln w="9525">
            <a:noFill/>
            <a:miter lim="800000"/>
            <a:headEnd/>
            <a:tailEnd/>
          </a:ln>
        </p:spPr>
        <p:txBody>
          <a:bodyPr>
            <a:spAutoFit/>
          </a:bodyPr>
          <a:lstStyle/>
          <a:p>
            <a:pPr eaLnBrk="1" hangingPunct="1"/>
            <a:r>
              <a:rPr lang="zh-CN" altLang="en-US" sz="2000" b="1">
                <a:solidFill>
                  <a:srgbClr val="0070C0"/>
                </a:solidFill>
                <a:latin typeface="宋体" pitchFamily="2" charset="-122"/>
              </a:rPr>
              <a:t>数值计算方法</a:t>
            </a:r>
          </a:p>
        </p:txBody>
      </p:sp>
      <p:sp>
        <p:nvSpPr>
          <p:cNvPr id="21" name="Text Box 14"/>
          <p:cNvSpPr txBox="1">
            <a:spLocks noChangeArrowheads="1"/>
          </p:cNvSpPr>
          <p:nvPr/>
        </p:nvSpPr>
        <p:spPr bwMode="auto">
          <a:xfrm>
            <a:off x="5684838" y="1577975"/>
            <a:ext cx="769937" cy="708025"/>
          </a:xfrm>
          <a:prstGeom prst="rect">
            <a:avLst/>
          </a:prstGeom>
          <a:noFill/>
          <a:ln w="9525">
            <a:noFill/>
            <a:miter lim="800000"/>
            <a:headEnd/>
            <a:tailEnd/>
          </a:ln>
        </p:spPr>
        <p:txBody>
          <a:bodyPr>
            <a:spAutoFit/>
          </a:bodyPr>
          <a:lstStyle/>
          <a:p>
            <a:pPr eaLnBrk="1" hangingPunct="1"/>
            <a:r>
              <a:rPr lang="zh-CN" altLang="en-US" sz="2000" b="1">
                <a:solidFill>
                  <a:srgbClr val="0070C0"/>
                </a:solidFill>
                <a:latin typeface="宋体" pitchFamily="2" charset="-122"/>
              </a:rPr>
              <a:t>程序设计</a:t>
            </a:r>
          </a:p>
        </p:txBody>
      </p:sp>
      <p:sp>
        <p:nvSpPr>
          <p:cNvPr id="26" name="Text Box 15"/>
          <p:cNvSpPr txBox="1">
            <a:spLocks noChangeArrowheads="1"/>
          </p:cNvSpPr>
          <p:nvPr/>
        </p:nvSpPr>
        <p:spPr bwMode="auto">
          <a:xfrm>
            <a:off x="7005638" y="1398588"/>
            <a:ext cx="1014412" cy="1016000"/>
          </a:xfrm>
          <a:prstGeom prst="rect">
            <a:avLst/>
          </a:prstGeom>
          <a:noFill/>
          <a:ln w="9525">
            <a:noFill/>
            <a:miter lim="800000"/>
            <a:headEnd/>
            <a:tailEnd/>
          </a:ln>
        </p:spPr>
        <p:txBody>
          <a:bodyPr>
            <a:spAutoFit/>
          </a:bodyPr>
          <a:lstStyle/>
          <a:p>
            <a:pPr eaLnBrk="1" hangingPunct="1"/>
            <a:r>
              <a:rPr lang="zh-CN" altLang="en-US" sz="2000" b="1">
                <a:solidFill>
                  <a:srgbClr val="0070C0"/>
                </a:solidFill>
                <a:latin typeface="宋体" pitchFamily="2" charset="-122"/>
              </a:rPr>
              <a:t>计算机计算求出结果</a:t>
            </a:r>
          </a:p>
        </p:txBody>
      </p:sp>
      <p:sp>
        <p:nvSpPr>
          <p:cNvPr id="27" name="Line 16"/>
          <p:cNvSpPr>
            <a:spLocks noChangeShapeType="1"/>
          </p:cNvSpPr>
          <p:nvPr/>
        </p:nvSpPr>
        <p:spPr bwMode="auto">
          <a:xfrm>
            <a:off x="2624138" y="1931988"/>
            <a:ext cx="217487" cy="0"/>
          </a:xfrm>
          <a:prstGeom prst="line">
            <a:avLst/>
          </a:prstGeom>
          <a:noFill/>
          <a:ln w="19050">
            <a:solidFill>
              <a:schemeClr val="tx1"/>
            </a:solidFill>
            <a:round/>
            <a:headEnd/>
            <a:tailEnd type="arrow" w="med" len="med"/>
          </a:ln>
        </p:spPr>
        <p:txBody>
          <a:bodyPr/>
          <a:lstStyle/>
          <a:p>
            <a:endParaRPr lang="zh-CN" altLang="en-US"/>
          </a:p>
        </p:txBody>
      </p:sp>
      <p:sp>
        <p:nvSpPr>
          <p:cNvPr id="28" name="Line 17"/>
          <p:cNvSpPr>
            <a:spLocks noChangeShapeType="1"/>
          </p:cNvSpPr>
          <p:nvPr/>
        </p:nvSpPr>
        <p:spPr bwMode="auto">
          <a:xfrm>
            <a:off x="3749675" y="1931988"/>
            <a:ext cx="217488" cy="0"/>
          </a:xfrm>
          <a:prstGeom prst="line">
            <a:avLst/>
          </a:prstGeom>
          <a:noFill/>
          <a:ln w="19050">
            <a:solidFill>
              <a:schemeClr val="tx1"/>
            </a:solidFill>
            <a:round/>
            <a:headEnd/>
            <a:tailEnd type="arrow" w="med" len="med"/>
          </a:ln>
        </p:spPr>
        <p:txBody>
          <a:bodyPr/>
          <a:lstStyle/>
          <a:p>
            <a:endParaRPr lang="zh-CN" altLang="en-US"/>
          </a:p>
        </p:txBody>
      </p:sp>
      <p:sp>
        <p:nvSpPr>
          <p:cNvPr id="29" name="Line 18"/>
          <p:cNvSpPr>
            <a:spLocks noChangeShapeType="1"/>
          </p:cNvSpPr>
          <p:nvPr/>
        </p:nvSpPr>
        <p:spPr bwMode="auto">
          <a:xfrm>
            <a:off x="6500813" y="1931988"/>
            <a:ext cx="217487" cy="0"/>
          </a:xfrm>
          <a:prstGeom prst="line">
            <a:avLst/>
          </a:prstGeom>
          <a:noFill/>
          <a:ln w="19050">
            <a:solidFill>
              <a:schemeClr val="tx1"/>
            </a:solidFill>
            <a:round/>
            <a:headEnd/>
            <a:tailEnd type="arrow" w="med" len="med"/>
          </a:ln>
        </p:spPr>
        <p:txBody>
          <a:bodyPr/>
          <a:lstStyle/>
          <a:p>
            <a:endParaRPr lang="zh-CN" altLang="en-US"/>
          </a:p>
        </p:txBody>
      </p:sp>
      <p:sp>
        <p:nvSpPr>
          <p:cNvPr id="30" name="Line 19"/>
          <p:cNvSpPr>
            <a:spLocks noChangeShapeType="1"/>
          </p:cNvSpPr>
          <p:nvPr/>
        </p:nvSpPr>
        <p:spPr bwMode="auto">
          <a:xfrm>
            <a:off x="5249863" y="1931988"/>
            <a:ext cx="217487" cy="0"/>
          </a:xfrm>
          <a:prstGeom prst="line">
            <a:avLst/>
          </a:prstGeom>
          <a:noFill/>
          <a:ln w="19050">
            <a:solidFill>
              <a:schemeClr val="tx1"/>
            </a:solidFill>
            <a:round/>
            <a:headEnd/>
            <a:tailEnd type="arrow" w="med" len="med"/>
          </a:ln>
        </p:spPr>
        <p:txBody>
          <a:bodyPr/>
          <a:lstStyle/>
          <a:p>
            <a:endParaRPr lang="zh-CN" altLang="en-US"/>
          </a:p>
        </p:txBody>
      </p:sp>
      <p:sp>
        <p:nvSpPr>
          <p:cNvPr id="19474" name="TextBox 26"/>
          <p:cNvSpPr txBox="1">
            <a:spLocks noChangeArrowheads="1"/>
          </p:cNvSpPr>
          <p:nvPr/>
        </p:nvSpPr>
        <p:spPr bwMode="auto">
          <a:xfrm>
            <a:off x="1514475" y="2417763"/>
            <a:ext cx="6096000" cy="1016000"/>
          </a:xfrm>
          <a:prstGeom prst="rect">
            <a:avLst/>
          </a:prstGeom>
          <a:noFill/>
          <a:ln w="9525">
            <a:noFill/>
            <a:miter lim="800000"/>
            <a:headEnd/>
            <a:tailEnd/>
          </a:ln>
        </p:spPr>
        <p:txBody>
          <a:bodyPr>
            <a:spAutoFit/>
          </a:bodyPr>
          <a:lstStyle/>
          <a:p>
            <a:r>
              <a:rPr lang="zh-CN" altLang="en-US" sz="2000">
                <a:latin typeface="宋体" pitchFamily="2" charset="-122"/>
              </a:rPr>
              <a:t>    对数学模型建立数值计算方法，并对方法进行理论分析，直到编程上机计算出结果，以及对结果的分析，这就是数值分析研究的对象和任务。</a:t>
            </a:r>
          </a:p>
        </p:txBody>
      </p:sp>
      <p:sp>
        <p:nvSpPr>
          <p:cNvPr id="5" name="矩形 4"/>
          <p:cNvSpPr/>
          <p:nvPr/>
        </p:nvSpPr>
        <p:spPr>
          <a:xfrm>
            <a:off x="0" y="920750"/>
            <a:ext cx="1325563" cy="3243263"/>
          </a:xfrm>
          <a:prstGeom prst="rect">
            <a:avLst/>
          </a:prstGeom>
          <a:solidFill>
            <a:schemeClr val="bg1">
              <a:lumMod val="95000"/>
            </a:schemeClr>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9462"/>
                                        </p:tgtEl>
                                        <p:attrNameLst>
                                          <p:attrName>style.visibility</p:attrName>
                                        </p:attrNameLst>
                                      </p:cBhvr>
                                      <p:to>
                                        <p:strVal val="visible"/>
                                      </p:to>
                                    </p:set>
                                    <p:animEffect transition="in" filter="wipe(down)">
                                      <p:cBhvr>
                                        <p:cTn id="28" dur="500"/>
                                        <p:tgtEl>
                                          <p:spTgt spid="19462"/>
                                        </p:tgtEl>
                                      </p:cBhvr>
                                    </p:animEffect>
                                  </p:childTnLst>
                                </p:cTn>
                              </p:par>
                            </p:childTnLst>
                          </p:cTn>
                        </p:par>
                        <p:par>
                          <p:cTn id="29" fill="hold" nodeType="afterGroup">
                            <p:stCondLst>
                              <p:cond delay="500"/>
                            </p:stCondLst>
                            <p:childTnLst>
                              <p:par>
                                <p:cTn id="30" presetID="9" presetClass="entr" presetSubtype="0" fill="hold" grpId="0" nodeType="afterEffect">
                                  <p:stCondLst>
                                    <p:cond delay="100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par>
                          <p:cTn id="33" fill="hold" nodeType="afterGroup">
                            <p:stCondLst>
                              <p:cond delay="2000"/>
                            </p:stCondLst>
                            <p:childTnLst>
                              <p:par>
                                <p:cTn id="34" presetID="9" presetClass="entr" presetSubtype="0" fill="hold" grpId="0" nodeType="afterEffect">
                                  <p:stCondLst>
                                    <p:cond delay="200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par>
                          <p:cTn id="37" fill="hold" nodeType="afterGroup">
                            <p:stCondLst>
                              <p:cond delay="4500"/>
                            </p:stCondLst>
                            <p:childTnLst>
                              <p:par>
                                <p:cTn id="38" presetID="9" presetClass="entr" presetSubtype="0" fill="hold" grpId="0" nodeType="afterEffect">
                                  <p:stCondLst>
                                    <p:cond delay="100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childTnLst>
                          </p:cTn>
                        </p:par>
                        <p:par>
                          <p:cTn id="41" fill="hold" nodeType="afterGroup">
                            <p:stCondLst>
                              <p:cond delay="6000"/>
                            </p:stCondLst>
                            <p:childTnLst>
                              <p:par>
                                <p:cTn id="42" presetID="9" presetClass="entr" presetSubtype="0" fill="hold" grpId="0" nodeType="afterEffect">
                                  <p:stCondLst>
                                    <p:cond delay="2000"/>
                                  </p:stCondLst>
                                  <p:childTnLst>
                                    <p:set>
                                      <p:cBhvr>
                                        <p:cTn id="43" dur="1" fill="hold">
                                          <p:stCondLst>
                                            <p:cond delay="0"/>
                                          </p:stCondLst>
                                        </p:cTn>
                                        <p:tgtEl>
                                          <p:spTgt spid="28"/>
                                        </p:tgtEl>
                                        <p:attrNameLst>
                                          <p:attrName>style.visibility</p:attrName>
                                        </p:attrNameLst>
                                      </p:cBhvr>
                                      <p:to>
                                        <p:strVal val="visible"/>
                                      </p:to>
                                    </p:set>
                                    <p:animEffect transition="in" filter="dissolve">
                                      <p:cBhvr>
                                        <p:cTn id="44" dur="500"/>
                                        <p:tgtEl>
                                          <p:spTgt spid="28"/>
                                        </p:tgtEl>
                                      </p:cBhvr>
                                    </p:animEffect>
                                  </p:childTnLst>
                                </p:cTn>
                              </p:par>
                            </p:childTnLst>
                          </p:cTn>
                        </p:par>
                        <p:par>
                          <p:cTn id="45" fill="hold" nodeType="afterGroup">
                            <p:stCondLst>
                              <p:cond delay="8500"/>
                            </p:stCondLst>
                            <p:childTnLst>
                              <p:par>
                                <p:cTn id="46" presetID="9" presetClass="entr" presetSubtype="0" fill="hold" grpId="0" nodeType="afterEffect">
                                  <p:stCondLst>
                                    <p:cond delay="1000"/>
                                  </p:stCondLst>
                                  <p:childTnLst>
                                    <p:set>
                                      <p:cBhvr>
                                        <p:cTn id="47" dur="1" fill="hold">
                                          <p:stCondLst>
                                            <p:cond delay="0"/>
                                          </p:stCondLst>
                                        </p:cTn>
                                        <p:tgtEl>
                                          <p:spTgt spid="20"/>
                                        </p:tgtEl>
                                        <p:attrNameLst>
                                          <p:attrName>style.visibility</p:attrName>
                                        </p:attrNameLst>
                                      </p:cBhvr>
                                      <p:to>
                                        <p:strVal val="visible"/>
                                      </p:to>
                                    </p:set>
                                    <p:animEffect transition="in" filter="dissolve">
                                      <p:cBhvr>
                                        <p:cTn id="48" dur="500"/>
                                        <p:tgtEl>
                                          <p:spTgt spid="20"/>
                                        </p:tgtEl>
                                      </p:cBhvr>
                                    </p:animEffect>
                                  </p:childTnLst>
                                </p:cTn>
                              </p:par>
                            </p:childTnLst>
                          </p:cTn>
                        </p:par>
                        <p:par>
                          <p:cTn id="49" fill="hold" nodeType="afterGroup">
                            <p:stCondLst>
                              <p:cond delay="10000"/>
                            </p:stCondLst>
                            <p:childTnLst>
                              <p:par>
                                <p:cTn id="50" presetID="9" presetClass="entr" presetSubtype="0" fill="hold" grpId="0" nodeType="afterEffect">
                                  <p:stCondLst>
                                    <p:cond delay="2000"/>
                                  </p:stCondLst>
                                  <p:childTnLst>
                                    <p:set>
                                      <p:cBhvr>
                                        <p:cTn id="51" dur="1" fill="hold">
                                          <p:stCondLst>
                                            <p:cond delay="0"/>
                                          </p:stCondLst>
                                        </p:cTn>
                                        <p:tgtEl>
                                          <p:spTgt spid="30"/>
                                        </p:tgtEl>
                                        <p:attrNameLst>
                                          <p:attrName>style.visibility</p:attrName>
                                        </p:attrNameLst>
                                      </p:cBhvr>
                                      <p:to>
                                        <p:strVal val="visible"/>
                                      </p:to>
                                    </p:set>
                                    <p:animEffect transition="in" filter="dissolve">
                                      <p:cBhvr>
                                        <p:cTn id="52" dur="500"/>
                                        <p:tgtEl>
                                          <p:spTgt spid="30"/>
                                        </p:tgtEl>
                                      </p:cBhvr>
                                    </p:animEffect>
                                  </p:childTnLst>
                                </p:cTn>
                              </p:par>
                            </p:childTnLst>
                          </p:cTn>
                        </p:par>
                        <p:par>
                          <p:cTn id="53" fill="hold" nodeType="afterGroup">
                            <p:stCondLst>
                              <p:cond delay="12500"/>
                            </p:stCondLst>
                            <p:childTnLst>
                              <p:par>
                                <p:cTn id="54" presetID="9" presetClass="entr" presetSubtype="0" fill="hold" grpId="0" nodeType="afterEffect">
                                  <p:stCondLst>
                                    <p:cond delay="1000"/>
                                  </p:stCondLst>
                                  <p:childTnLst>
                                    <p:set>
                                      <p:cBhvr>
                                        <p:cTn id="55" dur="1" fill="hold">
                                          <p:stCondLst>
                                            <p:cond delay="0"/>
                                          </p:stCondLst>
                                        </p:cTn>
                                        <p:tgtEl>
                                          <p:spTgt spid="21"/>
                                        </p:tgtEl>
                                        <p:attrNameLst>
                                          <p:attrName>style.visibility</p:attrName>
                                        </p:attrNameLst>
                                      </p:cBhvr>
                                      <p:to>
                                        <p:strVal val="visible"/>
                                      </p:to>
                                    </p:set>
                                    <p:animEffect transition="in" filter="dissolve">
                                      <p:cBhvr>
                                        <p:cTn id="56" dur="500"/>
                                        <p:tgtEl>
                                          <p:spTgt spid="21"/>
                                        </p:tgtEl>
                                      </p:cBhvr>
                                    </p:animEffect>
                                  </p:childTnLst>
                                </p:cTn>
                              </p:par>
                            </p:childTnLst>
                          </p:cTn>
                        </p:par>
                        <p:par>
                          <p:cTn id="57" fill="hold" nodeType="afterGroup">
                            <p:stCondLst>
                              <p:cond delay="14000"/>
                            </p:stCondLst>
                            <p:childTnLst>
                              <p:par>
                                <p:cTn id="58" presetID="9" presetClass="entr" presetSubtype="0" fill="hold" grpId="0" nodeType="afterEffect">
                                  <p:stCondLst>
                                    <p:cond delay="2000"/>
                                  </p:stCondLst>
                                  <p:childTnLst>
                                    <p:set>
                                      <p:cBhvr>
                                        <p:cTn id="59" dur="1" fill="hold">
                                          <p:stCondLst>
                                            <p:cond delay="0"/>
                                          </p:stCondLst>
                                        </p:cTn>
                                        <p:tgtEl>
                                          <p:spTgt spid="29"/>
                                        </p:tgtEl>
                                        <p:attrNameLst>
                                          <p:attrName>style.visibility</p:attrName>
                                        </p:attrNameLst>
                                      </p:cBhvr>
                                      <p:to>
                                        <p:strVal val="visible"/>
                                      </p:to>
                                    </p:set>
                                    <p:animEffect transition="in" filter="dissolve">
                                      <p:cBhvr>
                                        <p:cTn id="60" dur="500"/>
                                        <p:tgtEl>
                                          <p:spTgt spid="29"/>
                                        </p:tgtEl>
                                      </p:cBhvr>
                                    </p:animEffect>
                                  </p:childTnLst>
                                </p:cTn>
                              </p:par>
                            </p:childTnLst>
                          </p:cTn>
                        </p:par>
                        <p:par>
                          <p:cTn id="61" fill="hold" nodeType="afterGroup">
                            <p:stCondLst>
                              <p:cond delay="16500"/>
                            </p:stCondLst>
                            <p:childTnLst>
                              <p:par>
                                <p:cTn id="62" presetID="9" presetClass="entr" presetSubtype="0" fill="hold" grpId="0" nodeType="afterEffect">
                                  <p:stCondLst>
                                    <p:cond delay="100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9474"/>
                                        </p:tgtEl>
                                        <p:attrNameLst>
                                          <p:attrName>style.visibility</p:attrName>
                                        </p:attrNameLst>
                                      </p:cBhvr>
                                      <p:to>
                                        <p:strVal val="visible"/>
                                      </p:to>
                                    </p:set>
                                    <p:animEffect transition="in" filter="fade">
                                      <p:cBhvr>
                                        <p:cTn id="69" dur="500"/>
                                        <p:tgtEl>
                                          <p:spTgt spid="1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9462" grpId="0"/>
      <p:bldP spid="18" grpId="0" autoUpdateAnimBg="0"/>
      <p:bldP spid="19" grpId="0" autoUpdateAnimBg="0"/>
      <p:bldP spid="20" grpId="0" autoUpdateAnimBg="0"/>
      <p:bldP spid="21" grpId="0" autoUpdateAnimBg="0"/>
      <p:bldP spid="26" grpId="0" autoUpdateAnimBg="0"/>
      <p:bldP spid="27" grpId="0" animBg="1"/>
      <p:bldP spid="28" grpId="0" animBg="1"/>
      <p:bldP spid="29" grpId="0" animBg="1"/>
      <p:bldP spid="30" grpId="0" animBg="1"/>
      <p:bldP spid="194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71475"/>
            <a:ext cx="2878138"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6205538" y="371475"/>
            <a:ext cx="2938462"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2763838" y="185738"/>
            <a:ext cx="365442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好算法应具有的特点</a:t>
            </a:r>
          </a:p>
        </p:txBody>
      </p:sp>
      <p:sp>
        <p:nvSpPr>
          <p:cNvPr id="10" name="Freeform 16"/>
          <p:cNvSpPr/>
          <p:nvPr/>
        </p:nvSpPr>
        <p:spPr bwMode="auto">
          <a:xfrm>
            <a:off x="1870075" y="1033463"/>
            <a:ext cx="604838" cy="623887"/>
          </a:xfrm>
          <a:custGeom>
            <a:avLst/>
            <a:gdLst>
              <a:gd name="T0" fmla="*/ 111 w 152"/>
              <a:gd name="T1" fmla="*/ 68 h 154"/>
              <a:gd name="T2" fmla="*/ 111 w 152"/>
              <a:gd name="T3" fmla="*/ 34 h 154"/>
              <a:gd name="T4" fmla="*/ 144 w 152"/>
              <a:gd name="T5" fmla="*/ 37 h 154"/>
              <a:gd name="T6" fmla="*/ 144 w 152"/>
              <a:gd name="T7" fmla="*/ 9 h 154"/>
              <a:gd name="T8" fmla="*/ 105 w 152"/>
              <a:gd name="T9" fmla="*/ 9 h 154"/>
              <a:gd name="T10" fmla="*/ 105 w 152"/>
              <a:gd name="T11" fmla="*/ 9 h 154"/>
              <a:gd name="T12" fmla="*/ 105 w 152"/>
              <a:gd name="T13" fmla="*/ 9 h 154"/>
              <a:gd name="T14" fmla="*/ 105 w 152"/>
              <a:gd name="T15" fmla="*/ 64 h 154"/>
              <a:gd name="T16" fmla="*/ 76 w 152"/>
              <a:gd name="T17" fmla="*/ 45 h 154"/>
              <a:gd name="T18" fmla="*/ 0 w 152"/>
              <a:gd name="T19" fmla="*/ 94 h 154"/>
              <a:gd name="T20" fmla="*/ 18 w 152"/>
              <a:gd name="T21" fmla="*/ 94 h 154"/>
              <a:gd name="T22" fmla="*/ 18 w 152"/>
              <a:gd name="T23" fmla="*/ 154 h 154"/>
              <a:gd name="T24" fmla="*/ 61 w 152"/>
              <a:gd name="T25" fmla="*/ 154 h 154"/>
              <a:gd name="T26" fmla="*/ 61 w 152"/>
              <a:gd name="T27" fmla="*/ 113 h 154"/>
              <a:gd name="T28" fmla="*/ 91 w 152"/>
              <a:gd name="T29" fmla="*/ 113 h 154"/>
              <a:gd name="T30" fmla="*/ 91 w 152"/>
              <a:gd name="T31" fmla="*/ 153 h 154"/>
              <a:gd name="T32" fmla="*/ 134 w 152"/>
              <a:gd name="T33" fmla="*/ 153 h 154"/>
              <a:gd name="T34" fmla="*/ 134 w 152"/>
              <a:gd name="T35" fmla="*/ 94 h 154"/>
              <a:gd name="T36" fmla="*/ 152 w 152"/>
              <a:gd name="T37" fmla="*/ 94 h 154"/>
              <a:gd name="T38" fmla="*/ 111 w 152"/>
              <a:gd name="T39" fmla="*/ 6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2" h="154">
                <a:moveTo>
                  <a:pt x="111" y="68"/>
                </a:moveTo>
                <a:cubicBezTo>
                  <a:pt x="111" y="34"/>
                  <a:pt x="111" y="34"/>
                  <a:pt x="111" y="34"/>
                </a:cubicBezTo>
                <a:cubicBezTo>
                  <a:pt x="122" y="33"/>
                  <a:pt x="133" y="44"/>
                  <a:pt x="144" y="37"/>
                </a:cubicBezTo>
                <a:cubicBezTo>
                  <a:pt x="144" y="9"/>
                  <a:pt x="144" y="9"/>
                  <a:pt x="144" y="9"/>
                </a:cubicBezTo>
                <a:cubicBezTo>
                  <a:pt x="131" y="17"/>
                  <a:pt x="118" y="0"/>
                  <a:pt x="105" y="9"/>
                </a:cubicBezTo>
                <a:cubicBezTo>
                  <a:pt x="105" y="9"/>
                  <a:pt x="105" y="9"/>
                  <a:pt x="105" y="9"/>
                </a:cubicBezTo>
                <a:cubicBezTo>
                  <a:pt x="105" y="9"/>
                  <a:pt x="105" y="9"/>
                  <a:pt x="105" y="9"/>
                </a:cubicBezTo>
                <a:cubicBezTo>
                  <a:pt x="105" y="64"/>
                  <a:pt x="105" y="64"/>
                  <a:pt x="105" y="64"/>
                </a:cubicBezTo>
                <a:cubicBezTo>
                  <a:pt x="76" y="45"/>
                  <a:pt x="76" y="45"/>
                  <a:pt x="76" y="45"/>
                </a:cubicBezTo>
                <a:cubicBezTo>
                  <a:pt x="0" y="94"/>
                  <a:pt x="0" y="94"/>
                  <a:pt x="0" y="94"/>
                </a:cubicBezTo>
                <a:cubicBezTo>
                  <a:pt x="18" y="94"/>
                  <a:pt x="18" y="94"/>
                  <a:pt x="18" y="94"/>
                </a:cubicBezTo>
                <a:cubicBezTo>
                  <a:pt x="18" y="154"/>
                  <a:pt x="18" y="154"/>
                  <a:pt x="18" y="154"/>
                </a:cubicBezTo>
                <a:cubicBezTo>
                  <a:pt x="61" y="154"/>
                  <a:pt x="61" y="154"/>
                  <a:pt x="61" y="154"/>
                </a:cubicBezTo>
                <a:cubicBezTo>
                  <a:pt x="61" y="113"/>
                  <a:pt x="61" y="113"/>
                  <a:pt x="61" y="113"/>
                </a:cubicBezTo>
                <a:cubicBezTo>
                  <a:pt x="91" y="113"/>
                  <a:pt x="91" y="113"/>
                  <a:pt x="91" y="113"/>
                </a:cubicBezTo>
                <a:cubicBezTo>
                  <a:pt x="91" y="153"/>
                  <a:pt x="91" y="153"/>
                  <a:pt x="91" y="153"/>
                </a:cubicBezTo>
                <a:cubicBezTo>
                  <a:pt x="134" y="153"/>
                  <a:pt x="134" y="153"/>
                  <a:pt x="134" y="153"/>
                </a:cubicBezTo>
                <a:cubicBezTo>
                  <a:pt x="134" y="94"/>
                  <a:pt x="134" y="94"/>
                  <a:pt x="134" y="94"/>
                </a:cubicBezTo>
                <a:cubicBezTo>
                  <a:pt x="152" y="94"/>
                  <a:pt x="152" y="94"/>
                  <a:pt x="152" y="94"/>
                </a:cubicBezTo>
                <a:lnTo>
                  <a:pt x="111" y="68"/>
                </a:lnTo>
                <a:close/>
              </a:path>
            </a:pathLst>
          </a:custGeom>
          <a:solidFill>
            <a:schemeClr val="bg1"/>
          </a:solidFill>
          <a:ln w="38100">
            <a:solidFill>
              <a:srgbClr val="0070C0"/>
            </a:solidFill>
          </a:ln>
        </p:spPr>
        <p:txBody>
          <a:bodyPr/>
          <a:lstStyle/>
          <a:p>
            <a:pPr eaLnBrk="1" fontAlgn="auto" hangingPunct="1">
              <a:spcBef>
                <a:spcPts val="0"/>
              </a:spcBef>
              <a:spcAft>
                <a:spcPts val="0"/>
              </a:spcAft>
              <a:defRPr/>
            </a:pPr>
            <a:endParaRPr lang="zh-CN" altLang="en-US" sz="1350">
              <a:latin typeface="+mn-lt"/>
              <a:ea typeface="+mn-ea"/>
            </a:endParaRPr>
          </a:p>
        </p:txBody>
      </p:sp>
      <p:cxnSp>
        <p:nvCxnSpPr>
          <p:cNvPr id="13" name="直接连接符 12"/>
          <p:cNvCxnSpPr>
            <a:cxnSpLocks noChangeShapeType="1"/>
          </p:cNvCxnSpPr>
          <p:nvPr/>
        </p:nvCxnSpPr>
        <p:spPr bwMode="auto">
          <a:xfrm rot="5400000">
            <a:off x="2366963" y="2328862"/>
            <a:ext cx="2819400" cy="9525"/>
          </a:xfrm>
          <a:prstGeom prst="line">
            <a:avLst/>
          </a:prstGeom>
          <a:noFill/>
          <a:ln w="9525" algn="ctr">
            <a:solidFill>
              <a:srgbClr val="333333"/>
            </a:solidFill>
            <a:round/>
            <a:headEnd/>
            <a:tailEnd/>
          </a:ln>
        </p:spPr>
      </p:cxnSp>
      <p:sp>
        <p:nvSpPr>
          <p:cNvPr id="17" name="椭圆 16"/>
          <p:cNvSpPr/>
          <p:nvPr/>
        </p:nvSpPr>
        <p:spPr bwMode="auto">
          <a:xfrm>
            <a:off x="4019550" y="1095375"/>
            <a:ext cx="381000" cy="382588"/>
          </a:xfrm>
          <a:prstGeom prst="ellipse">
            <a:avLst/>
          </a:prstGeom>
          <a:solidFill>
            <a:srgbClr val="0070C0"/>
          </a:solidFill>
          <a:ln w="9525" cap="flat" cmpd="sng" algn="ctr">
            <a:noFill/>
            <a:prstDash val="solid"/>
            <a:round/>
            <a:headEnd type="none" w="med" len="med"/>
            <a:tailEnd type="none" w="med" len="med"/>
          </a:ln>
          <a:effectLst/>
        </p:spPr>
        <p:txBody>
          <a:bodyPr/>
          <a:lstStyle/>
          <a:p>
            <a:pPr defTabSz="914400" eaLnBrk="1" hangingPunct="1">
              <a:buFont typeface="Arial" pitchFamily="34" charset="0"/>
              <a:buNone/>
              <a:defRPr/>
            </a:pPr>
            <a:r>
              <a:rPr lang="en-US" altLang="zh-CN" sz="1800" b="1" dirty="0">
                <a:solidFill>
                  <a:schemeClr val="bg1"/>
                </a:solidFill>
                <a:latin typeface="+mn-ea"/>
                <a:ea typeface="+mn-ea"/>
              </a:rPr>
              <a:t>1</a:t>
            </a:r>
            <a:endParaRPr lang="zh-CN" altLang="en-US" sz="1800" b="1" dirty="0">
              <a:solidFill>
                <a:schemeClr val="bg1"/>
              </a:solidFill>
              <a:latin typeface="+mn-ea"/>
              <a:ea typeface="+mn-ea"/>
            </a:endParaRPr>
          </a:p>
        </p:txBody>
      </p:sp>
      <p:sp>
        <p:nvSpPr>
          <p:cNvPr id="18" name="椭圆 17"/>
          <p:cNvSpPr/>
          <p:nvPr/>
        </p:nvSpPr>
        <p:spPr bwMode="auto">
          <a:xfrm>
            <a:off x="4019550" y="1724025"/>
            <a:ext cx="381000" cy="382588"/>
          </a:xfrm>
          <a:prstGeom prst="ellipse">
            <a:avLst/>
          </a:prstGeom>
          <a:solidFill>
            <a:srgbClr val="0070C0"/>
          </a:solidFill>
          <a:ln w="9525" cap="flat" cmpd="sng" algn="ctr">
            <a:noFill/>
            <a:prstDash val="solid"/>
            <a:round/>
            <a:headEnd type="none" w="med" len="med"/>
            <a:tailEnd type="none" w="med" len="med"/>
          </a:ln>
          <a:effectLst/>
        </p:spPr>
        <p:txBody>
          <a:bodyPr/>
          <a:lstStyle/>
          <a:p>
            <a:pPr defTabSz="914400" eaLnBrk="1" hangingPunct="1">
              <a:buFont typeface="Arial" pitchFamily="34" charset="0"/>
              <a:buNone/>
              <a:defRPr/>
            </a:pPr>
            <a:r>
              <a:rPr lang="en-US" altLang="zh-CN" sz="1600" b="1" dirty="0">
                <a:solidFill>
                  <a:schemeClr val="bg1"/>
                </a:solidFill>
                <a:latin typeface="+mn-ea"/>
                <a:ea typeface="+mn-ea"/>
              </a:rPr>
              <a:t>2</a:t>
            </a:r>
            <a:endParaRPr lang="zh-CN" altLang="en-US" sz="1600" b="1" dirty="0">
              <a:solidFill>
                <a:schemeClr val="bg1"/>
              </a:solidFill>
              <a:latin typeface="+mn-ea"/>
              <a:ea typeface="+mn-ea"/>
            </a:endParaRPr>
          </a:p>
        </p:txBody>
      </p:sp>
      <p:sp>
        <p:nvSpPr>
          <p:cNvPr id="19" name="椭圆 18"/>
          <p:cNvSpPr/>
          <p:nvPr/>
        </p:nvSpPr>
        <p:spPr bwMode="auto">
          <a:xfrm>
            <a:off x="4019550" y="2406650"/>
            <a:ext cx="381000" cy="381000"/>
          </a:xfrm>
          <a:prstGeom prst="ellipse">
            <a:avLst/>
          </a:prstGeom>
          <a:solidFill>
            <a:srgbClr val="0070C0"/>
          </a:solidFill>
          <a:ln w="9525" cap="flat" cmpd="sng" algn="ctr">
            <a:noFill/>
            <a:prstDash val="solid"/>
            <a:round/>
            <a:headEnd type="none" w="med" len="med"/>
            <a:tailEnd type="none" w="med" len="med"/>
          </a:ln>
          <a:effectLst/>
        </p:spPr>
        <p:txBody>
          <a:bodyPr/>
          <a:lstStyle/>
          <a:p>
            <a:pPr defTabSz="914400" eaLnBrk="1" hangingPunct="1">
              <a:buFont typeface="Arial" pitchFamily="34" charset="0"/>
              <a:buNone/>
              <a:defRPr/>
            </a:pPr>
            <a:r>
              <a:rPr lang="en-US" altLang="zh-CN" sz="1600" b="1" dirty="0">
                <a:solidFill>
                  <a:schemeClr val="bg1"/>
                </a:solidFill>
                <a:latin typeface="+mn-ea"/>
                <a:ea typeface="+mn-ea"/>
              </a:rPr>
              <a:t>3</a:t>
            </a:r>
            <a:endParaRPr lang="zh-CN" altLang="en-US" sz="1600" b="1" dirty="0">
              <a:solidFill>
                <a:schemeClr val="bg1"/>
              </a:solidFill>
              <a:latin typeface="+mn-ea"/>
              <a:ea typeface="+mn-ea"/>
            </a:endParaRPr>
          </a:p>
        </p:txBody>
      </p:sp>
      <p:sp>
        <p:nvSpPr>
          <p:cNvPr id="16396" name="TextBox 19"/>
          <p:cNvSpPr txBox="1">
            <a:spLocks noChangeArrowheads="1"/>
          </p:cNvSpPr>
          <p:nvPr/>
        </p:nvSpPr>
        <p:spPr bwMode="auto">
          <a:xfrm>
            <a:off x="4733925" y="1104900"/>
            <a:ext cx="3933825" cy="338138"/>
          </a:xfrm>
          <a:prstGeom prst="rect">
            <a:avLst/>
          </a:prstGeom>
          <a:noFill/>
          <a:ln w="9525">
            <a:noFill/>
            <a:miter lim="800000"/>
            <a:headEnd/>
            <a:tailEnd/>
          </a:ln>
        </p:spPr>
        <p:txBody>
          <a:bodyPr>
            <a:spAutoFit/>
          </a:bodyPr>
          <a:lstStyle/>
          <a:p>
            <a:r>
              <a:rPr lang="zh-CN" altLang="en-US" sz="1600" b="1">
                <a:solidFill>
                  <a:schemeClr val="accent2"/>
                </a:solidFill>
                <a:latin typeface="宋体" pitchFamily="2" charset="-122"/>
              </a:rPr>
              <a:t>结构简单，易于计算机实现</a:t>
            </a:r>
          </a:p>
        </p:txBody>
      </p:sp>
      <p:sp>
        <p:nvSpPr>
          <p:cNvPr id="16397" name="TextBox 20"/>
          <p:cNvSpPr txBox="1">
            <a:spLocks noChangeArrowheads="1"/>
          </p:cNvSpPr>
          <p:nvPr/>
        </p:nvSpPr>
        <p:spPr bwMode="auto">
          <a:xfrm>
            <a:off x="4714875" y="1743075"/>
            <a:ext cx="3933825" cy="338138"/>
          </a:xfrm>
          <a:prstGeom prst="rect">
            <a:avLst/>
          </a:prstGeom>
          <a:noFill/>
          <a:ln w="9525">
            <a:noFill/>
            <a:miter lim="800000"/>
            <a:headEnd/>
            <a:tailEnd/>
          </a:ln>
        </p:spPr>
        <p:txBody>
          <a:bodyPr>
            <a:spAutoFit/>
          </a:bodyPr>
          <a:lstStyle/>
          <a:p>
            <a:r>
              <a:rPr lang="zh-CN" altLang="en-US" sz="1600" b="1">
                <a:solidFill>
                  <a:schemeClr val="accent2"/>
                </a:solidFill>
                <a:latin typeface="宋体" pitchFamily="2" charset="-122"/>
              </a:rPr>
              <a:t>理论上要保证方法的收敛性和数值稳定性</a:t>
            </a:r>
          </a:p>
        </p:txBody>
      </p:sp>
      <p:sp>
        <p:nvSpPr>
          <p:cNvPr id="16398" name="TextBox 21"/>
          <p:cNvSpPr txBox="1">
            <a:spLocks noChangeArrowheads="1"/>
          </p:cNvSpPr>
          <p:nvPr/>
        </p:nvSpPr>
        <p:spPr bwMode="auto">
          <a:xfrm>
            <a:off x="4743450" y="2419350"/>
            <a:ext cx="3933825" cy="338138"/>
          </a:xfrm>
          <a:prstGeom prst="rect">
            <a:avLst/>
          </a:prstGeom>
          <a:noFill/>
          <a:ln w="9525">
            <a:noFill/>
            <a:miter lim="800000"/>
            <a:headEnd/>
            <a:tailEnd/>
          </a:ln>
        </p:spPr>
        <p:txBody>
          <a:bodyPr>
            <a:spAutoFit/>
          </a:bodyPr>
          <a:lstStyle/>
          <a:p>
            <a:r>
              <a:rPr lang="zh-CN" altLang="en-US" sz="1600" b="1">
                <a:solidFill>
                  <a:schemeClr val="accent2"/>
                </a:solidFill>
                <a:latin typeface="宋体" pitchFamily="2" charset="-122"/>
              </a:rPr>
              <a:t>计算效率高：计算速度快，节省存储量</a:t>
            </a:r>
          </a:p>
        </p:txBody>
      </p:sp>
      <p:sp>
        <p:nvSpPr>
          <p:cNvPr id="24" name="椭圆 23"/>
          <p:cNvSpPr/>
          <p:nvPr/>
        </p:nvSpPr>
        <p:spPr bwMode="auto">
          <a:xfrm>
            <a:off x="4010025" y="3082925"/>
            <a:ext cx="381000" cy="381000"/>
          </a:xfrm>
          <a:prstGeom prst="ellipse">
            <a:avLst/>
          </a:prstGeom>
          <a:solidFill>
            <a:srgbClr val="0070C0"/>
          </a:solidFill>
          <a:ln w="9525" cap="flat" cmpd="sng" algn="ctr">
            <a:noFill/>
            <a:prstDash val="solid"/>
            <a:round/>
            <a:headEnd type="none" w="med" len="med"/>
            <a:tailEnd type="none" w="med" len="med"/>
          </a:ln>
          <a:effectLst/>
        </p:spPr>
        <p:txBody>
          <a:bodyPr/>
          <a:lstStyle/>
          <a:p>
            <a:pPr defTabSz="914400" eaLnBrk="1" hangingPunct="1">
              <a:buFont typeface="Arial" pitchFamily="34" charset="0"/>
              <a:buNone/>
              <a:defRPr/>
            </a:pPr>
            <a:r>
              <a:rPr lang="en-US" altLang="zh-CN" sz="1600" b="1" dirty="0">
                <a:solidFill>
                  <a:schemeClr val="bg1"/>
                </a:solidFill>
                <a:latin typeface="+mn-ea"/>
                <a:ea typeface="+mn-ea"/>
              </a:rPr>
              <a:t>4</a:t>
            </a:r>
            <a:endParaRPr lang="zh-CN" altLang="en-US" sz="1600" b="1" dirty="0">
              <a:solidFill>
                <a:schemeClr val="bg1"/>
              </a:solidFill>
              <a:latin typeface="+mn-ea"/>
              <a:ea typeface="+mn-ea"/>
            </a:endParaRPr>
          </a:p>
        </p:txBody>
      </p:sp>
      <p:sp>
        <p:nvSpPr>
          <p:cNvPr id="16400" name="TextBox 24"/>
          <p:cNvSpPr txBox="1">
            <a:spLocks noChangeArrowheads="1"/>
          </p:cNvSpPr>
          <p:nvPr/>
        </p:nvSpPr>
        <p:spPr bwMode="auto">
          <a:xfrm>
            <a:off x="4733925" y="3086100"/>
            <a:ext cx="3724275" cy="338138"/>
          </a:xfrm>
          <a:prstGeom prst="rect">
            <a:avLst/>
          </a:prstGeom>
          <a:noFill/>
          <a:ln w="9525">
            <a:noFill/>
            <a:miter lim="800000"/>
            <a:headEnd/>
            <a:tailEnd/>
          </a:ln>
        </p:spPr>
        <p:txBody>
          <a:bodyPr>
            <a:spAutoFit/>
          </a:bodyPr>
          <a:lstStyle/>
          <a:p>
            <a:pPr eaLnBrk="1" hangingPunct="1"/>
            <a:r>
              <a:rPr lang="zh-CN" altLang="en-US" sz="1600" b="1">
                <a:solidFill>
                  <a:schemeClr val="accent2"/>
                </a:solidFill>
                <a:latin typeface="宋体" pitchFamily="2" charset="-122"/>
              </a:rPr>
              <a:t>经过数值实验检验，证明行之有效</a:t>
            </a:r>
            <a:endParaRPr lang="zh-CN" altLang="en-US" sz="1600">
              <a:latin typeface="宋体" pitchFamily="2" charset="-122"/>
            </a:endParaRPr>
          </a:p>
        </p:txBody>
      </p:sp>
      <p:sp>
        <p:nvSpPr>
          <p:cNvPr id="20" name="流程图: 资料带 19"/>
          <p:cNvSpPr/>
          <p:nvPr/>
        </p:nvSpPr>
        <p:spPr>
          <a:xfrm rot="1257126">
            <a:off x="1047750" y="1955800"/>
            <a:ext cx="2125663" cy="2222500"/>
          </a:xfrm>
          <a:prstGeom prst="flowChartPunchedTape">
            <a:avLst/>
          </a:prstGeom>
          <a:solidFill>
            <a:schemeClr val="accent3">
              <a:lumMod val="60000"/>
              <a:lumOff val="40000"/>
            </a:schemeClr>
          </a:solidFill>
          <a:ln w="12700" cap="flat" cmpd="sng" algn="ctr">
            <a:solidFill>
              <a:schemeClr val="tx2">
                <a:lumMod val="40000"/>
                <a:lumOff val="60000"/>
              </a:schemeClr>
            </a:solid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21" name="TextBox 11"/>
          <p:cNvSpPr txBox="1">
            <a:spLocks noChangeArrowheads="1"/>
          </p:cNvSpPr>
          <p:nvPr/>
        </p:nvSpPr>
        <p:spPr bwMode="auto">
          <a:xfrm>
            <a:off x="1303338" y="2362200"/>
            <a:ext cx="1770062" cy="1647825"/>
          </a:xfrm>
          <a:prstGeom prst="rect">
            <a:avLst/>
          </a:prstGeom>
          <a:noFill/>
          <a:ln w="9525">
            <a:noFill/>
            <a:miter lim="800000"/>
            <a:headEnd/>
            <a:tailEnd/>
          </a:ln>
        </p:spPr>
        <p:txBody>
          <a:bodyPr>
            <a:spAutoFit/>
          </a:bodyPr>
          <a:lstStyle/>
          <a:p>
            <a:r>
              <a:rPr kumimoji="1" lang="en-US" altLang="zh-CN" sz="1400" b="1">
                <a:solidFill>
                  <a:srgbClr val="FF3300"/>
                </a:solidFill>
              </a:rPr>
              <a:t>Tip</a:t>
            </a:r>
            <a:r>
              <a:rPr kumimoji="1" lang="zh-CN" altLang="en-US" sz="1400" b="1">
                <a:solidFill>
                  <a:srgbClr val="FF3300"/>
                </a:solidFill>
              </a:rPr>
              <a:t>：</a:t>
            </a:r>
            <a:r>
              <a:rPr lang="zh-CN" altLang="en-US" sz="1200" b="1">
                <a:solidFill>
                  <a:srgbClr val="FF3300"/>
                </a:solidFill>
                <a:latin typeface="宋体" pitchFamily="2" charset="-122"/>
              </a:rPr>
              <a:t>学习中，要注意掌握数值方法的基本原理和思想，要注意方法处理的技巧及其与计算机的结合，要重视误差分析、收敛性和稳定性的基本理论</a:t>
            </a:r>
            <a:r>
              <a:rPr lang="zh-CN" altLang="en-US" sz="1400" b="1">
                <a:solidFill>
                  <a:srgbClr val="FF3300"/>
                </a:solidFill>
                <a:latin typeface="宋体" pitchFamily="2" charset="-122"/>
              </a:rPr>
              <a:t>。</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000"/>
                            </p:stCondLst>
                            <p:childTnLst>
                              <p:par>
                                <p:cTn id="19" presetID="16" presetClass="entr" presetSubtype="42"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outHorizontal)">
                                      <p:cBhvr>
                                        <p:cTn id="21" dur="600"/>
                                        <p:tgtEl>
                                          <p:spTgt spid="13"/>
                                        </p:tgtEl>
                                      </p:cBhvr>
                                    </p:animEffect>
                                  </p:childTnLst>
                                </p:cTn>
                              </p:par>
                              <p:par>
                                <p:cTn id="22" presetID="49" presetClass="entr" presetSubtype="0" decel="10000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fltVal val="0"/>
                                          </p:val>
                                        </p:tav>
                                        <p:tav tm="100000">
                                          <p:val>
                                            <p:strVal val="#ppt_w"/>
                                          </p:val>
                                        </p:tav>
                                      </p:tavLst>
                                    </p:anim>
                                    <p:anim calcmode="lin" valueType="num">
                                      <p:cBhvr>
                                        <p:cTn id="25" dur="1000" fill="hold"/>
                                        <p:tgtEl>
                                          <p:spTgt spid="10"/>
                                        </p:tgtEl>
                                        <p:attrNameLst>
                                          <p:attrName>ppt_h</p:attrName>
                                        </p:attrNameLst>
                                      </p:cBhvr>
                                      <p:tavLst>
                                        <p:tav tm="0">
                                          <p:val>
                                            <p:fltVal val="0"/>
                                          </p:val>
                                        </p:tav>
                                        <p:tav tm="100000">
                                          <p:val>
                                            <p:strVal val="#ppt_h"/>
                                          </p:val>
                                        </p:tav>
                                      </p:tavLst>
                                    </p:anim>
                                    <p:anim calcmode="lin" valueType="num">
                                      <p:cBhvr>
                                        <p:cTn id="26" dur="1000" fill="hold"/>
                                        <p:tgtEl>
                                          <p:spTgt spid="10"/>
                                        </p:tgtEl>
                                        <p:attrNameLst>
                                          <p:attrName>style.rotation</p:attrName>
                                        </p:attrNameLst>
                                      </p:cBhvr>
                                      <p:tavLst>
                                        <p:tav tm="0">
                                          <p:val>
                                            <p:fltVal val="360"/>
                                          </p:val>
                                        </p:tav>
                                        <p:tav tm="100000">
                                          <p:val>
                                            <p:fltVal val="0"/>
                                          </p:val>
                                        </p:tav>
                                      </p:tavLst>
                                    </p:anim>
                                    <p:animEffect transition="in" filter="fade">
                                      <p:cBhvr>
                                        <p:cTn id="27" dur="1000"/>
                                        <p:tgtEl>
                                          <p:spTgt spid="10"/>
                                        </p:tgtEl>
                                      </p:cBhvr>
                                    </p:animEffect>
                                  </p:childTnLst>
                                </p:cTn>
                              </p:par>
                            </p:childTnLst>
                          </p:cTn>
                        </p:par>
                        <p:par>
                          <p:cTn id="28" fill="hold" nodeType="afterGroup">
                            <p:stCondLst>
                              <p:cond delay="2000"/>
                            </p:stCondLst>
                            <p:childTnLst>
                              <p:par>
                                <p:cTn id="29" presetID="2" presetClass="entr" presetSubtype="6"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1+#ppt_w/2"/>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2500"/>
                            </p:stCondLst>
                            <p:childTnLst>
                              <p:par>
                                <p:cTn id="34" presetID="3" presetClass="entr" presetSubtype="10" fill="hold" grpId="0" nodeType="afterEffect">
                                  <p:stCondLst>
                                    <p:cond delay="0"/>
                                  </p:stCondLst>
                                  <p:childTnLst>
                                    <p:set>
                                      <p:cBhvr>
                                        <p:cTn id="35" dur="1" fill="hold">
                                          <p:stCondLst>
                                            <p:cond delay="0"/>
                                          </p:stCondLst>
                                        </p:cTn>
                                        <p:tgtEl>
                                          <p:spTgt spid="16396"/>
                                        </p:tgtEl>
                                        <p:attrNameLst>
                                          <p:attrName>style.visibility</p:attrName>
                                        </p:attrNameLst>
                                      </p:cBhvr>
                                      <p:to>
                                        <p:strVal val="visible"/>
                                      </p:to>
                                    </p:set>
                                    <p:animEffect transition="in" filter="blinds(horizontal)">
                                      <p:cBhvr>
                                        <p:cTn id="36" dur="500"/>
                                        <p:tgtEl>
                                          <p:spTgt spid="16396"/>
                                        </p:tgtEl>
                                      </p:cBhvr>
                                    </p:animEffect>
                                  </p:childTnLst>
                                </p:cTn>
                              </p:par>
                              <p:par>
                                <p:cTn id="37" presetID="2" presetClass="entr" presetSubtype="6" fill="hold" grpId="0" nodeType="withEffect">
                                  <p:stCondLst>
                                    <p:cond delay="25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1+#ppt_w/2"/>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3250"/>
                            </p:stCondLst>
                            <p:childTnLst>
                              <p:par>
                                <p:cTn id="42" presetID="3" presetClass="entr" presetSubtype="10" fill="hold" grpId="0" nodeType="afterEffect">
                                  <p:stCondLst>
                                    <p:cond delay="0"/>
                                  </p:stCondLst>
                                  <p:childTnLst>
                                    <p:set>
                                      <p:cBhvr>
                                        <p:cTn id="43" dur="1" fill="hold">
                                          <p:stCondLst>
                                            <p:cond delay="0"/>
                                          </p:stCondLst>
                                        </p:cTn>
                                        <p:tgtEl>
                                          <p:spTgt spid="16397"/>
                                        </p:tgtEl>
                                        <p:attrNameLst>
                                          <p:attrName>style.visibility</p:attrName>
                                        </p:attrNameLst>
                                      </p:cBhvr>
                                      <p:to>
                                        <p:strVal val="visible"/>
                                      </p:to>
                                    </p:set>
                                    <p:animEffect transition="in" filter="blinds(horizontal)">
                                      <p:cBhvr>
                                        <p:cTn id="44" dur="500"/>
                                        <p:tgtEl>
                                          <p:spTgt spid="16397"/>
                                        </p:tgtEl>
                                      </p:cBhvr>
                                    </p:animEffect>
                                  </p:childTnLst>
                                </p:cTn>
                              </p:par>
                              <p:par>
                                <p:cTn id="45" presetID="2" presetClass="entr" presetSubtype="6" fill="hold" grpId="0" nodeType="withEffect">
                                  <p:stCondLst>
                                    <p:cond delay="2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3950"/>
                            </p:stCondLst>
                            <p:childTnLst>
                              <p:par>
                                <p:cTn id="50" presetID="3" presetClass="entr" presetSubtype="10" fill="hold" grpId="0" nodeType="afterEffect">
                                  <p:stCondLst>
                                    <p:cond delay="0"/>
                                  </p:stCondLst>
                                  <p:childTnLst>
                                    <p:set>
                                      <p:cBhvr>
                                        <p:cTn id="51" dur="1" fill="hold">
                                          <p:stCondLst>
                                            <p:cond delay="0"/>
                                          </p:stCondLst>
                                        </p:cTn>
                                        <p:tgtEl>
                                          <p:spTgt spid="16398"/>
                                        </p:tgtEl>
                                        <p:attrNameLst>
                                          <p:attrName>style.visibility</p:attrName>
                                        </p:attrNameLst>
                                      </p:cBhvr>
                                      <p:to>
                                        <p:strVal val="visible"/>
                                      </p:to>
                                    </p:set>
                                    <p:animEffect transition="in" filter="blinds(horizontal)">
                                      <p:cBhvr>
                                        <p:cTn id="52" dur="500"/>
                                        <p:tgtEl>
                                          <p:spTgt spid="16398"/>
                                        </p:tgtEl>
                                      </p:cBhvr>
                                    </p:animEffect>
                                  </p:childTnLst>
                                </p:cTn>
                              </p:par>
                              <p:par>
                                <p:cTn id="53" presetID="2" presetClass="entr" presetSubtype="6" fill="hold" grpId="0" nodeType="withEffect">
                                  <p:stCondLst>
                                    <p:cond delay="20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1+#ppt_w/2"/>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4650"/>
                            </p:stCondLst>
                            <p:childTnLst>
                              <p:par>
                                <p:cTn id="58" presetID="3" presetClass="entr" presetSubtype="10" fill="hold" grpId="0" nodeType="afterEffect">
                                  <p:stCondLst>
                                    <p:cond delay="0"/>
                                  </p:stCondLst>
                                  <p:childTnLst>
                                    <p:set>
                                      <p:cBhvr>
                                        <p:cTn id="59" dur="1" fill="hold">
                                          <p:stCondLst>
                                            <p:cond delay="0"/>
                                          </p:stCondLst>
                                        </p:cTn>
                                        <p:tgtEl>
                                          <p:spTgt spid="16400"/>
                                        </p:tgtEl>
                                        <p:attrNameLst>
                                          <p:attrName>style.visibility</p:attrName>
                                        </p:attrNameLst>
                                      </p:cBhvr>
                                      <p:to>
                                        <p:strVal val="visible"/>
                                      </p:to>
                                    </p:set>
                                    <p:animEffect transition="in" filter="blinds(horizontal)">
                                      <p:cBhvr>
                                        <p:cTn id="60" dur="500"/>
                                        <p:tgtEl>
                                          <p:spTgt spid="1640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8" presetClass="entr" presetSubtype="16"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diamond(in)">
                                      <p:cBhvr>
                                        <p:cTn id="65" dur="2000"/>
                                        <p:tgtEl>
                                          <p:spTgt spid="20"/>
                                        </p:tgtEl>
                                      </p:cBhvr>
                                    </p:animEffect>
                                  </p:childTnLst>
                                </p:cTn>
                              </p:par>
                              <p:par>
                                <p:cTn id="66" presetID="8" presetClass="entr" presetSubtype="16"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diamond(in)">
                                      <p:cBhvr>
                                        <p:cTn id="68"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18" grpId="0" animBg="1"/>
      <p:bldP spid="19" grpId="0" animBg="1"/>
      <p:bldP spid="16396" grpId="0"/>
      <p:bldP spid="16397" grpId="0"/>
      <p:bldP spid="16398" grpId="0"/>
      <p:bldP spid="24" grpId="0" animBg="1"/>
      <p:bldP spid="16400" grpId="0"/>
      <p:bldP spid="20" grpId="0" animBg="1"/>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a:solidFill>
          <a:schemeClr val="bg1">
            <a:lumMod val="95000"/>
          </a:schemeClr>
        </a:solidFill>
        <a:ln w="12700" cap="flat" cmpd="sng" algn="ctr">
          <a:noFill/>
          <a:prstDash val="solid"/>
          <a:miter lim="800000"/>
        </a:ln>
        <a:effectLst/>
      </a:spPr>
      <a:bodyPr lIns="1116000" tIns="0" bIns="36000" anchor="ctr"/>
      <a:lstStyle>
        <a:defPPr algn="just" eaLnBrk="1" fontAlgn="auto" hangingPunct="1">
          <a:spcBef>
            <a:spcPts val="0"/>
          </a:spcBef>
          <a:spcAft>
            <a:spcPts val="0"/>
          </a:spcAft>
          <a:defRPr sz="3600" b="1" dirty="0">
            <a:solidFill>
              <a:srgbClr val="00A28B"/>
            </a:solidFill>
            <a:latin typeface="华文中宋" panose="02010600040101010101" pitchFamily="2" charset="-122"/>
            <a:ea typeface="华文中宋" panose="02010600040101010101" pitchFamily="2" charset="-122"/>
            <a:cs typeface="+mj-cs"/>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7897</TotalTime>
  <Words>3478</Words>
  <Application>Microsoft Office PowerPoint</Application>
  <PresentationFormat>全屏显示(16:9)</PresentationFormat>
  <Paragraphs>372</Paragraphs>
  <Slides>38</Slides>
  <Notes>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6" baseType="lpstr">
      <vt:lpstr>Arial Unicode MS</vt:lpstr>
      <vt:lpstr>MingLiU</vt:lpstr>
      <vt:lpstr>Watford DB</vt:lpstr>
      <vt:lpstr>方正粗黑宋简体</vt:lpstr>
      <vt:lpstr>方正舒体</vt:lpstr>
      <vt:lpstr>仿宋_GB2312</vt:lpstr>
      <vt:lpstr>黑体</vt:lpstr>
      <vt:lpstr>华文中宋</vt:lpstr>
      <vt:lpstr>楷体_GB2312</vt:lpstr>
      <vt:lpstr>宋体</vt:lpstr>
      <vt:lpstr>微软雅黑</vt:lpstr>
      <vt:lpstr>Arial</vt:lpstr>
      <vt:lpstr>Arial Black</vt:lpstr>
      <vt:lpstr>Calibri</vt:lpstr>
      <vt:lpstr>Times New Roman</vt:lpstr>
      <vt:lpstr>基本</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creator>www.tukuppt.com</dc:creator>
  <cp:keywords>tukuppt</cp:keywords>
  <cp:lastModifiedBy>fn</cp:lastModifiedBy>
  <cp:revision>337</cp:revision>
  <dcterms:created xsi:type="dcterms:W3CDTF">2014-05-08T14:30:45Z</dcterms:created>
  <dcterms:modified xsi:type="dcterms:W3CDTF">2020-09-13T11:42:19Z</dcterms:modified>
</cp:coreProperties>
</file>