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0FD0E0-8A8D-4A5B-A8C2-7BFB1F69DB65}" type="datetimeFigureOut">
              <a:rPr lang="en-AU" smtClean="0"/>
              <a:t>4/07/2023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3525190-CB42-40DF-B044-8222A650282D}"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7372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0FD0E0-8A8D-4A5B-A8C2-7BFB1F69DB65}" type="datetimeFigureOut">
              <a:rPr lang="en-AU" smtClean="0"/>
              <a:t>4/07/2023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3525190-CB42-40DF-B044-8222A650282D}" type="slidenum">
              <a:rPr lang="en-AU" smtClean="0"/>
              <a:t>‹#›</a:t>
            </a:fld>
            <a:endParaRPr lang="en-AU"/>
          </a:p>
        </p:txBody>
      </p:sp>
    </p:spTree>
    <p:extLst>
      <p:ext uri="{BB962C8B-B14F-4D97-AF65-F5344CB8AC3E}">
        <p14:creationId xmlns:p14="http://schemas.microsoft.com/office/powerpoint/2010/main" val="1719388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0FD0E0-8A8D-4A5B-A8C2-7BFB1F69DB65}" type="datetimeFigureOut">
              <a:rPr lang="en-AU" smtClean="0"/>
              <a:t>4/07/2023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3525190-CB42-40DF-B044-8222A650282D}" type="slidenum">
              <a:rPr lang="en-AU" smtClean="0"/>
              <a:t>‹#›</a:t>
            </a:fld>
            <a:endParaRPr lang="en-AU"/>
          </a:p>
        </p:txBody>
      </p:sp>
    </p:spTree>
    <p:extLst>
      <p:ext uri="{BB962C8B-B14F-4D97-AF65-F5344CB8AC3E}">
        <p14:creationId xmlns:p14="http://schemas.microsoft.com/office/powerpoint/2010/main" val="2956488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0FD0E0-8A8D-4A5B-A8C2-7BFB1F69DB65}" type="datetimeFigureOut">
              <a:rPr lang="en-AU" smtClean="0"/>
              <a:t>4/07/2023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3525190-CB42-40DF-B044-8222A650282D}" type="slidenum">
              <a:rPr lang="en-AU" smtClean="0"/>
              <a:t>‹#›</a:t>
            </a:fld>
            <a:endParaRPr lang="en-AU"/>
          </a:p>
        </p:txBody>
      </p:sp>
    </p:spTree>
    <p:extLst>
      <p:ext uri="{BB962C8B-B14F-4D97-AF65-F5344CB8AC3E}">
        <p14:creationId xmlns:p14="http://schemas.microsoft.com/office/powerpoint/2010/main" val="2587714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0FD0E0-8A8D-4A5B-A8C2-7BFB1F69DB65}" type="datetimeFigureOut">
              <a:rPr lang="en-AU" smtClean="0"/>
              <a:t>4/07/2023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3525190-CB42-40DF-B044-8222A650282D}"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6555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0FD0E0-8A8D-4A5B-A8C2-7BFB1F69DB65}" type="datetimeFigureOut">
              <a:rPr lang="en-AU" smtClean="0"/>
              <a:t>4/07/2023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3525190-CB42-40DF-B044-8222A650282D}" type="slidenum">
              <a:rPr lang="en-AU" smtClean="0"/>
              <a:t>‹#›</a:t>
            </a:fld>
            <a:endParaRPr lang="en-AU"/>
          </a:p>
        </p:txBody>
      </p:sp>
    </p:spTree>
    <p:extLst>
      <p:ext uri="{BB962C8B-B14F-4D97-AF65-F5344CB8AC3E}">
        <p14:creationId xmlns:p14="http://schemas.microsoft.com/office/powerpoint/2010/main" val="267605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0FD0E0-8A8D-4A5B-A8C2-7BFB1F69DB65}" type="datetimeFigureOut">
              <a:rPr lang="en-AU" smtClean="0"/>
              <a:t>4/07/2023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03525190-CB42-40DF-B044-8222A650282D}" type="slidenum">
              <a:rPr lang="en-AU" smtClean="0"/>
              <a:t>‹#›</a:t>
            </a:fld>
            <a:endParaRPr lang="en-AU"/>
          </a:p>
        </p:txBody>
      </p:sp>
    </p:spTree>
    <p:extLst>
      <p:ext uri="{BB962C8B-B14F-4D97-AF65-F5344CB8AC3E}">
        <p14:creationId xmlns:p14="http://schemas.microsoft.com/office/powerpoint/2010/main" val="1993810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0FD0E0-8A8D-4A5B-A8C2-7BFB1F69DB65}" type="datetimeFigureOut">
              <a:rPr lang="en-AU" smtClean="0"/>
              <a:t>4/07/2023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03525190-CB42-40DF-B044-8222A650282D}" type="slidenum">
              <a:rPr lang="en-AU" smtClean="0"/>
              <a:t>‹#›</a:t>
            </a:fld>
            <a:endParaRPr lang="en-AU"/>
          </a:p>
        </p:txBody>
      </p:sp>
    </p:spTree>
    <p:extLst>
      <p:ext uri="{BB962C8B-B14F-4D97-AF65-F5344CB8AC3E}">
        <p14:creationId xmlns:p14="http://schemas.microsoft.com/office/powerpoint/2010/main" val="553527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E0FD0E0-8A8D-4A5B-A8C2-7BFB1F69DB65}" type="datetimeFigureOut">
              <a:rPr lang="en-AU" smtClean="0"/>
              <a:t>4/07/2023</a:t>
            </a:fld>
            <a:endParaRPr lang="en-A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AU"/>
          </a:p>
        </p:txBody>
      </p:sp>
      <p:sp>
        <p:nvSpPr>
          <p:cNvPr id="9" name="Slide Number Placeholder 8"/>
          <p:cNvSpPr>
            <a:spLocks noGrp="1"/>
          </p:cNvSpPr>
          <p:nvPr>
            <p:ph type="sldNum" sz="quarter" idx="12"/>
          </p:nvPr>
        </p:nvSpPr>
        <p:spPr/>
        <p:txBody>
          <a:bodyPr/>
          <a:lstStyle/>
          <a:p>
            <a:fld id="{03525190-CB42-40DF-B044-8222A650282D}" type="slidenum">
              <a:rPr lang="en-AU" smtClean="0"/>
              <a:t>‹#›</a:t>
            </a:fld>
            <a:endParaRPr lang="en-AU"/>
          </a:p>
        </p:txBody>
      </p:sp>
    </p:spTree>
    <p:extLst>
      <p:ext uri="{BB962C8B-B14F-4D97-AF65-F5344CB8AC3E}">
        <p14:creationId xmlns:p14="http://schemas.microsoft.com/office/powerpoint/2010/main" val="2954799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E0FD0E0-8A8D-4A5B-A8C2-7BFB1F69DB65}" type="datetimeFigureOut">
              <a:rPr lang="en-AU" smtClean="0"/>
              <a:t>4/07/2023</a:t>
            </a:fld>
            <a:endParaRPr lang="en-A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A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3525190-CB42-40DF-B044-8222A650282D}" type="slidenum">
              <a:rPr lang="en-AU" smtClean="0"/>
              <a:t>‹#›</a:t>
            </a:fld>
            <a:endParaRPr lang="en-AU"/>
          </a:p>
        </p:txBody>
      </p:sp>
    </p:spTree>
    <p:extLst>
      <p:ext uri="{BB962C8B-B14F-4D97-AF65-F5344CB8AC3E}">
        <p14:creationId xmlns:p14="http://schemas.microsoft.com/office/powerpoint/2010/main" val="1619747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0FD0E0-8A8D-4A5B-A8C2-7BFB1F69DB65}" type="datetimeFigureOut">
              <a:rPr lang="en-AU" smtClean="0"/>
              <a:t>4/07/2023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3525190-CB42-40DF-B044-8222A650282D}" type="slidenum">
              <a:rPr lang="en-AU" smtClean="0"/>
              <a:t>‹#›</a:t>
            </a:fld>
            <a:endParaRPr lang="en-AU"/>
          </a:p>
        </p:txBody>
      </p:sp>
    </p:spTree>
    <p:extLst>
      <p:ext uri="{BB962C8B-B14F-4D97-AF65-F5344CB8AC3E}">
        <p14:creationId xmlns:p14="http://schemas.microsoft.com/office/powerpoint/2010/main" val="4256685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E0FD0E0-8A8D-4A5B-A8C2-7BFB1F69DB65}" type="datetimeFigureOut">
              <a:rPr lang="en-AU" smtClean="0"/>
              <a:t>4/07/2023</a:t>
            </a:fld>
            <a:endParaRPr lang="en-A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A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3525190-CB42-40DF-B044-8222A650282D}" type="slidenum">
              <a:rPr lang="en-AU" smtClean="0"/>
              <a:t>‹#›</a:t>
            </a:fld>
            <a:endParaRPr lang="en-A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14271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EB1836F0-F9E0-4D93-9BDD-7EEC6EA05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28DCC9-8598-AD88-523E-DC869D8C1B6E}"/>
              </a:ext>
            </a:extLst>
          </p:cNvPr>
          <p:cNvSpPr>
            <a:spLocks noGrp="1"/>
          </p:cNvSpPr>
          <p:nvPr>
            <p:ph type="ctrTitle"/>
          </p:nvPr>
        </p:nvSpPr>
        <p:spPr>
          <a:xfrm>
            <a:off x="5289754" y="639097"/>
            <a:ext cx="6253317" cy="3686015"/>
          </a:xfrm>
        </p:spPr>
        <p:txBody>
          <a:bodyPr>
            <a:normAutofit/>
          </a:bodyPr>
          <a:lstStyle/>
          <a:p>
            <a:r>
              <a:rPr lang="en-AU" dirty="0"/>
              <a:t>Debugging and Error Handling</a:t>
            </a:r>
          </a:p>
        </p:txBody>
      </p:sp>
      <p:sp>
        <p:nvSpPr>
          <p:cNvPr id="3" name="Subtitle 2">
            <a:extLst>
              <a:ext uri="{FF2B5EF4-FFF2-40B4-BE49-F238E27FC236}">
                <a16:creationId xmlns:a16="http://schemas.microsoft.com/office/drawing/2014/main" id="{0F38314D-87BB-274D-CA88-E50AB665D9B0}"/>
              </a:ext>
            </a:extLst>
          </p:cNvPr>
          <p:cNvSpPr>
            <a:spLocks noGrp="1"/>
          </p:cNvSpPr>
          <p:nvPr>
            <p:ph type="subTitle" idx="1"/>
          </p:nvPr>
        </p:nvSpPr>
        <p:spPr>
          <a:xfrm>
            <a:off x="5289753" y="4455621"/>
            <a:ext cx="6269347" cy="1238616"/>
          </a:xfrm>
        </p:spPr>
        <p:txBody>
          <a:bodyPr>
            <a:normAutofit/>
          </a:bodyPr>
          <a:lstStyle/>
          <a:p>
            <a:r>
              <a:rPr lang="en-AU" dirty="0">
                <a:solidFill>
                  <a:schemeClr val="tx1">
                    <a:lumMod val="85000"/>
                    <a:lumOff val="15000"/>
                  </a:schemeClr>
                </a:solidFill>
              </a:rPr>
              <a:t>Usman Rahat</a:t>
            </a:r>
          </a:p>
        </p:txBody>
      </p:sp>
      <p:pic>
        <p:nvPicPr>
          <p:cNvPr id="19" name="Graphic 6" descr="Gears">
            <a:extLst>
              <a:ext uri="{FF2B5EF4-FFF2-40B4-BE49-F238E27FC236}">
                <a16:creationId xmlns:a16="http://schemas.microsoft.com/office/drawing/2014/main" id="{05702064-2C7B-F06E-1EAA-C9EC2DB7FA8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163529"/>
            <a:ext cx="4001315" cy="4001315"/>
          </a:xfrm>
          <a:prstGeom prst="rect">
            <a:avLst/>
          </a:prstGeom>
        </p:spPr>
      </p:pic>
      <p:cxnSp>
        <p:nvCxnSpPr>
          <p:cNvPr id="20" name="Straight Connector 11">
            <a:extLst>
              <a:ext uri="{FF2B5EF4-FFF2-40B4-BE49-F238E27FC236}">
                <a16:creationId xmlns:a16="http://schemas.microsoft.com/office/drawing/2014/main" id="{7A49EFD3-A806-4D59-99F1-AA9AFAE4E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1" name="Rectangle 13">
            <a:extLst>
              <a:ext uri="{FF2B5EF4-FFF2-40B4-BE49-F238E27FC236}">
                <a16:creationId xmlns:a16="http://schemas.microsoft.com/office/drawing/2014/main" id="{6D2F28D1-82F9-40FE-935C-85ECF7660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15">
            <a:extLst>
              <a:ext uri="{FF2B5EF4-FFF2-40B4-BE49-F238E27FC236}">
                <a16:creationId xmlns:a16="http://schemas.microsoft.com/office/drawing/2014/main" id="{4B670E93-2F53-48FC-AB6C-E99E22D17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54744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F7F54-19B3-7EA9-9132-5FFAF1E801CA}"/>
              </a:ext>
            </a:extLst>
          </p:cNvPr>
          <p:cNvSpPr>
            <a:spLocks noGrp="1"/>
          </p:cNvSpPr>
          <p:nvPr>
            <p:ph type="title"/>
          </p:nvPr>
        </p:nvSpPr>
        <p:spPr/>
        <p:txBody>
          <a:bodyPr/>
          <a:lstStyle/>
          <a:p>
            <a:r>
              <a:rPr lang="en-AU" dirty="0"/>
              <a:t>Breakpoints and Related Terminologies</a:t>
            </a:r>
          </a:p>
        </p:txBody>
      </p:sp>
      <p:sp>
        <p:nvSpPr>
          <p:cNvPr id="3" name="Content Placeholder 2">
            <a:extLst>
              <a:ext uri="{FF2B5EF4-FFF2-40B4-BE49-F238E27FC236}">
                <a16:creationId xmlns:a16="http://schemas.microsoft.com/office/drawing/2014/main" id="{CBBE211A-56C5-68F5-492E-B0ECE68ECD8A}"/>
              </a:ext>
            </a:extLst>
          </p:cNvPr>
          <p:cNvSpPr>
            <a:spLocks noGrp="1"/>
          </p:cNvSpPr>
          <p:nvPr>
            <p:ph idx="1"/>
          </p:nvPr>
        </p:nvSpPr>
        <p:spPr/>
        <p:txBody>
          <a:bodyPr/>
          <a:lstStyle/>
          <a:p>
            <a:pPr rtl="0" fontAlgn="ctr">
              <a:spcBef>
                <a:spcPts val="0"/>
              </a:spcBef>
              <a:spcAft>
                <a:spcPts val="0"/>
              </a:spcAft>
              <a:buFont typeface="Arial" panose="020B0604020202020204" pitchFamily="34" charset="0"/>
              <a:buChar char="•"/>
            </a:pPr>
            <a:r>
              <a:rPr lang="en-AU" sz="1100" b="1" dirty="0">
                <a:effectLst/>
                <a:latin typeface="Calibri" panose="020F0502020204030204" pitchFamily="34" charset="0"/>
              </a:rPr>
              <a:t>Breakpoint:</a:t>
            </a:r>
            <a:endParaRPr lang="en-AU" sz="1100" dirty="0">
              <a:effectLst/>
              <a:latin typeface="Calibri" panose="020F0502020204030204" pitchFamily="34" charset="0"/>
            </a:endParaRPr>
          </a:p>
          <a:p>
            <a:pPr marL="742950" lvl="1" indent="-285750" rtl="0" fontAlgn="ctr">
              <a:spcBef>
                <a:spcPts val="0"/>
              </a:spcBef>
              <a:spcAft>
                <a:spcPts val="0"/>
              </a:spcAft>
              <a:buFont typeface="Courier New" panose="02070309020205020404" pitchFamily="49" charset="0"/>
              <a:buChar char="o"/>
            </a:pPr>
            <a:r>
              <a:rPr lang="en-AU" sz="1100" dirty="0">
                <a:effectLst/>
                <a:latin typeface="Calibri" panose="020F0502020204030204" pitchFamily="34" charset="0"/>
              </a:rPr>
              <a:t>Stop on that line before you execute that line. This is what a breakpoint does.</a:t>
            </a:r>
          </a:p>
          <a:p>
            <a:pPr marL="685800" marR="0">
              <a:spcBef>
                <a:spcPts val="0"/>
              </a:spcBef>
              <a:spcAft>
                <a:spcPts val="0"/>
              </a:spcAft>
            </a:pPr>
            <a:r>
              <a:rPr lang="en-AU" sz="1100" dirty="0">
                <a:effectLst/>
                <a:latin typeface="Calibri" panose="020F0502020204030204" pitchFamily="34" charset="0"/>
              </a:rPr>
              <a:t> </a:t>
            </a:r>
          </a:p>
          <a:p>
            <a:pPr rtl="0" fontAlgn="ctr">
              <a:spcBef>
                <a:spcPts val="0"/>
              </a:spcBef>
              <a:spcAft>
                <a:spcPts val="0"/>
              </a:spcAft>
              <a:buFont typeface="Arial" panose="020B0604020202020204" pitchFamily="34" charset="0"/>
              <a:buChar char="•"/>
            </a:pPr>
            <a:r>
              <a:rPr lang="en-AU" sz="1100" b="1" dirty="0">
                <a:effectLst/>
                <a:latin typeface="Calibri" panose="020F0502020204030204" pitchFamily="34" charset="0"/>
              </a:rPr>
              <a:t>Step Into:</a:t>
            </a:r>
            <a:endParaRPr lang="en-AU" sz="1100" dirty="0">
              <a:effectLst/>
              <a:latin typeface="Calibri" panose="020F0502020204030204" pitchFamily="34" charset="0"/>
            </a:endParaRPr>
          </a:p>
          <a:p>
            <a:pPr marL="742950" lvl="1" indent="-285750" rtl="0" fontAlgn="ctr">
              <a:spcBef>
                <a:spcPts val="0"/>
              </a:spcBef>
              <a:spcAft>
                <a:spcPts val="0"/>
              </a:spcAft>
              <a:buFont typeface="Courier New" panose="02070309020205020404" pitchFamily="49" charset="0"/>
              <a:buChar char="o"/>
            </a:pPr>
            <a:r>
              <a:rPr lang="en-AU" sz="1100" b="1" dirty="0">
                <a:effectLst/>
                <a:latin typeface="Calibri" panose="020F0502020204030204" pitchFamily="34" charset="0"/>
              </a:rPr>
              <a:t>Step by step (will get into the method body):</a:t>
            </a:r>
            <a:endParaRPr lang="en-AU" sz="1100" dirty="0">
              <a:effectLst/>
              <a:latin typeface="Calibri" panose="020F0502020204030204" pitchFamily="34" charset="0"/>
            </a:endParaRPr>
          </a:p>
          <a:p>
            <a:pPr marL="1143000" lvl="2" indent="-228600" rtl="0" fontAlgn="ctr">
              <a:spcBef>
                <a:spcPts val="0"/>
              </a:spcBef>
              <a:spcAft>
                <a:spcPts val="0"/>
              </a:spcAft>
              <a:buFont typeface="Arial" panose="020B0604020202020204" pitchFamily="34" charset="0"/>
              <a:buChar char="•"/>
            </a:pPr>
            <a:r>
              <a:rPr lang="en-AU" sz="1100" dirty="0">
                <a:effectLst/>
                <a:latin typeface="Calibri" panose="020F0502020204030204" pitchFamily="34" charset="0"/>
              </a:rPr>
              <a:t>Debugger executes the program statement by statement. The debugger will execute the function body if the statement is a function call (a new execution context appears in the “call stack” tab). Otherwise, the debugger will continue to the following statement, just like the “Step Over” action.</a:t>
            </a:r>
          </a:p>
          <a:p>
            <a:pPr marL="1143000" lvl="2" indent="-228600" rtl="0" fontAlgn="ctr">
              <a:spcBef>
                <a:spcPts val="0"/>
              </a:spcBef>
              <a:spcAft>
                <a:spcPts val="0"/>
              </a:spcAft>
              <a:buFont typeface="Arial" panose="020B0604020202020204" pitchFamily="34" charset="0"/>
              <a:buChar char="•"/>
            </a:pPr>
            <a:r>
              <a:rPr lang="en-AU" sz="1100" dirty="0">
                <a:latin typeface="Calibri" panose="020F0502020204030204" pitchFamily="34" charset="0"/>
              </a:rPr>
              <a:t>This does not step into MS methods.</a:t>
            </a:r>
            <a:endParaRPr lang="en-AU" sz="1100" dirty="0">
              <a:effectLst/>
              <a:latin typeface="Calibri" panose="020F0502020204030204" pitchFamily="34" charset="0"/>
            </a:endParaRPr>
          </a:p>
          <a:p>
            <a:pPr marL="1143000" lvl="2" indent="-228600" rtl="0" fontAlgn="ctr">
              <a:spcBef>
                <a:spcPts val="0"/>
              </a:spcBef>
              <a:spcAft>
                <a:spcPts val="0"/>
              </a:spcAft>
              <a:buFont typeface="Arial" panose="020B0604020202020204" pitchFamily="34" charset="0"/>
              <a:buChar char="•"/>
            </a:pPr>
            <a:endParaRPr lang="en-AU" sz="1100" dirty="0">
              <a:effectLst/>
              <a:latin typeface="Calibri" panose="020F0502020204030204" pitchFamily="34" charset="0"/>
            </a:endParaRPr>
          </a:p>
          <a:p>
            <a:pPr marL="1028700" marR="0">
              <a:spcBef>
                <a:spcPts val="0"/>
              </a:spcBef>
              <a:spcAft>
                <a:spcPts val="0"/>
              </a:spcAft>
            </a:pPr>
            <a:r>
              <a:rPr lang="en-AU" sz="1100" dirty="0">
                <a:effectLst/>
                <a:latin typeface="Calibri" panose="020F0502020204030204" pitchFamily="34" charset="0"/>
              </a:rPr>
              <a:t> </a:t>
            </a:r>
          </a:p>
          <a:p>
            <a:pPr rtl="0" fontAlgn="ctr">
              <a:spcBef>
                <a:spcPts val="0"/>
              </a:spcBef>
              <a:spcAft>
                <a:spcPts val="0"/>
              </a:spcAft>
              <a:buFont typeface="Arial" panose="020B0604020202020204" pitchFamily="34" charset="0"/>
              <a:buChar char="•"/>
            </a:pPr>
            <a:r>
              <a:rPr lang="en-AU" sz="1100" b="1" dirty="0">
                <a:effectLst/>
                <a:latin typeface="Calibri" panose="020F0502020204030204" pitchFamily="34" charset="0"/>
              </a:rPr>
              <a:t>Step Over:</a:t>
            </a:r>
            <a:endParaRPr lang="en-AU" sz="1100" dirty="0">
              <a:effectLst/>
              <a:latin typeface="Calibri" panose="020F0502020204030204" pitchFamily="34" charset="0"/>
            </a:endParaRPr>
          </a:p>
          <a:p>
            <a:pPr marL="742950" lvl="1" indent="-285750" rtl="0" fontAlgn="ctr">
              <a:spcBef>
                <a:spcPts val="0"/>
              </a:spcBef>
              <a:spcAft>
                <a:spcPts val="0"/>
              </a:spcAft>
              <a:buFont typeface="Courier New" panose="02070309020205020404" pitchFamily="49" charset="0"/>
              <a:buChar char="o"/>
            </a:pPr>
            <a:r>
              <a:rPr lang="en-AU" sz="1100" b="1" dirty="0">
                <a:effectLst/>
                <a:latin typeface="Calibri" panose="020F0502020204030204" pitchFamily="34" charset="0"/>
              </a:rPr>
              <a:t>Step by step (will not get into the method body):</a:t>
            </a:r>
            <a:endParaRPr lang="en-AU" sz="1100" dirty="0">
              <a:effectLst/>
              <a:latin typeface="Calibri" panose="020F0502020204030204" pitchFamily="34" charset="0"/>
            </a:endParaRPr>
          </a:p>
          <a:p>
            <a:pPr marL="1143000" lvl="2" indent="-228600" rtl="0" fontAlgn="ctr">
              <a:spcBef>
                <a:spcPts val="0"/>
              </a:spcBef>
              <a:spcAft>
                <a:spcPts val="0"/>
              </a:spcAft>
              <a:buFont typeface="Arial" panose="020B0604020202020204" pitchFamily="34" charset="0"/>
              <a:buChar char="•"/>
            </a:pPr>
            <a:r>
              <a:rPr lang="en-AU" sz="1100" dirty="0">
                <a:effectLst/>
                <a:latin typeface="Calibri" panose="020F0502020204030204" pitchFamily="34" charset="0"/>
              </a:rPr>
              <a:t>Debugger executes the program statement by statement within the current execution context (scope).</a:t>
            </a:r>
          </a:p>
          <a:p>
            <a:pPr marL="1028700" marR="0">
              <a:spcBef>
                <a:spcPts val="0"/>
              </a:spcBef>
              <a:spcAft>
                <a:spcPts val="0"/>
              </a:spcAft>
            </a:pPr>
            <a:r>
              <a:rPr lang="en-AU" sz="1100" dirty="0">
                <a:effectLst/>
                <a:latin typeface="Calibri" panose="020F0502020204030204" pitchFamily="34" charset="0"/>
              </a:rPr>
              <a:t> </a:t>
            </a:r>
          </a:p>
          <a:p>
            <a:pPr rtl="0" fontAlgn="ctr">
              <a:spcBef>
                <a:spcPts val="0"/>
              </a:spcBef>
              <a:spcAft>
                <a:spcPts val="0"/>
              </a:spcAft>
              <a:buFont typeface="Arial" panose="020B0604020202020204" pitchFamily="34" charset="0"/>
              <a:buChar char="•"/>
            </a:pPr>
            <a:r>
              <a:rPr lang="en-AU" sz="1100" b="1" dirty="0">
                <a:effectLst/>
                <a:latin typeface="Calibri" panose="020F0502020204030204" pitchFamily="34" charset="0"/>
              </a:rPr>
              <a:t>Step Out:</a:t>
            </a:r>
            <a:endParaRPr lang="en-AU" sz="1100" dirty="0">
              <a:effectLst/>
              <a:latin typeface="Calibri" panose="020F0502020204030204" pitchFamily="34" charset="0"/>
            </a:endParaRPr>
          </a:p>
          <a:p>
            <a:pPr marL="742950" lvl="1" indent="-285750" rtl="0" fontAlgn="ctr">
              <a:spcBef>
                <a:spcPts val="0"/>
              </a:spcBef>
              <a:spcAft>
                <a:spcPts val="0"/>
              </a:spcAft>
              <a:buFont typeface="Courier New" panose="02070309020205020404" pitchFamily="49" charset="0"/>
              <a:buChar char="o"/>
            </a:pPr>
            <a:r>
              <a:rPr lang="en-AU" sz="1100" b="1" dirty="0">
                <a:effectLst/>
                <a:latin typeface="Calibri" panose="020F0502020204030204" pitchFamily="34" charset="0"/>
              </a:rPr>
              <a:t>Debugger takes the control out of the current method's context:</a:t>
            </a:r>
            <a:endParaRPr lang="en-AU" sz="1100" dirty="0">
              <a:effectLst/>
              <a:latin typeface="Calibri" panose="020F0502020204030204" pitchFamily="34" charset="0"/>
            </a:endParaRPr>
          </a:p>
          <a:p>
            <a:pPr marL="1143000" lvl="2" indent="-228600" rtl="0" fontAlgn="ctr">
              <a:spcBef>
                <a:spcPts val="0"/>
              </a:spcBef>
              <a:spcAft>
                <a:spcPts val="0"/>
              </a:spcAft>
              <a:buFont typeface="Arial" panose="020B0604020202020204" pitchFamily="34" charset="0"/>
              <a:buChar char="•"/>
            </a:pPr>
            <a:r>
              <a:rPr lang="en-AU" sz="1100" dirty="0">
                <a:effectLst/>
                <a:latin typeface="Calibri" panose="020F0502020204030204" pitchFamily="34" charset="0"/>
              </a:rPr>
              <a:t>If the debugger is within a nested scope, this action proceeds until the function returns (exits the current execution context). In case the debugger is within the global scope, this action executes the program to the end.</a:t>
            </a:r>
          </a:p>
          <a:p>
            <a:pPr marL="1028700" marR="0">
              <a:spcBef>
                <a:spcPts val="0"/>
              </a:spcBef>
              <a:spcAft>
                <a:spcPts val="0"/>
              </a:spcAft>
            </a:pPr>
            <a:r>
              <a:rPr lang="en-AU" sz="1100" dirty="0">
                <a:effectLst/>
                <a:latin typeface="Calibri" panose="020F0502020204030204" pitchFamily="34" charset="0"/>
              </a:rPr>
              <a:t> </a:t>
            </a:r>
          </a:p>
          <a:p>
            <a:pPr rtl="0" fontAlgn="ctr">
              <a:spcBef>
                <a:spcPts val="0"/>
              </a:spcBef>
              <a:spcAft>
                <a:spcPts val="0"/>
              </a:spcAft>
              <a:buFont typeface="Arial" panose="020B0604020202020204" pitchFamily="34" charset="0"/>
              <a:buChar char="•"/>
            </a:pPr>
            <a:r>
              <a:rPr lang="en-AU" sz="1100" b="1" dirty="0">
                <a:effectLst/>
                <a:latin typeface="Calibri" panose="020F0502020204030204" pitchFamily="34" charset="0"/>
              </a:rPr>
              <a:t>Continue:</a:t>
            </a:r>
            <a:endParaRPr lang="en-AU" sz="1100" dirty="0">
              <a:effectLst/>
              <a:latin typeface="Calibri" panose="020F0502020204030204" pitchFamily="34" charset="0"/>
            </a:endParaRPr>
          </a:p>
          <a:p>
            <a:pPr marL="685800" marR="0">
              <a:spcBef>
                <a:spcPts val="0"/>
              </a:spcBef>
              <a:spcAft>
                <a:spcPts val="0"/>
              </a:spcAft>
            </a:pPr>
            <a:r>
              <a:rPr lang="en-AU" sz="1100" dirty="0">
                <a:effectLst/>
                <a:latin typeface="Calibri" panose="020F0502020204030204" pitchFamily="34" charset="0"/>
              </a:rPr>
              <a:t>Debugger executes the program and “breaks” only on user-defined breakpoints.</a:t>
            </a:r>
          </a:p>
          <a:p>
            <a:pPr marL="685800" marR="0">
              <a:spcBef>
                <a:spcPts val="0"/>
              </a:spcBef>
              <a:spcAft>
                <a:spcPts val="0"/>
              </a:spcAft>
            </a:pPr>
            <a:r>
              <a:rPr lang="en-AU" sz="1100" dirty="0">
                <a:effectLst/>
                <a:latin typeface="Calibri" panose="020F0502020204030204" pitchFamily="34" charset="0"/>
              </a:rPr>
              <a:t> </a:t>
            </a:r>
          </a:p>
          <a:p>
            <a:pPr rtl="0" fontAlgn="ctr">
              <a:spcBef>
                <a:spcPts val="0"/>
              </a:spcBef>
              <a:spcAft>
                <a:spcPts val="0"/>
              </a:spcAft>
              <a:buFont typeface="Arial" panose="020B0604020202020204" pitchFamily="34" charset="0"/>
              <a:buChar char="•"/>
            </a:pPr>
            <a:r>
              <a:rPr lang="en-AU" sz="1100" b="1" dirty="0">
                <a:effectLst/>
                <a:latin typeface="Calibri" panose="020F0502020204030204" pitchFamily="34" charset="0"/>
              </a:rPr>
              <a:t>Stop Debugging:</a:t>
            </a:r>
            <a:endParaRPr lang="en-AU" sz="1100" dirty="0">
              <a:effectLst/>
              <a:latin typeface="Calibri" panose="020F0502020204030204" pitchFamily="34" charset="0"/>
            </a:endParaRPr>
          </a:p>
          <a:p>
            <a:pPr marL="742950" lvl="1" indent="-285750" rtl="0" fontAlgn="ctr">
              <a:spcBef>
                <a:spcPts val="0"/>
              </a:spcBef>
              <a:spcAft>
                <a:spcPts val="0"/>
              </a:spcAft>
              <a:buFont typeface="Courier New" panose="02070309020205020404" pitchFamily="49" charset="0"/>
              <a:buChar char="o"/>
            </a:pPr>
            <a:r>
              <a:rPr lang="en-AU" sz="1100" dirty="0">
                <a:effectLst/>
                <a:latin typeface="Calibri" panose="020F0502020204030204" pitchFamily="34" charset="0"/>
              </a:rPr>
              <a:t>Kill the debugger mode.</a:t>
            </a:r>
          </a:p>
        </p:txBody>
      </p:sp>
    </p:spTree>
    <p:extLst>
      <p:ext uri="{BB962C8B-B14F-4D97-AF65-F5344CB8AC3E}">
        <p14:creationId xmlns:p14="http://schemas.microsoft.com/office/powerpoint/2010/main" val="4271029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F84E9-D5A7-3EC9-EC12-23FC6DE05CC6}"/>
              </a:ext>
            </a:extLst>
          </p:cNvPr>
          <p:cNvSpPr>
            <a:spLocks noGrp="1"/>
          </p:cNvSpPr>
          <p:nvPr>
            <p:ph type="title"/>
          </p:nvPr>
        </p:nvSpPr>
        <p:spPr/>
        <p:txBody>
          <a:bodyPr/>
          <a:lstStyle/>
          <a:p>
            <a:r>
              <a:rPr lang="en-AU" dirty="0"/>
              <a:t>Lessons from Debugger</a:t>
            </a:r>
          </a:p>
        </p:txBody>
      </p:sp>
      <p:sp>
        <p:nvSpPr>
          <p:cNvPr id="3" name="Content Placeholder 2">
            <a:extLst>
              <a:ext uri="{FF2B5EF4-FFF2-40B4-BE49-F238E27FC236}">
                <a16:creationId xmlns:a16="http://schemas.microsoft.com/office/drawing/2014/main" id="{821F64C8-9D03-35ED-8AAA-5D8DAA5DBE1D}"/>
              </a:ext>
            </a:extLst>
          </p:cNvPr>
          <p:cNvSpPr>
            <a:spLocks noGrp="1"/>
          </p:cNvSpPr>
          <p:nvPr>
            <p:ph idx="1"/>
          </p:nvPr>
        </p:nvSpPr>
        <p:spPr/>
        <p:txBody>
          <a:bodyPr>
            <a:normAutofit/>
          </a:bodyPr>
          <a:lstStyle/>
          <a:p>
            <a:pPr>
              <a:buFont typeface="Wingdings" panose="05000000000000000000" pitchFamily="2" charset="2"/>
              <a:buChar char="§"/>
            </a:pPr>
            <a:endParaRPr lang="en-AU" dirty="0"/>
          </a:p>
          <a:p>
            <a:pPr>
              <a:buFont typeface="Wingdings" panose="05000000000000000000" pitchFamily="2" charset="2"/>
              <a:buChar char="§"/>
            </a:pPr>
            <a:r>
              <a:rPr lang="en-AU" dirty="0"/>
              <a:t>Use Debugger if unable to spot the errors</a:t>
            </a:r>
          </a:p>
          <a:p>
            <a:pPr>
              <a:buFont typeface="Wingdings" panose="05000000000000000000" pitchFamily="2" charset="2"/>
              <a:buChar char="§"/>
            </a:pPr>
            <a:r>
              <a:rPr lang="en-AU" dirty="0"/>
              <a:t>In the Debug tab there are many options e.g. delete all debug points etc.</a:t>
            </a:r>
          </a:p>
          <a:p>
            <a:pPr>
              <a:buFont typeface="Wingdings" panose="05000000000000000000" pitchFamily="2" charset="2"/>
              <a:buChar char="§"/>
            </a:pPr>
            <a:r>
              <a:rPr lang="en-AU" dirty="0"/>
              <a:t>Variables can be inspected using:</a:t>
            </a:r>
          </a:p>
          <a:p>
            <a:pPr lvl="1">
              <a:buFont typeface="Wingdings" panose="05000000000000000000" pitchFamily="2" charset="2"/>
              <a:buChar char="§"/>
            </a:pPr>
            <a:r>
              <a:rPr lang="en-AU" dirty="0"/>
              <a:t>Point the cursor over the variable in the code.</a:t>
            </a:r>
          </a:p>
          <a:p>
            <a:pPr lvl="1">
              <a:buFont typeface="Wingdings" panose="05000000000000000000" pitchFamily="2" charset="2"/>
              <a:buChar char="§"/>
            </a:pPr>
            <a:r>
              <a:rPr lang="en-AU" dirty="0"/>
              <a:t>In the local variables tab.</a:t>
            </a:r>
          </a:p>
        </p:txBody>
      </p:sp>
    </p:spTree>
    <p:extLst>
      <p:ext uri="{BB962C8B-B14F-4D97-AF65-F5344CB8AC3E}">
        <p14:creationId xmlns:p14="http://schemas.microsoft.com/office/powerpoint/2010/main" val="696777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C1501-1B4C-2537-07DF-D037B809902F}"/>
              </a:ext>
            </a:extLst>
          </p:cNvPr>
          <p:cNvSpPr>
            <a:spLocks noGrp="1"/>
          </p:cNvSpPr>
          <p:nvPr>
            <p:ph type="title"/>
          </p:nvPr>
        </p:nvSpPr>
        <p:spPr/>
        <p:txBody>
          <a:bodyPr/>
          <a:lstStyle/>
          <a:p>
            <a:r>
              <a:rPr lang="en-US" dirty="0"/>
              <a:t>Call Stack in Context of Debugging</a:t>
            </a:r>
            <a:endParaRPr lang="en-AU" dirty="0"/>
          </a:p>
        </p:txBody>
      </p:sp>
      <p:sp>
        <p:nvSpPr>
          <p:cNvPr id="3" name="Content Placeholder 2">
            <a:extLst>
              <a:ext uri="{FF2B5EF4-FFF2-40B4-BE49-F238E27FC236}">
                <a16:creationId xmlns:a16="http://schemas.microsoft.com/office/drawing/2014/main" id="{A494069C-F959-05B0-1B44-5B0D95B8BEB7}"/>
              </a:ext>
            </a:extLst>
          </p:cNvPr>
          <p:cNvSpPr>
            <a:spLocks noGrp="1"/>
          </p:cNvSpPr>
          <p:nvPr>
            <p:ph idx="1"/>
          </p:nvPr>
        </p:nvSpPr>
        <p:spPr/>
        <p:txBody>
          <a:bodyPr/>
          <a:lstStyle/>
          <a:p>
            <a:pPr>
              <a:buFont typeface="Wingdings" panose="05000000000000000000" pitchFamily="2" charset="2"/>
              <a:buChar char="§"/>
            </a:pPr>
            <a:r>
              <a:rPr lang="en-US" b="1" dirty="0"/>
              <a:t>Call Stack:</a:t>
            </a:r>
          </a:p>
          <a:p>
            <a:pPr lvl="1">
              <a:buFont typeface="Wingdings" panose="05000000000000000000" pitchFamily="2" charset="2"/>
              <a:buChar char="§"/>
            </a:pPr>
            <a:r>
              <a:rPr lang="en-US" dirty="0"/>
              <a:t>Method calls that are currently on the stack. Call stack window shows the order of execution of methods.</a:t>
            </a:r>
          </a:p>
          <a:p>
            <a:pPr lvl="1">
              <a:buFont typeface="Wingdings" panose="05000000000000000000" pitchFamily="2" charset="2"/>
              <a:buChar char="§"/>
            </a:pPr>
            <a:endParaRPr lang="en-AU" dirty="0"/>
          </a:p>
          <a:p>
            <a:pPr>
              <a:buFont typeface="Wingdings" panose="05000000000000000000" pitchFamily="2" charset="2"/>
              <a:buChar char="§"/>
            </a:pPr>
            <a:r>
              <a:rPr lang="en-AU" dirty="0"/>
              <a:t>Call stack can be used to find the control flow of complex applications</a:t>
            </a:r>
          </a:p>
          <a:p>
            <a:pPr>
              <a:buFont typeface="Wingdings" panose="05000000000000000000" pitchFamily="2" charset="2"/>
              <a:buChar char="§"/>
            </a:pPr>
            <a:endParaRPr lang="en-AU" dirty="0"/>
          </a:p>
          <a:p>
            <a:pPr>
              <a:buFont typeface="Wingdings" panose="05000000000000000000" pitchFamily="2" charset="2"/>
              <a:buChar char="§"/>
            </a:pPr>
            <a:r>
              <a:rPr lang="en-AU" dirty="0"/>
              <a:t>It can help find the exceptions using </a:t>
            </a:r>
            <a:r>
              <a:rPr lang="en-AU" b="1" dirty="0"/>
              <a:t>stack trace</a:t>
            </a:r>
          </a:p>
          <a:p>
            <a:pPr>
              <a:buFont typeface="Wingdings" panose="05000000000000000000" pitchFamily="2" charset="2"/>
              <a:buChar char="§"/>
            </a:pPr>
            <a:endParaRPr lang="en-AU" b="1" dirty="0"/>
          </a:p>
          <a:p>
            <a:pPr>
              <a:buFont typeface="Wingdings" panose="05000000000000000000" pitchFamily="2" charset="2"/>
              <a:buChar char="§"/>
            </a:pPr>
            <a:r>
              <a:rPr lang="en-AU" b="1" dirty="0"/>
              <a:t>Makes debugging much easier</a:t>
            </a:r>
            <a:endParaRPr lang="en-US" b="1" dirty="0"/>
          </a:p>
        </p:txBody>
      </p:sp>
    </p:spTree>
    <p:extLst>
      <p:ext uri="{BB962C8B-B14F-4D97-AF65-F5344CB8AC3E}">
        <p14:creationId xmlns:p14="http://schemas.microsoft.com/office/powerpoint/2010/main" val="163809426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418</TotalTime>
  <Words>327</Words>
  <Application>Microsoft Office PowerPoint</Application>
  <PresentationFormat>Widescreen</PresentationFormat>
  <Paragraphs>41</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Courier New</vt:lpstr>
      <vt:lpstr>Wingdings</vt:lpstr>
      <vt:lpstr>Retrospect</vt:lpstr>
      <vt:lpstr>Debugging and Error Handling</vt:lpstr>
      <vt:lpstr>Breakpoints and Related Terminologies</vt:lpstr>
      <vt:lpstr>Lessons from Debugger</vt:lpstr>
      <vt:lpstr>Call Stack in Context of Debugging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Usman Rahat</dc:creator>
  <cp:lastModifiedBy>Usman Rahat</cp:lastModifiedBy>
  <cp:revision>5</cp:revision>
  <dcterms:created xsi:type="dcterms:W3CDTF">2023-07-02T05:14:46Z</dcterms:created>
  <dcterms:modified xsi:type="dcterms:W3CDTF">2023-07-04T02:19:50Z</dcterms:modified>
</cp:coreProperties>
</file>