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EF492DD-84EE-43BC-BADD-B28A40649D8A}">
  <a:tblStyle styleId="{0EF492DD-84EE-43BC-BADD-B28A40649D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c3bcd912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c3bcd912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c3bcd912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c3bcd912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c3bcd912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c3bcd912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c3bcd912d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c3bcd912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c3bcd912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cc3bcd912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c3bcd912d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c3bcd912d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cc3bcd912d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cc3bcd912d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cc3bcd912d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cc3bcd912d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cc3bcd912d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cc3bcd912d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cc3bcd912d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cc3bcd912d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c3bcd91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c3bcd91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cc3bcd912d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cc3bcd912d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cc3bcd912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cc3bcd912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cc3bcd912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cc3bcd912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cc3bcd912d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cc3bcd912d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cc3bcd912d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cc3bcd912d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cc3bcd912d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cc3bcd912d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cd0d07210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cd0d07210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cd0d07210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cd0d07210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c3bcd912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c3bcd912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c3bcd912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c3bcd912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c3bcd912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c3bcd912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d0d07210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d0d07210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c3bcd912d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c3bcd912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c3bcd912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c3bcd912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c3bcd912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c3bcd912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16.png"/><Relationship Id="rId7" Type="http://schemas.openxmlformats.org/officeDocument/2006/relationships/image" Target="../media/image15.png"/><Relationship Id="rId8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Relationship Id="rId4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 in P0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Faisal Jaffer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Usman Asad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Aleem Haq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731250" y="3950800"/>
            <a:ext cx="16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04/2021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Our Implementation (Cont.)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Insert &lt;0, 40&gt;</a:t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050" y="1642999"/>
            <a:ext cx="8485901" cy="297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/>
          <p:nvPr/>
        </p:nvSpPr>
        <p:spPr>
          <a:xfrm>
            <a:off x="1420100" y="3991825"/>
            <a:ext cx="2772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Our Implementation (Cont.)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Insert &lt;4, 41&gt;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350" y="1697774"/>
            <a:ext cx="8425300" cy="295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 txBox="1"/>
          <p:nvPr/>
        </p:nvSpPr>
        <p:spPr>
          <a:xfrm>
            <a:off x="1428750" y="3948550"/>
            <a:ext cx="2772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Our Implementation (Cont.)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Records &gt; Size of Map / 2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Allocate new tables with 2x sizes</a:t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150" y="2467825"/>
            <a:ext cx="8719702" cy="218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Our Map Syntax in P0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 declaration: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Map initialization: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Map insert: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Map get: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Map length: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Key in map:</a:t>
            </a:r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5550" y="1309600"/>
            <a:ext cx="2618302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5550" y="1746875"/>
            <a:ext cx="2618302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85550" y="2184150"/>
            <a:ext cx="2618302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85550" y="2598700"/>
            <a:ext cx="2618302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85550" y="3013250"/>
            <a:ext cx="2618302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85550" y="3545850"/>
            <a:ext cx="2168978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Execution </a:t>
            </a:r>
            <a:endParaRPr/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925" y="1085088"/>
            <a:ext cx="2883500" cy="355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5150" y="2118025"/>
            <a:ext cx="4057775" cy="148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6"/>
          <p:cNvSpPr txBox="1"/>
          <p:nvPr/>
        </p:nvSpPr>
        <p:spPr>
          <a:xfrm>
            <a:off x="5466388" y="1827075"/>
            <a:ext cx="235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158" name="Google Shape;158;p26"/>
          <p:cNvSpPr txBox="1"/>
          <p:nvPr/>
        </p:nvSpPr>
        <p:spPr>
          <a:xfrm>
            <a:off x="578550" y="2227275"/>
            <a:ext cx="374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</a:t>
            </a:r>
            <a:endParaRPr sz="900"/>
          </a:p>
        </p:txBody>
      </p:sp>
      <p:sp>
        <p:nvSpPr>
          <p:cNvPr id="159" name="Google Shape;159;p26"/>
          <p:cNvSpPr txBox="1"/>
          <p:nvPr/>
        </p:nvSpPr>
        <p:spPr>
          <a:xfrm>
            <a:off x="578550" y="2795950"/>
            <a:ext cx="374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B</a:t>
            </a:r>
            <a:endParaRPr sz="900"/>
          </a:p>
        </p:txBody>
      </p:sp>
      <p:sp>
        <p:nvSpPr>
          <p:cNvPr id="160" name="Google Shape;160;p26"/>
          <p:cNvSpPr txBox="1"/>
          <p:nvPr/>
        </p:nvSpPr>
        <p:spPr>
          <a:xfrm>
            <a:off x="578550" y="3020275"/>
            <a:ext cx="374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</a:t>
            </a:r>
            <a:endParaRPr sz="900"/>
          </a:p>
        </p:txBody>
      </p:sp>
      <p:sp>
        <p:nvSpPr>
          <p:cNvPr id="161" name="Google Shape;161;p26"/>
          <p:cNvSpPr txBox="1"/>
          <p:nvPr/>
        </p:nvSpPr>
        <p:spPr>
          <a:xfrm>
            <a:off x="578550" y="3567775"/>
            <a:ext cx="374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</a:t>
            </a:r>
            <a:endParaRPr sz="9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Modified P0 grammar</a:t>
            </a:r>
            <a:endParaRPr/>
          </a:p>
        </p:txBody>
      </p:sp>
      <p:pic>
        <p:nvPicPr>
          <p:cNvPr id="167" name="Google Shape;1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675" y="1063675"/>
            <a:ext cx="7031849" cy="4003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P0 Test</a:t>
            </a:r>
            <a:endParaRPr/>
          </a:p>
        </p:txBody>
      </p:sp>
      <p:pic>
        <p:nvPicPr>
          <p:cNvPr id="173" name="Google Shape;17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875" y="1076275"/>
            <a:ext cx="7064258" cy="35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P0 Test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975" y="1206150"/>
            <a:ext cx="8812447" cy="193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775" y="3212525"/>
            <a:ext cx="8812447" cy="340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P0 Test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500" y="1032163"/>
            <a:ext cx="6550599" cy="3504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P0 Test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500" y="1076275"/>
            <a:ext cx="8520602" cy="185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003450"/>
            <a:ext cx="8839200" cy="261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2204100"/>
            <a:ext cx="8520600" cy="7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450">
                <a:highlight>
                  <a:srgbClr val="FFFFFF"/>
                </a:highlight>
              </a:rPr>
              <a:t>Extend the P0 compiler with (typed) maps.</a:t>
            </a:r>
            <a:endParaRPr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P0 Test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700" y="1102988"/>
            <a:ext cx="8468600" cy="214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Test</a:t>
            </a:r>
            <a:endParaRPr/>
          </a:p>
        </p:txBody>
      </p:sp>
      <p:pic>
        <p:nvPicPr>
          <p:cNvPr id="205" name="Google Shape;20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113" y="1608900"/>
            <a:ext cx="8647775" cy="32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3"/>
          <p:cNvSpPr txBox="1"/>
          <p:nvPr/>
        </p:nvSpPr>
        <p:spPr>
          <a:xfrm>
            <a:off x="684075" y="1125675"/>
            <a:ext cx="158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 size = 11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Runtime Test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175" y="1552549"/>
            <a:ext cx="8445252" cy="3211676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4"/>
          <p:cNvSpPr txBox="1"/>
          <p:nvPr/>
        </p:nvSpPr>
        <p:spPr>
          <a:xfrm>
            <a:off x="684075" y="1125675"/>
            <a:ext cx="158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 size = 21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Runtime Test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925" y="1546249"/>
            <a:ext cx="8343352" cy="3172924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5"/>
          <p:cNvSpPr txBox="1"/>
          <p:nvPr/>
        </p:nvSpPr>
        <p:spPr>
          <a:xfrm>
            <a:off x="684075" y="1125675"/>
            <a:ext cx="158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 size = 101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Runtime Test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550" y="1534424"/>
            <a:ext cx="8278100" cy="3148101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6"/>
          <p:cNvSpPr txBox="1"/>
          <p:nvPr/>
        </p:nvSpPr>
        <p:spPr>
          <a:xfrm>
            <a:off x="684075" y="1125675"/>
            <a:ext cx="158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 size = 1001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Test </a:t>
            </a:r>
            <a:r>
              <a:rPr lang="en"/>
              <a:t>Summary</a:t>
            </a:r>
            <a:endParaRPr/>
          </a:p>
        </p:txBody>
      </p:sp>
      <p:graphicFrame>
        <p:nvGraphicFramePr>
          <p:cNvPr id="233" name="Google Shape;233;p37"/>
          <p:cNvGraphicFramePr/>
          <p:nvPr/>
        </p:nvGraphicFramePr>
        <p:xfrm>
          <a:off x="267925" y="17069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{0EF492DD-84EE-43BC-BADD-B28A40649D8A}</a:tableStyleId>
              </a:tblPr>
              <a:tblGrid>
                <a:gridCol w="628625"/>
                <a:gridCol w="1030000"/>
                <a:gridCol w="1202950"/>
              </a:tblGrid>
              <a:tr h="856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Size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Lookup Time (ms)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Insertion Time (ms)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341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296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34" name="Google Shape;234;p37" title="Lookup and Insertion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2350" y="1342426"/>
            <a:ext cx="5225424" cy="323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Statistics</a:t>
            </a:r>
            <a:endParaRPr/>
          </a:p>
        </p:txBody>
      </p:sp>
      <p:sp>
        <p:nvSpPr>
          <p:cNvPr id="240" name="Google Shape;240;p38"/>
          <p:cNvSpPr txBox="1"/>
          <p:nvPr>
            <p:ph idx="1" type="body"/>
          </p:nvPr>
        </p:nvSpPr>
        <p:spPr>
          <a:xfrm>
            <a:off x="576125" y="1173100"/>
            <a:ext cx="7777200" cy="32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65</a:t>
            </a:r>
            <a:r>
              <a:rPr lang="en"/>
              <a:t> lines of code added to the P0 Compiler: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385</a:t>
            </a:r>
            <a:r>
              <a:rPr lang="en"/>
              <a:t> lines of code(500+ instructions) </a:t>
            </a:r>
            <a:r>
              <a:rPr lang="en"/>
              <a:t>for the map implementation using Cuckoo Hashing in</a:t>
            </a:r>
            <a:r>
              <a:rPr lang="en"/>
              <a:t> Web Assembly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4</a:t>
            </a:r>
            <a:r>
              <a:rPr lang="en"/>
              <a:t> runtime and performance tests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8 “</a:t>
            </a:r>
            <a:r>
              <a:rPr lang="en"/>
              <a:t>expected exceptions” tests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80</a:t>
            </a:r>
            <a:r>
              <a:rPr lang="en"/>
              <a:t> lines of documentation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</a:t>
            </a:r>
            <a:endParaRPr/>
          </a:p>
        </p:txBody>
      </p:sp>
      <p:pic>
        <p:nvPicPr>
          <p:cNvPr id="246" name="Google Shape;24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5008" y="1889625"/>
            <a:ext cx="4083891" cy="136425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9"/>
          <p:cNvSpPr txBox="1"/>
          <p:nvPr/>
        </p:nvSpPr>
        <p:spPr>
          <a:xfrm>
            <a:off x="589675" y="1522050"/>
            <a:ext cx="3374400" cy="20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Map’s start at a finite size, as you add to them the size increases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Managing the memory and size is complex to do in </a:t>
            </a:r>
            <a:r>
              <a:rPr lang="en">
                <a:solidFill>
                  <a:schemeClr val="dk2"/>
                </a:solidFill>
              </a:rPr>
              <a:t>webassembly</a:t>
            </a:r>
            <a:r>
              <a:rPr lang="en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When </a:t>
            </a:r>
            <a:r>
              <a:rPr lang="en">
                <a:solidFill>
                  <a:schemeClr val="dk2"/>
                </a:solidFill>
              </a:rPr>
              <a:t>choosing</a:t>
            </a:r>
            <a:r>
              <a:rPr lang="en">
                <a:solidFill>
                  <a:schemeClr val="dk2"/>
                </a:solidFill>
              </a:rPr>
              <a:t> a key value, you can only use types that are hashable 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At runtime the size of the map may increase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Hash </a:t>
            </a:r>
            <a:r>
              <a:rPr lang="en"/>
              <a:t>table needs to be managed on WebAssembly memory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>
                <a:highlight>
                  <a:srgbClr val="FFFFFF"/>
                </a:highlight>
              </a:rPr>
              <a:t>Guarantee constant time for lookup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>
                <a:highlight>
                  <a:srgbClr val="FFFFFF"/>
                </a:highlight>
              </a:rPr>
              <a:t>Guarantee constant time for deletion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>
                <a:highlight>
                  <a:srgbClr val="FFFFFF"/>
                </a:highlight>
              </a:rPr>
              <a:t>Guarantee amortized constant time of insertion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Hashing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413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Separate</a:t>
            </a:r>
            <a:r>
              <a:rPr lang="en"/>
              <a:t> Hashing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Lookup time: O(N) (worst)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025" y="2261150"/>
            <a:ext cx="3333750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4767650" y="1152475"/>
            <a:ext cx="413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Addressing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Lookup time: O(N) (worst)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5563" y="2261150"/>
            <a:ext cx="2924175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Cuckoo Hashing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Lookup time: constant (worst)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Insertion time: constant (amortized)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Deletion time: constant (worst)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1725" y="1152475"/>
            <a:ext cx="3794050" cy="3236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</a:t>
            </a:r>
            <a:r>
              <a:rPr lang="en"/>
              <a:t>Implementation</a:t>
            </a:r>
            <a:r>
              <a:rPr lang="en"/>
              <a:t> 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https://github.com/DeborahHier/CuckooHash/blob/master/CuckooHash.py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Cuckoo Hashing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If map starts to fill up, we need to reallocate tables with larger sizes and re-insert entries.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If there is a loop in the displacements of nodes, </a:t>
            </a:r>
            <a:r>
              <a:rPr lang="en"/>
              <a:t>we need to reallocate tables with larger sizes and re-insert entries.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</a:t>
            </a:r>
            <a:r>
              <a:rPr lang="en"/>
              <a:t>Implementation</a:t>
            </a:r>
            <a:r>
              <a:rPr lang="en"/>
              <a:t> 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017725"/>
            <a:ext cx="4182300" cy="5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Our Map (16 bytes)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326" y="1531025"/>
            <a:ext cx="4393675" cy="973613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4753843" y="1017725"/>
            <a:ext cx="4078500" cy="5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Our Table (min 20 bytes)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3850" y="1531025"/>
            <a:ext cx="4182301" cy="926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7350" y="3280518"/>
            <a:ext cx="2149275" cy="8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2532743" y="2694125"/>
            <a:ext cx="4078500" cy="5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Our Node (8 bytes)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Our Implementation (Cont.)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Upon Map initialization 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937" y="1859924"/>
            <a:ext cx="7944124" cy="278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