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6" r:id="rId2"/>
    <p:sldId id="297" r:id="rId3"/>
    <p:sldId id="298" r:id="rId4"/>
    <p:sldId id="257" r:id="rId5"/>
    <p:sldId id="258" r:id="rId6"/>
    <p:sldId id="259" r:id="rId7"/>
    <p:sldId id="260" r:id="rId8"/>
    <p:sldId id="261" r:id="rId9"/>
    <p:sldId id="262" r:id="rId10"/>
    <p:sldId id="294" r:id="rId11"/>
    <p:sldId id="264" r:id="rId12"/>
    <p:sldId id="272" r:id="rId13"/>
    <p:sldId id="263" r:id="rId14"/>
    <p:sldId id="269" r:id="rId15"/>
    <p:sldId id="270" r:id="rId16"/>
    <p:sldId id="265" r:id="rId17"/>
    <p:sldId id="266" r:id="rId18"/>
    <p:sldId id="267" r:id="rId19"/>
    <p:sldId id="268" r:id="rId20"/>
    <p:sldId id="293" r:id="rId21"/>
    <p:sldId id="271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5" r:id="rId43"/>
    <p:sldId id="29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D631C8D-0031-4164-B177-889D44C7BC9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197D4C-8132-43D1-94D8-E153305D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1C8D-0031-4164-B177-889D44C7BC9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7D4C-8132-43D1-94D8-E153305D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1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1C8D-0031-4164-B177-889D44C7BC9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7D4C-8132-43D1-94D8-E153305D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11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1C8D-0031-4164-B177-889D44C7BC9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7D4C-8132-43D1-94D8-E153305D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82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1C8D-0031-4164-B177-889D44C7BC9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7D4C-8132-43D1-94D8-E153305D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7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1C8D-0031-4164-B177-889D44C7BC9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7D4C-8132-43D1-94D8-E153305D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6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1C8D-0031-4164-B177-889D44C7BC9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7D4C-8132-43D1-94D8-E153305D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8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D631C8D-0031-4164-B177-889D44C7BC9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7D4C-8132-43D1-94D8-E153305D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631C8D-0031-4164-B177-889D44C7BC9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7D4C-8132-43D1-94D8-E153305D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8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1C8D-0031-4164-B177-889D44C7BC9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7D4C-8132-43D1-94D8-E153305D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2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1C8D-0031-4164-B177-889D44C7BC9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7D4C-8132-43D1-94D8-E153305D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3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1C8D-0031-4164-B177-889D44C7BC9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7D4C-8132-43D1-94D8-E153305D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7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1C8D-0031-4164-B177-889D44C7BC9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7D4C-8132-43D1-94D8-E153305D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2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1C8D-0031-4164-B177-889D44C7BC9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7D4C-8132-43D1-94D8-E153305D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7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1C8D-0031-4164-B177-889D44C7BC9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7D4C-8132-43D1-94D8-E153305D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1C8D-0031-4164-B177-889D44C7BC9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7D4C-8132-43D1-94D8-E153305D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1C8D-0031-4164-B177-889D44C7BC9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7D4C-8132-43D1-94D8-E153305D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0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D631C8D-0031-4164-B177-889D44C7BC9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197D4C-8132-43D1-94D8-E153305D2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3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776" y="650450"/>
            <a:ext cx="6429081" cy="3054284"/>
          </a:xfrm>
        </p:spPr>
        <p:txBody>
          <a:bodyPr>
            <a:normAutofit/>
          </a:bodyPr>
          <a:lstStyle/>
          <a:p>
            <a:r>
              <a:rPr lang="en-US" b="1" dirty="0" smtClean="0"/>
              <a:t>Analysis on kidney </a:t>
            </a:r>
            <a:br>
              <a:rPr lang="en-US" b="1" dirty="0" smtClean="0"/>
            </a:br>
            <a:r>
              <a:rPr lang="en-US" b="1" dirty="0" smtClean="0"/>
              <a:t>disease </a:t>
            </a:r>
            <a:br>
              <a:rPr lang="en-US" b="1" dirty="0" smtClean="0"/>
            </a:br>
            <a:r>
              <a:rPr lang="en-US" b="1" dirty="0" smtClean="0"/>
              <a:t>(KCD or not KCD)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4407" y="4072379"/>
            <a:ext cx="3365369" cy="200791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Analyze by </a:t>
            </a:r>
            <a:endParaRPr lang="en-US" sz="2000" b="1" dirty="0" smtClean="0"/>
          </a:p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Usman Ahmad </a:t>
            </a:r>
          </a:p>
          <a:p>
            <a:r>
              <a:rPr lang="en-US" sz="2000" b="1" dirty="0" smtClean="0"/>
              <a:t>Hafiz </a:t>
            </a:r>
            <a:r>
              <a:rPr lang="en-US" sz="2000" b="1" dirty="0" err="1" smtClean="0"/>
              <a:t>ur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Rehman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M </a:t>
            </a:r>
            <a:r>
              <a:rPr lang="en-US" sz="2000" b="1" dirty="0" err="1" smtClean="0"/>
              <a:t>khubaib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M Ali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Outliers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13" y="2569667"/>
            <a:ext cx="5528665" cy="4192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653" y="2362198"/>
            <a:ext cx="5686185" cy="439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Outlier Detection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864" y="2603500"/>
            <a:ext cx="9254749" cy="42545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Numerical columns  outlier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I used IQR to remove the outlier from the numerical columns by taking lower and upper bound 1.5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The values which is below or above the 1.5 bonds are </a:t>
            </a:r>
            <a:br>
              <a:rPr lang="en-US" sz="2400" dirty="0" smtClean="0"/>
            </a:br>
            <a:r>
              <a:rPr lang="en-US" sz="2400" dirty="0" smtClean="0"/>
              <a:t>detected as outlier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60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Visual Representation of Outlier before removing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2286000"/>
            <a:ext cx="8740140" cy="4152900"/>
          </a:xfrm>
        </p:spPr>
      </p:pic>
    </p:spTree>
    <p:extLst>
      <p:ext uri="{BB962C8B-B14F-4D97-AF65-F5344CB8AC3E}">
        <p14:creationId xmlns:p14="http://schemas.microsoft.com/office/powerpoint/2010/main" val="3397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6" t="373" r="1190" b="54540"/>
          <a:stretch/>
        </p:blipFill>
        <p:spPr>
          <a:xfrm>
            <a:off x="754144" y="2300140"/>
            <a:ext cx="4259410" cy="45525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6" t="46598" b="206"/>
          <a:stretch/>
        </p:blipFill>
        <p:spPr>
          <a:xfrm>
            <a:off x="5203593" y="2422687"/>
            <a:ext cx="5335573" cy="4459926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Visual representation after removing numerical outlier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Categorical outlier Detection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2603500"/>
            <a:ext cx="9104313" cy="407924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 smtClean="0"/>
              <a:t>Info:</a:t>
            </a:r>
            <a:r>
              <a:rPr lang="en-US" sz="2400" b="1" dirty="0"/>
              <a:t> </a:t>
            </a:r>
            <a:r>
              <a:rPr lang="en-US" sz="2400" b="1" dirty="0" smtClean="0"/>
              <a:t>  </a:t>
            </a:r>
            <a:r>
              <a:rPr lang="en-US" sz="2400" dirty="0" smtClean="0"/>
              <a:t>categorical columns outlier are 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b="1" dirty="0"/>
              <a:t>Rare Categories</a:t>
            </a:r>
            <a:r>
              <a:rPr lang="en-US" sz="2400" dirty="0"/>
              <a:t> – Categories that appear very </a:t>
            </a:r>
            <a:r>
              <a:rPr lang="en-US" sz="2400" dirty="0" smtClean="0"/>
              <a:t>    few </a:t>
            </a:r>
            <a:r>
              <a:rPr lang="en-US" sz="2400" dirty="0"/>
              <a:t>times in the dataset    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/>
              <a:t>Misspelled Values</a:t>
            </a:r>
            <a:r>
              <a:rPr lang="en-US" sz="2400" dirty="0"/>
              <a:t> – Variations of the same category due to typos (e.g., "Diabetes" vs. "</a:t>
            </a:r>
            <a:r>
              <a:rPr lang="en-US" sz="2400" dirty="0" err="1"/>
              <a:t>Diabtes</a:t>
            </a:r>
            <a:r>
              <a:rPr lang="en-US" sz="2400" dirty="0"/>
              <a:t>").   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/>
              <a:t>Extra Spaces</a:t>
            </a:r>
            <a:r>
              <a:rPr lang="en-US" sz="2400" dirty="0"/>
              <a:t> – Leading or trailing spaces that cause duplicate-looking values (e.g., "High " vs. "High</a:t>
            </a:r>
            <a:r>
              <a:rPr lang="en-US" sz="2400" dirty="0" smtClean="0"/>
              <a:t>").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/>
              <a:t>Unknown Operators &amp; Symbols</a:t>
            </a:r>
            <a:r>
              <a:rPr lang="en-US" sz="2400" dirty="0"/>
              <a:t> – Unexpected values like "??", "--", or "N/A" that are not valid categories.  </a:t>
            </a:r>
          </a:p>
        </p:txBody>
      </p:sp>
    </p:spTree>
    <p:extLst>
      <p:ext uri="{BB962C8B-B14F-4D97-AF65-F5344CB8AC3E}">
        <p14:creationId xmlns:p14="http://schemas.microsoft.com/office/powerpoint/2010/main" val="2182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Removing the categorical outlier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First </a:t>
            </a:r>
            <a:r>
              <a:rPr lang="en-US" sz="2400" dirty="0" err="1" smtClean="0"/>
              <a:t>i</a:t>
            </a:r>
            <a:r>
              <a:rPr lang="en-US" sz="2400" dirty="0" smtClean="0"/>
              <a:t> remove the  </a:t>
            </a:r>
            <a:r>
              <a:rPr lang="en-US" sz="2400" dirty="0"/>
              <a:t>all  </a:t>
            </a:r>
            <a:r>
              <a:rPr lang="en-US" sz="2400" b="1" dirty="0"/>
              <a:t>Misspelled </a:t>
            </a:r>
            <a:r>
              <a:rPr lang="en-US" sz="2400" b="1" dirty="0" smtClean="0"/>
              <a:t>Values , </a:t>
            </a:r>
            <a:r>
              <a:rPr lang="en-US" sz="2400" b="1" dirty="0"/>
              <a:t>Extra </a:t>
            </a:r>
            <a:r>
              <a:rPr lang="en-US" sz="2400" b="1" dirty="0" smtClean="0"/>
              <a:t>Spaces , </a:t>
            </a:r>
            <a:r>
              <a:rPr lang="en-US" sz="2400" b="1" dirty="0"/>
              <a:t>Unknown</a:t>
            </a:r>
            <a:r>
              <a:rPr lang="en-US" sz="2400" dirty="0"/>
              <a:t> </a:t>
            </a:r>
            <a:r>
              <a:rPr lang="en-US" sz="2400" b="1" dirty="0"/>
              <a:t>Operators &amp; </a:t>
            </a:r>
            <a:r>
              <a:rPr lang="en-US" sz="2400" b="1" dirty="0" smtClean="0"/>
              <a:t>Symbols . </a:t>
            </a:r>
            <a:r>
              <a:rPr lang="en-US" sz="2400" dirty="0" smtClean="0"/>
              <a:t>By using the code by pandas library. </a:t>
            </a:r>
          </a:p>
          <a:p>
            <a:pPr algn="just"/>
            <a:r>
              <a:rPr lang="en-US" sz="2400" dirty="0" smtClean="0"/>
              <a:t>Then group all the rare values from all the categorical columns in one column and remove that column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This is also done by  the code by using pandas library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06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Visual representation of categorical columns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00" y="2720909"/>
            <a:ext cx="5143500" cy="3867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743" y="2720909"/>
            <a:ext cx="51435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 …..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9" y="2828925"/>
            <a:ext cx="5143500" cy="4029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353" y="2828925"/>
            <a:ext cx="51435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7471"/>
            <a:ext cx="5143500" cy="3867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778" y="2777471"/>
            <a:ext cx="51435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Continue….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49" y="2446059"/>
            <a:ext cx="5143500" cy="415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474" y="2446059"/>
            <a:ext cx="51435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9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KCD and NOT KCD differentiate .</a:t>
            </a:r>
          </a:p>
          <a:p>
            <a:r>
              <a:rPr lang="en-US" sz="2400" b="1" dirty="0"/>
              <a:t>Data set overview </a:t>
            </a:r>
            <a:endParaRPr lang="en-US" sz="2400" b="1" dirty="0" smtClean="0"/>
          </a:p>
          <a:p>
            <a:r>
              <a:rPr lang="en-US" sz="2400" b="1" dirty="0"/>
              <a:t>Aims of data set </a:t>
            </a:r>
            <a:endParaRPr lang="en-US" sz="2400" b="1" dirty="0" smtClean="0"/>
          </a:p>
          <a:p>
            <a:r>
              <a:rPr lang="en-US" sz="2400" b="1" dirty="0"/>
              <a:t>Data Exploration &amp; </a:t>
            </a:r>
            <a:r>
              <a:rPr lang="en-US" sz="2400" b="1" dirty="0" smtClean="0"/>
              <a:t>Preprocessing</a:t>
            </a:r>
          </a:p>
          <a:p>
            <a:r>
              <a:rPr lang="en-US" sz="2400" b="1" dirty="0"/>
              <a:t>Handling of numerical and categorical missing </a:t>
            </a:r>
            <a:r>
              <a:rPr lang="en-US" sz="2400" b="1" dirty="0" smtClean="0"/>
              <a:t>value</a:t>
            </a:r>
          </a:p>
          <a:p>
            <a:r>
              <a:rPr lang="en-US" sz="2400" b="1" dirty="0" smtClean="0"/>
              <a:t>Outliers and </a:t>
            </a:r>
            <a:r>
              <a:rPr lang="en-US" sz="2400" b="1" dirty="0"/>
              <a:t>O</a:t>
            </a:r>
            <a:r>
              <a:rPr lang="en-US" sz="2400" b="1" dirty="0" smtClean="0"/>
              <a:t>utliers handling  and visual representation of Outliers </a:t>
            </a:r>
          </a:p>
          <a:p>
            <a:r>
              <a:rPr lang="en-US" sz="2400" b="1" dirty="0"/>
              <a:t>Feature Engineering</a:t>
            </a:r>
            <a:endParaRPr lang="en-US" sz="2400" b="1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2245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147" y="3099774"/>
            <a:ext cx="5084505" cy="963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62" y="2466574"/>
            <a:ext cx="10791825" cy="428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</a:t>
            </a:r>
            <a:r>
              <a:rPr lang="en-US" b="1" dirty="0" smtClean="0"/>
              <a:t>Engineering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612" y="2343630"/>
            <a:ext cx="9151684" cy="4011066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this section I drop the unimportant columns which is not important for my </a:t>
            </a:r>
            <a:r>
              <a:rPr lang="en-US" sz="2400" dirty="0"/>
              <a:t>analysis like  </a:t>
            </a:r>
            <a:br>
              <a:rPr lang="en-US" sz="2400" dirty="0"/>
            </a:br>
            <a:r>
              <a:rPr lang="en-US" sz="2400" dirty="0"/>
              <a:t>                      </a:t>
            </a:r>
            <a:r>
              <a:rPr lang="en-US" sz="2400" b="1" dirty="0" err="1"/>
              <a:t>col_drop</a:t>
            </a:r>
            <a:r>
              <a:rPr lang="en-US" sz="2400" b="1" dirty="0"/>
              <a:t> = ['</a:t>
            </a:r>
            <a:r>
              <a:rPr lang="en-US" sz="2400" b="1" dirty="0" err="1"/>
              <a:t>dm</a:t>
            </a:r>
            <a:r>
              <a:rPr lang="en-US" sz="2400" b="1" dirty="0"/>
              <a:t>', 'cad' , </a:t>
            </a:r>
            <a:r>
              <a:rPr lang="en-US" sz="2400" b="1" dirty="0" smtClean="0"/>
              <a:t>'</a:t>
            </a:r>
            <a:r>
              <a:rPr lang="en-US" sz="2400" b="1" dirty="0" err="1" smtClean="0"/>
              <a:t>appet</a:t>
            </a:r>
            <a:r>
              <a:rPr lang="en-US" sz="2400" b="1" dirty="0" smtClean="0"/>
              <a:t>‘ , ‘id’ ].</a:t>
            </a:r>
          </a:p>
          <a:p>
            <a:r>
              <a:rPr lang="en-US" sz="2400" dirty="0" smtClean="0"/>
              <a:t>I also change the data type of  some column which need to modify like </a:t>
            </a:r>
            <a:br>
              <a:rPr lang="en-US" sz="2400" dirty="0" smtClean="0"/>
            </a:br>
            <a:r>
              <a:rPr lang="en-US" sz="2400" dirty="0" smtClean="0"/>
              <a:t>in my data set  </a:t>
            </a:r>
            <a:r>
              <a:rPr lang="en-US" sz="2400" b="1" dirty="0" smtClean="0"/>
              <a:t>AGE</a:t>
            </a:r>
            <a:r>
              <a:rPr lang="en-US" sz="2400" dirty="0" smtClean="0"/>
              <a:t> column  has data type  float but all data contain </a:t>
            </a:r>
            <a:br>
              <a:rPr lang="en-US" sz="2400" dirty="0" smtClean="0"/>
            </a:br>
            <a:r>
              <a:rPr lang="en-US" sz="2400" dirty="0" err="1" smtClean="0"/>
              <a:t>num</a:t>
            </a:r>
            <a:r>
              <a:rPr lang="en-US" sz="2400" dirty="0" smtClean="0"/>
              <a:t> which is not in decimal form so modified to </a:t>
            </a:r>
            <a:r>
              <a:rPr lang="en-US" sz="2400" dirty="0" err="1" smtClean="0"/>
              <a:t>int</a:t>
            </a:r>
            <a:r>
              <a:rPr lang="en-US" sz="2400" dirty="0" smtClean="0"/>
              <a:t> 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/>
              <a:t>age (float) </a:t>
            </a:r>
            <a:r>
              <a:rPr lang="en-US" sz="2400" b="1" dirty="0" err="1" smtClean="0"/>
              <a:t>coverted</a:t>
            </a:r>
            <a:r>
              <a:rPr lang="en-US" sz="2400" b="1" dirty="0" smtClean="0"/>
              <a:t> to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052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58450"/>
          </a:xfrm>
        </p:spPr>
        <p:txBody>
          <a:bodyPr/>
          <a:lstStyle/>
          <a:p>
            <a:r>
              <a:rPr lang="en-US" dirty="0" smtClean="0"/>
              <a:t>Numerical columns which need to standardization are </a:t>
            </a:r>
            <a:r>
              <a:rPr lang="en-US" dirty="0" err="1" smtClean="0"/>
              <a:t>standerdize</a:t>
            </a:r>
            <a:r>
              <a:rPr lang="en-US" dirty="0" err="1"/>
              <a:t>d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E.g. </a:t>
            </a:r>
            <a:br>
              <a:rPr lang="en-US" dirty="0" smtClean="0"/>
            </a:br>
            <a:r>
              <a:rPr lang="en-US" dirty="0" smtClean="0"/>
              <a:t>       Age , </a:t>
            </a:r>
            <a:r>
              <a:rPr lang="en-US" dirty="0" err="1" smtClean="0"/>
              <a:t>bp</a:t>
            </a:r>
            <a:r>
              <a:rPr lang="en-US" dirty="0" smtClean="0"/>
              <a:t> , </a:t>
            </a:r>
            <a:r>
              <a:rPr lang="en-US" dirty="0" err="1" smtClean="0"/>
              <a:t>pcc</a:t>
            </a:r>
            <a:r>
              <a:rPr lang="en-US" dirty="0" smtClean="0"/>
              <a:t> , </a:t>
            </a:r>
            <a:r>
              <a:rPr lang="en-US" dirty="0" err="1" smtClean="0"/>
              <a:t>bgr</a:t>
            </a:r>
            <a:r>
              <a:rPr lang="en-US" dirty="0" smtClean="0"/>
              <a:t> , sod , pot, </a:t>
            </a:r>
            <a:r>
              <a:rPr lang="en-US" dirty="0" err="1" smtClean="0"/>
              <a:t>hemo</a:t>
            </a:r>
            <a:r>
              <a:rPr lang="en-US" dirty="0" smtClean="0"/>
              <a:t> , </a:t>
            </a:r>
            <a:r>
              <a:rPr lang="en-US" dirty="0" err="1" smtClean="0"/>
              <a:t>pcv</a:t>
            </a:r>
            <a:r>
              <a:rPr lang="en-US" dirty="0" smtClean="0"/>
              <a:t>, </a:t>
            </a:r>
            <a:r>
              <a:rPr lang="en-US" dirty="0" err="1" smtClean="0"/>
              <a:t>wc</a:t>
            </a:r>
            <a:r>
              <a:rPr lang="en-US" dirty="0" smtClean="0"/>
              <a:t> , </a:t>
            </a:r>
            <a:r>
              <a:rPr lang="en-US" dirty="0" err="1" smtClean="0"/>
              <a:t>rc</a:t>
            </a:r>
            <a:r>
              <a:rPr lang="en-US" dirty="0" smtClean="0"/>
              <a:t> , etc.</a:t>
            </a:r>
          </a:p>
          <a:p>
            <a:r>
              <a:rPr lang="en-US" dirty="0" smtClean="0"/>
              <a:t>Categorical columns in my data set contain </a:t>
            </a:r>
            <a:br>
              <a:rPr lang="en-US" dirty="0" smtClean="0"/>
            </a:br>
            <a:r>
              <a:rPr lang="en-US" dirty="0" smtClean="0"/>
              <a:t>(yes / no )</a:t>
            </a:r>
            <a:br>
              <a:rPr lang="en-US" dirty="0" smtClean="0"/>
            </a:br>
            <a:r>
              <a:rPr lang="en-US" dirty="0" smtClean="0"/>
              <a:t>(normal / abnormal )</a:t>
            </a:r>
            <a:br>
              <a:rPr lang="en-US" dirty="0" smtClean="0"/>
            </a:br>
            <a:r>
              <a:rPr lang="en-US" dirty="0" smtClean="0"/>
              <a:t>(KCD / not KCD)………… so apply the label encoder and convert it to </a:t>
            </a:r>
            <a:br>
              <a:rPr lang="en-US" dirty="0" smtClean="0"/>
            </a:br>
            <a:r>
              <a:rPr lang="en-US" dirty="0" smtClean="0"/>
              <a:t>0 or 1 category .</a:t>
            </a:r>
          </a:p>
          <a:p>
            <a:r>
              <a:rPr lang="en-US" dirty="0" smtClean="0"/>
              <a:t>Both  Numerical and Categorical columns are standardized or encoded </a:t>
            </a:r>
            <a:br>
              <a:rPr lang="en-US" dirty="0" smtClean="0"/>
            </a:br>
            <a:r>
              <a:rPr lang="en-US" dirty="0" smtClean="0"/>
              <a:t>by using </a:t>
            </a:r>
            <a:r>
              <a:rPr lang="en-US" b="1" dirty="0" smtClean="0">
                <a:solidFill>
                  <a:srgbClr val="FF0000"/>
                </a:solidFill>
              </a:rPr>
              <a:t>SCIKIT LEARN LIBRARY</a:t>
            </a:r>
          </a:p>
        </p:txBody>
      </p:sp>
    </p:spTree>
    <p:extLst>
      <p:ext uri="{BB962C8B-B14F-4D97-AF65-F5344CB8AC3E}">
        <p14:creationId xmlns:p14="http://schemas.microsoft.com/office/powerpoint/2010/main" val="1022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14" y="527993"/>
            <a:ext cx="8761413" cy="1077969"/>
          </a:xfrm>
        </p:spPr>
        <p:txBody>
          <a:bodyPr/>
          <a:lstStyle/>
          <a:p>
            <a:r>
              <a:rPr lang="en-US" b="1" dirty="0" smtClean="0"/>
              <a:t>Insights from the Analysis</a:t>
            </a:r>
            <a:endParaRPr lang="en-US" b="1" dirty="0"/>
          </a:p>
        </p:txBody>
      </p:sp>
      <p:pic>
        <p:nvPicPr>
          <p:cNvPr id="7170" name="Picture 2" descr="Data vs. Analytics vs. Insights – Defining Fundament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6" y="2541114"/>
            <a:ext cx="11303213" cy="415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9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 CKD &amp; NOT CKD by SG BP &amp; AGE level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76" y="2512679"/>
            <a:ext cx="6085755" cy="3507121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/>
              <a:t>Specific Gravity (SG) in Kidney </a:t>
            </a:r>
            <a:r>
              <a:rPr lang="en-US" sz="2600" dirty="0" smtClean="0"/>
              <a:t>Function</a:t>
            </a:r>
          </a:p>
          <a:p>
            <a:r>
              <a:rPr lang="en-US" sz="2600" dirty="0"/>
              <a:t>SG measures urine concentration and kidney’s ability to concentrate or dilute </a:t>
            </a:r>
            <a:r>
              <a:rPr lang="en-US" sz="2600" dirty="0" smtClean="0"/>
              <a:t>urine</a:t>
            </a:r>
          </a:p>
          <a:p>
            <a:r>
              <a:rPr lang="en-US" sz="2600" dirty="0"/>
              <a:t>Normal range: </a:t>
            </a:r>
            <a:r>
              <a:rPr lang="en-US" sz="2600" b="1" dirty="0"/>
              <a:t>1.005 – 1.030</a:t>
            </a:r>
          </a:p>
          <a:p>
            <a:r>
              <a:rPr lang="en-US" sz="2600" dirty="0"/>
              <a:t>Low SG → Kidney dysfunction, excessive fluid intake</a:t>
            </a:r>
          </a:p>
          <a:p>
            <a:r>
              <a:rPr lang="en-US" sz="2600" dirty="0"/>
              <a:t>High SG → Dehydration, concentrated urine, possible kidney issues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806" y="2512678"/>
            <a:ext cx="5556237" cy="440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51" y="2363402"/>
            <a:ext cx="10481022" cy="43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12679"/>
            <a:ext cx="5670817" cy="350712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INFO </a:t>
            </a:r>
          </a:p>
          <a:p>
            <a:r>
              <a:rPr lang="en-US" sz="2400" dirty="0" smtClean="0"/>
              <a:t>People </a:t>
            </a:r>
            <a:r>
              <a:rPr lang="en-US" sz="2400" dirty="0"/>
              <a:t>with SG between </a:t>
            </a:r>
            <a:r>
              <a:rPr lang="en-US" sz="2400" b="1" dirty="0"/>
              <a:t>1.005 </a:t>
            </a:r>
            <a:r>
              <a:rPr lang="en-US" sz="2400" dirty="0"/>
              <a:t>and </a:t>
            </a:r>
            <a:r>
              <a:rPr lang="en-US" sz="2400" b="1" dirty="0" smtClean="0"/>
              <a:t>1.035</a:t>
            </a:r>
            <a:r>
              <a:rPr lang="en-US" sz="2400" dirty="0" smtClean="0"/>
              <a:t> is =  </a:t>
            </a:r>
            <a:r>
              <a:rPr lang="en-US" sz="2400" b="1" dirty="0" smtClean="0"/>
              <a:t>400.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People with SG below the </a:t>
            </a:r>
            <a:r>
              <a:rPr lang="en-US" sz="2400" b="1" dirty="0"/>
              <a:t>midpoint (</a:t>
            </a:r>
            <a:r>
              <a:rPr lang="en-US" sz="2400" b="1" dirty="0" smtClean="0"/>
              <a:t>1.02) is  = 213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People </a:t>
            </a:r>
            <a:r>
              <a:rPr lang="en-US" sz="2400" dirty="0"/>
              <a:t>with SG above the </a:t>
            </a:r>
            <a:r>
              <a:rPr lang="en-US" sz="2400" b="1" dirty="0"/>
              <a:t>midpoint (</a:t>
            </a:r>
            <a:r>
              <a:rPr lang="en-US" sz="2400" b="1" dirty="0" smtClean="0"/>
              <a:t>1.02) = 81 </a:t>
            </a:r>
            <a:r>
              <a:rPr lang="en-US" sz="2400" dirty="0"/>
              <a:t>People with SG near the midpoint (1.02): 106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813" y="2451206"/>
            <a:ext cx="6423853" cy="432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CKD &amp; NOT CKD </a:t>
            </a:r>
            <a:r>
              <a:rPr lang="en-US" b="1" dirty="0" smtClean="0"/>
              <a:t>by AL </a:t>
            </a:r>
            <a:r>
              <a:rPr lang="en-US" b="1" dirty="0"/>
              <a:t>BP &amp; AGE level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2558782"/>
            <a:ext cx="5263563" cy="3281083"/>
          </a:xfrm>
        </p:spPr>
        <p:txBody>
          <a:bodyPr/>
          <a:lstStyle/>
          <a:p>
            <a:r>
              <a:rPr lang="en-US" dirty="0"/>
              <a:t>Albumin (AL) in Kidney Function</a:t>
            </a:r>
          </a:p>
          <a:p>
            <a:r>
              <a:rPr lang="en-US" dirty="0"/>
              <a:t>AL measures the presence of albumin (protein) in urine, indicating kidney health.</a:t>
            </a:r>
          </a:p>
          <a:p>
            <a:r>
              <a:rPr lang="en-US" b="1" dirty="0"/>
              <a:t>Normal: No or trace </a:t>
            </a:r>
            <a:r>
              <a:rPr lang="en-US" b="1" dirty="0" smtClean="0"/>
              <a:t>amounts (normal &lt; 30)</a:t>
            </a:r>
            <a:endParaRPr lang="en-US" b="1" dirty="0"/>
          </a:p>
          <a:p>
            <a:r>
              <a:rPr lang="en-US" b="1" dirty="0"/>
              <a:t>High AL → Kidney damage, proteinuria, possible chronic kidney disease (CKD)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28" y="2451207"/>
            <a:ext cx="6370064" cy="440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397417"/>
            <a:ext cx="11325225" cy="4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Continue…..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47" y="2351313"/>
            <a:ext cx="9397573" cy="423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Insights from the </a:t>
            </a:r>
            <a:r>
              <a:rPr lang="en-US" sz="2400" b="1" dirty="0" smtClean="0"/>
              <a:t>Analysis</a:t>
            </a:r>
          </a:p>
          <a:p>
            <a:r>
              <a:rPr lang="en-US" sz="2400" b="1" dirty="0"/>
              <a:t>Final </a:t>
            </a:r>
            <a:r>
              <a:rPr lang="en-US" sz="2400" b="1" dirty="0" smtClean="0"/>
              <a:t>Conclusion</a:t>
            </a:r>
          </a:p>
          <a:p>
            <a:r>
              <a:rPr lang="en-US" sz="2400" b="1" dirty="0"/>
              <a:t>Data Trends &amp; Observations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5885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CKD &amp; NOT CKD by </a:t>
            </a:r>
            <a:r>
              <a:rPr lang="en-US" b="1" dirty="0" smtClean="0"/>
              <a:t>SU </a:t>
            </a:r>
            <a:r>
              <a:rPr lang="en-US" b="1" dirty="0"/>
              <a:t>BP &amp; AGE level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6" y="2620255"/>
            <a:ext cx="5371138" cy="3399544"/>
          </a:xfrm>
        </p:spPr>
        <p:txBody>
          <a:bodyPr/>
          <a:lstStyle/>
          <a:p>
            <a:r>
              <a:rPr lang="en-US" b="1" dirty="0"/>
              <a:t>Sugar (SU) in Kidney Function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SU measures glucose levels in urine, which can indicate abnormal kidney filtration.</a:t>
            </a:r>
          </a:p>
          <a:p>
            <a:r>
              <a:rPr lang="en-US" b="1" dirty="0"/>
              <a:t>Normal</a:t>
            </a:r>
            <a:r>
              <a:rPr lang="en-US" dirty="0"/>
              <a:t>: No glucose detected</a:t>
            </a:r>
          </a:p>
          <a:p>
            <a:r>
              <a:rPr lang="en-US" b="1" dirty="0"/>
              <a:t>High SU</a:t>
            </a:r>
            <a:r>
              <a:rPr lang="en-US" dirty="0"/>
              <a:t> → Possible diabetes, kidney dysfunction, or glucose reabsorption issues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504" y="2406182"/>
            <a:ext cx="6400800" cy="41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Continue…..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10" y="2470977"/>
            <a:ext cx="11325225" cy="41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374365"/>
            <a:ext cx="11325225" cy="38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CKD &amp; NOT CKD by </a:t>
            </a:r>
            <a:r>
              <a:rPr lang="en-US" b="1" dirty="0" smtClean="0"/>
              <a:t>RBC </a:t>
            </a:r>
            <a:r>
              <a:rPr lang="en-US" b="1" dirty="0"/>
              <a:t>BP &amp; AGE level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62" y="2520363"/>
            <a:ext cx="4810204" cy="3499437"/>
          </a:xfrm>
        </p:spPr>
        <p:txBody>
          <a:bodyPr/>
          <a:lstStyle/>
          <a:p>
            <a:r>
              <a:rPr lang="en-US" b="1" dirty="0"/>
              <a:t>Red Blood Cells (RBC) in Kidney Function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RBC in urine indicates kidney health and possible bleeding in the urinary tract.</a:t>
            </a:r>
          </a:p>
          <a:p>
            <a:r>
              <a:rPr lang="en-US" b="1" dirty="0"/>
              <a:t>Normal Range</a:t>
            </a:r>
            <a:r>
              <a:rPr lang="en-US" dirty="0"/>
              <a:t>: </a:t>
            </a:r>
            <a:r>
              <a:rPr lang="en-US" b="1" dirty="0"/>
              <a:t>0-2 RBCs per high power field (HPF)</a:t>
            </a:r>
            <a:endParaRPr lang="en-US" dirty="0"/>
          </a:p>
          <a:p>
            <a:r>
              <a:rPr lang="en-US" b="1" dirty="0"/>
              <a:t>High RBC</a:t>
            </a:r>
            <a:r>
              <a:rPr lang="en-US" dirty="0"/>
              <a:t> → Infection, kidney stones, or kidney </a:t>
            </a:r>
            <a:r>
              <a:rPr lang="en-US" dirty="0" smtClean="0"/>
              <a:t>disease</a:t>
            </a:r>
          </a:p>
          <a:p>
            <a:r>
              <a:rPr lang="en-US" b="1" dirty="0"/>
              <a:t>Chronic kidney disease (CKD)</a:t>
            </a:r>
            <a:r>
              <a:rPr lang="en-US" dirty="0"/>
              <a:t> </a:t>
            </a:r>
            <a:r>
              <a:rPr lang="en-US" dirty="0" smtClean="0"/>
              <a:t>if the RBC is below normal range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269" y="2520363"/>
            <a:ext cx="6619875" cy="407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397417"/>
            <a:ext cx="11325225" cy="384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CKD &amp; NOT CKD by </a:t>
            </a:r>
            <a:r>
              <a:rPr lang="en-US" b="1" dirty="0" smtClean="0"/>
              <a:t>PC </a:t>
            </a:r>
            <a:r>
              <a:rPr lang="en-US" b="1" dirty="0"/>
              <a:t>BP &amp; AGE level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46" y="2504995"/>
            <a:ext cx="5079145" cy="3514805"/>
          </a:xfrm>
        </p:spPr>
        <p:txBody>
          <a:bodyPr/>
          <a:lstStyle/>
          <a:p>
            <a:r>
              <a:rPr lang="en-US" b="1" dirty="0"/>
              <a:t>Pus Cells (PC) in Kidney Function</a:t>
            </a:r>
          </a:p>
          <a:p>
            <a:r>
              <a:rPr lang="en-US" b="1" dirty="0"/>
              <a:t>PC (white blood cells in urine) indicates infection or inflammation in the urinary tract or kidneys.</a:t>
            </a:r>
          </a:p>
          <a:p>
            <a:r>
              <a:rPr lang="en-US" b="1" dirty="0"/>
              <a:t>Normal Range: 0-5 pus cells per high power field (HPF)</a:t>
            </a:r>
          </a:p>
          <a:p>
            <a:r>
              <a:rPr lang="en-US" b="1" dirty="0"/>
              <a:t>High PC → Urinary tract infection (UTI), kidney infection, or inflammation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617" y="2420471"/>
            <a:ext cx="6439222" cy="43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481943"/>
            <a:ext cx="11325225" cy="416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006" y="867624"/>
            <a:ext cx="8761413" cy="706964"/>
          </a:xfrm>
        </p:spPr>
        <p:txBody>
          <a:bodyPr/>
          <a:lstStyle/>
          <a:p>
            <a:r>
              <a:rPr lang="en-US" b="1" dirty="0"/>
              <a:t>Classification CKD &amp; NOT CKD by </a:t>
            </a:r>
            <a:r>
              <a:rPr lang="en-US" b="1" dirty="0" smtClean="0"/>
              <a:t>BA BP </a:t>
            </a:r>
            <a:r>
              <a:rPr lang="en-US" b="1" dirty="0"/>
              <a:t>&amp; AGE level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12787"/>
            <a:ext cx="4894729" cy="3607013"/>
          </a:xfrm>
        </p:spPr>
        <p:txBody>
          <a:bodyPr/>
          <a:lstStyle/>
          <a:p>
            <a:r>
              <a:rPr lang="en-US" b="1" dirty="0"/>
              <a:t>Bacteria (BA) in Kidney Function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BA indicates the presence of bacteria in urine, which may signal an infection.</a:t>
            </a:r>
          </a:p>
          <a:p>
            <a:r>
              <a:rPr lang="en-US" b="1" dirty="0"/>
              <a:t>Normal</a:t>
            </a:r>
            <a:r>
              <a:rPr lang="en-US" dirty="0"/>
              <a:t>: No bacteria present</a:t>
            </a:r>
          </a:p>
          <a:p>
            <a:r>
              <a:rPr lang="en-US" b="1" dirty="0"/>
              <a:t>High BA</a:t>
            </a:r>
            <a:r>
              <a:rPr lang="en-US" dirty="0"/>
              <a:t> → Possible </a:t>
            </a:r>
            <a:r>
              <a:rPr lang="en-US" b="1" dirty="0"/>
              <a:t>urinary tract infection (UTI)</a:t>
            </a:r>
            <a:r>
              <a:rPr lang="en-US" dirty="0"/>
              <a:t>, kidney infection, or contamination during sample collection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785" y="2497310"/>
            <a:ext cx="7292148" cy="436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Continue…..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31" y="2470977"/>
            <a:ext cx="11325225" cy="407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CKD &amp; NOT CKD by </a:t>
            </a:r>
            <a:r>
              <a:rPr lang="en-US" b="1" dirty="0" smtClean="0"/>
              <a:t>BU BP </a:t>
            </a:r>
            <a:r>
              <a:rPr lang="en-US" b="1" dirty="0"/>
              <a:t>&amp; AGE level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44" y="2428154"/>
            <a:ext cx="4454391" cy="3169023"/>
          </a:xfrm>
        </p:spPr>
        <p:txBody>
          <a:bodyPr/>
          <a:lstStyle/>
          <a:p>
            <a:r>
              <a:rPr lang="en-US" b="1" dirty="0"/>
              <a:t>Blood Urea (BU) in Kidney Function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BU measures urea levels in the blood, indicating kidney efficiency in waste removal.</a:t>
            </a:r>
          </a:p>
          <a:p>
            <a:r>
              <a:rPr lang="en-US" b="1" dirty="0"/>
              <a:t>Normal Range</a:t>
            </a:r>
            <a:r>
              <a:rPr lang="en-US" dirty="0"/>
              <a:t>: </a:t>
            </a:r>
            <a:r>
              <a:rPr lang="en-US" b="1" dirty="0"/>
              <a:t>7 – 20 mg/</a:t>
            </a:r>
            <a:r>
              <a:rPr lang="en-US" b="1" dirty="0" err="1"/>
              <a:t>dL</a:t>
            </a:r>
            <a:endParaRPr lang="en-US" dirty="0"/>
          </a:p>
          <a:p>
            <a:r>
              <a:rPr lang="en-US" b="1" dirty="0"/>
              <a:t>High BU</a:t>
            </a:r>
            <a:r>
              <a:rPr lang="en-US" dirty="0"/>
              <a:t> → Kidney dysfunction, dehydration, high protein intake</a:t>
            </a:r>
          </a:p>
          <a:p>
            <a:r>
              <a:rPr lang="en-US" b="1" dirty="0"/>
              <a:t>Low BU</a:t>
            </a:r>
            <a:r>
              <a:rPr lang="en-US" dirty="0"/>
              <a:t> → Liver disease, malnutrition, </a:t>
            </a:r>
            <a:r>
              <a:rPr lang="en-US" dirty="0" err="1"/>
              <a:t>overhydration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335" y="2604887"/>
            <a:ext cx="6948715" cy="40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86" y="917107"/>
            <a:ext cx="8761413" cy="706964"/>
          </a:xfrm>
        </p:spPr>
        <p:txBody>
          <a:bodyPr/>
          <a:lstStyle/>
          <a:p>
            <a:r>
              <a:rPr lang="en-US" b="1" dirty="0" smtClean="0"/>
              <a:t>KCD or not KCD </a:t>
            </a:r>
            <a:endParaRPr lang="en-US" b="1" dirty="0"/>
          </a:p>
        </p:txBody>
      </p:sp>
      <p:pic>
        <p:nvPicPr>
          <p:cNvPr id="1026" name="Picture 2" descr="Chronic Kidney Disease Stages, Symptoms, And Treat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2" y="2294509"/>
            <a:ext cx="10855929" cy="444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2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Continue…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481943"/>
            <a:ext cx="11325225" cy="404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448" y="2498103"/>
            <a:ext cx="9801504" cy="4157220"/>
          </a:xfrm>
        </p:spPr>
        <p:txBody>
          <a:bodyPr/>
          <a:lstStyle/>
          <a:p>
            <a:r>
              <a:rPr lang="en-US" sz="2400" b="1" dirty="0"/>
              <a:t>Specific Gravity (SG</a:t>
            </a:r>
            <a:r>
              <a:rPr lang="en-US" sz="2400" dirty="0"/>
              <a:t>): Lower SG levels indicate kidney dysfunction, while higher SG suggests dehydration.</a:t>
            </a:r>
          </a:p>
          <a:p>
            <a:r>
              <a:rPr lang="en-US" sz="2400" b="1" dirty="0"/>
              <a:t>Albumin (AL): </a:t>
            </a:r>
            <a:r>
              <a:rPr lang="en-US" sz="2400" dirty="0"/>
              <a:t>High AL levels are strongly associated with CKD due to protein leakage in urine.</a:t>
            </a:r>
          </a:p>
          <a:p>
            <a:r>
              <a:rPr lang="en-US" sz="2400" b="1" dirty="0"/>
              <a:t>Sugar (SU):</a:t>
            </a:r>
            <a:r>
              <a:rPr lang="en-US" sz="2400" dirty="0"/>
              <a:t> Presence of glucose in urine suggests potential kidney damage, often linked to diabetes.</a:t>
            </a:r>
          </a:p>
          <a:p>
            <a:r>
              <a:rPr lang="en-US" sz="2400" b="1" dirty="0"/>
              <a:t>Red Blood Cells (RBC): </a:t>
            </a:r>
            <a:r>
              <a:rPr lang="en-US" sz="2400" dirty="0"/>
              <a:t>Abnormal RBC levels indicate kidney infections or chronic kidney disease.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606" y="2507530"/>
            <a:ext cx="8642008" cy="3512270"/>
          </a:xfrm>
        </p:spPr>
        <p:txBody>
          <a:bodyPr>
            <a:normAutofit/>
          </a:bodyPr>
          <a:lstStyle/>
          <a:p>
            <a:r>
              <a:rPr lang="en-US" sz="2400" b="1" dirty="0"/>
              <a:t>Pus Cells (PC): </a:t>
            </a:r>
            <a:r>
              <a:rPr lang="en-US" sz="2400" dirty="0"/>
              <a:t>High PC levels suggest inflammation or urinary tract infections, often linked to CKD.</a:t>
            </a:r>
          </a:p>
          <a:p>
            <a:r>
              <a:rPr lang="en-US" sz="2400" b="1" dirty="0"/>
              <a:t>Bacteria (BA): </a:t>
            </a:r>
            <a:r>
              <a:rPr lang="en-US" sz="2400" dirty="0"/>
              <a:t>Presence of bacteria indicates urinary infections, which can worsen kidney health.</a:t>
            </a:r>
          </a:p>
          <a:p>
            <a:r>
              <a:rPr lang="en-US" sz="2400" b="1" dirty="0"/>
              <a:t>Blood Urea (BU): </a:t>
            </a:r>
            <a:r>
              <a:rPr lang="en-US" sz="2400" dirty="0"/>
              <a:t>Elevated BU suggests kidney dysfunction and waste retention.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42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Trends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 significant number of patients with low SG, high AL, high SU, and high BU were classified as CKD-positive.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BP and Age play a crucial role in kidney disease, with older individuals and those with hypertension showing higher CKD rates.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23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set overview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962" y="2603500"/>
            <a:ext cx="9009652" cy="395755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dataset consists of </a:t>
            </a:r>
            <a:r>
              <a:rPr lang="en-US" sz="2400" b="1" dirty="0"/>
              <a:t>400 records</a:t>
            </a:r>
            <a:r>
              <a:rPr lang="en-US" sz="2400" dirty="0"/>
              <a:t> with </a:t>
            </a:r>
            <a:r>
              <a:rPr lang="en-US" sz="2400" b="1" dirty="0"/>
              <a:t>26 columns</a:t>
            </a:r>
            <a:r>
              <a:rPr lang="en-US" sz="2400" dirty="0"/>
              <a:t>, representing various medical parameters of patients. It includes both numerical and categorical features, with some missing values across different </a:t>
            </a:r>
            <a:r>
              <a:rPr lang="en-US" sz="2400" dirty="0" smtClean="0"/>
              <a:t>columns</a:t>
            </a:r>
            <a:br>
              <a:rPr lang="en-US" sz="2400" dirty="0" smtClean="0"/>
            </a:br>
            <a:endParaRPr lang="en-US" sz="2400" dirty="0" smtClean="0"/>
          </a:p>
          <a:p>
            <a:pPr algn="just"/>
            <a:r>
              <a:rPr lang="en-US" sz="2400" b="1" dirty="0"/>
              <a:t>Numerical Features (12 columns): </a:t>
            </a:r>
            <a:r>
              <a:rPr lang="en-US" sz="2400" dirty="0"/>
              <a:t>Includes attributes like age, blood pressure (</a:t>
            </a:r>
            <a:r>
              <a:rPr lang="en-US" sz="2400" dirty="0" err="1"/>
              <a:t>bp</a:t>
            </a:r>
            <a:r>
              <a:rPr lang="en-US" sz="2400" dirty="0"/>
              <a:t>), specific gravity (sg), hemoglobin (</a:t>
            </a:r>
            <a:r>
              <a:rPr lang="en-US" sz="2400" dirty="0" err="1"/>
              <a:t>hemo</a:t>
            </a:r>
            <a:r>
              <a:rPr lang="en-US" sz="2400" dirty="0"/>
              <a:t>), sodium (sod), potassium (pot), and blood glucose random (</a:t>
            </a:r>
            <a:r>
              <a:rPr lang="en-US" sz="2400" dirty="0" err="1"/>
              <a:t>bgr</a:t>
            </a:r>
            <a:r>
              <a:rPr lang="en-US" sz="2400" dirty="0"/>
              <a:t>). These are mainly stored as float64 data types.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9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Continue dataset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962" y="2603500"/>
            <a:ext cx="9009652" cy="3684178"/>
          </a:xfrm>
        </p:spPr>
        <p:txBody>
          <a:bodyPr/>
          <a:lstStyle/>
          <a:p>
            <a:pPr algn="just"/>
            <a:r>
              <a:rPr lang="en-US" sz="2400" b="1" dirty="0"/>
              <a:t>Categorical Features </a:t>
            </a:r>
            <a:r>
              <a:rPr lang="en-US" sz="2400" dirty="0"/>
              <a:t>(</a:t>
            </a:r>
            <a:r>
              <a:rPr lang="en-US" sz="2400" b="1" dirty="0"/>
              <a:t>14 columns</a:t>
            </a:r>
            <a:r>
              <a:rPr lang="en-US" sz="2400" dirty="0"/>
              <a:t>): Includes features such as red blood cells (</a:t>
            </a:r>
            <a:r>
              <a:rPr lang="en-US" sz="2400" dirty="0" err="1"/>
              <a:t>rbc</a:t>
            </a:r>
            <a:r>
              <a:rPr lang="en-US" sz="2400" dirty="0"/>
              <a:t>), pus cells (pc), hypertension (</a:t>
            </a:r>
            <a:r>
              <a:rPr lang="en-US" sz="2400" dirty="0" err="1"/>
              <a:t>htn</a:t>
            </a:r>
            <a:r>
              <a:rPr lang="en-US" sz="2400" dirty="0"/>
              <a:t>), diabetes mellitus (</a:t>
            </a:r>
            <a:r>
              <a:rPr lang="en-US" sz="2400" dirty="0" err="1"/>
              <a:t>dm</a:t>
            </a:r>
            <a:r>
              <a:rPr lang="en-US" sz="2400" dirty="0"/>
              <a:t>), coronary artery disease (cad), appetite (</a:t>
            </a:r>
            <a:r>
              <a:rPr lang="en-US" sz="2400" dirty="0" err="1"/>
              <a:t>appet</a:t>
            </a:r>
            <a:r>
              <a:rPr lang="en-US" sz="2400" dirty="0"/>
              <a:t>), and classification (target variable). These are stored as object data types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Missing Values</a:t>
            </a:r>
            <a:r>
              <a:rPr lang="en-US" sz="2400" dirty="0"/>
              <a:t>: Some columns, like </a:t>
            </a:r>
            <a:r>
              <a:rPr lang="en-US" sz="2400" dirty="0" err="1"/>
              <a:t>rbc</a:t>
            </a:r>
            <a:r>
              <a:rPr lang="en-US" sz="2400" dirty="0"/>
              <a:t> </a:t>
            </a:r>
            <a:r>
              <a:rPr lang="en-US" sz="2400" b="1" dirty="0"/>
              <a:t>(248 non-null</a:t>
            </a:r>
            <a:r>
              <a:rPr lang="en-US" sz="2400" dirty="0"/>
              <a:t>) and </a:t>
            </a:r>
            <a:r>
              <a:rPr lang="en-US" sz="2400" dirty="0" err="1"/>
              <a:t>wc</a:t>
            </a:r>
            <a:r>
              <a:rPr lang="en-US" sz="2400" dirty="0"/>
              <a:t> </a:t>
            </a:r>
            <a:r>
              <a:rPr lang="en-US" sz="2400" b="1" dirty="0"/>
              <a:t>(295 non-null), </a:t>
            </a:r>
            <a:r>
              <a:rPr lang="en-US" sz="2400" dirty="0"/>
              <a:t>have significant missing data, which may require handling during preprocessing.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30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Aims of data set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The dataset is designed for medical analysis and likely aims to predict a disease classification based on various patient </a:t>
            </a:r>
            <a:r>
              <a:rPr lang="en-US" sz="2400" dirty="0" smtClean="0"/>
              <a:t>attributes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Age  BP   SG   </a:t>
            </a:r>
            <a:r>
              <a:rPr lang="en-US" sz="2400" dirty="0"/>
              <a:t>RBC </a:t>
            </a:r>
            <a:r>
              <a:rPr lang="en-US" sz="2400" dirty="0" smtClean="0"/>
              <a:t>     </a:t>
            </a:r>
            <a:r>
              <a:rPr lang="en-US" sz="2400" dirty="0" err="1" smtClean="0"/>
              <a:t>Hemo</a:t>
            </a:r>
            <a:r>
              <a:rPr lang="en-US" sz="2400" dirty="0" smtClean="0"/>
              <a:t>    </a:t>
            </a:r>
            <a:r>
              <a:rPr lang="en-US" sz="2400" dirty="0"/>
              <a:t>HTN </a:t>
            </a:r>
            <a:r>
              <a:rPr lang="en-US" sz="2400" dirty="0" smtClean="0"/>
              <a:t>   Classification</a:t>
            </a:r>
            <a:endParaRPr lang="en-US" sz="2400" dirty="0"/>
          </a:p>
          <a:p>
            <a:pPr algn="just"/>
            <a:r>
              <a:rPr lang="en-US" sz="2400" dirty="0" smtClean="0"/>
              <a:t>45     80   1.02   Normal </a:t>
            </a:r>
            <a:r>
              <a:rPr lang="en-US" sz="2400" dirty="0"/>
              <a:t>13.5 </a:t>
            </a:r>
            <a:r>
              <a:rPr lang="en-US" sz="2400" dirty="0" smtClean="0"/>
              <a:t>     Yes       CKD</a:t>
            </a:r>
            <a:endParaRPr lang="en-US" sz="2400" dirty="0"/>
          </a:p>
          <a:p>
            <a:pPr algn="just"/>
            <a:r>
              <a:rPr lang="en-US" sz="2400" dirty="0"/>
              <a:t>30 </a:t>
            </a:r>
            <a:r>
              <a:rPr lang="en-US" sz="2400" dirty="0" smtClean="0"/>
              <a:t>   120  1.025  Normal 15.0   No       Non-CKD</a:t>
            </a:r>
            <a:endParaRPr lang="en-US" sz="24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Exploration &amp; Preprocessing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Numerical columns with  Missing values  </a:t>
            </a:r>
            <a:br>
              <a:rPr lang="en-US" sz="2400" b="1" dirty="0" smtClean="0"/>
            </a:br>
            <a:r>
              <a:rPr lang="en-US" sz="2400" dirty="0" err="1" smtClean="0"/>
              <a:t>bp</a:t>
            </a:r>
            <a:r>
              <a:rPr lang="en-US" sz="2400" dirty="0" smtClean="0"/>
              <a:t> </a:t>
            </a:r>
            <a:r>
              <a:rPr lang="en-US" sz="2400" dirty="0"/>
              <a:t>12 </a:t>
            </a:r>
            <a:r>
              <a:rPr lang="en-US" sz="2400" dirty="0" smtClean="0"/>
              <a:t>, sg 47 , al 46 ,</a:t>
            </a:r>
            <a:r>
              <a:rPr lang="en-US" sz="2400" dirty="0" err="1" smtClean="0"/>
              <a:t>su</a:t>
            </a:r>
            <a:r>
              <a:rPr lang="en-US" sz="2400" dirty="0" smtClean="0"/>
              <a:t> 49 , bar 44 , </a:t>
            </a:r>
            <a:r>
              <a:rPr lang="en-US" sz="2400" dirty="0" err="1" smtClean="0"/>
              <a:t>bu</a:t>
            </a:r>
            <a:r>
              <a:rPr lang="en-US" sz="2400" dirty="0" smtClean="0"/>
              <a:t> 19  , </a:t>
            </a:r>
            <a:r>
              <a:rPr lang="en-US" sz="2400" dirty="0" err="1" smtClean="0"/>
              <a:t>sc</a:t>
            </a:r>
            <a:r>
              <a:rPr lang="en-US" sz="2400" dirty="0" smtClean="0"/>
              <a:t> 17,  sod 87     , pot 88 , </a:t>
            </a:r>
            <a:r>
              <a:rPr lang="en-US" sz="2400" dirty="0" err="1" smtClean="0"/>
              <a:t>hemo</a:t>
            </a:r>
            <a:r>
              <a:rPr lang="en-US" sz="2400" dirty="0" smtClean="0"/>
              <a:t> 52 </a:t>
            </a:r>
            <a:br>
              <a:rPr lang="en-US" sz="2400" dirty="0" smtClean="0"/>
            </a:br>
            <a:r>
              <a:rPr lang="en-US" sz="2400" dirty="0" smtClean="0"/>
              <a:t>   age </a:t>
            </a:r>
            <a:r>
              <a:rPr lang="en-US" sz="2400" dirty="0"/>
              <a:t>9</a:t>
            </a:r>
          </a:p>
          <a:p>
            <a:r>
              <a:rPr lang="en-US" sz="2400" b="1" dirty="0"/>
              <a:t>Missing values in object </a:t>
            </a:r>
            <a:r>
              <a:rPr lang="en-US" sz="2400" b="1" dirty="0" smtClean="0"/>
              <a:t>columns</a:t>
            </a:r>
            <a:r>
              <a:rPr lang="en-US" sz="2400" b="1" dirty="0"/>
              <a:t>: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> </a:t>
            </a:r>
            <a:r>
              <a:rPr lang="en-US" sz="2400" dirty="0" err="1" smtClean="0"/>
              <a:t>rbc</a:t>
            </a:r>
            <a:r>
              <a:rPr lang="en-US" sz="2400" dirty="0" smtClean="0"/>
              <a:t> 152 , pc 65 , </a:t>
            </a:r>
            <a:r>
              <a:rPr lang="en-US" sz="2400" dirty="0" err="1" smtClean="0"/>
              <a:t>pcc</a:t>
            </a:r>
            <a:r>
              <a:rPr lang="en-US" sz="2400" dirty="0" smtClean="0"/>
              <a:t> 4 , </a:t>
            </a:r>
            <a:r>
              <a:rPr lang="en-US" sz="2400" dirty="0" err="1" smtClean="0"/>
              <a:t>ba</a:t>
            </a:r>
            <a:r>
              <a:rPr lang="en-US" sz="2400" dirty="0" smtClean="0"/>
              <a:t> 4, </a:t>
            </a:r>
            <a:r>
              <a:rPr lang="en-US" sz="2400" dirty="0" err="1" smtClean="0"/>
              <a:t>pcv</a:t>
            </a:r>
            <a:r>
              <a:rPr lang="en-US" sz="2400" dirty="0" smtClean="0"/>
              <a:t> 70 , </a:t>
            </a:r>
            <a:r>
              <a:rPr lang="en-US" sz="2400" dirty="0" err="1" smtClean="0"/>
              <a:t>wc</a:t>
            </a:r>
            <a:r>
              <a:rPr lang="en-US" sz="2400" dirty="0" smtClean="0"/>
              <a:t> 105,  </a:t>
            </a:r>
            <a:r>
              <a:rPr lang="en-US" sz="2400" dirty="0" err="1" smtClean="0"/>
              <a:t>rc</a:t>
            </a:r>
            <a:r>
              <a:rPr lang="en-US" sz="2400" dirty="0" smtClean="0"/>
              <a:t> 130 </a:t>
            </a:r>
            <a:br>
              <a:rPr lang="en-US" sz="2400" dirty="0" smtClean="0"/>
            </a:br>
            <a:r>
              <a:rPr lang="en-US" sz="2400" dirty="0" err="1" smtClean="0"/>
              <a:t>htn</a:t>
            </a:r>
            <a:r>
              <a:rPr lang="en-US" sz="2400" dirty="0" smtClean="0"/>
              <a:t> 2 , </a:t>
            </a:r>
            <a:r>
              <a:rPr lang="en-US" sz="2400" dirty="0" err="1" smtClean="0"/>
              <a:t>dm</a:t>
            </a:r>
            <a:r>
              <a:rPr lang="en-US" sz="2400" dirty="0" smtClean="0"/>
              <a:t>  2 , cad  2 , </a:t>
            </a:r>
            <a:r>
              <a:rPr lang="en-US" sz="2400" dirty="0" err="1" smtClean="0"/>
              <a:t>appet</a:t>
            </a:r>
            <a:r>
              <a:rPr lang="en-US" sz="2400" dirty="0" smtClean="0"/>
              <a:t> 1 , </a:t>
            </a:r>
            <a:r>
              <a:rPr lang="en-US" sz="2400" dirty="0" err="1" smtClean="0"/>
              <a:t>ane</a:t>
            </a:r>
            <a:r>
              <a:rPr lang="en-US" sz="2400" dirty="0" smtClean="0"/>
              <a:t> 1 , </a:t>
            </a:r>
            <a:r>
              <a:rPr lang="en-US" sz="2400" dirty="0" err="1" smtClean="0"/>
              <a:t>pe</a:t>
            </a:r>
            <a:r>
              <a:rPr lang="en-US" sz="2400" dirty="0" smtClean="0"/>
              <a:t> 1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Handling of numerical and categorical missing value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120" y="2603499"/>
            <a:ext cx="9094493" cy="392927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 Filling of numerical missing values :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r>
              <a:rPr lang="en-US" sz="2400" b="1" dirty="0"/>
              <a:t> </a:t>
            </a:r>
            <a:r>
              <a:rPr lang="en-US" sz="2400" dirty="0" smtClean="0"/>
              <a:t>missing values are not so large in the data set so I used      the mean to fill the missing values </a:t>
            </a:r>
            <a:r>
              <a:rPr lang="en-US" sz="2400" b="1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 pandas is used to fill this values</a:t>
            </a:r>
            <a:r>
              <a:rPr lang="en-US" sz="2400" b="1" dirty="0" smtClean="0"/>
              <a:t> </a:t>
            </a:r>
          </a:p>
          <a:p>
            <a:pPr algn="just"/>
            <a:r>
              <a:rPr lang="en-US" sz="2400" b="1" dirty="0" smtClean="0"/>
              <a:t> Filling of categorical or object missing values :</a:t>
            </a:r>
            <a:br>
              <a:rPr lang="en-US" sz="2400" b="1" dirty="0" smtClean="0"/>
            </a:br>
            <a:r>
              <a:rPr lang="en-US" sz="2400" dirty="0" smtClean="0"/>
              <a:t>  Here I used the Random forest model which predict   the  another columns values and fill the that missing values 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   </a:t>
            </a:r>
            <a:br>
              <a:rPr lang="en-US" sz="2400" b="1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pandas and </a:t>
            </a:r>
            <a:r>
              <a:rPr lang="en-US" sz="2400" dirty="0" err="1" smtClean="0">
                <a:solidFill>
                  <a:srgbClr val="FF0000"/>
                </a:solidFill>
              </a:rPr>
              <a:t>scikit</a:t>
            </a:r>
            <a:r>
              <a:rPr lang="en-US" sz="2400" dirty="0" smtClean="0">
                <a:solidFill>
                  <a:srgbClr val="FF0000"/>
                </a:solidFill>
              </a:rPr>
              <a:t> learn is used to fill this values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375</TotalTime>
  <Words>945</Words>
  <Application>Microsoft Office PowerPoint</Application>
  <PresentationFormat>Widescreen</PresentationFormat>
  <Paragraphs>127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Century Gothic</vt:lpstr>
      <vt:lpstr>Wingdings</vt:lpstr>
      <vt:lpstr>Wingdings 3</vt:lpstr>
      <vt:lpstr>Ion Boardroom</vt:lpstr>
      <vt:lpstr>Analysis on kidney  disease  (KCD or not KCD)</vt:lpstr>
      <vt:lpstr>Outlines </vt:lpstr>
      <vt:lpstr>Continue….</vt:lpstr>
      <vt:lpstr>KCD or not KCD </vt:lpstr>
      <vt:lpstr>Data set overview </vt:lpstr>
      <vt:lpstr>Continue dataset overview</vt:lpstr>
      <vt:lpstr>Aims of data set </vt:lpstr>
      <vt:lpstr>Data Exploration &amp; Preprocessing</vt:lpstr>
      <vt:lpstr>Handling of numerical and categorical missing value </vt:lpstr>
      <vt:lpstr>Outliers</vt:lpstr>
      <vt:lpstr>Outlier Detection </vt:lpstr>
      <vt:lpstr>Visual Representation of Outlier before removing </vt:lpstr>
      <vt:lpstr>Visual representation after removing numerical outlier  </vt:lpstr>
      <vt:lpstr>Categorical outlier Detection  </vt:lpstr>
      <vt:lpstr>Removing the categorical outlier </vt:lpstr>
      <vt:lpstr>Visual representation of categorical columns</vt:lpstr>
      <vt:lpstr>Continue …..</vt:lpstr>
      <vt:lpstr>Continue….</vt:lpstr>
      <vt:lpstr>Continue….</vt:lpstr>
      <vt:lpstr>Feature Engineering</vt:lpstr>
      <vt:lpstr>Feature Engineering</vt:lpstr>
      <vt:lpstr>Continue…..</vt:lpstr>
      <vt:lpstr>Insights from the Analysis</vt:lpstr>
      <vt:lpstr>Classification CKD &amp; NOT CKD by SG BP &amp; AGE level </vt:lpstr>
      <vt:lpstr>Continue….</vt:lpstr>
      <vt:lpstr>Continue…..</vt:lpstr>
      <vt:lpstr>Classification CKD &amp; NOT CKD by AL BP &amp; AGE level </vt:lpstr>
      <vt:lpstr>Continue….</vt:lpstr>
      <vt:lpstr>Continue…..</vt:lpstr>
      <vt:lpstr>Classification CKD &amp; NOT CKD by SU BP &amp; AGE level </vt:lpstr>
      <vt:lpstr>Continue…..</vt:lpstr>
      <vt:lpstr>Continue….</vt:lpstr>
      <vt:lpstr>Classification CKD &amp; NOT CKD by RBC BP &amp; AGE level </vt:lpstr>
      <vt:lpstr>Continue….</vt:lpstr>
      <vt:lpstr>Classification CKD &amp; NOT CKD by PC BP &amp; AGE level </vt:lpstr>
      <vt:lpstr>Continue….</vt:lpstr>
      <vt:lpstr>Classification CKD &amp; NOT CKD by BA BP &amp; AGE level </vt:lpstr>
      <vt:lpstr>Continue…..</vt:lpstr>
      <vt:lpstr>Classification CKD &amp; NOT CKD by BU BP &amp; AGE level </vt:lpstr>
      <vt:lpstr>Continue…</vt:lpstr>
      <vt:lpstr>Final Conclusion</vt:lpstr>
      <vt:lpstr>Continue…</vt:lpstr>
      <vt:lpstr>Data Trends &amp;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kidney  disease  (KCD or not KCD)</dc:title>
  <dc:creator>DELL</dc:creator>
  <cp:lastModifiedBy>DELL</cp:lastModifiedBy>
  <cp:revision>33</cp:revision>
  <dcterms:created xsi:type="dcterms:W3CDTF">2025-02-19T07:43:54Z</dcterms:created>
  <dcterms:modified xsi:type="dcterms:W3CDTF">2025-02-20T14:58:53Z</dcterms:modified>
</cp:coreProperties>
</file>