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7" r:id="rId3"/>
    <p:sldId id="258" r:id="rId4"/>
    <p:sldId id="259" r:id="rId5"/>
    <p:sldId id="260" r:id="rId6"/>
    <p:sldId id="264" r:id="rId7"/>
    <p:sldId id="265" r:id="rId8"/>
    <p:sldId id="263"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421662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72110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0040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6559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2372752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993ABD8-ACFF-4760-AFAB-E0F88B6D19C5}"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788323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993ABD8-ACFF-4760-AFAB-E0F88B6D19C5}"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38666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949611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753503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993ABD8-ACFF-4760-AFAB-E0F88B6D19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411735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93ABD8-ACFF-4760-AFAB-E0F88B6D19C5}"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231258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93ABD8-ACFF-4760-AFAB-E0F88B6D19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574712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993ABD8-ACFF-4760-AFAB-E0F88B6D19C5}"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11400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993ABD8-ACFF-4760-AFAB-E0F88B6D19C5}"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32094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3ABD8-ACFF-4760-AFAB-E0F88B6D19C5}"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345619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4219591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93ABD8-ACFF-4760-AFAB-E0F88B6D19C5}"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13C52F-F397-4A29-969B-41E629F3E5C5}" type="slidenum">
              <a:rPr lang="en-US" smtClean="0"/>
              <a:t>‹#›</a:t>
            </a:fld>
            <a:endParaRPr lang="en-US"/>
          </a:p>
        </p:txBody>
      </p:sp>
    </p:spTree>
    <p:extLst>
      <p:ext uri="{BB962C8B-B14F-4D97-AF65-F5344CB8AC3E}">
        <p14:creationId xmlns:p14="http://schemas.microsoft.com/office/powerpoint/2010/main" val="90606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993ABD8-ACFF-4760-AFAB-E0F88B6D19C5}" type="datetimeFigureOut">
              <a:rPr lang="en-US" smtClean="0"/>
              <a:t>7/25/2025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D13C52F-F397-4A29-969B-41E629F3E5C5}" type="slidenum">
              <a:rPr lang="en-US" smtClean="0"/>
              <a:t>‹#›</a:t>
            </a:fld>
            <a:endParaRPr lang="en-US"/>
          </a:p>
        </p:txBody>
      </p:sp>
    </p:spTree>
    <p:extLst>
      <p:ext uri="{BB962C8B-B14F-4D97-AF65-F5344CB8AC3E}">
        <p14:creationId xmlns:p14="http://schemas.microsoft.com/office/powerpoint/2010/main" val="160058147"/>
      </p:ext>
    </p:extLst>
  </p:cSld>
  <p:clrMap bg1="dk1" tx1="lt1" bg2="dk2" tx2="lt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analytixlabs.co.in/blog/fundamentals-of-neural-network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768" y="2676525"/>
            <a:ext cx="9440034" cy="1064691"/>
          </a:xfrm>
        </p:spPr>
        <p:txBody>
          <a:bodyPr>
            <a:normAutofit fontScale="90000"/>
          </a:bodyPr>
          <a:lstStyle/>
          <a:p>
            <a:r>
              <a:rPr lang="en-US" b="1" dirty="0" err="1" smtClean="0">
                <a:effectLst/>
              </a:rPr>
              <a:t>Artifical</a:t>
            </a:r>
            <a:r>
              <a:rPr lang="en-US" b="1" dirty="0" smtClean="0">
                <a:effectLst/>
              </a:rPr>
              <a:t> Neural Network (ANN)</a:t>
            </a:r>
            <a:endParaRPr lang="en-US" b="1" dirty="0">
              <a:effectLst/>
            </a:endParaRPr>
          </a:p>
        </p:txBody>
      </p:sp>
      <p:sp>
        <p:nvSpPr>
          <p:cNvPr id="3" name="Subtitle 2"/>
          <p:cNvSpPr>
            <a:spLocks noGrp="1"/>
          </p:cNvSpPr>
          <p:nvPr>
            <p:ph type="subTitle" idx="1"/>
          </p:nvPr>
        </p:nvSpPr>
        <p:spPr>
          <a:xfrm>
            <a:off x="284843" y="5655739"/>
            <a:ext cx="4734832" cy="421211"/>
          </a:xfrm>
        </p:spPr>
        <p:txBody>
          <a:bodyPr/>
          <a:lstStyle/>
          <a:p>
            <a:r>
              <a:rPr lang="en-US" dirty="0" smtClean="0"/>
              <a:t>Presented by </a:t>
            </a:r>
            <a:r>
              <a:rPr lang="en-US" dirty="0" smtClean="0"/>
              <a:t>:</a:t>
            </a:r>
            <a:r>
              <a:rPr lang="en-US" smtClean="0"/>
              <a:t>Usman Ahmad</a:t>
            </a:r>
            <a:endParaRPr lang="en-US" dirty="0"/>
          </a:p>
        </p:txBody>
      </p:sp>
    </p:spTree>
    <p:extLst>
      <p:ext uri="{BB962C8B-B14F-4D97-AF65-F5344CB8AC3E}">
        <p14:creationId xmlns:p14="http://schemas.microsoft.com/office/powerpoint/2010/main" val="1232084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3456" y="127279"/>
            <a:ext cx="10353762" cy="970450"/>
          </a:xfrm>
        </p:spPr>
        <p:txBody>
          <a:bodyPr/>
          <a:lstStyle/>
          <a:p>
            <a:r>
              <a:rPr lang="en-US" dirty="0" smtClean="0"/>
              <a:t>Multi-layer Perceptron</a:t>
            </a:r>
            <a:endParaRPr lang="en-US" dirty="0"/>
          </a:p>
        </p:txBody>
      </p:sp>
      <p:sp>
        <p:nvSpPr>
          <p:cNvPr id="3" name="Content Placeholder 2"/>
          <p:cNvSpPr>
            <a:spLocks noGrp="1"/>
          </p:cNvSpPr>
          <p:nvPr>
            <p:ph idx="1"/>
          </p:nvPr>
        </p:nvSpPr>
        <p:spPr>
          <a:xfrm>
            <a:off x="49637" y="1380757"/>
            <a:ext cx="6863629" cy="5215986"/>
          </a:xfrm>
        </p:spPr>
        <p:txBody>
          <a:bodyPr>
            <a:normAutofit fontScale="92500" lnSpcReduction="10000"/>
          </a:bodyPr>
          <a:lstStyle/>
          <a:p>
            <a:pPr algn="just"/>
            <a:r>
              <a:rPr lang="en-US" sz="1800" dirty="0"/>
              <a:t>An MLP is a type of </a:t>
            </a:r>
            <a:r>
              <a:rPr lang="en-US" sz="1800" b="1" dirty="0"/>
              <a:t>neural network</a:t>
            </a:r>
            <a:r>
              <a:rPr lang="en-US" sz="1800" dirty="0"/>
              <a:t> with multiple layers of nodes (neurons). It's used for </a:t>
            </a:r>
            <a:r>
              <a:rPr lang="en-US" sz="1800" b="1" dirty="0"/>
              <a:t>classification</a:t>
            </a:r>
            <a:r>
              <a:rPr lang="en-US" sz="1800" dirty="0"/>
              <a:t> and </a:t>
            </a:r>
            <a:r>
              <a:rPr lang="en-US" sz="1800" b="1" dirty="0"/>
              <a:t>regression</a:t>
            </a:r>
            <a:r>
              <a:rPr lang="en-US" sz="1800" dirty="0"/>
              <a:t> tasks</a:t>
            </a:r>
            <a:r>
              <a:rPr lang="en-US" sz="1800" dirty="0" smtClean="0"/>
              <a:t>.</a:t>
            </a:r>
          </a:p>
          <a:p>
            <a:pPr algn="just"/>
            <a:r>
              <a:rPr lang="en-US" sz="1800" dirty="0">
                <a:effectLst/>
              </a:rPr>
              <a:t> </a:t>
            </a:r>
            <a:r>
              <a:rPr lang="en-US" sz="1800" dirty="0" smtClean="0">
                <a:effectLst/>
              </a:rPr>
              <a:t>It </a:t>
            </a:r>
            <a:r>
              <a:rPr lang="en-US" sz="1800" dirty="0">
                <a:effectLst/>
              </a:rPr>
              <a:t>contains an input layer, one or more hidden layers, and an output layer. </a:t>
            </a:r>
            <a:endParaRPr lang="en-US" sz="1800" dirty="0" smtClean="0">
              <a:effectLst/>
            </a:endParaRPr>
          </a:p>
          <a:p>
            <a:pPr algn="just"/>
            <a:r>
              <a:rPr lang="en-US" sz="1800" dirty="0">
                <a:effectLst/>
              </a:rPr>
              <a:t>These hidden layer can have n-number of neurons, in which the first hidden layer takes input from input layer and process them using activation function and pass them to next hidden layers until output layer</a:t>
            </a:r>
            <a:r>
              <a:rPr lang="en-US" sz="1800" dirty="0" smtClean="0">
                <a:effectLst/>
              </a:rPr>
              <a:t>.</a:t>
            </a:r>
          </a:p>
          <a:p>
            <a:pPr marL="36900" indent="0" algn="just">
              <a:buNone/>
            </a:pPr>
            <a:r>
              <a:rPr lang="en-US" b="1" dirty="0"/>
              <a:t>MLP Working Mechanism:</a:t>
            </a:r>
          </a:p>
          <a:p>
            <a:pPr marL="36900" indent="0" algn="just">
              <a:buNone/>
            </a:pPr>
            <a:r>
              <a:rPr lang="en-US" b="1" dirty="0"/>
              <a:t>	</a:t>
            </a:r>
            <a:r>
              <a:rPr lang="en-US" b="1" dirty="0" smtClean="0"/>
              <a:t>Forward </a:t>
            </a:r>
            <a:r>
              <a:rPr lang="en-US" b="1" dirty="0"/>
              <a:t>Propagation</a:t>
            </a:r>
            <a:r>
              <a:rPr lang="en-US" dirty="0"/>
              <a:t>:</a:t>
            </a:r>
          </a:p>
          <a:p>
            <a:pPr lvl="1" algn="just"/>
            <a:r>
              <a:rPr lang="en-US" dirty="0"/>
              <a:t>The input data is passed through the network (input → hidden → output) to compute the prediction.</a:t>
            </a:r>
          </a:p>
          <a:p>
            <a:pPr marL="36900" indent="0" algn="just">
              <a:buNone/>
            </a:pPr>
            <a:r>
              <a:rPr lang="en-US" b="1" dirty="0" smtClean="0"/>
              <a:t>	</a:t>
            </a:r>
            <a:r>
              <a:rPr lang="en-US" b="1" dirty="0" err="1" smtClean="0"/>
              <a:t>Backpropagation</a:t>
            </a:r>
            <a:r>
              <a:rPr lang="en-US" dirty="0"/>
              <a:t>:</a:t>
            </a:r>
          </a:p>
          <a:p>
            <a:pPr lvl="1" algn="just"/>
            <a:r>
              <a:rPr lang="en-US" dirty="0"/>
              <a:t>After a prediction, the error is calculated, and the network uses </a:t>
            </a:r>
            <a:r>
              <a:rPr lang="en-US" b="1" dirty="0" err="1"/>
              <a:t>backpropagation</a:t>
            </a:r>
            <a:r>
              <a:rPr lang="en-US" dirty="0"/>
              <a:t> to adjust the weights of the connections between neurons, minimizing the error gradually using </a:t>
            </a:r>
            <a:r>
              <a:rPr lang="en-US" b="1" dirty="0"/>
              <a:t>gradient descent</a:t>
            </a:r>
            <a:r>
              <a:rPr lang="en-US" dirty="0"/>
              <a:t>.</a:t>
            </a:r>
          </a:p>
          <a:p>
            <a:pPr marL="36900" indent="0" algn="just">
              <a:buNone/>
            </a:pPr>
            <a:endParaRPr lang="en-US" dirty="0" smtClean="0"/>
          </a:p>
          <a:p>
            <a:pPr algn="just"/>
            <a:endParaRPr lang="en-US" dirty="0" smtClean="0"/>
          </a:p>
          <a:p>
            <a:pPr algn="just"/>
            <a:endParaRPr lang="en-US" dirty="0" smtClean="0"/>
          </a:p>
          <a:p>
            <a:pPr algn="just"/>
            <a:endParaRPr lang="en-US" dirty="0"/>
          </a:p>
        </p:txBody>
      </p:sp>
      <p:pic>
        <p:nvPicPr>
          <p:cNvPr id="2050" name="Picture 2" descr="https://miro.medium.com/v2/resize:fit:700/1*8ZM3bWBQlA4rsWWrAtkDu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716" y="2441749"/>
            <a:ext cx="4977284" cy="314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32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5801" y="3885361"/>
            <a:ext cx="4230357" cy="1460361"/>
          </a:xfrm>
        </p:spPr>
        <p:txBody>
          <a:bodyPr>
            <a:normAutofit/>
          </a:bodyPr>
          <a:lstStyle/>
          <a:p>
            <a:r>
              <a:rPr lang="en-US" sz="6000" b="1" dirty="0" smtClean="0"/>
              <a:t>Thank You</a:t>
            </a:r>
            <a:endParaRPr lang="en-US" sz="6000" b="1" dirty="0"/>
          </a:p>
        </p:txBody>
      </p:sp>
    </p:spTree>
    <p:extLst>
      <p:ext uri="{BB962C8B-B14F-4D97-AF65-F5344CB8AC3E}">
        <p14:creationId xmlns:p14="http://schemas.microsoft.com/office/powerpoint/2010/main" val="1586175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495" y="523874"/>
            <a:ext cx="10353762" cy="970450"/>
          </a:xfrm>
        </p:spPr>
        <p:txBody>
          <a:bodyPr/>
          <a:lstStyle/>
          <a:p>
            <a:r>
              <a:rPr lang="en-US" b="1" dirty="0" smtClean="0"/>
              <a:t>Overview</a:t>
            </a:r>
            <a:endParaRPr lang="en-US" b="1" dirty="0"/>
          </a:p>
        </p:txBody>
      </p:sp>
      <p:sp>
        <p:nvSpPr>
          <p:cNvPr id="3" name="Content Placeholder 2"/>
          <p:cNvSpPr>
            <a:spLocks noGrp="1"/>
          </p:cNvSpPr>
          <p:nvPr>
            <p:ph idx="1"/>
          </p:nvPr>
        </p:nvSpPr>
        <p:spPr>
          <a:xfrm>
            <a:off x="942370" y="2189649"/>
            <a:ext cx="10353762" cy="4058751"/>
          </a:xfrm>
        </p:spPr>
        <p:txBody>
          <a:bodyPr/>
          <a:lstStyle/>
          <a:p>
            <a:r>
              <a:rPr lang="en-US" dirty="0" smtClean="0"/>
              <a:t>Perceptron</a:t>
            </a:r>
          </a:p>
          <a:p>
            <a:r>
              <a:rPr lang="en-US" dirty="0" smtClean="0"/>
              <a:t>ANN</a:t>
            </a:r>
          </a:p>
          <a:p>
            <a:r>
              <a:rPr lang="en-US" dirty="0" smtClean="0"/>
              <a:t>Component of ANN</a:t>
            </a:r>
          </a:p>
          <a:p>
            <a:r>
              <a:rPr lang="en-US" dirty="0" smtClean="0"/>
              <a:t>Evolution of Ann</a:t>
            </a:r>
          </a:p>
          <a:p>
            <a:r>
              <a:rPr lang="en-US" dirty="0" smtClean="0"/>
              <a:t>Problem in ML</a:t>
            </a:r>
          </a:p>
          <a:p>
            <a:r>
              <a:rPr lang="en-US" dirty="0" smtClean="0"/>
              <a:t>ML </a:t>
            </a:r>
            <a:r>
              <a:rPr lang="en-US" dirty="0" err="1" smtClean="0"/>
              <a:t>vs</a:t>
            </a:r>
            <a:r>
              <a:rPr lang="en-US" dirty="0" smtClean="0"/>
              <a:t> DL</a:t>
            </a:r>
          </a:p>
          <a:p>
            <a:r>
              <a:rPr lang="en-US" smtClean="0"/>
              <a:t>Multi-Layer-Perceptron</a:t>
            </a:r>
          </a:p>
          <a:p>
            <a:pPr marL="36900" indent="0">
              <a:buNone/>
            </a:pPr>
            <a:endParaRPr lang="en-US" dirty="0" smtClean="0"/>
          </a:p>
          <a:p>
            <a:endParaRPr lang="en-US" dirty="0" smtClean="0"/>
          </a:p>
          <a:p>
            <a:endParaRPr lang="en-US" dirty="0" smtClean="0"/>
          </a:p>
        </p:txBody>
      </p:sp>
    </p:spTree>
    <p:extLst>
      <p:ext uri="{BB962C8B-B14F-4D97-AF65-F5344CB8AC3E}">
        <p14:creationId xmlns:p14="http://schemas.microsoft.com/office/powerpoint/2010/main" val="29598939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220" y="190500"/>
            <a:ext cx="10353762" cy="970450"/>
          </a:xfrm>
        </p:spPr>
        <p:txBody>
          <a:bodyPr/>
          <a:lstStyle/>
          <a:p>
            <a:r>
              <a:rPr lang="en-US" b="1" dirty="0" smtClean="0"/>
              <a:t>Perceptron</a:t>
            </a:r>
            <a:endParaRPr lang="en-US" b="1" dirty="0"/>
          </a:p>
        </p:txBody>
      </p:sp>
      <p:sp>
        <p:nvSpPr>
          <p:cNvPr id="3" name="Content Placeholder 2"/>
          <p:cNvSpPr>
            <a:spLocks noGrp="1"/>
          </p:cNvSpPr>
          <p:nvPr>
            <p:ph idx="1"/>
          </p:nvPr>
        </p:nvSpPr>
        <p:spPr>
          <a:xfrm>
            <a:off x="0" y="1646724"/>
            <a:ext cx="7096730" cy="4687401"/>
          </a:xfrm>
        </p:spPr>
        <p:txBody>
          <a:bodyPr>
            <a:normAutofit fontScale="92500"/>
          </a:bodyPr>
          <a:lstStyle/>
          <a:p>
            <a:pPr algn="just"/>
            <a:r>
              <a:rPr lang="en-US" dirty="0">
                <a:effectLst/>
              </a:rPr>
              <a:t>Perceptron was introduced by </a:t>
            </a:r>
            <a:r>
              <a:rPr lang="en-US" b="1" dirty="0">
                <a:effectLst/>
              </a:rPr>
              <a:t>Frank Rosenblatt </a:t>
            </a:r>
            <a:r>
              <a:rPr lang="en-US" dirty="0">
                <a:effectLst/>
              </a:rPr>
              <a:t>in </a:t>
            </a:r>
            <a:r>
              <a:rPr lang="en-US" dirty="0" smtClean="0">
                <a:effectLst/>
              </a:rPr>
              <a:t>1958.</a:t>
            </a:r>
            <a:endParaRPr lang="en-US" dirty="0">
              <a:effectLst/>
            </a:endParaRPr>
          </a:p>
          <a:p>
            <a:pPr algn="just"/>
            <a:r>
              <a:rPr lang="en-US" dirty="0">
                <a:effectLst/>
              </a:rPr>
              <a:t> It's an algorithm that is used for Supervised machine </a:t>
            </a:r>
            <a:r>
              <a:rPr lang="en-US" dirty="0" smtClean="0">
                <a:effectLst/>
              </a:rPr>
              <a:t>learning</a:t>
            </a:r>
            <a:endParaRPr lang="en-US" sz="1800" dirty="0" smtClean="0">
              <a:effectLst/>
            </a:endParaRPr>
          </a:p>
          <a:p>
            <a:pPr algn="just"/>
            <a:r>
              <a:rPr lang="en-US" dirty="0"/>
              <a:t>It is a </a:t>
            </a:r>
            <a:r>
              <a:rPr lang="en-US" b="1" dirty="0"/>
              <a:t>single-layer neural network</a:t>
            </a:r>
            <a:r>
              <a:rPr lang="en-US" dirty="0"/>
              <a:t> used for </a:t>
            </a:r>
            <a:r>
              <a:rPr lang="en-US" b="1" dirty="0" smtClean="0"/>
              <a:t>binary </a:t>
            </a:r>
            <a:r>
              <a:rPr lang="en-US" b="1" dirty="0"/>
              <a:t>classification</a:t>
            </a:r>
            <a:r>
              <a:rPr lang="en-US" dirty="0"/>
              <a:t>, learning linear decision </a:t>
            </a:r>
            <a:r>
              <a:rPr lang="en-US" dirty="0" smtClean="0"/>
              <a:t>boundaries</a:t>
            </a:r>
          </a:p>
          <a:p>
            <a:pPr algn="just"/>
            <a:r>
              <a:rPr lang="en-US" dirty="0" smtClean="0">
                <a:effectLst/>
              </a:rPr>
              <a:t>It </a:t>
            </a:r>
            <a:r>
              <a:rPr lang="en-US" dirty="0">
                <a:effectLst/>
              </a:rPr>
              <a:t>processes inputs with weighted connections and a bias, producing binary outputs through an activation function</a:t>
            </a:r>
            <a:r>
              <a:rPr lang="en-US" dirty="0" smtClean="0">
                <a:effectLst/>
              </a:rPr>
              <a:t>.</a:t>
            </a:r>
          </a:p>
          <a:p>
            <a:pPr algn="just" fontAlgn="base"/>
            <a:r>
              <a:rPr lang="en-US" dirty="0">
                <a:effectLst/>
              </a:rPr>
              <a:t>A perceptron network is a group of simple logical statements that come together to create an array of complex logical statements, known as the </a:t>
            </a:r>
            <a:r>
              <a:rPr lang="en-US" dirty="0">
                <a:effectLst/>
                <a:hlinkClick r:id="rId2"/>
              </a:rPr>
              <a:t>neural network</a:t>
            </a:r>
            <a:r>
              <a:rPr lang="en-US" dirty="0">
                <a:effectLst/>
              </a:rPr>
              <a:t>.</a:t>
            </a:r>
          </a:p>
          <a:p>
            <a:pPr algn="just"/>
            <a:r>
              <a:rPr lang="en-US" dirty="0"/>
              <a:t>A perceptron takes multiple inputs with associated weights and a bias. It calculates a weighted sum of the inputs, adds the bias, applies a step activation function, and produces an </a:t>
            </a:r>
            <a:r>
              <a:rPr lang="en-US" dirty="0" smtClean="0"/>
              <a:t>output either </a:t>
            </a:r>
            <a:r>
              <a:rPr lang="en-US" dirty="0"/>
              <a:t/>
            </a:r>
            <a:br>
              <a:rPr lang="en-US" dirty="0"/>
            </a:br>
            <a:r>
              <a:rPr lang="en-US" dirty="0" smtClean="0"/>
              <a:t>0 or 1.</a:t>
            </a:r>
            <a:endParaRPr lang="en-US" dirty="0"/>
          </a:p>
        </p:txBody>
      </p:sp>
      <p:pic>
        <p:nvPicPr>
          <p:cNvPr id="1030" name="Picture 6" descr="Machine Learning Evolution — The Story of Perceptron | by Ahmad Abdullah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9475" y="2038350"/>
            <a:ext cx="4962525" cy="3286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350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695" y="209550"/>
            <a:ext cx="10353762" cy="970450"/>
          </a:xfrm>
        </p:spPr>
        <p:txBody>
          <a:bodyPr/>
          <a:lstStyle/>
          <a:p>
            <a:r>
              <a:rPr lang="en-US" b="1" dirty="0" smtClean="0"/>
              <a:t>ANN</a:t>
            </a:r>
            <a:endParaRPr lang="en-US" b="1" dirty="0"/>
          </a:p>
        </p:txBody>
      </p:sp>
      <p:sp>
        <p:nvSpPr>
          <p:cNvPr id="3" name="Content Placeholder 2"/>
          <p:cNvSpPr>
            <a:spLocks noGrp="1"/>
          </p:cNvSpPr>
          <p:nvPr>
            <p:ph idx="1"/>
          </p:nvPr>
        </p:nvSpPr>
        <p:spPr>
          <a:xfrm>
            <a:off x="19050" y="1551474"/>
            <a:ext cx="6763355" cy="5077926"/>
          </a:xfrm>
        </p:spPr>
        <p:txBody>
          <a:bodyPr>
            <a:normAutofit/>
          </a:bodyPr>
          <a:lstStyle/>
          <a:p>
            <a:pPr algn="just"/>
            <a:r>
              <a:rPr lang="en-US" sz="1800" dirty="0">
                <a:effectLst/>
              </a:rPr>
              <a:t>An Artificial Neural Network (ANN) is a computational model inspired by the way biological neural networks in the human brain process information</a:t>
            </a:r>
            <a:r>
              <a:rPr lang="en-US" sz="1800" dirty="0" smtClean="0">
                <a:effectLst/>
              </a:rPr>
              <a:t>.</a:t>
            </a:r>
          </a:p>
          <a:p>
            <a:pPr algn="just"/>
            <a:r>
              <a:rPr lang="en-US" sz="1800" dirty="0"/>
              <a:t>Like the human brain, an ANN consists of neurons that are connected to each other, forming layers. These neurons process and receive information from nearby neurons and send it to others, enabling data transformation throughout the network.</a:t>
            </a:r>
            <a:endParaRPr lang="en-US" sz="1800" dirty="0" smtClean="0">
              <a:effectLst/>
            </a:endParaRPr>
          </a:p>
          <a:p>
            <a:pPr algn="just"/>
            <a:r>
              <a:rPr lang="en-US" sz="1800" dirty="0"/>
              <a:t>ANNs learn patterns and relationships in data automatically, reducing the need for manual feature engineering. This makes them powerful tools for handling complex and non-linear data</a:t>
            </a:r>
            <a:r>
              <a:rPr lang="en-US" sz="1800" dirty="0" smtClean="0"/>
              <a:t>.</a:t>
            </a:r>
          </a:p>
          <a:p>
            <a:pPr algn="just"/>
            <a:r>
              <a:rPr lang="en-US" sz="1800" dirty="0" smtClean="0"/>
              <a:t>ANNs </a:t>
            </a:r>
            <a:r>
              <a:rPr lang="en-US" sz="1800" dirty="0"/>
              <a:t>are a fundamental technology in machine learning and artificial intelligence, used for a variety of applications such as classification, </a:t>
            </a:r>
            <a:r>
              <a:rPr lang="en-US" sz="1800" dirty="0" smtClean="0"/>
              <a:t>regression</a:t>
            </a:r>
            <a:r>
              <a:rPr lang="en-US" sz="1800" dirty="0"/>
              <a:t>, clustering, and optimization tasks</a:t>
            </a:r>
            <a:r>
              <a:rPr lang="en-US" sz="1800" dirty="0" smtClean="0"/>
              <a:t>.</a:t>
            </a:r>
          </a:p>
          <a:p>
            <a:pPr algn="just"/>
            <a:r>
              <a:rPr lang="en-US" sz="1800" dirty="0"/>
              <a:t>They are widely used in real-world applications like facial recognition, speech-to-text systems, fraud detection, and medical diagnosis.</a:t>
            </a:r>
            <a:endParaRPr lang="en-US" sz="1800" dirty="0">
              <a:effectLst/>
            </a:endParaRPr>
          </a:p>
        </p:txBody>
      </p:sp>
      <p:pic>
        <p:nvPicPr>
          <p:cNvPr id="1036" name="Picture 12" descr="https://www.simplilearn.com/ice9/free_resources_article_thumb/NeuralNetwork-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2428875"/>
            <a:ext cx="5172075" cy="297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6286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995" y="-95250"/>
            <a:ext cx="10353762" cy="970450"/>
          </a:xfrm>
        </p:spPr>
        <p:txBody>
          <a:bodyPr/>
          <a:lstStyle/>
          <a:p>
            <a:r>
              <a:rPr lang="en-US" b="1" dirty="0" smtClean="0"/>
              <a:t>Component of Ann</a:t>
            </a:r>
            <a:endParaRPr lang="en-US" b="1" dirty="0"/>
          </a:p>
        </p:txBody>
      </p:sp>
      <p:sp>
        <p:nvSpPr>
          <p:cNvPr id="3" name="Content Placeholder 2"/>
          <p:cNvSpPr>
            <a:spLocks noGrp="1"/>
          </p:cNvSpPr>
          <p:nvPr>
            <p:ph idx="1"/>
          </p:nvPr>
        </p:nvSpPr>
        <p:spPr>
          <a:xfrm>
            <a:off x="232800" y="790574"/>
            <a:ext cx="12206850" cy="6562725"/>
          </a:xfrm>
        </p:spPr>
        <p:txBody>
          <a:bodyPr>
            <a:noAutofit/>
          </a:bodyPr>
          <a:lstStyle/>
          <a:p>
            <a:pPr marL="36900" indent="0">
              <a:buNone/>
            </a:pPr>
            <a:r>
              <a:rPr lang="en-US" sz="1800" b="1" dirty="0">
                <a:effectLst/>
              </a:rPr>
              <a:t>Neurons (Nodes)</a:t>
            </a:r>
            <a:endParaRPr lang="en-US" sz="1800" dirty="0">
              <a:effectLst/>
            </a:endParaRPr>
          </a:p>
          <a:p>
            <a:r>
              <a:rPr lang="en-US" sz="1800" dirty="0">
                <a:effectLst/>
              </a:rPr>
              <a:t>Basic units of an ANN.</a:t>
            </a:r>
          </a:p>
          <a:p>
            <a:r>
              <a:rPr lang="en-US" sz="1800" dirty="0">
                <a:effectLst/>
              </a:rPr>
              <a:t>Receive input, process it, and pass the output to the next layer.</a:t>
            </a:r>
          </a:p>
          <a:p>
            <a:pPr marL="36900" indent="0">
              <a:buNone/>
            </a:pPr>
            <a:r>
              <a:rPr lang="en-US" sz="1800" b="1" dirty="0">
                <a:effectLst/>
              </a:rPr>
              <a:t>Layers</a:t>
            </a:r>
            <a:endParaRPr lang="en-US" sz="1800" dirty="0">
              <a:effectLst/>
            </a:endParaRPr>
          </a:p>
          <a:p>
            <a:pPr marL="36900" indent="0">
              <a:buNone/>
            </a:pPr>
            <a:r>
              <a:rPr lang="en-US" sz="1800" b="1" dirty="0" smtClean="0">
                <a:effectLst/>
              </a:rPr>
              <a:t>	Input </a:t>
            </a:r>
            <a:r>
              <a:rPr lang="en-US" sz="1800" b="1" dirty="0">
                <a:effectLst/>
              </a:rPr>
              <a:t>Layer:</a:t>
            </a:r>
            <a:r>
              <a:rPr lang="en-US" sz="1800" dirty="0">
                <a:effectLst/>
              </a:rPr>
              <a:t> The layer that receives the input data.</a:t>
            </a:r>
          </a:p>
          <a:p>
            <a:pPr marL="36900" indent="0">
              <a:buNone/>
            </a:pPr>
            <a:r>
              <a:rPr lang="en-US" sz="1800" b="1" dirty="0" smtClean="0">
                <a:effectLst/>
              </a:rPr>
              <a:t>	Hidden </a:t>
            </a:r>
            <a:r>
              <a:rPr lang="en-US" sz="1800" b="1" dirty="0">
                <a:effectLst/>
              </a:rPr>
              <a:t>Layers:</a:t>
            </a:r>
            <a:r>
              <a:rPr lang="en-US" sz="1800" dirty="0">
                <a:effectLst/>
              </a:rPr>
              <a:t> Intermediate layers where the processing is done. There can be one or more hidden layers.</a:t>
            </a:r>
          </a:p>
          <a:p>
            <a:pPr marL="36900" indent="0">
              <a:buNone/>
            </a:pPr>
            <a:r>
              <a:rPr lang="en-US" sz="1800" b="1" dirty="0" smtClean="0">
                <a:effectLst/>
              </a:rPr>
              <a:t>	Output </a:t>
            </a:r>
            <a:r>
              <a:rPr lang="en-US" sz="1800" b="1" dirty="0">
                <a:effectLst/>
              </a:rPr>
              <a:t>Layer:</a:t>
            </a:r>
            <a:r>
              <a:rPr lang="en-US" sz="1800" dirty="0">
                <a:effectLst/>
              </a:rPr>
              <a:t> Produces the final output of the network.</a:t>
            </a:r>
          </a:p>
          <a:p>
            <a:pPr marL="36900" indent="0">
              <a:buNone/>
            </a:pPr>
            <a:r>
              <a:rPr lang="en-US" sz="1800" b="1" dirty="0" smtClean="0">
                <a:effectLst/>
              </a:rPr>
              <a:t>Weights</a:t>
            </a:r>
            <a:endParaRPr lang="en-US" sz="1800" dirty="0">
              <a:effectLst/>
            </a:endParaRPr>
          </a:p>
          <a:p>
            <a:r>
              <a:rPr lang="en-US" sz="1800" dirty="0">
                <a:effectLst/>
              </a:rPr>
              <a:t>Parameters that are adjusted during training.</a:t>
            </a:r>
          </a:p>
          <a:p>
            <a:r>
              <a:rPr lang="en-US" sz="1800" dirty="0">
                <a:effectLst/>
              </a:rPr>
              <a:t>Represent the strength of the connection between neurons.</a:t>
            </a:r>
          </a:p>
          <a:p>
            <a:pPr marL="36900" indent="0">
              <a:buNone/>
            </a:pPr>
            <a:r>
              <a:rPr lang="en-US" sz="1800" b="1" dirty="0" smtClean="0">
                <a:effectLst/>
              </a:rPr>
              <a:t>Bias</a:t>
            </a:r>
            <a:endParaRPr lang="en-US" sz="1800" dirty="0">
              <a:effectLst/>
            </a:endParaRPr>
          </a:p>
          <a:p>
            <a:r>
              <a:rPr lang="en-US" sz="1800" dirty="0">
                <a:effectLst/>
              </a:rPr>
              <a:t>An additional parameter in each neuron that allows the model to fit the data better.</a:t>
            </a:r>
          </a:p>
          <a:p>
            <a:pPr marL="36900" indent="0">
              <a:buNone/>
            </a:pPr>
            <a:r>
              <a:rPr lang="en-US" sz="1800" b="1" dirty="0">
                <a:effectLst/>
              </a:rPr>
              <a:t>4. Activation </a:t>
            </a:r>
            <a:r>
              <a:rPr lang="en-US" sz="1800" b="1" dirty="0" smtClean="0">
                <a:effectLst/>
              </a:rPr>
              <a:t>Function</a:t>
            </a:r>
            <a:endParaRPr lang="en-US" sz="1800" dirty="0">
              <a:effectLst/>
            </a:endParaRPr>
          </a:p>
          <a:p>
            <a:r>
              <a:rPr lang="en-US" sz="1800" dirty="0">
                <a:effectLst/>
              </a:rPr>
              <a:t>Introduces non-linearity to the model.</a:t>
            </a:r>
          </a:p>
          <a:p>
            <a:r>
              <a:rPr lang="en-US" sz="1800" dirty="0">
                <a:effectLst/>
              </a:rPr>
              <a:t>Common activation functions include Sigmoid, </a:t>
            </a:r>
            <a:r>
              <a:rPr lang="en-US" sz="1800" dirty="0" err="1">
                <a:effectLst/>
              </a:rPr>
              <a:t>Tanh</a:t>
            </a:r>
            <a:r>
              <a:rPr lang="en-US" sz="1800" dirty="0">
                <a:effectLst/>
              </a:rPr>
              <a:t>, </a:t>
            </a:r>
            <a:r>
              <a:rPr lang="en-US" sz="1800" dirty="0" err="1">
                <a:effectLst/>
              </a:rPr>
              <a:t>ReLU</a:t>
            </a:r>
            <a:r>
              <a:rPr lang="en-US" sz="1800" dirty="0">
                <a:effectLst/>
              </a:rPr>
              <a:t> (Rectified Linear Unit), and </a:t>
            </a:r>
            <a:r>
              <a:rPr lang="en-US" sz="1800" dirty="0" err="1">
                <a:effectLst/>
              </a:rPr>
              <a:t>Softmax</a:t>
            </a:r>
            <a:r>
              <a:rPr lang="en-US" sz="1800" dirty="0">
                <a:effectLst/>
              </a:rPr>
              <a:t>.</a:t>
            </a:r>
          </a:p>
        </p:txBody>
      </p:sp>
    </p:spTree>
    <p:extLst>
      <p:ext uri="{BB962C8B-B14F-4D97-AF65-F5344CB8AC3E}">
        <p14:creationId xmlns:p14="http://schemas.microsoft.com/office/powerpoint/2010/main" val="4142764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876" y="231112"/>
            <a:ext cx="10353762" cy="773723"/>
          </a:xfrm>
        </p:spPr>
        <p:txBody>
          <a:bodyPr>
            <a:normAutofit fontScale="90000"/>
          </a:bodyPr>
          <a:lstStyle/>
          <a:p>
            <a:r>
              <a:rPr lang="en-US" dirty="0"/>
              <a:t>The Evolution of Artificial Neural Networks (ANNs)</a:t>
            </a:r>
          </a:p>
        </p:txBody>
      </p:sp>
      <p:sp>
        <p:nvSpPr>
          <p:cNvPr id="3" name="Content Placeholder 2"/>
          <p:cNvSpPr>
            <a:spLocks noGrp="1"/>
          </p:cNvSpPr>
          <p:nvPr>
            <p:ph idx="1"/>
          </p:nvPr>
        </p:nvSpPr>
        <p:spPr>
          <a:xfrm>
            <a:off x="232486" y="1657978"/>
            <a:ext cx="11334541" cy="4843306"/>
          </a:xfrm>
        </p:spPr>
        <p:txBody>
          <a:bodyPr>
            <a:normAutofit lnSpcReduction="10000"/>
          </a:bodyPr>
          <a:lstStyle/>
          <a:p>
            <a:pPr marL="36900" indent="0" algn="just">
              <a:buNone/>
            </a:pPr>
            <a:r>
              <a:rPr lang="en-US" sz="1800" b="1" dirty="0"/>
              <a:t>The Perceptron (1958)</a:t>
            </a:r>
          </a:p>
          <a:p>
            <a:pPr algn="just"/>
            <a:r>
              <a:rPr lang="en-US" sz="1800" dirty="0"/>
              <a:t>Frank Rosenblatt introduced the </a:t>
            </a:r>
            <a:r>
              <a:rPr lang="en-US" sz="1800" b="1" dirty="0"/>
              <a:t>Perceptron</a:t>
            </a:r>
            <a:r>
              <a:rPr lang="en-US" sz="1800" dirty="0"/>
              <a:t>, the first neural network model capable of binary classification, using weights and an activation function to learn from data. This was a foundational step in deep learning</a:t>
            </a:r>
            <a:r>
              <a:rPr lang="en-US" sz="1800" dirty="0" smtClean="0"/>
              <a:t>.</a:t>
            </a:r>
          </a:p>
          <a:p>
            <a:pPr marL="36900" indent="0" algn="just">
              <a:buNone/>
            </a:pPr>
            <a:r>
              <a:rPr lang="en-US" sz="1800" b="1" dirty="0" err="1"/>
              <a:t>Backpropagation</a:t>
            </a:r>
            <a:r>
              <a:rPr lang="en-US" sz="1800" b="1" dirty="0"/>
              <a:t> and Early Neural Networks (1960s)</a:t>
            </a:r>
          </a:p>
          <a:p>
            <a:pPr algn="just"/>
            <a:r>
              <a:rPr lang="en-US" sz="1800" dirty="0"/>
              <a:t>In the 1960s, </a:t>
            </a:r>
            <a:r>
              <a:rPr lang="en-US" sz="1800" b="1" dirty="0"/>
              <a:t>Henry Kelley</a:t>
            </a:r>
            <a:r>
              <a:rPr lang="en-US" sz="1800" dirty="0"/>
              <a:t> and </a:t>
            </a:r>
            <a:r>
              <a:rPr lang="en-US" sz="1800" b="1" dirty="0"/>
              <a:t>Stuart Dreyfus</a:t>
            </a:r>
            <a:r>
              <a:rPr lang="en-US" sz="1800" dirty="0"/>
              <a:t> developed </a:t>
            </a:r>
            <a:r>
              <a:rPr lang="en-US" sz="1800" b="1" dirty="0" err="1"/>
              <a:t>backpropagation</a:t>
            </a:r>
            <a:r>
              <a:rPr lang="en-US" sz="1800" dirty="0"/>
              <a:t>, which allowed neural networks to adjust weights and propagate errors. This method was crucial for future deep learning models. </a:t>
            </a:r>
            <a:r>
              <a:rPr lang="en-US" sz="1800" b="1" dirty="0"/>
              <a:t>Alexey </a:t>
            </a:r>
            <a:r>
              <a:rPr lang="en-US" sz="1800" b="1" dirty="0" err="1"/>
              <a:t>Ivakhnenko</a:t>
            </a:r>
            <a:r>
              <a:rPr lang="en-US" sz="1800" dirty="0"/>
              <a:t> experimented with </a:t>
            </a:r>
            <a:r>
              <a:rPr lang="en-US" sz="1800" b="1" dirty="0"/>
              <a:t>multi-layer models</a:t>
            </a:r>
            <a:r>
              <a:rPr lang="en-US" sz="1800" dirty="0"/>
              <a:t>, building a foundation for modern neural networks</a:t>
            </a:r>
            <a:r>
              <a:rPr lang="en-US" sz="1800" dirty="0" smtClean="0"/>
              <a:t>.</a:t>
            </a:r>
          </a:p>
          <a:p>
            <a:pPr marL="36900" indent="0" algn="just">
              <a:buNone/>
            </a:pPr>
            <a:r>
              <a:rPr lang="en-US" sz="1800" b="1" dirty="0"/>
              <a:t>The AI Winter (1970s)</a:t>
            </a:r>
          </a:p>
          <a:p>
            <a:pPr algn="just"/>
            <a:r>
              <a:rPr lang="en-US" sz="1800" dirty="0"/>
              <a:t>The first </a:t>
            </a:r>
            <a:r>
              <a:rPr lang="en-US" sz="1800" b="1" dirty="0"/>
              <a:t>AI Winter</a:t>
            </a:r>
            <a:r>
              <a:rPr lang="en-US" sz="1800" dirty="0"/>
              <a:t> occurred in the 1970s, where optimism in AI research waned. However, </a:t>
            </a:r>
            <a:r>
              <a:rPr lang="en-US" sz="1800" b="1" dirty="0" err="1"/>
              <a:t>Kunihiko</a:t>
            </a:r>
            <a:r>
              <a:rPr lang="en-US" sz="1800" b="1" dirty="0"/>
              <a:t> Fukushima's </a:t>
            </a:r>
            <a:r>
              <a:rPr lang="en-US" sz="1800" b="1" dirty="0" err="1"/>
              <a:t>Neocognitron</a:t>
            </a:r>
            <a:r>
              <a:rPr lang="en-US" sz="1800" dirty="0"/>
              <a:t> in 1979, an early form of </a:t>
            </a:r>
            <a:r>
              <a:rPr lang="en-US" sz="1800" b="1" dirty="0"/>
              <a:t>convolutional neural networks (CNNs)</a:t>
            </a:r>
            <a:r>
              <a:rPr lang="en-US" sz="1800" dirty="0"/>
              <a:t>, showed promise in visual pattern recognition, inspiring future </a:t>
            </a:r>
            <a:r>
              <a:rPr lang="en-US" sz="1800" dirty="0" smtClean="0"/>
              <a:t>CNNs.</a:t>
            </a:r>
          </a:p>
          <a:p>
            <a:pPr marL="36900" indent="0" algn="just">
              <a:buNone/>
            </a:pPr>
            <a:r>
              <a:rPr lang="en-US" sz="1800" b="1" dirty="0" smtClean="0"/>
              <a:t>Resurgence </a:t>
            </a:r>
            <a:r>
              <a:rPr lang="en-US" sz="1800" b="1" dirty="0"/>
              <a:t>of </a:t>
            </a:r>
            <a:r>
              <a:rPr lang="en-US" sz="1800" b="1" dirty="0" err="1"/>
              <a:t>Backpropagation</a:t>
            </a:r>
            <a:r>
              <a:rPr lang="en-US" sz="1800" b="1" dirty="0"/>
              <a:t> (1980s)</a:t>
            </a:r>
          </a:p>
          <a:p>
            <a:pPr algn="just"/>
            <a:r>
              <a:rPr lang="en-US" sz="1800" dirty="0"/>
              <a:t>In 1985, </a:t>
            </a:r>
            <a:r>
              <a:rPr lang="en-US" sz="1800" b="1" dirty="0"/>
              <a:t>David </a:t>
            </a:r>
            <a:r>
              <a:rPr lang="en-US" sz="1800" b="1" dirty="0" err="1"/>
              <a:t>Rumelhart</a:t>
            </a:r>
            <a:r>
              <a:rPr lang="en-US" sz="1800" dirty="0"/>
              <a:t>, </a:t>
            </a:r>
            <a:r>
              <a:rPr lang="en-US" sz="1800" b="1" dirty="0"/>
              <a:t>Geoffrey Hinton</a:t>
            </a:r>
            <a:r>
              <a:rPr lang="en-US" sz="1800" dirty="0"/>
              <a:t>, and </a:t>
            </a:r>
            <a:r>
              <a:rPr lang="en-US" sz="1800" b="1" dirty="0"/>
              <a:t>Ronald Williams</a:t>
            </a:r>
            <a:r>
              <a:rPr lang="en-US" sz="1800" dirty="0"/>
              <a:t> made </a:t>
            </a:r>
            <a:r>
              <a:rPr lang="en-US" sz="1800" b="1" dirty="0" err="1"/>
              <a:t>backpropagation</a:t>
            </a:r>
            <a:r>
              <a:rPr lang="en-US" sz="1800" dirty="0"/>
              <a:t> more effective for training deep networks. In 1989, </a:t>
            </a:r>
            <a:r>
              <a:rPr lang="en-US" sz="1800" b="1" dirty="0" err="1"/>
              <a:t>Yann</a:t>
            </a:r>
            <a:r>
              <a:rPr lang="en-US" sz="1800" b="1" dirty="0"/>
              <a:t> </a:t>
            </a:r>
            <a:r>
              <a:rPr lang="en-US" sz="1800" b="1" dirty="0" err="1"/>
              <a:t>LeCun</a:t>
            </a:r>
            <a:r>
              <a:rPr lang="en-US" sz="1800" dirty="0"/>
              <a:t> applied it to </a:t>
            </a:r>
            <a:r>
              <a:rPr lang="en-US" sz="1800" b="1" dirty="0"/>
              <a:t>CNNs</a:t>
            </a:r>
            <a:r>
              <a:rPr lang="en-US" sz="1800" dirty="0"/>
              <a:t> for recognizing handwritten digits, leading to practical applications.</a:t>
            </a:r>
          </a:p>
          <a:p>
            <a:pPr marL="36900" indent="0" algn="just">
              <a:buNone/>
            </a:pPr>
            <a:endParaRPr lang="en-US" sz="1800" dirty="0" smtClean="0"/>
          </a:p>
          <a:p>
            <a:pPr algn="just"/>
            <a:endParaRPr lang="en-US" sz="1800" dirty="0"/>
          </a:p>
          <a:p>
            <a:pPr marL="36900" indent="0" algn="just">
              <a:buNone/>
            </a:pPr>
            <a:endParaRPr lang="en-US" dirty="0"/>
          </a:p>
          <a:p>
            <a:pPr marL="36900" indent="0" algn="just">
              <a:buNone/>
            </a:pPr>
            <a:endParaRPr lang="en-US" dirty="0"/>
          </a:p>
          <a:p>
            <a:pPr algn="just"/>
            <a:endParaRPr lang="en-US" dirty="0"/>
          </a:p>
        </p:txBody>
      </p:sp>
    </p:spTree>
    <p:extLst>
      <p:ext uri="{BB962C8B-B14F-4D97-AF65-F5344CB8AC3E}">
        <p14:creationId xmlns:p14="http://schemas.microsoft.com/office/powerpoint/2010/main" val="3951114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087" y="108856"/>
            <a:ext cx="10353762" cy="970450"/>
          </a:xfrm>
        </p:spPr>
        <p:txBody>
          <a:bodyPr/>
          <a:lstStyle/>
          <a:p>
            <a:r>
              <a:rPr lang="en-US" dirty="0" smtClean="0"/>
              <a:t>Continue..</a:t>
            </a:r>
            <a:endParaRPr lang="en-US" dirty="0"/>
          </a:p>
        </p:txBody>
      </p:sp>
      <p:sp>
        <p:nvSpPr>
          <p:cNvPr id="3" name="Content Placeholder 2"/>
          <p:cNvSpPr>
            <a:spLocks noGrp="1"/>
          </p:cNvSpPr>
          <p:nvPr>
            <p:ph idx="1"/>
          </p:nvPr>
        </p:nvSpPr>
        <p:spPr>
          <a:xfrm>
            <a:off x="522514" y="1370708"/>
            <a:ext cx="10862268" cy="5632993"/>
          </a:xfrm>
        </p:spPr>
        <p:txBody>
          <a:bodyPr>
            <a:normAutofit lnSpcReduction="10000"/>
          </a:bodyPr>
          <a:lstStyle/>
          <a:p>
            <a:pPr marL="36900" indent="0" algn="just">
              <a:buNone/>
            </a:pPr>
            <a:r>
              <a:rPr lang="en-US" sz="1800" b="1" dirty="0"/>
              <a:t>SVMs and LSTMs (1990s)</a:t>
            </a:r>
          </a:p>
          <a:p>
            <a:pPr algn="just"/>
            <a:r>
              <a:rPr lang="en-US" sz="1800" dirty="0"/>
              <a:t>Despite the second </a:t>
            </a:r>
            <a:r>
              <a:rPr lang="en-US" sz="1800" b="1" dirty="0"/>
              <a:t>AI Winter</a:t>
            </a:r>
            <a:r>
              <a:rPr lang="en-US" sz="1800" dirty="0"/>
              <a:t>, advancements continued. In 1995, </a:t>
            </a:r>
            <a:r>
              <a:rPr lang="en-US" sz="1800" b="1" dirty="0"/>
              <a:t>Vladimir </a:t>
            </a:r>
            <a:r>
              <a:rPr lang="en-US" sz="1800" b="1" dirty="0" err="1"/>
              <a:t>Vapnik</a:t>
            </a:r>
            <a:r>
              <a:rPr lang="en-US" sz="1800" dirty="0"/>
              <a:t> and </a:t>
            </a:r>
            <a:r>
              <a:rPr lang="en-US" sz="1800" b="1" dirty="0"/>
              <a:t>Dana Cortes</a:t>
            </a:r>
            <a:r>
              <a:rPr lang="en-US" sz="1800" dirty="0"/>
              <a:t> introduced </a:t>
            </a:r>
            <a:r>
              <a:rPr lang="en-US" sz="1800" b="1" dirty="0"/>
              <a:t>Support Vector Machines (SVMs)</a:t>
            </a:r>
            <a:r>
              <a:rPr lang="en-US" sz="1800" dirty="0"/>
              <a:t> for classification. In 1997, </a:t>
            </a:r>
            <a:r>
              <a:rPr lang="en-US" sz="1800" b="1" dirty="0" err="1"/>
              <a:t>Sepp</a:t>
            </a:r>
            <a:r>
              <a:rPr lang="en-US" sz="1800" b="1" dirty="0"/>
              <a:t> </a:t>
            </a:r>
            <a:r>
              <a:rPr lang="en-US" sz="1800" b="1" dirty="0" err="1"/>
              <a:t>Hochreiter</a:t>
            </a:r>
            <a:r>
              <a:rPr lang="en-US" sz="1800" dirty="0"/>
              <a:t> and </a:t>
            </a:r>
            <a:r>
              <a:rPr lang="en-US" sz="1800" b="1" dirty="0"/>
              <a:t>Jürgen </a:t>
            </a:r>
            <a:r>
              <a:rPr lang="en-US" sz="1800" b="1" dirty="0" err="1"/>
              <a:t>Schmidhuber</a:t>
            </a:r>
            <a:r>
              <a:rPr lang="en-US" sz="1800" dirty="0"/>
              <a:t> introduced </a:t>
            </a:r>
            <a:r>
              <a:rPr lang="en-US" sz="1800" b="1" dirty="0"/>
              <a:t>Long Short-Term Memory (LSTM)</a:t>
            </a:r>
            <a:r>
              <a:rPr lang="en-US" sz="1800" dirty="0"/>
              <a:t> networks, improving RNNs for sequence-based tasks</a:t>
            </a:r>
            <a:r>
              <a:rPr lang="en-US" sz="1800" dirty="0" smtClean="0"/>
              <a:t>.</a:t>
            </a:r>
          </a:p>
          <a:p>
            <a:pPr marL="36900" indent="0" algn="just">
              <a:buNone/>
            </a:pPr>
            <a:r>
              <a:rPr lang="en-US" sz="1800" b="1" dirty="0"/>
              <a:t>Rise of Data and GPUs (2000-2010)</a:t>
            </a:r>
          </a:p>
          <a:p>
            <a:pPr algn="just"/>
            <a:r>
              <a:rPr lang="en-US" sz="1800" dirty="0"/>
              <a:t>In the 2000s, the </a:t>
            </a:r>
            <a:r>
              <a:rPr lang="en-US" sz="1800" b="1" dirty="0"/>
              <a:t>Vanishing Gradient Problem</a:t>
            </a:r>
            <a:r>
              <a:rPr lang="en-US" sz="1800" dirty="0"/>
              <a:t> was tackled with techniques like </a:t>
            </a:r>
            <a:r>
              <a:rPr lang="en-US" sz="1800" b="1" dirty="0"/>
              <a:t>LSTM</a:t>
            </a:r>
            <a:r>
              <a:rPr lang="en-US" sz="1800" dirty="0"/>
              <a:t>. In 2009, </a:t>
            </a:r>
            <a:r>
              <a:rPr lang="en-US" sz="1800" b="1" dirty="0" err="1"/>
              <a:t>ImageNet</a:t>
            </a:r>
            <a:r>
              <a:rPr lang="en-US" sz="1800" dirty="0"/>
              <a:t> launched, providing a large dataset for deep learning. GPU advancements sped up computations, making deep learning more practical</a:t>
            </a:r>
            <a:r>
              <a:rPr lang="en-US" sz="1800" dirty="0" smtClean="0"/>
              <a:t>.</a:t>
            </a:r>
          </a:p>
          <a:p>
            <a:pPr marL="36900" indent="0" algn="just">
              <a:buNone/>
            </a:pPr>
            <a:r>
              <a:rPr lang="en-US" sz="1800" b="1" dirty="0"/>
              <a:t>Breakthroughs in Deep Learning (2011-2020)</a:t>
            </a:r>
          </a:p>
          <a:p>
            <a:pPr algn="just"/>
            <a:r>
              <a:rPr lang="en-US" sz="1800" dirty="0"/>
              <a:t>In 2012, </a:t>
            </a:r>
            <a:r>
              <a:rPr lang="en-US" sz="1800" b="1" dirty="0" err="1"/>
              <a:t>AlexNet</a:t>
            </a:r>
            <a:r>
              <a:rPr lang="en-US" sz="1800" dirty="0"/>
              <a:t> revolutionized image classification, winning </a:t>
            </a:r>
            <a:r>
              <a:rPr lang="en-US" sz="1800" b="1" dirty="0" err="1"/>
              <a:t>ImageNet's</a:t>
            </a:r>
            <a:r>
              <a:rPr lang="en-US" sz="1800" dirty="0"/>
              <a:t> visual recognition challenge. </a:t>
            </a:r>
            <a:r>
              <a:rPr lang="en-US" sz="1800" b="1" dirty="0" err="1"/>
              <a:t>ReLU</a:t>
            </a:r>
            <a:r>
              <a:rPr lang="en-US" sz="1800" dirty="0"/>
              <a:t> and </a:t>
            </a:r>
            <a:r>
              <a:rPr lang="en-US" sz="1800" b="1" dirty="0"/>
              <a:t>dropout</a:t>
            </a:r>
            <a:r>
              <a:rPr lang="en-US" sz="1800" dirty="0"/>
              <a:t> layers improved performance. In 2014, </a:t>
            </a:r>
            <a:r>
              <a:rPr lang="en-US" sz="1800" b="1" dirty="0"/>
              <a:t>GANs</a:t>
            </a:r>
            <a:r>
              <a:rPr lang="en-US" sz="1800" dirty="0"/>
              <a:t> (Generative Adversarial Networks) were introduced by </a:t>
            </a:r>
            <a:r>
              <a:rPr lang="en-US" sz="1800" b="1" dirty="0"/>
              <a:t>Ian </a:t>
            </a:r>
            <a:r>
              <a:rPr lang="en-US" sz="1800" b="1" dirty="0" err="1"/>
              <a:t>Goodfellow</a:t>
            </a:r>
            <a:r>
              <a:rPr lang="en-US" sz="1800" dirty="0"/>
              <a:t>, advancing image generation.</a:t>
            </a:r>
          </a:p>
          <a:p>
            <a:pPr marL="36900" indent="0" algn="just">
              <a:buNone/>
            </a:pPr>
            <a:r>
              <a:rPr lang="en-US" sz="1800" b="1" dirty="0"/>
              <a:t>Deep Learning Today (2020s Onward)</a:t>
            </a:r>
          </a:p>
          <a:p>
            <a:pPr algn="just"/>
            <a:r>
              <a:rPr lang="en-US" sz="1800" dirty="0"/>
              <a:t>Deep learning now powers industries such as </a:t>
            </a:r>
            <a:r>
              <a:rPr lang="en-US" sz="1800" b="1" dirty="0"/>
              <a:t>finance</a:t>
            </a:r>
            <a:r>
              <a:rPr lang="en-US" sz="1800" dirty="0"/>
              <a:t>, </a:t>
            </a:r>
            <a:r>
              <a:rPr lang="en-US" sz="1800" b="1" dirty="0"/>
              <a:t>healthcare</a:t>
            </a:r>
            <a:r>
              <a:rPr lang="en-US" sz="1800" dirty="0"/>
              <a:t>, and </a:t>
            </a:r>
            <a:r>
              <a:rPr lang="en-US" sz="1800" b="1" dirty="0"/>
              <a:t>retail</a:t>
            </a:r>
            <a:r>
              <a:rPr lang="en-US" sz="1800" dirty="0"/>
              <a:t>. Companies like </a:t>
            </a:r>
            <a:r>
              <a:rPr lang="en-US" sz="1800" b="1" dirty="0"/>
              <a:t>Google</a:t>
            </a:r>
            <a:r>
              <a:rPr lang="en-US" sz="1800" dirty="0"/>
              <a:t> and </a:t>
            </a:r>
            <a:r>
              <a:rPr lang="en-US" sz="1800" b="1" dirty="0"/>
              <a:t>Amazon</a:t>
            </a:r>
            <a:r>
              <a:rPr lang="en-US" sz="1800" dirty="0"/>
              <a:t> refine models for </a:t>
            </a:r>
            <a:r>
              <a:rPr lang="en-US" sz="1800" b="1" dirty="0"/>
              <a:t>image search</a:t>
            </a:r>
            <a:r>
              <a:rPr lang="en-US" sz="1800" dirty="0"/>
              <a:t>, </a:t>
            </a:r>
            <a:r>
              <a:rPr lang="en-US" sz="1800" b="1" dirty="0"/>
              <a:t>facial recognition</a:t>
            </a:r>
            <a:r>
              <a:rPr lang="en-US" sz="1800" dirty="0"/>
              <a:t>, and </a:t>
            </a:r>
            <a:r>
              <a:rPr lang="en-US" sz="1800" b="1" dirty="0"/>
              <a:t>NLP</a:t>
            </a:r>
            <a:r>
              <a:rPr lang="en-US" sz="1800" dirty="0"/>
              <a:t>. </a:t>
            </a:r>
            <a:r>
              <a:rPr lang="en-US" sz="1800" b="1" dirty="0"/>
              <a:t>AI's future</a:t>
            </a:r>
            <a:r>
              <a:rPr lang="en-US" sz="1800" dirty="0"/>
              <a:t> involves smarter, more context-aware systems.</a:t>
            </a:r>
          </a:p>
          <a:p>
            <a:pPr marL="36900" indent="0" algn="just">
              <a:buNone/>
            </a:pPr>
            <a:endParaRPr lang="en-US" sz="1800" dirty="0" smtClean="0"/>
          </a:p>
          <a:p>
            <a:pPr algn="just"/>
            <a:endParaRPr lang="en-US" sz="1800" dirty="0"/>
          </a:p>
          <a:p>
            <a:pPr algn="just"/>
            <a:endParaRPr lang="en-US" sz="1800" dirty="0"/>
          </a:p>
        </p:txBody>
      </p:sp>
    </p:spTree>
    <p:extLst>
      <p:ext uri="{BB962C8B-B14F-4D97-AF65-F5344CB8AC3E}">
        <p14:creationId xmlns:p14="http://schemas.microsoft.com/office/powerpoint/2010/main" val="25617946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745" y="104775"/>
            <a:ext cx="10353762" cy="970450"/>
          </a:xfrm>
        </p:spPr>
        <p:txBody>
          <a:bodyPr/>
          <a:lstStyle/>
          <a:p>
            <a:r>
              <a:rPr lang="en-US" b="1" dirty="0" smtClean="0"/>
              <a:t>Why ML Failed</a:t>
            </a:r>
            <a:endParaRPr lang="en-US" b="1" dirty="0"/>
          </a:p>
        </p:txBody>
      </p:sp>
      <p:sp>
        <p:nvSpPr>
          <p:cNvPr id="3" name="Content Placeholder 2"/>
          <p:cNvSpPr>
            <a:spLocks noGrp="1"/>
          </p:cNvSpPr>
          <p:nvPr>
            <p:ph idx="1"/>
          </p:nvPr>
        </p:nvSpPr>
        <p:spPr>
          <a:xfrm>
            <a:off x="-47624" y="1227624"/>
            <a:ext cx="7248525" cy="5535126"/>
          </a:xfrm>
        </p:spPr>
        <p:txBody>
          <a:bodyPr>
            <a:normAutofit/>
          </a:bodyPr>
          <a:lstStyle/>
          <a:p>
            <a:r>
              <a:rPr lang="en-US" sz="1800" dirty="0"/>
              <a:t>As technology advances, the volume of data generated daily continues to increase rapidly. Traditional </a:t>
            </a:r>
            <a:r>
              <a:rPr lang="en-US" sz="1800" b="1" dirty="0"/>
              <a:t>Machine Learning (ML)</a:t>
            </a:r>
            <a:r>
              <a:rPr lang="en-US" sz="1800" dirty="0"/>
              <a:t> faces challenges in handling this massive influx of data due to the following reasons</a:t>
            </a:r>
            <a:r>
              <a:rPr lang="en-US" sz="1800" dirty="0" smtClean="0"/>
              <a:t>:</a:t>
            </a:r>
          </a:p>
          <a:p>
            <a:r>
              <a:rPr lang="en-US" sz="1800" b="1" dirty="0" smtClean="0"/>
              <a:t>L</a:t>
            </a:r>
            <a:r>
              <a:rPr lang="en-US" sz="1800" dirty="0"/>
              <a:t>ML algorithms struggle to maintain high performance when exposed to large-scale datasets. Their ability to learn complex patterns diminishes as data grows, limiting their scalability.</a:t>
            </a:r>
          </a:p>
          <a:p>
            <a:r>
              <a:rPr lang="en-US" sz="1800" b="1" dirty="0" err="1" smtClean="0"/>
              <a:t>imited</a:t>
            </a:r>
            <a:r>
              <a:rPr lang="en-US" sz="1800" b="1" dirty="0" smtClean="0"/>
              <a:t> </a:t>
            </a:r>
            <a:r>
              <a:rPr lang="en-US" sz="1800" b="1" dirty="0"/>
              <a:t>Performance on Large Datasets</a:t>
            </a:r>
            <a:r>
              <a:rPr lang="en-US" sz="1800" dirty="0"/>
              <a:t>:</a:t>
            </a:r>
            <a:br>
              <a:rPr lang="en-US" sz="1800" dirty="0"/>
            </a:br>
            <a:r>
              <a:rPr lang="en-US" sz="1800" b="1" dirty="0" smtClean="0"/>
              <a:t>Challenges </a:t>
            </a:r>
            <a:r>
              <a:rPr lang="en-US" sz="1800" b="1" dirty="0"/>
              <a:t>in Feature Engineering</a:t>
            </a:r>
            <a:r>
              <a:rPr lang="en-US" sz="1800" dirty="0"/>
              <a:t>:</a:t>
            </a:r>
            <a:br>
              <a:rPr lang="en-US" sz="1800" dirty="0"/>
            </a:br>
            <a:r>
              <a:rPr lang="en-US" sz="1800" dirty="0"/>
              <a:t>ML relies heavily on </a:t>
            </a:r>
            <a:r>
              <a:rPr lang="en-US" sz="1800" b="1" dirty="0"/>
              <a:t>manual feature engineering</a:t>
            </a:r>
            <a:r>
              <a:rPr lang="en-US" sz="1800" dirty="0"/>
              <a:t>, which requires domain expertise and deep knowledge of the data. This process is time-consuming and error-prone, often leading to suboptimal model performance</a:t>
            </a:r>
            <a:r>
              <a:rPr lang="en-US" sz="1800" dirty="0" smtClean="0"/>
              <a:t>.</a:t>
            </a:r>
          </a:p>
          <a:p>
            <a:r>
              <a:rPr lang="en-US" sz="1800" b="1" dirty="0"/>
              <a:t>Struggles with Unstructured and Complex Data</a:t>
            </a:r>
            <a:r>
              <a:rPr lang="en-US" sz="1800" dirty="0"/>
              <a:t>:</a:t>
            </a:r>
            <a:br>
              <a:rPr lang="en-US" sz="1800" dirty="0"/>
            </a:br>
            <a:r>
              <a:rPr lang="en-US" sz="1800" dirty="0"/>
              <a:t>ML models perform poorly with </a:t>
            </a:r>
            <a:r>
              <a:rPr lang="en-US" sz="1800" b="1" dirty="0"/>
              <a:t>unstructured data</a:t>
            </a:r>
            <a:r>
              <a:rPr lang="en-US" sz="1800" dirty="0"/>
              <a:t> (e.g., images, text, audio) and </a:t>
            </a:r>
            <a:r>
              <a:rPr lang="en-US" sz="1800" b="1" dirty="0"/>
              <a:t>complex patterns</a:t>
            </a:r>
            <a:r>
              <a:rPr lang="en-US" sz="1800" dirty="0"/>
              <a:t>. Unlike DL, traditional ML models require significant preprocessing and simplification of raw data, which often results in a loss of valuable information</a:t>
            </a:r>
          </a:p>
        </p:txBody>
      </p:sp>
      <p:pic>
        <p:nvPicPr>
          <p:cNvPr id="4098" name="Picture 2" descr="why does performance of machine learning models plateau after certain  amount of training data - Data Science Stack Exchange"/>
          <p:cNvPicPr>
            <a:picLocks noChangeAspect="1" noChangeArrowheads="1"/>
          </p:cNvPicPr>
          <p:nvPr/>
        </p:nvPicPr>
        <p:blipFill rotWithShape="1">
          <a:blip r:embed="rId2">
            <a:extLst>
              <a:ext uri="{28A0092B-C50C-407E-A947-70E740481C1C}">
                <a14:useLocalDpi xmlns:a14="http://schemas.microsoft.com/office/drawing/2010/main" val="0"/>
              </a:ext>
            </a:extLst>
          </a:blip>
          <a:srcRect l="7909" t="10650" b="7667"/>
          <a:stretch/>
        </p:blipFill>
        <p:spPr bwMode="auto">
          <a:xfrm>
            <a:off x="7610475" y="1385335"/>
            <a:ext cx="4581525" cy="243419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achine Learning vs Deep Learning: What is the Differ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0475" y="3872706"/>
            <a:ext cx="4581525" cy="276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4953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94695" y="142875"/>
            <a:ext cx="10353762" cy="970450"/>
          </a:xfrm>
        </p:spPr>
        <p:txBody>
          <a:bodyPr/>
          <a:lstStyle/>
          <a:p>
            <a:r>
              <a:rPr lang="en-US" b="1" dirty="0" smtClean="0"/>
              <a:t>ML </a:t>
            </a:r>
            <a:r>
              <a:rPr lang="en-US" b="1" dirty="0" err="1" smtClean="0"/>
              <a:t>vs</a:t>
            </a:r>
            <a:r>
              <a:rPr lang="en-US" b="1" dirty="0" smtClean="0"/>
              <a:t> DL</a:t>
            </a:r>
            <a:endParaRPr lang="en-US" b="1" dirty="0"/>
          </a:p>
        </p:txBody>
      </p:sp>
      <p:graphicFrame>
        <p:nvGraphicFramePr>
          <p:cNvPr id="34" name="Content Placeholder 33"/>
          <p:cNvGraphicFramePr>
            <a:graphicFrameLocks noGrp="1"/>
          </p:cNvGraphicFramePr>
          <p:nvPr>
            <p:ph idx="1"/>
            <p:extLst>
              <p:ext uri="{D42A27DB-BD31-4B8C-83A1-F6EECF244321}">
                <p14:modId xmlns:p14="http://schemas.microsoft.com/office/powerpoint/2010/main" val="1518849054"/>
              </p:ext>
            </p:extLst>
          </p:nvPr>
        </p:nvGraphicFramePr>
        <p:xfrm>
          <a:off x="733427" y="1438276"/>
          <a:ext cx="10201275" cy="4962522"/>
        </p:xfrm>
        <a:graphic>
          <a:graphicData uri="http://schemas.openxmlformats.org/drawingml/2006/table">
            <a:tbl>
              <a:tblPr>
                <a:tableStyleId>{5940675A-B579-460E-94D1-54222C63F5DA}</a:tableStyleId>
              </a:tblPr>
              <a:tblGrid>
                <a:gridCol w="3400425">
                  <a:extLst>
                    <a:ext uri="{9D8B030D-6E8A-4147-A177-3AD203B41FA5}">
                      <a16:colId xmlns:a16="http://schemas.microsoft.com/office/drawing/2014/main" val="20000"/>
                    </a:ext>
                  </a:extLst>
                </a:gridCol>
                <a:gridCol w="3400425">
                  <a:extLst>
                    <a:ext uri="{9D8B030D-6E8A-4147-A177-3AD203B41FA5}">
                      <a16:colId xmlns:a16="http://schemas.microsoft.com/office/drawing/2014/main" val="20001"/>
                    </a:ext>
                  </a:extLst>
                </a:gridCol>
                <a:gridCol w="3400425">
                  <a:extLst>
                    <a:ext uri="{9D8B030D-6E8A-4147-A177-3AD203B41FA5}">
                      <a16:colId xmlns:a16="http://schemas.microsoft.com/office/drawing/2014/main" val="20002"/>
                    </a:ext>
                  </a:extLst>
                </a:gridCol>
              </a:tblGrid>
              <a:tr h="393619">
                <a:tc>
                  <a:txBody>
                    <a:bodyPr/>
                    <a:lstStyle/>
                    <a:p>
                      <a:pPr algn="ctr"/>
                      <a:r>
                        <a:rPr lang="en-US" sz="1800" b="1" dirty="0"/>
                        <a:t>Aspect</a:t>
                      </a:r>
                    </a:p>
                  </a:txBody>
                  <a:tcPr marL="81185" marR="81185" marT="40592" marB="40592" anchor="ctr"/>
                </a:tc>
                <a:tc>
                  <a:txBody>
                    <a:bodyPr/>
                    <a:lstStyle/>
                    <a:p>
                      <a:pPr algn="ctr"/>
                      <a:r>
                        <a:rPr lang="en-US" sz="1800" b="1" dirty="0"/>
                        <a:t>Machine Learning (ML)</a:t>
                      </a:r>
                    </a:p>
                  </a:txBody>
                  <a:tcPr marL="81185" marR="81185" marT="40592" marB="40592" anchor="ctr"/>
                </a:tc>
                <a:tc>
                  <a:txBody>
                    <a:bodyPr/>
                    <a:lstStyle/>
                    <a:p>
                      <a:pPr algn="ctr"/>
                      <a:r>
                        <a:rPr lang="en-US" sz="1800" b="1" dirty="0"/>
                        <a:t>Deep Learning (DL)</a:t>
                      </a:r>
                    </a:p>
                  </a:txBody>
                  <a:tcPr marL="81185" marR="81185" marT="40592" marB="40592" anchor="ctr"/>
                </a:tc>
                <a:extLst>
                  <a:ext uri="{0D108BD9-81ED-4DB2-BD59-A6C34878D82A}">
                    <a16:rowId xmlns:a16="http://schemas.microsoft.com/office/drawing/2014/main" val="10000"/>
                  </a:ext>
                </a:extLst>
              </a:tr>
              <a:tr h="688921">
                <a:tc>
                  <a:txBody>
                    <a:bodyPr/>
                    <a:lstStyle/>
                    <a:p>
                      <a:pPr algn="ctr"/>
                      <a:r>
                        <a:rPr lang="en-US" sz="1800"/>
                        <a:t>Architecture</a:t>
                      </a:r>
                    </a:p>
                  </a:txBody>
                  <a:tcPr marL="81185" marR="81185" marT="40592" marB="40592" anchor="ctr"/>
                </a:tc>
                <a:tc>
                  <a:txBody>
                    <a:bodyPr/>
                    <a:lstStyle/>
                    <a:p>
                      <a:pPr algn="ctr"/>
                      <a:r>
                        <a:rPr lang="en-US" sz="1800" dirty="0"/>
                        <a:t>Simpler, based on statistical models.</a:t>
                      </a:r>
                    </a:p>
                  </a:txBody>
                  <a:tcPr marL="81185" marR="81185" marT="40592" marB="40592" anchor="ctr"/>
                </a:tc>
                <a:tc>
                  <a:txBody>
                    <a:bodyPr/>
                    <a:lstStyle/>
                    <a:p>
                      <a:pPr algn="ctr"/>
                      <a:r>
                        <a:rPr lang="en-US" sz="1800"/>
                        <a:t>Uses multi-layer neural networks.</a:t>
                      </a:r>
                    </a:p>
                  </a:txBody>
                  <a:tcPr marL="81185" marR="81185" marT="40592" marB="40592" anchor="ctr"/>
                </a:tc>
                <a:extLst>
                  <a:ext uri="{0D108BD9-81ED-4DB2-BD59-A6C34878D82A}">
                    <a16:rowId xmlns:a16="http://schemas.microsoft.com/office/drawing/2014/main" val="10001"/>
                  </a:ext>
                </a:extLst>
              </a:tr>
              <a:tr h="393619">
                <a:tc>
                  <a:txBody>
                    <a:bodyPr/>
                    <a:lstStyle/>
                    <a:p>
                      <a:pPr algn="ctr"/>
                      <a:r>
                        <a:rPr lang="en-US" sz="1800"/>
                        <a:t>Data Needs</a:t>
                      </a:r>
                    </a:p>
                  </a:txBody>
                  <a:tcPr marL="81185" marR="81185" marT="40592" marB="40592" anchor="ctr"/>
                </a:tc>
                <a:tc>
                  <a:txBody>
                    <a:bodyPr/>
                    <a:lstStyle/>
                    <a:p>
                      <a:pPr algn="ctr"/>
                      <a:r>
                        <a:rPr lang="en-US" sz="1800"/>
                        <a:t>Small to medium-sized datasets.</a:t>
                      </a:r>
                    </a:p>
                  </a:txBody>
                  <a:tcPr marL="81185" marR="81185" marT="40592" marB="40592" anchor="ctr"/>
                </a:tc>
                <a:tc>
                  <a:txBody>
                    <a:bodyPr/>
                    <a:lstStyle/>
                    <a:p>
                      <a:pPr algn="ctr"/>
                      <a:r>
                        <a:rPr lang="en-US" sz="1800"/>
                        <a:t>Requires large datasets.</a:t>
                      </a:r>
                    </a:p>
                  </a:txBody>
                  <a:tcPr marL="81185" marR="81185" marT="40592" marB="40592" anchor="ctr"/>
                </a:tc>
                <a:extLst>
                  <a:ext uri="{0D108BD9-81ED-4DB2-BD59-A6C34878D82A}">
                    <a16:rowId xmlns:a16="http://schemas.microsoft.com/office/drawing/2014/main" val="10002"/>
                  </a:ext>
                </a:extLst>
              </a:tr>
              <a:tr h="688921">
                <a:tc>
                  <a:txBody>
                    <a:bodyPr/>
                    <a:lstStyle/>
                    <a:p>
                      <a:pPr algn="ctr"/>
                      <a:r>
                        <a:rPr lang="en-US" sz="1800"/>
                        <a:t>Feature Engineering</a:t>
                      </a:r>
                    </a:p>
                  </a:txBody>
                  <a:tcPr marL="81185" marR="81185" marT="40592" marB="40592" anchor="ctr"/>
                </a:tc>
                <a:tc>
                  <a:txBody>
                    <a:bodyPr/>
                    <a:lstStyle/>
                    <a:p>
                      <a:pPr algn="ctr"/>
                      <a:r>
                        <a:rPr lang="en-US" sz="1800"/>
                        <a:t>Manual feature selection required.</a:t>
                      </a:r>
                    </a:p>
                  </a:txBody>
                  <a:tcPr marL="81185" marR="81185" marT="40592" marB="40592" anchor="ctr"/>
                </a:tc>
                <a:tc>
                  <a:txBody>
                    <a:bodyPr/>
                    <a:lstStyle/>
                    <a:p>
                      <a:pPr algn="ctr"/>
                      <a:r>
                        <a:rPr lang="en-US" sz="1800"/>
                        <a:t>Automatically extracts features.</a:t>
                      </a:r>
                    </a:p>
                  </a:txBody>
                  <a:tcPr marL="81185" marR="81185" marT="40592" marB="40592" anchor="ctr"/>
                </a:tc>
                <a:extLst>
                  <a:ext uri="{0D108BD9-81ED-4DB2-BD59-A6C34878D82A}">
                    <a16:rowId xmlns:a16="http://schemas.microsoft.com/office/drawing/2014/main" val="10003"/>
                  </a:ext>
                </a:extLst>
              </a:tr>
              <a:tr h="688921">
                <a:tc>
                  <a:txBody>
                    <a:bodyPr/>
                    <a:lstStyle/>
                    <a:p>
                      <a:pPr algn="ctr"/>
                      <a:r>
                        <a:rPr lang="en-US" sz="1800"/>
                        <a:t>Performance</a:t>
                      </a:r>
                    </a:p>
                  </a:txBody>
                  <a:tcPr marL="81185" marR="81185" marT="40592" marB="40592" anchor="ctr"/>
                </a:tc>
                <a:tc>
                  <a:txBody>
                    <a:bodyPr/>
                    <a:lstStyle/>
                    <a:p>
                      <a:pPr algn="ctr"/>
                      <a:r>
                        <a:rPr lang="en-US" sz="1800"/>
                        <a:t>Performs well on simple tasks.</a:t>
                      </a:r>
                    </a:p>
                  </a:txBody>
                  <a:tcPr marL="81185" marR="81185" marT="40592" marB="40592" anchor="ctr"/>
                </a:tc>
                <a:tc>
                  <a:txBody>
                    <a:bodyPr/>
                    <a:lstStyle/>
                    <a:p>
                      <a:pPr algn="ctr"/>
                      <a:r>
                        <a:rPr lang="en-US" sz="1800"/>
                        <a:t>Excels in complex tasks (e.g., images, speech).</a:t>
                      </a:r>
                    </a:p>
                  </a:txBody>
                  <a:tcPr marL="81185" marR="81185" marT="40592" marB="40592" anchor="ctr"/>
                </a:tc>
                <a:extLst>
                  <a:ext uri="{0D108BD9-81ED-4DB2-BD59-A6C34878D82A}">
                    <a16:rowId xmlns:a16="http://schemas.microsoft.com/office/drawing/2014/main" val="10004"/>
                  </a:ext>
                </a:extLst>
              </a:tr>
              <a:tr h="688921">
                <a:tc>
                  <a:txBody>
                    <a:bodyPr/>
                    <a:lstStyle/>
                    <a:p>
                      <a:pPr algn="ctr"/>
                      <a:r>
                        <a:rPr lang="en-US" sz="1800"/>
                        <a:t>Training Time</a:t>
                      </a:r>
                    </a:p>
                  </a:txBody>
                  <a:tcPr marL="81185" marR="81185" marT="40592" marB="40592" anchor="ctr"/>
                </a:tc>
                <a:tc>
                  <a:txBody>
                    <a:bodyPr/>
                    <a:lstStyle/>
                    <a:p>
                      <a:pPr algn="ctr"/>
                      <a:r>
                        <a:rPr lang="en-US" sz="1800" dirty="0"/>
                        <a:t>Faster training on smaller data.</a:t>
                      </a:r>
                    </a:p>
                  </a:txBody>
                  <a:tcPr marL="81185" marR="81185" marT="40592" marB="40592" anchor="ctr"/>
                </a:tc>
                <a:tc>
                  <a:txBody>
                    <a:bodyPr/>
                    <a:lstStyle/>
                    <a:p>
                      <a:pPr algn="ctr"/>
                      <a:r>
                        <a:rPr lang="en-US" sz="1800"/>
                        <a:t>Requires more computational power and time.</a:t>
                      </a:r>
                    </a:p>
                  </a:txBody>
                  <a:tcPr marL="81185" marR="81185" marT="40592" marB="40592" anchor="ctr"/>
                </a:tc>
                <a:extLst>
                  <a:ext uri="{0D108BD9-81ED-4DB2-BD59-A6C34878D82A}">
                    <a16:rowId xmlns:a16="http://schemas.microsoft.com/office/drawing/2014/main" val="10005"/>
                  </a:ext>
                </a:extLst>
              </a:tr>
              <a:tr h="688921">
                <a:tc>
                  <a:txBody>
                    <a:bodyPr/>
                    <a:lstStyle/>
                    <a:p>
                      <a:pPr algn="ctr"/>
                      <a:r>
                        <a:rPr lang="en-US" sz="1800" dirty="0"/>
                        <a:t>Interpretability</a:t>
                      </a:r>
                    </a:p>
                  </a:txBody>
                  <a:tcPr marL="81185" marR="81185" marT="40592" marB="40592" anchor="ctr"/>
                </a:tc>
                <a:tc>
                  <a:txBody>
                    <a:bodyPr/>
                    <a:lstStyle/>
                    <a:p>
                      <a:pPr algn="ctr"/>
                      <a:r>
                        <a:rPr lang="en-US" sz="1800"/>
                        <a:t>Easier to interpret.</a:t>
                      </a:r>
                    </a:p>
                  </a:txBody>
                  <a:tcPr marL="81185" marR="81185" marT="40592" marB="40592" anchor="ctr"/>
                </a:tc>
                <a:tc>
                  <a:txBody>
                    <a:bodyPr/>
                    <a:lstStyle/>
                    <a:p>
                      <a:pPr algn="ctr"/>
                      <a:r>
                        <a:rPr lang="en-US" sz="1800"/>
                        <a:t>Difficult to interpret (black-box models).</a:t>
                      </a:r>
                    </a:p>
                  </a:txBody>
                  <a:tcPr marL="81185" marR="81185" marT="40592" marB="40592" anchor="ctr"/>
                </a:tc>
                <a:extLst>
                  <a:ext uri="{0D108BD9-81ED-4DB2-BD59-A6C34878D82A}">
                    <a16:rowId xmlns:a16="http://schemas.microsoft.com/office/drawing/2014/main" val="10006"/>
                  </a:ext>
                </a:extLst>
              </a:tr>
              <a:tr h="730679">
                <a:tc>
                  <a:txBody>
                    <a:bodyPr/>
                    <a:lstStyle/>
                    <a:p>
                      <a:pPr algn="ctr"/>
                      <a:r>
                        <a:rPr lang="en-US" sz="1800" dirty="0"/>
                        <a:t>Applications</a:t>
                      </a:r>
                    </a:p>
                  </a:txBody>
                  <a:tcPr marL="81185" marR="81185" marT="40592" marB="40592" anchor="ctr"/>
                </a:tc>
                <a:tc>
                  <a:txBody>
                    <a:bodyPr/>
                    <a:lstStyle/>
                    <a:p>
                      <a:pPr algn="ctr"/>
                      <a:r>
                        <a:rPr lang="en-US" sz="1800"/>
                        <a:t>Fraud detection, customer segmentation.</a:t>
                      </a:r>
                    </a:p>
                  </a:txBody>
                  <a:tcPr marL="81185" marR="81185" marT="40592" marB="40592" anchor="ctr"/>
                </a:tc>
                <a:tc>
                  <a:txBody>
                    <a:bodyPr/>
                    <a:lstStyle/>
                    <a:p>
                      <a:pPr algn="ctr"/>
                      <a:r>
                        <a:rPr lang="en-US" sz="1800" dirty="0"/>
                        <a:t>Image recognition, autonomous driving.</a:t>
                      </a:r>
                    </a:p>
                  </a:txBody>
                  <a:tcPr marL="81185" marR="81185" marT="40592" marB="40592"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11215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913</TotalTime>
  <Words>826</Words>
  <Application>Microsoft Office PowerPoint</Application>
  <PresentationFormat>Widescreen</PresentationFormat>
  <Paragraphs>104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Calisto MT</vt:lpstr>
      <vt:lpstr>Trebuchet MS</vt:lpstr>
      <vt:lpstr>Wingdings 2</vt:lpstr>
      <vt:lpstr>Slate</vt:lpstr>
      <vt:lpstr>Artifical Neural Network (ANN)</vt:lpstr>
      <vt:lpstr>Overview</vt:lpstr>
      <vt:lpstr>Perceptron</vt:lpstr>
      <vt:lpstr>ANN</vt:lpstr>
      <vt:lpstr>Component of Ann</vt:lpstr>
      <vt:lpstr>The Evolution of Artificial Neural Networks (ANNs)</vt:lpstr>
      <vt:lpstr>Continue..</vt:lpstr>
      <vt:lpstr>Why ML Failed</vt:lpstr>
      <vt:lpstr>ML vs DL</vt:lpstr>
      <vt:lpstr>Multi-layer Perceptron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dc:title>
  <dc:creator>Shahid</dc:creator>
  <cp:lastModifiedBy>DELL</cp:lastModifiedBy>
  <cp:revision>46</cp:revision>
  <dcterms:created xsi:type="dcterms:W3CDTF">2024-11-21T12:38:17Z</dcterms:created>
  <dcterms:modified xsi:type="dcterms:W3CDTF">2025-07-25T13:50:57Z</dcterms:modified>
</cp:coreProperties>
</file>