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58" r:id="rId4"/>
    <p:sldId id="289" r:id="rId5"/>
    <p:sldId id="293" r:id="rId6"/>
    <p:sldId id="294" r:id="rId7"/>
    <p:sldId id="295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0452" autoAdjust="0"/>
  </p:normalViewPr>
  <p:slideViewPr>
    <p:cSldViewPr snapToGrid="0">
      <p:cViewPr varScale="1">
        <p:scale>
          <a:sx n="61" d="100"/>
          <a:sy n="61" d="100"/>
        </p:scale>
        <p:origin x="764" y="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513F-10D7-43B8-BD18-F250194E00F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027D8-EDF7-4F60-B1D9-953B6983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6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A57D64-9DC5-4159-89A6-E1EF6778DE39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16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F1EE-ACFC-4521-B6C4-E578FAD9D2F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65F-4CCC-4F87-98B2-1597E9224289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3ED9-1853-4E9A-BEA1-97DB1E34C977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C99-E00E-4CA7-9A71-4E257C654C63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82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9440-99FB-4B3B-A256-28D9E5B0C2D8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341-CC28-4470-86D6-E0C5AD9E15C0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9719-A9B0-4A29-A0B6-5065B2E9BF17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03CD-44FE-4ED0-BB85-F76BC293C635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E2E-CBE9-4AAB-A5C2-FF2BD7DB911F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6C37-131E-4072-8F7D-D15C99E1C145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6D8757-6514-4FC8-A89B-D6B4F4E38CF0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314424" y="903889"/>
            <a:ext cx="9418320" cy="1250732"/>
          </a:xfrm>
        </p:spPr>
        <p:txBody>
          <a:bodyPr>
            <a:noAutofit/>
          </a:bodyPr>
          <a:lstStyle/>
          <a:p>
            <a:r>
              <a:rPr lang="en-US" sz="4400" dirty="0" err="1" smtClean="0"/>
              <a:t>Artifical</a:t>
            </a:r>
            <a:r>
              <a:rPr lang="en-US" sz="4400" dirty="0" smtClean="0"/>
              <a:t> Neural </a:t>
            </a:r>
            <a:r>
              <a:rPr lang="en-US" sz="4400" dirty="0" smtClean="0"/>
              <a:t>Network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800" dirty="0" smtClean="0"/>
              <a:t>         presented by Usman Ahmad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4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 descr="52,375 Abstract Neural Network Background Images, Stock Photos, 3D objects,  &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460" r="-562" b="6432"/>
          <a:stretch/>
        </p:blipFill>
        <p:spPr bwMode="auto">
          <a:xfrm>
            <a:off x="0" y="1"/>
            <a:ext cx="7783033" cy="21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64" y="1063256"/>
            <a:ext cx="2756620" cy="79877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264" y="2925281"/>
            <a:ext cx="5930919" cy="3002845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err="1" smtClean="0"/>
              <a:t>Artifical</a:t>
            </a:r>
            <a:r>
              <a:rPr lang="en-GB" sz="2400" dirty="0" smtClean="0"/>
              <a:t> Neural Network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err="1" smtClean="0"/>
              <a:t>Fowward</a:t>
            </a:r>
            <a:r>
              <a:rPr lang="en-GB" sz="2400" dirty="0" smtClean="0"/>
              <a:t> Propagation 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Activation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 smtClean="0"/>
              <a:t>Why Activation Function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Backpropagation</a:t>
            </a:r>
            <a:endParaRPr lang="en-US" sz="2400" dirty="0" smtClean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</a:t>
            </a:fld>
            <a:endParaRPr lang="en-US"/>
          </a:p>
        </p:txBody>
      </p:sp>
      <p:pic>
        <p:nvPicPr>
          <p:cNvPr id="1044" name="Picture 20" descr="Neural Network Vector Art, Icons, and Graphics for Free Downloa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2"/>
          <a:stretch/>
        </p:blipFill>
        <p:spPr bwMode="auto">
          <a:xfrm>
            <a:off x="7543091" y="1"/>
            <a:ext cx="4664149" cy="212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8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" y="0"/>
            <a:ext cx="11259879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0733" y="-299908"/>
            <a:ext cx="5390707" cy="78900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Artifical</a:t>
            </a:r>
            <a:r>
              <a:rPr lang="en-US" sz="2800" b="1" dirty="0" smtClean="0">
                <a:solidFill>
                  <a:schemeClr val="bg1"/>
                </a:solidFill>
              </a:rPr>
              <a:t> Neural Network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2961" y="2348982"/>
            <a:ext cx="7307135" cy="4416943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An Artificial Neural Network (ANN) consists of interconnected units called </a:t>
            </a:r>
            <a:r>
              <a:rPr lang="en-US" sz="2400" i="1" dirty="0"/>
              <a:t>artificial neurons</a:t>
            </a:r>
            <a:r>
              <a:rPr lang="en-US" sz="2400" dirty="0"/>
              <a:t>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Each neuron receives numerical signals from connected neurons, processes them, and transmits signals to </a:t>
            </a:r>
            <a:r>
              <a:rPr lang="en-US" sz="2400" dirty="0" smtClean="0"/>
              <a:t>others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Neurons are grouped into layers, with each layer performing specific transformations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 </a:t>
            </a:r>
            <a:r>
              <a:rPr lang="en-US" sz="2400" dirty="0" smtClean="0"/>
              <a:t>Signals </a:t>
            </a:r>
            <a:r>
              <a:rPr lang="en-US" sz="2400" dirty="0"/>
              <a:t>flow from the input layer to the output layer, passing through one or more hidden layers.</a:t>
            </a:r>
            <a:endParaRPr lang="en-GB" sz="2400" dirty="0" smtClean="0"/>
          </a:p>
        </p:txBody>
      </p:sp>
      <p:pic>
        <p:nvPicPr>
          <p:cNvPr id="1030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032" y="0"/>
            <a:ext cx="3387208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n intro to Convolutional Neural Networks (CNN)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096" y="3218615"/>
            <a:ext cx="3952744" cy="253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79"/>
            <a:ext cx="9876583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5279" y="-107515"/>
            <a:ext cx="4088845" cy="641572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Forward Propagation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3721" y="2035762"/>
            <a:ext cx="6858000" cy="490522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Forward propagation is the process used in neural networks to pass input data through the network layers to produce an output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smtClean="0"/>
              <a:t>Working: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For </a:t>
            </a:r>
            <a:r>
              <a:rPr lang="en-US" sz="2400" dirty="0"/>
              <a:t>each layer, Computes the </a:t>
            </a:r>
            <a:r>
              <a:rPr lang="en-US" sz="2400" b="1" dirty="0"/>
              <a:t>dot product</a:t>
            </a:r>
            <a:r>
              <a:rPr lang="en-US" sz="2400" dirty="0"/>
              <a:t> of inputs and weights, Adds the </a:t>
            </a:r>
            <a:r>
              <a:rPr lang="en-US" sz="2400" b="1" dirty="0"/>
              <a:t>bias</a:t>
            </a:r>
            <a:r>
              <a:rPr lang="en-US" sz="2400" dirty="0"/>
              <a:t> to the result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Apply </a:t>
            </a:r>
            <a:r>
              <a:rPr lang="en-US" sz="2400" dirty="0"/>
              <a:t>the activation function, and pass it to the next layer. </a:t>
            </a:r>
            <a:endParaRPr lang="en-US" sz="24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This process is repeated for all layers until the </a:t>
            </a:r>
            <a:r>
              <a:rPr lang="en-US" sz="2400" b="1" dirty="0"/>
              <a:t>final output</a:t>
            </a:r>
            <a:r>
              <a:rPr lang="en-US" sz="2400" dirty="0"/>
              <a:t> is produced.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522" y="1542054"/>
            <a:ext cx="556677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4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2" y="0"/>
            <a:ext cx="3387208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Forward Propagation in Neural Networks? - GeeksforGeeks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518" y="2035762"/>
            <a:ext cx="4481512" cy="22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v2/resize:fit:700/1*4yKKUpixUveVuS-YcsAViQ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279" y="4379765"/>
            <a:ext cx="4418751" cy="23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9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944" y="0"/>
            <a:ext cx="9876583" cy="117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6655" y="-314984"/>
            <a:ext cx="3797501" cy="741406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Activation Function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76944" y="1192369"/>
            <a:ext cx="8168321" cy="5746028"/>
          </a:xfrm>
        </p:spPr>
        <p:txBody>
          <a:bodyPr>
            <a:no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 A function that calculates the node's output based on its inputs, their corresponding weights, and the bias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Common Activation Function:</a:t>
            </a:r>
          </a:p>
          <a:p>
            <a:pPr marL="0" indent="0" algn="just">
              <a:buNone/>
            </a:pPr>
            <a:r>
              <a:rPr lang="en-US" sz="2400" b="1" dirty="0" err="1" smtClean="0"/>
              <a:t>ReLU</a:t>
            </a:r>
            <a:r>
              <a:rPr lang="en-US" sz="2400" b="1" dirty="0" smtClean="0"/>
              <a:t> 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/>
              <a:t>Output is </a:t>
            </a:r>
            <a:r>
              <a:rPr lang="en-US" sz="2400" dirty="0" smtClean="0"/>
              <a:t>z if </a:t>
            </a:r>
            <a:r>
              <a:rPr lang="en-US" sz="2400" dirty="0"/>
              <a:t>z</a:t>
            </a:r>
            <a:r>
              <a:rPr lang="en-US" sz="2400" dirty="0" smtClean="0"/>
              <a:t>&gt; 0 otherwise </a:t>
            </a:r>
            <a:r>
              <a:rPr lang="en-US" sz="2400" dirty="0"/>
              <a:t>0.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Sigmoid: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b="1" dirty="0" smtClean="0"/>
              <a:t> </a:t>
            </a:r>
            <a:r>
              <a:rPr lang="en-US" sz="2400" dirty="0" smtClean="0"/>
              <a:t>Output </a:t>
            </a:r>
            <a:r>
              <a:rPr lang="en-US" sz="2400" dirty="0"/>
              <a:t>is a value between 0 and 1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err="1" smtClean="0"/>
              <a:t>Tanh</a:t>
            </a:r>
            <a:r>
              <a:rPr lang="en-US" sz="2400" b="1" dirty="0" smtClean="0"/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 Output </a:t>
            </a:r>
            <a:r>
              <a:rPr lang="en-US" sz="2400" dirty="0"/>
              <a:t>is between -1 and 1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err="1"/>
              <a:t>Softmax</a:t>
            </a:r>
            <a:r>
              <a:rPr lang="en-US" sz="2400" b="1" dirty="0" smtClean="0"/>
              <a:t>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/>
              <a:t> Used </a:t>
            </a:r>
            <a:r>
              <a:rPr lang="en-US" sz="2400" dirty="0"/>
              <a:t>in the output layer for multi-class classification.</a:t>
            </a: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5</a:t>
            </a:fld>
            <a:endParaRPr lang="en-US"/>
          </a:p>
        </p:txBody>
      </p:sp>
      <p:pic>
        <p:nvPicPr>
          <p:cNvPr id="3078" name="Picture 6" descr="W3_A1_Implementing ReLu in NN - Neural Networks and Deep Learning -  DeepLearning.AI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735" y="2067664"/>
            <a:ext cx="4456105" cy="410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2" y="0"/>
            <a:ext cx="3387208" cy="117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4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76583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23" y="-95693"/>
            <a:ext cx="4327451" cy="60829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Why Activation Function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598812"/>
            <a:ext cx="7219507" cy="416711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As we discuss An </a:t>
            </a:r>
            <a:r>
              <a:rPr lang="en-US" sz="2400" dirty="0"/>
              <a:t>activation function is a mathematical function applied to the output of a neuron</a:t>
            </a:r>
            <a:r>
              <a:rPr lang="en-US" sz="2400" dirty="0" smtClean="0"/>
              <a:t>.</a:t>
            </a:r>
            <a:endParaRPr lang="en-US" sz="2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Without </a:t>
            </a:r>
            <a:r>
              <a:rPr lang="en-US" sz="2400" dirty="0"/>
              <a:t>an activation function, the neural network would just be a linear model, no matter how many layers it </a:t>
            </a:r>
            <a:r>
              <a:rPr lang="en-US" sz="2400" dirty="0" smtClean="0"/>
              <a:t>has.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/>
              <a:t>The activation function adds </a:t>
            </a:r>
            <a:r>
              <a:rPr lang="en-US" sz="2400" b="1" dirty="0"/>
              <a:t>non-linearity</a:t>
            </a:r>
            <a:r>
              <a:rPr lang="en-US" sz="2400" dirty="0"/>
              <a:t>, allowing the network to learn and approximate complex, real-world patterns that are often non-linear.</a:t>
            </a:r>
            <a:endParaRPr lang="en-GB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2" y="0"/>
            <a:ext cx="3387208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ep Playground - Complex Model with ReLU Activation Func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49" y="3122889"/>
            <a:ext cx="4190291" cy="311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hat Does a Neural Network in Artificial Intelligence Mea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76583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509" y="0"/>
            <a:ext cx="3466427" cy="669852"/>
          </a:xfrm>
        </p:spPr>
        <p:txBody>
          <a:bodyPr/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Back Propagation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428" y="2127758"/>
            <a:ext cx="6833627" cy="4352333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</a:t>
            </a:r>
            <a:r>
              <a:rPr lang="en-US" sz="2400" dirty="0" err="1" smtClean="0"/>
              <a:t>Backpropagation</a:t>
            </a:r>
            <a:r>
              <a:rPr lang="en-US" sz="2400" dirty="0" smtClean="0"/>
              <a:t> </a:t>
            </a:r>
            <a:r>
              <a:rPr lang="en-US" sz="2400" dirty="0"/>
              <a:t>is an algorithm used to train neural networks by minimizing the error (or loss) between predicted and actual outputs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It </a:t>
            </a:r>
            <a:r>
              <a:rPr lang="en-US" sz="2400" dirty="0"/>
              <a:t>computes the gradient of the loss function with respect to each weight and bias using the chain rule of calculus, enabling the efficient computation of updates to these parameters</a:t>
            </a:r>
            <a:r>
              <a:rPr lang="en-US" sz="2400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 smtClean="0"/>
              <a:t> It propagating </a:t>
            </a:r>
            <a:r>
              <a:rPr lang="en-US" sz="2400" dirty="0"/>
              <a:t>the error backward through the network, starting from the output layer to </a:t>
            </a:r>
            <a:r>
              <a:rPr lang="en-US" sz="2400" dirty="0" smtClean="0"/>
              <a:t>moving toward the </a:t>
            </a:r>
            <a:r>
              <a:rPr lang="en-US" sz="2400" dirty="0"/>
              <a:t>input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6" descr="Artificial Neural Network Stock Video Footage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792" y="0"/>
            <a:ext cx="3387208" cy="186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ackpropagation for Dummies. All the math behind, simplest than… | by  Diletta Goglia | Analytics Vidhya | Medium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28" y="1860698"/>
            <a:ext cx="4481512" cy="336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328" y="5290946"/>
            <a:ext cx="4459213" cy="15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8360</TotalTime>
  <Words>371</Words>
  <Application>Microsoft Office PowerPoint</Application>
  <PresentationFormat>Widescreen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Schoolbook</vt:lpstr>
      <vt:lpstr>Courier New</vt:lpstr>
      <vt:lpstr>Wingdings</vt:lpstr>
      <vt:lpstr>Wingdings 2</vt:lpstr>
      <vt:lpstr>View</vt:lpstr>
      <vt:lpstr>Artifical Neural Network           presented by Usman Ahmad </vt:lpstr>
      <vt:lpstr>Overview</vt:lpstr>
      <vt:lpstr>Artifical Neural Network</vt:lpstr>
      <vt:lpstr>Forward Propagation</vt:lpstr>
      <vt:lpstr>Activation Function</vt:lpstr>
      <vt:lpstr>Why Activation Function</vt:lpstr>
      <vt:lpstr>Back Propagation</vt:lpstr>
      <vt:lpstr>Thank You</vt:lpstr>
    </vt:vector>
  </TitlesOfParts>
  <Company>Islamia College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Foundations &amp; Trends</dc:title>
  <dc:creator>Imran Nawar</dc:creator>
  <cp:keywords>DIP Lab ICP</cp:keywords>
  <cp:lastModifiedBy>DELL</cp:lastModifiedBy>
  <cp:revision>470</cp:revision>
  <dcterms:created xsi:type="dcterms:W3CDTF">2015-12-26T11:48:24Z</dcterms:created>
  <dcterms:modified xsi:type="dcterms:W3CDTF">2025-07-25T13:49:40Z</dcterms:modified>
</cp:coreProperties>
</file>