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2"/>
  </p:notesMasterIdLst>
  <p:sldIdLst>
    <p:sldId id="256" r:id="rId2"/>
    <p:sldId id="297" r:id="rId3"/>
    <p:sldId id="259" r:id="rId4"/>
    <p:sldId id="260" r:id="rId5"/>
    <p:sldId id="265" r:id="rId6"/>
    <p:sldId id="266" r:id="rId7"/>
    <p:sldId id="267" r:id="rId8"/>
    <p:sldId id="268" r:id="rId9"/>
    <p:sldId id="269" r:id="rId10"/>
    <p:sldId id="298" r:id="rId11"/>
  </p:sldIdLst>
  <p:sldSz cx="9144000" cy="5143500" type="screen16x9"/>
  <p:notesSz cx="6858000" cy="9144000"/>
  <p:embeddedFontLst>
    <p:embeddedFont>
      <p:font typeface="Exo 2" panose="020B0604020202020204" charset="0"/>
      <p:regular r:id="rId13"/>
      <p:bold r:id="rId14"/>
      <p:italic r:id="rId15"/>
      <p:boldItalic r:id="rId16"/>
    </p:embeddedFont>
    <p:embeddedFont>
      <p:font typeface="Fira Sans Extra Condensed Medium" panose="020B0604020202020204" charset="0"/>
      <p:regular r:id="rId17"/>
      <p:bold r:id="rId18"/>
      <p:italic r:id="rId19"/>
      <p:boldItalic r:id="rId20"/>
    </p:embeddedFont>
    <p:embeddedFont>
      <p:font typeface="Roboto Condensed Light" panose="02000000000000000000" pitchFamily="2" charset="0"/>
      <p:regular r:id="rId21"/>
      <p:bold r:id="rId22"/>
      <p:italic r:id="rId23"/>
      <p:boldItalic r:id="rId24"/>
    </p:embeddedFont>
    <p:embeddedFont>
      <p:font typeface="Squada One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2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4F0E7D-19F7-4063-A8DE-614FA22B7A26}">
  <a:tblStyle styleId="{FA4F0E7D-19F7-4063-A8DE-614FA22B7A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33" autoAdjust="0"/>
  </p:normalViewPr>
  <p:slideViewPr>
    <p:cSldViewPr snapToGrid="0">
      <p:cViewPr varScale="1">
        <p:scale>
          <a:sx n="141" d="100"/>
          <a:sy n="141" d="100"/>
        </p:scale>
        <p:origin x="744" y="114"/>
      </p:cViewPr>
      <p:guideLst>
        <p:guide orient="horz" pos="32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16056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478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533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7020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1abfbaf28_3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1abfbaf28_3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6588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899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073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19515fe0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19515fe0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046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473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5">
  <p:cSld name="CUSTOM_3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CUSTOM_2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 idx="2" hasCustomPrompt="1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3" hasCustomPrompt="1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4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 idx="5" hasCustomPrompt="1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6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2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ctrTitle" idx="2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ctrTitle" idx="3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4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ctrTitle" idx="5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ubTitle" idx="6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2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 idx="2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ctrTitle" idx="3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4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ctrTitle" idx="5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ubTitle" idx="6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7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ubTitle" idx="8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ctrTitle" idx="9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ubTitle" idx="13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ctrTitle" idx="14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5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2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2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3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4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4301301" y="2583237"/>
            <a:ext cx="4352100" cy="7083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Group member: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Usman Ghani Mughal</a:t>
            </a:r>
            <a:endParaRPr sz="2000" b="1" dirty="0"/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768119" y="97802"/>
            <a:ext cx="6886800" cy="13316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434343"/>
                </a:solidFill>
              </a:rPr>
              <a:t>Data Mining Assignment</a:t>
            </a:r>
            <a:endParaRPr sz="4000" dirty="0">
              <a:solidFill>
                <a:srgbClr val="434343"/>
              </a:solidFill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6336378" y="3291614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36;p28"/>
          <p:cNvSpPr txBox="1">
            <a:spLocks/>
          </p:cNvSpPr>
          <p:nvPr/>
        </p:nvSpPr>
        <p:spPr>
          <a:xfrm>
            <a:off x="2343807" y="4251435"/>
            <a:ext cx="5854262" cy="72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en-US" sz="2000" dirty="0"/>
              <a:t>Submitted to : </a:t>
            </a:r>
          </a:p>
          <a:p>
            <a:pPr marL="0" indent="0"/>
            <a:r>
              <a:rPr lang="en-US" sz="2000" dirty="0"/>
              <a:t>Subject name</a:t>
            </a:r>
            <a:r>
              <a:rPr lang="en-US" sz="2000"/>
              <a:t>: </a:t>
            </a:r>
            <a:endParaRPr lang="en-US" sz="2000" dirty="0"/>
          </a:p>
        </p:txBody>
      </p:sp>
      <p:cxnSp>
        <p:nvCxnSpPr>
          <p:cNvPr id="9" name="Google Shape;373;p41"/>
          <p:cNvCxnSpPr/>
          <p:nvPr/>
        </p:nvCxnSpPr>
        <p:spPr>
          <a:xfrm flipH="1">
            <a:off x="0" y="1429407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 flipH="1">
            <a:off x="546537" y="940676"/>
            <a:ext cx="3447393" cy="991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  <a:scene3d>
              <a:camera prst="obliqueTopLeft"/>
              <a:lightRig rig="threePt" dir="t"/>
            </a:scene3d>
            <a:sp3d extrusionH="57150">
              <a:bevelT h="25400" prst="softRound"/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Exo 2"/>
              <a:buNone/>
              <a:defRPr sz="96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 sz="7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Thanks.</a:t>
            </a:r>
          </a:p>
        </p:txBody>
      </p:sp>
    </p:spTree>
    <p:extLst>
      <p:ext uri="{BB962C8B-B14F-4D97-AF65-F5344CB8AC3E}">
        <p14:creationId xmlns:p14="http://schemas.microsoft.com/office/powerpoint/2010/main" val="24358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55713" y="2792565"/>
            <a:ext cx="10708499" cy="9638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In this Project we are dealing with text data for classification.</a:t>
            </a:r>
            <a:br>
              <a:rPr lang="en-US" sz="1800" b="0" dirty="0"/>
            </a:br>
            <a:br>
              <a:rPr lang="en-US" sz="1800" b="0" dirty="0"/>
            </a:br>
            <a:endParaRPr lang="en-US" sz="1800" b="0" dirty="0"/>
          </a:p>
        </p:txBody>
      </p:sp>
      <p:sp>
        <p:nvSpPr>
          <p:cNvPr id="3" name="Title 2"/>
          <p:cNvSpPr>
            <a:spLocks noGrp="1"/>
          </p:cNvSpPr>
          <p:nvPr>
            <p:ph type="ctrTitle" idx="2"/>
          </p:nvPr>
        </p:nvSpPr>
        <p:spPr>
          <a:xfrm>
            <a:off x="-1070643" y="254204"/>
            <a:ext cx="3225263" cy="57780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-2205630" y="1820257"/>
            <a:ext cx="10708499" cy="9638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Data is present in multiple shapes and dimensions.</a:t>
            </a:r>
            <a:br>
              <a:rPr lang="en-US" sz="1800" b="0" dirty="0"/>
            </a:br>
            <a:br>
              <a:rPr lang="en-US" sz="1800" b="0" dirty="0"/>
            </a:br>
            <a:endParaRPr lang="en-US" sz="1800" b="0" dirty="0"/>
          </a:p>
        </p:txBody>
      </p:sp>
      <p:sp>
        <p:nvSpPr>
          <p:cNvPr id="22" name="Title 1"/>
          <p:cNvSpPr>
            <a:spLocks noGrp="1"/>
          </p:cNvSpPr>
          <p:nvPr>
            <p:ph type="ctrTitle"/>
          </p:nvPr>
        </p:nvSpPr>
        <p:spPr>
          <a:xfrm>
            <a:off x="-2037089" y="1038458"/>
            <a:ext cx="10708499" cy="9638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Todays world there is a lot of data in electronic media</a:t>
            </a:r>
            <a:br>
              <a:rPr lang="en-US" sz="1800" b="0" dirty="0"/>
            </a:br>
            <a:br>
              <a:rPr lang="en-US" sz="1800" b="0" dirty="0"/>
            </a:br>
            <a:endParaRPr lang="en-US" sz="1800" b="0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-1288229" y="3739355"/>
            <a:ext cx="10708499" cy="72005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In the domain of text data we are using News Data for classification.</a:t>
            </a:r>
            <a:br>
              <a:rPr lang="en-US" sz="1800" b="0" dirty="0"/>
            </a:br>
            <a:br>
              <a:rPr lang="en-US" sz="1800" b="0" dirty="0"/>
            </a:br>
            <a:endParaRPr lang="en-US" sz="1800" b="0" dirty="0"/>
          </a:p>
        </p:txBody>
      </p:sp>
      <p:cxnSp>
        <p:nvCxnSpPr>
          <p:cNvPr id="7" name="Google Shape;373;p41"/>
          <p:cNvCxnSpPr/>
          <p:nvPr/>
        </p:nvCxnSpPr>
        <p:spPr>
          <a:xfrm flipH="1">
            <a:off x="1" y="832004"/>
            <a:ext cx="457199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9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2754362"/>
            <a:ext cx="7467600" cy="11430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classification we are using multiple algorithms and also comparing their results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299073"/>
            <a:ext cx="7467600" cy="1143000"/>
          </a:xfrm>
        </p:spPr>
        <p:txBody>
          <a:bodyPr/>
          <a:lstStyle/>
          <a:p>
            <a:r>
              <a:rPr lang="en-US" dirty="0"/>
              <a:t>Aim and Objectives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52400" y="1747148"/>
            <a:ext cx="7467600" cy="11430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Aim is to classify a news belongs to which category.</a:t>
            </a:r>
            <a:b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40 categories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52400" y="3761575"/>
            <a:ext cx="7467600" cy="11430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complete flavor of Data mining project</a:t>
            </a:r>
          </a:p>
        </p:txBody>
      </p:sp>
      <p:cxnSp>
        <p:nvCxnSpPr>
          <p:cNvPr id="7" name="Google Shape;373;p41"/>
          <p:cNvCxnSpPr/>
          <p:nvPr/>
        </p:nvCxnSpPr>
        <p:spPr>
          <a:xfrm flipH="1">
            <a:off x="1" y="1198179"/>
            <a:ext cx="4571999" cy="1619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4923150" y="816502"/>
            <a:ext cx="3867300" cy="6779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itle 1"/>
          <p:cNvSpPr txBox="1">
            <a:spLocks/>
          </p:cNvSpPr>
          <p:nvPr/>
        </p:nvSpPr>
        <p:spPr>
          <a:xfrm>
            <a:off x="1429408" y="2604228"/>
            <a:ext cx="7467600" cy="96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571500" indent="-571500" algn="l"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</a:t>
            </a:r>
          </a:p>
          <a:p>
            <a:pPr marL="571500" indent="-571500" algn="l"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marL="571500" indent="-571500" algn="l"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571500" indent="-571500" algn="l"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</a:p>
          <a:p>
            <a:pPr marL="571500" indent="-571500" algn="l"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   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94547" y="-106964"/>
            <a:ext cx="2139606" cy="562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20110" y="455608"/>
            <a:ext cx="7608364" cy="6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taken news data set from kaggle which have 200853 samples and 6 columns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524955" y="773587"/>
            <a:ext cx="2290130" cy="52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Headline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-33033" y="1135494"/>
            <a:ext cx="3438008" cy="46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the Headline of news                           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-63062" y="1484200"/>
            <a:ext cx="2290130" cy="52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description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-42512" y="1894050"/>
            <a:ext cx="4372774" cy="43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short description related to news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22894" y="2284956"/>
            <a:ext cx="2290130" cy="52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Authors</a:t>
            </a:r>
          </a:p>
          <a:p>
            <a:pPr algn="l"/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-42511" y="2759383"/>
            <a:ext cx="2712140" cy="43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 name of news                           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-69258" y="3165277"/>
            <a:ext cx="1031516" cy="52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-69258" y="3624716"/>
            <a:ext cx="3456965" cy="43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on which news generated                           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-137575" y="4063310"/>
            <a:ext cx="1168150" cy="52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0" y="4537320"/>
            <a:ext cx="3456965" cy="43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from where this news taken                           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5543265" y="805076"/>
            <a:ext cx="1938973" cy="52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4871545" y="1166476"/>
            <a:ext cx="3456965" cy="72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our target variable we have total 40 unique categories                         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971" y="1894050"/>
            <a:ext cx="5093193" cy="3230400"/>
          </a:xfrm>
          <a:prstGeom prst="rect">
            <a:avLst/>
          </a:prstGeom>
        </p:spPr>
      </p:pic>
      <p:cxnSp>
        <p:nvCxnSpPr>
          <p:cNvPr id="28" name="Google Shape;373;p41"/>
          <p:cNvCxnSpPr/>
          <p:nvPr/>
        </p:nvCxnSpPr>
        <p:spPr>
          <a:xfrm flipH="1">
            <a:off x="2926691" y="455608"/>
            <a:ext cx="248613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66281" y="105105"/>
            <a:ext cx="7467600" cy="65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 Processing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76400" y="1398552"/>
            <a:ext cx="5791200" cy="52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techniques we use in our project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82208" y="2695327"/>
            <a:ext cx="4391449" cy="46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check we have any null or duplicates rows we removed it                          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864082" y="706751"/>
            <a:ext cx="5251419" cy="752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is proses which we do on our data before feeding it to our machine learning model                     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24318" y="2045509"/>
            <a:ext cx="2501462" cy="52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Duplicates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3418213"/>
            <a:ext cx="2501462" cy="52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data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4025141"/>
            <a:ext cx="4489792" cy="67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split our data into train and test 70% for training 30 % for testing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966138" y="1978921"/>
            <a:ext cx="2501462" cy="52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Vectorizer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0" y="2659490"/>
            <a:ext cx="4572000" cy="46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a unique number to a unique words and count how many times number is repeating                          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745421" y="3418213"/>
            <a:ext cx="2501462" cy="52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400081" y="4025141"/>
            <a:ext cx="4593021" cy="67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TF: how often word appears in document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IDF: downscales words that appear a lot of documents</a:t>
            </a:r>
          </a:p>
        </p:txBody>
      </p:sp>
      <p:cxnSp>
        <p:nvCxnSpPr>
          <p:cNvPr id="15" name="Google Shape;373;p41"/>
          <p:cNvCxnSpPr/>
          <p:nvPr/>
        </p:nvCxnSpPr>
        <p:spPr>
          <a:xfrm flipH="1">
            <a:off x="2563774" y="706751"/>
            <a:ext cx="3672614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66281" y="-10948"/>
            <a:ext cx="7467600" cy="662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Model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0" y="819807"/>
            <a:ext cx="4572000" cy="830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</a:t>
            </a:r>
            <a:r>
              <a:rPr lang="en-US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Bayes</a:t>
            </a: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807"/>
            <a:ext cx="4572000" cy="83031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0" y="1678719"/>
            <a:ext cx="4572000" cy="830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lang="en-US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Tree</a:t>
            </a: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0" y="2534394"/>
            <a:ext cx="4572000" cy="907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Forest</a:t>
            </a: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0" y="3417196"/>
            <a:ext cx="4572000" cy="818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en-US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Vector </a:t>
            </a:r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6455"/>
            <a:ext cx="4572000" cy="8948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4504"/>
            <a:ext cx="4572000" cy="8625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0214"/>
            <a:ext cx="4572000" cy="837626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4572000" y="4237840"/>
            <a:ext cx="4572000" cy="855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lang="en-US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Regression</a:t>
            </a: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7950"/>
            <a:ext cx="4572000" cy="895550"/>
          </a:xfrm>
          <a:prstGeom prst="rect">
            <a:avLst/>
          </a:prstGeom>
        </p:spPr>
      </p:pic>
      <p:cxnSp>
        <p:nvCxnSpPr>
          <p:cNvPr id="15" name="Google Shape;373;p41"/>
          <p:cNvCxnSpPr/>
          <p:nvPr/>
        </p:nvCxnSpPr>
        <p:spPr>
          <a:xfrm flipH="1">
            <a:off x="2832097" y="651641"/>
            <a:ext cx="325007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99895" y="200179"/>
            <a:ext cx="37882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Results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647411"/>
              </p:ext>
            </p:extLst>
          </p:nvPr>
        </p:nvGraphicFramePr>
        <p:xfrm>
          <a:off x="1524000" y="1433125"/>
          <a:ext cx="6096000" cy="2592336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12700" dir="2700000" sy="-23000" kx="-800400" algn="bl" rotWithShape="0">
                    <a:prstClr val="black">
                      <a:alpha val="20000"/>
                    </a:prstClr>
                  </a:outerShdw>
                  <a:reflection blurRad="6350" stA="52000" endA="300" endPos="35000" dir="5400000" sy="-100000" algn="bl" rotWithShape="0"/>
                </a:effectLst>
                <a:tableStyleId>{8799B23B-EC83-4686-B30A-512413B5E67A}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56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Algorithm names</a:t>
                      </a:r>
                      <a:endParaRPr lang="en-US" sz="18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Accuracy</a:t>
                      </a:r>
                      <a:endParaRPr lang="en-US" sz="18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i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Naïve Bayes</a:t>
                      </a:r>
                      <a:endParaRPr lang="en-US" sz="14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i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54%</a:t>
                      </a:r>
                      <a:endParaRPr lang="en-US" sz="14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i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Decision Tree</a:t>
                      </a:r>
                      <a:endParaRPr lang="en-US" sz="14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i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65%</a:t>
                      </a:r>
                      <a:endParaRPr lang="en-US" sz="14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i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Random Forest</a:t>
                      </a:r>
                      <a:endParaRPr lang="en-US" sz="14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i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72%</a:t>
                      </a:r>
                      <a:endParaRPr lang="en-US" sz="14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i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Support Vector Machine</a:t>
                      </a:r>
                      <a:endParaRPr lang="en-US" sz="14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i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70%</a:t>
                      </a:r>
                      <a:endParaRPr lang="en-US" sz="14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i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Logistic Regression</a:t>
                      </a:r>
                      <a:endParaRPr lang="en-US" sz="14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i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76%</a:t>
                      </a:r>
                      <a:endParaRPr lang="en-US" sz="14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6" name="Google Shape;373;p41"/>
          <p:cNvCxnSpPr/>
          <p:nvPr/>
        </p:nvCxnSpPr>
        <p:spPr>
          <a:xfrm flipH="1">
            <a:off x="2499895" y="846510"/>
            <a:ext cx="378821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3" name="Google Shape;373;p41"/>
          <p:cNvCxnSpPr/>
          <p:nvPr/>
        </p:nvCxnSpPr>
        <p:spPr>
          <a:xfrm flipH="1">
            <a:off x="2832097" y="941103"/>
            <a:ext cx="325007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131750" y="294772"/>
            <a:ext cx="26981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Conclusion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2108678"/>
            <a:ext cx="8933793" cy="46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classification is one of the important  applications of data mining technique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-253637" y="2653757"/>
            <a:ext cx="8819568" cy="46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study uses text  classification technique for classification of news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25214" y="3274340"/>
            <a:ext cx="7922807" cy="46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multiple classification Algorithms and gets different accuracy then we can select the best one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09297" y="4099403"/>
            <a:ext cx="8281847" cy="46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Classification can be further extended and use it in the News Recommendation Engine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389</Words>
  <Application>Microsoft Office PowerPoint</Application>
  <PresentationFormat>On-screen Show (16:9)</PresentationFormat>
  <Paragraphs>83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Roboto Condensed Light</vt:lpstr>
      <vt:lpstr>Squada One</vt:lpstr>
      <vt:lpstr>Times New Roman</vt:lpstr>
      <vt:lpstr>Exo 2</vt:lpstr>
      <vt:lpstr>Arial</vt:lpstr>
      <vt:lpstr>Courier New</vt:lpstr>
      <vt:lpstr>Fira Sans Extra Condensed Medium</vt:lpstr>
      <vt:lpstr>Wingdings</vt:lpstr>
      <vt:lpstr>Tech Newsletter by Slidesgo</vt:lpstr>
      <vt:lpstr>Data Mining Assignment</vt:lpstr>
      <vt:lpstr>In this Project we are dealing with text data for classification.  </vt:lpstr>
      <vt:lpstr>For classification we are using multiple algorithms and also comparing their results</vt:lpstr>
      <vt:lpstr>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NEWSLETTER</dc:title>
  <dc:creator>Usman Mughal</dc:creator>
  <cp:lastModifiedBy>Usman Ghani Mughal</cp:lastModifiedBy>
  <cp:revision>57</cp:revision>
  <dcterms:modified xsi:type="dcterms:W3CDTF">2021-05-30T08:30:01Z</dcterms:modified>
</cp:coreProperties>
</file>