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2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73" r:id="rId3"/>
    <p:sldId id="261" r:id="rId4"/>
    <p:sldId id="260" r:id="rId5"/>
    <p:sldId id="293" r:id="rId6"/>
    <p:sldId id="259" r:id="rId7"/>
    <p:sldId id="296" r:id="rId8"/>
    <p:sldId id="297" r:id="rId9"/>
    <p:sldId id="262" r:id="rId10"/>
    <p:sldId id="263" r:id="rId11"/>
    <p:sldId id="298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Arial Rounded MT Bold" panose="020F0704030504030204" pitchFamily="34" charset="0"/>
      <p:regular r:id="rId15"/>
    </p:embeddedFont>
    <p:embeddedFont>
      <p:font typeface="Bree Serif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idact Gothic" panose="020B0604020202020204" charset="0"/>
      <p:regular r:id="rId21"/>
    </p:embeddedFont>
    <p:embeddedFont>
      <p:font typeface="Roboto Black" panose="020B0604020202020204" charset="0"/>
      <p:bold r:id="rId22"/>
      <p:boldItalic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  <p:embeddedFont>
      <p:font typeface="Roboto Mono Regular" panose="020B0604020202020204" charset="0"/>
      <p:regular r:id="rId28"/>
      <p:bold r:id="rId29"/>
      <p:italic r:id="rId30"/>
      <p:boldItalic r:id="rId31"/>
    </p:embeddedFont>
    <p:embeddedFont>
      <p:font typeface="Univers Light" panose="020B0403020202020204" pitchFamily="3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201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9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1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06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503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073221" y="2541839"/>
            <a:ext cx="364386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MULTILINGUAL NEWS RECOMMENDER SYSTEM USING USERS PREFERENCES</a:t>
            </a:r>
            <a:b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WEBSITE</a:t>
            </a:r>
            <a:b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&amp;</a:t>
            </a:r>
            <a:b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APPLICATION</a:t>
            </a:r>
            <a:b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85438" y="3125638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Univers Light" panose="020B0403020202020204" pitchFamily="34" charset="0"/>
                <a:ea typeface="Roboto Light" panose="020B0604020202020204" charset="0"/>
              </a:rPr>
              <a:t>Final Year Project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Univers Light" panose="020B0403020202020204" pitchFamily="34" charset="0"/>
                <a:ea typeface="Roboto Light" panose="020B0604020202020204" charset="0"/>
              </a:rPr>
              <a:t>Computer Science Department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Univers Light" panose="020B0403020202020204" pitchFamily="34" charset="0"/>
                <a:ea typeface="Roboto Light" panose="020B0604020202020204" charset="0"/>
              </a:rPr>
              <a:t>SP17-FA20</a:t>
            </a:r>
            <a:endParaRPr dirty="0">
              <a:solidFill>
                <a:schemeClr val="bg1"/>
              </a:solidFill>
              <a:latin typeface="Univers Light" panose="020B0403020202020204" pitchFamily="34" charset="0"/>
              <a:ea typeface="Roboto Light" panose="020B0604020202020204" charset="0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2206183" y="4126383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497384" y="417526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356341" y="411847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56543" y="415676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730520" y="52484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078025" y="566793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1606485" y="4450803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1692330" y="4627671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1717220" y="4709985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1745486" y="4533093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701347" y="96890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003672" y="4087822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3586986" y="2310295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3693932" y="2307248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685872" y="1895568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3834089" y="1895568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3970093" y="1895568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211531" y="1895568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78C22-2CA0-4991-8551-3A6D6130903E}"/>
              </a:ext>
            </a:extLst>
          </p:cNvPr>
          <p:cNvSpPr/>
          <p:nvPr/>
        </p:nvSpPr>
        <p:spPr>
          <a:xfrm>
            <a:off x="1635420" y="451009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JAVA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424F0-4DCE-4B40-9A60-2527F87E69FF}"/>
              </a:ext>
            </a:extLst>
          </p:cNvPr>
          <p:cNvSpPr/>
          <p:nvPr/>
        </p:nvSpPr>
        <p:spPr>
          <a:xfrm>
            <a:off x="2210531" y="4217829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 Black" panose="020B0A04020102020204" pitchFamily="34" charset="0"/>
              </a:rPr>
              <a:t>REACT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210" name="Google Shape;283;p23">
            <a:extLst>
              <a:ext uri="{FF2B5EF4-FFF2-40B4-BE49-F238E27FC236}">
                <a16:creationId xmlns:a16="http://schemas.microsoft.com/office/drawing/2014/main" id="{22E8AE35-A634-4BD1-8BCE-38D1246FE108}"/>
              </a:ext>
            </a:extLst>
          </p:cNvPr>
          <p:cNvGrpSpPr/>
          <p:nvPr/>
        </p:nvGrpSpPr>
        <p:grpSpPr>
          <a:xfrm>
            <a:off x="4156061" y="3990517"/>
            <a:ext cx="569927" cy="489686"/>
            <a:chOff x="12618250" y="628300"/>
            <a:chExt cx="5236725" cy="4370775"/>
          </a:xfrm>
        </p:grpSpPr>
        <p:sp>
          <p:nvSpPr>
            <p:cNvPr id="211" name="Google Shape;284;p23">
              <a:extLst>
                <a:ext uri="{FF2B5EF4-FFF2-40B4-BE49-F238E27FC236}">
                  <a16:creationId xmlns:a16="http://schemas.microsoft.com/office/drawing/2014/main" id="{B79AF94D-D7B0-4C0A-AEE4-B9920F3C8881}"/>
                </a:ext>
              </a:extLst>
            </p:cNvPr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85;p23">
              <a:extLst>
                <a:ext uri="{FF2B5EF4-FFF2-40B4-BE49-F238E27FC236}">
                  <a16:creationId xmlns:a16="http://schemas.microsoft.com/office/drawing/2014/main" id="{DDA91009-85BF-49B2-BA06-F776EE46F1D6}"/>
                </a:ext>
              </a:extLst>
            </p:cNvPr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A566A3E-07CB-44B1-A7BB-DD21FADF25CC}"/>
              </a:ext>
            </a:extLst>
          </p:cNvPr>
          <p:cNvSpPr/>
          <p:nvPr/>
        </p:nvSpPr>
        <p:spPr>
          <a:xfrm>
            <a:off x="5341526" y="4096860"/>
            <a:ext cx="3132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defRPr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Univers Light" panose="020B0604020202020204" pitchFamily="34" charset="0"/>
                <a:cs typeface="Times New Roman" panose="02020603050405020304" pitchFamily="18" charset="0"/>
              </a:rPr>
              <a:t>COMSATS University</a:t>
            </a:r>
          </a:p>
          <a:p>
            <a:pPr lvl="1" algn="ctr">
              <a:defRPr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Univers Light" panose="020B0604020202020204" pitchFamily="34" charset="0"/>
                <a:cs typeface="Times New Roman" panose="02020603050405020304" pitchFamily="18" charset="0"/>
              </a:rPr>
              <a:t> Islamabad, Wah Campus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031D635-B13A-4134-B75C-BB01C5841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" y="815469"/>
            <a:ext cx="3451727" cy="3447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480905" y="156566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480905" y="226905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480905" y="297241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OUR CONTRIBUTION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873805" y="151220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7873805" y="221355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7990966" y="2330716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7873805" y="291490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7"/>
          <p:cNvGrpSpPr/>
          <p:nvPr/>
        </p:nvGrpSpPr>
        <p:grpSpPr>
          <a:xfrm>
            <a:off x="7952972" y="3006134"/>
            <a:ext cx="265543" cy="269920"/>
            <a:chOff x="4151375" y="238125"/>
            <a:chExt cx="2141475" cy="2176775"/>
          </a:xfrm>
        </p:grpSpPr>
        <p:sp>
          <p:nvSpPr>
            <p:cNvPr id="452" name="Google Shape;452;p27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4" name="Google Shape;454;p27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" name="Google Shape;521;p27"/>
          <p:cNvSpPr/>
          <p:nvPr/>
        </p:nvSpPr>
        <p:spPr>
          <a:xfrm>
            <a:off x="357282" y="4019077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412092" y="4056778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27"/>
          <p:cNvSpPr/>
          <p:nvPr/>
        </p:nvSpPr>
        <p:spPr>
          <a:xfrm>
            <a:off x="1542526" y="4414569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415547" y="4070804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1417758" y="4118781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1476711" y="4118781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441224" y="407832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1324528" y="4161268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1014671" y="4247649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1014671" y="4460146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1014671" y="4516362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1014671" y="4573940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1379368" y="4632893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1442434" y="4630143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363736" y="173461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USER FRIENDLY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5480905" y="313730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FAKE NEWS DETECTION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5363736" y="24359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RECOMMEND NEWS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123" name="Google Shape;442;p27">
            <a:extLst>
              <a:ext uri="{FF2B5EF4-FFF2-40B4-BE49-F238E27FC236}">
                <a16:creationId xmlns:a16="http://schemas.microsoft.com/office/drawing/2014/main" id="{42B25F43-50DE-46E0-822F-F73E9DEC2FCC}"/>
              </a:ext>
            </a:extLst>
          </p:cNvPr>
          <p:cNvSpPr/>
          <p:nvPr/>
        </p:nvSpPr>
        <p:spPr>
          <a:xfrm rot="10800000">
            <a:off x="5530009" y="367577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46;p27">
            <a:extLst>
              <a:ext uri="{FF2B5EF4-FFF2-40B4-BE49-F238E27FC236}">
                <a16:creationId xmlns:a16="http://schemas.microsoft.com/office/drawing/2014/main" id="{3F937F28-93BF-43C2-84AB-CEAAEF2EE6D6}"/>
              </a:ext>
            </a:extLst>
          </p:cNvPr>
          <p:cNvSpPr/>
          <p:nvPr/>
        </p:nvSpPr>
        <p:spPr>
          <a:xfrm>
            <a:off x="7922909" y="362231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552;p27">
            <a:extLst>
              <a:ext uri="{FF2B5EF4-FFF2-40B4-BE49-F238E27FC236}">
                <a16:creationId xmlns:a16="http://schemas.microsoft.com/office/drawing/2014/main" id="{E755D984-A0CF-4178-A526-331BFFDCA920}"/>
              </a:ext>
            </a:extLst>
          </p:cNvPr>
          <p:cNvSpPr txBox="1">
            <a:spLocks/>
          </p:cNvSpPr>
          <p:nvPr/>
        </p:nvSpPr>
        <p:spPr>
          <a:xfrm>
            <a:off x="5655258" y="383714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MULTIPLE CHANNEL NEWS</a:t>
            </a:r>
          </a:p>
        </p:txBody>
      </p:sp>
      <p:sp>
        <p:nvSpPr>
          <p:cNvPr id="139" name="Google Shape;191;p20">
            <a:extLst>
              <a:ext uri="{FF2B5EF4-FFF2-40B4-BE49-F238E27FC236}">
                <a16:creationId xmlns:a16="http://schemas.microsoft.com/office/drawing/2014/main" id="{82F4A849-880E-4CE4-A30C-ECB1CC6ED001}"/>
              </a:ext>
            </a:extLst>
          </p:cNvPr>
          <p:cNvSpPr/>
          <p:nvPr/>
        </p:nvSpPr>
        <p:spPr>
          <a:xfrm rot="1522142">
            <a:off x="4647730" y="2203727"/>
            <a:ext cx="704710" cy="211341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91;p20">
            <a:extLst>
              <a:ext uri="{FF2B5EF4-FFF2-40B4-BE49-F238E27FC236}">
                <a16:creationId xmlns:a16="http://schemas.microsoft.com/office/drawing/2014/main" id="{AD1ACEA7-A693-479D-8264-28F3DAF66EB2}"/>
              </a:ext>
            </a:extLst>
          </p:cNvPr>
          <p:cNvSpPr/>
          <p:nvPr/>
        </p:nvSpPr>
        <p:spPr>
          <a:xfrm rot="1522142">
            <a:off x="4688751" y="3585153"/>
            <a:ext cx="704710" cy="211341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42;p27">
            <a:extLst>
              <a:ext uri="{FF2B5EF4-FFF2-40B4-BE49-F238E27FC236}">
                <a16:creationId xmlns:a16="http://schemas.microsoft.com/office/drawing/2014/main" id="{9CD3D8EF-F346-4F66-A7D3-526E98250247}"/>
              </a:ext>
            </a:extLst>
          </p:cNvPr>
          <p:cNvSpPr/>
          <p:nvPr/>
        </p:nvSpPr>
        <p:spPr>
          <a:xfrm rot="10800000">
            <a:off x="1822084" y="185598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46;p27">
            <a:extLst>
              <a:ext uri="{FF2B5EF4-FFF2-40B4-BE49-F238E27FC236}">
                <a16:creationId xmlns:a16="http://schemas.microsoft.com/office/drawing/2014/main" id="{CECEBF37-5D99-4CDD-8900-E7D8836BA756}"/>
              </a:ext>
            </a:extLst>
          </p:cNvPr>
          <p:cNvSpPr/>
          <p:nvPr/>
        </p:nvSpPr>
        <p:spPr>
          <a:xfrm>
            <a:off x="4209405" y="184315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552;p27">
            <a:extLst>
              <a:ext uri="{FF2B5EF4-FFF2-40B4-BE49-F238E27FC236}">
                <a16:creationId xmlns:a16="http://schemas.microsoft.com/office/drawing/2014/main" id="{5B7A23F7-0DCF-419C-B008-35738B544416}"/>
              </a:ext>
            </a:extLst>
          </p:cNvPr>
          <p:cNvSpPr txBox="1">
            <a:spLocks/>
          </p:cNvSpPr>
          <p:nvPr/>
        </p:nvSpPr>
        <p:spPr>
          <a:xfrm>
            <a:off x="1875355" y="2014469"/>
            <a:ext cx="226765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ACCORDING TO USER INTEREST</a:t>
            </a:r>
          </a:p>
        </p:txBody>
      </p:sp>
      <p:sp>
        <p:nvSpPr>
          <p:cNvPr id="145" name="Google Shape;442;p27">
            <a:extLst>
              <a:ext uri="{FF2B5EF4-FFF2-40B4-BE49-F238E27FC236}">
                <a16:creationId xmlns:a16="http://schemas.microsoft.com/office/drawing/2014/main" id="{2BE82AF9-7A74-4286-B6F3-2A012F6F0D25}"/>
              </a:ext>
            </a:extLst>
          </p:cNvPr>
          <p:cNvSpPr/>
          <p:nvPr/>
        </p:nvSpPr>
        <p:spPr>
          <a:xfrm rot="10800000">
            <a:off x="1828068" y="340251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46;p27">
            <a:extLst>
              <a:ext uri="{FF2B5EF4-FFF2-40B4-BE49-F238E27FC236}">
                <a16:creationId xmlns:a16="http://schemas.microsoft.com/office/drawing/2014/main" id="{082B5CB6-23D2-4EBC-B570-7916AA7E7783}"/>
              </a:ext>
            </a:extLst>
          </p:cNvPr>
          <p:cNvSpPr/>
          <p:nvPr/>
        </p:nvSpPr>
        <p:spPr>
          <a:xfrm>
            <a:off x="4220968" y="334904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552;p27">
            <a:extLst>
              <a:ext uri="{FF2B5EF4-FFF2-40B4-BE49-F238E27FC236}">
                <a16:creationId xmlns:a16="http://schemas.microsoft.com/office/drawing/2014/main" id="{1EC2091E-8004-47B7-A804-684E6D10E80D}"/>
              </a:ext>
            </a:extLst>
          </p:cNvPr>
          <p:cNvSpPr txBox="1">
            <a:spLocks/>
          </p:cNvSpPr>
          <p:nvPr/>
        </p:nvSpPr>
        <p:spPr>
          <a:xfrm>
            <a:off x="1953317" y="356388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ON A SINGLE PLATFORM</a:t>
            </a:r>
          </a:p>
        </p:txBody>
      </p:sp>
      <p:sp>
        <p:nvSpPr>
          <p:cNvPr id="149" name="Google Shape;442;p27">
            <a:extLst>
              <a:ext uri="{FF2B5EF4-FFF2-40B4-BE49-F238E27FC236}">
                <a16:creationId xmlns:a16="http://schemas.microsoft.com/office/drawing/2014/main" id="{39B48881-5707-466A-AD76-013F202B3442}"/>
              </a:ext>
            </a:extLst>
          </p:cNvPr>
          <p:cNvSpPr/>
          <p:nvPr/>
        </p:nvSpPr>
        <p:spPr>
          <a:xfrm rot="10800000">
            <a:off x="5530009" y="438567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46;p27">
            <a:extLst>
              <a:ext uri="{FF2B5EF4-FFF2-40B4-BE49-F238E27FC236}">
                <a16:creationId xmlns:a16="http://schemas.microsoft.com/office/drawing/2014/main" id="{A260FC89-EF31-4A81-B508-F2C2B6BBA688}"/>
              </a:ext>
            </a:extLst>
          </p:cNvPr>
          <p:cNvSpPr/>
          <p:nvPr/>
        </p:nvSpPr>
        <p:spPr>
          <a:xfrm>
            <a:off x="7922909" y="433221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49;p27">
            <a:extLst>
              <a:ext uri="{FF2B5EF4-FFF2-40B4-BE49-F238E27FC236}">
                <a16:creationId xmlns:a16="http://schemas.microsoft.com/office/drawing/2014/main" id="{0C6F16F5-7812-47C9-AB1B-BF1222FDAC5E}"/>
              </a:ext>
            </a:extLst>
          </p:cNvPr>
          <p:cNvSpPr/>
          <p:nvPr/>
        </p:nvSpPr>
        <p:spPr>
          <a:xfrm>
            <a:off x="8028234" y="4468704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152" name="Google Shape;552;p27">
            <a:extLst>
              <a:ext uri="{FF2B5EF4-FFF2-40B4-BE49-F238E27FC236}">
                <a16:creationId xmlns:a16="http://schemas.microsoft.com/office/drawing/2014/main" id="{322AA36E-97AD-457C-8606-66432367762C}"/>
              </a:ext>
            </a:extLst>
          </p:cNvPr>
          <p:cNvSpPr txBox="1">
            <a:spLocks/>
          </p:cNvSpPr>
          <p:nvPr/>
        </p:nvSpPr>
        <p:spPr>
          <a:xfrm>
            <a:off x="5655258" y="45470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BOOKMARK ,SHARE NEWS</a:t>
            </a:r>
          </a:p>
        </p:txBody>
      </p:sp>
      <p:grpSp>
        <p:nvGrpSpPr>
          <p:cNvPr id="153" name="Google Shape;639;p30">
            <a:extLst>
              <a:ext uri="{FF2B5EF4-FFF2-40B4-BE49-F238E27FC236}">
                <a16:creationId xmlns:a16="http://schemas.microsoft.com/office/drawing/2014/main" id="{A8473DB3-4C23-405D-9772-B73818A71301}"/>
              </a:ext>
            </a:extLst>
          </p:cNvPr>
          <p:cNvGrpSpPr/>
          <p:nvPr/>
        </p:nvGrpSpPr>
        <p:grpSpPr>
          <a:xfrm>
            <a:off x="7988246" y="1552157"/>
            <a:ext cx="230269" cy="335781"/>
            <a:chOff x="2070550" y="767325"/>
            <a:chExt cx="1106150" cy="1613000"/>
          </a:xfrm>
        </p:grpSpPr>
        <p:sp>
          <p:nvSpPr>
            <p:cNvPr id="154" name="Google Shape;640;p30">
              <a:extLst>
                <a:ext uri="{FF2B5EF4-FFF2-40B4-BE49-F238E27FC236}">
                  <a16:creationId xmlns:a16="http://schemas.microsoft.com/office/drawing/2014/main" id="{C591348D-EEDE-4D81-AE2C-65DE611B3646}"/>
                </a:ext>
              </a:extLst>
            </p:cNvPr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41;p30">
              <a:extLst>
                <a:ext uri="{FF2B5EF4-FFF2-40B4-BE49-F238E27FC236}">
                  <a16:creationId xmlns:a16="http://schemas.microsoft.com/office/drawing/2014/main" id="{1868F427-B0A2-4E0A-99F3-4F8CBA681DDF}"/>
                </a:ext>
              </a:extLst>
            </p:cNvPr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42;p30">
              <a:extLst>
                <a:ext uri="{FF2B5EF4-FFF2-40B4-BE49-F238E27FC236}">
                  <a16:creationId xmlns:a16="http://schemas.microsoft.com/office/drawing/2014/main" id="{6C5C7D02-98BD-4B49-911E-17D1B3C42F82}"/>
                </a:ext>
              </a:extLst>
            </p:cNvPr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9041;p54">
            <a:extLst>
              <a:ext uri="{FF2B5EF4-FFF2-40B4-BE49-F238E27FC236}">
                <a16:creationId xmlns:a16="http://schemas.microsoft.com/office/drawing/2014/main" id="{60BD3DF3-F52F-4088-AEC0-212745C49C28}"/>
              </a:ext>
            </a:extLst>
          </p:cNvPr>
          <p:cNvGrpSpPr/>
          <p:nvPr/>
        </p:nvGrpSpPr>
        <p:grpSpPr>
          <a:xfrm>
            <a:off x="8043063" y="3700490"/>
            <a:ext cx="196724" cy="258070"/>
            <a:chOff x="-3365275" y="3253275"/>
            <a:chExt cx="222150" cy="291425"/>
          </a:xfrm>
          <a:solidFill>
            <a:srgbClr val="002060"/>
          </a:solidFill>
        </p:grpSpPr>
        <p:sp>
          <p:nvSpPr>
            <p:cNvPr id="158" name="Google Shape;9042;p54">
              <a:extLst>
                <a:ext uri="{FF2B5EF4-FFF2-40B4-BE49-F238E27FC236}">
                  <a16:creationId xmlns:a16="http://schemas.microsoft.com/office/drawing/2014/main" id="{39FCA4C3-D4FE-40C8-A4E3-20CD8540EC39}"/>
                </a:ext>
              </a:extLst>
            </p:cNvPr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043;p54">
              <a:extLst>
                <a:ext uri="{FF2B5EF4-FFF2-40B4-BE49-F238E27FC236}">
                  <a16:creationId xmlns:a16="http://schemas.microsoft.com/office/drawing/2014/main" id="{336B7400-83AC-4ED1-A242-0AD2EE997A20}"/>
                </a:ext>
              </a:extLst>
            </p:cNvPr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8951;p54">
            <a:extLst>
              <a:ext uri="{FF2B5EF4-FFF2-40B4-BE49-F238E27FC236}">
                <a16:creationId xmlns:a16="http://schemas.microsoft.com/office/drawing/2014/main" id="{80F929E3-E3F0-4FF1-A5CA-39C28E47FAD8}"/>
              </a:ext>
            </a:extLst>
          </p:cNvPr>
          <p:cNvGrpSpPr/>
          <p:nvPr/>
        </p:nvGrpSpPr>
        <p:grpSpPr>
          <a:xfrm>
            <a:off x="4326293" y="1946666"/>
            <a:ext cx="213239" cy="264003"/>
            <a:chOff x="-2312225" y="3238300"/>
            <a:chExt cx="274125" cy="293025"/>
          </a:xfrm>
          <a:solidFill>
            <a:srgbClr val="002060"/>
          </a:solidFill>
        </p:grpSpPr>
        <p:sp>
          <p:nvSpPr>
            <p:cNvPr id="161" name="Google Shape;8952;p54">
              <a:extLst>
                <a:ext uri="{FF2B5EF4-FFF2-40B4-BE49-F238E27FC236}">
                  <a16:creationId xmlns:a16="http://schemas.microsoft.com/office/drawing/2014/main" id="{C5FD7991-27DC-4EC3-B899-3908DBA4FD0F}"/>
                </a:ext>
              </a:extLst>
            </p:cNvPr>
            <p:cNvSpPr/>
            <p:nvPr/>
          </p:nvSpPr>
          <p:spPr>
            <a:xfrm>
              <a:off x="-2241325" y="3289500"/>
              <a:ext cx="203225" cy="241825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953;p54">
              <a:extLst>
                <a:ext uri="{FF2B5EF4-FFF2-40B4-BE49-F238E27FC236}">
                  <a16:creationId xmlns:a16="http://schemas.microsoft.com/office/drawing/2014/main" id="{6866CF5F-D456-4D4D-9BDE-601B75EE405F}"/>
                </a:ext>
              </a:extLst>
            </p:cNvPr>
            <p:cNvSpPr/>
            <p:nvPr/>
          </p:nvSpPr>
          <p:spPr>
            <a:xfrm>
              <a:off x="-2312225" y="3238300"/>
              <a:ext cx="241825" cy="241050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9417;p55">
            <a:extLst>
              <a:ext uri="{FF2B5EF4-FFF2-40B4-BE49-F238E27FC236}">
                <a16:creationId xmlns:a16="http://schemas.microsoft.com/office/drawing/2014/main" id="{5BE2E912-8797-4651-942E-53B05FAC9C59}"/>
              </a:ext>
            </a:extLst>
          </p:cNvPr>
          <p:cNvGrpSpPr/>
          <p:nvPr/>
        </p:nvGrpSpPr>
        <p:grpSpPr>
          <a:xfrm>
            <a:off x="4346425" y="3451513"/>
            <a:ext cx="201821" cy="172561"/>
            <a:chOff x="946175" y="3619500"/>
            <a:chExt cx="296975" cy="293825"/>
          </a:xfrm>
          <a:solidFill>
            <a:srgbClr val="002060"/>
          </a:solidFill>
        </p:grpSpPr>
        <p:sp>
          <p:nvSpPr>
            <p:cNvPr id="164" name="Google Shape;9418;p55">
              <a:extLst>
                <a:ext uri="{FF2B5EF4-FFF2-40B4-BE49-F238E27FC236}">
                  <a16:creationId xmlns:a16="http://schemas.microsoft.com/office/drawing/2014/main" id="{0D27AEE9-CAB7-42C9-A2D9-A0A007FBD1E8}"/>
                </a:ext>
              </a:extLst>
            </p:cNvPr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419;p55">
              <a:extLst>
                <a:ext uri="{FF2B5EF4-FFF2-40B4-BE49-F238E27FC236}">
                  <a16:creationId xmlns:a16="http://schemas.microsoft.com/office/drawing/2014/main" id="{C8F7D765-2DF8-4FAF-A940-930B3D454247}"/>
                </a:ext>
              </a:extLst>
            </p:cNvPr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420;p55">
              <a:extLst>
                <a:ext uri="{FF2B5EF4-FFF2-40B4-BE49-F238E27FC236}">
                  <a16:creationId xmlns:a16="http://schemas.microsoft.com/office/drawing/2014/main" id="{77EE0F9B-8497-4A94-9533-E863485AC92E}"/>
                </a:ext>
              </a:extLst>
            </p:cNvPr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421;p55">
              <a:extLst>
                <a:ext uri="{FF2B5EF4-FFF2-40B4-BE49-F238E27FC236}">
                  <a16:creationId xmlns:a16="http://schemas.microsoft.com/office/drawing/2014/main" id="{77CAED8A-E9B9-470C-9462-50288426DA2E}"/>
                </a:ext>
              </a:extLst>
            </p:cNvPr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422;p55">
              <a:extLst>
                <a:ext uri="{FF2B5EF4-FFF2-40B4-BE49-F238E27FC236}">
                  <a16:creationId xmlns:a16="http://schemas.microsoft.com/office/drawing/2014/main" id="{826B9085-66A0-4F36-927A-CAF91B12DBFE}"/>
                </a:ext>
              </a:extLst>
            </p:cNvPr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423;p55">
              <a:extLst>
                <a:ext uri="{FF2B5EF4-FFF2-40B4-BE49-F238E27FC236}">
                  <a16:creationId xmlns:a16="http://schemas.microsoft.com/office/drawing/2014/main" id="{5A4D56DB-CD72-4C9C-9628-C09FB20CB69F}"/>
                </a:ext>
              </a:extLst>
            </p:cNvPr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822675" y="186150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>
                <a:solidFill>
                  <a:srgbClr val="161234"/>
                </a:solidFill>
                <a:latin typeface="Arial Rounded MT Bold" panose="020F0704030504030204" pitchFamily="34" charset="0"/>
              </a:rPr>
              <a:t>Project</a:t>
            </a:r>
          </a:p>
          <a:p>
            <a:pPr marL="0" lvl="0" indent="0"/>
            <a:r>
              <a:rPr lang="en-US" sz="2800" dirty="0">
                <a:solidFill>
                  <a:srgbClr val="161234"/>
                </a:solidFill>
                <a:latin typeface="Arial Rounded MT Bold" panose="020F0704030504030204" pitchFamily="34" charset="0"/>
              </a:rPr>
              <a:t> Working</a:t>
            </a:r>
            <a:endParaRPr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0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</a:t>
            </a:r>
            <a:r>
              <a:rPr lang="en-US" dirty="0"/>
              <a:t>PROJECT</a:t>
            </a:r>
            <a:r>
              <a:rPr lang="es" dirty="0"/>
              <a:t> TEAM</a:t>
            </a:r>
            <a:endParaRPr dirty="0"/>
          </a:p>
        </p:txBody>
      </p:sp>
      <p:pic>
        <p:nvPicPr>
          <p:cNvPr id="1105" name="Google Shape;1105;p37"/>
          <p:cNvPicPr preferRelativeResize="0"/>
          <p:nvPr/>
        </p:nvPicPr>
        <p:blipFill rotWithShape="1">
          <a:blip r:embed="rId3">
            <a:alphaModFix/>
          </a:blip>
          <a:srcRect l="14268" r="27494"/>
          <a:stretch/>
        </p:blipFill>
        <p:spPr>
          <a:xfrm>
            <a:off x="311712" y="1453300"/>
            <a:ext cx="1289125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3107800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37"/>
          <p:cNvPicPr preferRelativeResize="0"/>
          <p:nvPr/>
        </p:nvPicPr>
        <p:blipFill rotWithShape="1">
          <a:blip r:embed="rId5">
            <a:alphaModFix/>
          </a:blip>
          <a:srcRect l="37643" r="36348"/>
          <a:stretch/>
        </p:blipFill>
        <p:spPr>
          <a:xfrm>
            <a:off x="1709739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8" name="Google Shape;1108;p37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09" name="Google Shape;1109;p37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0" name="Google Shape;1110;p37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1" name="Google Shape;1111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1951614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SP17-BCS-098</a:t>
            </a:r>
          </a:p>
          <a:p>
            <a:pPr marL="0" lvl="0" indent="0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Project Member </a:t>
            </a:r>
          </a:p>
          <a:p>
            <a:pPr marL="0" lvl="0" indent="0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Computer Science Department </a:t>
            </a:r>
          </a:p>
          <a:p>
            <a:pPr marL="0" lvl="0" indent="0" rtl="0">
              <a:lnSpc>
                <a:spcPct val="0"/>
              </a:lnSpc>
              <a:spcBef>
                <a:spcPts val="0"/>
              </a:spcBef>
              <a:buNone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CUI Wah Campus</a:t>
            </a:r>
          </a:p>
        </p:txBody>
      </p:sp>
      <p:sp>
        <p:nvSpPr>
          <p:cNvPr id="1112" name="Google Shape;1112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3055529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0"/>
              </a:lnSpc>
              <a:spcAft>
                <a:spcPts val="1600"/>
              </a:spcAft>
              <a:buNone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SP17-BCS-087</a:t>
            </a:r>
          </a:p>
          <a:p>
            <a:pPr marL="0" lvl="0" indent="0">
              <a:lnSpc>
                <a:spcPct val="0"/>
              </a:lnSpc>
              <a:spcAft>
                <a:spcPts val="1600"/>
              </a:spcAft>
              <a:buNone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Project Head </a:t>
            </a:r>
          </a:p>
          <a:p>
            <a:pPr marL="0" lvl="0" indent="0">
              <a:lnSpc>
                <a:spcPct val="0"/>
              </a:lnSpc>
              <a:spcAft>
                <a:spcPts val="1600"/>
              </a:spcAft>
              <a:buNone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Computer Science Department </a:t>
            </a:r>
          </a:p>
          <a:p>
            <a:pPr marL="0" lvl="0" indent="0">
              <a:lnSpc>
                <a:spcPct val="0"/>
              </a:lnSpc>
              <a:buNone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CUI Wah Campus</a:t>
            </a:r>
          </a:p>
        </p:txBody>
      </p:sp>
      <p:sp>
        <p:nvSpPr>
          <p:cNvPr id="1113" name="Google Shape;1113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4159444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Ph.D.(Computer Science), </a:t>
            </a:r>
          </a:p>
          <a:p>
            <a:pPr marL="0" lvl="0" indent="0">
              <a:buNone/>
            </a:pPr>
            <a:r>
              <a:rPr lang="en-US" sz="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Supervisor &amp; Lecturer</a:t>
            </a:r>
          </a:p>
          <a:p>
            <a:pPr marL="0" lvl="0" indent="0">
              <a:buNone/>
            </a:pPr>
            <a:endParaRPr lang="en-US" sz="9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Computer Science Department</a:t>
            </a: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0"/>
              </a:lnSpc>
              <a:buNone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>
              <a:lnSpc>
                <a:spcPct val="0"/>
              </a:lnSpc>
              <a:buNone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CUI Wah Campus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en-US" sz="9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 lang="en-US" sz="9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 sz="9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Google Shape;1114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158266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Ume Zara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115" name="Google Shape;1115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269150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Usman Ghani Mughal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116" name="Google Shape;1116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Dr. Hikmat Ullah</a:t>
            </a:r>
            <a:endParaRPr sz="1400" dirty="0">
              <a:solidFill>
                <a:srgbClr val="FFFFFF"/>
              </a:solidFill>
            </a:endParaRPr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822675" y="186150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>
                <a:solidFill>
                  <a:srgbClr val="161234"/>
                </a:solidFill>
                <a:latin typeface="Arial Rounded MT Bold" panose="020F0704030504030204" pitchFamily="34" charset="0"/>
              </a:rPr>
              <a:t>ABOUT </a:t>
            </a:r>
          </a:p>
          <a:p>
            <a:pPr marL="0" lvl="0" indent="0"/>
            <a:r>
              <a:rPr lang="en-US" sz="2800" dirty="0">
                <a:solidFill>
                  <a:srgbClr val="161234"/>
                </a:solidFill>
                <a:latin typeface="Arial Rounded MT Bold" panose="020F0704030504030204" pitchFamily="34" charset="0"/>
              </a:rPr>
              <a:t>THE </a:t>
            </a:r>
          </a:p>
          <a:p>
            <a:pPr marL="0" lvl="0" indent="0"/>
            <a:r>
              <a:rPr lang="en-US" sz="2800" dirty="0">
                <a:solidFill>
                  <a:srgbClr val="161234"/>
                </a:solidFill>
                <a:latin typeface="Arial Rounded MT Bold" panose="020F0704030504030204" pitchFamily="34" charset="0"/>
              </a:rPr>
              <a:t>PROJECT</a:t>
            </a:r>
            <a:endParaRPr sz="28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5007818" y="2430825"/>
            <a:ext cx="3457500" cy="2225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Font typeface="Wingdings" panose="05000000000000000000" pitchFamily="2" charset="2"/>
              <a:buChar char="§"/>
            </a:pPr>
            <a:r>
              <a:rPr lang="en-US" sz="1400" dirty="0"/>
              <a:t>Provide Pakistan and world news on a single platform as user-friendly as it can.</a:t>
            </a:r>
          </a:p>
          <a:p>
            <a:pPr marL="114300" indent="0"/>
            <a:r>
              <a:rPr lang="en-US" sz="1400" dirty="0"/>
              <a:t>  </a:t>
            </a:r>
          </a:p>
          <a:p>
            <a:pPr marL="285750" indent="-171450">
              <a:buFont typeface="Wingdings" panose="05000000000000000000" pitchFamily="2" charset="2"/>
              <a:buChar char="§"/>
            </a:pPr>
            <a:r>
              <a:rPr lang="en-US" sz="1400" dirty="0"/>
              <a:t>we will provide news according to their interest.</a:t>
            </a:r>
          </a:p>
          <a:p>
            <a:pPr marL="114300" indent="0"/>
            <a:endParaRPr lang="en-US" sz="1400" dirty="0"/>
          </a:p>
          <a:p>
            <a:pPr marL="285750" indent="-171450">
              <a:buFont typeface="Wingdings" panose="05000000000000000000" pitchFamily="2" charset="2"/>
              <a:buChar char="§"/>
            </a:pPr>
            <a:r>
              <a:rPr lang="en-US" sz="1400" dirty="0"/>
              <a:t>Fake news should be avoided to give a user.</a:t>
            </a:r>
          </a:p>
          <a:p>
            <a:pPr marL="285750" indent="-1714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1714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1714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114300" lvl="0" indent="0"/>
            <a:endParaRPr lang="en-US" sz="1400" dirty="0"/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5326;p46">
            <a:extLst>
              <a:ext uri="{FF2B5EF4-FFF2-40B4-BE49-F238E27FC236}">
                <a16:creationId xmlns:a16="http://schemas.microsoft.com/office/drawing/2014/main" id="{88168C76-D616-4435-8960-32163FF2D7AB}"/>
              </a:ext>
            </a:extLst>
          </p:cNvPr>
          <p:cNvSpPr/>
          <p:nvPr/>
        </p:nvSpPr>
        <p:spPr>
          <a:xfrm>
            <a:off x="3403870" y="1877274"/>
            <a:ext cx="351155" cy="351183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0" name="Google Shape;8836;p54">
            <a:extLst>
              <a:ext uri="{FF2B5EF4-FFF2-40B4-BE49-F238E27FC236}">
                <a16:creationId xmlns:a16="http://schemas.microsoft.com/office/drawing/2014/main" id="{32B48897-A04B-4644-84C5-13E901DD3E79}"/>
              </a:ext>
            </a:extLst>
          </p:cNvPr>
          <p:cNvGrpSpPr/>
          <p:nvPr/>
        </p:nvGrpSpPr>
        <p:grpSpPr>
          <a:xfrm>
            <a:off x="1049911" y="1916755"/>
            <a:ext cx="578104" cy="495424"/>
            <a:chOff x="-6689825" y="3992050"/>
            <a:chExt cx="293025" cy="291250"/>
          </a:xfrm>
          <a:solidFill>
            <a:schemeClr val="accent1">
              <a:lumMod val="75000"/>
            </a:schemeClr>
          </a:solidFill>
        </p:grpSpPr>
        <p:sp>
          <p:nvSpPr>
            <p:cNvPr id="81" name="Google Shape;8837;p54">
              <a:extLst>
                <a:ext uri="{FF2B5EF4-FFF2-40B4-BE49-F238E27FC236}">
                  <a16:creationId xmlns:a16="http://schemas.microsoft.com/office/drawing/2014/main" id="{60F10DDB-9350-47F0-BB12-7FDEDA658931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82" name="Google Shape;8838;p54">
              <a:extLst>
                <a:ext uri="{FF2B5EF4-FFF2-40B4-BE49-F238E27FC236}">
                  <a16:creationId xmlns:a16="http://schemas.microsoft.com/office/drawing/2014/main" id="{6376CAD4-8232-4C53-84FF-D69DB800BF12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83" name="Google Shape;8839;p54">
              <a:extLst>
                <a:ext uri="{FF2B5EF4-FFF2-40B4-BE49-F238E27FC236}">
                  <a16:creationId xmlns:a16="http://schemas.microsoft.com/office/drawing/2014/main" id="{366E78D6-9A6F-4384-82D2-9F2B04E1FB83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84" name="Google Shape;8840;p54">
              <a:extLst>
                <a:ext uri="{FF2B5EF4-FFF2-40B4-BE49-F238E27FC236}">
                  <a16:creationId xmlns:a16="http://schemas.microsoft.com/office/drawing/2014/main" id="{487B8434-9931-4DEC-A556-411FF8DABD8F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85" name="Google Shape;8841;p54">
              <a:extLst>
                <a:ext uri="{FF2B5EF4-FFF2-40B4-BE49-F238E27FC236}">
                  <a16:creationId xmlns:a16="http://schemas.microsoft.com/office/drawing/2014/main" id="{29A698B0-664D-4332-9CF5-F882E80D0656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86" name="Google Shape;8842;p54">
              <a:extLst>
                <a:ext uri="{FF2B5EF4-FFF2-40B4-BE49-F238E27FC236}">
                  <a16:creationId xmlns:a16="http://schemas.microsoft.com/office/drawing/2014/main" id="{23F1AB59-3D21-44DC-BFDE-D9EF1FD26D57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87" name="Google Shape;8843;p54">
              <a:extLst>
                <a:ext uri="{FF2B5EF4-FFF2-40B4-BE49-F238E27FC236}">
                  <a16:creationId xmlns:a16="http://schemas.microsoft.com/office/drawing/2014/main" id="{A9AB4F8B-C0C9-4C0A-8C4F-62812ED0C36C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88" name="Google Shape;8844;p54">
              <a:extLst>
                <a:ext uri="{FF2B5EF4-FFF2-40B4-BE49-F238E27FC236}">
                  <a16:creationId xmlns:a16="http://schemas.microsoft.com/office/drawing/2014/main" id="{E1117574-0EE3-4282-8941-EDC813E8A8A4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89" name="Google Shape;8845;p54">
              <a:extLst>
                <a:ext uri="{FF2B5EF4-FFF2-40B4-BE49-F238E27FC236}">
                  <a16:creationId xmlns:a16="http://schemas.microsoft.com/office/drawing/2014/main" id="{198B292D-0014-4A9F-9952-B66CA0348083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90" name="Google Shape;8846;p54">
              <a:extLst>
                <a:ext uri="{FF2B5EF4-FFF2-40B4-BE49-F238E27FC236}">
                  <a16:creationId xmlns:a16="http://schemas.microsoft.com/office/drawing/2014/main" id="{3F754EAA-43C9-4CB6-84D0-3963574A81D3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91" name="Google Shape;8847;p54">
              <a:extLst>
                <a:ext uri="{FF2B5EF4-FFF2-40B4-BE49-F238E27FC236}">
                  <a16:creationId xmlns:a16="http://schemas.microsoft.com/office/drawing/2014/main" id="{B02244E4-8BAA-4F56-8E0E-A38A429ED0A1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92" name="Google Shape;8848;p54">
              <a:extLst>
                <a:ext uri="{FF2B5EF4-FFF2-40B4-BE49-F238E27FC236}">
                  <a16:creationId xmlns:a16="http://schemas.microsoft.com/office/drawing/2014/main" id="{2D7C91AC-F50D-4F07-A62C-BAC2F0F2C2A6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93" name="Google Shape;8917;p54">
            <a:extLst>
              <a:ext uri="{FF2B5EF4-FFF2-40B4-BE49-F238E27FC236}">
                <a16:creationId xmlns:a16="http://schemas.microsoft.com/office/drawing/2014/main" id="{D4B45936-509B-4A6F-B23D-46F4B2E9600B}"/>
              </a:ext>
            </a:extLst>
          </p:cNvPr>
          <p:cNvGrpSpPr/>
          <p:nvPr/>
        </p:nvGrpSpPr>
        <p:grpSpPr>
          <a:xfrm>
            <a:off x="2473432" y="915405"/>
            <a:ext cx="650415" cy="638063"/>
            <a:chOff x="-1183550" y="3586525"/>
            <a:chExt cx="296175" cy="290550"/>
          </a:xfrm>
          <a:solidFill>
            <a:schemeClr val="accent1">
              <a:lumMod val="75000"/>
            </a:schemeClr>
          </a:solidFill>
        </p:grpSpPr>
        <p:sp>
          <p:nvSpPr>
            <p:cNvPr id="94" name="Google Shape;8918;p54">
              <a:extLst>
                <a:ext uri="{FF2B5EF4-FFF2-40B4-BE49-F238E27FC236}">
                  <a16:creationId xmlns:a16="http://schemas.microsoft.com/office/drawing/2014/main" id="{78D15827-11F4-498E-8A9E-BA9DCFB9ED5A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919;p54">
              <a:extLst>
                <a:ext uri="{FF2B5EF4-FFF2-40B4-BE49-F238E27FC236}">
                  <a16:creationId xmlns:a16="http://schemas.microsoft.com/office/drawing/2014/main" id="{A03D7C12-9417-462B-89AD-86C628973554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920;p54">
              <a:extLst>
                <a:ext uri="{FF2B5EF4-FFF2-40B4-BE49-F238E27FC236}">
                  <a16:creationId xmlns:a16="http://schemas.microsoft.com/office/drawing/2014/main" id="{C884905C-541A-4C12-9619-B680520E6DE9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921;p54">
              <a:extLst>
                <a:ext uri="{FF2B5EF4-FFF2-40B4-BE49-F238E27FC236}">
                  <a16:creationId xmlns:a16="http://schemas.microsoft.com/office/drawing/2014/main" id="{B82D9D2F-A722-4351-9765-CC41A4F74842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922;p54">
              <a:extLst>
                <a:ext uri="{FF2B5EF4-FFF2-40B4-BE49-F238E27FC236}">
                  <a16:creationId xmlns:a16="http://schemas.microsoft.com/office/drawing/2014/main" id="{2477B7EF-EFE5-4C8A-ACDF-F5DB62003BFB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923;p54">
              <a:extLst>
                <a:ext uri="{FF2B5EF4-FFF2-40B4-BE49-F238E27FC236}">
                  <a16:creationId xmlns:a16="http://schemas.microsoft.com/office/drawing/2014/main" id="{7E1ABEE5-A984-4409-9B54-7C1C38FF9A2D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924;p54">
              <a:extLst>
                <a:ext uri="{FF2B5EF4-FFF2-40B4-BE49-F238E27FC236}">
                  <a16:creationId xmlns:a16="http://schemas.microsoft.com/office/drawing/2014/main" id="{4E6085F4-1FDD-4D00-87A8-1667444FB1F7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925;p54">
              <a:extLst>
                <a:ext uri="{FF2B5EF4-FFF2-40B4-BE49-F238E27FC236}">
                  <a16:creationId xmlns:a16="http://schemas.microsoft.com/office/drawing/2014/main" id="{AFE8659F-066C-46C3-8F28-648BFAA82DD8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926;p54">
              <a:extLst>
                <a:ext uri="{FF2B5EF4-FFF2-40B4-BE49-F238E27FC236}">
                  <a16:creationId xmlns:a16="http://schemas.microsoft.com/office/drawing/2014/main" id="{FBD13A4B-B8D4-45DA-89F6-49D3250F1D0F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9007;p54">
            <a:extLst>
              <a:ext uri="{FF2B5EF4-FFF2-40B4-BE49-F238E27FC236}">
                <a16:creationId xmlns:a16="http://schemas.microsoft.com/office/drawing/2014/main" id="{670683ED-2F53-41B8-A40C-0464A6408115}"/>
              </a:ext>
            </a:extLst>
          </p:cNvPr>
          <p:cNvGrpSpPr/>
          <p:nvPr/>
        </p:nvGrpSpPr>
        <p:grpSpPr>
          <a:xfrm>
            <a:off x="3258843" y="3567338"/>
            <a:ext cx="545622" cy="538371"/>
            <a:chOff x="-1951475" y="3597450"/>
            <a:chExt cx="295375" cy="291450"/>
          </a:xfrm>
          <a:solidFill>
            <a:schemeClr val="accent1">
              <a:lumMod val="75000"/>
            </a:schemeClr>
          </a:solidFill>
        </p:grpSpPr>
        <p:sp>
          <p:nvSpPr>
            <p:cNvPr id="104" name="Google Shape;9008;p54">
              <a:extLst>
                <a:ext uri="{FF2B5EF4-FFF2-40B4-BE49-F238E27FC236}">
                  <a16:creationId xmlns:a16="http://schemas.microsoft.com/office/drawing/2014/main" id="{E73150A1-24D3-4A8D-B996-77FEF23B2001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009;p54">
              <a:extLst>
                <a:ext uri="{FF2B5EF4-FFF2-40B4-BE49-F238E27FC236}">
                  <a16:creationId xmlns:a16="http://schemas.microsoft.com/office/drawing/2014/main" id="{4E727CFE-CCE8-4309-BD5F-BD1A703AB30E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010;p54">
              <a:extLst>
                <a:ext uri="{FF2B5EF4-FFF2-40B4-BE49-F238E27FC236}">
                  <a16:creationId xmlns:a16="http://schemas.microsoft.com/office/drawing/2014/main" id="{F7964A5E-85A5-438F-8019-C3A64135FA47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011;p54">
              <a:extLst>
                <a:ext uri="{FF2B5EF4-FFF2-40B4-BE49-F238E27FC236}">
                  <a16:creationId xmlns:a16="http://schemas.microsoft.com/office/drawing/2014/main" id="{29D4A6BD-EE96-4EE5-A340-8093C51A8DCA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9595;p55">
            <a:extLst>
              <a:ext uri="{FF2B5EF4-FFF2-40B4-BE49-F238E27FC236}">
                <a16:creationId xmlns:a16="http://schemas.microsoft.com/office/drawing/2014/main" id="{65986897-2679-4752-9F47-BAC856AF55DF}"/>
              </a:ext>
            </a:extLst>
          </p:cNvPr>
          <p:cNvGrpSpPr/>
          <p:nvPr/>
        </p:nvGrpSpPr>
        <p:grpSpPr>
          <a:xfrm>
            <a:off x="1014496" y="3414197"/>
            <a:ext cx="552095" cy="508225"/>
            <a:chOff x="2037825" y="3254050"/>
            <a:chExt cx="296175" cy="296175"/>
          </a:xfrm>
          <a:solidFill>
            <a:schemeClr val="accent1">
              <a:lumMod val="75000"/>
            </a:schemeClr>
          </a:solidFill>
        </p:grpSpPr>
        <p:sp>
          <p:nvSpPr>
            <p:cNvPr id="109" name="Google Shape;9596;p55">
              <a:extLst>
                <a:ext uri="{FF2B5EF4-FFF2-40B4-BE49-F238E27FC236}">
                  <a16:creationId xmlns:a16="http://schemas.microsoft.com/office/drawing/2014/main" id="{6F99FB6A-AABA-4582-BB07-CE8A5617C450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597;p55">
              <a:extLst>
                <a:ext uri="{FF2B5EF4-FFF2-40B4-BE49-F238E27FC236}">
                  <a16:creationId xmlns:a16="http://schemas.microsoft.com/office/drawing/2014/main" id="{F72F1C20-11C4-4956-884A-4FDE01430B69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598;p55">
              <a:extLst>
                <a:ext uri="{FF2B5EF4-FFF2-40B4-BE49-F238E27FC236}">
                  <a16:creationId xmlns:a16="http://schemas.microsoft.com/office/drawing/2014/main" id="{422049CE-BE92-43E8-8C5B-83DC268DC727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599;p55">
              <a:extLst>
                <a:ext uri="{FF2B5EF4-FFF2-40B4-BE49-F238E27FC236}">
                  <a16:creationId xmlns:a16="http://schemas.microsoft.com/office/drawing/2014/main" id="{E3887C68-4AE2-49FC-8102-54879614C44B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00;p55">
              <a:extLst>
                <a:ext uri="{FF2B5EF4-FFF2-40B4-BE49-F238E27FC236}">
                  <a16:creationId xmlns:a16="http://schemas.microsoft.com/office/drawing/2014/main" id="{8DF90954-E8E7-4772-AA2B-EA0F82C2CCF6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01;p55">
              <a:extLst>
                <a:ext uri="{FF2B5EF4-FFF2-40B4-BE49-F238E27FC236}">
                  <a16:creationId xmlns:a16="http://schemas.microsoft.com/office/drawing/2014/main" id="{1C0A5CE7-5947-4F87-A13E-F7E13D8CA921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6DE9F50-82DE-47AA-A81C-646513F1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713" y="2634801"/>
            <a:ext cx="714663" cy="714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822675" y="186150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>
                <a:solidFill>
                  <a:srgbClr val="161234"/>
                </a:solidFill>
                <a:latin typeface="Arial Rounded MT Bold" panose="020F0704030504030204" pitchFamily="34" charset="0"/>
              </a:rPr>
              <a:t>Technology</a:t>
            </a:r>
          </a:p>
          <a:p>
            <a:pPr marL="0" lvl="0" indent="0"/>
            <a:r>
              <a:rPr lang="en-US" sz="2800" dirty="0">
                <a:solidFill>
                  <a:srgbClr val="161234"/>
                </a:solidFill>
                <a:latin typeface="Arial Rounded MT Bold" panose="020F0704030504030204" pitchFamily="34" charset="0"/>
              </a:rPr>
              <a:t> And </a:t>
            </a:r>
          </a:p>
          <a:p>
            <a:pPr marL="0" lvl="0" indent="0"/>
            <a:r>
              <a:rPr lang="en-US" sz="2800" dirty="0">
                <a:solidFill>
                  <a:srgbClr val="161234"/>
                </a:solidFill>
                <a:latin typeface="Arial Rounded MT Bold" panose="020F0704030504030204" pitchFamily="34" charset="0"/>
              </a:rPr>
              <a:t>Tools </a:t>
            </a:r>
            <a:endParaRPr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8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ARE </a:t>
            </a:r>
            <a:r>
              <a:rPr lang="en-US" dirty="0"/>
              <a:t>USING ?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38EB6B55-FE96-46EB-ADD9-7DF509E2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7" y="1581279"/>
            <a:ext cx="472267" cy="86590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386FE80-A34A-4E8B-B6EC-F72D36F95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468" y="1513858"/>
            <a:ext cx="1479980" cy="832735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9EF72BC7-92F3-4FAF-BF52-ACF1DF94D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869" y="1523702"/>
            <a:ext cx="862798" cy="862798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F12B1978-CEB6-4E0C-8718-25F337C8A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520" y="1612021"/>
            <a:ext cx="1219840" cy="6861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219200-51C6-4C80-A633-74FFFD9FE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87" y="3127550"/>
            <a:ext cx="3812009" cy="123207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87650D0-111D-4706-A41F-BD88165BC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3016" y="3115452"/>
            <a:ext cx="3189997" cy="1242632"/>
          </a:xfrm>
          <a:prstGeom prst="rect">
            <a:avLst/>
          </a:prstGeom>
        </p:spPr>
      </p:pic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6D868C2A-1B04-432A-A3F9-951A8FA3B7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1677" y="1502866"/>
            <a:ext cx="1087060" cy="108706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F54673D-13AD-49FB-9148-11AE62EB1375}"/>
              </a:ext>
            </a:extLst>
          </p:cNvPr>
          <p:cNvSpPr/>
          <p:nvPr/>
        </p:nvSpPr>
        <p:spPr>
          <a:xfrm>
            <a:off x="539188" y="2508608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A9C585-2BCF-45EA-A4D7-67AD622A945D}"/>
              </a:ext>
            </a:extLst>
          </p:cNvPr>
          <p:cNvSpPr/>
          <p:nvPr/>
        </p:nvSpPr>
        <p:spPr>
          <a:xfrm>
            <a:off x="5361230" y="2417861"/>
            <a:ext cx="2004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Jupyter Notebook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C14BC0-5A93-47E9-B3BA-A47F1CD54860}"/>
              </a:ext>
            </a:extLst>
          </p:cNvPr>
          <p:cNvSpPr/>
          <p:nvPr/>
        </p:nvSpPr>
        <p:spPr>
          <a:xfrm>
            <a:off x="7563761" y="2399039"/>
            <a:ext cx="1109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Vs CODE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FBEA64-93EC-46A8-8B34-F128E426A85C}"/>
              </a:ext>
            </a:extLst>
          </p:cNvPr>
          <p:cNvSpPr/>
          <p:nvPr/>
        </p:nvSpPr>
        <p:spPr>
          <a:xfrm>
            <a:off x="462704" y="4429648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MongoDB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29A238-96D5-4C02-A441-D016E886DDD7}"/>
              </a:ext>
            </a:extLst>
          </p:cNvPr>
          <p:cNvSpPr/>
          <p:nvPr/>
        </p:nvSpPr>
        <p:spPr>
          <a:xfrm>
            <a:off x="1495804" y="4411778"/>
            <a:ext cx="1321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Express Js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843782-7D25-4AA7-9DBE-AA4F2841F2FC}"/>
              </a:ext>
            </a:extLst>
          </p:cNvPr>
          <p:cNvSpPr/>
          <p:nvPr/>
        </p:nvSpPr>
        <p:spPr>
          <a:xfrm>
            <a:off x="2670065" y="4418524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React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DFF7A0-F346-48C4-8E3F-D176BAC43FFD}"/>
              </a:ext>
            </a:extLst>
          </p:cNvPr>
          <p:cNvSpPr/>
          <p:nvPr/>
        </p:nvSpPr>
        <p:spPr>
          <a:xfrm>
            <a:off x="3522731" y="4413346"/>
            <a:ext cx="982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Node Js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E2D96C-2BAE-45D7-9109-8CDE37A67747}"/>
              </a:ext>
            </a:extLst>
          </p:cNvPr>
          <p:cNvSpPr/>
          <p:nvPr/>
        </p:nvSpPr>
        <p:spPr>
          <a:xfrm>
            <a:off x="3487865" y="2447180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Android Studio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C803D0D-72FF-4A53-BF4A-F5980874916F}"/>
              </a:ext>
            </a:extLst>
          </p:cNvPr>
          <p:cNvSpPr/>
          <p:nvPr/>
        </p:nvSpPr>
        <p:spPr>
          <a:xfrm>
            <a:off x="1914480" y="2596672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PostMan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6CC002A-F2DD-4A9B-8C47-2BDE26E40A73}"/>
              </a:ext>
            </a:extLst>
          </p:cNvPr>
          <p:cNvSpPr/>
          <p:nvPr/>
        </p:nvSpPr>
        <p:spPr>
          <a:xfrm>
            <a:off x="5035628" y="4456990"/>
            <a:ext cx="403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HTML 5  	     CSS 3	       Java 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Continue…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61ACDD98-F4C3-4FAF-BE03-18BA81C2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3" y="2972914"/>
            <a:ext cx="1876436" cy="502500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06E79D5C-0D77-4718-B7FA-F629335A3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53" y="4218929"/>
            <a:ext cx="1876436" cy="319898"/>
          </a:xfrm>
          <a:prstGeom prst="rect">
            <a:avLst/>
          </a:prstGeom>
        </p:spPr>
      </p:pic>
      <p:pic>
        <p:nvPicPr>
          <p:cNvPr id="257" name="Picture 2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D7D75C3-7168-4E20-9A84-258F4A1E8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950" y="3027846"/>
            <a:ext cx="2022003" cy="60660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F2DD49A6-6B26-4C6A-A925-1B92985AC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96" y="1548214"/>
            <a:ext cx="1023536" cy="1023536"/>
          </a:xfrm>
          <a:prstGeom prst="rect">
            <a:avLst/>
          </a:prstGeom>
        </p:spPr>
      </p:pic>
      <p:pic>
        <p:nvPicPr>
          <p:cNvPr id="261" name="Picture 260" descr="Logo&#10;&#10;Description automatically generated">
            <a:extLst>
              <a:ext uri="{FF2B5EF4-FFF2-40B4-BE49-F238E27FC236}">
                <a16:creationId xmlns:a16="http://schemas.microsoft.com/office/drawing/2014/main" id="{E433475A-AEC3-42F5-ABD0-E2A530D2D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0310" y="1107482"/>
            <a:ext cx="1905000" cy="1905000"/>
          </a:xfrm>
          <a:prstGeom prst="rect">
            <a:avLst/>
          </a:prstGeom>
        </p:spPr>
      </p:pic>
      <p:pic>
        <p:nvPicPr>
          <p:cNvPr id="263" name="Picture 262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C006F12A-55C1-4406-803E-4379187F64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0286" y="1502454"/>
            <a:ext cx="920096" cy="920096"/>
          </a:xfrm>
          <a:prstGeom prst="rect">
            <a:avLst/>
          </a:prstGeom>
        </p:spPr>
      </p:pic>
      <p:pic>
        <p:nvPicPr>
          <p:cNvPr id="265" name="Picture 264" descr="Logo&#10;&#10;Description automatically generated">
            <a:extLst>
              <a:ext uri="{FF2B5EF4-FFF2-40B4-BE49-F238E27FC236}">
                <a16:creationId xmlns:a16="http://schemas.microsoft.com/office/drawing/2014/main" id="{AF769013-56D7-49D3-AA7A-53441186E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0095" y="4036018"/>
            <a:ext cx="1408386" cy="565702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5107AC88-3113-4A4E-81AB-80C949018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0151" y="1604363"/>
            <a:ext cx="1330678" cy="716279"/>
          </a:xfrm>
          <a:prstGeom prst="rect">
            <a:avLst/>
          </a:prstGeom>
        </p:spPr>
      </p:pic>
      <p:pic>
        <p:nvPicPr>
          <p:cNvPr id="1024" name="Picture 1023" descr="Logo, company name&#10;&#10;Description automatically generated">
            <a:extLst>
              <a:ext uri="{FF2B5EF4-FFF2-40B4-BE49-F238E27FC236}">
                <a16:creationId xmlns:a16="http://schemas.microsoft.com/office/drawing/2014/main" id="{3311F685-1240-43FF-A6AC-19B7B377E4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9914" y="2822859"/>
            <a:ext cx="1991618" cy="8049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AC405E-DAC6-4277-8E6C-01E852A6CD54}"/>
              </a:ext>
            </a:extLst>
          </p:cNvPr>
          <p:cNvSpPr/>
          <p:nvPr/>
        </p:nvSpPr>
        <p:spPr>
          <a:xfrm>
            <a:off x="6634961" y="3480558"/>
            <a:ext cx="821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Pandas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B3FB26-38AE-457B-AC1E-9931D2EBD0A5}"/>
              </a:ext>
            </a:extLst>
          </p:cNvPr>
          <p:cNvSpPr/>
          <p:nvPr/>
        </p:nvSpPr>
        <p:spPr>
          <a:xfrm>
            <a:off x="4156658" y="3634446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Heroku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DA544-467D-4421-B66C-2147594AC040}"/>
              </a:ext>
            </a:extLst>
          </p:cNvPr>
          <p:cNvSpPr/>
          <p:nvPr/>
        </p:nvSpPr>
        <p:spPr>
          <a:xfrm>
            <a:off x="4178891" y="252490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Pycharm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28BFCC-9919-4E58-946C-639CCF1C8F76}"/>
              </a:ext>
            </a:extLst>
          </p:cNvPr>
          <p:cNvSpPr/>
          <p:nvPr/>
        </p:nvSpPr>
        <p:spPr>
          <a:xfrm>
            <a:off x="626203" y="2524906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BootStrap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5308D-CBEB-47FF-9B9B-594B46CA1ADF}"/>
              </a:ext>
            </a:extLst>
          </p:cNvPr>
          <p:cNvSpPr/>
          <p:nvPr/>
        </p:nvSpPr>
        <p:spPr>
          <a:xfrm>
            <a:off x="2367509" y="2608910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28536-825A-47E8-AFDA-64700097E6DC}"/>
              </a:ext>
            </a:extLst>
          </p:cNvPr>
          <p:cNvSpPr/>
          <p:nvPr/>
        </p:nvSpPr>
        <p:spPr>
          <a:xfrm>
            <a:off x="6500344" y="2533940"/>
            <a:ext cx="1199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Sickit Learn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6C0FA-D288-40EB-8D7B-4A73619EE7F3}"/>
              </a:ext>
            </a:extLst>
          </p:cNvPr>
          <p:cNvSpPr/>
          <p:nvPr/>
        </p:nvSpPr>
        <p:spPr>
          <a:xfrm>
            <a:off x="1202546" y="4580357"/>
            <a:ext cx="1048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Anaconda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D11D7-F039-4234-9271-8038182C3BFF}"/>
              </a:ext>
            </a:extLst>
          </p:cNvPr>
          <p:cNvSpPr/>
          <p:nvPr/>
        </p:nvSpPr>
        <p:spPr>
          <a:xfrm>
            <a:off x="1390898" y="357619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Sqlite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032587-212F-4DF6-848F-A527DB77D5D2}"/>
              </a:ext>
            </a:extLst>
          </p:cNvPr>
          <p:cNvSpPr/>
          <p:nvPr/>
        </p:nvSpPr>
        <p:spPr>
          <a:xfrm>
            <a:off x="4075028" y="4538827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/>
            <a:r>
              <a:rPr lang="en-US" b="1" dirty="0">
                <a:solidFill>
                  <a:schemeClr val="bg1"/>
                </a:solidFill>
              </a:rPr>
              <a:t>Scrapy</a:t>
            </a:r>
          </a:p>
        </p:txBody>
      </p:sp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842B6E48-B857-4CF4-A7E6-75539FAD96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2379" y="3902278"/>
            <a:ext cx="1408386" cy="5881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74EAF7-0661-493B-8917-90CC71ABB000}"/>
              </a:ext>
            </a:extLst>
          </p:cNvPr>
          <p:cNvSpPr/>
          <p:nvPr/>
        </p:nvSpPr>
        <p:spPr>
          <a:xfrm>
            <a:off x="6618702" y="4585613"/>
            <a:ext cx="760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822675" y="186150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>
                <a:solidFill>
                  <a:srgbClr val="161234"/>
                </a:solidFill>
                <a:latin typeface="Arial Rounded MT Bold" panose="020F0704030504030204" pitchFamily="34" charset="0"/>
              </a:rPr>
              <a:t>Project</a:t>
            </a:r>
          </a:p>
          <a:p>
            <a:pPr marL="0" lvl="0" indent="0"/>
            <a:r>
              <a:rPr lang="en-US" sz="2800" dirty="0">
                <a:solidFill>
                  <a:srgbClr val="161234"/>
                </a:solidFill>
                <a:latin typeface="Arial Rounded MT Bold" panose="020F0704030504030204" pitchFamily="34" charset="0"/>
              </a:rPr>
              <a:t> Goals</a:t>
            </a:r>
            <a:endParaRPr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2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42518" y="191308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PREVIOUS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342518" y="2159100"/>
            <a:ext cx="2288003" cy="73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POOR DESIGN </a:t>
            </a:r>
            <a:r>
              <a:rPr lang="en-US" dirty="0">
                <a:solidFill>
                  <a:schemeClr val="dk1"/>
                </a:solidFill>
              </a:rPr>
              <a:t>&amp; PRESENTATION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26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LACK OF ADAPTABILITY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NO RECOMMENDATION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42292" y="2018153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08" name="Google Shape;408;p26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09" name="Google Shape;409;p26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2" name="Google Shape;412;p26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3" name="Google Shape;413;p26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208</Words>
  <Application>Microsoft Office PowerPoint</Application>
  <PresentationFormat>On-screen Show (16:9)</PresentationFormat>
  <Paragraphs>178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Roboto Light</vt:lpstr>
      <vt:lpstr>Wingdings</vt:lpstr>
      <vt:lpstr>Arial Rounded MT Bold</vt:lpstr>
      <vt:lpstr>Roboto Black</vt:lpstr>
      <vt:lpstr>Arial</vt:lpstr>
      <vt:lpstr>Didact Gothic</vt:lpstr>
      <vt:lpstr>Roboto Mono Regular</vt:lpstr>
      <vt:lpstr>Bree Serif</vt:lpstr>
      <vt:lpstr>Arial Black</vt:lpstr>
      <vt:lpstr>Calibri</vt:lpstr>
      <vt:lpstr>Univers Light</vt:lpstr>
      <vt:lpstr>WEB PROPOSAL</vt:lpstr>
      <vt:lpstr>MULTILINGUAL NEWS RECOMMENDER SYSTEM USING USERS PREFERENCES  WEBSITE &amp; APPLICATION </vt:lpstr>
      <vt:lpstr>THE PROJECT TEAM</vt:lpstr>
      <vt:lpstr>PowerPoint Presentation</vt:lpstr>
      <vt:lpstr>ABOUT THE PROJECT</vt:lpstr>
      <vt:lpstr>PowerPoint Presentation</vt:lpstr>
      <vt:lpstr>WHAT WE ARE USING ?</vt:lpstr>
      <vt:lpstr>Continue…</vt:lpstr>
      <vt:lpstr>PowerPoint Presentation</vt:lpstr>
      <vt:lpstr>PREVIOUS</vt:lpstr>
      <vt:lpstr>OUR CONTRIBUTION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NEWS RECOMMENDER SYSTEM USING USERS PREFERENCES WEBSITE &amp; APPLICATION </dc:title>
  <cp:lastModifiedBy>zara ch</cp:lastModifiedBy>
  <cp:revision>21</cp:revision>
  <dcterms:modified xsi:type="dcterms:W3CDTF">2021-01-07T03:21:19Z</dcterms:modified>
</cp:coreProperties>
</file>