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9" r:id="rId5"/>
    <p:sldId id="329" r:id="rId6"/>
    <p:sldId id="336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2" d="100"/>
          <a:sy n="62" d="100"/>
        </p:scale>
        <p:origin x="1152" y="44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12:25:27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7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  <p:sldLayoutId id="2147483724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15/11/2024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589" y="1890000"/>
            <a:ext cx="10455567" cy="339492"/>
          </a:xfrm>
        </p:spPr>
        <p:txBody>
          <a:bodyPr/>
          <a:lstStyle/>
          <a:p>
            <a:r>
              <a:rPr lang="en-US" sz="2000" dirty="0"/>
              <a:t>Group Id:   A336                                                        Name of Student Presenting: Muhammad Usman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                Names of Student Attendees: Muhammad Usman</a:t>
            </a:r>
          </a:p>
          <a:p>
            <a:r>
              <a:rPr lang="en-GB" dirty="0"/>
              <a:t>                                                                                                                                 Muhammad Saim</a:t>
            </a:r>
          </a:p>
          <a:p>
            <a:r>
              <a:rPr lang="en-GB" dirty="0"/>
              <a:t>                                                                                                                                 Imad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4311-58F1-BD4D-8FED-50D72C3D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757" y="1080637"/>
            <a:ext cx="11866652" cy="419390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DS332  video_game_films.csv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answer our Research Question 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“Is there a correlation between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Worldwide Box Office Revenue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Rotten Tomatoes movies rating”?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             Names of Student Group Attendees: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DD890-F323-BC39-8E76-43B2265D0104}"/>
              </a:ext>
            </a:extLst>
          </p:cNvPr>
          <p:cNvSpPr txBox="1"/>
          <p:nvPr/>
        </p:nvSpPr>
        <p:spPr>
          <a:xfrm>
            <a:off x="501041" y="2355889"/>
            <a:ext cx="4860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dataset has 38 rows and the variables we use are 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Worldwide Box Office </a:t>
            </a:r>
            <a:r>
              <a:rPr lang="en-GB" sz="2400" dirty="0">
                <a:solidFill>
                  <a:srgbClr val="FF0000"/>
                </a:solidFill>
              </a:rPr>
              <a:t>(dependent variable) </a:t>
            </a:r>
            <a:r>
              <a:rPr lang="en-GB" sz="2400" dirty="0"/>
              <a:t>and 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Rotten Tomatoes</a:t>
            </a:r>
            <a:r>
              <a:rPr lang="en-GB" sz="2400" dirty="0">
                <a:solidFill>
                  <a:srgbClr val="FF0000"/>
                </a:solidFill>
              </a:rPr>
              <a:t> (independent variable).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14:cNvPr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30041" y="268749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BC0FC7D-F043-5716-B714-91C16A77E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4" y="2355889"/>
            <a:ext cx="7065196" cy="41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?????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8296624-D625-8A51-63F8-EC461F28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800" y="716650"/>
            <a:ext cx="10273911" cy="668224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tx1"/>
                </a:solidFill>
              </a:rPr>
              <a:t>Correlation visualizations Histogram and Scatter Plot:</a:t>
            </a:r>
            <a:br>
              <a:rPr lang="en-GB" dirty="0">
                <a:solidFill>
                  <a:schemeClr val="tx1"/>
                </a:solidFill>
              </a:rPr>
            </a:br>
            <a:endParaRPr lang="en-GB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8607BD-70FD-3D6B-BDE0-90D2BFC7E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5" y="1384874"/>
            <a:ext cx="5523650" cy="3954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8EF8DE-BC15-0C8E-FA4D-901D9CDE5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15" y="1459246"/>
            <a:ext cx="5582287" cy="38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412680" y="2012760"/>
            <a:ext cx="505764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03232"/>
                </a:solidFill>
                <a:latin typeface="Arial"/>
              </a:rPr>
              <a:t>Since the worldwide box office variable distribution appears to be non normal based on the histogram and non normal curve </a:t>
            </a:r>
            <a:r>
              <a:rPr lang="en-US" spc="-1" dirty="0">
                <a:solidFill>
                  <a:srgbClr val="203232"/>
                </a:solidFill>
                <a:latin typeface="Arial"/>
              </a:rPr>
              <a:t>overlay, we have used Spearman’s correlation for the test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25" name="Picture 5" descr="Chart, histogram&#10;&#10;Description automatically generated"/>
          <p:cNvPicPr/>
          <p:nvPr/>
        </p:nvPicPr>
        <p:blipFill>
          <a:blip r:embed="rId3"/>
          <a:stretch/>
        </p:blipFill>
        <p:spPr>
          <a:xfrm>
            <a:off x="885960" y="1696153"/>
            <a:ext cx="5057640" cy="505764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8C94C6-0653-4062-C711-F7B5FE143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0" y="2323224"/>
            <a:ext cx="6086640" cy="4230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0268CF-9AD7-764D-4CEA-6A3CBC6B0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520" y="3524692"/>
            <a:ext cx="5349600" cy="19306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5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C67A1-346D-734F-321E-2098D1481674}"/>
              </a:ext>
            </a:extLst>
          </p:cNvPr>
          <p:cNvSpPr txBox="1"/>
          <p:nvPr/>
        </p:nvSpPr>
        <p:spPr>
          <a:xfrm>
            <a:off x="447151" y="2323747"/>
            <a:ext cx="11066988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p-value 0.01607 is well below the significance level of 0.05.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results are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reject the null hypothesis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(H₀) </a:t>
            </a: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“ There is no significant correlation between the worldwide box office revenue and rotten tomatoes movies rating”. </a:t>
            </a:r>
            <a:endParaRPr lang="en-GB" sz="24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moderate positive relationship (rho ≈ 0.49) between critic reviews and box office earnings.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Ratings (as measured by Rotten Tomatoes) does seem to matter for video game movie success. However, moderate strength suggests it’s not the only important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factors likely matter too (marketing, release timing, source material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F4163-0822-84E1-66CD-CB651471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32" y="1178465"/>
            <a:ext cx="5392513" cy="1020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ad138b4-2b68-4b70-945d-07f8f18b1c9a"/>
    <ds:schemaRef ds:uri="3c474641-ec36-472f-b125-6b1b0910eaa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D1FC41-23C7-41B0-B5F9-BF4CD38AD2ED}">
  <ds:schemaRefs>
    <ds:schemaRef ds:uri="http://schemas.microsoft.com/office/2006/metadata/properties"/>
    <ds:schemaRef ds:uri="http://www.w3.org/2000/xmlns/"/>
    <ds:schemaRef ds:uri="4ad138b4-2b68-4b70-945d-07f8f18b1c9a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327</Words>
  <Application>Microsoft Office PowerPoint</Application>
  <PresentationFormat>Widescreen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Herts Theme</vt:lpstr>
      <vt:lpstr>Visualization and Analysis –  Tutorial Presentation for Feedback Date: 15/11/2024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Muhammad Usman [Student-PECS]</cp:lastModifiedBy>
  <cp:revision>153</cp:revision>
  <dcterms:created xsi:type="dcterms:W3CDTF">2019-10-01T08:37:56Z</dcterms:created>
  <dcterms:modified xsi:type="dcterms:W3CDTF">2024-11-19T00:28:21Z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