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handoutMasterIdLst>
    <p:handoutMasterId r:id="rId10"/>
  </p:handoutMasterIdLst>
  <p:sldIdLst>
    <p:sldId id="289" r:id="rId5"/>
    <p:sldId id="339" r:id="rId6"/>
    <p:sldId id="329" r:id="rId7"/>
    <p:sldId id="33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95D8"/>
    <a:srgbClr val="A97CBE"/>
    <a:srgbClr val="85509A"/>
    <a:srgbClr val="714484"/>
    <a:srgbClr val="0073CF"/>
    <a:srgbClr val="203232"/>
    <a:srgbClr val="30454F"/>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62" d="100"/>
          <a:sy n="62" d="100"/>
        </p:scale>
        <p:origin x="1152" y="44"/>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23/11/2024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23/11/2024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08/11/2024</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A336                                          Name of Student Presenting: Muhammad Usman</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1065749" cy="1285965"/>
          </a:xfrm>
        </p:spPr>
        <p:txBody>
          <a:bodyPr/>
          <a:lstStyle/>
          <a:p>
            <a:r>
              <a:rPr lang="en-GB" dirty="0"/>
              <a:t>7COM1079-2024  Student Group No: A336              Names of Student Attendees:  Muhammad Usman</a:t>
            </a:r>
          </a:p>
          <a:p>
            <a:r>
              <a:rPr lang="en-GB" dirty="0"/>
              <a:t>                                                                                                                                     Muhammad Saim</a:t>
            </a:r>
          </a:p>
          <a:p>
            <a:r>
              <a:rPr lang="en-GB" dirty="0"/>
              <a:t>                                                                                                                                     Imad Uddin</a:t>
            </a:r>
          </a:p>
          <a:p>
            <a:r>
              <a:rPr lang="en-GB" dirty="0"/>
              <a:t>                                                                                                                                     Mahesh Tullari</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p:txBody>
          <a:bodyPr/>
          <a:lstStyle/>
          <a:p>
            <a:r>
              <a:rPr lang="en-GB" dirty="0"/>
              <a:t>Film Adaptation of Video Games</a:t>
            </a:r>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pic>
        <p:nvPicPr>
          <p:cNvPr id="5" name="Picture 4">
            <a:extLst>
              <a:ext uri="{FF2B5EF4-FFF2-40B4-BE49-F238E27FC236}">
                <a16:creationId xmlns:a16="http://schemas.microsoft.com/office/drawing/2014/main" id="{37C40001-67BD-36B8-A24D-6BD80DF69B43}"/>
              </a:ext>
            </a:extLst>
          </p:cNvPr>
          <p:cNvPicPr>
            <a:picLocks noChangeAspect="1"/>
          </p:cNvPicPr>
          <p:nvPr/>
        </p:nvPicPr>
        <p:blipFill>
          <a:blip r:embed="rId2">
            <a:extLst>
              <a:ext uri="{28A0092B-C50C-407E-A947-70E740481C1C}">
                <a14:useLocalDpi xmlns:a14="http://schemas.microsoft.com/office/drawing/2010/main" val="0"/>
              </a:ext>
            </a:extLst>
          </a:blip>
          <a:srcRect b="29260"/>
          <a:stretch/>
        </p:blipFill>
        <p:spPr>
          <a:xfrm>
            <a:off x="505666" y="1489753"/>
            <a:ext cx="11180668" cy="3719245"/>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(DS332 video_game_films.csv)</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10110240" cy="230832"/>
          </a:xfrm>
        </p:spPr>
        <p:txBody>
          <a:bodyPr/>
          <a:lstStyle/>
          <a:p>
            <a:r>
              <a:rPr lang="en-GB" dirty="0"/>
              <a:t>7COM1079-2024  Student Group No: A336                   Names of Student Group Attendees: MUHAMMAD USMAN</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4"/>
            <a:ext cx="10974945" cy="3572339"/>
          </a:xfrm>
        </p:spPr>
        <p:txBody>
          <a:bodyPr>
            <a:noAutofit/>
          </a:bodyPr>
          <a:lstStyle/>
          <a:p>
            <a:pPr>
              <a:lnSpc>
                <a:spcPct val="100000"/>
              </a:lnSpc>
            </a:pPr>
            <a:r>
              <a:rPr lang="en-US" sz="2800" b="0" dirty="0">
                <a:latin typeface="Calibri"/>
                <a:cs typeface="Calibri"/>
              </a:rPr>
              <a:t>This dataset is interesting to us because </a:t>
            </a:r>
            <a:r>
              <a:rPr lang="en-US" sz="2800" b="0" dirty="0">
                <a:solidFill>
                  <a:srgbClr val="FF0000"/>
                </a:solidFill>
                <a:latin typeface="Calibri"/>
                <a:cs typeface="Calibri"/>
              </a:rPr>
              <a:t>: It allows us to explore relationship between critical reception and commercial success of video game based films</a:t>
            </a:r>
            <a:br>
              <a:rPr lang="en-US" sz="2800" b="0" dirty="0">
                <a:latin typeface="Calibri" panose="020F0502020204030204" pitchFamily="34" charset="0"/>
                <a:cs typeface="Calibri" panose="020F0502020204030204" pitchFamily="34" charset="0"/>
              </a:rPr>
            </a:br>
            <a:br>
              <a:rPr lang="en-US" sz="2800" b="0" dirty="0">
                <a:latin typeface="Calibri" panose="020F0502020204030204" pitchFamily="34" charset="0"/>
                <a:cs typeface="Calibri" panose="020F0502020204030204" pitchFamily="34" charset="0"/>
              </a:rPr>
            </a:br>
            <a:r>
              <a:rPr lang="en-US" sz="2800" b="0" dirty="0">
                <a:latin typeface="Calibri"/>
                <a:cs typeface="Calibri"/>
              </a:rPr>
              <a:t>Our  Independent variable is:  </a:t>
            </a:r>
            <a:r>
              <a:rPr lang="en-US" sz="2800" b="0" dirty="0">
                <a:solidFill>
                  <a:srgbClr val="FF0000"/>
                </a:solidFill>
                <a:latin typeface="Calibri"/>
                <a:cs typeface="Calibri"/>
              </a:rPr>
              <a:t>Rotten tomatoes</a:t>
            </a:r>
            <a:br>
              <a:rPr lang="en-US" sz="2800" b="0" dirty="0">
                <a:latin typeface="Calibri" panose="020F0502020204030204" pitchFamily="34" charset="0"/>
                <a:cs typeface="Calibri" panose="020F0502020204030204" pitchFamily="34" charset="0"/>
              </a:rPr>
            </a:br>
            <a:r>
              <a:rPr lang="en-US" sz="2800" b="0" dirty="0">
                <a:solidFill>
                  <a:srgbClr val="FF0000"/>
                </a:solidFill>
                <a:latin typeface="Calibri"/>
                <a:cs typeface="Calibri"/>
              </a:rPr>
              <a:t>                   </a:t>
            </a:r>
            <a:r>
              <a:rPr lang="en-US" sz="2800" b="0" dirty="0">
                <a:latin typeface="Calibri"/>
                <a:cs typeface="Calibri"/>
              </a:rPr>
              <a:t>This  Independent variable datatype is (select one): </a:t>
            </a:r>
            <a:r>
              <a:rPr lang="en-US" sz="2800" b="0" dirty="0">
                <a:solidFill>
                  <a:srgbClr val="FF0000"/>
                </a:solidFill>
                <a:latin typeface="Calibri"/>
                <a:cs typeface="Calibri"/>
              </a:rPr>
              <a:t>Interval/ Continuous</a:t>
            </a:r>
            <a:br>
              <a:rPr lang="en-US" sz="2800" b="0" dirty="0">
                <a:latin typeface="Calibri"/>
                <a:cs typeface="Calibri"/>
              </a:rPr>
            </a:br>
            <a:br>
              <a:rPr lang="en-US" sz="2800" b="0" dirty="0">
                <a:latin typeface="Calibri" panose="020F0502020204030204" pitchFamily="34" charset="0"/>
                <a:cs typeface="Calibri" panose="020F0502020204030204" pitchFamily="34" charset="0"/>
              </a:rPr>
            </a:br>
            <a:r>
              <a:rPr lang="en-US" sz="2800" b="0" dirty="0">
                <a:latin typeface="Calibri"/>
                <a:cs typeface="Calibri"/>
              </a:rPr>
              <a:t>Our Dependent variable is: </a:t>
            </a:r>
            <a:r>
              <a:rPr lang="en-US" sz="2800" b="0" dirty="0">
                <a:solidFill>
                  <a:srgbClr val="FF0000"/>
                </a:solidFill>
                <a:latin typeface="Calibri"/>
                <a:cs typeface="Calibri"/>
              </a:rPr>
              <a:t>Worldwide box office</a:t>
            </a:r>
            <a:br>
              <a:rPr lang="en-US" sz="2800" b="0" dirty="0">
                <a:latin typeface="Calibri" panose="020F0502020204030204" pitchFamily="34" charset="0"/>
                <a:cs typeface="Calibri" panose="020F0502020204030204" pitchFamily="34" charset="0"/>
              </a:rPr>
            </a:br>
            <a:r>
              <a:rPr lang="en-US" sz="2800" b="0" dirty="0">
                <a:solidFill>
                  <a:srgbClr val="FF0000"/>
                </a:solidFill>
                <a:latin typeface="Calibri"/>
                <a:cs typeface="Calibri"/>
              </a:rPr>
              <a:t>                   </a:t>
            </a:r>
            <a:r>
              <a:rPr lang="en-US" sz="2800" b="0" dirty="0">
                <a:latin typeface="Calibri"/>
                <a:cs typeface="Calibri"/>
              </a:rPr>
              <a:t>This Dependent variable datatype is  (select one): </a:t>
            </a:r>
            <a:r>
              <a:rPr lang="en-US" sz="2800" b="0" dirty="0">
                <a:solidFill>
                  <a:srgbClr val="FF0000"/>
                </a:solidFill>
                <a:latin typeface="Calibri"/>
                <a:cs typeface="Calibri"/>
              </a:rPr>
              <a:t>Interval/ Continuous</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68186"/>
            <a:ext cx="9753625" cy="230832"/>
          </a:xfrm>
        </p:spPr>
        <p:txBody>
          <a:bodyPr/>
          <a:lstStyle/>
          <a:p>
            <a:pPr>
              <a:spcAft>
                <a:spcPts val="0"/>
              </a:spcAft>
            </a:pPr>
            <a:r>
              <a:rPr lang="en-GB" dirty="0"/>
              <a:t>Our Research Question 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A336	</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4</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3315084"/>
          </a:xfrm>
        </p:spPr>
        <p:txBody>
          <a:bodyPr>
            <a:noAutofit/>
          </a:bodyPr>
          <a:lstStyle/>
          <a:p>
            <a:pPr>
              <a:lnSpc>
                <a:spcPct val="100000"/>
              </a:lnSpc>
            </a:pPr>
            <a:r>
              <a:rPr lang="en-IE" sz="3200" b="0" dirty="0">
                <a:effectLst/>
                <a:latin typeface="Calibri" panose="020F0502020204030204" pitchFamily="34" charset="0"/>
                <a:ea typeface="Calibri" panose="020F0502020204030204" pitchFamily="34" charset="0"/>
                <a:cs typeface="Times New Roman" panose="02020603050405020304" pitchFamily="18" charset="0"/>
              </a:rPr>
              <a:t>“</a:t>
            </a:r>
            <a:r>
              <a:rPr lang="en-US" sz="3200" b="0" dirty="0">
                <a:latin typeface="Calibri" panose="020F0502020204030204" pitchFamily="34" charset="0"/>
                <a:ea typeface="Calibri" panose="020F0502020204030204" pitchFamily="34" charset="0"/>
                <a:cs typeface="Calibri" panose="020F0502020204030204" pitchFamily="34" charset="0"/>
              </a:rPr>
              <a:t>Is there a correlation between worldwide box office revenue of the video game films and their rotten tomatoes rating scores?"</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r>
              <a:rPr lang="en-GB" sz="2400" b="0" dirty="0">
                <a:latin typeface="Arial"/>
                <a:cs typeface="Arial"/>
              </a:rPr>
              <a:t>Null hypothesis (H</a:t>
            </a:r>
            <a:r>
              <a:rPr lang="en-GB" sz="2400" b="0" baseline="-25000" dirty="0">
                <a:latin typeface="Arial"/>
                <a:cs typeface="Arial"/>
              </a:rPr>
              <a:t>0</a:t>
            </a:r>
            <a:r>
              <a:rPr lang="en-GB" sz="2400" b="0" dirty="0">
                <a:latin typeface="Arial"/>
                <a:cs typeface="Arial"/>
              </a:rPr>
              <a:t>): There is no correlation between </a:t>
            </a:r>
            <a:r>
              <a:rPr lang="en-GB" sz="2400" b="0" dirty="0">
                <a:solidFill>
                  <a:srgbClr val="FF0000"/>
                </a:solidFill>
                <a:latin typeface="Arial"/>
                <a:cs typeface="Arial"/>
              </a:rPr>
              <a:t>worldwide box office </a:t>
            </a:r>
            <a:r>
              <a:rPr lang="en-GB" sz="2400" b="0" dirty="0">
                <a:latin typeface="Arial"/>
                <a:cs typeface="Arial"/>
              </a:rPr>
              <a:t>revenue of the video game films and</a:t>
            </a:r>
            <a:r>
              <a:rPr lang="en-GB" sz="2400" b="0" dirty="0">
                <a:solidFill>
                  <a:srgbClr val="FF0000"/>
                </a:solidFill>
                <a:latin typeface="Arial"/>
                <a:cs typeface="Arial"/>
              </a:rPr>
              <a:t> </a:t>
            </a:r>
            <a:r>
              <a:rPr lang="en-GB" sz="2400" b="0" dirty="0">
                <a:latin typeface="Arial"/>
                <a:cs typeface="Arial"/>
              </a:rPr>
              <a:t>their</a:t>
            </a:r>
            <a:r>
              <a:rPr lang="en-GB" sz="2400" b="0" dirty="0">
                <a:solidFill>
                  <a:srgbClr val="FF0000"/>
                </a:solidFill>
                <a:latin typeface="Arial"/>
                <a:cs typeface="Arial"/>
              </a:rPr>
              <a:t> rotten tomatoes </a:t>
            </a:r>
            <a:r>
              <a:rPr lang="en-GB" sz="2400" b="0" dirty="0">
                <a:latin typeface="Arial"/>
                <a:cs typeface="Arial"/>
              </a:rPr>
              <a:t>rating scores</a:t>
            </a:r>
            <a:r>
              <a:rPr lang="en-GB" sz="2400" b="0" dirty="0">
                <a:solidFill>
                  <a:srgbClr val="FF0000"/>
                </a:solidFill>
                <a:latin typeface="Arial"/>
                <a:cs typeface="Arial"/>
              </a:rPr>
              <a:t>.</a:t>
            </a:r>
            <a:br>
              <a:rPr lang="en-GB" sz="2400" b="0" dirty="0">
                <a:solidFill>
                  <a:srgbClr val="FF0000"/>
                </a:solidFill>
                <a:latin typeface="Arial"/>
                <a:cs typeface="Arial"/>
              </a:rPr>
            </a:br>
            <a:br>
              <a:rPr lang="en-GB" sz="2400" b="0" dirty="0">
                <a:solidFill>
                  <a:srgbClr val="FF0000"/>
                </a:solidFill>
                <a:latin typeface="Arial"/>
                <a:cs typeface="Arial"/>
              </a:rPr>
            </a:br>
            <a:r>
              <a:rPr lang="en-GB" sz="2400" b="0" dirty="0">
                <a:latin typeface="Arial"/>
                <a:cs typeface="Arial"/>
              </a:rPr>
              <a:t>Alt hypothesis (H</a:t>
            </a:r>
            <a:r>
              <a:rPr lang="en-GB" sz="2400" b="0" baseline="-25000" dirty="0">
                <a:latin typeface="Arial"/>
                <a:cs typeface="Arial"/>
              </a:rPr>
              <a:t>1</a:t>
            </a:r>
            <a:r>
              <a:rPr lang="en-GB" sz="2400" b="0" dirty="0">
                <a:latin typeface="Arial"/>
                <a:cs typeface="Arial"/>
              </a:rPr>
              <a:t>): There is a correlation between </a:t>
            </a:r>
            <a:r>
              <a:rPr lang="en-GB" sz="2400" b="0" dirty="0">
                <a:solidFill>
                  <a:srgbClr val="FF0000"/>
                </a:solidFill>
                <a:latin typeface="Arial"/>
                <a:cs typeface="Arial"/>
              </a:rPr>
              <a:t>worldwide box office </a:t>
            </a:r>
            <a:r>
              <a:rPr lang="en-GB" sz="2400" b="0" dirty="0">
                <a:latin typeface="Arial"/>
                <a:cs typeface="Arial"/>
              </a:rPr>
              <a:t>revenue of the video game films and</a:t>
            </a:r>
            <a:r>
              <a:rPr lang="en-GB" sz="2400" b="0" dirty="0">
                <a:solidFill>
                  <a:srgbClr val="FF0000"/>
                </a:solidFill>
                <a:latin typeface="Arial"/>
                <a:cs typeface="Arial"/>
              </a:rPr>
              <a:t> </a:t>
            </a:r>
            <a:r>
              <a:rPr lang="en-GB" sz="2400" b="0" dirty="0">
                <a:latin typeface="Arial"/>
                <a:cs typeface="Arial"/>
              </a:rPr>
              <a:t>their</a:t>
            </a:r>
            <a:r>
              <a:rPr lang="en-GB" sz="2400" b="0" dirty="0">
                <a:solidFill>
                  <a:srgbClr val="FF0000"/>
                </a:solidFill>
                <a:latin typeface="Arial"/>
                <a:cs typeface="Arial"/>
              </a:rPr>
              <a:t> rotten tomatoes </a:t>
            </a:r>
            <a:r>
              <a:rPr lang="en-GB" sz="2400" b="0" dirty="0">
                <a:latin typeface="Arial"/>
                <a:cs typeface="Arial"/>
              </a:rPr>
              <a:t>rating scores</a:t>
            </a:r>
            <a:r>
              <a:rPr lang="en-GB" sz="2400" b="0" dirty="0">
                <a:solidFill>
                  <a:srgbClr val="FF0000"/>
                </a:solidFill>
                <a:latin typeface="Arial"/>
                <a:cs typeface="Arial"/>
              </a:rPr>
              <a:t>.</a:t>
            </a:r>
            <a:br>
              <a:rPr lang="en-GB" sz="2400" b="0" dirty="0">
                <a:solidFill>
                  <a:srgbClr val="FF0000"/>
                </a:solidFill>
                <a:latin typeface="Arial"/>
                <a:cs typeface="Arial"/>
              </a:rPr>
            </a:b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11035</TotalTime>
  <Words>425</Words>
  <Application>Microsoft Office PowerPoint</Application>
  <PresentationFormat>Widescreen</PresentationFormat>
  <Paragraphs>21</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Herts Theme</vt:lpstr>
      <vt:lpstr>Research Question –  Tutorial Presentation for Feedback Date: 08/11/2024 </vt:lpstr>
      <vt:lpstr>PowerPoint Presentation</vt:lpstr>
      <vt:lpstr>This dataset is interesting to us because : It allows us to explore relationship between critical reception and commercial success of video game based films  Our  Independent variable is:  Rotten tomatoes                    This  Independent variable datatype is (select one): Interval/ Continuous  Our Dependent variable is: Worldwide box office                    This Dependent variable datatype is  (select one): Interval/ Continuous</vt:lpstr>
      <vt:lpstr>“Is there a correlation between worldwide box office revenue of the video game films and their rotten tomatoes rating scores?"  Null hypothesis (H0): There is no correlation between worldwide box office revenue of the video game films and their rotten tomatoes rating scores.  Alt hypothesis (H1): There is a correlation between worldwide box office revenue of the video game films and their rotten tomatoes rating scores.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Muhammad Usman [Student-PECS]</cp:lastModifiedBy>
  <cp:revision>243</cp:revision>
  <dcterms:created xsi:type="dcterms:W3CDTF">2019-10-01T08:37:56Z</dcterms:created>
  <dcterms:modified xsi:type="dcterms:W3CDTF">2024-11-23T16:48:29Z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