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9" r:id="rId5"/>
    <p:sldId id="329" r:id="rId6"/>
    <p:sldId id="336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F"/>
    <a:srgbClr val="A97CBE"/>
    <a:srgbClr val="85509A"/>
    <a:srgbClr val="714484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6327"/>
  </p:normalViewPr>
  <p:slideViewPr>
    <p:cSldViewPr snapToGrid="0" showGuides="1">
      <p:cViewPr varScale="1">
        <p:scale>
          <a:sx n="62" d="100"/>
          <a:sy n="62" d="100"/>
        </p:scale>
        <p:origin x="1152" y="44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23/11/2024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12:25:27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23/11/2024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7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  <p:sldLayoutId id="2147483724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15/11/2024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589" y="1890000"/>
            <a:ext cx="10455567" cy="339492"/>
          </a:xfrm>
        </p:spPr>
        <p:txBody>
          <a:bodyPr/>
          <a:lstStyle/>
          <a:p>
            <a:r>
              <a:rPr lang="en-US" sz="2000" dirty="0"/>
              <a:t>Group Id:   A336                                                        Name of Student Presenting: Muhammad Usman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1040772"/>
          </a:xfrm>
        </p:spPr>
        <p:txBody>
          <a:bodyPr/>
          <a:lstStyle/>
          <a:p>
            <a:r>
              <a:rPr lang="en-GB" dirty="0"/>
              <a:t>7COM1079-2024  Student Group No:                    Names of Student Attendees: Muhammad Usman</a:t>
            </a:r>
          </a:p>
          <a:p>
            <a:r>
              <a:rPr lang="en-GB" dirty="0"/>
              <a:t>                                                                                                                                 Muhammad Saim</a:t>
            </a:r>
          </a:p>
          <a:p>
            <a:r>
              <a:rPr lang="en-GB" dirty="0"/>
              <a:t>                                                                                                                                 Imad Uddin</a:t>
            </a:r>
          </a:p>
          <a:p>
            <a:r>
              <a:rPr lang="en-GB" dirty="0"/>
              <a:t>                                                                                                                                 Mahesh Talluri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4311-58F1-BD4D-8FED-50D72C3D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757" y="1080637"/>
            <a:ext cx="11866652" cy="450212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DS332  video_game_films.csv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answer our Research Question 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“Is there a correlation between </a:t>
            </a:r>
            <a:r>
              <a:rPr lang="en-US" sz="2400" b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worldwide box office revenue of the video game films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their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rotten     tomatoes rating score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”? </a:t>
            </a:r>
            <a:endParaRPr lang="en-US" sz="2400" baseline="30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                   Names of Student Group Attendees: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DD890-F323-BC39-8E76-43B2265D0104}"/>
              </a:ext>
            </a:extLst>
          </p:cNvPr>
          <p:cNvSpPr txBox="1"/>
          <p:nvPr/>
        </p:nvSpPr>
        <p:spPr>
          <a:xfrm>
            <a:off x="110623" y="2438082"/>
            <a:ext cx="4860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has 38 rows and the variables we use are </a:t>
            </a: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Dependent variable: </a:t>
            </a:r>
            <a:r>
              <a:rPr lang="en-GB" sz="24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Worldwide box office </a:t>
            </a: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Independent variable: </a:t>
            </a:r>
            <a:r>
              <a:rPr lang="en-GB" sz="24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Rotten tomatoes</a:t>
            </a:r>
            <a:endParaRPr lang="en-GB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A00DAC-98CC-1D9A-E4A4-B99AD3FBA824}"/>
                  </a:ext>
                </a:extLst>
              </p14:cNvPr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A00DAC-98CC-1D9A-E4A4-B99AD3FBA8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30041" y="2687494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BC0FC7D-F043-5716-B714-91C16A77E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04" y="2355889"/>
            <a:ext cx="7065196" cy="41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?????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8296624-D625-8A51-63F8-EC461F283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800" y="716650"/>
            <a:ext cx="10273911" cy="668224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tx1"/>
                </a:solidFill>
              </a:rPr>
              <a:t>Correlation visualizations scatter plot and histogram:</a:t>
            </a:r>
            <a:br>
              <a:rPr lang="en-GB" dirty="0">
                <a:solidFill>
                  <a:schemeClr val="tx1"/>
                </a:solidFill>
              </a:rPr>
            </a:br>
            <a:endParaRPr lang="en-GB" sz="2800" i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E6D100B-FCFA-FE17-CC58-FD9604B34CD2}"/>
              </a:ext>
            </a:extLst>
          </p:cNvPr>
          <p:cNvSpPr txBox="1">
            <a:spLocks/>
          </p:cNvSpPr>
          <p:nvPr/>
        </p:nvSpPr>
        <p:spPr>
          <a:xfrm>
            <a:off x="10879731" y="694503"/>
            <a:ext cx="622800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500" b="1" kern="1200">
                <a:solidFill>
                  <a:srgbClr val="8F989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99A6C-AA07-3277-A07A-FBF5E934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8" y="1613043"/>
            <a:ext cx="5624410" cy="3403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5B77BF-C55C-FE73-D92D-F8009F87D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55" y="1638570"/>
            <a:ext cx="5783371" cy="35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4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 example: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412680" y="2012760"/>
            <a:ext cx="505764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203232"/>
                </a:solidFill>
                <a:latin typeface="Arial"/>
              </a:rPr>
              <a:t>Since the worldwide box office variable distribution appears to be non normal based on the histogram and non normal curve </a:t>
            </a:r>
            <a:r>
              <a:rPr lang="en-US" spc="-1" dirty="0">
                <a:solidFill>
                  <a:srgbClr val="203232"/>
                </a:solidFill>
                <a:latin typeface="Arial"/>
              </a:rPr>
              <a:t>overlay, we have used Spearman’s correlation for the test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268CF-9AD7-764D-4CEA-6A3CBC6B0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520" y="3524692"/>
            <a:ext cx="5349600" cy="1930606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54D30E8-1C07-AF6F-704E-B8F3E5616C5F}"/>
              </a:ext>
            </a:extLst>
          </p:cNvPr>
          <p:cNvSpPr txBox="1">
            <a:spLocks/>
          </p:cNvSpPr>
          <p:nvPr/>
        </p:nvSpPr>
        <p:spPr>
          <a:xfrm>
            <a:off x="11470320" y="157104"/>
            <a:ext cx="622800" cy="2308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D355CA-84B7-41B1-B164-8BB439CC7C6B}" type="slidenum">
              <a:rPr lang="en-GB" smtClean="0">
                <a:solidFill>
                  <a:schemeClr val="bg1">
                    <a:lumMod val="85000"/>
                  </a:schemeClr>
                </a:solidFill>
              </a:rPr>
              <a:pPr/>
              <a:t>4</a:t>
            </a:fld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1CF4BC-EF6F-2D79-90F6-058A91B60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22" y="2345405"/>
            <a:ext cx="6038116" cy="3738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5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C67A1-346D-734F-321E-2098D1481674}"/>
              </a:ext>
            </a:extLst>
          </p:cNvPr>
          <p:cNvSpPr txBox="1"/>
          <p:nvPr/>
        </p:nvSpPr>
        <p:spPr>
          <a:xfrm>
            <a:off x="447151" y="2323747"/>
            <a:ext cx="11066988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p-value 0.01607 is well below the significance level of 0.05.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results are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reject the null hypothesis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(H₀) </a:t>
            </a:r>
            <a:r>
              <a:rPr lang="en-US" sz="2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is “ There is no significant correlation between the worldwide box office revenue of the video game films and their rotten tomatoes rating scores”. </a:t>
            </a:r>
            <a:endParaRPr lang="en-GB" sz="24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moderate positive relationship (rho ≈ 0.49) between critic reviews and box office earnings.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Ratings (as measured by rotten tomatoes) does seem to matter for video game movie success. However, moderate strength suggests it’s not the only important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factors likely matter too (marketing, release timing, source material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F4163-0822-84E1-66CD-CB651471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932" y="1178465"/>
            <a:ext cx="5392513" cy="10202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33F52-46F8-3B3C-6F2F-579F4A5FFC7F}"/>
              </a:ext>
            </a:extLst>
          </p:cNvPr>
          <p:cNvSpPr txBox="1">
            <a:spLocks/>
          </p:cNvSpPr>
          <p:nvPr/>
        </p:nvSpPr>
        <p:spPr>
          <a:xfrm>
            <a:off x="11457046" y="270172"/>
            <a:ext cx="622800" cy="2308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D355CA-84B7-41B1-B164-8BB439CC7C6B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tion xmlns="4ad138b4-2b68-4b70-945d-07f8f18b1c9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BA85F447B164191BB36C258697B67" ma:contentTypeVersion="14" ma:contentTypeDescription="Create a new document." ma:contentTypeScope="" ma:versionID="ea511d05ca7f895fe9556935b5c9af34">
  <xsd:schema xmlns:xsd="http://www.w3.org/2001/XMLSchema" xmlns:xs="http://www.w3.org/2001/XMLSchema" xmlns:p="http://schemas.microsoft.com/office/2006/metadata/properties" xmlns:ns2="4ad138b4-2b68-4b70-945d-07f8f18b1c9a" xmlns:ns3="3c474641-ec36-472f-b125-6b1b0910eaa4" targetNamespace="http://schemas.microsoft.com/office/2006/metadata/properties" ma:root="true" ma:fieldsID="662270106d7a7e100bcac2c5f8d29899" ns2:_="" ns3:_="">
    <xsd:import namespace="4ad138b4-2b68-4b70-945d-07f8f18b1c9a"/>
    <xsd:import namespace="3c474641-ec36-472f-b125-6b1b0910e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nforma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138b4-2b68-4b70-945d-07f8f18b1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formation" ma:index="12" nillable="true" ma:displayName="Information" ma:format="Dropdown" ma:internalName="Information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74641-ec36-472f-b125-6b1b0910e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D1FC41-23C7-41B0-B5F9-BF4CD38AD2ED}">
  <ds:schemaRefs>
    <ds:schemaRef ds:uri="http://schemas.microsoft.com/office/2006/metadata/properties"/>
    <ds:schemaRef ds:uri="http://www.w3.org/2000/xmlns/"/>
    <ds:schemaRef ds:uri="4ad138b4-2b68-4b70-945d-07f8f18b1c9a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1B8C57-903D-4D0E-8336-7B512F760CD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ad138b4-2b68-4b70-945d-07f8f18b1c9a"/>
    <ds:schemaRef ds:uri="3c474641-ec36-472f-b125-6b1b0910eaa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6538</TotalTime>
  <Words>342</Words>
  <Application>Microsoft Office PowerPoint</Application>
  <PresentationFormat>Widescreen</PresentationFormat>
  <Paragraphs>53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Herts Theme</vt:lpstr>
      <vt:lpstr>Visualization and Analysis –  Tutorial Presentation for Feedback Date: 15/11/2024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Muhammad Usman [Student-PECS]</cp:lastModifiedBy>
  <cp:revision>156</cp:revision>
  <dcterms:created xsi:type="dcterms:W3CDTF">2019-10-01T08:37:56Z</dcterms:created>
  <dcterms:modified xsi:type="dcterms:W3CDTF">2024-11-23T16:47:26Z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</Properties>
</file>