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F"/>
    <a:srgbClr val="A97CBE"/>
    <a:srgbClr val="85509A"/>
    <a:srgbClr val="714484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2" d="100"/>
          <a:sy n="62" d="100"/>
        </p:scale>
        <p:origin x="1152" y="44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15/11/2024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9" y="1890000"/>
            <a:ext cx="10455567" cy="339492"/>
          </a:xfrm>
        </p:spPr>
        <p:txBody>
          <a:bodyPr/>
          <a:lstStyle/>
          <a:p>
            <a:r>
              <a:rPr lang="en-US" sz="2000" dirty="0"/>
              <a:t>Group Id:   A336                                                        Name of Student Presenting: Muhammad Usman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             Names of Student Attendees: Muhammad Usman</a:t>
            </a:r>
          </a:p>
          <a:p>
            <a:r>
              <a:rPr lang="en-GB" dirty="0"/>
              <a:t>                                                                                                                                 Muhammad Saim</a:t>
            </a:r>
          </a:p>
          <a:p>
            <a:r>
              <a:rPr lang="en-GB" dirty="0"/>
              <a:t>                                                                                                                                 Imad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57" y="1080637"/>
            <a:ext cx="11866652" cy="450212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DS332  video_game_films.csv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there a correlation between </a:t>
            </a:r>
            <a:r>
              <a:rPr lang="en-US" sz="2400" b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worldwide box office revenue of the video game films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their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rotten     tomatoes rating score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”? 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110623" y="2438082"/>
            <a:ext cx="486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has 38 rows and the variables we use are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variable: </a:t>
            </a:r>
            <a:r>
              <a:rPr lang="en-GB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Worldwide box office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variable: </a:t>
            </a:r>
            <a:r>
              <a:rPr lang="en-GB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Rotten tomatoes</a:t>
            </a:r>
            <a:endParaRPr lang="en-GB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C0FC7D-F043-5716-B714-91C16A77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2355889"/>
            <a:ext cx="7065196" cy="41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1"/>
                </a:solidFill>
              </a:rPr>
              <a:t>Correlation visualizations scatter plot and histogram:</a:t>
            </a:r>
            <a:br>
              <a:rPr lang="en-GB" dirty="0">
                <a:solidFill>
                  <a:schemeClr val="tx1"/>
                </a:solidFill>
              </a:rPr>
            </a:br>
            <a:endParaRPr lang="en-GB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607BD-70FD-3D6B-BDE0-90D2BFC7E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1" y="1384874"/>
            <a:ext cx="5886847" cy="4013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EF8DE-BC15-0C8E-FA4D-901D9CDE5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15" y="1459246"/>
            <a:ext cx="5956377" cy="414017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6D100B-FCFA-FE17-CC58-FD9604B34CD2}"/>
              </a:ext>
            </a:extLst>
          </p:cNvPr>
          <p:cNvSpPr txBox="1">
            <a:spLocks/>
          </p:cNvSpPr>
          <p:nvPr/>
        </p:nvSpPr>
        <p:spPr>
          <a:xfrm>
            <a:off x="10879731" y="694503"/>
            <a:ext cx="622800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500" b="1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0" y="2012760"/>
            <a:ext cx="50576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03232"/>
                </a:solidFill>
                <a:latin typeface="Arial"/>
              </a:rPr>
              <a:t>Since the worldwide box office variable distribution appears to be non normal based on the histogram and non normal curve </a:t>
            </a:r>
            <a:r>
              <a:rPr lang="en-US" spc="-1" dirty="0">
                <a:solidFill>
                  <a:srgbClr val="203232"/>
                </a:solidFill>
                <a:latin typeface="Arial"/>
              </a:rPr>
              <a:t>overlay, we have used Spearman’s correlation for the test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5" name="Picture 5" descr="Chart, histogram&#10;&#10;Description automatically generated"/>
          <p:cNvPicPr/>
          <p:nvPr/>
        </p:nvPicPr>
        <p:blipFill>
          <a:blip r:embed="rId3"/>
          <a:stretch/>
        </p:blipFill>
        <p:spPr>
          <a:xfrm>
            <a:off x="885960" y="1696153"/>
            <a:ext cx="5057640" cy="505764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8C94C6-0653-4062-C711-F7B5FE14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0" y="2323224"/>
            <a:ext cx="6086640" cy="4230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268CF-9AD7-764D-4CEA-6A3CBC6B0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520" y="3524692"/>
            <a:ext cx="5349600" cy="193060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54D30E8-1C07-AF6F-704E-B8F3E5616C5F}"/>
              </a:ext>
            </a:extLst>
          </p:cNvPr>
          <p:cNvSpPr txBox="1">
            <a:spLocks/>
          </p:cNvSpPr>
          <p:nvPr/>
        </p:nvSpPr>
        <p:spPr>
          <a:xfrm>
            <a:off x="11470320" y="157104"/>
            <a:ext cx="6228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/>
              <a:t>4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447151" y="2323747"/>
            <a:ext cx="11066988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p-value 0.01607 is well below the significance level of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reject the null hypothesis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(H₀) 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“ There is no significant correlation between the worldwide box office revenue of the video game films and their rotten tomatoes rating scores”. </a:t>
            </a:r>
            <a:endParaRPr lang="en-GB" sz="24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moderate positive relationship (rho ≈ 0.49) between critic reviews and box office earnings.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 (as measured by rotten tomatoes) does seem to matter for video game movie success. However, moderate strength suggests it’s not the only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factors likely matter too (marketing, release timing, source material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4163-0822-84E1-66CD-CB651471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32" y="1178465"/>
            <a:ext cx="5392513" cy="1020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3F52-46F8-3B3C-6F2F-579F4A5FFC7F}"/>
              </a:ext>
            </a:extLst>
          </p:cNvPr>
          <p:cNvSpPr txBox="1">
            <a:spLocks/>
          </p:cNvSpPr>
          <p:nvPr/>
        </p:nvSpPr>
        <p:spPr>
          <a:xfrm>
            <a:off x="11457046" y="270172"/>
            <a:ext cx="6228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ad138b4-2b68-4b70-945d-07f8f18b1c9a"/>
    <ds:schemaRef ds:uri="3c474641-ec36-472f-b125-6b1b0910eaa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2006/metadata/properties"/>
    <ds:schemaRef ds:uri="http://www.w3.org/2000/xmlns/"/>
    <ds:schemaRef ds:uri="4ad138b4-2b68-4b70-945d-07f8f18b1c9a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339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Herts Theme</vt:lpstr>
      <vt:lpstr>Visualization and Analysis –  Tutorial Presentation for Feedback Date: 15/11/2024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Muhammad Usman [Student-PECS]</cp:lastModifiedBy>
  <cp:revision>155</cp:revision>
  <dcterms:created xsi:type="dcterms:W3CDTF">2019-10-01T08:37:56Z</dcterms:created>
  <dcterms:modified xsi:type="dcterms:W3CDTF">2024-11-19T22:02:41Z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