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381" r:id="rId2"/>
    <p:sldId id="359" r:id="rId3"/>
    <p:sldId id="377" r:id="rId4"/>
    <p:sldId id="378" r:id="rId5"/>
    <p:sldId id="363" r:id="rId6"/>
    <p:sldId id="360" r:id="rId7"/>
    <p:sldId id="362" r:id="rId8"/>
    <p:sldId id="370" r:id="rId9"/>
    <p:sldId id="373" r:id="rId10"/>
    <p:sldId id="361" r:id="rId11"/>
    <p:sldId id="364" r:id="rId12"/>
    <p:sldId id="366" r:id="rId13"/>
    <p:sldId id="367" r:id="rId14"/>
    <p:sldId id="368" r:id="rId15"/>
    <p:sldId id="369" r:id="rId16"/>
    <p:sldId id="371" r:id="rId17"/>
    <p:sldId id="372" r:id="rId18"/>
    <p:sldId id="3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  <a:srgbClr val="E8F0F8"/>
    <a:srgbClr val="F0F5FA"/>
    <a:srgbClr val="F6F9FC"/>
    <a:srgbClr val="E3EBF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7" autoAdjust="0"/>
    <p:restoredTop sz="78681" autoAdjust="0"/>
  </p:normalViewPr>
  <p:slideViewPr>
    <p:cSldViewPr>
      <p:cViewPr>
        <p:scale>
          <a:sx n="80" d="100"/>
          <a:sy n="80" d="100"/>
        </p:scale>
        <p:origin x="-786" y="6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9A24EC-52E4-45B5-A2E8-68511C61AA2D}" type="datetimeFigureOut">
              <a:rPr lang="en-US" smtClean="0"/>
              <a:pPr/>
              <a:t>6/12/2009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AF51A-8A5D-4A78-A5EF-2EF45F5AD25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10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11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12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13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14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15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16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17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18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2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3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4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5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6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7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8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i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705B3370-FB81-4CC9-BEFE-240FFA8EDB34}" type="slidenum">
              <a:rPr lang="en-US" sz="1200" kern="1200">
                <a:solidFill>
                  <a:prstClr val="black"/>
                </a:solidFill>
                <a:latin typeface="Calibri"/>
                <a:ea typeface="+mn-ea"/>
                <a:cs typeface="+mn-cs"/>
              </a:rPr>
              <a:pPr algn="r" rtl="0"/>
              <a:t>9</a:t>
            </a:fld>
            <a:endParaRPr lang="en-US" sz="12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D00AE82B-E6DE-496D-8593-D879E45BA82B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6/12/2009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6B78E9A-6735-4E07-A74B-4B6796617BE3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6/12/2009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EA5B254-B072-4CB1-B43D-2BC2DB9CD7C4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6/12/2009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77420030-1D19-48EE-8FEC-248B2DA967E1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6/12/2009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1DCC7024-A3EF-4289-85F3-1C5CEC3D99F0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6/12/2009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EB93474D-E5F8-4FC2-9B60-E2ED55F7E2BC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6/12/2009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45F01133-C2BB-4240-8A90-E7F9C260C7F2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6/12/2009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60208E7E-0F10-4335-A88E-EEEC5A96BB53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6/12/2009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B3768742-6EA7-4B48-AECD-8DE7C8634080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6/12/2009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AEF9BD24-8B58-4783-8F34-32EB50B922AF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6/12/2009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BE698035-A15B-4316-8BE6-2D4E036B8C5E}" type="datetime1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6/12/2009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61B07901-0FDA-43D8-9966-A72C4CAA4B59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6B6B065-F737-42D4-B0BE-72B22DA3D634}" type="datetime1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6/12/2009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1B07901-0FDA-43D8-9966-A72C4CAA4B59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wmf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>
                <a:ln>
                  <a:solidFill>
                    <a:prstClr val="black"/>
                  </a:solidFill>
                </a:ln>
                <a:solidFill>
                  <a:prstClr val="white"/>
                </a:solidFill>
                <a:latin typeface="Tahoma" pitchFamily="34" charset="0"/>
                <a:ea typeface="+mn-ea"/>
                <a:cs typeface="Tahoma" pitchFamily="34" charset="0"/>
              </a:rPr>
              <a:t>OT: How do ISPs work?</a:t>
            </a:r>
            <a:endParaRPr lang="th-TH" sz="4000" b="1" kern="1200" dirty="0">
              <a:ln>
                <a:solidFill>
                  <a:prstClr val="black"/>
                </a:solidFill>
              </a:ln>
              <a:solidFill>
                <a:prstClr val="white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grpSp>
        <p:nvGrpSpPr>
          <p:cNvPr id="2" name="Group 9"/>
          <p:cNvGrpSpPr/>
          <p:nvPr/>
        </p:nvGrpSpPr>
        <p:grpSpPr>
          <a:xfrm>
            <a:off x="228600" y="1371600"/>
            <a:ext cx="8763000" cy="3962400"/>
            <a:chOff x="228600" y="1371600"/>
            <a:chExt cx="8763000" cy="3962400"/>
          </a:xfrm>
        </p:grpSpPr>
        <p:cxnSp>
          <p:nvCxnSpPr>
            <p:cNvPr id="12" name="Straight Connector 11"/>
            <p:cNvCxnSpPr/>
            <p:nvPr/>
          </p:nvCxnSpPr>
          <p:spPr>
            <a:xfrm rot="10800000" flipV="1">
              <a:off x="6394655" y="3733800"/>
              <a:ext cx="615745" cy="9436"/>
            </a:xfrm>
            <a:prstGeom prst="line">
              <a:avLst/>
            </a:prstGeom>
            <a:ln w="762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0800000" flipV="1">
              <a:off x="2660855" y="3733800"/>
              <a:ext cx="615745" cy="9436"/>
            </a:xfrm>
            <a:prstGeom prst="line">
              <a:avLst/>
            </a:prstGeom>
            <a:ln w="762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3276600" y="3143071"/>
              <a:ext cx="3124200" cy="120032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</a:pPr>
              <a:r>
                <a:rPr lang="en-US" sz="2400" b="1" kern="1200" dirty="0">
                  <a:ln w="0" cap="rnd" cmpd="thickThin">
                    <a:solidFill>
                      <a:prstClr val="black"/>
                    </a:solidFill>
                    <a:bevel/>
                  </a:ln>
                  <a:solidFill>
                    <a:prstClr val="black"/>
                  </a:solidFill>
                  <a:latin typeface="Microsoft Sans Serif" pitchFamily="34" charset="0"/>
                  <a:ea typeface="+mn-ea"/>
                  <a:cs typeface="Microsoft Sans Serif" pitchFamily="34" charset="0"/>
                </a:rPr>
                <a:t>Internet Service Provider (ISP)</a:t>
              </a:r>
              <a:endPara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Cloud 14"/>
            <p:cNvSpPr/>
            <p:nvPr/>
          </p:nvSpPr>
          <p:spPr>
            <a:xfrm>
              <a:off x="7010400" y="2133600"/>
              <a:ext cx="1981200" cy="3200400"/>
            </a:xfrm>
            <a:prstGeom prst="clou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r>
                <a:rPr lang="en-US" sz="2400" b="1" kern="1200" dirty="0">
                  <a:ln w="0" cap="rnd" cmpd="thickThin">
                    <a:solidFill>
                      <a:prstClr val="black"/>
                    </a:solidFill>
                    <a:bevel/>
                  </a:ln>
                  <a:solidFill>
                    <a:prstClr val="black"/>
                  </a:solidFill>
                  <a:latin typeface="Microsoft Sans Serif" pitchFamily="34" charset="0"/>
                  <a:ea typeface="+mn-ea"/>
                  <a:cs typeface="Microsoft Sans Serif" pitchFamily="34" charset="0"/>
                </a:rPr>
                <a:t>Internet</a:t>
              </a:r>
            </a:p>
          </p:txBody>
        </p:sp>
        <p:pic>
          <p:nvPicPr>
            <p:cNvPr id="16" name="Picture 4"/>
            <p:cNvPicPr>
              <a:picLocks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1600200" y="3263900"/>
              <a:ext cx="1250950" cy="107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17" name="Straight Connector 16"/>
            <p:cNvCxnSpPr/>
            <p:nvPr/>
          </p:nvCxnSpPr>
          <p:spPr>
            <a:xfrm rot="10800000">
              <a:off x="1447799" y="3733800"/>
              <a:ext cx="304801" cy="1588"/>
            </a:xfrm>
            <a:prstGeom prst="line">
              <a:avLst/>
            </a:prstGeom>
            <a:ln w="762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" name="Group 29"/>
            <p:cNvGrpSpPr/>
            <p:nvPr/>
          </p:nvGrpSpPr>
          <p:grpSpPr>
            <a:xfrm>
              <a:off x="228600" y="1371600"/>
              <a:ext cx="1371600" cy="3829050"/>
              <a:chOff x="-76200" y="857250"/>
              <a:chExt cx="1371600" cy="3829050"/>
            </a:xfrm>
          </p:grpSpPr>
          <p:pic>
            <p:nvPicPr>
              <p:cNvPr id="19" name="Picture 5"/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33143" t="52286" r="53143" b="27143"/>
              <a:stretch>
                <a:fillRect/>
              </a:stretch>
            </p:blipFill>
            <p:spPr bwMode="auto">
              <a:xfrm>
                <a:off x="-76200" y="857250"/>
                <a:ext cx="1371600" cy="3829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228600" y="3524250"/>
                <a:ext cx="762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1200" b="1" i="1" kern="1200" dirty="0">
                    <a:solidFill>
                      <a:prstClr val="white"/>
                    </a:solidFill>
                    <a:latin typeface="Calibri"/>
                    <a:ea typeface="+mn-ea"/>
                    <a:cs typeface="+mn-cs"/>
                  </a:rPr>
                  <a:t>Internet User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/>
          <p:nvPr/>
        </p:nvGrpSpPr>
        <p:grpSpPr>
          <a:xfrm>
            <a:off x="533400" y="1295400"/>
            <a:ext cx="7467600" cy="4724400"/>
            <a:chOff x="-381000" y="457200"/>
            <a:chExt cx="7467600" cy="4724400"/>
          </a:xfrm>
        </p:grpSpPr>
        <p:grpSp>
          <p:nvGrpSpPr>
            <p:cNvPr id="3" name="Group 40"/>
            <p:cNvGrpSpPr/>
            <p:nvPr/>
          </p:nvGrpSpPr>
          <p:grpSpPr>
            <a:xfrm>
              <a:off x="838200" y="1981200"/>
              <a:ext cx="4419600" cy="1752600"/>
              <a:chOff x="838200" y="1981200"/>
              <a:chExt cx="4419600" cy="1752600"/>
            </a:xfrm>
          </p:grpSpPr>
          <p:grpSp>
            <p:nvGrpSpPr>
              <p:cNvPr id="4" name="Group 15"/>
              <p:cNvGrpSpPr/>
              <p:nvPr/>
            </p:nvGrpSpPr>
            <p:grpSpPr>
              <a:xfrm>
                <a:off x="838200" y="1981200"/>
                <a:ext cx="4419600" cy="1738313"/>
                <a:chOff x="533400" y="381000"/>
                <a:chExt cx="4419600" cy="1738313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533400" y="381000"/>
                  <a:ext cx="4419600" cy="1588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" name="Group 13"/>
                <p:cNvGrpSpPr/>
                <p:nvPr/>
              </p:nvGrpSpPr>
              <p:grpSpPr>
                <a:xfrm>
                  <a:off x="747094" y="381794"/>
                  <a:ext cx="548306" cy="1737519"/>
                  <a:chOff x="747094" y="381794"/>
                  <a:chExt cx="548306" cy="1737519"/>
                </a:xfrm>
              </p:grpSpPr>
              <p:cxnSp>
                <p:nvCxnSpPr>
                  <p:cNvPr id="15" name="Straight Connector 14"/>
                  <p:cNvCxnSpPr/>
                  <p:nvPr/>
                </p:nvCxnSpPr>
                <p:spPr>
                  <a:xfrm rot="5400000">
                    <a:off x="723900" y="647700"/>
                    <a:ext cx="533400" cy="158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3074" name="Picture 2" descr="D:\Documents and Settings\jq\Desktop\server.jpg"/>
                  <p:cNvPicPr>
                    <a:picLocks noChangeAspect="1" noChangeArrowheads="1"/>
                  </p:cNvPicPr>
                  <p:nvPr/>
                </p:nvPicPr>
                <p:blipFill>
                  <a:blip r:embed="rId3"/>
                  <a:srcRect/>
                  <a:stretch>
                    <a:fillRect/>
                  </a:stretch>
                </p:blipFill>
                <p:spPr bwMode="auto">
                  <a:xfrm>
                    <a:off x="747094" y="838200"/>
                    <a:ext cx="548306" cy="1281113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6" name="Group 24"/>
              <p:cNvGrpSpPr/>
              <p:nvPr/>
            </p:nvGrpSpPr>
            <p:grpSpPr>
              <a:xfrm>
                <a:off x="1890094" y="1996281"/>
                <a:ext cx="548306" cy="1737519"/>
                <a:chOff x="899494" y="4282281"/>
                <a:chExt cx="548306" cy="1737519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 rot="5400000">
                  <a:off x="876300" y="4548187"/>
                  <a:ext cx="533400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 descr="D:\Documents and Settings\jq\Desktop\server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899494" y="4738687"/>
                  <a:ext cx="548306" cy="128111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7" name="Group 37"/>
              <p:cNvGrpSpPr/>
              <p:nvPr/>
            </p:nvGrpSpPr>
            <p:grpSpPr>
              <a:xfrm>
                <a:off x="2804494" y="1996281"/>
                <a:ext cx="548306" cy="1737519"/>
                <a:chOff x="2652094" y="1996281"/>
                <a:chExt cx="548306" cy="1737519"/>
              </a:xfrm>
            </p:grpSpPr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2628900" y="2262187"/>
                  <a:ext cx="533400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7" name="Picture 2" descr="D:\Documents and Settings\jq\Desktop\server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2652094" y="2452687"/>
                  <a:ext cx="548306" cy="128111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8" name="Group 36"/>
              <p:cNvGrpSpPr/>
              <p:nvPr/>
            </p:nvGrpSpPr>
            <p:grpSpPr>
              <a:xfrm>
                <a:off x="3733800" y="1996281"/>
                <a:ext cx="548306" cy="1737519"/>
                <a:chOff x="3581400" y="1996281"/>
                <a:chExt cx="548306" cy="1737519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3558206" y="2262187"/>
                  <a:ext cx="533400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Picture 2" descr="D:\Documents and Settings\jq\Desktop\server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3581400" y="2452687"/>
                  <a:ext cx="548306" cy="128111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9" name="Group 35"/>
              <p:cNvGrpSpPr/>
              <p:nvPr/>
            </p:nvGrpSpPr>
            <p:grpSpPr>
              <a:xfrm>
                <a:off x="4648200" y="1996281"/>
                <a:ext cx="548306" cy="1737519"/>
                <a:chOff x="4495800" y="1996281"/>
                <a:chExt cx="548306" cy="1737519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4472606" y="2262187"/>
                  <a:ext cx="533400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2" descr="D:\Documents and Settings\jq\Desktop\server.jpg"/>
                <p:cNvPicPr>
                  <a:picLocks noChangeAspect="1" noChangeArrowheads="1"/>
                </p:cNvPicPr>
                <p:nvPr/>
              </p:nvPicPr>
              <p:blipFill>
                <a:blip r:embed="rId3"/>
                <a:srcRect/>
                <a:stretch>
                  <a:fillRect/>
                </a:stretch>
              </p:blipFill>
              <p:spPr bwMode="auto">
                <a:xfrm>
                  <a:off x="4495800" y="2452687"/>
                  <a:ext cx="548306" cy="1281113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40" name="Cloud 39"/>
            <p:cNvSpPr/>
            <p:nvPr/>
          </p:nvSpPr>
          <p:spPr>
            <a:xfrm>
              <a:off x="-381000" y="457200"/>
              <a:ext cx="7467600" cy="4724400"/>
            </a:xfrm>
            <a:prstGeom prst="cloud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838200" y="1219200"/>
              <a:ext cx="16764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n w="0" cap="rnd" cmpd="thickThin">
                    <a:solidFill>
                      <a:prstClr val="black"/>
                    </a:solidFill>
                    <a:bevel/>
                  </a:ln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Proxy Server</a:t>
              </a:r>
              <a:endParaRPr lang="en-US" sz="1600" dirty="0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1600200" y="3657600"/>
              <a:ext cx="16002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n w="0" cap="rnd" cmpd="thickThin">
                    <a:solidFill>
                      <a:prstClr val="black"/>
                    </a:solidFill>
                    <a:bevel/>
                  </a:ln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DNS Server</a:t>
              </a:r>
              <a:endParaRPr lang="en-US" sz="1600" dirty="0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667000" y="1219200"/>
              <a:ext cx="1676400" cy="504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n w="0" cap="rnd" cmpd="thickThin">
                    <a:solidFill>
                      <a:prstClr val="black"/>
                    </a:solidFill>
                    <a:bevel/>
                  </a:ln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Mail Server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429000" y="3657600"/>
              <a:ext cx="1676400" cy="5040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n w="0" cap="rnd" cmpd="thickThin">
                    <a:solidFill>
                      <a:prstClr val="black"/>
                    </a:solidFill>
                    <a:bevel/>
                  </a:ln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Web Server</a:t>
              </a:r>
              <a:endParaRPr lang="en-US" sz="16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343400" y="1219200"/>
              <a:ext cx="167640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dirty="0" smtClean="0">
                  <a:ln w="0" cap="rnd" cmpd="thickThin">
                    <a:solidFill>
                      <a:prstClr val="black"/>
                    </a:solidFill>
                    <a:bevel/>
                  </a:ln>
                  <a:solidFill>
                    <a:prstClr val="black"/>
                  </a:solidFill>
                  <a:latin typeface="Microsoft Sans Serif" pitchFamily="34" charset="0"/>
                  <a:cs typeface="Microsoft Sans Serif" pitchFamily="34" charset="0"/>
                </a:rPr>
                <a:t>AAA Server</a:t>
              </a:r>
              <a:endParaRPr lang="en-US" sz="1600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Essential ISP Servers</a:t>
            </a:r>
            <a:endParaRPr lang="th-TH" sz="4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Proxy Server</a:t>
            </a:r>
            <a:endParaRPr lang="th-TH" sz="4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D:\Documents and Settings\jq\Desktop\serv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1081706" cy="252739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981200" y="1447800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Server grade hardware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(lots of CPU, memory, disk resources)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124200"/>
            <a:ext cx="708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Commonly used software: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Squid proxy server </a:t>
            </a: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(more popular, stable)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Microsoft ISA server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766390" y="5181600"/>
            <a:ext cx="2996610" cy="1295400"/>
            <a:chOff x="6584076" y="5181600"/>
            <a:chExt cx="2996610" cy="12954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584076" y="5181600"/>
              <a:ext cx="1777410" cy="129540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/>
            <a:srcRect l="16667" t="6667" r="13333" b="6667"/>
            <a:stretch>
              <a:fillRect/>
            </a:stretch>
          </p:blipFill>
          <p:spPr bwMode="auto">
            <a:xfrm>
              <a:off x="8534400" y="5181600"/>
              <a:ext cx="1046286" cy="129540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Mail Server</a:t>
            </a:r>
            <a:endParaRPr lang="th-TH" sz="4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D:\Documents and Settings\jq\Desktop\serv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1081706" cy="252739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981200" y="1447800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Server grade hardware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(lots of CPU, memory, disk resources)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124200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Commonly used software: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Sendmail</a:t>
            </a: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 server </a:t>
            </a: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(most popular, stable)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Microsoft Exchange Server</a:t>
            </a:r>
          </a:p>
          <a:p>
            <a:pPr>
              <a:lnSpc>
                <a:spcPct val="150000"/>
              </a:lnSpc>
            </a:pPr>
            <a:r>
              <a:rPr lang="en-US" sz="2800" b="1" dirty="0" err="1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Qmail</a:t>
            </a: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 </a:t>
            </a: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(secure)</a:t>
            </a:r>
            <a:endParaRPr lang="en-US" sz="2800" b="1" dirty="0" smtClean="0">
              <a:ln w="0" cap="rnd" cmpd="thickThin">
                <a:solidFill>
                  <a:prstClr val="black"/>
                </a:solidFill>
                <a:bevel/>
              </a:ln>
              <a:solidFill>
                <a:schemeClr val="accent1"/>
              </a:solidFill>
              <a:latin typeface="Microsoft Sans Serif" pitchFamily="34" charset="0"/>
              <a:cs typeface="Microsoft Sans Serif" pitchFamily="34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87574" y="5894021"/>
            <a:ext cx="2260826" cy="811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5668674"/>
            <a:ext cx="1081087" cy="884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24600" y="5657850"/>
            <a:ext cx="10477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DNS Server</a:t>
            </a:r>
            <a:endParaRPr lang="th-TH" sz="4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D:\Documents and Settings\jq\Desktop\serv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1081706" cy="252739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981200" y="1447800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Server grade hardware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(lots of CPU, memory, disk resources)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124200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Commonly used software: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BIND server </a:t>
            </a: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(most popular, stable)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3600" y="4495800"/>
            <a:ext cx="1807412" cy="8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Web Server</a:t>
            </a:r>
            <a:endParaRPr lang="th-TH" sz="4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D:\Documents and Settings\jq\Desktop\serv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1081706" cy="252739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981200" y="1447800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Server grade hardware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(lots of CPU, memory, disk resources)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124200"/>
            <a:ext cx="7086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Commonly used software: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Apache server </a:t>
            </a: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3">
                    <a:lumMod val="50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(most popular, stable)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Microsoft IIS server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10200" y="5181600"/>
            <a:ext cx="3429000" cy="1447800"/>
            <a:chOff x="6324600" y="5181600"/>
            <a:chExt cx="3429000" cy="1447800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324600" y="5181600"/>
              <a:ext cx="1626742" cy="1447800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/>
            <a:srcRect l="14845" r="52572"/>
            <a:stretch>
              <a:fillRect/>
            </a:stretch>
          </p:blipFill>
          <p:spPr bwMode="auto">
            <a:xfrm>
              <a:off x="8153400" y="5181600"/>
              <a:ext cx="1600200" cy="1442286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miter lim="800000"/>
              <a:headEnd/>
              <a:tailEnd/>
            </a:ln>
          </p:spPr>
        </p:pic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AAA Server</a:t>
            </a:r>
            <a:endParaRPr lang="th-TH" sz="4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D:\Documents and Settings\jq\Desktop\serv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295400"/>
            <a:ext cx="1081706" cy="252739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1981200" y="1447800"/>
            <a:ext cx="7086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Server grade hardware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(lots of CPU, memory, disk resources)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7400" y="3124200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Commonly used protocols: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TACACS 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RADIUS</a:t>
            </a:r>
          </a:p>
          <a:p>
            <a:pPr>
              <a:lnSpc>
                <a:spcPct val="150000"/>
              </a:lnSpc>
            </a:pPr>
            <a:r>
              <a:rPr lang="en-US" sz="28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chemeClr val="accent1"/>
                </a:solidFill>
                <a:latin typeface="Microsoft Sans Serif" pitchFamily="34" charset="0"/>
                <a:cs typeface="Microsoft Sans Serif" pitchFamily="34" charset="0"/>
              </a:rPr>
              <a:t>DIAMETER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13360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dirty="0" smtClean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Core</a:t>
            </a:r>
            <a:r>
              <a:rPr lang="en-US" sz="4800" b="1" kern="1200" dirty="0" smtClean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 Network</a:t>
            </a:r>
            <a:endParaRPr lang="th-TH" sz="3600" b="1" kern="1200" dirty="0">
              <a:ln>
                <a:solidFill>
                  <a:prstClr val="black"/>
                </a:solidFill>
              </a:ln>
              <a:solidFill>
                <a:srgbClr val="1F497D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119735"/>
            <a:ext cx="91440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For small networks, core/ distribution networks are joint</a:t>
            </a:r>
          </a:p>
          <a:p>
            <a:pPr algn="ctr"/>
            <a:endParaRPr lang="en-US" sz="2400" b="1" dirty="0" smtClean="0">
              <a:ln w="0" cap="rnd" cmpd="thickThin">
                <a:solidFill>
                  <a:prstClr val="black"/>
                </a:solidFill>
                <a:bevel/>
              </a:ln>
              <a:solidFill>
                <a:srgbClr val="C00000"/>
              </a:solidFill>
              <a:latin typeface="Microsoft Sans Serif" pitchFamily="34" charset="0"/>
              <a:cs typeface="Microsoft Sans Serif" pitchFamily="34" charset="0"/>
            </a:endParaRPr>
          </a:p>
          <a:p>
            <a:pPr algn="ctr"/>
            <a:r>
              <a:rPr lang="en-US" sz="24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Connects to the distribution network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Core Network</a:t>
            </a:r>
            <a:endParaRPr lang="th-TH" sz="4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57600" y="2514600"/>
            <a:ext cx="1600200" cy="117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Arc 4"/>
          <p:cNvSpPr/>
          <p:nvPr/>
        </p:nvSpPr>
        <p:spPr>
          <a:xfrm rot="3988558">
            <a:off x="-1840891" y="1071274"/>
            <a:ext cx="5602572" cy="4476220"/>
          </a:xfrm>
          <a:prstGeom prst="arc">
            <a:avLst>
              <a:gd name="adj1" fmla="val 13463710"/>
              <a:gd name="adj2" fmla="val 0"/>
            </a:avLst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6858000" y="1524000"/>
            <a:ext cx="1600200" cy="117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loud 7"/>
          <p:cNvSpPr/>
          <p:nvPr/>
        </p:nvSpPr>
        <p:spPr>
          <a:xfrm>
            <a:off x="228600" y="2590800"/>
            <a:ext cx="2819400" cy="1524000"/>
          </a:xfrm>
          <a:prstGeom prst="cloud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Distribution Network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 rot="416514">
            <a:off x="2956341" y="3017765"/>
            <a:ext cx="770465" cy="162455"/>
            <a:chOff x="4038600" y="1828800"/>
            <a:chExt cx="609600" cy="77788"/>
          </a:xfrm>
        </p:grpSpPr>
        <p:cxnSp>
          <p:nvCxnSpPr>
            <p:cNvPr id="10" name="Straight Connector 9"/>
            <p:cNvCxnSpPr/>
            <p:nvPr/>
          </p:nvCxnSpPr>
          <p:spPr>
            <a:xfrm rot="10800000">
              <a:off x="4267200" y="1828800"/>
              <a:ext cx="381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267200" y="1828800"/>
              <a:ext cx="152400" cy="76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4038600" y="1905000"/>
              <a:ext cx="381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657600" y="3733800"/>
            <a:ext cx="1600200" cy="504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Core Router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6019800" y="2641937"/>
            <a:ext cx="327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Peering  Router of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Upstream Telco 1</a:t>
            </a:r>
            <a:endParaRPr lang="en-US" sz="1600" dirty="0"/>
          </a:p>
        </p:txBody>
      </p:sp>
      <p:grpSp>
        <p:nvGrpSpPr>
          <p:cNvPr id="15" name="Group 14"/>
          <p:cNvGrpSpPr/>
          <p:nvPr/>
        </p:nvGrpSpPr>
        <p:grpSpPr>
          <a:xfrm rot="20685666">
            <a:off x="5183982" y="2291534"/>
            <a:ext cx="1821577" cy="299304"/>
            <a:chOff x="4038600" y="1828800"/>
            <a:chExt cx="609600" cy="77788"/>
          </a:xfrm>
        </p:grpSpPr>
        <p:cxnSp>
          <p:nvCxnSpPr>
            <p:cNvPr id="16" name="Straight Connector 15"/>
            <p:cNvCxnSpPr/>
            <p:nvPr/>
          </p:nvCxnSpPr>
          <p:spPr>
            <a:xfrm rot="10800000">
              <a:off x="4267200" y="1828800"/>
              <a:ext cx="381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267200" y="1828800"/>
              <a:ext cx="152400" cy="76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038600" y="1905000"/>
              <a:ext cx="381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 rot="3133576">
            <a:off x="4758479" y="4323189"/>
            <a:ext cx="2744405" cy="286469"/>
            <a:chOff x="4038600" y="1828800"/>
            <a:chExt cx="609600" cy="77788"/>
          </a:xfrm>
        </p:grpSpPr>
        <p:cxnSp>
          <p:nvCxnSpPr>
            <p:cNvPr id="20" name="Straight Connector 19"/>
            <p:cNvCxnSpPr/>
            <p:nvPr/>
          </p:nvCxnSpPr>
          <p:spPr>
            <a:xfrm rot="10800000">
              <a:off x="4267200" y="1828800"/>
              <a:ext cx="381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67200" y="1828800"/>
              <a:ext cx="152400" cy="76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4038600" y="1905000"/>
              <a:ext cx="381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6096000" y="5689937"/>
            <a:ext cx="327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Peering  Router of </a:t>
            </a:r>
          </a:p>
          <a:p>
            <a:pPr algn="ctr">
              <a:lnSpc>
                <a:spcPct val="150000"/>
              </a:lnSpc>
            </a:pPr>
            <a:r>
              <a:rPr lang="en-US" sz="20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prstClr val="black"/>
                </a:solidFill>
                <a:latin typeface="Microsoft Sans Serif" pitchFamily="34" charset="0"/>
                <a:cs typeface="Microsoft Sans Serif" pitchFamily="34" charset="0"/>
              </a:rPr>
              <a:t>Upstream Telco 2</a:t>
            </a:r>
            <a:endParaRPr lang="en-US" sz="1600" dirty="0"/>
          </a:p>
        </p:txBody>
      </p:sp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010400" y="4612386"/>
            <a:ext cx="1600200" cy="1178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9"/>
          <p:cNvGrpSpPr/>
          <p:nvPr/>
        </p:nvGrpSpPr>
        <p:grpSpPr>
          <a:xfrm>
            <a:off x="457200" y="1524000"/>
            <a:ext cx="2590800" cy="4667250"/>
            <a:chOff x="-76200" y="857250"/>
            <a:chExt cx="1371600" cy="3829050"/>
          </a:xfrm>
        </p:grpSpPr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3143" t="52286" r="53143" b="27143"/>
            <a:stretch>
              <a:fillRect/>
            </a:stretch>
          </p:blipFill>
          <p:spPr bwMode="auto">
            <a:xfrm>
              <a:off x="-76200" y="857250"/>
              <a:ext cx="1371600" cy="3829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9"/>
            <p:cNvSpPr txBox="1"/>
            <p:nvPr/>
          </p:nvSpPr>
          <p:spPr>
            <a:xfrm>
              <a:off x="228600" y="3524250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 smtClean="0">
                  <a:solidFill>
                    <a:schemeClr val="bg1"/>
                  </a:solidFill>
                </a:rPr>
                <a:t>Internet User</a:t>
              </a:r>
              <a:endParaRPr lang="en-US" sz="1200" b="1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Oval Callout 20"/>
          <p:cNvSpPr/>
          <p:nvPr/>
        </p:nvSpPr>
        <p:spPr>
          <a:xfrm>
            <a:off x="2895600" y="1066800"/>
            <a:ext cx="4648200" cy="2971800"/>
          </a:xfrm>
          <a:prstGeom prst="wedgeEllipseCallout">
            <a:avLst>
              <a:gd name="adj1" fmla="val -50439"/>
              <a:gd name="adj2" fmla="val 39798"/>
            </a:avLst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352800" y="1828800"/>
            <a:ext cx="3968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That will be it for today … then.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21"/>
          <p:cNvPicPr>
            <a:picLocks noChangeArrowheads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3276600" y="4832705"/>
            <a:ext cx="838200" cy="8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20699998" lon="21594000" rev="0"/>
            </a:camera>
            <a:lightRig rig="threePt" dir="t"/>
          </a:scene3d>
        </p:spPr>
      </p:pic>
      <p:sp>
        <p:nvSpPr>
          <p:cNvPr id="49" name="TextBox 48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Core/ Distribution/ Access</a:t>
            </a:r>
            <a:endParaRPr lang="th-TH" sz="40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3" name="Group 46"/>
          <p:cNvGrpSpPr/>
          <p:nvPr/>
        </p:nvGrpSpPr>
        <p:grpSpPr>
          <a:xfrm>
            <a:off x="1752600" y="1219200"/>
            <a:ext cx="6019800" cy="3733801"/>
            <a:chOff x="4038600" y="1848944"/>
            <a:chExt cx="5410200" cy="2746737"/>
          </a:xfrm>
        </p:grpSpPr>
        <p:grpSp>
          <p:nvGrpSpPr>
            <p:cNvPr id="34" name="Group 45"/>
            <p:cNvGrpSpPr/>
            <p:nvPr/>
          </p:nvGrpSpPr>
          <p:grpSpPr>
            <a:xfrm>
              <a:off x="4038600" y="1848944"/>
              <a:ext cx="5410200" cy="2746737"/>
              <a:chOff x="762000" y="1848944"/>
              <a:chExt cx="5410200" cy="2746737"/>
            </a:xfrm>
          </p:grpSpPr>
          <p:grpSp>
            <p:nvGrpSpPr>
              <p:cNvPr id="36" name="Group 19"/>
              <p:cNvGrpSpPr/>
              <p:nvPr/>
            </p:nvGrpSpPr>
            <p:grpSpPr>
              <a:xfrm>
                <a:off x="2884990" y="1848944"/>
                <a:ext cx="825500" cy="2018011"/>
                <a:chOff x="2465890" y="1848944"/>
                <a:chExt cx="825500" cy="2018011"/>
              </a:xfrm>
            </p:grpSpPr>
            <p:pic>
              <p:nvPicPr>
                <p:cNvPr id="60" name="Picture 73"/>
                <p:cNvPicPr>
                  <a:picLocks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2525693" y="1848944"/>
                  <a:ext cx="762000" cy="6858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58" name="Picture 76"/>
                <p:cNvPicPr>
                  <a:picLocks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465890" y="3387530"/>
                  <a:ext cx="825500" cy="479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37" name="Group 44"/>
              <p:cNvGrpSpPr/>
              <p:nvPr/>
            </p:nvGrpSpPr>
            <p:grpSpPr>
              <a:xfrm>
                <a:off x="762000" y="2534744"/>
                <a:ext cx="5410200" cy="2060937"/>
                <a:chOff x="762000" y="2534744"/>
                <a:chExt cx="5410200" cy="2060937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rot="16200000" flipH="1">
                  <a:off x="3216180" y="4096061"/>
                  <a:ext cx="784782" cy="214458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>
                  <a:stCxn id="60" idx="2"/>
                </p:cNvCxnSpPr>
                <p:nvPr/>
              </p:nvCxnSpPr>
              <p:spPr>
                <a:xfrm rot="5400000">
                  <a:off x="2868960" y="2961675"/>
                  <a:ext cx="883764" cy="29902"/>
                </a:xfrm>
                <a:prstGeom prst="line">
                  <a:avLst/>
                </a:prstGeom>
                <a:ln w="57150"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762000" y="3962400"/>
                  <a:ext cx="5410200" cy="76200"/>
                </a:xfrm>
                <a:prstGeom prst="line">
                  <a:avLst/>
                </a:prstGeom>
                <a:ln w="5715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5" name="Straight Connector 34"/>
            <p:cNvCxnSpPr/>
            <p:nvPr/>
          </p:nvCxnSpPr>
          <p:spPr>
            <a:xfrm flipV="1">
              <a:off x="4038600" y="2662708"/>
              <a:ext cx="5410200" cy="7620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1752600" y="106680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Core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676400" y="2433935"/>
            <a:ext cx="297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Distribution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76400" y="4262735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latin typeface="Tahoma" pitchFamily="34" charset="0"/>
                <a:cs typeface="Tahoma" pitchFamily="34" charset="0"/>
              </a:rPr>
              <a:t>Access</a:t>
            </a:r>
            <a:endParaRPr lang="en-US" sz="2000" b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1792757" y="3048000"/>
            <a:ext cx="2322043" cy="914400"/>
            <a:chOff x="1524000" y="3124200"/>
            <a:chExt cx="2322043" cy="914400"/>
          </a:xfrm>
        </p:grpSpPr>
        <p:cxnSp>
          <p:nvCxnSpPr>
            <p:cNvPr id="80" name="Straight Connector 79"/>
            <p:cNvCxnSpPr/>
            <p:nvPr/>
          </p:nvCxnSpPr>
          <p:spPr>
            <a:xfrm flipV="1">
              <a:off x="3276600" y="3657600"/>
              <a:ext cx="569443" cy="15950"/>
            </a:xfrm>
            <a:prstGeom prst="line">
              <a:avLst/>
            </a:prstGeom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Cloud 81"/>
            <p:cNvSpPr/>
            <p:nvPr/>
          </p:nvSpPr>
          <p:spPr>
            <a:xfrm>
              <a:off x="1524000" y="3124200"/>
              <a:ext cx="1828800" cy="914400"/>
            </a:xfrm>
            <a:prstGeom prst="cloud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>
                  <a:solidFill>
                    <a:sysClr val="windowText" lastClr="000000"/>
                  </a:solidFill>
                </a:rPr>
                <a:t>Server Farms</a:t>
              </a:r>
              <a:endParaRPr lang="en-US" sz="2000" b="1" dirty="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103" name="Straight Connector 102"/>
          <p:cNvCxnSpPr>
            <a:endCxn id="99" idx="0"/>
          </p:cNvCxnSpPr>
          <p:nvPr/>
        </p:nvCxnSpPr>
        <p:spPr>
          <a:xfrm rot="5400000">
            <a:off x="3431998" y="4073702"/>
            <a:ext cx="1022705" cy="495300"/>
          </a:xfrm>
          <a:prstGeom prst="line">
            <a:avLst/>
          </a:prstGeom>
          <a:ln w="571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Picture 2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5400000">
            <a:off x="1152525" y="6096000"/>
            <a:ext cx="5238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2299976" rev="10799999"/>
            </a:camera>
            <a:lightRig rig="threePt" dir="t"/>
          </a:scene3d>
        </p:spPr>
      </p:pic>
      <p:cxnSp>
        <p:nvCxnSpPr>
          <p:cNvPr id="108" name="Straight Connector 107"/>
          <p:cNvCxnSpPr/>
          <p:nvPr/>
        </p:nvCxnSpPr>
        <p:spPr>
          <a:xfrm flipV="1">
            <a:off x="5145557" y="1676400"/>
            <a:ext cx="569443" cy="15950"/>
          </a:xfrm>
          <a:prstGeom prst="line">
            <a:avLst/>
          </a:prstGeom>
          <a:ln w="57150">
            <a:solidFill>
              <a:schemeClr val="tx1"/>
            </a:solidFill>
            <a:prstDash val="sysDash"/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410200" y="1295400"/>
            <a:ext cx="335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ysClr val="windowText" lastClr="000000"/>
                </a:solidFill>
              </a:rPr>
              <a:t>Connected to other core switches/ routers</a:t>
            </a:r>
            <a:endParaRPr lang="en-US" sz="1600" dirty="0"/>
          </a:p>
        </p:txBody>
      </p:sp>
      <p:cxnSp>
        <p:nvCxnSpPr>
          <p:cNvPr id="114" name="Straight Connector 113"/>
          <p:cNvCxnSpPr/>
          <p:nvPr/>
        </p:nvCxnSpPr>
        <p:spPr>
          <a:xfrm rot="10800000" flipV="1">
            <a:off x="1676400" y="5410200"/>
            <a:ext cx="1676400" cy="8382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 rot="20067085">
            <a:off x="1757516" y="5224312"/>
            <a:ext cx="1191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POTS </a:t>
            </a:r>
          </a:p>
          <a:p>
            <a:pPr algn="ctr"/>
            <a:r>
              <a:rPr lang="en-US" b="1" dirty="0" smtClean="0">
                <a:solidFill>
                  <a:srgbClr val="C00000"/>
                </a:solidFill>
              </a:rPr>
              <a:t>Local Loop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863572" y="5638800"/>
            <a:ext cx="1479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Remote </a:t>
            </a:r>
          </a:p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Access Server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111" name="Picture 2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5248979"/>
            <a:ext cx="1143000" cy="31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8599963" rev="0"/>
            </a:camera>
            <a:lightRig rig="threePt" dir="t"/>
          </a:scene3d>
        </p:spPr>
      </p:pic>
      <p:cxnSp>
        <p:nvCxnSpPr>
          <p:cNvPr id="123" name="Straight Connector 122"/>
          <p:cNvCxnSpPr/>
          <p:nvPr/>
        </p:nvCxnSpPr>
        <p:spPr>
          <a:xfrm>
            <a:off x="1447800" y="6246812"/>
            <a:ext cx="264643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14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" y="5811837"/>
            <a:ext cx="60960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21599948" rev="0"/>
            </a:camera>
            <a:lightRig rig="threePt" dir="t"/>
          </a:scene3d>
        </p:spPr>
      </p:pic>
      <p:sp>
        <p:nvSpPr>
          <p:cNvPr id="125" name="Rectangle 124"/>
          <p:cNvSpPr/>
          <p:nvPr/>
        </p:nvSpPr>
        <p:spPr>
          <a:xfrm>
            <a:off x="1371600" y="6336268"/>
            <a:ext cx="936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Modem</a:t>
            </a:r>
            <a:endParaRPr lang="en-US" b="1" dirty="0"/>
          </a:p>
        </p:txBody>
      </p:sp>
      <p:cxnSp>
        <p:nvCxnSpPr>
          <p:cNvPr id="126" name="Straight Connector 125"/>
          <p:cNvCxnSpPr/>
          <p:nvPr/>
        </p:nvCxnSpPr>
        <p:spPr>
          <a:xfrm>
            <a:off x="1066800" y="6248400"/>
            <a:ext cx="304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21"/>
          <p:cNvPicPr>
            <a:picLocks noChangeArrowheads="1"/>
          </p:cNvPicPr>
          <p:nvPr/>
        </p:nvPicPr>
        <p:blipFill>
          <a:blip r:embed="rId3">
            <a:duotone>
              <a:prstClr val="black"/>
              <a:srgbClr val="00B0F0">
                <a:tint val="45000"/>
                <a:satMod val="400000"/>
              </a:srgbClr>
            </a:duotone>
          </a:blip>
          <a:srcRect/>
          <a:stretch>
            <a:fillRect/>
          </a:stretch>
        </p:blipFill>
        <p:spPr bwMode="auto">
          <a:xfrm>
            <a:off x="4800600" y="4800600"/>
            <a:ext cx="838200" cy="806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20699998" lon="21594000" rev="0"/>
            </a:camera>
            <a:lightRig rig="threePt" dir="t"/>
          </a:scene3d>
        </p:spPr>
      </p:pic>
      <p:pic>
        <p:nvPicPr>
          <p:cNvPr id="135" name="Picture 2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5400000">
            <a:off x="6410325" y="6248400"/>
            <a:ext cx="5238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2299976" rev="10799999"/>
            </a:camera>
            <a:lightRig rig="threePt" dir="t"/>
          </a:scene3d>
        </p:spPr>
      </p:pic>
      <p:pic>
        <p:nvPicPr>
          <p:cNvPr id="139" name="Picture 22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5181600"/>
            <a:ext cx="1143000" cy="313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18599963" rev="0"/>
            </a:camera>
            <a:lightRig rig="threePt" dir="t"/>
          </a:scene3d>
        </p:spPr>
      </p:pic>
      <p:pic>
        <p:nvPicPr>
          <p:cNvPr id="141" name="Picture 14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34200" y="6040437"/>
            <a:ext cx="60960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0" lon="21599948" rev="0"/>
            </a:camera>
            <a:lightRig rig="threePt" dir="t"/>
          </a:scene3d>
        </p:spPr>
      </p:pic>
      <p:sp>
        <p:nvSpPr>
          <p:cNvPr id="142" name="Rectangle 141"/>
          <p:cNvSpPr/>
          <p:nvPr/>
        </p:nvSpPr>
        <p:spPr>
          <a:xfrm>
            <a:off x="5257800" y="6172200"/>
            <a:ext cx="1342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DSL Modem</a:t>
            </a:r>
            <a:endParaRPr lang="en-US" b="1" dirty="0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6705600" y="6400800"/>
            <a:ext cx="304800" cy="158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/>
          <p:nvPr/>
        </p:nvCxnSpPr>
        <p:spPr>
          <a:xfrm>
            <a:off x="5334000" y="5410200"/>
            <a:ext cx="1371600" cy="990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530572" y="4876800"/>
            <a:ext cx="2165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Broadband Remote </a:t>
            </a:r>
          </a:p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Access Server or </a:t>
            </a:r>
            <a:r>
              <a:rPr lang="en-US" b="1" dirty="0" smtClean="0">
                <a:solidFill>
                  <a:schemeClr val="tx2"/>
                </a:solidFill>
              </a:rPr>
              <a:t>DSLAM</a:t>
            </a:r>
            <a:endParaRPr 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13360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dirty="0" smtClean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Typical ISP network</a:t>
            </a:r>
            <a:endParaRPr lang="th-TH" sz="3600" b="1" kern="1200" dirty="0">
              <a:ln>
                <a:solidFill>
                  <a:prstClr val="black"/>
                </a:solidFill>
              </a:ln>
              <a:solidFill>
                <a:srgbClr val="1F497D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2"/>
          <p:cNvGrpSpPr/>
          <p:nvPr/>
        </p:nvGrpSpPr>
        <p:grpSpPr>
          <a:xfrm>
            <a:off x="640693" y="3657600"/>
            <a:ext cx="3811443" cy="3138845"/>
            <a:chOff x="640693" y="3657600"/>
            <a:chExt cx="3811443" cy="3138845"/>
          </a:xfrm>
        </p:grpSpPr>
        <p:grpSp>
          <p:nvGrpSpPr>
            <p:cNvPr id="5" name="Group 110"/>
            <p:cNvGrpSpPr/>
            <p:nvPr/>
          </p:nvGrpSpPr>
          <p:grpSpPr>
            <a:xfrm>
              <a:off x="685800" y="3657600"/>
              <a:ext cx="3505200" cy="2895599"/>
              <a:chOff x="685800" y="3657600"/>
              <a:chExt cx="3505200" cy="2895599"/>
            </a:xfrm>
          </p:grpSpPr>
          <p:grpSp>
            <p:nvGrpSpPr>
              <p:cNvPr id="6" name="Group 12"/>
              <p:cNvGrpSpPr/>
              <p:nvPr/>
            </p:nvGrpSpPr>
            <p:grpSpPr>
              <a:xfrm>
                <a:off x="685800" y="3657600"/>
                <a:ext cx="3048000" cy="1500049"/>
                <a:chOff x="533400" y="4832705"/>
                <a:chExt cx="3657600" cy="1720495"/>
              </a:xfrm>
            </p:grpSpPr>
            <p:pic>
              <p:nvPicPr>
                <p:cNvPr id="71" name="Picture 21"/>
                <p:cNvPicPr>
                  <a:picLocks noChangeArrowheads="1"/>
                </p:cNvPicPr>
                <p:nvPr/>
              </p:nvPicPr>
              <p:blipFill>
                <a:blip r:embed="rId3">
                  <a:duotone>
                    <a:prstClr val="black"/>
                    <a:srgbClr val="00B0F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276600" y="4832705"/>
                  <a:ext cx="838200" cy="8060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20699998" lon="21594000" rev="0"/>
                  </a:camera>
                  <a:lightRig rig="threePt" dir="t"/>
                </a:scene3d>
              </p:spPr>
            </p:pic>
            <p:pic>
              <p:nvPicPr>
                <p:cNvPr id="73" name="Picture 22"/>
                <p:cNvPicPr>
                  <a:picLocks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rot="5400000">
                  <a:off x="1152525" y="6096000"/>
                  <a:ext cx="523875" cy="2381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0" lon="12299976" rev="10799999"/>
                  </a:camera>
                  <a:lightRig rig="threePt" dir="t"/>
                </a:scene3d>
              </p:spPr>
            </p:pic>
            <p:cxnSp>
              <p:nvCxnSpPr>
                <p:cNvPr id="74" name="Straight Connector 73"/>
                <p:cNvCxnSpPr/>
                <p:nvPr/>
              </p:nvCxnSpPr>
              <p:spPr>
                <a:xfrm rot="10800000" flipV="1">
                  <a:off x="1676400" y="5410200"/>
                  <a:ext cx="1676400" cy="83820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TextBox 74"/>
                <p:cNvSpPr txBox="1"/>
                <p:nvPr/>
              </p:nvSpPr>
              <p:spPr>
                <a:xfrm rot="20067085">
                  <a:off x="1578444" y="5460690"/>
                  <a:ext cx="1684963" cy="353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C00000"/>
                      </a:solidFill>
                      <a:latin typeface="Kristen ITC" pitchFamily="66" charset="0"/>
                    </a:rPr>
                    <a:t>Access link</a:t>
                  </a:r>
                  <a:endParaRPr lang="en-US" sz="1400" b="1" dirty="0">
                    <a:solidFill>
                      <a:srgbClr val="C00000"/>
                    </a:solidFill>
                    <a:latin typeface="Kristen ITC" pitchFamily="66" charset="0"/>
                  </a:endParaRPr>
                </a:p>
              </p:txBody>
            </p:sp>
            <p:pic>
              <p:nvPicPr>
                <p:cNvPr id="76" name="Picture 22"/>
                <p:cNvPicPr>
                  <a:picLocks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48000" y="5248979"/>
                  <a:ext cx="1143000" cy="3136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0" lon="18599963" rev="0"/>
                  </a:camera>
                  <a:lightRig rig="threePt" dir="t"/>
                </a:scene3d>
              </p:spPr>
            </p:pic>
            <p:cxnSp>
              <p:nvCxnSpPr>
                <p:cNvPr id="77" name="Straight Connector 76"/>
                <p:cNvCxnSpPr/>
                <p:nvPr/>
              </p:nvCxnSpPr>
              <p:spPr>
                <a:xfrm>
                  <a:off x="1447800" y="6246812"/>
                  <a:ext cx="264643" cy="1588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Picture 14"/>
                <p:cNvPicPr>
                  <a:picLocks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33400" y="5811837"/>
                  <a:ext cx="609600" cy="741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0" lon="21599948" rev="0"/>
                  </a:camera>
                  <a:lightRig rig="threePt" dir="t"/>
                </a:scene3d>
              </p:spPr>
            </p:pic>
            <p:cxnSp>
              <p:nvCxnSpPr>
                <p:cNvPr id="80" name="Straight Connector 79"/>
                <p:cNvCxnSpPr/>
                <p:nvPr/>
              </p:nvCxnSpPr>
              <p:spPr>
                <a:xfrm>
                  <a:off x="1066800" y="6248400"/>
                  <a:ext cx="304800" cy="1588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12"/>
              <p:cNvGrpSpPr/>
              <p:nvPr/>
            </p:nvGrpSpPr>
            <p:grpSpPr>
              <a:xfrm>
                <a:off x="1143000" y="5053150"/>
                <a:ext cx="3048000" cy="1500049"/>
                <a:chOff x="533400" y="4832705"/>
                <a:chExt cx="3657600" cy="1720495"/>
              </a:xfrm>
            </p:grpSpPr>
            <p:pic>
              <p:nvPicPr>
                <p:cNvPr id="87" name="Picture 21"/>
                <p:cNvPicPr>
                  <a:picLocks noChangeArrowheads="1"/>
                </p:cNvPicPr>
                <p:nvPr/>
              </p:nvPicPr>
              <p:blipFill>
                <a:blip r:embed="rId3">
                  <a:duotone>
                    <a:prstClr val="black"/>
                    <a:srgbClr val="00B0F0">
                      <a:tint val="45000"/>
                      <a:satMod val="400000"/>
                    </a:srgbClr>
                  </a:duotone>
                </a:blip>
                <a:srcRect/>
                <a:stretch>
                  <a:fillRect/>
                </a:stretch>
              </p:blipFill>
              <p:spPr bwMode="auto">
                <a:xfrm>
                  <a:off x="3276600" y="4832705"/>
                  <a:ext cx="838200" cy="8060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20699998" lon="21594000" rev="0"/>
                  </a:camera>
                  <a:lightRig rig="threePt" dir="t"/>
                </a:scene3d>
              </p:spPr>
            </p:pic>
            <p:pic>
              <p:nvPicPr>
                <p:cNvPr id="89" name="Picture 22"/>
                <p:cNvPicPr>
                  <a:picLocks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 rot="5400000">
                  <a:off x="1152525" y="6096000"/>
                  <a:ext cx="523875" cy="2381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0" lon="12299976" rev="10799999"/>
                  </a:camera>
                  <a:lightRig rig="threePt" dir="t"/>
                </a:scene3d>
              </p:spPr>
            </p:pic>
            <p:cxnSp>
              <p:nvCxnSpPr>
                <p:cNvPr id="90" name="Straight Connector 89"/>
                <p:cNvCxnSpPr/>
                <p:nvPr/>
              </p:nvCxnSpPr>
              <p:spPr>
                <a:xfrm rot="10800000" flipV="1">
                  <a:off x="1676400" y="5410200"/>
                  <a:ext cx="1676400" cy="838200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/>
                <p:cNvSpPr txBox="1"/>
                <p:nvPr/>
              </p:nvSpPr>
              <p:spPr>
                <a:xfrm rot="20067085">
                  <a:off x="1578444" y="5460692"/>
                  <a:ext cx="1684963" cy="3530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b="1" dirty="0" smtClean="0">
                      <a:solidFill>
                        <a:srgbClr val="C00000"/>
                      </a:solidFill>
                      <a:latin typeface="Kristen ITC" pitchFamily="66" charset="0"/>
                    </a:rPr>
                    <a:t>DSL Link</a:t>
                  </a:r>
                </a:p>
              </p:txBody>
            </p:sp>
            <p:pic>
              <p:nvPicPr>
                <p:cNvPr id="92" name="Picture 22"/>
                <p:cNvPicPr>
                  <a:picLocks noChangeArrowheads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3048000" y="5248979"/>
                  <a:ext cx="1143000" cy="3136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0" lon="18599963" rev="0"/>
                  </a:camera>
                  <a:lightRig rig="threePt" dir="t"/>
                </a:scene3d>
              </p:spPr>
            </p:pic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447800" y="6246812"/>
                  <a:ext cx="264643" cy="1588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4" name="Picture 14"/>
                <p:cNvPicPr>
                  <a:picLocks noChangeArrowheads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33400" y="5811837"/>
                  <a:ext cx="609600" cy="7413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  <a:scene3d>
                  <a:camera prst="orthographicFront">
                    <a:rot lat="0" lon="21599948" rev="0"/>
                  </a:camera>
                  <a:lightRig rig="threePt" dir="t"/>
                </a:scene3d>
              </p:spPr>
            </p:pic>
            <p:cxnSp>
              <p:nvCxnSpPr>
                <p:cNvPr id="95" name="Straight Connector 94"/>
                <p:cNvCxnSpPr/>
                <p:nvPr/>
              </p:nvCxnSpPr>
              <p:spPr>
                <a:xfrm>
                  <a:off x="1066800" y="6248400"/>
                  <a:ext cx="304800" cy="1588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6" name="TextBox 95"/>
            <p:cNvSpPr txBox="1"/>
            <p:nvPr/>
          </p:nvSpPr>
          <p:spPr>
            <a:xfrm>
              <a:off x="3048000" y="5801380"/>
              <a:ext cx="1404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Kristen ITC" pitchFamily="66" charset="0"/>
                </a:rPr>
                <a:t>DSLAM </a:t>
              </a:r>
            </a:p>
            <a:p>
              <a:pPr algn="ctr"/>
              <a:r>
                <a:rPr lang="en-US" sz="1400" b="1" dirty="0" smtClean="0">
                  <a:solidFill>
                    <a:schemeClr val="tx2"/>
                  </a:solidFill>
                  <a:latin typeface="Kristen ITC" pitchFamily="66" charset="0"/>
                </a:rPr>
                <a:t>and BRAS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1174093" y="6488668"/>
              <a:ext cx="1645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50000"/>
                    </a:schemeClr>
                  </a:solidFill>
                  <a:latin typeface="Kristen ITC" pitchFamily="66" charset="0"/>
                </a:rPr>
                <a:t>DSL Modem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640693" y="5178623"/>
              <a:ext cx="1645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50000"/>
                    </a:schemeClr>
                  </a:solidFill>
                  <a:latin typeface="Kristen ITC" pitchFamily="66" charset="0"/>
                </a:rPr>
                <a:t>Dialup Modem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58264" y="4309646"/>
              <a:ext cx="1404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  <a:latin typeface="Kristen ITC" pitchFamily="66" charset="0"/>
                </a:rPr>
                <a:t>RAS</a:t>
              </a:r>
            </a:p>
          </p:txBody>
        </p:sp>
      </p:grpSp>
      <p:grpSp>
        <p:nvGrpSpPr>
          <p:cNvPr id="11" name="Group 111"/>
          <p:cNvGrpSpPr/>
          <p:nvPr/>
        </p:nvGrpSpPr>
        <p:grpSpPr>
          <a:xfrm>
            <a:off x="1295400" y="1002268"/>
            <a:ext cx="4648200" cy="4365053"/>
            <a:chOff x="1295400" y="1002268"/>
            <a:chExt cx="4648200" cy="4365053"/>
          </a:xfrm>
        </p:grpSpPr>
        <p:grpSp>
          <p:nvGrpSpPr>
            <p:cNvPr id="16" name="Group 40"/>
            <p:cNvGrpSpPr/>
            <p:nvPr/>
          </p:nvGrpSpPr>
          <p:grpSpPr>
            <a:xfrm>
              <a:off x="3128865" y="1887794"/>
              <a:ext cx="1398037" cy="593623"/>
              <a:chOff x="838200" y="1981200"/>
              <a:chExt cx="4419600" cy="1752600"/>
            </a:xfrm>
          </p:grpSpPr>
          <p:grpSp>
            <p:nvGrpSpPr>
              <p:cNvPr id="17" name="Group 15"/>
              <p:cNvGrpSpPr/>
              <p:nvPr/>
            </p:nvGrpSpPr>
            <p:grpSpPr>
              <a:xfrm>
                <a:off x="838200" y="1981200"/>
                <a:ext cx="4419600" cy="1738313"/>
                <a:chOff x="533400" y="381000"/>
                <a:chExt cx="4419600" cy="1738313"/>
              </a:xfrm>
            </p:grpSpPr>
            <p:cxnSp>
              <p:nvCxnSpPr>
                <p:cNvPr id="38" name="Straight Connector 12"/>
                <p:cNvCxnSpPr/>
                <p:nvPr/>
              </p:nvCxnSpPr>
              <p:spPr>
                <a:xfrm>
                  <a:off x="533400" y="381000"/>
                  <a:ext cx="4419600" cy="1588"/>
                </a:xfrm>
                <a:prstGeom prst="line">
                  <a:avLst/>
                </a:prstGeom>
                <a:ln w="762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3"/>
                <p:cNvGrpSpPr/>
                <p:nvPr/>
              </p:nvGrpSpPr>
              <p:grpSpPr>
                <a:xfrm>
                  <a:off x="747094" y="381794"/>
                  <a:ext cx="548306" cy="1737519"/>
                  <a:chOff x="747094" y="381794"/>
                  <a:chExt cx="548306" cy="1737519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 rot="5400000">
                    <a:off x="723900" y="647700"/>
                    <a:ext cx="533400" cy="158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1" name="Picture 2" descr="D:\Documents and Settings\jq\Desktop\server.jpg"/>
                  <p:cNvPicPr>
                    <a:picLocks noChangeAspect="1" noChangeArrowheads="1"/>
                  </p:cNvPicPr>
                  <p:nvPr/>
                </p:nvPicPr>
                <p:blipFill>
                  <a:blip r:embed="rId6" cstate="print"/>
                  <a:srcRect/>
                  <a:stretch>
                    <a:fillRect/>
                  </a:stretch>
                </p:blipFill>
                <p:spPr bwMode="auto">
                  <a:xfrm>
                    <a:off x="747094" y="838200"/>
                    <a:ext cx="548306" cy="1281113"/>
                  </a:xfrm>
                  <a:prstGeom prst="rect">
                    <a:avLst/>
                  </a:prstGeom>
                  <a:noFill/>
                </p:spPr>
              </p:pic>
            </p:grpSp>
          </p:grpSp>
          <p:grpSp>
            <p:nvGrpSpPr>
              <p:cNvPr id="20" name="Group 24"/>
              <p:cNvGrpSpPr/>
              <p:nvPr/>
            </p:nvGrpSpPr>
            <p:grpSpPr>
              <a:xfrm>
                <a:off x="1890094" y="1996281"/>
                <a:ext cx="548306" cy="1737519"/>
                <a:chOff x="899494" y="4282281"/>
                <a:chExt cx="548306" cy="1737519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rot="5400000">
                  <a:off x="876300" y="4548187"/>
                  <a:ext cx="533400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7" name="Picture 2" descr="D:\Documents and Settings\jq\Desktop\server.jp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899494" y="4738687"/>
                  <a:ext cx="548306" cy="128111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1" name="Group 37"/>
              <p:cNvGrpSpPr/>
              <p:nvPr/>
            </p:nvGrpSpPr>
            <p:grpSpPr>
              <a:xfrm>
                <a:off x="2804494" y="1996281"/>
                <a:ext cx="548306" cy="1737519"/>
                <a:chOff x="2652094" y="1996281"/>
                <a:chExt cx="548306" cy="1737519"/>
              </a:xfrm>
            </p:grpSpPr>
            <p:cxnSp>
              <p:nvCxnSpPr>
                <p:cNvPr id="34" name="Straight Connector 33"/>
                <p:cNvCxnSpPr/>
                <p:nvPr/>
              </p:nvCxnSpPr>
              <p:spPr>
                <a:xfrm rot="5400000">
                  <a:off x="2628900" y="2262187"/>
                  <a:ext cx="533400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5" name="Picture 2" descr="D:\Documents and Settings\jq\Desktop\server.jp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2652094" y="2452687"/>
                  <a:ext cx="548306" cy="128111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2" name="Group 36"/>
              <p:cNvGrpSpPr/>
              <p:nvPr/>
            </p:nvGrpSpPr>
            <p:grpSpPr>
              <a:xfrm>
                <a:off x="3733800" y="1996281"/>
                <a:ext cx="548306" cy="1737519"/>
                <a:chOff x="3581400" y="1996281"/>
                <a:chExt cx="548306" cy="1737519"/>
              </a:xfrm>
            </p:grpSpPr>
            <p:cxnSp>
              <p:nvCxnSpPr>
                <p:cNvPr id="32" name="Straight Connector 31"/>
                <p:cNvCxnSpPr/>
                <p:nvPr/>
              </p:nvCxnSpPr>
              <p:spPr>
                <a:xfrm rot="5400000">
                  <a:off x="3558206" y="2262187"/>
                  <a:ext cx="533400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3" name="Picture 2" descr="D:\Documents and Settings\jq\Desktop\server.jp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3581400" y="2452687"/>
                  <a:ext cx="548306" cy="1281113"/>
                </a:xfrm>
                <a:prstGeom prst="rect">
                  <a:avLst/>
                </a:prstGeom>
                <a:noFill/>
              </p:spPr>
            </p:pic>
          </p:grpSp>
          <p:grpSp>
            <p:nvGrpSpPr>
              <p:cNvPr id="23" name="Group 35"/>
              <p:cNvGrpSpPr/>
              <p:nvPr/>
            </p:nvGrpSpPr>
            <p:grpSpPr>
              <a:xfrm>
                <a:off x="4648200" y="1996281"/>
                <a:ext cx="548306" cy="1737519"/>
                <a:chOff x="4495800" y="1996281"/>
                <a:chExt cx="548306" cy="1737519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4472606" y="2262187"/>
                  <a:ext cx="533400" cy="158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31" name="Picture 2" descr="D:\Documents and Settings\jq\Desktop\server.jpg"/>
                <p:cNvPicPr>
                  <a:picLocks noChangeAspect="1" noChangeArrowheads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4495800" y="2452687"/>
                  <a:ext cx="548306" cy="1281113"/>
                </a:xfrm>
                <a:prstGeom prst="rect">
                  <a:avLst/>
                </a:prstGeom>
                <a:noFill/>
              </p:spPr>
            </p:pic>
          </p:grpSp>
        </p:grpSp>
        <p:sp>
          <p:nvSpPr>
            <p:cNvPr id="19" name="Cloud 18"/>
            <p:cNvSpPr/>
            <p:nvPr/>
          </p:nvSpPr>
          <p:spPr>
            <a:xfrm>
              <a:off x="2743200" y="1371600"/>
              <a:ext cx="2362200" cy="1600200"/>
            </a:xfrm>
            <a:prstGeom prst="cloud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443647" y="4229747"/>
              <a:ext cx="663294" cy="4946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4" name="Picture 57"/>
            <p:cNvPicPr>
              <a:picLocks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4344941" y="3124200"/>
              <a:ext cx="786352" cy="4275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cxnSp>
          <p:nvCxnSpPr>
            <p:cNvPr id="59" name="Straight Connector 58"/>
            <p:cNvCxnSpPr/>
            <p:nvPr/>
          </p:nvCxnSpPr>
          <p:spPr>
            <a:xfrm rot="5400000">
              <a:off x="4404571" y="3868719"/>
              <a:ext cx="796051" cy="91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16200000" flipH="1">
              <a:off x="4516588" y="2774755"/>
              <a:ext cx="837677" cy="12566"/>
            </a:xfrm>
            <a:prstGeom prst="line">
              <a:avLst/>
            </a:prstGeom>
            <a:ln w="114300">
              <a:solidFill>
                <a:srgbClr val="C00000"/>
              </a:solidFill>
            </a:ln>
            <a:scene3d>
              <a:camera prst="orthographicFront">
                <a:rot lat="3900000" lon="10799999" rev="10799999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14"/>
            <p:cNvGrpSpPr/>
            <p:nvPr/>
          </p:nvGrpSpPr>
          <p:grpSpPr>
            <a:xfrm rot="1308231">
              <a:off x="3666402" y="4172857"/>
              <a:ext cx="759844" cy="191724"/>
              <a:chOff x="4232833" y="1812698"/>
              <a:chExt cx="608579" cy="85955"/>
            </a:xfrm>
          </p:grpSpPr>
          <p:cxnSp>
            <p:nvCxnSpPr>
              <p:cNvPr id="54" name="Straight Connector 53"/>
              <p:cNvCxnSpPr/>
              <p:nvPr/>
            </p:nvCxnSpPr>
            <p:spPr>
              <a:xfrm rot="10800000">
                <a:off x="4460411" y="1812698"/>
                <a:ext cx="381001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4443943" y="1816652"/>
                <a:ext cx="152400" cy="762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 rot="10800000">
                <a:off x="4232833" y="1897065"/>
                <a:ext cx="381000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12"/>
            <p:cNvCxnSpPr/>
            <p:nvPr/>
          </p:nvCxnSpPr>
          <p:spPr>
            <a:xfrm rot="16200000" flipH="1">
              <a:off x="4494259" y="1905000"/>
              <a:ext cx="457202" cy="457202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14"/>
            <p:cNvGrpSpPr/>
            <p:nvPr/>
          </p:nvGrpSpPr>
          <p:grpSpPr>
            <a:xfrm rot="18852060">
              <a:off x="3916075" y="4891537"/>
              <a:ext cx="759844" cy="191724"/>
              <a:chOff x="4232833" y="1812698"/>
              <a:chExt cx="608579" cy="85955"/>
            </a:xfrm>
          </p:grpSpPr>
          <p:cxnSp>
            <p:nvCxnSpPr>
              <p:cNvPr id="83" name="Straight Connector 82"/>
              <p:cNvCxnSpPr/>
              <p:nvPr/>
            </p:nvCxnSpPr>
            <p:spPr>
              <a:xfrm rot="10800000">
                <a:off x="4460411" y="1812698"/>
                <a:ext cx="381001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/>
            </p:nvCxnSpPr>
            <p:spPr>
              <a:xfrm>
                <a:off x="4443943" y="1816652"/>
                <a:ext cx="152400" cy="7620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rot="10800000">
                <a:off x="4232833" y="1897065"/>
                <a:ext cx="381000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0" name="TextBox 99"/>
            <p:cNvSpPr txBox="1"/>
            <p:nvPr/>
          </p:nvSpPr>
          <p:spPr>
            <a:xfrm>
              <a:off x="1295400" y="1002268"/>
              <a:ext cx="4648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tx2"/>
                  </a:solidFill>
                  <a:latin typeface="Kristen ITC" pitchFamily="66" charset="0"/>
                </a:rPr>
                <a:t>WWW, Proxy, DNS, AAA, Mail Servers</a:t>
              </a:r>
            </a:p>
          </p:txBody>
        </p:sp>
      </p:grpSp>
      <p:grpSp>
        <p:nvGrpSpPr>
          <p:cNvPr id="26" name="Group 115"/>
          <p:cNvGrpSpPr/>
          <p:nvPr/>
        </p:nvGrpSpPr>
        <p:grpSpPr>
          <a:xfrm>
            <a:off x="3200400" y="4191000"/>
            <a:ext cx="6248400" cy="2590800"/>
            <a:chOff x="3200400" y="4191000"/>
            <a:chExt cx="6248400" cy="2590800"/>
          </a:xfrm>
        </p:grpSpPr>
        <p:grpSp>
          <p:nvGrpSpPr>
            <p:cNvPr id="27" name="Group 113"/>
            <p:cNvGrpSpPr/>
            <p:nvPr/>
          </p:nvGrpSpPr>
          <p:grpSpPr>
            <a:xfrm>
              <a:off x="4953000" y="4191000"/>
              <a:ext cx="2083191" cy="1752600"/>
              <a:chOff x="4953000" y="4191000"/>
              <a:chExt cx="2083191" cy="1752600"/>
            </a:xfrm>
          </p:grpSpPr>
          <p:pic>
            <p:nvPicPr>
              <p:cNvPr id="3" name="Picture 4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 bwMode="auto">
              <a:xfrm>
                <a:off x="6248400" y="4206161"/>
                <a:ext cx="787791" cy="562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1" name="Striped Right Arrow 100"/>
              <p:cNvSpPr/>
              <p:nvPr/>
            </p:nvSpPr>
            <p:spPr>
              <a:xfrm>
                <a:off x="5257800" y="4191000"/>
                <a:ext cx="838200" cy="457200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953000" y="4743271"/>
                <a:ext cx="16801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  <a:latin typeface="Kristen ITC" pitchFamily="66" charset="0"/>
                  </a:rPr>
                  <a:t>Distribution and core routers are connected </a:t>
                </a:r>
                <a:r>
                  <a:rPr lang="en-US" b="1" dirty="0" smtClean="0">
                    <a:latin typeface="Kristen ITC" pitchFamily="66" charset="0"/>
                  </a:rPr>
                  <a:t>*</a:t>
                </a:r>
                <a:endParaRPr lang="en-US" b="1" dirty="0">
                  <a:latin typeface="Kristen ITC" pitchFamily="66" charset="0"/>
                </a:endParaRPr>
              </a:p>
            </p:txBody>
          </p:sp>
        </p:grpSp>
        <p:sp>
          <p:nvSpPr>
            <p:cNvPr id="103" name="TextBox 102"/>
            <p:cNvSpPr txBox="1"/>
            <p:nvPr/>
          </p:nvSpPr>
          <p:spPr>
            <a:xfrm>
              <a:off x="3200400" y="6474023"/>
              <a:ext cx="6248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* Sometime’s there’s no distinction between core and distribution networks</a:t>
              </a:r>
              <a:endParaRPr lang="en-US" sz="1400" b="1" dirty="0"/>
            </a:p>
          </p:txBody>
        </p:sp>
      </p:grpSp>
      <p:grpSp>
        <p:nvGrpSpPr>
          <p:cNvPr id="28" name="Group 116"/>
          <p:cNvGrpSpPr/>
          <p:nvPr/>
        </p:nvGrpSpPr>
        <p:grpSpPr>
          <a:xfrm>
            <a:off x="6705600" y="2209800"/>
            <a:ext cx="3934590" cy="4889002"/>
            <a:chOff x="6705600" y="2249269"/>
            <a:chExt cx="3934590" cy="4889002"/>
          </a:xfrm>
        </p:grpSpPr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>
              <a:off x="7823982" y="3733800"/>
              <a:ext cx="787791" cy="562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9" name="Group 114"/>
            <p:cNvGrpSpPr/>
            <p:nvPr/>
          </p:nvGrpSpPr>
          <p:grpSpPr>
            <a:xfrm>
              <a:off x="6705600" y="2249269"/>
              <a:ext cx="3934590" cy="4889002"/>
              <a:chOff x="6701821" y="2249269"/>
              <a:chExt cx="3934590" cy="4889002"/>
            </a:xfrm>
          </p:grpSpPr>
          <p:grpSp>
            <p:nvGrpSpPr>
              <p:cNvPr id="39" name="Group 5"/>
              <p:cNvGrpSpPr/>
              <p:nvPr/>
            </p:nvGrpSpPr>
            <p:grpSpPr>
              <a:xfrm rot="20685666">
                <a:off x="6999850" y="4099793"/>
                <a:ext cx="896776" cy="142721"/>
                <a:chOff x="4038600" y="1828800"/>
                <a:chExt cx="609600" cy="77788"/>
              </a:xfrm>
            </p:grpSpPr>
            <p:cxnSp>
              <p:nvCxnSpPr>
                <p:cNvPr id="8" name="Straight Connector 7"/>
                <p:cNvCxnSpPr/>
                <p:nvPr/>
              </p:nvCxnSpPr>
              <p:spPr>
                <a:xfrm rot="10800000">
                  <a:off x="4267200" y="1828800"/>
                  <a:ext cx="381000" cy="158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>
                  <a:off x="4267200" y="1828800"/>
                  <a:ext cx="152400" cy="762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 rot="10800000">
                  <a:off x="4038600" y="1905000"/>
                  <a:ext cx="381000" cy="158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10"/>
              <p:cNvGrpSpPr/>
              <p:nvPr/>
            </p:nvGrpSpPr>
            <p:grpSpPr>
              <a:xfrm rot="3133576">
                <a:off x="6811592" y="5066359"/>
                <a:ext cx="1308651" cy="141031"/>
                <a:chOff x="4038600" y="1828800"/>
                <a:chExt cx="609600" cy="77788"/>
              </a:xfrm>
            </p:grpSpPr>
            <p:cxnSp>
              <p:nvCxnSpPr>
                <p:cNvPr id="12" name="Straight Connector 11"/>
                <p:cNvCxnSpPr/>
                <p:nvPr/>
              </p:nvCxnSpPr>
              <p:spPr>
                <a:xfrm rot="10800000">
                  <a:off x="4267200" y="1828800"/>
                  <a:ext cx="381000" cy="158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4267200" y="1828800"/>
                  <a:ext cx="152400" cy="76200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rot="10800000">
                  <a:off x="4038600" y="1905000"/>
                  <a:ext cx="381000" cy="1588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9" cstate="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p:blipFill>
            <p:spPr bwMode="auto">
              <a:xfrm>
                <a:off x="7899009" y="5206476"/>
                <a:ext cx="787791" cy="5621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04" name="Arc 103"/>
              <p:cNvSpPr/>
              <p:nvPr/>
            </p:nvSpPr>
            <p:spPr>
              <a:xfrm rot="17821155">
                <a:off x="7970608" y="4629931"/>
                <a:ext cx="1880261" cy="3136420"/>
              </a:xfrm>
              <a:prstGeom prst="arc">
                <a:avLst>
                  <a:gd name="adj1" fmla="val 13463710"/>
                  <a:gd name="adj2" fmla="val 0"/>
                </a:avLst>
              </a:prstGeom>
              <a:ln w="381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6701821" y="2249269"/>
                <a:ext cx="25183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  <a:latin typeface="Kristen ITC" pitchFamily="66" charset="0"/>
                  </a:rPr>
                  <a:t>Upstream service provider</a:t>
                </a:r>
                <a:endParaRPr lang="en-US" b="1" dirty="0">
                  <a:latin typeface="Kristen ITC" pitchFamily="66" charset="0"/>
                </a:endParaRPr>
              </a:p>
            </p:txBody>
          </p:sp>
          <p:grpSp>
            <p:nvGrpSpPr>
              <p:cNvPr id="45" name="Group 108"/>
              <p:cNvGrpSpPr/>
              <p:nvPr/>
            </p:nvGrpSpPr>
            <p:grpSpPr>
              <a:xfrm rot="7079101">
                <a:off x="8278515" y="2811312"/>
                <a:ext cx="338908" cy="533402"/>
                <a:chOff x="7010400" y="2362198"/>
                <a:chExt cx="338908" cy="533402"/>
              </a:xfrm>
            </p:grpSpPr>
            <p:cxnSp>
              <p:nvCxnSpPr>
                <p:cNvPr id="106" name="Straight Connector 105"/>
                <p:cNvCxnSpPr/>
                <p:nvPr/>
              </p:nvCxnSpPr>
              <p:spPr>
                <a:xfrm rot="5400000">
                  <a:off x="6896100" y="2476498"/>
                  <a:ext cx="533402" cy="304802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 rot="4067039">
                  <a:off x="7159166" y="2436262"/>
                  <a:ext cx="248518" cy="131766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 rot="10800000" flipV="1">
                  <a:off x="7104363" y="2362200"/>
                  <a:ext cx="210837" cy="74612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0" name="Arc 109"/>
              <p:cNvSpPr/>
              <p:nvPr/>
            </p:nvSpPr>
            <p:spPr>
              <a:xfrm rot="14326287">
                <a:off x="8128070" y="2334745"/>
                <a:ext cx="1880261" cy="3136420"/>
              </a:xfrm>
              <a:prstGeom prst="arc">
                <a:avLst>
                  <a:gd name="adj1" fmla="val 13463710"/>
                  <a:gd name="adj2" fmla="val 0"/>
                </a:avLst>
              </a:prstGeom>
              <a:ln w="381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8" name="TextBox 117"/>
          <p:cNvSpPr txBox="1"/>
          <p:nvPr/>
        </p:nvSpPr>
        <p:spPr>
          <a:xfrm>
            <a:off x="0" y="-76200"/>
            <a:ext cx="9144000" cy="80021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600" b="1" dirty="0" smtClean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Tahoma" pitchFamily="34" charset="0"/>
                <a:cs typeface="Tahoma" pitchFamily="34" charset="0"/>
              </a:rPr>
              <a:t>Typical ISP network topology</a:t>
            </a:r>
            <a:endParaRPr lang="th-TH" sz="4600" b="1" kern="1200" dirty="0">
              <a:ln>
                <a:solidFill>
                  <a:prstClr val="black"/>
                </a:solidFill>
              </a:ln>
              <a:solidFill>
                <a:srgbClr val="1F497D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13360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 smtClean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Access Network</a:t>
            </a:r>
            <a:endParaRPr lang="th-TH" sz="3600" b="1" kern="1200" dirty="0">
              <a:ln>
                <a:solidFill>
                  <a:prstClr val="black"/>
                </a:solidFill>
              </a:ln>
              <a:solidFill>
                <a:srgbClr val="1F497D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Dialup Access- RAS</a:t>
            </a:r>
            <a:endParaRPr lang="th-TH" sz="44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219200" y="1371600"/>
            <a:ext cx="6400800" cy="3657601"/>
            <a:chOff x="533400" y="4749225"/>
            <a:chExt cx="3657600" cy="1956375"/>
          </a:xfrm>
        </p:grpSpPr>
        <p:pic>
          <p:nvPicPr>
            <p:cNvPr id="3" name="Picture 21"/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3276600" y="4832705"/>
              <a:ext cx="838200" cy="80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20699998" lon="21594000" rev="0"/>
              </a:camera>
              <a:lightRig rig="threePt" dir="t"/>
            </a:scene3d>
          </p:spPr>
        </p:pic>
        <p:sp>
          <p:nvSpPr>
            <p:cNvPr id="4" name="TextBox 3"/>
            <p:cNvSpPr txBox="1"/>
            <p:nvPr/>
          </p:nvSpPr>
          <p:spPr>
            <a:xfrm>
              <a:off x="609600" y="4749225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6">
                      <a:lumMod val="50000"/>
                    </a:schemeClr>
                  </a:solidFill>
                  <a:latin typeface="AmerType Md BT" pitchFamily="18" charset="0"/>
                </a:rPr>
                <a:t>Access</a:t>
              </a:r>
              <a:endParaRPr lang="en-US" sz="3200" b="1" dirty="0">
                <a:solidFill>
                  <a:schemeClr val="accent6">
                    <a:lumMod val="50000"/>
                  </a:schemeClr>
                </a:solidFill>
                <a:latin typeface="AmerType Md BT" pitchFamily="18" charset="0"/>
              </a:endParaRPr>
            </a:p>
          </p:txBody>
        </p:sp>
        <p:pic>
          <p:nvPicPr>
            <p:cNvPr id="5" name="Picture 2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1152525" y="6096000"/>
              <a:ext cx="52387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12299976" rev="10799999"/>
              </a:camera>
              <a:lightRig rig="threePt" dir="t"/>
            </a:scene3d>
          </p:spPr>
        </p:pic>
        <p:cxnSp>
          <p:nvCxnSpPr>
            <p:cNvPr id="6" name="Straight Connector 5"/>
            <p:cNvCxnSpPr/>
            <p:nvPr/>
          </p:nvCxnSpPr>
          <p:spPr>
            <a:xfrm rot="10800000" flipV="1">
              <a:off x="1676400" y="5410200"/>
              <a:ext cx="1676400" cy="8382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20067085">
              <a:off x="1832254" y="5520973"/>
              <a:ext cx="1191608" cy="345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POTS </a:t>
              </a:r>
            </a:p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Local Loop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8" name="Picture 2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48000" y="5248979"/>
              <a:ext cx="1143000" cy="313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18599963" rev="0"/>
              </a:camera>
              <a:lightRig rig="threePt" dir="t"/>
            </a:scene3d>
          </p:spPr>
        </p:pic>
        <p:cxnSp>
          <p:nvCxnSpPr>
            <p:cNvPr id="9" name="Straight Connector 8"/>
            <p:cNvCxnSpPr/>
            <p:nvPr/>
          </p:nvCxnSpPr>
          <p:spPr>
            <a:xfrm>
              <a:off x="1447800" y="6246812"/>
              <a:ext cx="264643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14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3400" y="5811837"/>
              <a:ext cx="609600" cy="741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21599948" rev="0"/>
              </a:camera>
              <a:lightRig rig="threePt" dir="t"/>
            </a:scene3d>
          </p:spPr>
        </p:pic>
        <p:sp>
          <p:nvSpPr>
            <p:cNvPr id="11" name="Rectangle 10"/>
            <p:cNvSpPr/>
            <p:nvPr/>
          </p:nvSpPr>
          <p:spPr>
            <a:xfrm>
              <a:off x="1371600" y="6336268"/>
              <a:ext cx="9364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Modem</a:t>
              </a:r>
              <a:endParaRPr lang="en-US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66800" y="624840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911572" y="3048000"/>
            <a:ext cx="1479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Remote </a:t>
            </a:r>
          </a:p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Access Server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0" y="0"/>
            <a:ext cx="9144000" cy="76944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4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DSL Access – Broadband RAS</a:t>
            </a:r>
            <a:endParaRPr lang="th-TH" sz="3600" b="1" kern="1200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2" name="Group 12"/>
          <p:cNvGrpSpPr/>
          <p:nvPr/>
        </p:nvGrpSpPr>
        <p:grpSpPr>
          <a:xfrm>
            <a:off x="1219200" y="1371596"/>
            <a:ext cx="6400800" cy="3569735"/>
            <a:chOff x="533400" y="4749225"/>
            <a:chExt cx="3657600" cy="1909378"/>
          </a:xfrm>
        </p:grpSpPr>
        <p:pic>
          <p:nvPicPr>
            <p:cNvPr id="3" name="Picture 21"/>
            <p:cNvPicPr>
              <a:picLocks noChangeArrowheads="1"/>
            </p:cNvPicPr>
            <p:nvPr/>
          </p:nvPicPr>
          <p:blipFill>
            <a:blip r:embed="rId3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rcRect/>
            <a:stretch>
              <a:fillRect/>
            </a:stretch>
          </p:blipFill>
          <p:spPr bwMode="auto">
            <a:xfrm>
              <a:off x="3276600" y="4832705"/>
              <a:ext cx="838200" cy="806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20699998" lon="21594000" rev="0"/>
              </a:camera>
              <a:lightRig rig="threePt" dir="t"/>
            </a:scene3d>
          </p:spPr>
        </p:pic>
        <p:sp>
          <p:nvSpPr>
            <p:cNvPr id="4" name="TextBox 3"/>
            <p:cNvSpPr txBox="1"/>
            <p:nvPr/>
          </p:nvSpPr>
          <p:spPr>
            <a:xfrm>
              <a:off x="609600" y="4749225"/>
              <a:ext cx="1676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>
                  <a:solidFill>
                    <a:schemeClr val="accent6">
                      <a:lumMod val="50000"/>
                    </a:schemeClr>
                  </a:solidFill>
                  <a:latin typeface="AmerType Md BT" pitchFamily="18" charset="0"/>
                </a:rPr>
                <a:t>Access</a:t>
              </a:r>
              <a:endParaRPr lang="en-US" sz="3200" b="1" dirty="0">
                <a:solidFill>
                  <a:schemeClr val="accent6">
                    <a:lumMod val="50000"/>
                  </a:schemeClr>
                </a:solidFill>
                <a:latin typeface="AmerType Md BT" pitchFamily="18" charset="0"/>
              </a:endParaRPr>
            </a:p>
          </p:txBody>
        </p:sp>
        <p:pic>
          <p:nvPicPr>
            <p:cNvPr id="5" name="Picture 2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 rot="5400000">
              <a:off x="1152525" y="6096000"/>
              <a:ext cx="523875" cy="238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12299976" rev="10799999"/>
              </a:camera>
              <a:lightRig rig="threePt" dir="t"/>
            </a:scene3d>
          </p:spPr>
        </p:pic>
        <p:cxnSp>
          <p:nvCxnSpPr>
            <p:cNvPr id="6" name="Straight Connector 5"/>
            <p:cNvCxnSpPr/>
            <p:nvPr/>
          </p:nvCxnSpPr>
          <p:spPr>
            <a:xfrm rot="10800000" flipV="1">
              <a:off x="1676400" y="5410200"/>
              <a:ext cx="1676400" cy="83820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 rot="20067085">
              <a:off x="1832254" y="5520973"/>
              <a:ext cx="1191608" cy="345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POTS </a:t>
              </a:r>
            </a:p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Local Loop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8" name="Picture 22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048000" y="5248979"/>
              <a:ext cx="1143000" cy="3136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18599963" rev="0"/>
              </a:camera>
              <a:lightRig rig="threePt" dir="t"/>
            </a:scene3d>
          </p:spPr>
        </p:pic>
        <p:cxnSp>
          <p:nvCxnSpPr>
            <p:cNvPr id="9" name="Straight Connector 8"/>
            <p:cNvCxnSpPr/>
            <p:nvPr/>
          </p:nvCxnSpPr>
          <p:spPr>
            <a:xfrm>
              <a:off x="1447800" y="6246812"/>
              <a:ext cx="264643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14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533400" y="5811837"/>
              <a:ext cx="609600" cy="741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21599948" rev="0"/>
              </a:camera>
              <a:lightRig rig="threePt" dir="t"/>
            </a:scene3d>
          </p:spPr>
        </p:pic>
        <p:sp>
          <p:nvSpPr>
            <p:cNvPr id="11" name="Rectangle 10"/>
            <p:cNvSpPr/>
            <p:nvPr/>
          </p:nvSpPr>
          <p:spPr>
            <a:xfrm>
              <a:off x="1186543" y="6461055"/>
              <a:ext cx="766877" cy="1975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 smtClean="0"/>
                <a:t>DSL Modem</a:t>
              </a:r>
              <a:endParaRPr lang="en-US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66800" y="6248400"/>
              <a:ext cx="304800" cy="1588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536903" y="3124200"/>
            <a:ext cx="23878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DSL Access Multiplexor</a:t>
            </a:r>
          </a:p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(DSLAM)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213360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n-US" sz="4800" b="1" kern="1200" dirty="0" smtClean="0">
                <a:ln>
                  <a:solidFill>
                    <a:prstClr val="white"/>
                  </a:solidFill>
                </a:ln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rPr>
              <a:t>Distribution Network</a:t>
            </a:r>
            <a:endParaRPr lang="th-TH" sz="3600" b="1" kern="1200" dirty="0">
              <a:ln>
                <a:solidFill>
                  <a:prstClr val="black"/>
                </a:solidFill>
              </a:ln>
              <a:solidFill>
                <a:srgbClr val="1F497D"/>
              </a:solidFill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19200" y="2996625"/>
            <a:ext cx="66294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w="114300" prst="artDeco"/>
          </a:sp3d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ln w="0" cap="rnd" cmpd="thickThin">
                  <a:solidFill>
                    <a:prstClr val="black"/>
                  </a:solidFill>
                  <a:bevel/>
                </a:ln>
                <a:solidFill>
                  <a:srgbClr val="C00000"/>
                </a:solidFill>
                <a:latin typeface="Microsoft Sans Serif" pitchFamily="34" charset="0"/>
                <a:cs typeface="Microsoft Sans Serif" pitchFamily="34" charset="0"/>
              </a:rPr>
              <a:t>Connects to the access network</a:t>
            </a:r>
            <a:endParaRPr lang="en-US" sz="2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0"/>
            <a:ext cx="9144000" cy="8309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Distribution Network</a:t>
            </a:r>
            <a:endParaRPr lang="th-TH" sz="48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10000" y="3581400"/>
            <a:ext cx="1447800" cy="1066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7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2082800"/>
            <a:ext cx="137160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1" name="Group 10"/>
          <p:cNvGrpSpPr/>
          <p:nvPr/>
        </p:nvGrpSpPr>
        <p:grpSpPr>
          <a:xfrm>
            <a:off x="5138928" y="2667000"/>
            <a:ext cx="382588" cy="1373188"/>
            <a:chOff x="5138928" y="2667000"/>
            <a:chExt cx="382588" cy="1373188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4801394" y="3352006"/>
              <a:ext cx="1371600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5138928" y="4038600"/>
              <a:ext cx="382588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019800" y="1143000"/>
            <a:ext cx="762000" cy="1371600"/>
            <a:chOff x="5443728" y="2667001"/>
            <a:chExt cx="1066800" cy="1371600"/>
          </a:xfrm>
          <a:scene3d>
            <a:camera prst="orthographicFront">
              <a:rot lat="3900000" lon="10799999" rev="10799999"/>
            </a:camera>
            <a:lightRig rig="threePt" dir="t"/>
          </a:scene3d>
        </p:grpSpPr>
        <p:cxnSp>
          <p:nvCxnSpPr>
            <p:cNvPr id="13" name="Straight Connector 12"/>
            <p:cNvCxnSpPr/>
            <p:nvPr/>
          </p:nvCxnSpPr>
          <p:spPr>
            <a:xfrm rot="5400000">
              <a:off x="4802151" y="3352799"/>
              <a:ext cx="1371600" cy="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5443728" y="3962400"/>
              <a:ext cx="1066800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Cloud 19"/>
          <p:cNvSpPr/>
          <p:nvPr/>
        </p:nvSpPr>
        <p:spPr>
          <a:xfrm>
            <a:off x="6781800" y="990600"/>
            <a:ext cx="2209800" cy="1219200"/>
          </a:xfrm>
          <a:prstGeom prst="cloud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ISP Servers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575286" y="4724400"/>
            <a:ext cx="20235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ysClr val="windowText" lastClr="000000"/>
                </a:solidFill>
              </a:rPr>
              <a:t>Distribution Router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Cloud 27"/>
          <p:cNvSpPr/>
          <p:nvPr/>
        </p:nvSpPr>
        <p:spPr>
          <a:xfrm>
            <a:off x="381000" y="3276600"/>
            <a:ext cx="2209800" cy="1219200"/>
          </a:xfrm>
          <a:prstGeom prst="cloud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Access Network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Arc 30"/>
          <p:cNvSpPr/>
          <p:nvPr/>
        </p:nvSpPr>
        <p:spPr>
          <a:xfrm rot="3988558">
            <a:off x="-2528035" y="1290084"/>
            <a:ext cx="5943600" cy="5029200"/>
          </a:xfrm>
          <a:prstGeom prst="arc">
            <a:avLst>
              <a:gd name="adj1" fmla="val 13463710"/>
              <a:gd name="adj2" fmla="val 0"/>
            </a:avLst>
          </a:prstGeom>
          <a:ln w="381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 rot="416514">
            <a:off x="2581547" y="3736732"/>
            <a:ext cx="1327584" cy="298935"/>
            <a:chOff x="4038600" y="1828800"/>
            <a:chExt cx="609600" cy="77788"/>
          </a:xfrm>
        </p:grpSpPr>
        <p:cxnSp>
          <p:nvCxnSpPr>
            <p:cNvPr id="33" name="Straight Connector 32"/>
            <p:cNvCxnSpPr/>
            <p:nvPr/>
          </p:nvCxnSpPr>
          <p:spPr>
            <a:xfrm rot="10800000">
              <a:off x="4267200" y="1828800"/>
              <a:ext cx="381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267200" y="1828800"/>
              <a:ext cx="152400" cy="76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4038600" y="1905000"/>
              <a:ext cx="381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Cloud 46"/>
          <p:cNvSpPr/>
          <p:nvPr/>
        </p:nvSpPr>
        <p:spPr>
          <a:xfrm>
            <a:off x="228600" y="4953000"/>
            <a:ext cx="2209800" cy="1219200"/>
          </a:xfrm>
          <a:prstGeom prst="cloud">
            <a:avLst/>
          </a:prstGeom>
          <a:noFill/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Access Network</a:t>
            </a:r>
            <a:endParaRPr lang="en-US" sz="2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48" name="Group 47"/>
          <p:cNvGrpSpPr/>
          <p:nvPr/>
        </p:nvGrpSpPr>
        <p:grpSpPr>
          <a:xfrm rot="20087973">
            <a:off x="2223832" y="4714990"/>
            <a:ext cx="1800735" cy="247419"/>
            <a:chOff x="4038600" y="1828800"/>
            <a:chExt cx="609600" cy="77788"/>
          </a:xfrm>
        </p:grpSpPr>
        <p:cxnSp>
          <p:nvCxnSpPr>
            <p:cNvPr id="49" name="Straight Connector 48"/>
            <p:cNvCxnSpPr/>
            <p:nvPr/>
          </p:nvCxnSpPr>
          <p:spPr>
            <a:xfrm rot="10800000">
              <a:off x="4267200" y="1828800"/>
              <a:ext cx="381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4267200" y="1828800"/>
              <a:ext cx="152400" cy="762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0800000">
              <a:off x="4038600" y="1905000"/>
              <a:ext cx="3810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6346</TotalTime>
  <Words>365</Words>
  <Application>Microsoft Office PowerPoint</Application>
  <PresentationFormat>On-screen Show (4:3)</PresentationFormat>
  <Paragraphs>121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3_Office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Acer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Junaid Qadir</dc:creator>
  <cp:lastModifiedBy>Junaid Qadir</cp:lastModifiedBy>
  <cp:revision>1702</cp:revision>
  <dcterms:created xsi:type="dcterms:W3CDTF">2009-04-08T07:28:20Z</dcterms:created>
  <dcterms:modified xsi:type="dcterms:W3CDTF">2009-06-12T07:46:03Z</dcterms:modified>
</cp:coreProperties>
</file>