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9"/>
  </p:notesMasterIdLst>
  <p:sldIdLst>
    <p:sldId id="273" r:id="rId3"/>
    <p:sldId id="378" r:id="rId4"/>
    <p:sldId id="409" r:id="rId5"/>
    <p:sldId id="429" r:id="rId6"/>
    <p:sldId id="430" r:id="rId7"/>
    <p:sldId id="419" r:id="rId8"/>
    <p:sldId id="383" r:id="rId9"/>
    <p:sldId id="435" r:id="rId10"/>
    <p:sldId id="436" r:id="rId11"/>
    <p:sldId id="384" r:id="rId12"/>
    <p:sldId id="385" r:id="rId13"/>
    <p:sldId id="404" r:id="rId14"/>
    <p:sldId id="431" r:id="rId15"/>
    <p:sldId id="434" r:id="rId16"/>
    <p:sldId id="386" r:id="rId17"/>
    <p:sldId id="417" r:id="rId18"/>
    <p:sldId id="433" r:id="rId19"/>
    <p:sldId id="424" r:id="rId20"/>
    <p:sldId id="425" r:id="rId21"/>
    <p:sldId id="398" r:id="rId22"/>
    <p:sldId id="420" r:id="rId23"/>
    <p:sldId id="426" r:id="rId24"/>
    <p:sldId id="402" r:id="rId25"/>
    <p:sldId id="432" r:id="rId26"/>
    <p:sldId id="427" r:id="rId27"/>
    <p:sldId id="42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FFCC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8135" autoAdjust="0"/>
    <p:restoredTop sz="89947" autoAdjust="0"/>
  </p:normalViewPr>
  <p:slideViewPr>
    <p:cSldViewPr>
      <p:cViewPr>
        <p:scale>
          <a:sx n="57" d="100"/>
          <a:sy n="57" d="100"/>
        </p:scale>
        <p:origin x="-174" y="72"/>
      </p:cViewPr>
      <p:guideLst>
        <p:guide orient="horz" pos="2160"/>
        <p:guide pos="2880"/>
      </p:guideLst>
    </p:cSldViewPr>
  </p:slideViewPr>
  <p:notesTextViewPr>
    <p:cViewPr>
      <p:scale>
        <a:sx n="100" d="100"/>
        <a:sy n="100" d="100"/>
      </p:scale>
      <p:origin x="0" y="0"/>
    </p:cViewPr>
  </p:notesTextViewPr>
  <p:sorterViewPr>
    <p:cViewPr>
      <p:scale>
        <a:sx n="91" d="100"/>
        <a:sy n="91" d="100"/>
      </p:scale>
      <p:origin x="0" y="6054"/>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6/18/2009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Image source: www.caida.org </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Whereas the discussion of routing in the previous week’s lectures (IGP routing – DV and LS) focused on finding optimal paths based on minimizing some sort of link metric, the problem of inter-domain routing turns out to be so difficult that the goals are more modest. </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First and foremost,</a:t>
            </a:r>
            <a:r>
              <a:rPr lang="en-US" sz="1200" kern="1200" baseline="0" dirty="0" smtClean="0">
                <a:solidFill>
                  <a:schemeClr val="tx1"/>
                </a:solidFill>
                <a:latin typeface="+mn-lt"/>
                <a:ea typeface="+mn-ea"/>
                <a:cs typeface="+mn-cs"/>
              </a:rPr>
              <a:t> the goal is to find </a:t>
            </a:r>
            <a:r>
              <a:rPr lang="en-US" sz="1200" i="1" kern="1200" baseline="0" dirty="0" smtClean="0">
                <a:solidFill>
                  <a:schemeClr val="tx1"/>
                </a:solidFill>
                <a:latin typeface="+mn-lt"/>
                <a:ea typeface="+mn-ea"/>
                <a:cs typeface="+mn-cs"/>
              </a:rPr>
              <a:t>any path to the intended destination that is loop-free. That is, we are more </a:t>
            </a:r>
            <a:r>
              <a:rPr lang="en-US" sz="1200" kern="1200" baseline="0" dirty="0" smtClean="0">
                <a:solidFill>
                  <a:schemeClr val="tx1"/>
                </a:solidFill>
                <a:latin typeface="+mn-lt"/>
                <a:ea typeface="+mn-ea"/>
                <a:cs typeface="+mn-cs"/>
              </a:rPr>
              <a:t>concerned with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than optimality. Finding a path that is anywhere close to optimal is considered a great </a:t>
            </a:r>
            <a:r>
              <a:rPr lang="en-US" sz="1200" kern="1200" baseline="0" dirty="0" err="1" smtClean="0">
                <a:solidFill>
                  <a:schemeClr val="tx1"/>
                </a:solidFill>
                <a:latin typeface="+mn-lt"/>
                <a:ea typeface="+mn-ea"/>
                <a:cs typeface="+mn-cs"/>
              </a:rPr>
              <a:t>achievement.We</a:t>
            </a:r>
            <a:r>
              <a:rPr lang="en-US" sz="1200" kern="1200" baseline="0" dirty="0" smtClean="0">
                <a:solidFill>
                  <a:schemeClr val="tx1"/>
                </a:solidFill>
                <a:latin typeface="+mn-lt"/>
                <a:ea typeface="+mn-ea"/>
                <a:cs typeface="+mn-cs"/>
              </a:rPr>
              <a:t> will see why this is so as we look at the details of BGP.</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Now, we are in a position to discuss the two major inter-domain routing protocols in the recent history of the Internet. </a:t>
            </a:r>
          </a:p>
          <a:p>
            <a:endParaRPr lang="en-US" sz="1200" b="1" i="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1) </a:t>
            </a:r>
            <a:r>
              <a:rPr lang="en-US" sz="1200" kern="1200" baseline="0" dirty="0" smtClean="0">
                <a:solidFill>
                  <a:schemeClr val="tx1"/>
                </a:solidFill>
                <a:latin typeface="+mn-lt"/>
                <a:ea typeface="+mn-ea"/>
                <a:cs typeface="+mn-cs"/>
              </a:rPr>
              <a:t>The first was the </a:t>
            </a:r>
            <a:r>
              <a:rPr lang="en-US" sz="1200" b="1" i="1" kern="1200" baseline="0" dirty="0" smtClean="0">
                <a:solidFill>
                  <a:schemeClr val="tx1"/>
                </a:solidFill>
                <a:latin typeface="+mn-lt"/>
                <a:ea typeface="+mn-ea"/>
                <a:cs typeface="+mn-cs"/>
              </a:rPr>
              <a:t>Exterior Gateway Protocol (EGP)</a:t>
            </a:r>
            <a:r>
              <a:rPr lang="en-US" sz="1200" kern="1200" baseline="0" dirty="0" smtClean="0">
                <a:solidFill>
                  <a:schemeClr val="tx1"/>
                </a:solidFill>
                <a:latin typeface="+mn-lt"/>
                <a:ea typeface="+mn-ea"/>
                <a:cs typeface="+mn-cs"/>
              </a:rPr>
              <a:t>. EGP had a number of limitations, perhaps the most severe of which was that it constrained the topology of the Internet rather significantly. EGP basically forced a treelike topology onto the Internet, or to be more precise, it was designed when the Internet had a treelike topology. EGP did not allow for the topology to become more general. Note that in this simple treelike structure, there is a single backbone, and autonomous systems are connected only as parents and children and not as peers. </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2) </a:t>
            </a:r>
            <a:r>
              <a:rPr lang="en-US" sz="1200" kern="1200" baseline="0" dirty="0" smtClean="0">
                <a:solidFill>
                  <a:schemeClr val="tx1"/>
                </a:solidFill>
                <a:latin typeface="+mn-lt"/>
                <a:ea typeface="+mn-ea"/>
                <a:cs typeface="+mn-cs"/>
              </a:rPr>
              <a:t>The replacement for EGP is the </a:t>
            </a:r>
            <a:r>
              <a:rPr lang="en-US" sz="1200" b="1" i="1" kern="1200" baseline="0" dirty="0" smtClean="0">
                <a:solidFill>
                  <a:schemeClr val="tx1"/>
                </a:solidFill>
                <a:latin typeface="+mn-lt"/>
                <a:ea typeface="+mn-ea"/>
                <a:cs typeface="+mn-cs"/>
              </a:rPr>
              <a:t>Border Gateway Protocol (BGP)</a:t>
            </a:r>
            <a:r>
              <a:rPr lang="en-US" sz="1200" kern="1200" baseline="0" dirty="0" smtClean="0">
                <a:solidFill>
                  <a:schemeClr val="tx1"/>
                </a:solidFill>
                <a:latin typeface="+mn-lt"/>
                <a:ea typeface="+mn-ea"/>
                <a:cs typeface="+mn-cs"/>
              </a:rPr>
              <a:t>, which is in its fourth version at the time of this writing (BGP-4). BGP is also known for being rather complex. This section presents the highlights of BGP-4. As a starting position, BGP assumes that the Internet is an arbitrarily interconnected set of ASs. This model is clearly general enough to accommodate non-tree structured internetworks, like the simplified picture of today’s multi-backbone Internet shown in the previous slide. </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Unlike the simple tree-structured Internet shown in Figure 4.24, today’s Internet consists of an interconnection of multiple backbone networks (they are usually called </a:t>
            </a:r>
            <a:r>
              <a:rPr lang="en-US" sz="1200" i="1" kern="1200" baseline="0" dirty="0" smtClean="0">
                <a:solidFill>
                  <a:schemeClr val="tx1"/>
                </a:solidFill>
                <a:latin typeface="+mn-lt"/>
                <a:ea typeface="+mn-ea"/>
                <a:cs typeface="+mn-cs"/>
              </a:rPr>
              <a:t>service provider networks, and they are operated by private companies rather than </a:t>
            </a:r>
            <a:r>
              <a:rPr lang="en-US" sz="1200" kern="1200" baseline="0" dirty="0" smtClean="0">
                <a:solidFill>
                  <a:schemeClr val="tx1"/>
                </a:solidFill>
                <a:latin typeface="+mn-lt"/>
                <a:ea typeface="+mn-ea"/>
                <a:cs typeface="+mn-cs"/>
              </a:rPr>
              <a:t>the government), and sites are connected to each other in arbitrary ways. Some large corporations connect directly to one or more of the backbones, while others connect to smaller, non-backbone service providers. Many service providers exist mainly to provide service to “consumers” (i.e., individuals with PCs in their homes), and these providers must also connect to the backbone providers. Often many providers arrange to interconnect with each other at a single “peering point.” In short, it is hard to discern much structure at all in today’s Internet.</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Integrating </a:t>
            </a:r>
            <a:r>
              <a:rPr lang="en-US" sz="1200" b="1" i="1" kern="1200" baseline="0" dirty="0" err="1" smtClean="0">
                <a:solidFill>
                  <a:schemeClr val="tx1"/>
                </a:solidFill>
                <a:latin typeface="+mn-lt"/>
                <a:ea typeface="+mn-ea"/>
                <a:cs typeface="+mn-cs"/>
              </a:rPr>
              <a:t>Interdomain</a:t>
            </a:r>
            <a:r>
              <a:rPr lang="en-US" sz="1200" b="1" i="1" kern="1200" baseline="0" dirty="0" smtClean="0">
                <a:solidFill>
                  <a:schemeClr val="tx1"/>
                </a:solidFill>
                <a:latin typeface="+mn-lt"/>
                <a:ea typeface="+mn-ea"/>
                <a:cs typeface="+mn-cs"/>
              </a:rPr>
              <a:t> and </a:t>
            </a:r>
            <a:r>
              <a:rPr lang="en-US" sz="1200" b="1" i="1" kern="1200" baseline="0" dirty="0" err="1" smtClean="0">
                <a:solidFill>
                  <a:schemeClr val="tx1"/>
                </a:solidFill>
                <a:latin typeface="+mn-lt"/>
                <a:ea typeface="+mn-ea"/>
                <a:cs typeface="+mn-cs"/>
              </a:rPr>
              <a:t>Intradomain</a:t>
            </a:r>
            <a:r>
              <a:rPr lang="en-US" sz="1200" b="1" i="1" kern="1200" baseline="0" dirty="0" smtClean="0">
                <a:solidFill>
                  <a:schemeClr val="tx1"/>
                </a:solidFill>
                <a:latin typeface="+mn-lt"/>
                <a:ea typeface="+mn-ea"/>
                <a:cs typeface="+mn-cs"/>
              </a:rPr>
              <a:t> Routing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While the preceding discussion illustrates how a BGP speaker learns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information, the question still remains as to how all the other routers in a domain get this information. There are several ways this problem can be addressed. We have already alluded to one very simple situation, which is also very common. In the case of a stub AS that only connects to other ASs at a single point, the border router is clearly the only choice for all routes that are outside the AS. Such a router can “inject” a default route into the </a:t>
            </a:r>
            <a:r>
              <a:rPr lang="en-US" sz="1200" kern="1200" baseline="0" dirty="0" err="1" smtClean="0">
                <a:solidFill>
                  <a:schemeClr val="tx1"/>
                </a:solidFill>
                <a:latin typeface="+mn-lt"/>
                <a:ea typeface="+mn-ea"/>
                <a:cs typeface="+mn-cs"/>
              </a:rPr>
              <a:t>intradomain</a:t>
            </a:r>
            <a:r>
              <a:rPr lang="en-US" sz="1200" kern="1200" baseline="0" dirty="0" smtClean="0">
                <a:solidFill>
                  <a:schemeClr val="tx1"/>
                </a:solidFill>
                <a:latin typeface="+mn-lt"/>
                <a:ea typeface="+mn-ea"/>
                <a:cs typeface="+mn-cs"/>
              </a:rPr>
              <a:t> routing protocol. In effect, this is a statement that any network that has not been explicitly advertised in the </a:t>
            </a:r>
            <a:r>
              <a:rPr lang="en-US" sz="1200" kern="1200" baseline="0" dirty="0" err="1" smtClean="0">
                <a:solidFill>
                  <a:schemeClr val="tx1"/>
                </a:solidFill>
                <a:latin typeface="+mn-lt"/>
                <a:ea typeface="+mn-ea"/>
                <a:cs typeface="+mn-cs"/>
              </a:rPr>
              <a:t>intradomain</a:t>
            </a:r>
            <a:r>
              <a:rPr lang="en-US" sz="1200" kern="1200" baseline="0" dirty="0" smtClean="0">
                <a:solidFill>
                  <a:schemeClr val="tx1"/>
                </a:solidFill>
                <a:latin typeface="+mn-lt"/>
                <a:ea typeface="+mn-ea"/>
                <a:cs typeface="+mn-cs"/>
              </a:rPr>
              <a:t> protocol is reachable through the border router. Recall from the discussion of IP forwarding in Section 4.1 that the default entry in the forwarding table comes after all the more specific entries, and it matches anything that failed to match a specific entry. The next step up in complexity is to have the border routers inject specific routes they have learned from outside the AS. Consider, for example, the border router of a provider AS that connects to a customer AS. That router could learn that the network prefix 192.4.54/24 is located inside the customer AS, either through BGP or because the information is configured into the border router. It could inject a route to that prefix into the routing protocol running inside the provider AS. This would be an advertisement of the sort “I have a link to 192.4.54/24 of cost X.” This would cause other routers in the provider AS to learn that this border router is the place to send packets destined for that prefix.</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level of complexity comes in backbone networks, which learn so much routing information from BGP that it becomes too costly to inject it into the </a:t>
            </a:r>
            <a:r>
              <a:rPr lang="en-US" sz="1200" kern="1200" baseline="0" dirty="0" err="1" smtClean="0">
                <a:solidFill>
                  <a:schemeClr val="tx1"/>
                </a:solidFill>
                <a:latin typeface="+mn-lt"/>
                <a:ea typeface="+mn-ea"/>
                <a:cs typeface="+mn-cs"/>
              </a:rPr>
              <a:t>intradomain</a:t>
            </a:r>
            <a:r>
              <a:rPr lang="en-US" sz="1200" kern="1200" baseline="0" dirty="0" smtClean="0">
                <a:solidFill>
                  <a:schemeClr val="tx1"/>
                </a:solidFill>
                <a:latin typeface="+mn-lt"/>
                <a:ea typeface="+mn-ea"/>
                <a:cs typeface="+mn-cs"/>
              </a:rPr>
              <a:t> protocol. For example, if a border router wants to inject 10,000 prefixes that it learned about from another AS, it will have to send very big link-state packets to the other routers in that AS, and their shortest-path calculations are going to become very complex. For this reason, the routers in a backbone network use a variant of BGP called interior BGP (IBGP) to effectively redistribute the information that is learned by the BGP speakers at the edges of the AS to all the other routers in the AS. IBGP enables any router in the AS to learn the best border router to use when sending a packet to any address. At the same time, each router in the AS keeps track of how to get to each border router using a conventional </a:t>
            </a:r>
            <a:r>
              <a:rPr lang="en-US" sz="1200" kern="1200" baseline="0" dirty="0" err="1" smtClean="0">
                <a:solidFill>
                  <a:schemeClr val="tx1"/>
                </a:solidFill>
                <a:latin typeface="+mn-lt"/>
                <a:ea typeface="+mn-ea"/>
                <a:cs typeface="+mn-cs"/>
              </a:rPr>
              <a:t>intradomain</a:t>
            </a:r>
            <a:r>
              <a:rPr lang="en-US" sz="1200" kern="1200" baseline="0" dirty="0" smtClean="0">
                <a:solidFill>
                  <a:schemeClr val="tx1"/>
                </a:solidFill>
                <a:latin typeface="+mn-lt"/>
                <a:ea typeface="+mn-ea"/>
                <a:cs typeface="+mn-cs"/>
              </a:rPr>
              <a:t> protocol with no injected information. By combining these two sets of information, each router in the AS is able to determine the appropriate next hop for all prefixes.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smtClean="0">
                <a:solidFill>
                  <a:schemeClr val="tx1"/>
                </a:solidFill>
                <a:latin typeface="+mn-lt"/>
                <a:ea typeface="+mn-ea"/>
                <a:cs typeface="+mn-cs"/>
              </a:rPr>
              <a:t>Integrating </a:t>
            </a:r>
            <a:r>
              <a:rPr lang="en-US" sz="1200" b="1" i="1" kern="1200" baseline="0" dirty="0" err="1" smtClean="0">
                <a:solidFill>
                  <a:schemeClr val="tx1"/>
                </a:solidFill>
                <a:latin typeface="+mn-lt"/>
                <a:ea typeface="+mn-ea"/>
                <a:cs typeface="+mn-cs"/>
              </a:rPr>
              <a:t>Interdomain</a:t>
            </a:r>
            <a:r>
              <a:rPr lang="en-US" sz="1200" b="1" i="1" kern="1200" baseline="0" dirty="0" smtClean="0">
                <a:solidFill>
                  <a:schemeClr val="tx1"/>
                </a:solidFill>
                <a:latin typeface="+mn-lt"/>
                <a:ea typeface="+mn-ea"/>
                <a:cs typeface="+mn-cs"/>
              </a:rPr>
              <a:t> and </a:t>
            </a:r>
            <a:r>
              <a:rPr lang="en-US" sz="1200" b="1" i="1" kern="1200" baseline="0" dirty="0" err="1" smtClean="0">
                <a:solidFill>
                  <a:schemeClr val="tx1"/>
                </a:solidFill>
                <a:latin typeface="+mn-lt"/>
                <a:ea typeface="+mn-ea"/>
                <a:cs typeface="+mn-cs"/>
              </a:rPr>
              <a:t>Intradomain</a:t>
            </a:r>
            <a:r>
              <a:rPr lang="en-US" sz="1200" b="1" i="1" kern="1200" baseline="0" dirty="0" smtClean="0">
                <a:solidFill>
                  <a:schemeClr val="tx1"/>
                </a:solidFill>
                <a:latin typeface="+mn-lt"/>
                <a:ea typeface="+mn-ea"/>
                <a:cs typeface="+mn-cs"/>
              </a:rPr>
              <a:t> Routing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While the preceding discussion illustrates how a BGP speaker learns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information, the question still remains as to how all the other routers in a domain get this information. There are several ways this problem can be addressed. We have already alluded to one very simple situation, which is also very common. In the case of a stub AS that only connects to other ASs at a single point, the border router is clearly the only choice for all routes that are outside the AS. Such a router can “inject” a default route into the </a:t>
            </a:r>
            <a:r>
              <a:rPr lang="en-US" sz="1200" kern="1200" baseline="0" dirty="0" err="1" smtClean="0">
                <a:solidFill>
                  <a:schemeClr val="tx1"/>
                </a:solidFill>
                <a:latin typeface="+mn-lt"/>
                <a:ea typeface="+mn-ea"/>
                <a:cs typeface="+mn-cs"/>
              </a:rPr>
              <a:t>intradomain</a:t>
            </a:r>
            <a:r>
              <a:rPr lang="en-US" sz="1200" kern="1200" baseline="0" dirty="0" smtClean="0">
                <a:solidFill>
                  <a:schemeClr val="tx1"/>
                </a:solidFill>
                <a:latin typeface="+mn-lt"/>
                <a:ea typeface="+mn-ea"/>
                <a:cs typeface="+mn-cs"/>
              </a:rPr>
              <a:t> routing protocol. In effect, this is a statement that any network that has not been explicitly advertised in the </a:t>
            </a:r>
            <a:r>
              <a:rPr lang="en-US" sz="1200" kern="1200" baseline="0" dirty="0" err="1" smtClean="0">
                <a:solidFill>
                  <a:schemeClr val="tx1"/>
                </a:solidFill>
                <a:latin typeface="+mn-lt"/>
                <a:ea typeface="+mn-ea"/>
                <a:cs typeface="+mn-cs"/>
              </a:rPr>
              <a:t>intradomain</a:t>
            </a:r>
            <a:r>
              <a:rPr lang="en-US" sz="1200" kern="1200" baseline="0" dirty="0" smtClean="0">
                <a:solidFill>
                  <a:schemeClr val="tx1"/>
                </a:solidFill>
                <a:latin typeface="+mn-lt"/>
                <a:ea typeface="+mn-ea"/>
                <a:cs typeface="+mn-cs"/>
              </a:rPr>
              <a:t> protocol is reachable through the border router. Recall from the discussion of IP forwarding in Section 4.1 that the default entry in the forwarding table comes after all the more specific entries, and it matches anything that failed to match a specific entry. The next step up in complexity is to have the border routers inject specific routes they have learned from outside the AS. Consider, for example, the border router of a provider AS that connects to a customer AS. That router could learn that the network prefix 192.4.54/24 is located inside the customer AS, either through BGP or because the information is configured into the border router. It could inject a route to that prefix into the routing protocol running inside the provider AS. This would be an advertisement of the sort “I have a link to 192.4.54/24 of cost X.” This would cause other routers in the provider AS to learn that this border router is the place to send packets destined for that prefix.</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final level of complexity comes in backbone networks, which learn so much routing information from BGP that it becomes too costly to inject it into the </a:t>
            </a:r>
            <a:r>
              <a:rPr lang="en-US" sz="1200" kern="1200" baseline="0" dirty="0" err="1" smtClean="0">
                <a:solidFill>
                  <a:schemeClr val="tx1"/>
                </a:solidFill>
                <a:latin typeface="+mn-lt"/>
                <a:ea typeface="+mn-ea"/>
                <a:cs typeface="+mn-cs"/>
              </a:rPr>
              <a:t>intradomain</a:t>
            </a:r>
            <a:r>
              <a:rPr lang="en-US" sz="1200" kern="1200" baseline="0" dirty="0" smtClean="0">
                <a:solidFill>
                  <a:schemeClr val="tx1"/>
                </a:solidFill>
                <a:latin typeface="+mn-lt"/>
                <a:ea typeface="+mn-ea"/>
                <a:cs typeface="+mn-cs"/>
              </a:rPr>
              <a:t> protocol. For example, if a border router wants to inject 10,000 prefixes that it learned about from another AS, it will have to send very big link-state packets to the other routers in that AS, and their shortest-path calculations are going to become very complex. For this reason, the routers in a backbone network use a variant of BGP called interior BGP (IBGP) to effectively redistribute the information that is learned by the BGP speakers at the edges of the AS to all the other routers in the AS. IBGP enables any router in the AS to learn the best border router to use when sending a packet to any address. At the same time, each router in the AS keeps track of how to get to each border router using a conventional </a:t>
            </a:r>
            <a:r>
              <a:rPr lang="en-US" sz="1200" kern="1200" baseline="0" dirty="0" err="1" smtClean="0">
                <a:solidFill>
                  <a:schemeClr val="tx1"/>
                </a:solidFill>
                <a:latin typeface="+mn-lt"/>
                <a:ea typeface="+mn-ea"/>
                <a:cs typeface="+mn-cs"/>
              </a:rPr>
              <a:t>intradomain</a:t>
            </a:r>
            <a:r>
              <a:rPr lang="en-US" sz="1200" kern="1200" baseline="0" dirty="0" smtClean="0">
                <a:solidFill>
                  <a:schemeClr val="tx1"/>
                </a:solidFill>
                <a:latin typeface="+mn-lt"/>
                <a:ea typeface="+mn-ea"/>
                <a:cs typeface="+mn-cs"/>
              </a:rPr>
              <a:t> protocol with no injected information. By combining these two sets of information, each router in the AS is able to determine the appropriate next hop for all prefixes.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idea, called Multiprotocol Label Switching (MPLS), tries to combine some of the properties of virtual circuits with the flexibility and robustness of </a:t>
            </a:r>
            <a:r>
              <a:rPr lang="en-US" sz="1200" kern="1200" baseline="0" dirty="0" err="1" smtClean="0">
                <a:solidFill>
                  <a:schemeClr val="tx1"/>
                </a:solidFill>
                <a:latin typeface="+mn-lt"/>
                <a:ea typeface="+mn-ea"/>
                <a:cs typeface="+mn-cs"/>
              </a:rPr>
              <a:t>datagrams</a:t>
            </a:r>
            <a:r>
              <a:rPr lang="en-US" sz="1200" kern="1200" baseline="0" dirty="0" smtClean="0">
                <a:solidFill>
                  <a:schemeClr val="tx1"/>
                </a:solidFill>
                <a:latin typeface="+mn-lt"/>
                <a:ea typeface="+mn-ea"/>
                <a:cs typeface="+mn-cs"/>
              </a:rPr>
              <a:t>. On the one hand, MPLS is very much associated with the Internet Protocol’s datagram-based architecture—it relies on IP addresses and IP routing protocols to do its job. On the other hand, MPLS-enabled routers also forward packets by examining relatively short, fixed-length labels, and these labels have local scope, just like in a virtual circuit network. It is perhaps this marriage of two seemingly opposed technologies that has caused MPLS to have a somewhat mixed reception in the Internet engineering community.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Before looking at how MPLS works, it is reasonable to ask, “What is it good for?” Many claims have been made for MPLS, but there are three main things that it</a:t>
            </a:r>
          </a:p>
          <a:p>
            <a:r>
              <a:rPr lang="en-US" sz="1200" kern="1200" baseline="0" dirty="0" smtClean="0">
                <a:solidFill>
                  <a:schemeClr val="tx1"/>
                </a:solidFill>
                <a:latin typeface="+mn-lt"/>
                <a:ea typeface="+mn-ea"/>
                <a:cs typeface="+mn-cs"/>
              </a:rPr>
              <a:t>is used for today: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enable IP capabilities on devices that do not have the capability to forward IP </a:t>
            </a:r>
            <a:r>
              <a:rPr lang="en-US" sz="1200" kern="1200" baseline="0" dirty="0" err="1" smtClean="0">
                <a:solidFill>
                  <a:schemeClr val="tx1"/>
                </a:solidFill>
                <a:latin typeface="+mn-lt"/>
                <a:ea typeface="+mn-ea"/>
                <a:cs typeface="+mn-cs"/>
              </a:rPr>
              <a:t>datagrams</a:t>
            </a:r>
            <a:r>
              <a:rPr lang="en-US" sz="1200" kern="1200" baseline="0" dirty="0" smtClean="0">
                <a:solidFill>
                  <a:schemeClr val="tx1"/>
                </a:solidFill>
                <a:latin typeface="+mn-lt"/>
                <a:ea typeface="+mn-ea"/>
                <a:cs typeface="+mn-cs"/>
              </a:rPr>
              <a:t> in the normal manner</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forward IP packets along “explicit routes”—</a:t>
            </a:r>
            <a:r>
              <a:rPr lang="en-US" sz="1200" kern="1200" baseline="0" dirty="0" err="1" smtClean="0">
                <a:solidFill>
                  <a:schemeClr val="tx1"/>
                </a:solidFill>
                <a:latin typeface="+mn-lt"/>
                <a:ea typeface="+mn-ea"/>
                <a:cs typeface="+mn-cs"/>
              </a:rPr>
              <a:t>precalculated</a:t>
            </a:r>
            <a:r>
              <a:rPr lang="en-US" sz="1200" kern="1200" baseline="0" dirty="0" smtClean="0">
                <a:solidFill>
                  <a:schemeClr val="tx1"/>
                </a:solidFill>
                <a:latin typeface="+mn-lt"/>
                <a:ea typeface="+mn-ea"/>
                <a:cs typeface="+mn-cs"/>
              </a:rPr>
              <a:t> routes that don’t necessarily match those that normal IP routing protocols would select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To support certain types of virtual private network services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It is worth noting that one of the original goals—improving performance— is not on the list. This has a lot to do with the advances that have been made in forwarding algorithms for IP routers in recent years, and with the complex set of factors beyond header processing that determine performance.</a:t>
            </a:r>
          </a:p>
          <a:p>
            <a:r>
              <a:rPr lang="en-US" sz="1200" kern="1200" baseline="0" dirty="0" smtClean="0">
                <a:solidFill>
                  <a:schemeClr val="tx1"/>
                </a:solidFill>
                <a:latin typeface="+mn-lt"/>
                <a:ea typeface="+mn-ea"/>
                <a:cs typeface="+mn-cs"/>
              </a:rPr>
              <a:t>The best way to understand how MPLS works is to look at some examples of its use.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We will look at examples to illustrate the three applications of MPLS mentioned above.</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while the forwarding algorithm has been changed from longest match to exact match, the routing algorithm can be any standard IP routing algorithm (e.g., OSPF). The path that a packet will follow in this environment is the exact same path that it would have followed if MPLS were not involved—the path  chosen by the IP routing algorithms. All that has changed is the forwarding algorithm. The major effect of changing the forwarding algorithm is that devices that normally don’t know how to forward IP packets can be used in an MPLS network. The most notable early application of this result was to ATM switches, which  can support MPLS without any changes to their forwarding hardware. ATM switches support the label swapping forwarding algorithm just described, and by providing these switches with IP routing protocols and a method to distribute label bindings, they could be turned into </a:t>
            </a:r>
            <a:r>
              <a:rPr lang="en-US" sz="1200" i="1" kern="1200" baseline="0" dirty="0" smtClean="0">
                <a:solidFill>
                  <a:schemeClr val="tx1"/>
                </a:solidFill>
                <a:latin typeface="+mn-lt"/>
                <a:ea typeface="+mn-ea"/>
                <a:cs typeface="+mn-cs"/>
              </a:rPr>
              <a:t>label switching routers (LSRs)—devices that run IP control protocols but </a:t>
            </a:r>
            <a:r>
              <a:rPr lang="en-US" sz="1200" kern="1200" baseline="0" dirty="0" smtClean="0">
                <a:solidFill>
                  <a:schemeClr val="tx1"/>
                </a:solidFill>
                <a:latin typeface="+mn-lt"/>
                <a:ea typeface="+mn-ea"/>
                <a:cs typeface="+mn-cs"/>
              </a:rPr>
              <a:t>use the label switching forwarding algorithm. More recently, the same idea has been applied to optical switches of the sort described in Section 3.1.2.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if an ATM switch is to function as an MPLS LSR, then the label needs to be in a place where the switch can use it, and that means it needs to be in the ATM cell header, exactly where we would normally find the VCI and VPI fields, as shown in Figure 4.42(a). Having now devised a scheme by</a:t>
            </a:r>
          </a:p>
          <a:p>
            <a:r>
              <a:rPr lang="en-US" sz="1200" kern="1200" baseline="0" dirty="0" smtClean="0">
                <a:solidFill>
                  <a:schemeClr val="tx1"/>
                </a:solidFill>
                <a:latin typeface="+mn-lt"/>
                <a:ea typeface="+mn-ea"/>
                <a:cs typeface="+mn-cs"/>
              </a:rPr>
              <a:t>which an ATM switch can function as an LSR, what have we gained? One thing to note is that we could now build a network that used a mixture of conventional</a:t>
            </a:r>
          </a:p>
          <a:p>
            <a:r>
              <a:rPr lang="en-US" sz="1200" kern="1200" baseline="0" dirty="0" smtClean="0">
                <a:solidFill>
                  <a:schemeClr val="tx1"/>
                </a:solidFill>
                <a:latin typeface="+mn-lt"/>
                <a:ea typeface="+mn-ea"/>
                <a:cs typeface="+mn-cs"/>
              </a:rPr>
              <a:t>IP routers, label edge routers, and ATM switches functioning as LSRs, and they would all use the same routing protocols. To understand the benefits of using the same protocols, consider the alternative. In Figure 4.43(a) we see a set of routers interconnected by virtual circuits over an ATM network, a configuration called an “overlay” network. At one point in time, networks of this type were often built because commercially available ATM switches supported higher total throughput than routers. Today, networks like this are less common because routers have caught up with and even surpassed ATM switches. However, these networks still exist because of the significant installed base of ATM switches in network backbones, which in turn is partly a result of ATM’s ability to support a range of capabilities such as circuit emulation and virtual circuit services.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while the forwarding algorithm has been changed from longest match to exact match, the routing algorithm can be any standard IP routing algorithm (e.g., OSPF). The path that a packet will follow in this environment is the exact same path that it would have followed if MPLS were not involved—the path  chosen by the IP routing algorithms. All that has changed is the forwarding algorithm. The major effect of changing the forwarding algorithm is that devices that normally don’t know how to forward IP packets can be used in an MPLS network. The most notable early application of this result was to ATM switches, which  can support MPLS without any changes to their forwarding hardware. ATM switches support the label swapping forwarding algorithm just described, and by providing these switches with IP routing protocols and a method to distribute label bindings, they could be turned into </a:t>
            </a:r>
            <a:r>
              <a:rPr lang="en-US" sz="1200" i="1" kern="1200" baseline="0" dirty="0" smtClean="0">
                <a:solidFill>
                  <a:schemeClr val="tx1"/>
                </a:solidFill>
                <a:latin typeface="+mn-lt"/>
                <a:ea typeface="+mn-ea"/>
                <a:cs typeface="+mn-cs"/>
              </a:rPr>
              <a:t>label switching routers (LSRs)—devices that run IP control protocols but </a:t>
            </a:r>
            <a:r>
              <a:rPr lang="en-US" sz="1200" kern="1200" baseline="0" dirty="0" smtClean="0">
                <a:solidFill>
                  <a:schemeClr val="tx1"/>
                </a:solidFill>
                <a:latin typeface="+mn-lt"/>
                <a:ea typeface="+mn-ea"/>
                <a:cs typeface="+mn-cs"/>
              </a:rPr>
              <a:t>use the label switching forwarding algorithm. More recently, the same idea has been applied to optical switches of the sort described in Section 3.1.2.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if an ATM switch is to function as an MPLS LSR, then the label needs to be in a place where the switch can use it, and that means it needs to be in the ATM cell header, exactly where we would normally find the VCI and VPI fields, as shown in Figure 4.42(a). Having now devised a scheme by</a:t>
            </a:r>
          </a:p>
          <a:p>
            <a:r>
              <a:rPr lang="en-US" sz="1200" kern="1200" baseline="0" dirty="0" smtClean="0">
                <a:solidFill>
                  <a:schemeClr val="tx1"/>
                </a:solidFill>
                <a:latin typeface="+mn-lt"/>
                <a:ea typeface="+mn-ea"/>
                <a:cs typeface="+mn-cs"/>
              </a:rPr>
              <a:t>which an ATM switch can function as an LSR, what have we gained? One thing to note is that we could now build a network that used a mixture of conventional</a:t>
            </a:r>
          </a:p>
          <a:p>
            <a:r>
              <a:rPr lang="en-US" sz="1200" kern="1200" baseline="0" dirty="0" smtClean="0">
                <a:solidFill>
                  <a:schemeClr val="tx1"/>
                </a:solidFill>
                <a:latin typeface="+mn-lt"/>
                <a:ea typeface="+mn-ea"/>
                <a:cs typeface="+mn-cs"/>
              </a:rPr>
              <a:t>IP routers, label edge routers, and ATM switches functioning as LSRs, and they would all use the same routing protocols. To understand the benefits of using the same protocols, consider the alternative. In Figure 4.43(a) we see a set of routers interconnected by virtual circuits over an ATM network, a configuration called an “overlay” network. At one point in time, networks of this type were often built because commercially available ATM switches supported higher total throughput than routers. Today, networks like this are less common because routers have caught up with and even surpassed ATM switches. However, these networks still exist because of the significant installed base of ATM switches in network backbones, which in turn is partly a result of ATM’s ability to support a range of capabilities such as circuit emulation and virtual circuit services.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last week lectures, we had discussed why a single routing protocol does not scale to the size of Internet due to scaling and administrative autonomy issues.</a:t>
            </a:r>
          </a:p>
          <a:p>
            <a:endParaRPr lang="en-US" baseline="0" dirty="0" smtClean="0"/>
          </a:p>
          <a:p>
            <a:r>
              <a:rPr lang="en-US" baseline="0" dirty="0" smtClean="0"/>
              <a:t>In today’s lecture we are going to cover two important topics. </a:t>
            </a:r>
          </a:p>
          <a:p>
            <a:endParaRPr lang="en-US" baseline="0" dirty="0" smtClean="0"/>
          </a:p>
          <a:p>
            <a:r>
              <a:rPr lang="en-US" b="1" baseline="0" dirty="0" smtClean="0"/>
              <a:t>1) </a:t>
            </a:r>
            <a:r>
              <a:rPr lang="en-US" baseline="0" dirty="0" smtClean="0"/>
              <a:t>The first being that how do we exchange routing information between different autonomous systems (AS) that may potentially be using totally different interior gateway (IGP) routing protocols. As we will see in this lecture, the issue of inter-AS routing (or </a:t>
            </a:r>
            <a:r>
              <a:rPr lang="en-US" baseline="0" dirty="0" err="1" smtClean="0"/>
              <a:t>interdomain</a:t>
            </a:r>
            <a:r>
              <a:rPr lang="en-US" baseline="0" dirty="0" smtClean="0"/>
              <a:t> routing, as it is also known) is quite challenging.</a:t>
            </a:r>
          </a:p>
          <a:p>
            <a:endParaRPr lang="en-US" baseline="0" dirty="0" smtClean="0"/>
          </a:p>
          <a:p>
            <a:r>
              <a:rPr lang="en-US" baseline="0" dirty="0" smtClean="0"/>
              <a:t>We will also cover the most popular exterior gateway routing protocol (EGP) of the Internet – BGP. BGP is virtually the only EGP used to exchange routing information between different AS on the Internet. It’s quite a complex protocol and it is not our intention to discuss BGP in all its detail today. </a:t>
            </a:r>
          </a:p>
          <a:p>
            <a:r>
              <a:rPr lang="en-US" baseline="0" dirty="0" smtClean="0"/>
              <a:t/>
            </a:r>
            <a:br>
              <a:rPr lang="en-US" baseline="0" dirty="0" smtClean="0"/>
            </a:br>
            <a:r>
              <a:rPr lang="en-US" baseline="0" dirty="0" smtClean="0"/>
              <a:t>We will instead focus on the basics of BGP so that you can understand how inter-AS routing works. Interested students may want to look up this topic independently since BGP is perhaps the most important </a:t>
            </a:r>
            <a:r>
              <a:rPr lang="en-US" i="1" baseline="0" dirty="0" smtClean="0"/>
              <a:t>Internet </a:t>
            </a:r>
            <a:r>
              <a:rPr lang="en-US" baseline="0" dirty="0" smtClean="0"/>
              <a:t>routing protocol.</a:t>
            </a:r>
          </a:p>
          <a:p>
            <a:endParaRPr lang="en-US" baseline="0" dirty="0" smtClean="0"/>
          </a:p>
          <a:p>
            <a:r>
              <a:rPr lang="en-US" b="1" baseline="0" dirty="0" smtClean="0"/>
              <a:t>2) </a:t>
            </a:r>
            <a:r>
              <a:rPr lang="en-US" b="0" baseline="0" dirty="0" smtClean="0"/>
              <a:t>We will focus on a technology that is very commonly used in the core networks driving today’s Internet. This technology, called MPLS, was designed to alleviate some of the overheads associated with plain IP forwarding which requires population of routing/ forwarding tables and then longest-prefix matches. </a:t>
            </a:r>
          </a:p>
          <a:p>
            <a:endParaRPr lang="en-US" b="0" baseline="0" dirty="0" smtClean="0"/>
          </a:p>
          <a:p>
            <a:r>
              <a:rPr lang="en-US" b="0" baseline="0" dirty="0" smtClean="0"/>
              <a:t>While, the primary aim of MPLS is to improve the switching/ routing speed of packets through the core network, it has some other advantages as well as we will see (which includes easy VPN creation, explicit route definition, and traffic engineering).</a:t>
            </a:r>
            <a:endParaRPr lang="en-US" b="1" baseline="0" dirty="0" smtClean="0"/>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Note that while the forwarding algorithm has been changed from longest match to exact match, the routing algorithm can be any standard IP routing algorithm (e.g., OSPF). The path that a packet will follow in this environment is the exact same path that it would have followed if MPLS were not involved—the path  chosen by the IP routing algorithms. All that has changed is the forwarding algorithm. The major effect of changing the forwarding algorithm is that devices that normally don’t know how to forward IP packets can be used in an MPLS network. The most notable early application of this result was to ATM switches, which  can support MPLS without any changes to their forwarding hardware. ATM switches support the label swapping forwarding algorithm just described, and by providing these switches with IP routing protocols and a method to distribute label bindings, they could be turned into </a:t>
            </a:r>
            <a:r>
              <a:rPr lang="en-US" sz="1200" i="1" kern="1200" baseline="0" dirty="0" smtClean="0">
                <a:solidFill>
                  <a:schemeClr val="tx1"/>
                </a:solidFill>
                <a:latin typeface="+mn-lt"/>
                <a:ea typeface="+mn-ea"/>
                <a:cs typeface="+mn-cs"/>
              </a:rPr>
              <a:t>label switching routers (LSRs)—devices that run IP control protocols but </a:t>
            </a:r>
            <a:r>
              <a:rPr lang="en-US" sz="1200" kern="1200" baseline="0" dirty="0" smtClean="0">
                <a:solidFill>
                  <a:schemeClr val="tx1"/>
                </a:solidFill>
                <a:latin typeface="+mn-lt"/>
                <a:ea typeface="+mn-ea"/>
                <a:cs typeface="+mn-cs"/>
              </a:rPr>
              <a:t>use the label switching forwarding algorithm. More recently, the same idea has been applied to optical switches of the sort described in Section 3.1.2.</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However, if an ATM switch is to function as an MPLS LSR, then the label needs to be in a place where the switch can use it, and that means it needs to be in the ATM cell header, exactly where we would normally find the VCI and VPI fields, as shown in Figure 4.42(a). Having now devised a scheme by</a:t>
            </a:r>
          </a:p>
          <a:p>
            <a:r>
              <a:rPr lang="en-US" sz="1200" kern="1200" baseline="0" dirty="0" smtClean="0">
                <a:solidFill>
                  <a:schemeClr val="tx1"/>
                </a:solidFill>
                <a:latin typeface="+mn-lt"/>
                <a:ea typeface="+mn-ea"/>
                <a:cs typeface="+mn-cs"/>
              </a:rPr>
              <a:t>which an ATM switch can function as an LSR, what have we gained? One thing to note is that we could now build a network that used a mixture of conventional</a:t>
            </a:r>
          </a:p>
          <a:p>
            <a:r>
              <a:rPr lang="en-US" sz="1200" kern="1200" baseline="0" dirty="0" smtClean="0">
                <a:solidFill>
                  <a:schemeClr val="tx1"/>
                </a:solidFill>
                <a:latin typeface="+mn-lt"/>
                <a:ea typeface="+mn-ea"/>
                <a:cs typeface="+mn-cs"/>
              </a:rPr>
              <a:t>IP routers, label edge routers, and ATM switches functioning as LSRs, and they would all use the same routing protocols. To understand the benefits of using the same protocols, consider the alternative. In Figure 4.43(a) we see a set of routers interconnected by virtual circuits over an ATM network, a configuration called an “overlay” network. At one point in time, networks of this type were often built because commercially available ATM switches supported higher total throughput than routers. Today, networks like this are less common because routers have caught up with and even surpassed ATM switches. However, these networks still exist because of the significant installed base of ATM switches in network backbones, which in turn is partly a result of ATM’s ability to support a range of capabilities such as circuit emulation and virtual circuit services.</a:t>
            </a: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first talked about virtual private networks (VPNs) in Section 4.1.8, and we noted that one way to build them was using tunnels. It turns out that MPLS can be thought of as a way to build tunnels, and this makes it suitable for building VPNs of various types.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simplest form of MPLS VPN to understand is a “layer 2” VPN. In this type of VPN, MPLS is used to tunnel layer 2 data (such as Ethernet frames or ATM cells)</a:t>
            </a:r>
          </a:p>
          <a:p>
            <a:r>
              <a:rPr lang="en-US" sz="1200" kern="1200" baseline="0" dirty="0" smtClean="0">
                <a:solidFill>
                  <a:schemeClr val="tx1"/>
                </a:solidFill>
                <a:latin typeface="+mn-lt"/>
                <a:ea typeface="+mn-ea"/>
                <a:cs typeface="+mn-cs"/>
              </a:rPr>
              <a:t>across a network of MPLS-enabled routers. Recall from Section 4.1.8 that one reason for tunnels is to provide some sort of network service (such as multicast) that is not supported by some routers in the network. The same logic applies here: IP routers are not ATM switches, so you cannot provide an ATM virtual circuit service across a network of conventional routers. However, if you had a pair of routers interconnected by a tunnel, they could send ATM cells across the tunnel and emulate an ATM circuit. The term for this technique within the IETF is </a:t>
            </a:r>
            <a:r>
              <a:rPr lang="en-US" sz="1200" i="1" kern="1200" baseline="0" dirty="0" err="1" smtClean="0">
                <a:solidFill>
                  <a:schemeClr val="tx1"/>
                </a:solidFill>
                <a:latin typeface="+mn-lt"/>
                <a:ea typeface="+mn-ea"/>
                <a:cs typeface="+mn-cs"/>
              </a:rPr>
              <a:t>pseudowire</a:t>
            </a:r>
            <a:r>
              <a:rPr lang="en-US" sz="1200" i="1" kern="1200" baseline="0" dirty="0" smtClean="0">
                <a:solidFill>
                  <a:schemeClr val="tx1"/>
                </a:solidFill>
                <a:latin typeface="+mn-lt"/>
                <a:ea typeface="+mn-ea"/>
                <a:cs typeface="+mn-cs"/>
              </a:rPr>
              <a:t> emulation. Figure 4.45  </a:t>
            </a:r>
            <a:r>
              <a:rPr lang="en-US" sz="1200" kern="1200" baseline="0" dirty="0" smtClean="0">
                <a:solidFill>
                  <a:schemeClr val="tx1"/>
                </a:solidFill>
                <a:latin typeface="+mn-lt"/>
                <a:ea typeface="+mn-ea"/>
                <a:cs typeface="+mn-cs"/>
              </a:rPr>
              <a:t>illustrates the idea. We have already seen how IP tunnels are built: The router at the entrance of the tunnel wraps the data to be tunneled in an IP header (the “tunnel header”), which represents the address of the router at the far end of the tunnel, and sends the data like any other IP packet. The receiving router receives the packet with its own address in the header, strips the tunnel header, and finds the data that was tunneled, which it then processes. Exactly what it does with that data depends on what it is. For example, if it were another IP packet, it would then be forwarded like a normal IP packet. However, it need not be an IP packet, as long as the receiving router knows what to do with non-IP packets. We’ll return to the issue of how to handle non-IP data in a moment.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An MPLS tunnel is not too different from an IP tunnel, except that the “tunnel header” consists of an MPLS header rather than an IP header. Looking back to our</a:t>
            </a:r>
          </a:p>
          <a:p>
            <a:r>
              <a:rPr lang="en-US" sz="1200" kern="1200" baseline="0" dirty="0" smtClean="0">
                <a:solidFill>
                  <a:schemeClr val="tx1"/>
                </a:solidFill>
                <a:latin typeface="+mn-lt"/>
                <a:ea typeface="+mn-ea"/>
                <a:cs typeface="+mn-cs"/>
              </a:rPr>
              <a:t>first example, in Figure 4.41, we saw that router R1 attached a label (15) to every packet that it sent toward prefix 10.1.1. Such a packet would then follow the path R1-R2-R3, with each router in the path examining only the MPLS label. Thus, we observe that there was no requirement that R1 only send IP packets along this path— any data could be wrapped up in the MPLS header, and it would follow the same path because the intervening routers never look beyond the MPLS header. In this regard, an MPLS header is just like an IP tunnel header.7 The only issue with sending non-IP traffic along a tunnel, MPLS or otherwise, is this: What do we do with non-IP traffic when it reaches the end of the tunnel? The general solution is to carry some sort of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identifier in the tunnel payload that tells the router at the end of the tunnel what to do. It turns out that an MPLS label is a perfect fit for such an identifier. An example will make this clear. Let’s assume we want to tunnel ATM cells from one router to another across a network of MPLS-enabled routers, as in Figure 4.45. Further, we assume that the goal is to emulate an ATM virtual circuit; that is, cells arrive at the entrance, or head, of the tunnel on a certain input port with a certain VCI and should leave the tail end of the tunnel on a certain output port and potentially different VCI. This can be accomplished by configuring the “head” and “tail” routers as follows: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head router needs to be configured with the incoming port, the incoming VCI, the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label” for this emulated circuit, and the address of</a:t>
            </a:r>
          </a:p>
          <a:p>
            <a:r>
              <a:rPr lang="en-US" sz="1200" kern="1200" baseline="0" dirty="0" smtClean="0">
                <a:solidFill>
                  <a:schemeClr val="tx1"/>
                </a:solidFill>
                <a:latin typeface="+mn-lt"/>
                <a:ea typeface="+mn-ea"/>
                <a:cs typeface="+mn-cs"/>
              </a:rPr>
              <a:t>the tunnel end router.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The tail end router needs to be configured with the outgoing port, the outgoing VCI, and the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label.</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Once the routers are provided with this information, we can see how an ATM cell would be forwarded. Figure 4.46 illustrates the steps.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1 An ATM cell arrives on the designated input port with the appropriate VCI value (101 in this example).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2 The head router attaches the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label that identifies the emulated circuit.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3 The head router then attaches a second label, which is the tunnel label that will get the packet to the tail router. This label is learned by mechanisms just like</a:t>
            </a:r>
          </a:p>
          <a:p>
            <a:r>
              <a:rPr lang="en-US" sz="1200" kern="1200" baseline="0" dirty="0" smtClean="0">
                <a:solidFill>
                  <a:schemeClr val="tx1"/>
                </a:solidFill>
                <a:latin typeface="+mn-lt"/>
                <a:ea typeface="+mn-ea"/>
                <a:cs typeface="+mn-cs"/>
              </a:rPr>
              <a:t>those described in Section 4.5.1.</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4 Routers between the head and tail forward the packet using only the tunnel label.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5 The tail router removes the tunnel label, finds the </a:t>
            </a:r>
            <a:r>
              <a:rPr lang="en-US" sz="1200" kern="1200" baseline="0" dirty="0" err="1" smtClean="0">
                <a:solidFill>
                  <a:schemeClr val="tx1"/>
                </a:solidFill>
                <a:latin typeface="+mn-lt"/>
                <a:ea typeface="+mn-ea"/>
                <a:cs typeface="+mn-cs"/>
              </a:rPr>
              <a:t>demultiplexing</a:t>
            </a:r>
            <a:r>
              <a:rPr lang="en-US" sz="1200" kern="1200" baseline="0" dirty="0" smtClean="0">
                <a:solidFill>
                  <a:schemeClr val="tx1"/>
                </a:solidFill>
                <a:latin typeface="+mn-lt"/>
                <a:ea typeface="+mn-ea"/>
                <a:cs typeface="+mn-cs"/>
              </a:rPr>
              <a:t> label, and recognizes the emulated circuit.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6 The tail router modifies the ATM VCI to the correct value (202 in this case) and sends it out the correct port.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item in this example that might be surprising is that the packet has two labels attached to it. This is one of the interesting features of MPLS—labels may be</a:t>
            </a:r>
          </a:p>
          <a:p>
            <a:r>
              <a:rPr lang="en-US" sz="1200" kern="1200" baseline="0" dirty="0" smtClean="0">
                <a:solidFill>
                  <a:schemeClr val="tx1"/>
                </a:solidFill>
                <a:latin typeface="+mn-lt"/>
                <a:ea typeface="+mn-ea"/>
                <a:cs typeface="+mn-cs"/>
              </a:rPr>
              <a:t>“stacked” on a packet to any depth. This provides some useful scaling capabilities. In this example, it enables a single tunnel to carry a potentially large number of emulated circuits. The same techniques described here can be applied to emulate many other layer 2 services, including Frame Relay and Ethernet. It is worth noting that virtually identical capabilities can be provided using IP tunnels; the main advantage of MPLS here is the shorter tunnel header.</a:t>
            </a:r>
          </a:p>
          <a:p>
            <a:r>
              <a:rPr lang="en-US" dirty="0" smtClean="0"/>
              <a:t/>
            </a:r>
            <a:br>
              <a:rPr lang="en-US" dirty="0" smtClean="0"/>
            </a:br>
            <a:r>
              <a:rPr lang="en-US" sz="1200" kern="1200" baseline="0" dirty="0" smtClean="0">
                <a:solidFill>
                  <a:schemeClr val="tx1"/>
                </a:solidFill>
                <a:latin typeface="+mn-lt"/>
                <a:ea typeface="+mn-ea"/>
                <a:cs typeface="+mn-cs"/>
              </a:rPr>
              <a:t>In summary, MPLS is a rather versatile tool that has been applied to a wide range of different networking problems. It combines the label swapping forwarding</a:t>
            </a:r>
          </a:p>
          <a:p>
            <a:r>
              <a:rPr lang="en-US" sz="1200" kern="1200" baseline="0" dirty="0" smtClean="0">
                <a:solidFill>
                  <a:schemeClr val="tx1"/>
                </a:solidFill>
                <a:latin typeface="+mn-lt"/>
                <a:ea typeface="+mn-ea"/>
                <a:cs typeface="+mn-cs"/>
              </a:rPr>
              <a:t>mechanism that is normally associated with virtual circuit networks with the routing and control protocols of IP datagram networks to produce a class of network that is somewhere between the two conventional extremes. This extends the capabilities of IP networks to enable, among other things, more precise control of routing and the support of a range of VPN services.</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Section 3.1.3 we introduced the concept of source routing. IP has a source routing option, but it is not widely used for several reasons, including the fact that only a limited number of hops can be specified, and because it is usually processed outside the “fast path” on most routers.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MPLS provides a convenient way to add capabilities similar to source routing to IP networks, although the capability is more often called “explicit routing” rather than “source routing.” One reason for the distinction is that it usually isn’t the real source of the packet that picks the route. More often it is one of the routers inside a service provider’s network. Figure 4.44 shows an example of how the explicit routing capability of MPLS might be applied. This sort of network is often called a “fish” network because of its shape (the routers R1 and R2 form the tail; R7 is at the head). Suppose that the operator of the network in Figure 4.44 has determined that any traffic flowing from R1 to R7 should follow the path R1-R3-R6-R7, and that any traffic going from R2 to R7 should follow the path R2-R3-R4-R7. One reason for such a choice would be to make good use of the capacity available along the two distinct paths from R3 to R7. This cannot easily be accomplished with normal IP routing because R3 doesn’t look at where traffic came from in making its forwarding decisions.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Because MPLS uses label swapping to forward packets, it is easy enough to achieve the desired routing if the routers are MPLS-enabled. If R1 and R2 attach distinct labels to packets before sending them to R3, then R3 can forward packets from R1 and R2 along different paths. The question that then arises is, How do all the routers in the network agree on what labels to use and how to forward packets with particular labels? Clearly, we can’t use the same procedures as described in the preceding section to distribute labels because those procedures establish labels that cause packets to follow the normal paths picked by IP routing, which is exactly what we are trying to avoid. Instead, a new mechanism is needed. It turns out that the protocol used for this task is the Resource Reservation Protocol (RSVP). We’ll talk more about this protocol in Section 6.5.2, but for now it suffices to say that it is possible to send an RSVP message along an explicitly specified path (e.g., R1-R3-R6-R7) and use it to set up label forwarding table entries all along that path. This is very similar to the process of establishing a virtual circuit described in Section 3.1.2. One of the applications of explicit routing is “traffic engineering,” which refers to the task of ensuring that sufficient resources are available in a network to meet the demands placed on it. Controlling exactly which paths the traffic flows on is an important part of traffic engineering. Explicit routing can also help to make networks more resilient in the face of failure, using a capability called </a:t>
            </a:r>
            <a:r>
              <a:rPr lang="en-US" sz="1200" i="1" kern="1200" baseline="0" dirty="0" smtClean="0">
                <a:solidFill>
                  <a:schemeClr val="tx1"/>
                </a:solidFill>
                <a:latin typeface="+mn-lt"/>
                <a:ea typeface="+mn-ea"/>
                <a:cs typeface="+mn-cs"/>
              </a:rPr>
              <a:t>fast reroute. For example, </a:t>
            </a:r>
            <a:r>
              <a:rPr lang="en-US" sz="1200" kern="1200" baseline="0" dirty="0" smtClean="0">
                <a:solidFill>
                  <a:schemeClr val="tx1"/>
                </a:solidFill>
                <a:latin typeface="+mn-lt"/>
                <a:ea typeface="+mn-ea"/>
                <a:cs typeface="+mn-cs"/>
              </a:rPr>
              <a:t>it is possible to </a:t>
            </a:r>
            <a:r>
              <a:rPr lang="en-US" sz="1200" kern="1200" baseline="0" dirty="0" err="1" smtClean="0">
                <a:solidFill>
                  <a:schemeClr val="tx1"/>
                </a:solidFill>
                <a:latin typeface="+mn-lt"/>
                <a:ea typeface="+mn-ea"/>
                <a:cs typeface="+mn-cs"/>
              </a:rPr>
              <a:t>precalculate</a:t>
            </a:r>
            <a:r>
              <a:rPr lang="en-US" sz="1200" kern="1200" baseline="0" dirty="0" smtClean="0">
                <a:solidFill>
                  <a:schemeClr val="tx1"/>
                </a:solidFill>
                <a:latin typeface="+mn-lt"/>
                <a:ea typeface="+mn-ea"/>
                <a:cs typeface="+mn-cs"/>
              </a:rPr>
              <a:t> a path from router A to router B that explicitly avoids a certain link L. In the event that link L fails, router A could send all traffic destined to B down the </a:t>
            </a:r>
            <a:r>
              <a:rPr lang="en-US" sz="1200" kern="1200" baseline="0" dirty="0" err="1" smtClean="0">
                <a:solidFill>
                  <a:schemeClr val="tx1"/>
                </a:solidFill>
                <a:latin typeface="+mn-lt"/>
                <a:ea typeface="+mn-ea"/>
                <a:cs typeface="+mn-cs"/>
              </a:rPr>
              <a:t>precalculated</a:t>
            </a:r>
            <a:r>
              <a:rPr lang="en-US" sz="1200" kern="1200" baseline="0" dirty="0" smtClean="0">
                <a:solidFill>
                  <a:schemeClr val="tx1"/>
                </a:solidFill>
                <a:latin typeface="+mn-lt"/>
                <a:ea typeface="+mn-ea"/>
                <a:cs typeface="+mn-cs"/>
              </a:rPr>
              <a:t> path. The combination of </a:t>
            </a:r>
            <a:r>
              <a:rPr lang="en-US" sz="1200" kern="1200" baseline="0" dirty="0" err="1" smtClean="0">
                <a:solidFill>
                  <a:schemeClr val="tx1"/>
                </a:solidFill>
                <a:latin typeface="+mn-lt"/>
                <a:ea typeface="+mn-ea"/>
                <a:cs typeface="+mn-cs"/>
              </a:rPr>
              <a:t>precalculation</a:t>
            </a:r>
            <a:r>
              <a:rPr lang="en-US" sz="1200" kern="1200" baseline="0" dirty="0" smtClean="0">
                <a:solidFill>
                  <a:schemeClr val="tx1"/>
                </a:solidFill>
                <a:latin typeface="+mn-lt"/>
                <a:ea typeface="+mn-ea"/>
                <a:cs typeface="+mn-cs"/>
              </a:rPr>
              <a:t> of the “backup path” and the explicit routing of packets along the path means that A doesn’t need to wait for routing protocol packets to make their way across the network or for routing algorithms to be executed by various other nodes in the network. In certain circumstances, this can significantly reduce the time taken to reroute packets around a point of failure.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final point to note about explicit routing is that explicit routes need not be calculated by a network operator as in the above example. There are a range of algorithms that routers can use to calculate explicit routes automatically. The most common of these is called </a:t>
            </a:r>
            <a:r>
              <a:rPr lang="en-US" sz="1200" i="1" kern="1200" baseline="0" dirty="0" smtClean="0">
                <a:solidFill>
                  <a:schemeClr val="tx1"/>
                </a:solidFill>
                <a:latin typeface="+mn-lt"/>
                <a:ea typeface="+mn-ea"/>
                <a:cs typeface="+mn-cs"/>
              </a:rPr>
              <a:t>constrained shortest path first (CSPF), which is like the </a:t>
            </a:r>
            <a:r>
              <a:rPr lang="en-US" sz="1200" kern="1200" baseline="0" dirty="0" smtClean="0">
                <a:solidFill>
                  <a:schemeClr val="tx1"/>
                </a:solidFill>
                <a:latin typeface="+mn-lt"/>
                <a:ea typeface="+mn-ea"/>
                <a:cs typeface="+mn-cs"/>
              </a:rPr>
              <a:t>link-state algorithms described in Section 4.2.3, but which also takes “constraints” into account. For example, if it was required to find a path from R1 to R7 that could carry an offered load of 100 Mbps, we could say that the “constraint” is that each link must have at least 100 Mbps of available capacity. CSPF addresses this sort of problem. More details on CSPF, and the applications of explicit routing, are provided in the “Further Reading” section at the end of the chapter. </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25</a:t>
            </a:fld>
            <a:endParaRPr lang="en-US" sz="1200" kern="1200" dirty="0">
              <a:solidFill>
                <a:prstClr val="black"/>
              </a:solidFill>
              <a:latin typeface="Calibri"/>
              <a:ea typeface="+mn-ea"/>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26</a:t>
            </a:fld>
            <a:endParaRPr lang="en-US" sz="1200" kern="1200" dirty="0">
              <a:solidFill>
                <a:prstClr val="black"/>
              </a:solidFill>
              <a:latin typeface="Calibri"/>
              <a:ea typeface="+mn-ea"/>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In the previous lectures, we introduced the notion that the Internet is organized as autonomous systems, each of which is under the control of a single administrative entity. A corporation’s complex internal network might be a single AS, as may the network of a single Internet service provider. The figure above shows a simple network with two autonomous systems.</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basic idea behind autonomous systems is to provide an additional way to hierarchically aggregate routing information in a large internet, thus improving scalability. We now divide the routing problem into two parts: routing within a single autonomous system and routing between autonomous systems. Since another name for autonomous systems in the Internet is routing </a:t>
            </a:r>
            <a:r>
              <a:rPr lang="en-US" sz="1200" i="1" kern="1200" baseline="0" dirty="0" smtClean="0">
                <a:solidFill>
                  <a:schemeClr val="tx1"/>
                </a:solidFill>
                <a:latin typeface="+mn-lt"/>
                <a:ea typeface="+mn-ea"/>
                <a:cs typeface="+mn-cs"/>
              </a:rPr>
              <a:t>domains, </a:t>
            </a:r>
            <a:r>
              <a:rPr lang="en-US" sz="1200" b="1" i="1" kern="1200" baseline="0" dirty="0" smtClean="0">
                <a:solidFill>
                  <a:schemeClr val="tx1"/>
                </a:solidFill>
                <a:latin typeface="+mn-lt"/>
                <a:ea typeface="+mn-ea"/>
                <a:cs typeface="+mn-cs"/>
              </a:rPr>
              <a:t>we refer to the two parts </a:t>
            </a:r>
            <a:r>
              <a:rPr lang="en-US" sz="1200" b="1" kern="1200" baseline="0" dirty="0" smtClean="0">
                <a:solidFill>
                  <a:schemeClr val="tx1"/>
                </a:solidFill>
                <a:latin typeface="+mn-lt"/>
                <a:ea typeface="+mn-ea"/>
                <a:cs typeface="+mn-cs"/>
              </a:rPr>
              <a:t>of the routing problem as inter-domain routing and intra-domain routing</a:t>
            </a:r>
            <a:r>
              <a:rPr lang="en-US" sz="1200" kern="1200" baseline="0" dirty="0" smtClean="0">
                <a:solidFill>
                  <a:schemeClr val="tx1"/>
                </a:solidFill>
                <a:latin typeface="+mn-lt"/>
                <a:ea typeface="+mn-ea"/>
                <a:cs typeface="+mn-cs"/>
              </a:rPr>
              <a:t>.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addition to improving scalability, the AS model decouples the intra-domain routing that takes place in one AS from that taking place in another. Thus, each AS can run whatever intra-domain routing protocols it chooses. It can even use static routes or multiple protocols if desired. The inter-domain routing problem is then one of having different ASs share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information with each other.</a:t>
            </a:r>
          </a:p>
          <a:p>
            <a:endParaRPr lang="en-US" dirty="0" smtClean="0"/>
          </a:p>
          <a:p>
            <a:r>
              <a:rPr lang="en-US" sz="1200" kern="1200" baseline="0" dirty="0" smtClean="0">
                <a:solidFill>
                  <a:schemeClr val="tx1"/>
                </a:solidFill>
                <a:latin typeface="+mn-lt"/>
                <a:ea typeface="+mn-ea"/>
                <a:cs typeface="+mn-cs"/>
              </a:rPr>
              <a:t>One feature of the autonomous system idea is that it enables some ASs to dramatically reduce the amount of routing information they need to care about by using </a:t>
            </a:r>
            <a:r>
              <a:rPr lang="en-US" sz="1200" i="1" kern="1200" baseline="0" dirty="0" smtClean="0">
                <a:solidFill>
                  <a:schemeClr val="tx1"/>
                </a:solidFill>
                <a:latin typeface="+mn-lt"/>
                <a:ea typeface="+mn-ea"/>
                <a:cs typeface="+mn-cs"/>
              </a:rPr>
              <a:t>default routes. For example, if a corporate network is connected to the rest of the </a:t>
            </a:r>
            <a:r>
              <a:rPr lang="en-US" sz="1200" kern="1200" baseline="0" dirty="0" smtClean="0">
                <a:solidFill>
                  <a:schemeClr val="tx1"/>
                </a:solidFill>
                <a:latin typeface="+mn-lt"/>
                <a:ea typeface="+mn-ea"/>
                <a:cs typeface="+mn-cs"/>
              </a:rPr>
              <a:t>Internet by a single router (this router is typically called a </a:t>
            </a:r>
            <a:r>
              <a:rPr lang="en-US" sz="1200" i="1" kern="1200" baseline="0" dirty="0" smtClean="0">
                <a:solidFill>
                  <a:schemeClr val="tx1"/>
                </a:solidFill>
                <a:latin typeface="+mn-lt"/>
                <a:ea typeface="+mn-ea"/>
                <a:cs typeface="+mn-cs"/>
              </a:rPr>
              <a:t>border router since it sits </a:t>
            </a:r>
            <a:r>
              <a:rPr lang="en-US" sz="1200" kern="1200" baseline="0" dirty="0" smtClean="0">
                <a:solidFill>
                  <a:schemeClr val="tx1"/>
                </a:solidFill>
                <a:latin typeface="+mn-lt"/>
                <a:ea typeface="+mn-ea"/>
                <a:cs typeface="+mn-cs"/>
              </a:rPr>
              <a:t>at the boundary between the AS and the rest of the Internet), then it is pretty easy for a host or router </a:t>
            </a:r>
            <a:r>
              <a:rPr lang="en-US" sz="1200" i="1" kern="1200" baseline="0" dirty="0" smtClean="0">
                <a:solidFill>
                  <a:schemeClr val="tx1"/>
                </a:solidFill>
                <a:latin typeface="+mn-lt"/>
                <a:ea typeface="+mn-ea"/>
                <a:cs typeface="+mn-cs"/>
              </a:rPr>
              <a:t>inside the autonomous system to figure out where it should send </a:t>
            </a:r>
            <a:r>
              <a:rPr lang="en-US" sz="1200" kern="1200" baseline="0" dirty="0" smtClean="0">
                <a:solidFill>
                  <a:schemeClr val="tx1"/>
                </a:solidFill>
                <a:latin typeface="+mn-lt"/>
                <a:ea typeface="+mn-ea"/>
                <a:cs typeface="+mn-cs"/>
              </a:rPr>
              <a:t>packets that are headed for a destination </a:t>
            </a:r>
            <a:r>
              <a:rPr lang="en-US" sz="1200" i="1" kern="1200" baseline="0" dirty="0" smtClean="0">
                <a:solidFill>
                  <a:schemeClr val="tx1"/>
                </a:solidFill>
                <a:latin typeface="+mn-lt"/>
                <a:ea typeface="+mn-ea"/>
                <a:cs typeface="+mn-cs"/>
              </a:rPr>
              <a:t>outside of this AS—they first go to the AS’s </a:t>
            </a:r>
            <a:r>
              <a:rPr lang="en-US" sz="1200" kern="1200" baseline="0" dirty="0" smtClean="0">
                <a:solidFill>
                  <a:schemeClr val="tx1"/>
                </a:solidFill>
                <a:latin typeface="+mn-lt"/>
                <a:ea typeface="+mn-ea"/>
                <a:cs typeface="+mn-cs"/>
              </a:rPr>
              <a:t>border router. This is the default route. Similarly, a regional Internet service provider can keep track of how to reach the networks of all its directly connected customers and can have a default route to some other provider (typically a backbone provider) for everyone else. Of course, this passing of the buck has to stop at some point; eventually the packet should reach a router connected to a backbone network that knows how to reach everything. Managing the amount of routing information in the backbones is an important issue that we discuss below. </a:t>
            </a:r>
          </a:p>
          <a:p>
            <a:endParaRPr lang="en-US" sz="1200" i="1" kern="1200" baseline="0" dirty="0" smtClean="0">
              <a:solidFill>
                <a:schemeClr val="tx1"/>
              </a:solidFill>
              <a:latin typeface="+mn-lt"/>
              <a:ea typeface="+mn-ea"/>
              <a:cs typeface="+mn-cs"/>
            </a:endParaRP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a few reasons why inter-domain routing is hard.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i="1" kern="1200" baseline="0" dirty="0" smtClean="0">
                <a:solidFill>
                  <a:schemeClr val="tx1"/>
                </a:solidFill>
                <a:latin typeface="+mn-lt"/>
                <a:ea typeface="+mn-ea"/>
                <a:cs typeface="+mn-cs"/>
              </a:rPr>
              <a:t>first challenge</a:t>
            </a:r>
            <a:r>
              <a:rPr lang="en-US" sz="1200" kern="1200" baseline="0" dirty="0" smtClean="0">
                <a:solidFill>
                  <a:schemeClr val="tx1"/>
                </a:solidFill>
                <a:latin typeface="+mn-lt"/>
                <a:ea typeface="+mn-ea"/>
                <a:cs typeface="+mn-cs"/>
              </a:rPr>
              <a:t> is simply a matter of scale. An Internet backbone router must be able to forward any packet destined anywhere in the Internet. That means having a routing table that will provide a match for any valid IP address. While CIDR has helped to control the number of distinct prefixes that are carried in the Internet’s backbone routing, there is inevitably a lot of routing information to pass around—on the order of 200,000 prefixes at the time of writing.</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i="1" kern="1200" baseline="0" dirty="0" smtClean="0">
                <a:solidFill>
                  <a:schemeClr val="tx1"/>
                </a:solidFill>
                <a:latin typeface="+mn-lt"/>
                <a:ea typeface="+mn-ea"/>
                <a:cs typeface="+mn-cs"/>
              </a:rPr>
              <a:t>third challenge</a:t>
            </a:r>
            <a:r>
              <a:rPr lang="en-US" sz="1200" kern="1200" baseline="0" dirty="0" smtClean="0">
                <a:solidFill>
                  <a:schemeClr val="tx1"/>
                </a:solidFill>
                <a:latin typeface="+mn-lt"/>
                <a:ea typeface="+mn-ea"/>
                <a:cs typeface="+mn-cs"/>
              </a:rPr>
              <a:t> involves the issue of trust. Provider A might be unwilling to believe certain advertisements from provider B for fear that provider B will advertise erroneous routing information. For example, trusting provider B when he advertises a great route to anywhere in the Internet can be a disastrous choice if provider B turns out to have made a mistake configuring his routers or to have insufficient capacity to carry the traffic. Closely related to this issue is the need to support very flexible policies in inter-domain routing.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common policy is the prevention of transit traffic. For example, the multi-homed corporation in Figure 4.29 may not wish to carry any traffic between the two providers to whom it connects. As a more complex example, provider A might wish to implement policies that say, “Use provider B only to reach these addresses,” “Use the path that crosses the fewest number of ASs,” or “Use AS </a:t>
            </a:r>
            <a:r>
              <a:rPr lang="en-US" sz="1200" i="1" kern="1200" baseline="0" dirty="0" smtClean="0">
                <a:solidFill>
                  <a:schemeClr val="tx1"/>
                </a:solidFill>
                <a:latin typeface="+mn-lt"/>
                <a:ea typeface="+mn-ea"/>
                <a:cs typeface="+mn-cs"/>
              </a:rPr>
              <a:t>x in preference to </a:t>
            </a:r>
            <a:r>
              <a:rPr lang="en-US" sz="1200" kern="1200" baseline="0" dirty="0" smtClean="0">
                <a:solidFill>
                  <a:schemeClr val="tx1"/>
                </a:solidFill>
                <a:latin typeface="+mn-lt"/>
                <a:ea typeface="+mn-ea"/>
                <a:cs typeface="+mn-cs"/>
              </a:rPr>
              <a:t>AS </a:t>
            </a:r>
            <a:r>
              <a:rPr lang="en-US" sz="1200" i="1" kern="1200" baseline="0" dirty="0" smtClean="0">
                <a:solidFill>
                  <a:schemeClr val="tx1"/>
                </a:solidFill>
                <a:latin typeface="+mn-lt"/>
                <a:ea typeface="+mn-ea"/>
                <a:cs typeface="+mn-cs"/>
              </a:rPr>
              <a:t>y.” The goal is to specify policies that lead to “good” paths, if not to optimal ones. </a:t>
            </a:r>
            <a:r>
              <a:rPr lang="en-US" sz="1200" kern="1200" baseline="0" dirty="0" smtClean="0">
                <a:solidFill>
                  <a:schemeClr val="tx1"/>
                </a:solidFill>
                <a:latin typeface="+mn-lt"/>
                <a:ea typeface="+mn-ea"/>
                <a:cs typeface="+mn-cs"/>
              </a:rPr>
              <a:t>When configuring BGP, the administrator of each AS picks at least one node to be a “BGP speaker,” which is essentially a spokesperson for the entire AS. That BGP speaker establishes BGP sessions to other BGP speakers in other ASs. These sessions are used to exchange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information among ASs. In addition to the BGP speakers, the AS has one or more border “gateways,” which need not be the same as the speakers. The border gateways are the routers through which packets enter and leave the AS. In our simple example in Figure 4.28, routers R2 and R4 would be border gateways. Note that we have avoided using the word “gateway” until this point because it tends to be confusing. We can’t avoid it here, given the name of the protocol we are  describing. The important point to understand here is that, in the context of inter-domain routing, a border gateway is simply an IP router that is charged with the task of forwarding packets between Ass.</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a few reasons why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is hard. The first is simply a matter of scale. An Internet backbone router must be able to forward any packet destined anywhere in the Internet. That means having a routing table that will provide a match for any valid IP address. While CIDR has helped to control the number of distinct prefixes that are carried in the Internet’s backbone routing, there is inevitably a lot of routing information to pass around—on the order of 200,000 prefixes at the time of writing.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i="1" kern="1200" baseline="0" dirty="0" smtClean="0">
                <a:solidFill>
                  <a:schemeClr val="tx1"/>
                </a:solidFill>
                <a:latin typeface="+mn-lt"/>
                <a:ea typeface="+mn-ea"/>
                <a:cs typeface="+mn-cs"/>
              </a:rPr>
              <a:t>second challenge</a:t>
            </a:r>
            <a:r>
              <a:rPr lang="en-US" sz="1200" kern="1200" baseline="0" dirty="0" smtClean="0">
                <a:solidFill>
                  <a:schemeClr val="tx1"/>
                </a:solidFill>
                <a:latin typeface="+mn-lt"/>
                <a:ea typeface="+mn-ea"/>
                <a:cs typeface="+mn-cs"/>
              </a:rPr>
              <a:t> in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arises from the autonomous nature of the domains. Note that each domain may run its own interior routing protocols and use any scheme it chooses to assign metrics to paths. This means that it is impossible to calculate meaningful path costs for a path that crosses multiple ASs. A cost of 1000 across one provider might imply a great path, but it might mean an unacceptably bad one from another provider. As a result,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advertises only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The concept of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is basically a statement that “you can reach this network through this AS.” This means that for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to pick an optimal path is essentially impossible.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i="1" kern="1200" baseline="0" dirty="0" smtClean="0">
                <a:solidFill>
                  <a:schemeClr val="tx1"/>
                </a:solidFill>
                <a:latin typeface="+mn-lt"/>
                <a:ea typeface="+mn-ea"/>
                <a:cs typeface="+mn-cs"/>
              </a:rPr>
              <a:t>third challenge</a:t>
            </a:r>
            <a:r>
              <a:rPr lang="en-US" sz="1200" kern="1200" baseline="0" dirty="0" smtClean="0">
                <a:solidFill>
                  <a:schemeClr val="tx1"/>
                </a:solidFill>
                <a:latin typeface="+mn-lt"/>
                <a:ea typeface="+mn-ea"/>
                <a:cs typeface="+mn-cs"/>
              </a:rPr>
              <a:t> involves the issue of trust. Provider A might be unwilling to believe certain advertisements from provider B for fear that provider B will advertise erroneous routing information. For example, trusting provider B when he advertises a great route to anywhere in the Internet can be a disastrous choice if provider B turns out to have made a mistake configuring his routers or to have insufficient capacity to carry the traffic. Closely related to this issue is the need to support very flexible policies in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common policy is the prevention of transit traffic. For example, the </a:t>
            </a:r>
            <a:r>
              <a:rPr lang="en-US" sz="1200" kern="1200" baseline="0" dirty="0" err="1" smtClean="0">
                <a:solidFill>
                  <a:schemeClr val="tx1"/>
                </a:solidFill>
                <a:latin typeface="+mn-lt"/>
                <a:ea typeface="+mn-ea"/>
                <a:cs typeface="+mn-cs"/>
              </a:rPr>
              <a:t>multihomed</a:t>
            </a:r>
            <a:r>
              <a:rPr lang="en-US" sz="1200" kern="1200" baseline="0" dirty="0" smtClean="0">
                <a:solidFill>
                  <a:schemeClr val="tx1"/>
                </a:solidFill>
                <a:latin typeface="+mn-lt"/>
                <a:ea typeface="+mn-ea"/>
                <a:cs typeface="+mn-cs"/>
              </a:rPr>
              <a:t> corporation in Figure 4.29 may not wish to carry any traffic between the two providers to whom it connects. As a more complex example, provider A might wish to implement policies that say, “Use provider B only to reach these addresses,” “Use the path that crosses the fewest number of ASs,” or “Use AS </a:t>
            </a:r>
            <a:r>
              <a:rPr lang="en-US" sz="1200" i="1" kern="1200" baseline="0" dirty="0" smtClean="0">
                <a:solidFill>
                  <a:schemeClr val="tx1"/>
                </a:solidFill>
                <a:latin typeface="+mn-lt"/>
                <a:ea typeface="+mn-ea"/>
                <a:cs typeface="+mn-cs"/>
              </a:rPr>
              <a:t>x in preference to </a:t>
            </a:r>
            <a:r>
              <a:rPr lang="en-US" sz="1200" kern="1200" baseline="0" dirty="0" smtClean="0">
                <a:solidFill>
                  <a:schemeClr val="tx1"/>
                </a:solidFill>
                <a:latin typeface="+mn-lt"/>
                <a:ea typeface="+mn-ea"/>
                <a:cs typeface="+mn-cs"/>
              </a:rPr>
              <a:t>AS </a:t>
            </a:r>
            <a:r>
              <a:rPr lang="en-US" sz="1200" i="1" kern="1200" baseline="0" dirty="0" smtClean="0">
                <a:solidFill>
                  <a:schemeClr val="tx1"/>
                </a:solidFill>
                <a:latin typeface="+mn-lt"/>
                <a:ea typeface="+mn-ea"/>
                <a:cs typeface="+mn-cs"/>
              </a:rPr>
              <a:t>y.” The goal is to specify policies that lead to “good” paths, if not to optimal ones. </a:t>
            </a:r>
            <a:r>
              <a:rPr lang="en-US" sz="1200" kern="1200" baseline="0" dirty="0" smtClean="0">
                <a:solidFill>
                  <a:schemeClr val="tx1"/>
                </a:solidFill>
                <a:latin typeface="+mn-lt"/>
                <a:ea typeface="+mn-ea"/>
                <a:cs typeface="+mn-cs"/>
              </a:rPr>
              <a:t>When configuring BGP, the administrator of each AS picks at least one node to be a “BGP speaker,” which is essentially a spokesperson for the entire AS. That BGP speaker establishes BGP sessions to other BGP speakers in other ASs. These sessions are used to exchange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information among ASs. In addition to the BGP speakers, the AS has one or more border “gateways,” which need not be the same as the speakers. The border gateways are the routers through which packets enter and leave the AS. In our simple example in Figure 4.28, routers R2 and R4 would be border gateways. Note that we have avoided using the word “gateway” until this point because it tends to be </a:t>
            </a:r>
            <a:r>
              <a:rPr lang="en-US" sz="1200" kern="1200" baseline="0" dirty="0" err="1" smtClean="0">
                <a:solidFill>
                  <a:schemeClr val="tx1"/>
                </a:solidFill>
                <a:latin typeface="+mn-lt"/>
                <a:ea typeface="+mn-ea"/>
                <a:cs typeface="+mn-cs"/>
              </a:rPr>
              <a:t>confusing.We</a:t>
            </a:r>
            <a:r>
              <a:rPr lang="en-US" sz="1200" kern="1200" baseline="0" dirty="0" smtClean="0">
                <a:solidFill>
                  <a:schemeClr val="tx1"/>
                </a:solidFill>
                <a:latin typeface="+mn-lt"/>
                <a:ea typeface="+mn-ea"/>
                <a:cs typeface="+mn-cs"/>
              </a:rPr>
              <a:t> can’t avoid it here, given the name of the protocol we are  describing. The important point to understand here is that, in the context of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a border gateway is simply an IP router that is charged with the task of forwarding packets between ASs.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There are a few reasons why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is hard. The first is simply a matter of scale. An Internet backbone router must be able to forward any packet destined anywhere in the Internet. That means having a routing table that will provide a match for any valid IP address. While CIDR has helped to control the number of distinct prefixes that are carried in the Internet’s backbone routing, there is inevitably a lot of routing information to pass around—on the order of 200,000 prefixes at the time of writing.</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i="1" kern="1200" baseline="0" dirty="0" smtClean="0">
                <a:solidFill>
                  <a:schemeClr val="tx1"/>
                </a:solidFill>
                <a:latin typeface="+mn-lt"/>
                <a:ea typeface="+mn-ea"/>
                <a:cs typeface="+mn-cs"/>
              </a:rPr>
              <a:t>second challenge</a:t>
            </a:r>
            <a:r>
              <a:rPr lang="en-US" sz="1200" kern="1200" baseline="0" dirty="0" smtClean="0">
                <a:solidFill>
                  <a:schemeClr val="tx1"/>
                </a:solidFill>
                <a:latin typeface="+mn-lt"/>
                <a:ea typeface="+mn-ea"/>
                <a:cs typeface="+mn-cs"/>
              </a:rPr>
              <a:t> in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arises from the autonomous nature of the domains. Note that each domain may run its own interior routing protocols and use any scheme it chooses to assign metrics to paths. This means that it is impossible to calculate meaningful path costs for a path that crosses multiple ASs. A cost of 1000 across one provider might imply a great path, but it might mean an unacceptably bad one from another provider. As a result,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advertises only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The concept of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is basically a statement that “you can reach this network through this AS.” This means that for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to pick an optimal path is essentially impossible.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t>
            </a:r>
            <a:r>
              <a:rPr lang="en-US" sz="1200" b="1" i="1" kern="1200" baseline="0" dirty="0" smtClean="0">
                <a:solidFill>
                  <a:schemeClr val="tx1"/>
                </a:solidFill>
                <a:latin typeface="+mn-lt"/>
                <a:ea typeface="+mn-ea"/>
                <a:cs typeface="+mn-cs"/>
              </a:rPr>
              <a:t>third challenge</a:t>
            </a:r>
            <a:r>
              <a:rPr lang="en-US" sz="1200" kern="1200" baseline="0" dirty="0" smtClean="0">
                <a:solidFill>
                  <a:schemeClr val="tx1"/>
                </a:solidFill>
                <a:latin typeface="+mn-lt"/>
                <a:ea typeface="+mn-ea"/>
                <a:cs typeface="+mn-cs"/>
              </a:rPr>
              <a:t> involves the issue of trust. Provider A might be unwilling to believe certain advertisements from provider B for fear that provider B will advertise erroneous routing information. For example, trusting provider B when he advertises a great route to anywhere in the Internet can be a disastrous choice if provider B turns out to have made a mistake configuring his routers or to have insufficient capacity to carry the traffic. Closely related to this issue is the need to support very flexible policies in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One common policy is the prevention of transit traffic. For example, the </a:t>
            </a:r>
            <a:r>
              <a:rPr lang="en-US" sz="1200" kern="1200" baseline="0" dirty="0" err="1" smtClean="0">
                <a:solidFill>
                  <a:schemeClr val="tx1"/>
                </a:solidFill>
                <a:latin typeface="+mn-lt"/>
                <a:ea typeface="+mn-ea"/>
                <a:cs typeface="+mn-cs"/>
              </a:rPr>
              <a:t>multihomed</a:t>
            </a:r>
            <a:r>
              <a:rPr lang="en-US" sz="1200" kern="1200" baseline="0" dirty="0" smtClean="0">
                <a:solidFill>
                  <a:schemeClr val="tx1"/>
                </a:solidFill>
                <a:latin typeface="+mn-lt"/>
                <a:ea typeface="+mn-ea"/>
                <a:cs typeface="+mn-cs"/>
              </a:rPr>
              <a:t> corporation in Figure 4.29 may not wish to carry any traffic between the two providers to whom it connects. As a more complex example, provider A might wish to implement policies that say, “Use provider B only to reach these addresses,” “Use the path that crosses the fewest number of ASs,” or “Use AS </a:t>
            </a:r>
            <a:r>
              <a:rPr lang="en-US" sz="1200" i="1" kern="1200" baseline="0" dirty="0" smtClean="0">
                <a:solidFill>
                  <a:schemeClr val="tx1"/>
                </a:solidFill>
                <a:latin typeface="+mn-lt"/>
                <a:ea typeface="+mn-ea"/>
                <a:cs typeface="+mn-cs"/>
              </a:rPr>
              <a:t>x in preference to </a:t>
            </a:r>
            <a:r>
              <a:rPr lang="en-US" sz="1200" kern="1200" baseline="0" dirty="0" smtClean="0">
                <a:solidFill>
                  <a:schemeClr val="tx1"/>
                </a:solidFill>
                <a:latin typeface="+mn-lt"/>
                <a:ea typeface="+mn-ea"/>
                <a:cs typeface="+mn-cs"/>
              </a:rPr>
              <a:t>AS </a:t>
            </a:r>
            <a:r>
              <a:rPr lang="en-US" sz="1200" i="1" kern="1200" baseline="0" dirty="0" smtClean="0">
                <a:solidFill>
                  <a:schemeClr val="tx1"/>
                </a:solidFill>
                <a:latin typeface="+mn-lt"/>
                <a:ea typeface="+mn-ea"/>
                <a:cs typeface="+mn-cs"/>
              </a:rPr>
              <a:t>y.” The goal is to specify policies that lead to “good” paths, if not to optimal ones. </a:t>
            </a:r>
            <a:r>
              <a:rPr lang="en-US" sz="1200" kern="1200" baseline="0" dirty="0" smtClean="0">
                <a:solidFill>
                  <a:schemeClr val="tx1"/>
                </a:solidFill>
                <a:latin typeface="+mn-lt"/>
                <a:ea typeface="+mn-ea"/>
                <a:cs typeface="+mn-cs"/>
              </a:rPr>
              <a:t>When configuring BGP, the administrator of each AS picks at least one node to be a “BGP speaker,” which is essentially a spokesperson for the entire AS. That BGP speaker establishes BGP sessions to other BGP speakers in other ASs. These sessions are used to exchange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information among ASs. In addition to the BGP speakers, the AS has one or more border “gateways,” which need not be the same as the speakers. The border gateways are the routers through which packets enter and leave the AS. In our simple example in Figure 4.28, routers R2 and R4 would be border gateways. Note that we have avoided using the word “gateway” until this point because it tends to be </a:t>
            </a:r>
            <a:r>
              <a:rPr lang="en-US" sz="1200" kern="1200" baseline="0" dirty="0" err="1" smtClean="0">
                <a:solidFill>
                  <a:schemeClr val="tx1"/>
                </a:solidFill>
                <a:latin typeface="+mn-lt"/>
                <a:ea typeface="+mn-ea"/>
                <a:cs typeface="+mn-cs"/>
              </a:rPr>
              <a:t>confusing.We</a:t>
            </a:r>
            <a:r>
              <a:rPr lang="en-US" sz="1200" kern="1200" baseline="0" dirty="0" smtClean="0">
                <a:solidFill>
                  <a:schemeClr val="tx1"/>
                </a:solidFill>
                <a:latin typeface="+mn-lt"/>
                <a:ea typeface="+mn-ea"/>
                <a:cs typeface="+mn-cs"/>
              </a:rPr>
              <a:t> can’t avoid it here, given the name of the protocol we are  describing. The important point to understand here is that, in the context of </a:t>
            </a:r>
            <a:r>
              <a:rPr lang="en-US" sz="1200" kern="1200" baseline="0" dirty="0" err="1" smtClean="0">
                <a:solidFill>
                  <a:schemeClr val="tx1"/>
                </a:solidFill>
                <a:latin typeface="+mn-lt"/>
                <a:ea typeface="+mn-ea"/>
                <a:cs typeface="+mn-cs"/>
              </a:rPr>
              <a:t>interdomain</a:t>
            </a:r>
            <a:r>
              <a:rPr lang="en-US" sz="1200" kern="1200" baseline="0" dirty="0" smtClean="0">
                <a:solidFill>
                  <a:schemeClr val="tx1"/>
                </a:solidFill>
                <a:latin typeface="+mn-lt"/>
                <a:ea typeface="+mn-ea"/>
                <a:cs typeface="+mn-cs"/>
              </a:rPr>
              <a:t> routing, a border gateway is simply an IP router that is charged with the task of forwarding packets between ASs.</a:t>
            </a: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sz="1200" kern="1200" baseline="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Given this rough sketch of the Internet, if we define </a:t>
            </a:r>
            <a:r>
              <a:rPr lang="en-US" sz="1200" i="1" kern="1200" baseline="0" dirty="0" smtClean="0">
                <a:solidFill>
                  <a:schemeClr val="tx1"/>
                </a:solidFill>
                <a:latin typeface="+mn-lt"/>
                <a:ea typeface="+mn-ea"/>
                <a:cs typeface="+mn-cs"/>
              </a:rPr>
              <a:t>local traffic as traffic that </a:t>
            </a:r>
            <a:r>
              <a:rPr lang="en-US" sz="1200" kern="1200" baseline="0" dirty="0" smtClean="0">
                <a:solidFill>
                  <a:schemeClr val="tx1"/>
                </a:solidFill>
                <a:latin typeface="+mn-lt"/>
                <a:ea typeface="+mn-ea"/>
                <a:cs typeface="+mn-cs"/>
              </a:rPr>
              <a:t>originates at or terminates on nodes within an AS, and </a:t>
            </a:r>
            <a:r>
              <a:rPr lang="en-US" sz="1200" i="1" kern="1200" baseline="0" dirty="0" smtClean="0">
                <a:solidFill>
                  <a:schemeClr val="tx1"/>
                </a:solidFill>
                <a:latin typeface="+mn-lt"/>
                <a:ea typeface="+mn-ea"/>
                <a:cs typeface="+mn-cs"/>
              </a:rPr>
              <a:t>transit traffic as traffic that </a:t>
            </a:r>
            <a:r>
              <a:rPr lang="en-US" sz="1200" kern="1200" baseline="0" dirty="0" smtClean="0">
                <a:solidFill>
                  <a:schemeClr val="tx1"/>
                </a:solidFill>
                <a:latin typeface="+mn-lt"/>
                <a:ea typeface="+mn-ea"/>
                <a:cs typeface="+mn-cs"/>
              </a:rPr>
              <a:t>passes through an AS, we can classify ASs into three types: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i="1" kern="1200" baseline="0" dirty="0" smtClean="0">
                <a:solidFill>
                  <a:schemeClr val="tx1"/>
                </a:solidFill>
                <a:latin typeface="+mn-lt"/>
                <a:ea typeface="+mn-ea"/>
                <a:cs typeface="+mn-cs"/>
              </a:rPr>
              <a:t>Stub AS: </a:t>
            </a:r>
            <a:r>
              <a:rPr lang="en-US" sz="1200" i="1" kern="1200" baseline="0" dirty="0" smtClean="0">
                <a:solidFill>
                  <a:schemeClr val="tx1"/>
                </a:solidFill>
                <a:latin typeface="+mn-lt"/>
                <a:ea typeface="+mn-ea"/>
                <a:cs typeface="+mn-cs"/>
              </a:rPr>
              <a:t>an AS that has only a single connection to one other AS; such an </a:t>
            </a:r>
            <a:r>
              <a:rPr lang="en-US" sz="1200" kern="1200" baseline="0" dirty="0" smtClean="0">
                <a:solidFill>
                  <a:schemeClr val="tx1"/>
                </a:solidFill>
                <a:latin typeface="+mn-lt"/>
                <a:ea typeface="+mn-ea"/>
                <a:cs typeface="+mn-cs"/>
              </a:rPr>
              <a:t>AS will only carry local traffic. The small corporation in the figure above is an example of a stub AS.</a:t>
            </a:r>
          </a:p>
          <a:p>
            <a:endParaRPr lang="en-US" sz="1200"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 </a:t>
            </a:r>
            <a:r>
              <a:rPr lang="en-US" sz="1200" b="1" i="1" kern="1200" baseline="0" dirty="0" err="1" smtClean="0">
                <a:solidFill>
                  <a:schemeClr val="tx1"/>
                </a:solidFill>
                <a:latin typeface="+mn-lt"/>
                <a:ea typeface="+mn-ea"/>
                <a:cs typeface="+mn-cs"/>
              </a:rPr>
              <a:t>Multihomed</a:t>
            </a:r>
            <a:r>
              <a:rPr lang="en-US" sz="1200" b="1" i="1" kern="1200" baseline="0" dirty="0" smtClean="0">
                <a:solidFill>
                  <a:schemeClr val="tx1"/>
                </a:solidFill>
                <a:latin typeface="+mn-lt"/>
                <a:ea typeface="+mn-ea"/>
                <a:cs typeface="+mn-cs"/>
              </a:rPr>
              <a:t> AS: </a:t>
            </a:r>
            <a:r>
              <a:rPr lang="en-US" sz="1200" i="1" kern="1200" baseline="0" dirty="0" smtClean="0">
                <a:solidFill>
                  <a:schemeClr val="tx1"/>
                </a:solidFill>
                <a:latin typeface="+mn-lt"/>
                <a:ea typeface="+mn-ea"/>
                <a:cs typeface="+mn-cs"/>
              </a:rPr>
              <a:t>an AS that has connections to more than one other AS but </a:t>
            </a:r>
            <a:r>
              <a:rPr lang="en-US" sz="1200" kern="1200" baseline="0" dirty="0" smtClean="0">
                <a:solidFill>
                  <a:schemeClr val="tx1"/>
                </a:solidFill>
                <a:latin typeface="+mn-lt"/>
                <a:ea typeface="+mn-ea"/>
                <a:cs typeface="+mn-cs"/>
              </a:rPr>
              <a:t>that refuses to carry transit traffic; for example, the large corporation at the top of the figure above.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 </a:t>
            </a:r>
            <a:r>
              <a:rPr lang="en-US" sz="1200" b="1" i="1" kern="1200" baseline="0" dirty="0" smtClean="0">
                <a:solidFill>
                  <a:schemeClr val="tx1"/>
                </a:solidFill>
                <a:latin typeface="+mn-lt"/>
                <a:ea typeface="+mn-ea"/>
                <a:cs typeface="+mn-cs"/>
              </a:rPr>
              <a:t>Transit AS: </a:t>
            </a:r>
            <a:r>
              <a:rPr lang="en-US" sz="1200" i="1" kern="1200" baseline="0" dirty="0" smtClean="0">
                <a:solidFill>
                  <a:schemeClr val="tx1"/>
                </a:solidFill>
                <a:latin typeface="+mn-lt"/>
                <a:ea typeface="+mn-ea"/>
                <a:cs typeface="+mn-cs"/>
              </a:rPr>
              <a:t>an AS that has connections to more than one other AS and that is </a:t>
            </a:r>
            <a:r>
              <a:rPr lang="en-US" sz="1200" kern="1200" baseline="0" dirty="0" smtClean="0">
                <a:solidFill>
                  <a:schemeClr val="tx1"/>
                </a:solidFill>
                <a:latin typeface="+mn-lt"/>
                <a:ea typeface="+mn-ea"/>
                <a:cs typeface="+mn-cs"/>
              </a:rPr>
              <a:t>designed to carry both transit and local traffic, such as the backbone providers in the figure above. </a:t>
            </a:r>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Whereas the discussion of routing in the previous week’s lectures (IGP routing – DV and LS) focused on finding optimal paths based on minimizing some sort of link metric, the problem of inter-domain routing turns out to be so difficult that the goals are more modest. </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First and foremost,</a:t>
            </a:r>
            <a:r>
              <a:rPr lang="en-US" sz="1200" kern="1200" baseline="0" dirty="0" smtClean="0">
                <a:solidFill>
                  <a:schemeClr val="tx1"/>
                </a:solidFill>
                <a:latin typeface="+mn-lt"/>
                <a:ea typeface="+mn-ea"/>
                <a:cs typeface="+mn-cs"/>
              </a:rPr>
              <a:t> the goal is to find </a:t>
            </a:r>
            <a:r>
              <a:rPr lang="en-US" sz="1200" i="1" kern="1200" baseline="0" dirty="0" smtClean="0">
                <a:solidFill>
                  <a:schemeClr val="tx1"/>
                </a:solidFill>
                <a:latin typeface="+mn-lt"/>
                <a:ea typeface="+mn-ea"/>
                <a:cs typeface="+mn-cs"/>
              </a:rPr>
              <a:t>any path to the intended destination that is loop-free. That is, we are more </a:t>
            </a:r>
            <a:r>
              <a:rPr lang="en-US" sz="1200" kern="1200" baseline="0" dirty="0" smtClean="0">
                <a:solidFill>
                  <a:schemeClr val="tx1"/>
                </a:solidFill>
                <a:latin typeface="+mn-lt"/>
                <a:ea typeface="+mn-ea"/>
                <a:cs typeface="+mn-cs"/>
              </a:rPr>
              <a:t>concerned with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than optimality. Finding a path that is anywhere close to optimal is considered a great </a:t>
            </a:r>
            <a:r>
              <a:rPr lang="en-US" sz="1200" kern="1200" baseline="0" dirty="0" err="1" smtClean="0">
                <a:solidFill>
                  <a:schemeClr val="tx1"/>
                </a:solidFill>
                <a:latin typeface="+mn-lt"/>
                <a:ea typeface="+mn-ea"/>
                <a:cs typeface="+mn-cs"/>
              </a:rPr>
              <a:t>achievement.We</a:t>
            </a:r>
            <a:r>
              <a:rPr lang="en-US" sz="1200" kern="1200" baseline="0" dirty="0" smtClean="0">
                <a:solidFill>
                  <a:schemeClr val="tx1"/>
                </a:solidFill>
                <a:latin typeface="+mn-lt"/>
                <a:ea typeface="+mn-ea"/>
                <a:cs typeface="+mn-cs"/>
              </a:rPr>
              <a:t> will see why this is so as we look at the details of BGP.</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Now, we are in a position to discuss the two major inter-domain routing protocols in the recent history of the Internet. </a:t>
            </a:r>
          </a:p>
          <a:p>
            <a:endParaRPr lang="en-US" sz="1200" b="1" i="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1) </a:t>
            </a:r>
            <a:r>
              <a:rPr lang="en-US" sz="1200" kern="1200" baseline="0" dirty="0" smtClean="0">
                <a:solidFill>
                  <a:schemeClr val="tx1"/>
                </a:solidFill>
                <a:latin typeface="+mn-lt"/>
                <a:ea typeface="+mn-ea"/>
                <a:cs typeface="+mn-cs"/>
              </a:rPr>
              <a:t>The first was the </a:t>
            </a:r>
            <a:r>
              <a:rPr lang="en-US" sz="1200" b="1" i="1" kern="1200" baseline="0" dirty="0" smtClean="0">
                <a:solidFill>
                  <a:schemeClr val="tx1"/>
                </a:solidFill>
                <a:latin typeface="+mn-lt"/>
                <a:ea typeface="+mn-ea"/>
                <a:cs typeface="+mn-cs"/>
              </a:rPr>
              <a:t>Exterior Gateway Protocol (EGP)</a:t>
            </a:r>
            <a:r>
              <a:rPr lang="en-US" sz="1200" kern="1200" baseline="0" dirty="0" smtClean="0">
                <a:solidFill>
                  <a:schemeClr val="tx1"/>
                </a:solidFill>
                <a:latin typeface="+mn-lt"/>
                <a:ea typeface="+mn-ea"/>
                <a:cs typeface="+mn-cs"/>
              </a:rPr>
              <a:t>. EGP had a number of limitations, perhaps the most severe of which was that it constrained the topology of the Internet rather significantly. EGP basically forced a treelike topology onto the Internet, or to be more precise, it was designed when the Internet had a treelike topology. EGP did not allow for the topology to become more general. Note that in this simple treelike structure, there is a single backbone, and autonomous systems are connected only as parents and children and not as peers. </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2) </a:t>
            </a:r>
            <a:r>
              <a:rPr lang="en-US" sz="1200" kern="1200" baseline="0" dirty="0" smtClean="0">
                <a:solidFill>
                  <a:schemeClr val="tx1"/>
                </a:solidFill>
                <a:latin typeface="+mn-lt"/>
                <a:ea typeface="+mn-ea"/>
                <a:cs typeface="+mn-cs"/>
              </a:rPr>
              <a:t>The replacement for EGP is the </a:t>
            </a:r>
            <a:r>
              <a:rPr lang="en-US" sz="1200" b="1" i="1" kern="1200" baseline="0" dirty="0" smtClean="0">
                <a:solidFill>
                  <a:schemeClr val="tx1"/>
                </a:solidFill>
                <a:latin typeface="+mn-lt"/>
                <a:ea typeface="+mn-ea"/>
                <a:cs typeface="+mn-cs"/>
              </a:rPr>
              <a:t>Border Gateway Protocol (BGP)</a:t>
            </a:r>
            <a:r>
              <a:rPr lang="en-US" sz="1200" kern="1200" baseline="0" dirty="0" smtClean="0">
                <a:solidFill>
                  <a:schemeClr val="tx1"/>
                </a:solidFill>
                <a:latin typeface="+mn-lt"/>
                <a:ea typeface="+mn-ea"/>
                <a:cs typeface="+mn-cs"/>
              </a:rPr>
              <a:t>, which is in its fourth version at the time of this writing (BGP-4). BGP is also known for being rather complex. This section presents the highlights of BGP-4. As a starting position, BGP assumes that the Internet is an arbitrarily interconnected set of ASs. This model is clearly general enough to accommodate non-tree structured internetworks, like the simplified picture of today’s multi-backbone Internet shown in the previous slide. </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Unlike the simple tree-structured Internet shown in Figure 4.24, today’s Internet consists of an interconnection of multiple backbone networks (they are usually called </a:t>
            </a:r>
            <a:r>
              <a:rPr lang="en-US" sz="1200" i="1" kern="1200" baseline="0" dirty="0" smtClean="0">
                <a:solidFill>
                  <a:schemeClr val="tx1"/>
                </a:solidFill>
                <a:latin typeface="+mn-lt"/>
                <a:ea typeface="+mn-ea"/>
                <a:cs typeface="+mn-cs"/>
              </a:rPr>
              <a:t>service provider networks, and they are operated by private companies rather than </a:t>
            </a:r>
            <a:r>
              <a:rPr lang="en-US" sz="1200" kern="1200" baseline="0" dirty="0" smtClean="0">
                <a:solidFill>
                  <a:schemeClr val="tx1"/>
                </a:solidFill>
                <a:latin typeface="+mn-lt"/>
                <a:ea typeface="+mn-ea"/>
                <a:cs typeface="+mn-cs"/>
              </a:rPr>
              <a:t>the government), and sites are connected to each other in arbitrary ways. Some large corporations connect directly to one or more of the backbones, while others connect to smaller, non-backbone service providers. Many service providers exist mainly to provide service to “consumers” (i.e., individuals with PCs in their homes), and these providers must also connect to the backbone providers. Often many providers arrange to interconnect with each other at a single “peering point.” In short, it is hard to discern much structure at all in today’s Internet.</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Whereas the discussion of routing in the previous week’s lectures (IGP routing – DV and LS) focused on finding optimal paths based on minimizing some sort of link metric, the problem of inter-domain routing turns out to be so difficult that the goals are more modest. </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First and foremost,</a:t>
            </a:r>
            <a:r>
              <a:rPr lang="en-US" sz="1200" kern="1200" baseline="0" dirty="0" smtClean="0">
                <a:solidFill>
                  <a:schemeClr val="tx1"/>
                </a:solidFill>
                <a:latin typeface="+mn-lt"/>
                <a:ea typeface="+mn-ea"/>
                <a:cs typeface="+mn-cs"/>
              </a:rPr>
              <a:t> the goal is to find </a:t>
            </a:r>
            <a:r>
              <a:rPr lang="en-US" sz="1200" i="1" kern="1200" baseline="0" dirty="0" smtClean="0">
                <a:solidFill>
                  <a:schemeClr val="tx1"/>
                </a:solidFill>
                <a:latin typeface="+mn-lt"/>
                <a:ea typeface="+mn-ea"/>
                <a:cs typeface="+mn-cs"/>
              </a:rPr>
              <a:t>any path to the intended destination that is loop-free. That is, we are more </a:t>
            </a:r>
            <a:r>
              <a:rPr lang="en-US" sz="1200" kern="1200" baseline="0" dirty="0" smtClean="0">
                <a:solidFill>
                  <a:schemeClr val="tx1"/>
                </a:solidFill>
                <a:latin typeface="+mn-lt"/>
                <a:ea typeface="+mn-ea"/>
                <a:cs typeface="+mn-cs"/>
              </a:rPr>
              <a:t>concerned with </a:t>
            </a:r>
            <a:r>
              <a:rPr lang="en-US" sz="1200" kern="1200" baseline="0" dirty="0" err="1" smtClean="0">
                <a:solidFill>
                  <a:schemeClr val="tx1"/>
                </a:solidFill>
                <a:latin typeface="+mn-lt"/>
                <a:ea typeface="+mn-ea"/>
                <a:cs typeface="+mn-cs"/>
              </a:rPr>
              <a:t>reachability</a:t>
            </a:r>
            <a:r>
              <a:rPr lang="en-US" sz="1200" kern="1200" baseline="0" dirty="0" smtClean="0">
                <a:solidFill>
                  <a:schemeClr val="tx1"/>
                </a:solidFill>
                <a:latin typeface="+mn-lt"/>
                <a:ea typeface="+mn-ea"/>
                <a:cs typeface="+mn-cs"/>
              </a:rPr>
              <a:t> than optimality. Finding a path that is anywhere close to optimal is considered a great </a:t>
            </a:r>
            <a:r>
              <a:rPr lang="en-US" sz="1200" kern="1200" baseline="0" dirty="0" err="1" smtClean="0">
                <a:solidFill>
                  <a:schemeClr val="tx1"/>
                </a:solidFill>
                <a:latin typeface="+mn-lt"/>
                <a:ea typeface="+mn-ea"/>
                <a:cs typeface="+mn-cs"/>
              </a:rPr>
              <a:t>achievement.We</a:t>
            </a:r>
            <a:r>
              <a:rPr lang="en-US" sz="1200" kern="1200" baseline="0" dirty="0" smtClean="0">
                <a:solidFill>
                  <a:schemeClr val="tx1"/>
                </a:solidFill>
                <a:latin typeface="+mn-lt"/>
                <a:ea typeface="+mn-ea"/>
                <a:cs typeface="+mn-cs"/>
              </a:rPr>
              <a:t> will see why this is so as we look at the details of BGP.</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Now, we are in a position to discuss the two major inter-domain routing protocols in the recent history of the Internet. </a:t>
            </a:r>
          </a:p>
          <a:p>
            <a:endParaRPr lang="en-US" sz="1200" b="1" i="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1) </a:t>
            </a:r>
            <a:r>
              <a:rPr lang="en-US" sz="1200" kern="1200" baseline="0" dirty="0" smtClean="0">
                <a:solidFill>
                  <a:schemeClr val="tx1"/>
                </a:solidFill>
                <a:latin typeface="+mn-lt"/>
                <a:ea typeface="+mn-ea"/>
                <a:cs typeface="+mn-cs"/>
              </a:rPr>
              <a:t>The first was the </a:t>
            </a:r>
            <a:r>
              <a:rPr lang="en-US" sz="1200" b="1" i="1" kern="1200" baseline="0" dirty="0" smtClean="0">
                <a:solidFill>
                  <a:schemeClr val="tx1"/>
                </a:solidFill>
                <a:latin typeface="+mn-lt"/>
                <a:ea typeface="+mn-ea"/>
                <a:cs typeface="+mn-cs"/>
              </a:rPr>
              <a:t>Exterior Gateway Protocol (EGP)</a:t>
            </a:r>
            <a:r>
              <a:rPr lang="en-US" sz="1200" kern="1200" baseline="0" dirty="0" smtClean="0">
                <a:solidFill>
                  <a:schemeClr val="tx1"/>
                </a:solidFill>
                <a:latin typeface="+mn-lt"/>
                <a:ea typeface="+mn-ea"/>
                <a:cs typeface="+mn-cs"/>
              </a:rPr>
              <a:t>. EGP had a number of limitations, perhaps the most severe of which was that it constrained the topology of the Internet rather significantly. EGP basically forced a treelike topology onto the Internet, or to be more precise, it was designed when the Internet had a treelike topology. EGP did not allow for the topology to become more general. Note that in this simple treelike structure, there is a single backbone, and autonomous systems are connected only as parents and children and not as peers. </a:t>
            </a:r>
          </a:p>
          <a:p>
            <a:endParaRPr lang="en-US" sz="120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2) </a:t>
            </a:r>
            <a:r>
              <a:rPr lang="en-US" sz="1200" kern="1200" baseline="0" dirty="0" smtClean="0">
                <a:solidFill>
                  <a:schemeClr val="tx1"/>
                </a:solidFill>
                <a:latin typeface="+mn-lt"/>
                <a:ea typeface="+mn-ea"/>
                <a:cs typeface="+mn-cs"/>
              </a:rPr>
              <a:t>The replacement for EGP is the </a:t>
            </a:r>
            <a:r>
              <a:rPr lang="en-US" sz="1200" b="1" i="1" kern="1200" baseline="0" dirty="0" smtClean="0">
                <a:solidFill>
                  <a:schemeClr val="tx1"/>
                </a:solidFill>
                <a:latin typeface="+mn-lt"/>
                <a:ea typeface="+mn-ea"/>
                <a:cs typeface="+mn-cs"/>
              </a:rPr>
              <a:t>Border Gateway Protocol (BGP)</a:t>
            </a:r>
            <a:r>
              <a:rPr lang="en-US" sz="1200" kern="1200" baseline="0" dirty="0" smtClean="0">
                <a:solidFill>
                  <a:schemeClr val="tx1"/>
                </a:solidFill>
                <a:latin typeface="+mn-lt"/>
                <a:ea typeface="+mn-ea"/>
                <a:cs typeface="+mn-cs"/>
              </a:rPr>
              <a:t>, which is in its fourth version at the time of this writing (BGP-4). BGP is also known for being rather complex. This section presents the highlights of BGP-4. As a starting position, BGP assumes that the Internet is an arbitrarily interconnected set of ASs. This model is clearly general enough to accommodate non-tree structured internetworks, like the simplified picture of today’s multi-backbone Internet shown in the previous slide. </a:t>
            </a:r>
          </a:p>
          <a:p>
            <a:endParaRPr lang="en-US" sz="120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Unlike the simple tree-structured Internet shown in Figure 4.24, today’s Internet consists of an interconnection of multiple backbone networks (they are usually called </a:t>
            </a:r>
            <a:r>
              <a:rPr lang="en-US" sz="1200" i="1" kern="1200" baseline="0" dirty="0" smtClean="0">
                <a:solidFill>
                  <a:schemeClr val="tx1"/>
                </a:solidFill>
                <a:latin typeface="+mn-lt"/>
                <a:ea typeface="+mn-ea"/>
                <a:cs typeface="+mn-cs"/>
              </a:rPr>
              <a:t>service provider networks, and they are operated by private companies rather than </a:t>
            </a:r>
            <a:r>
              <a:rPr lang="en-US" sz="1200" kern="1200" baseline="0" dirty="0" smtClean="0">
                <a:solidFill>
                  <a:schemeClr val="tx1"/>
                </a:solidFill>
                <a:latin typeface="+mn-lt"/>
                <a:ea typeface="+mn-ea"/>
                <a:cs typeface="+mn-cs"/>
              </a:rPr>
              <a:t>the government), and sites are connected to each other in arbitrary ways. Some large corporations connect directly to one or more of the backbones, while others connect to smaller, non-backbone service providers. Many service providers exist mainly to provide service to “consumers” (i.e., individuals with PCs in their homes), and these providers must also connect to the backbone providers. Often many providers arrange to interconnect with each other at a single “peering point.” In short, it is hard to discern much structure at all in today’s Internet.</a:t>
            </a:r>
          </a:p>
          <a:p>
            <a:endParaRPr lang="en-US" dirty="0"/>
          </a:p>
        </p:txBody>
      </p:sp>
      <p:sp>
        <p:nvSpPr>
          <p:cNvPr id="4" name="Slide Number Placeholder 3"/>
          <p:cNvSpPr>
            <a:spLocks noGrp="1"/>
          </p:cNvSpPr>
          <p:nvPr>
            <p:ph type="sldNum" sz="quarter" idx="10"/>
          </p:nvPr>
        </p:nvSpPr>
        <p:spPr/>
        <p:txBody>
          <a:bodyPr/>
          <a:lstStyle/>
          <a:p>
            <a:fld id="{E31AF51A-8A5D-4A78-A5EF-2EF45F5AD25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6/18/2009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6/18/2009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6/18/2009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6/18/2009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6/18/2009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6/18/2009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i25.tinypic.com/jsyr8l.jp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4: Internetworking</a:t>
            </a:r>
            <a:endParaRPr lang="th-TH" sz="4000" b="1" kern="1200" dirty="0">
              <a:ln>
                <a:solidFill>
                  <a:schemeClr val="tx1"/>
                </a:solidFill>
              </a:ln>
              <a:solidFill>
                <a:schemeClr val="bg1"/>
              </a:solidFill>
              <a:latin typeface="Tahoma" pitchFamily="34" charset="0"/>
              <a:cs typeface="Tahoma" pitchFamily="34" charset="0"/>
            </a:endParaRPr>
          </a:p>
        </p:txBody>
      </p:sp>
      <p:pic>
        <p:nvPicPr>
          <p:cNvPr id="10242" name="Picture 2"/>
          <p:cNvPicPr>
            <a:picLocks noChangeAspect="1" noChangeArrowheads="1"/>
          </p:cNvPicPr>
          <p:nvPr/>
        </p:nvPicPr>
        <p:blipFill>
          <a:blip r:embed="rId3"/>
          <a:srcRect/>
          <a:stretch>
            <a:fillRect/>
          </a:stretch>
        </p:blipFill>
        <p:spPr bwMode="auto">
          <a:xfrm>
            <a:off x="0" y="838201"/>
            <a:ext cx="9132082" cy="6007608"/>
          </a:xfrm>
          <a:prstGeom prst="rect">
            <a:avLst/>
          </a:prstGeom>
          <a:noFill/>
          <a:ln w="9525">
            <a:noFill/>
            <a:miter lim="800000"/>
            <a:headEnd/>
            <a:tailEnd/>
          </a:ln>
        </p:spPr>
      </p:pic>
      <p:sp>
        <p:nvSpPr>
          <p:cNvPr id="5" name="Rectangle 4"/>
          <p:cNvSpPr/>
          <p:nvPr/>
        </p:nvSpPr>
        <p:spPr>
          <a:xfrm>
            <a:off x="7378452" y="6477000"/>
            <a:ext cx="1765548" cy="276999"/>
          </a:xfrm>
          <a:prstGeom prst="rect">
            <a:avLst/>
          </a:prstGeom>
        </p:spPr>
        <p:txBody>
          <a:bodyPr wrap="none">
            <a:spAutoFit/>
          </a:bodyPr>
          <a:lstStyle/>
          <a:p>
            <a:r>
              <a:rPr lang="en-US" sz="1200" dirty="0" smtClean="0">
                <a:latin typeface="Century" pitchFamily="18" charset="0"/>
              </a:rPr>
              <a:t>source: www.caida.org</a:t>
            </a:r>
            <a:endParaRPr lang="en-US" sz="1200" dirty="0">
              <a:latin typeface="Century"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defRPr/>
            </a:pPr>
            <a:r>
              <a:rPr lang="en-US" sz="4300" b="1" dirty="0" smtClean="0">
                <a:ln>
                  <a:solidFill>
                    <a:prstClr val="black"/>
                  </a:solidFill>
                </a:ln>
                <a:solidFill>
                  <a:prstClr val="white"/>
                </a:solidFill>
                <a:latin typeface="Tahoma" pitchFamily="34" charset="0"/>
                <a:cs typeface="Tahoma" pitchFamily="34" charset="0"/>
              </a:rPr>
              <a:t>	</a:t>
            </a:r>
            <a:r>
              <a:rPr lang="en-US" sz="4000" b="1" dirty="0" smtClean="0">
                <a:ln>
                  <a:solidFill>
                    <a:prstClr val="black"/>
                  </a:solidFill>
                </a:ln>
                <a:solidFill>
                  <a:prstClr val="white"/>
                </a:solidFill>
                <a:latin typeface="Tahoma" pitchFamily="34" charset="0"/>
                <a:cs typeface="Tahoma" pitchFamily="34" charset="0"/>
              </a:rPr>
              <a:t>Border Gateway Protocol</a:t>
            </a:r>
            <a:endParaRPr lang="th-TH" sz="4000" b="1" dirty="0">
              <a:ln>
                <a:solidFill>
                  <a:prstClr val="black"/>
                </a:solidFill>
              </a:ln>
              <a:solidFill>
                <a:prstClr val="white"/>
              </a:solidFill>
              <a:latin typeface="Tahoma" pitchFamily="34" charset="0"/>
              <a:cs typeface="Tahoma" pitchFamily="34" charset="0"/>
            </a:endParaRPr>
          </a:p>
        </p:txBody>
      </p:sp>
      <p:pic>
        <p:nvPicPr>
          <p:cNvPr id="1026" name="Picture 2"/>
          <p:cNvPicPr>
            <a:picLocks noChangeAspect="1" noChangeArrowheads="1"/>
          </p:cNvPicPr>
          <p:nvPr/>
        </p:nvPicPr>
        <p:blipFill>
          <a:blip r:embed="rId3"/>
          <a:srcRect/>
          <a:stretch>
            <a:fillRect/>
          </a:stretch>
        </p:blipFill>
        <p:spPr bwMode="auto">
          <a:xfrm>
            <a:off x="0" y="1295400"/>
            <a:ext cx="8966651" cy="4100513"/>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BGP Update Format</a:t>
            </a:r>
            <a:endParaRPr lang="th-TH" sz="4000" b="1" dirty="0">
              <a:ln>
                <a:solidFill>
                  <a:prstClr val="black"/>
                </a:solidFill>
              </a:ln>
              <a:solidFill>
                <a:prstClr val="white"/>
              </a:solidFill>
              <a:latin typeface="Tahoma" pitchFamily="34" charset="0"/>
              <a:cs typeface="Tahoma" pitchFamily="34" charset="0"/>
            </a:endParaRPr>
          </a:p>
        </p:txBody>
      </p:sp>
      <p:pic>
        <p:nvPicPr>
          <p:cNvPr id="2050" name="Picture 2"/>
          <p:cNvPicPr>
            <a:picLocks noChangeAspect="1" noChangeArrowheads="1"/>
          </p:cNvPicPr>
          <p:nvPr/>
        </p:nvPicPr>
        <p:blipFill>
          <a:blip r:embed="rId3"/>
          <a:srcRect/>
          <a:stretch>
            <a:fillRect/>
          </a:stretch>
        </p:blipFill>
        <p:spPr bwMode="auto">
          <a:xfrm>
            <a:off x="3190875" y="838200"/>
            <a:ext cx="2762250" cy="4629150"/>
          </a:xfrm>
          <a:prstGeom prst="rect">
            <a:avLst/>
          </a:prstGeom>
          <a:noFill/>
          <a:ln w="9525">
            <a:noFill/>
            <a:miter lim="800000"/>
            <a:headEnd/>
            <a:tailEnd/>
          </a:ln>
        </p:spPr>
      </p:pic>
      <p:sp>
        <p:nvSpPr>
          <p:cNvPr id="6" name="Rectangle 5"/>
          <p:cNvSpPr/>
          <p:nvPr/>
        </p:nvSpPr>
        <p:spPr>
          <a:xfrm>
            <a:off x="0" y="5791200"/>
            <a:ext cx="9144000" cy="523220"/>
          </a:xfrm>
          <a:prstGeom prst="rect">
            <a:avLst/>
          </a:prstGeom>
          <a:solidFill>
            <a:schemeClr val="accent1">
              <a:lumMod val="40000"/>
              <a:lumOff val="60000"/>
            </a:schemeClr>
          </a:solidFill>
          <a:scene3d>
            <a:camera prst="orthographicFront"/>
            <a:lightRig rig="threePt" dir="t"/>
          </a:scene3d>
          <a:sp3d>
            <a:bevelT w="114300" prst="artDeco"/>
          </a:sp3d>
        </p:spPr>
        <p:txBody>
          <a:bodyPr wrap="square">
            <a:spAutoFit/>
          </a:bodyPr>
          <a:lstStyle/>
          <a:p>
            <a:pPr algn="ct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BGP</a:t>
            </a:r>
            <a:r>
              <a:rPr lang="en-US" sz="2800" b="1" dirty="0" smtClean="0">
                <a:ln w="0" cap="rnd" cmpd="thickThin">
                  <a:solidFill>
                    <a:prstClr val="black"/>
                  </a:solidFill>
                  <a:bevel/>
                </a:ln>
                <a:latin typeface="Microsoft Sans Serif" pitchFamily="34" charset="0"/>
                <a:cs typeface="Microsoft Sans Serif" pitchFamily="34" charset="0"/>
              </a:rPr>
              <a:t> is a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classless routing protocol </a:t>
            </a:r>
            <a:r>
              <a:rPr lang="en-US" sz="2800" b="1" dirty="0" smtClean="0">
                <a:ln w="0" cap="rnd" cmpd="thickThin">
                  <a:solidFill>
                    <a:prstClr val="black"/>
                  </a:solidFill>
                  <a:bevel/>
                </a:ln>
                <a:latin typeface="Microsoft Sans Serif" pitchFamily="34" charset="0"/>
                <a:cs typeface="Microsoft Sans Serif" pitchFamily="34" charset="0"/>
              </a:rPr>
              <a:t>and runs on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TCP</a:t>
            </a:r>
            <a:endParaRPr lang="en-US" sz="3200" dirty="0">
              <a:solidFill>
                <a:srgbClr val="C00000"/>
              </a:solidFill>
            </a:endParaRP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Integrating IGP and EGPs</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152400" y="1078194"/>
            <a:ext cx="8839200" cy="4278094"/>
          </a:xfrm>
          <a:prstGeom prst="rect">
            <a:avLst/>
          </a:prstGeom>
        </p:spPr>
        <p:txBody>
          <a:bodyPr wrap="square">
            <a:spAutoFit/>
          </a:bodyPr>
          <a:lstStyle/>
          <a:p>
            <a:pPr lvl="0" algn="ct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Limited number of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BGP speakers/ AS</a:t>
            </a:r>
            <a:endParaRPr lang="en-US" sz="3200" b="1" dirty="0" smtClean="0">
              <a:ln w="0" cap="rnd" cmpd="thickThin">
                <a:solidFill>
                  <a:prstClr val="black"/>
                </a:solidFill>
                <a:bevel/>
              </a:ln>
              <a:latin typeface="Microsoft Sans Serif" pitchFamily="34" charset="0"/>
              <a:cs typeface="Microsoft Sans Serif" pitchFamily="34" charset="0"/>
            </a:endParaRPr>
          </a:p>
          <a:p>
            <a:pPr algn="ct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latin typeface="Microsoft Sans Serif" pitchFamily="34" charset="0"/>
                <a:cs typeface="Microsoft Sans Serif" pitchFamily="34" charset="0"/>
              </a:rPr>
              <a:t>Other AS routers only run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IGP or static routes</a:t>
            </a:r>
          </a:p>
          <a:p>
            <a:pPr eaLnBrk="0" fontAlgn="base" hangingPunct="0">
              <a:lnSpc>
                <a:spcPct val="150000"/>
              </a:lnSpc>
              <a:spcBef>
                <a:spcPct val="20000"/>
              </a:spcBef>
              <a:spcAft>
                <a:spcPct val="0"/>
              </a:spcAft>
              <a:buClr>
                <a:srgbClr val="3333CC"/>
              </a:buClr>
              <a:buSzPct val="85000"/>
            </a:pPr>
            <a:endParaRPr lang="en-US" sz="1600" b="1" dirty="0" smtClean="0">
              <a:ln w="0" cap="rnd" cmpd="thickThin">
                <a:solidFill>
                  <a:prstClr val="black"/>
                </a:solidFill>
                <a:bevel/>
              </a:ln>
              <a:solidFill>
                <a:srgbClr val="FF6600"/>
              </a:solidFill>
              <a:latin typeface="Microsoft Sans Serif" pitchFamily="34" charset="0"/>
              <a:cs typeface="Microsoft Sans Serif" pitchFamily="34" charset="0"/>
            </a:endParaRPr>
          </a:p>
          <a:p>
            <a:pPr algn="ct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First Scenario: </a:t>
            </a:r>
            <a:r>
              <a:rPr lang="en-US" sz="3200" b="1" dirty="0" smtClean="0">
                <a:ln w="0" cap="rnd" cmpd="thickThin">
                  <a:solidFill>
                    <a:prstClr val="black"/>
                  </a:solidFill>
                  <a:bevel/>
                </a:ln>
                <a:solidFill>
                  <a:schemeClr val="accent1"/>
                </a:solidFill>
                <a:latin typeface="Microsoft Sans Serif" pitchFamily="34" charset="0"/>
                <a:cs typeface="Microsoft Sans Serif" pitchFamily="34" charset="0"/>
              </a:rPr>
              <a:t>Stub AS</a:t>
            </a:r>
            <a:endParaRPr lang="en-US" sz="3200" b="1" dirty="0" smtClean="0">
              <a:ln w="0" cap="rnd" cmpd="thickThin">
                <a:solidFill>
                  <a:prstClr val="black"/>
                </a:solidFill>
                <a:bevel/>
              </a:ln>
              <a:solidFill>
                <a:srgbClr val="FF6600"/>
              </a:solidFill>
              <a:latin typeface="Microsoft Sans Serif" pitchFamily="34" charset="0"/>
              <a:cs typeface="Microsoft Sans Serif" pitchFamily="34" charset="0"/>
            </a:endParaRPr>
          </a:p>
          <a:p>
            <a:pP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latin typeface="Microsoft Sans Serif" pitchFamily="34" charset="0"/>
                <a:cs typeface="Microsoft Sans Serif" pitchFamily="34" charset="0"/>
              </a:rPr>
              <a:t>Border router injects a default route into the IGP</a:t>
            </a:r>
          </a:p>
          <a:p>
            <a:pPr algn="ctr"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chemeClr val="tx1">
                    <a:lumMod val="50000"/>
                    <a:lumOff val="50000"/>
                  </a:schemeClr>
                </a:solidFill>
                <a:latin typeface="Microsoft Sans Serif" pitchFamily="34" charset="0"/>
                <a:cs typeface="Microsoft Sans Serif" pitchFamily="34" charset="0"/>
              </a:rPr>
              <a:t>(feasible only in Stub AS, not in Transit AS)</a:t>
            </a:r>
          </a:p>
        </p:txBody>
      </p:sp>
      <p:sp>
        <p:nvSpPr>
          <p:cNvPr id="5" name="Rectangle 4"/>
          <p:cNvSpPr/>
          <p:nvPr/>
        </p:nvSpPr>
        <p:spPr>
          <a:xfrm>
            <a:off x="914400" y="5743761"/>
            <a:ext cx="7772400" cy="657039"/>
          </a:xfrm>
          <a:prstGeom prst="rect">
            <a:avLst/>
          </a:prstGeom>
          <a:solidFill>
            <a:schemeClr val="accent6">
              <a:lumMod val="75000"/>
            </a:schemeClr>
          </a:solidFill>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2800" b="1" dirty="0" smtClean="0">
                <a:ln w="0" cap="rnd" cmpd="thickThin">
                  <a:solidFill>
                    <a:schemeClr val="bg1"/>
                  </a:solidFill>
                  <a:bevel/>
                </a:ln>
                <a:solidFill>
                  <a:schemeClr val="bg2"/>
                </a:solidFill>
                <a:latin typeface="Microsoft Sans Serif" pitchFamily="34" charset="0"/>
                <a:cs typeface="Microsoft Sans Serif" pitchFamily="34" charset="0"/>
              </a:rPr>
              <a:t>Injecting routes into IGP is called </a:t>
            </a:r>
            <a:r>
              <a:rPr lang="en-US" sz="2800" b="1" dirty="0" smtClean="0">
                <a:ln w="0" cap="rnd" cmpd="thickThin">
                  <a:solidFill>
                    <a:prstClr val="black"/>
                  </a:solidFill>
                  <a:bevel/>
                </a:ln>
                <a:latin typeface="Microsoft Sans Serif" pitchFamily="34" charset="0"/>
                <a:cs typeface="Microsoft Sans Serif" pitchFamily="34" charset="0"/>
              </a:rPr>
              <a:t>‘redistribution’</a:t>
            </a:r>
            <a:endParaRPr lang="en-US" sz="2400" b="1" dirty="0" smtClean="0">
              <a:ln w="0" cap="rnd" cmpd="thickThin">
                <a:solidFill>
                  <a:prstClr val="black"/>
                </a:solidFill>
                <a:bevel/>
              </a:ln>
              <a:latin typeface="Microsoft Sans Serif" pitchFamily="34" charset="0"/>
              <a:cs typeface="Microsoft Sans Serif" pitchFamily="34" charset="0"/>
            </a:endParaRPr>
          </a:p>
        </p:txBody>
      </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Integrating IGP and EGPs</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152400" y="838200"/>
            <a:ext cx="8839200" cy="737702"/>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Second Scenario: </a:t>
            </a:r>
            <a:r>
              <a:rPr lang="en-US" sz="3200" b="1" dirty="0" smtClean="0">
                <a:ln w="0" cap="rnd" cmpd="thickThin">
                  <a:solidFill>
                    <a:prstClr val="black"/>
                  </a:solidFill>
                  <a:bevel/>
                </a:ln>
                <a:solidFill>
                  <a:schemeClr val="accent1"/>
                </a:solidFill>
                <a:latin typeface="Microsoft Sans Serif" pitchFamily="34" charset="0"/>
                <a:cs typeface="Microsoft Sans Serif" pitchFamily="34" charset="0"/>
              </a:rPr>
              <a:t>Transit AS</a:t>
            </a:r>
            <a:endParaRPr lang="en-US" sz="32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pic>
        <p:nvPicPr>
          <p:cNvPr id="11266" name="Picture 2"/>
          <p:cNvPicPr>
            <a:picLocks noChangeAspect="1" noChangeArrowheads="1"/>
          </p:cNvPicPr>
          <p:nvPr/>
        </p:nvPicPr>
        <p:blipFill>
          <a:blip r:embed="rId3"/>
          <a:srcRect/>
          <a:stretch>
            <a:fillRect/>
          </a:stretch>
        </p:blipFill>
        <p:spPr bwMode="auto">
          <a:xfrm>
            <a:off x="1777102" y="1676400"/>
            <a:ext cx="5614298" cy="2133600"/>
          </a:xfrm>
          <a:prstGeom prst="rect">
            <a:avLst/>
          </a:prstGeom>
          <a:noFill/>
          <a:ln w="9525">
            <a:noFill/>
            <a:miter lim="800000"/>
            <a:headEnd/>
            <a:tailEnd/>
          </a:ln>
        </p:spPr>
      </p:pic>
      <p:sp>
        <p:nvSpPr>
          <p:cNvPr id="6" name="Rectangle 5"/>
          <p:cNvSpPr/>
          <p:nvPr/>
        </p:nvSpPr>
        <p:spPr>
          <a:xfrm>
            <a:off x="76200" y="3978497"/>
            <a:ext cx="9372600" cy="2117503"/>
          </a:xfrm>
          <a:prstGeom prst="rect">
            <a:avLst/>
          </a:prstGeom>
        </p:spPr>
        <p:txBody>
          <a:bodyPr wrap="square">
            <a:spAutoFit/>
          </a:bodyPr>
          <a:lstStyle/>
          <a:p>
            <a:pPr marL="514350" indent="-514350" eaLnBrk="0" fontAlgn="base" hangingPunct="0">
              <a:lnSpc>
                <a:spcPct val="150000"/>
              </a:lnSpc>
              <a:spcBef>
                <a:spcPct val="20000"/>
              </a:spcBef>
              <a:spcAft>
                <a:spcPct val="0"/>
              </a:spcAft>
              <a:buClr>
                <a:schemeClr val="accent6">
                  <a:lumMod val="75000"/>
                </a:schemeClr>
              </a:buClr>
              <a:buSzPct val="100000"/>
              <a:buFont typeface="+mj-lt"/>
              <a:buAutoNum type="arabicParenR"/>
            </a:pPr>
            <a:r>
              <a:rPr lang="en-US" sz="2800" b="1" dirty="0" smtClean="0">
                <a:ln w="0" cap="rnd" cmpd="thickThin">
                  <a:solidFill>
                    <a:prstClr val="black"/>
                  </a:solidFill>
                  <a:bevel/>
                </a:ln>
                <a:latin typeface="Microsoft Sans Serif" pitchFamily="34" charset="0"/>
                <a:cs typeface="Microsoft Sans Serif" pitchFamily="34" charset="0"/>
              </a:rPr>
              <a:t>The routers run a variant of BGP called </a:t>
            </a:r>
            <a:r>
              <a:rPr lang="en-US" sz="2800" b="1" dirty="0" err="1" smtClean="0">
                <a:ln w="0" cap="rnd" cmpd="thickThin">
                  <a:solidFill>
                    <a:prstClr val="black"/>
                  </a:solidFill>
                  <a:bevel/>
                </a:ln>
                <a:solidFill>
                  <a:srgbClr val="C00000"/>
                </a:solidFill>
                <a:latin typeface="Microsoft Sans Serif" pitchFamily="34" charset="0"/>
                <a:cs typeface="Microsoft Sans Serif" pitchFamily="34" charset="0"/>
              </a:rPr>
              <a:t>iBGP</a:t>
            </a:r>
            <a:endParaRPr lang="en-US" sz="2800" b="1" dirty="0" smtClean="0">
              <a:ln w="0" cap="rnd" cmpd="thickThin">
                <a:solidFill>
                  <a:prstClr val="black"/>
                </a:solidFill>
                <a:bevel/>
              </a:ln>
              <a:solidFill>
                <a:srgbClr val="C00000"/>
              </a:solidFill>
              <a:latin typeface="Microsoft Sans Serif" pitchFamily="34" charset="0"/>
              <a:cs typeface="Microsoft Sans Serif" pitchFamily="34" charset="0"/>
            </a:endParaRPr>
          </a:p>
          <a:p>
            <a:pPr marL="514350" indent="-514350" eaLnBrk="0" fontAlgn="base" hangingPunct="0">
              <a:lnSpc>
                <a:spcPct val="150000"/>
              </a:lnSpc>
              <a:spcBef>
                <a:spcPct val="20000"/>
              </a:spcBef>
              <a:spcAft>
                <a:spcPct val="0"/>
              </a:spcAft>
              <a:buClr>
                <a:schemeClr val="accent6">
                  <a:lumMod val="75000"/>
                </a:schemeClr>
              </a:buClr>
              <a:buSzPct val="100000"/>
              <a:buFont typeface="+mj-lt"/>
              <a:buAutoNum type="arabicParenR"/>
            </a:pPr>
            <a:r>
              <a:rPr lang="en-US" sz="2800" b="1" dirty="0" err="1" smtClean="0">
                <a:ln w="0" cap="rnd" cmpd="thickThin">
                  <a:solidFill>
                    <a:prstClr val="black"/>
                  </a:solidFill>
                  <a:bevel/>
                </a:ln>
                <a:solidFill>
                  <a:srgbClr val="C00000"/>
                </a:solidFill>
                <a:latin typeface="Microsoft Sans Serif" pitchFamily="34" charset="0"/>
                <a:cs typeface="Microsoft Sans Serif" pitchFamily="34" charset="0"/>
              </a:rPr>
              <a:t>iBGP</a:t>
            </a:r>
            <a:r>
              <a:rPr lang="en-US" sz="2800" b="1" dirty="0" smtClean="0">
                <a:ln w="0" cap="rnd" cmpd="thickThin">
                  <a:solidFill>
                    <a:prstClr val="black"/>
                  </a:solidFill>
                  <a:bevel/>
                </a:ln>
                <a:latin typeface="Microsoft Sans Serif" pitchFamily="34" charset="0"/>
                <a:cs typeface="Microsoft Sans Serif" pitchFamily="34" charset="0"/>
              </a:rPr>
              <a:t> enables any AS router to learn </a:t>
            </a: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the best border router to use </a:t>
            </a:r>
            <a:r>
              <a:rPr lang="en-US" sz="2800" b="1" dirty="0" smtClean="0">
                <a:ln w="0" cap="rnd" cmpd="thickThin">
                  <a:solidFill>
                    <a:prstClr val="black"/>
                  </a:solidFill>
                  <a:bevel/>
                </a:ln>
                <a:latin typeface="Microsoft Sans Serif" pitchFamily="34" charset="0"/>
                <a:cs typeface="Microsoft Sans Serif" pitchFamily="34" charset="0"/>
              </a:rPr>
              <a:t>when sending a packet to any address</a:t>
            </a:r>
            <a:endParaRPr lang="en-US" sz="2800" b="1" dirty="0" smtClean="0">
              <a:ln w="0" cap="rnd" cmpd="thickThin">
                <a:solidFill>
                  <a:prstClr val="black"/>
                </a:solidFill>
                <a:bevel/>
              </a:ln>
              <a:solidFill>
                <a:schemeClr val="tx1">
                  <a:lumMod val="50000"/>
                  <a:lumOff val="50000"/>
                </a:schemeClr>
              </a:solidFill>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l="44986" t="38391" b="19932"/>
          <a:stretch>
            <a:fillRect/>
          </a:stretch>
        </p:blipFill>
        <p:spPr bwMode="auto">
          <a:xfrm>
            <a:off x="304800" y="762000"/>
            <a:ext cx="5486400" cy="5705544"/>
          </a:xfrm>
          <a:prstGeom prst="rect">
            <a:avLst/>
          </a:prstGeom>
          <a:noFill/>
          <a:ln w="9525">
            <a:noFill/>
            <a:miter lim="800000"/>
            <a:headEnd/>
            <a:tailEnd/>
          </a:ln>
        </p:spPr>
      </p:pic>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lvl="0" algn="ctr">
              <a:defRPr/>
            </a:pPr>
            <a:r>
              <a:rPr lang="en-US" sz="4000" b="1" dirty="0" smtClean="0">
                <a:ln>
                  <a:solidFill>
                    <a:prstClr val="black"/>
                  </a:solidFill>
                </a:ln>
                <a:solidFill>
                  <a:prstClr val="white"/>
                </a:solidFill>
                <a:latin typeface="Tahoma" pitchFamily="34" charset="0"/>
                <a:cs typeface="Tahoma" pitchFamily="34" charset="0"/>
              </a:rPr>
              <a:t>Practical Example: PTCL’s network</a:t>
            </a:r>
            <a:endParaRPr lang="th-TH" sz="4000" b="1"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5105400" y="6260068"/>
            <a:ext cx="4072205" cy="369332"/>
          </a:xfrm>
          <a:prstGeom prst="rect">
            <a:avLst/>
          </a:prstGeom>
        </p:spPr>
        <p:txBody>
          <a:bodyPr wrap="none">
            <a:spAutoFit/>
          </a:bodyPr>
          <a:lstStyle/>
          <a:p>
            <a:r>
              <a:rPr lang="en-US" dirty="0" smtClean="0"/>
              <a:t>http://www.robtex.com/as/as17557.html</a:t>
            </a:r>
            <a:endParaRPr lang="en-US" dirty="0"/>
          </a:p>
        </p:txBody>
      </p:sp>
      <p:pic>
        <p:nvPicPr>
          <p:cNvPr id="1028" name="Picture 4"/>
          <p:cNvPicPr>
            <a:picLocks noChangeAspect="1" noChangeArrowheads="1"/>
          </p:cNvPicPr>
          <p:nvPr/>
        </p:nvPicPr>
        <p:blipFill>
          <a:blip r:embed="rId4"/>
          <a:srcRect/>
          <a:stretch>
            <a:fillRect/>
          </a:stretch>
        </p:blipFill>
        <p:spPr bwMode="auto">
          <a:xfrm>
            <a:off x="5257800" y="4229100"/>
            <a:ext cx="3810000" cy="1790700"/>
          </a:xfrm>
          <a:prstGeom prst="rect">
            <a:avLst/>
          </a:prstGeom>
          <a:noFill/>
          <a:ln w="9525">
            <a:noFill/>
            <a:miter lim="800000"/>
            <a:headEnd/>
            <a:tailEnd/>
          </a:ln>
        </p:spPr>
      </p:pic>
      <p:sp>
        <p:nvSpPr>
          <p:cNvPr id="7" name="Rectangle 6"/>
          <p:cNvSpPr/>
          <p:nvPr/>
        </p:nvSpPr>
        <p:spPr>
          <a:xfrm>
            <a:off x="6241555" y="2362200"/>
            <a:ext cx="1988045" cy="1323439"/>
          </a:xfrm>
          <a:prstGeom prst="rect">
            <a:avLst/>
          </a:prstGeom>
        </p:spPr>
        <p:txBody>
          <a:bodyPr wrap="none">
            <a:spAutoFit/>
          </a:bodyPr>
          <a:lstStyle/>
          <a:p>
            <a:pPr algn="ct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PTCL</a:t>
            </a:r>
          </a:p>
          <a:p>
            <a:pPr algn="ctr">
              <a:lnSpc>
                <a:spcPct val="150000"/>
              </a:lnSpc>
            </a:pP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AS 17557</a:t>
            </a:r>
            <a:endParaRPr lang="en-US" dirty="0">
              <a:solidFill>
                <a:srgbClr val="C00000"/>
              </a:solidFill>
            </a:endParaRPr>
          </a:p>
        </p:txBody>
      </p:sp>
    </p:spTree>
  </p:cSld>
  <p:clrMapOvr>
    <a:masterClrMapping/>
  </p:clrMapOvr>
  <p:transition>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133600"/>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prstClr val="white"/>
                  </a:solidFill>
                </a:ln>
                <a:solidFill>
                  <a:prstClr val="black"/>
                </a:solidFill>
                <a:latin typeface="Tahoma" pitchFamily="34" charset="0"/>
                <a:cs typeface="Tahoma" pitchFamily="34" charset="0"/>
              </a:rPr>
              <a:t>Part II- </a:t>
            </a:r>
            <a:r>
              <a:rPr lang="en-US" sz="3200" b="1" dirty="0" smtClean="0">
                <a:ln>
                  <a:solidFill>
                    <a:prstClr val="white"/>
                  </a:solidFill>
                </a:ln>
                <a:solidFill>
                  <a:prstClr val="black"/>
                </a:solidFill>
                <a:latin typeface="Tahoma" pitchFamily="34" charset="0"/>
                <a:cs typeface="Tahoma" pitchFamily="34" charset="0"/>
              </a:rPr>
              <a:t>Multiprotocol Label Switching</a:t>
            </a:r>
            <a:endParaRPr lang="th-TH" sz="32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Motivation of Label Switching</a:t>
            </a:r>
            <a:endParaRPr lang="th-TH" sz="4000" b="1"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381000" y="838200"/>
            <a:ext cx="8763000" cy="5712333"/>
          </a:xfrm>
          <a:prstGeom prst="rect">
            <a:avLst/>
          </a:prstGeom>
        </p:spPr>
        <p:txBody>
          <a:bodyPr wrap="square">
            <a:spAutoFit/>
          </a:bodyPr>
          <a:lstStyle/>
          <a:p>
            <a:pPr marL="685800" lvl="0" indent="-398463"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1)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While IP is fixed length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(32 bits)</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data forwarding uses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longest-prefix match</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route lookups</a:t>
            </a:r>
          </a:p>
          <a:p>
            <a:pPr marL="685800" lvl="0" indent="-398463" eaLnBrk="0" fontAlgn="base" hangingPunct="0">
              <a:spcAft>
                <a:spcPct val="0"/>
              </a:spcAft>
              <a:buClr>
                <a:srgbClr val="3333CC"/>
              </a:buClr>
              <a:buSzPct val="85000"/>
            </a:pPr>
            <a:r>
              <a:rPr lang="en-US" sz="32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2800" b="1" dirty="0" smtClean="0">
                <a:ln w="0" cap="rnd" cmpd="thickThin">
                  <a:solidFill>
                    <a:prstClr val="black"/>
                  </a:solidFill>
                  <a:bevel/>
                </a:ln>
                <a:solidFill>
                  <a:schemeClr val="accent2">
                    <a:lumMod val="75000"/>
                  </a:schemeClr>
                </a:solidFill>
                <a:latin typeface="Microsoft Sans Serif" pitchFamily="34" charset="0"/>
                <a:cs typeface="Microsoft Sans Serif" pitchFamily="34" charset="0"/>
              </a:rPr>
              <a:t>(longest-prefix match requires searching through all routing entries)</a:t>
            </a:r>
            <a:endParaRPr lang="en-US" sz="2000" b="1" dirty="0" smtClean="0">
              <a:ln w="0" cap="rnd" cmpd="thickThin">
                <a:solidFill>
                  <a:prstClr val="black"/>
                </a:solidFill>
                <a:bevel/>
              </a:ln>
              <a:solidFill>
                <a:schemeClr val="accent2">
                  <a:lumMod val="75000"/>
                </a:schemeClr>
              </a:solidFill>
              <a:latin typeface="Microsoft Sans Serif" pitchFamily="34" charset="0"/>
              <a:cs typeface="Microsoft Sans Serif" pitchFamily="34" charset="0"/>
            </a:endParaRPr>
          </a:p>
          <a:p>
            <a:pPr marL="685800" lvl="0" indent="-398463" eaLnBrk="0" fontAlgn="base" hangingPunct="0">
              <a:spcAft>
                <a:spcPct val="0"/>
              </a:spcAft>
              <a:buClr>
                <a:srgbClr val="3333CC"/>
              </a:buClr>
              <a:buSzPct val="85000"/>
            </a:pPr>
            <a:endParaRPr lang="en-US" sz="2000" b="1" dirty="0" smtClean="0">
              <a:ln w="0" cap="rnd" cmpd="thickThin">
                <a:solidFill>
                  <a:prstClr val="black"/>
                </a:solidFill>
                <a:bevel/>
              </a:ln>
              <a:solidFill>
                <a:schemeClr val="accent1"/>
              </a:solidFill>
              <a:latin typeface="Microsoft Sans Serif" pitchFamily="34" charset="0"/>
              <a:cs typeface="Microsoft Sans Serif" pitchFamily="34" charset="0"/>
            </a:endParaRPr>
          </a:p>
          <a:p>
            <a:pPr marL="685800" lvl="0" indent="-398463"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rgbClr val="FF6600"/>
                </a:solidFill>
                <a:latin typeface="Microsoft Sans Serif" pitchFamily="34" charset="0"/>
                <a:cs typeface="Microsoft Sans Serif" pitchFamily="34" charset="0"/>
              </a:rPr>
              <a:t>2)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MPLS aims to avoid longest-prefix matching overhead by using exact matching lookups</a:t>
            </a:r>
          </a:p>
          <a:p>
            <a:pPr marL="685800" lvl="0" indent="-398463" eaLnBrk="0" fontAlgn="base" hangingPunct="0">
              <a:spcBef>
                <a:spcPct val="20000"/>
              </a:spcBef>
              <a:spcAft>
                <a:spcPct val="0"/>
              </a:spcAft>
              <a:buClr>
                <a:srgbClr val="3333CC"/>
              </a:buClr>
              <a:buSzPct val="85000"/>
            </a:pPr>
            <a:r>
              <a:rPr lang="en-US" sz="2000" b="1" dirty="0" smtClean="0">
                <a:ln w="0" cap="rnd" cmpd="thickThin">
                  <a:solidFill>
                    <a:prstClr val="black"/>
                  </a:solidFill>
                  <a:bevel/>
                </a:ln>
                <a:solidFill>
                  <a:schemeClr val="accent1"/>
                </a:solidFill>
                <a:latin typeface="Microsoft Sans Serif" pitchFamily="34" charset="0"/>
                <a:cs typeface="Microsoft Sans Serif" pitchFamily="34" charset="0"/>
              </a:rPr>
              <a:t>	</a:t>
            </a:r>
            <a:r>
              <a:rPr lang="en-US" sz="2800" b="1" dirty="0" smtClean="0">
                <a:ln w="0" cap="rnd" cmpd="thickThin">
                  <a:solidFill>
                    <a:prstClr val="black"/>
                  </a:solidFill>
                  <a:bevel/>
                </a:ln>
                <a:solidFill>
                  <a:schemeClr val="accent2">
                    <a:lumMod val="75000"/>
                  </a:schemeClr>
                </a:solidFill>
                <a:latin typeface="Microsoft Sans Serif" pitchFamily="34" charset="0"/>
                <a:cs typeface="Microsoft Sans Serif" pitchFamily="34" charset="0"/>
              </a:rPr>
              <a:t>(MPLS does this by using labels)</a:t>
            </a:r>
            <a:r>
              <a:rPr lang="en-US" sz="2000" b="1" dirty="0" smtClean="0">
                <a:ln w="0" cap="rnd" cmpd="thickThin">
                  <a:solidFill>
                    <a:prstClr val="black"/>
                  </a:solidFill>
                  <a:bevel/>
                </a:ln>
                <a:solidFill>
                  <a:schemeClr val="accent2">
                    <a:lumMod val="75000"/>
                  </a:schemeClr>
                </a:solidFill>
                <a:latin typeface="Microsoft Sans Serif" pitchFamily="34" charset="0"/>
                <a:cs typeface="Microsoft Sans Serif" pitchFamily="34" charset="0"/>
              </a:rPr>
              <a:t>	</a:t>
            </a:r>
          </a:p>
          <a:p>
            <a:pPr marL="914400" lvl="0" indent="-627063" eaLnBrk="0" fontAlgn="base" hangingPunct="0">
              <a:spcAft>
                <a:spcPct val="0"/>
              </a:spcAft>
              <a:buClr>
                <a:srgbClr val="3333CC"/>
              </a:buClr>
              <a:buSzPct val="85000"/>
            </a:pPr>
            <a:endParaRPr lang="en-US" sz="3200" b="1" dirty="0" smtClean="0">
              <a:ln w="0" cap="rnd" cmpd="thickThin">
                <a:solidFill>
                  <a:prstClr val="black"/>
                </a:solidFill>
                <a:bevel/>
              </a:ln>
              <a:solidFill>
                <a:schemeClr val="accent1"/>
              </a:solidFill>
              <a:latin typeface="Microsoft Sans Serif" pitchFamily="34" charset="0"/>
              <a:cs typeface="Microsoft Sans Serif" pitchFamily="34" charset="0"/>
            </a:endParaRPr>
          </a:p>
          <a:p>
            <a:pPr marL="914400" lvl="0" indent="-627063" eaLnBrk="0" fontAlgn="base" hangingPunct="0">
              <a:spcAft>
                <a:spcPct val="0"/>
              </a:spcAft>
              <a:buClr>
                <a:srgbClr val="3333CC"/>
              </a:buClr>
              <a:buSzPct val="85000"/>
            </a:pPr>
            <a:endParaRPr lang="en-US" sz="3200" b="1" dirty="0" smtClean="0">
              <a:ln w="0" cap="rnd" cmpd="thickThin">
                <a:solidFill>
                  <a:prstClr val="black"/>
                </a:solidFill>
                <a:bevel/>
              </a:ln>
              <a:solidFill>
                <a:schemeClr val="accent1"/>
              </a:solidFill>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Advantages of MPLS</a:t>
            </a:r>
            <a:endParaRPr lang="th-TH" sz="4000" b="1" dirty="0">
              <a:ln>
                <a:solidFill>
                  <a:prstClr val="black"/>
                </a:solidFill>
              </a:ln>
              <a:solidFill>
                <a:prstClr val="white"/>
              </a:solidFill>
              <a:latin typeface="Tahoma" pitchFamily="34" charset="0"/>
              <a:cs typeface="Tahoma" pitchFamily="34" charset="0"/>
            </a:endParaRPr>
          </a:p>
        </p:txBody>
      </p:sp>
      <p:sp>
        <p:nvSpPr>
          <p:cNvPr id="5" name="Rectangle 4"/>
          <p:cNvSpPr/>
          <p:nvPr/>
        </p:nvSpPr>
        <p:spPr>
          <a:xfrm>
            <a:off x="762000" y="1295400"/>
            <a:ext cx="8153400" cy="2936188"/>
          </a:xfrm>
          <a:prstGeom prst="rect">
            <a:avLst/>
          </a:prstGeom>
        </p:spPr>
        <p:txBody>
          <a:bodyPr wrap="square">
            <a:spAutoFit/>
          </a:bodyPr>
          <a:lstStyle/>
          <a:p>
            <a:pPr marL="801687" lvl="0" indent="-514350"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Quicker switching</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routing of traffic</a:t>
            </a:r>
            <a:endParaRPr lang="en-US" sz="2000" b="1" dirty="0" smtClean="0">
              <a:ln w="0" cap="rnd" cmpd="thickThin">
                <a:solidFill>
                  <a:prstClr val="black"/>
                </a:solidFill>
                <a:bevel/>
              </a:ln>
              <a:solidFill>
                <a:schemeClr val="accent2">
                  <a:lumMod val="75000"/>
                </a:schemeClr>
              </a:solidFill>
              <a:latin typeface="Microsoft Sans Serif" pitchFamily="34" charset="0"/>
              <a:cs typeface="Microsoft Sans Serif" pitchFamily="34" charset="0"/>
            </a:endParaRPr>
          </a:p>
          <a:p>
            <a:pPr marL="801687" lvl="0" indent="-514350"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“Traffic Engineering”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ability</a:t>
            </a:r>
          </a:p>
          <a:p>
            <a:pPr marL="801687" lvl="0" indent="-514350"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Ability to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explicitly</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define</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routes</a:t>
            </a:r>
          </a:p>
          <a:p>
            <a:pPr marL="801687" lvl="0" indent="-514350" eaLnBrk="0" fontAlgn="base" hangingPunct="0">
              <a:lnSpc>
                <a:spcPct val="150000"/>
              </a:lnSpc>
              <a:spcBef>
                <a:spcPct val="20000"/>
              </a:spcBef>
              <a:spcAft>
                <a:spcPct val="0"/>
              </a:spcAft>
              <a:buClr>
                <a:schemeClr val="accent6">
                  <a:lumMod val="75000"/>
                </a:schemeClr>
              </a:buClr>
              <a:buSzPct val="100000"/>
              <a:buAutoNum type="arabicParenR"/>
            </a:pP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Supports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IP traffic over non-IP technologies</a:t>
            </a:r>
            <a:endParaRPr lang="en-US" sz="3200" b="1" dirty="0" smtClean="0">
              <a:ln w="0" cap="rnd" cmpd="thickThin">
                <a:solidFill>
                  <a:prstClr val="black"/>
                </a:solidFill>
                <a:bevel/>
              </a:ln>
              <a:solidFill>
                <a:srgbClr val="C00000"/>
              </a:solidFill>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MPLS networks</a:t>
            </a:r>
            <a:endParaRPr lang="th-TH" sz="4000" b="1" dirty="0">
              <a:ln>
                <a:solidFill>
                  <a:prstClr val="black"/>
                </a:solidFill>
              </a:ln>
              <a:solidFill>
                <a:prstClr val="white"/>
              </a:solidFill>
              <a:latin typeface="Tahoma" pitchFamily="34" charset="0"/>
              <a:cs typeface="Tahoma" pitchFamily="34" charset="0"/>
            </a:endParaRPr>
          </a:p>
        </p:txBody>
      </p:sp>
      <p:pic>
        <p:nvPicPr>
          <p:cNvPr id="6146" name="Picture 2"/>
          <p:cNvPicPr>
            <a:picLocks noChangeAspect="1" noChangeArrowheads="1"/>
          </p:cNvPicPr>
          <p:nvPr/>
        </p:nvPicPr>
        <p:blipFill>
          <a:blip r:embed="rId3"/>
          <a:srcRect/>
          <a:stretch>
            <a:fillRect/>
          </a:stretch>
        </p:blipFill>
        <p:spPr bwMode="auto">
          <a:xfrm>
            <a:off x="1238250" y="1676400"/>
            <a:ext cx="6991350" cy="3009900"/>
          </a:xfrm>
          <a:prstGeom prst="rect">
            <a:avLst/>
          </a:prstGeom>
          <a:noFill/>
          <a:ln w="9525">
            <a:noFill/>
            <a:miter lim="800000"/>
            <a:headEnd/>
            <a:tailEnd/>
          </a:ln>
        </p:spPr>
      </p:pic>
      <p:grpSp>
        <p:nvGrpSpPr>
          <p:cNvPr id="2" name="Group 5"/>
          <p:cNvGrpSpPr/>
          <p:nvPr/>
        </p:nvGrpSpPr>
        <p:grpSpPr>
          <a:xfrm>
            <a:off x="504894" y="2286000"/>
            <a:ext cx="2695506" cy="3444895"/>
            <a:chOff x="5229294" y="3432672"/>
            <a:chExt cx="2695506" cy="3444895"/>
          </a:xfrm>
        </p:grpSpPr>
        <p:grpSp>
          <p:nvGrpSpPr>
            <p:cNvPr id="3" name="Group 22"/>
            <p:cNvGrpSpPr/>
            <p:nvPr/>
          </p:nvGrpSpPr>
          <p:grpSpPr>
            <a:xfrm>
              <a:off x="5229294" y="4733489"/>
              <a:ext cx="2538605" cy="2144078"/>
              <a:chOff x="5136138" y="3895289"/>
              <a:chExt cx="2538605" cy="2144078"/>
            </a:xfrm>
          </p:grpSpPr>
          <p:sp>
            <p:nvSpPr>
              <p:cNvPr id="9" name="TextBox 8"/>
              <p:cNvSpPr txBox="1"/>
              <p:nvPr/>
            </p:nvSpPr>
            <p:spPr>
              <a:xfrm rot="20550623">
                <a:off x="5136138" y="5331481"/>
                <a:ext cx="2538605" cy="707886"/>
              </a:xfrm>
              <a:prstGeom prst="rect">
                <a:avLst/>
              </a:prstGeom>
              <a:noFill/>
              <a:ln>
                <a:noFill/>
              </a:ln>
            </p:spPr>
            <p:txBody>
              <a:bodyPr wrap="square" rtlCol="0">
                <a:spAutoFit/>
              </a:bodyPr>
              <a:lstStyle/>
              <a:p>
                <a:pPr algn="ctr"/>
                <a:r>
                  <a:rPr lang="en-US" sz="2000" b="1" dirty="0" smtClean="0">
                    <a:ln>
                      <a:solidFill>
                        <a:schemeClr val="tx1"/>
                      </a:solidFill>
                    </a:ln>
                    <a:solidFill>
                      <a:schemeClr val="accent6">
                        <a:lumMod val="75000"/>
                      </a:schemeClr>
                    </a:solidFill>
                    <a:latin typeface="Kristen ITC" pitchFamily="66" charset="0"/>
                  </a:rPr>
                  <a:t>Provider’s edge device</a:t>
                </a:r>
                <a:endParaRPr lang="en-US" sz="2000" b="1" dirty="0">
                  <a:ln>
                    <a:solidFill>
                      <a:schemeClr val="tx1"/>
                    </a:solidFill>
                  </a:ln>
                  <a:solidFill>
                    <a:schemeClr val="accent6">
                      <a:lumMod val="75000"/>
                    </a:schemeClr>
                  </a:solidFill>
                  <a:latin typeface="Kristen ITC" pitchFamily="66" charset="0"/>
                </a:endParaRPr>
              </a:p>
            </p:txBody>
          </p:sp>
          <p:cxnSp>
            <p:nvCxnSpPr>
              <p:cNvPr id="10" name="Straight Connector 9"/>
              <p:cNvCxnSpPr>
                <a:endCxn id="8" idx="3"/>
              </p:cNvCxnSpPr>
              <p:nvPr/>
            </p:nvCxnSpPr>
            <p:spPr>
              <a:xfrm rot="5400000" flipH="1" flipV="1">
                <a:off x="5866224" y="4412908"/>
                <a:ext cx="1442387" cy="407149"/>
              </a:xfrm>
              <a:prstGeom prst="line">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Oval 7"/>
            <p:cNvSpPr/>
            <p:nvPr/>
          </p:nvSpPr>
          <p:spPr>
            <a:xfrm>
              <a:off x="6705600" y="3432672"/>
              <a:ext cx="1219200" cy="15240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12"/>
          <p:cNvGrpSpPr/>
          <p:nvPr/>
        </p:nvGrpSpPr>
        <p:grpSpPr>
          <a:xfrm>
            <a:off x="5686494" y="1905000"/>
            <a:ext cx="2695506" cy="3444895"/>
            <a:chOff x="5229294" y="3432672"/>
            <a:chExt cx="2695506" cy="3444895"/>
          </a:xfrm>
        </p:grpSpPr>
        <p:grpSp>
          <p:nvGrpSpPr>
            <p:cNvPr id="5" name="Group 22"/>
            <p:cNvGrpSpPr/>
            <p:nvPr/>
          </p:nvGrpSpPr>
          <p:grpSpPr>
            <a:xfrm>
              <a:off x="5229294" y="4733489"/>
              <a:ext cx="2538605" cy="2144078"/>
              <a:chOff x="5136138" y="3895289"/>
              <a:chExt cx="2538605" cy="2144078"/>
            </a:xfrm>
          </p:grpSpPr>
          <p:sp>
            <p:nvSpPr>
              <p:cNvPr id="17" name="TextBox 16"/>
              <p:cNvSpPr txBox="1"/>
              <p:nvPr/>
            </p:nvSpPr>
            <p:spPr>
              <a:xfrm rot="20550623">
                <a:off x="5136138" y="5331481"/>
                <a:ext cx="2538605" cy="707886"/>
              </a:xfrm>
              <a:prstGeom prst="rect">
                <a:avLst/>
              </a:prstGeom>
              <a:noFill/>
              <a:ln>
                <a:noFill/>
              </a:ln>
            </p:spPr>
            <p:txBody>
              <a:bodyPr wrap="square" rtlCol="0">
                <a:spAutoFit/>
              </a:bodyPr>
              <a:lstStyle/>
              <a:p>
                <a:pPr algn="ctr"/>
                <a:r>
                  <a:rPr lang="en-US" sz="2000" b="1" dirty="0" smtClean="0">
                    <a:ln>
                      <a:solidFill>
                        <a:schemeClr val="tx1"/>
                      </a:solidFill>
                    </a:ln>
                    <a:solidFill>
                      <a:schemeClr val="accent6">
                        <a:lumMod val="75000"/>
                      </a:schemeClr>
                    </a:solidFill>
                    <a:latin typeface="Kristen ITC" pitchFamily="66" charset="0"/>
                  </a:rPr>
                  <a:t>Customer’s edge device</a:t>
                </a:r>
                <a:endParaRPr lang="en-US" sz="2000" b="1" dirty="0">
                  <a:ln>
                    <a:solidFill>
                      <a:schemeClr val="tx1"/>
                    </a:solidFill>
                  </a:ln>
                  <a:solidFill>
                    <a:schemeClr val="accent6">
                      <a:lumMod val="75000"/>
                    </a:schemeClr>
                  </a:solidFill>
                  <a:latin typeface="Kristen ITC" pitchFamily="66" charset="0"/>
                </a:endParaRPr>
              </a:p>
            </p:txBody>
          </p:sp>
          <p:cxnSp>
            <p:nvCxnSpPr>
              <p:cNvPr id="18" name="Straight Connector 17"/>
              <p:cNvCxnSpPr>
                <a:endCxn id="16" idx="3"/>
              </p:cNvCxnSpPr>
              <p:nvPr/>
            </p:nvCxnSpPr>
            <p:spPr>
              <a:xfrm rot="5400000" flipH="1" flipV="1">
                <a:off x="5866224" y="4412908"/>
                <a:ext cx="1442387" cy="407149"/>
              </a:xfrm>
              <a:prstGeom prst="line">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6" name="Oval 15"/>
            <p:cNvSpPr/>
            <p:nvPr/>
          </p:nvSpPr>
          <p:spPr>
            <a:xfrm>
              <a:off x="6705600" y="3432672"/>
              <a:ext cx="1219200" cy="15240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MPLS Routers – LERs and LSRs</a:t>
            </a:r>
            <a:endParaRPr lang="th-TH" sz="4000" b="1" dirty="0">
              <a:ln>
                <a:solidFill>
                  <a:prstClr val="black"/>
                </a:solidFill>
              </a:ln>
              <a:solidFill>
                <a:prstClr val="white"/>
              </a:solidFill>
              <a:latin typeface="Tahoma" pitchFamily="34" charset="0"/>
              <a:cs typeface="Tahoma" pitchFamily="34" charset="0"/>
            </a:endParaRPr>
          </a:p>
        </p:txBody>
      </p:sp>
      <p:pic>
        <p:nvPicPr>
          <p:cNvPr id="8194" name="Picture 2"/>
          <p:cNvPicPr>
            <a:picLocks noChangeAspect="1" noChangeArrowheads="1"/>
          </p:cNvPicPr>
          <p:nvPr/>
        </p:nvPicPr>
        <p:blipFill>
          <a:blip r:embed="rId3"/>
          <a:srcRect/>
          <a:stretch>
            <a:fillRect/>
          </a:stretch>
        </p:blipFill>
        <p:spPr bwMode="auto">
          <a:xfrm>
            <a:off x="381000" y="1143000"/>
            <a:ext cx="8255000" cy="4953000"/>
          </a:xfrm>
          <a:prstGeom prst="rect">
            <a:avLst/>
          </a:prstGeom>
          <a:noFill/>
          <a:ln w="9525">
            <a:noFill/>
            <a:miter lim="800000"/>
            <a:headEnd/>
            <a:tailEnd/>
          </a:ln>
        </p:spPr>
      </p:pic>
      <p:sp>
        <p:nvSpPr>
          <p:cNvPr id="6" name="Rectangle 5"/>
          <p:cNvSpPr/>
          <p:nvPr/>
        </p:nvSpPr>
        <p:spPr>
          <a:xfrm>
            <a:off x="6487439" y="6443246"/>
            <a:ext cx="2656561" cy="338554"/>
          </a:xfrm>
          <a:prstGeom prst="rect">
            <a:avLst/>
          </a:prstGeom>
        </p:spPr>
        <p:txBody>
          <a:bodyPr wrap="none">
            <a:spAutoFit/>
          </a:bodyPr>
          <a:lstStyle/>
          <a:p>
            <a:r>
              <a:rPr lang="en-US" sz="1600" dirty="0" smtClean="0"/>
              <a:t>Image Source: Cisco’s website</a:t>
            </a:r>
            <a:endParaRPr lang="en-US" sz="1600" dirty="0"/>
          </a:p>
        </p:txBody>
      </p:sp>
      <p:grpSp>
        <p:nvGrpSpPr>
          <p:cNvPr id="2" name="Group 6"/>
          <p:cNvGrpSpPr/>
          <p:nvPr/>
        </p:nvGrpSpPr>
        <p:grpSpPr>
          <a:xfrm>
            <a:off x="965149" y="1437471"/>
            <a:ext cx="2692451" cy="2296329"/>
            <a:chOff x="5232349" y="2660343"/>
            <a:chExt cx="2692451" cy="2296329"/>
          </a:xfrm>
        </p:grpSpPr>
        <p:grpSp>
          <p:nvGrpSpPr>
            <p:cNvPr id="3" name="Group 22"/>
            <p:cNvGrpSpPr/>
            <p:nvPr/>
          </p:nvGrpSpPr>
          <p:grpSpPr>
            <a:xfrm>
              <a:off x="5232349" y="2660343"/>
              <a:ext cx="2538605" cy="848529"/>
              <a:chOff x="5139193" y="1822143"/>
              <a:chExt cx="2538605" cy="848529"/>
            </a:xfrm>
          </p:grpSpPr>
          <p:sp>
            <p:nvSpPr>
              <p:cNvPr id="10" name="TextBox 9"/>
              <p:cNvSpPr txBox="1"/>
              <p:nvPr/>
            </p:nvSpPr>
            <p:spPr>
              <a:xfrm rot="20550623">
                <a:off x="5139193" y="1822143"/>
                <a:ext cx="2538605" cy="400110"/>
              </a:xfrm>
              <a:prstGeom prst="rect">
                <a:avLst/>
              </a:prstGeom>
              <a:noFill/>
              <a:ln>
                <a:noFill/>
              </a:ln>
            </p:spPr>
            <p:txBody>
              <a:bodyPr wrap="square" rtlCol="0">
                <a:spAutoFit/>
              </a:bodyPr>
              <a:lstStyle/>
              <a:p>
                <a:r>
                  <a:rPr lang="en-US" sz="2000" b="1" dirty="0" smtClean="0">
                    <a:ln>
                      <a:solidFill>
                        <a:schemeClr val="tx1"/>
                      </a:solidFill>
                    </a:ln>
                    <a:solidFill>
                      <a:schemeClr val="accent6">
                        <a:lumMod val="75000"/>
                      </a:schemeClr>
                    </a:solidFill>
                    <a:latin typeface="Kristen ITC" pitchFamily="66" charset="0"/>
                  </a:rPr>
                  <a:t>Label Edge Router</a:t>
                </a:r>
                <a:endParaRPr lang="en-US" sz="2000" b="1" dirty="0">
                  <a:ln>
                    <a:solidFill>
                      <a:schemeClr val="tx1"/>
                    </a:solidFill>
                  </a:ln>
                  <a:solidFill>
                    <a:schemeClr val="accent6">
                      <a:lumMod val="75000"/>
                    </a:schemeClr>
                  </a:solidFill>
                  <a:latin typeface="Kristen ITC" pitchFamily="66" charset="0"/>
                </a:endParaRPr>
              </a:p>
            </p:txBody>
          </p:sp>
          <p:cxnSp>
            <p:nvCxnSpPr>
              <p:cNvPr id="13" name="Straight Connector 12"/>
              <p:cNvCxnSpPr/>
              <p:nvPr/>
            </p:nvCxnSpPr>
            <p:spPr>
              <a:xfrm rot="16200000" flipH="1">
                <a:off x="6592767" y="2327769"/>
                <a:ext cx="533402" cy="152403"/>
              </a:xfrm>
              <a:prstGeom prst="line">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 name="Oval 8"/>
            <p:cNvSpPr/>
            <p:nvPr/>
          </p:nvSpPr>
          <p:spPr>
            <a:xfrm>
              <a:off x="6705600" y="3432672"/>
              <a:ext cx="1219200" cy="15240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2"/>
          <p:cNvGrpSpPr/>
          <p:nvPr/>
        </p:nvGrpSpPr>
        <p:grpSpPr>
          <a:xfrm>
            <a:off x="4800600" y="914400"/>
            <a:ext cx="4343400" cy="1686729"/>
            <a:chOff x="6705600" y="3269943"/>
            <a:chExt cx="4343400" cy="1686729"/>
          </a:xfrm>
        </p:grpSpPr>
        <p:grpSp>
          <p:nvGrpSpPr>
            <p:cNvPr id="5" name="Group 22"/>
            <p:cNvGrpSpPr/>
            <p:nvPr/>
          </p:nvGrpSpPr>
          <p:grpSpPr>
            <a:xfrm>
              <a:off x="7772400" y="3269943"/>
              <a:ext cx="3276600" cy="707886"/>
              <a:chOff x="7679244" y="2431743"/>
              <a:chExt cx="3276600" cy="707886"/>
            </a:xfrm>
          </p:grpSpPr>
          <p:sp>
            <p:nvSpPr>
              <p:cNvPr id="26" name="TextBox 25"/>
              <p:cNvSpPr txBox="1"/>
              <p:nvPr/>
            </p:nvSpPr>
            <p:spPr>
              <a:xfrm>
                <a:off x="8417239" y="2431743"/>
                <a:ext cx="2538605" cy="707886"/>
              </a:xfrm>
              <a:prstGeom prst="rect">
                <a:avLst/>
              </a:prstGeom>
              <a:noFill/>
              <a:ln>
                <a:noFill/>
              </a:ln>
            </p:spPr>
            <p:txBody>
              <a:bodyPr wrap="square" rtlCol="0">
                <a:spAutoFit/>
              </a:bodyPr>
              <a:lstStyle/>
              <a:p>
                <a:r>
                  <a:rPr lang="en-US" sz="2000" b="1" dirty="0" smtClean="0">
                    <a:ln>
                      <a:solidFill>
                        <a:schemeClr val="tx1"/>
                      </a:solidFill>
                    </a:ln>
                    <a:solidFill>
                      <a:schemeClr val="accent6">
                        <a:lumMod val="75000"/>
                      </a:schemeClr>
                    </a:solidFill>
                    <a:latin typeface="Kristen ITC" pitchFamily="66" charset="0"/>
                  </a:rPr>
                  <a:t>Label Switching Router</a:t>
                </a:r>
                <a:endParaRPr lang="en-US" sz="2000" b="1" dirty="0">
                  <a:ln>
                    <a:solidFill>
                      <a:schemeClr val="tx1"/>
                    </a:solidFill>
                  </a:ln>
                  <a:solidFill>
                    <a:schemeClr val="accent6">
                      <a:lumMod val="75000"/>
                    </a:schemeClr>
                  </a:solidFill>
                  <a:latin typeface="Kristen ITC" pitchFamily="66" charset="0"/>
                </a:endParaRPr>
              </a:p>
            </p:txBody>
          </p:sp>
          <p:cxnSp>
            <p:nvCxnSpPr>
              <p:cNvPr id="27" name="Straight Connector 26"/>
              <p:cNvCxnSpPr/>
              <p:nvPr/>
            </p:nvCxnSpPr>
            <p:spPr>
              <a:xfrm rot="10800000" flipV="1">
                <a:off x="7679244" y="2584141"/>
                <a:ext cx="685804" cy="228601"/>
              </a:xfrm>
              <a:prstGeom prst="line">
                <a:avLst/>
              </a:prstGeom>
              <a:ln w="38100">
                <a:solidFill>
                  <a:schemeClr val="accent6">
                    <a:lumMod val="75000"/>
                  </a:schemeClr>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Oval 24"/>
            <p:cNvSpPr/>
            <p:nvPr/>
          </p:nvSpPr>
          <p:spPr>
            <a:xfrm>
              <a:off x="6705600" y="3432672"/>
              <a:ext cx="1219200" cy="1524000"/>
            </a:xfrm>
            <a:prstGeom prst="ellipse">
              <a:avLst/>
            </a:prstGeom>
            <a:noFill/>
            <a:ln w="571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Topic’s objectives</a:t>
            </a:r>
            <a:endParaRPr lang="th-TH" sz="4000" b="1" dirty="0">
              <a:ln>
                <a:solidFill>
                  <a:prstClr val="black"/>
                </a:solidFill>
              </a:ln>
              <a:solidFill>
                <a:prstClr val="white"/>
              </a:solidFill>
              <a:latin typeface="Tahoma" pitchFamily="34" charset="0"/>
              <a:cs typeface="Tahoma" pitchFamily="34" charset="0"/>
            </a:endParaRPr>
          </a:p>
        </p:txBody>
      </p:sp>
      <p:sp>
        <p:nvSpPr>
          <p:cNvPr id="6" name="Rectangle 5"/>
          <p:cNvSpPr/>
          <p:nvPr/>
        </p:nvSpPr>
        <p:spPr>
          <a:xfrm>
            <a:off x="0" y="1158657"/>
            <a:ext cx="9144000" cy="3108543"/>
          </a:xfrm>
          <a:prstGeom prst="rect">
            <a:avLst/>
          </a:prstGeom>
        </p:spPr>
        <p:txBody>
          <a:bodyPr wrap="square">
            <a:spAutoFit/>
          </a:bodyPr>
          <a:lstStyle/>
          <a:p>
            <a:pPr marL="914400" indent="-627063" algn="ctr" eaLnBrk="0" fontAlgn="base" hangingPunct="0">
              <a:lnSpc>
                <a:spcPct val="150000"/>
              </a:lnSpc>
              <a:spcBef>
                <a:spcPct val="20000"/>
              </a:spcBef>
              <a:spcAft>
                <a:spcPct val="0"/>
              </a:spcAft>
              <a:buClr>
                <a:srgbClr val="3333CC"/>
              </a:buClr>
              <a:buSzPct val="85000"/>
            </a:pPr>
            <a:r>
              <a:rPr lang="en-US" sz="4000" b="1" dirty="0" smtClean="0">
                <a:ln w="0" cap="rnd" cmpd="thickThin">
                  <a:solidFill>
                    <a:prstClr val="black"/>
                  </a:solidFill>
                  <a:bevel/>
                </a:ln>
                <a:solidFill>
                  <a:srgbClr val="3333CC"/>
                </a:solidFill>
                <a:latin typeface="Microsoft Sans Serif" pitchFamily="34" charset="0"/>
                <a:cs typeface="Microsoft Sans Serif" pitchFamily="34" charset="0"/>
              </a:rPr>
              <a:t>To find out about:</a:t>
            </a:r>
          </a:p>
          <a:p>
            <a:pPr marL="914400" lvl="0" indent="-627063" algn="ctr" eaLnBrk="0" fontAlgn="base" hangingPunct="0">
              <a:lnSpc>
                <a:spcPct val="150000"/>
              </a:lnSpc>
              <a:spcBef>
                <a:spcPct val="20000"/>
              </a:spcBef>
              <a:spcAft>
                <a:spcPct val="0"/>
              </a:spcAft>
              <a:buClr>
                <a:srgbClr val="3333CC"/>
              </a:buClr>
              <a:buSzPct val="85000"/>
            </a:pPr>
            <a:r>
              <a:rPr lang="en-US" sz="40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1)</a:t>
            </a:r>
            <a:r>
              <a:rPr lang="en-US" sz="4000" b="1" dirty="0" smtClean="0">
                <a:ln w="0" cap="rnd" cmpd="thickThin">
                  <a:solidFill>
                    <a:prstClr val="black"/>
                  </a:solidFill>
                  <a:bevel/>
                </a:ln>
                <a:solidFill>
                  <a:srgbClr val="000000"/>
                </a:solidFill>
                <a:latin typeface="Microsoft Sans Serif" pitchFamily="34" charset="0"/>
                <a:cs typeface="Microsoft Sans Serif" pitchFamily="34" charset="0"/>
              </a:rPr>
              <a:t>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Inter AS routing</a:t>
            </a:r>
            <a:endParaRPr lang="en-US" sz="3200" b="1" dirty="0" smtClean="0">
              <a:ln w="0" cap="rnd" cmpd="thickThin">
                <a:solidFill>
                  <a:prstClr val="black"/>
                </a:solidFill>
                <a:bevel/>
              </a:ln>
              <a:solidFill>
                <a:srgbClr val="C00000"/>
              </a:solidFill>
              <a:latin typeface="Microsoft Sans Serif" pitchFamily="34" charset="0"/>
              <a:cs typeface="Microsoft Sans Serif" pitchFamily="34" charset="0"/>
            </a:endParaRPr>
          </a:p>
          <a:p>
            <a:pPr marL="914400" indent="-627063" algn="ctr" eaLnBrk="0" fontAlgn="base" hangingPunct="0">
              <a:lnSpc>
                <a:spcPct val="150000"/>
              </a:lnSpc>
              <a:spcBef>
                <a:spcPct val="20000"/>
              </a:spcBef>
              <a:spcAft>
                <a:spcPct val="0"/>
              </a:spcAft>
              <a:buClr>
                <a:srgbClr val="3333CC"/>
              </a:buClr>
              <a:buSzPct val="85000"/>
            </a:pPr>
            <a:r>
              <a:rPr lang="en-US" sz="4000" b="1" dirty="0" smtClean="0">
                <a:ln w="0" cap="rnd" cmpd="thickThin">
                  <a:solidFill>
                    <a:prstClr val="black"/>
                  </a:solidFill>
                  <a:bevel/>
                </a:ln>
                <a:solidFill>
                  <a:srgbClr val="F79646">
                    <a:lumMod val="75000"/>
                  </a:srgbClr>
                </a:solidFill>
                <a:latin typeface="Microsoft Sans Serif" pitchFamily="34" charset="0"/>
                <a:cs typeface="Microsoft Sans Serif" pitchFamily="34" charset="0"/>
              </a:rPr>
              <a:t>2)</a:t>
            </a:r>
            <a:r>
              <a:rPr lang="en-US" sz="4000" b="1" dirty="0" smtClean="0">
                <a:ln w="0" cap="rnd" cmpd="thickThin">
                  <a:solidFill>
                    <a:prstClr val="black"/>
                  </a:solidFill>
                  <a:bevel/>
                </a:ln>
                <a:solidFill>
                  <a:srgbClr val="000000"/>
                </a:solidFill>
                <a:latin typeface="Microsoft Sans Serif" pitchFamily="34" charset="0"/>
                <a:cs typeface="Microsoft Sans Serif" pitchFamily="34" charset="0"/>
              </a:rPr>
              <a:t> </a:t>
            </a:r>
            <a:r>
              <a:rPr lang="en-US" sz="3200" b="1" dirty="0" smtClean="0">
                <a:ln w="0" cap="rnd" cmpd="thickThin">
                  <a:solidFill>
                    <a:prstClr val="black"/>
                  </a:solidFill>
                  <a:bevel/>
                </a:ln>
                <a:solidFill>
                  <a:srgbClr val="000000"/>
                </a:solidFill>
                <a:latin typeface="Microsoft Sans Serif" pitchFamily="34" charset="0"/>
                <a:cs typeface="Microsoft Sans Serif" pitchFamily="34" charset="0"/>
              </a:rPr>
              <a:t>Multiprotocol Label Switching </a:t>
            </a:r>
            <a:r>
              <a:rPr lang="en-US" sz="3200" b="1" dirty="0" smtClean="0">
                <a:ln w="0" cap="rnd" cmpd="thickThin">
                  <a:solidFill>
                    <a:prstClr val="black"/>
                  </a:solidFill>
                  <a:bevel/>
                </a:ln>
                <a:solidFill>
                  <a:srgbClr val="C00000"/>
                </a:solidFill>
                <a:latin typeface="Microsoft Sans Serif" pitchFamily="34" charset="0"/>
                <a:cs typeface="Microsoft Sans Serif" pitchFamily="34" charset="0"/>
              </a:rPr>
              <a:t>(MPLS)</a:t>
            </a:r>
          </a:p>
        </p:txBody>
      </p:sp>
    </p:spTree>
  </p:cSld>
  <p:clrMapOvr>
    <a:masterClrMapping/>
  </p:clrMapOvr>
  <p:transition>
    <p:fade thruBlk="1"/>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MPLS through an example</a:t>
            </a:r>
            <a:endParaRPr lang="th-TH" sz="4000" b="1" dirty="0">
              <a:ln>
                <a:solidFill>
                  <a:prstClr val="black"/>
                </a:solidFill>
              </a:ln>
              <a:solidFill>
                <a:prstClr val="white"/>
              </a:solidFill>
              <a:latin typeface="Tahoma" pitchFamily="34" charset="0"/>
              <a:cs typeface="Tahoma" pitchFamily="34" charset="0"/>
            </a:endParaRPr>
          </a:p>
        </p:txBody>
      </p:sp>
      <p:grpSp>
        <p:nvGrpSpPr>
          <p:cNvPr id="2" name="Group 6"/>
          <p:cNvGrpSpPr/>
          <p:nvPr/>
        </p:nvGrpSpPr>
        <p:grpSpPr>
          <a:xfrm>
            <a:off x="0" y="1676400"/>
            <a:ext cx="8901318" cy="3919538"/>
            <a:chOff x="152400" y="1752600"/>
            <a:chExt cx="8901318" cy="3919538"/>
          </a:xfrm>
        </p:grpSpPr>
        <p:pic>
          <p:nvPicPr>
            <p:cNvPr id="5122" name="Picture 2"/>
            <p:cNvPicPr>
              <a:picLocks noChangeAspect="1" noChangeArrowheads="1"/>
            </p:cNvPicPr>
            <p:nvPr/>
          </p:nvPicPr>
          <p:blipFill>
            <a:blip r:embed="rId3"/>
            <a:srcRect/>
            <a:stretch>
              <a:fillRect/>
            </a:stretch>
          </p:blipFill>
          <p:spPr bwMode="auto">
            <a:xfrm>
              <a:off x="152400" y="1752600"/>
              <a:ext cx="8901318" cy="3919538"/>
            </a:xfrm>
            <a:prstGeom prst="rect">
              <a:avLst/>
            </a:prstGeom>
            <a:noFill/>
            <a:ln w="9525">
              <a:noFill/>
              <a:miter lim="800000"/>
              <a:headEnd/>
              <a:tailEnd/>
            </a:ln>
          </p:spPr>
        </p:pic>
        <p:sp>
          <p:nvSpPr>
            <p:cNvPr id="6" name="Rectangle 5"/>
            <p:cNvSpPr/>
            <p:nvPr/>
          </p:nvSpPr>
          <p:spPr>
            <a:xfrm>
              <a:off x="3200400" y="1828800"/>
              <a:ext cx="457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p:cNvSpPr/>
          <p:nvPr/>
        </p:nvSpPr>
        <p:spPr>
          <a:xfrm>
            <a:off x="2148840" y="3886200"/>
            <a:ext cx="1066800" cy="1828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p:cNvPicPr>
            <a:picLocks noChangeAspect="1" noChangeArrowheads="1"/>
          </p:cNvPicPr>
          <p:nvPr/>
        </p:nvPicPr>
        <p:blipFill>
          <a:blip r:embed="rId4"/>
          <a:srcRect l="9565" r="53043" b="65169"/>
          <a:stretch>
            <a:fillRect/>
          </a:stretch>
        </p:blipFill>
        <p:spPr bwMode="auto">
          <a:xfrm>
            <a:off x="990600" y="1676400"/>
            <a:ext cx="3276600" cy="1295400"/>
          </a:xfrm>
          <a:prstGeom prst="rect">
            <a:avLst/>
          </a:prstGeom>
          <a:noFill/>
          <a:ln w="9525">
            <a:noFill/>
            <a:miter lim="800000"/>
            <a:headEnd/>
            <a:tailEnd/>
          </a:ln>
        </p:spPr>
      </p:pic>
      <p:grpSp>
        <p:nvGrpSpPr>
          <p:cNvPr id="13" name="Group 12"/>
          <p:cNvGrpSpPr/>
          <p:nvPr/>
        </p:nvGrpSpPr>
        <p:grpSpPr>
          <a:xfrm>
            <a:off x="3916343" y="1226549"/>
            <a:ext cx="3276600" cy="1295400"/>
            <a:chOff x="3916343" y="1226549"/>
            <a:chExt cx="3276600" cy="1295400"/>
          </a:xfrm>
        </p:grpSpPr>
        <p:pic>
          <p:nvPicPr>
            <p:cNvPr id="11" name="Picture 2"/>
            <p:cNvPicPr>
              <a:picLocks noChangeAspect="1" noChangeArrowheads="1"/>
            </p:cNvPicPr>
            <p:nvPr/>
          </p:nvPicPr>
          <p:blipFill>
            <a:blip r:embed="rId4">
              <a:clrChange>
                <a:clrFrom>
                  <a:srgbClr val="FFFFFF"/>
                </a:clrFrom>
                <a:clrTo>
                  <a:srgbClr val="FFFFFF">
                    <a:alpha val="0"/>
                  </a:srgbClr>
                </a:clrTo>
              </a:clrChange>
            </a:blip>
            <a:srcRect l="9565" r="53043" b="65169"/>
            <a:stretch>
              <a:fillRect/>
            </a:stretch>
          </p:blipFill>
          <p:spPr bwMode="auto">
            <a:xfrm rot="20182532">
              <a:off x="3916343" y="1226549"/>
              <a:ext cx="3276600" cy="1295400"/>
            </a:xfrm>
            <a:prstGeom prst="rect">
              <a:avLst/>
            </a:prstGeom>
            <a:noFill/>
            <a:ln w="9525">
              <a:noFill/>
              <a:miter lim="800000"/>
              <a:headEnd/>
              <a:tailEnd/>
            </a:ln>
          </p:spPr>
        </p:pic>
        <p:sp>
          <p:nvSpPr>
            <p:cNvPr id="12" name="TextBox 11"/>
            <p:cNvSpPr txBox="1"/>
            <p:nvPr/>
          </p:nvSpPr>
          <p:spPr>
            <a:xfrm rot="20177527">
              <a:off x="5044862" y="1905902"/>
              <a:ext cx="457200" cy="369332"/>
            </a:xfrm>
            <a:prstGeom prst="rect">
              <a:avLst/>
            </a:prstGeom>
            <a:solidFill>
              <a:schemeClr val="bg1"/>
            </a:solidFill>
          </p:spPr>
          <p:txBody>
            <a:bodyPr wrap="square" rtlCol="0">
              <a:spAutoFit/>
            </a:bodyPr>
            <a:lstStyle/>
            <a:p>
              <a:pPr algn="ctr"/>
              <a:r>
                <a:rPr lang="en-US" dirty="0" smtClean="0"/>
                <a:t>24</a:t>
              </a:r>
              <a:endParaRPr lang="en-US" dirty="0"/>
            </a:p>
          </p:txBody>
        </p:sp>
      </p:grpSp>
      <p:grpSp>
        <p:nvGrpSpPr>
          <p:cNvPr id="14" name="Group 6"/>
          <p:cNvGrpSpPr/>
          <p:nvPr/>
        </p:nvGrpSpPr>
        <p:grpSpPr>
          <a:xfrm>
            <a:off x="3352800" y="1981200"/>
            <a:ext cx="3553968" cy="3581400"/>
            <a:chOff x="3200400" y="1828800"/>
            <a:chExt cx="3553968" cy="3581400"/>
          </a:xfrm>
        </p:grpSpPr>
        <p:pic>
          <p:nvPicPr>
            <p:cNvPr id="16" name="Picture 2"/>
            <p:cNvPicPr>
              <a:picLocks noChangeAspect="1" noChangeArrowheads="1"/>
            </p:cNvPicPr>
            <p:nvPr/>
          </p:nvPicPr>
          <p:blipFill>
            <a:blip r:embed="rId3"/>
            <a:srcRect l="55643" t="66100" r="33228" b="851"/>
            <a:stretch>
              <a:fillRect/>
            </a:stretch>
          </p:blipFill>
          <p:spPr bwMode="auto">
            <a:xfrm>
              <a:off x="5763768" y="4114800"/>
              <a:ext cx="990600" cy="1295400"/>
            </a:xfrm>
            <a:prstGeom prst="rect">
              <a:avLst/>
            </a:prstGeom>
            <a:noFill/>
            <a:ln w="76200">
              <a:noFill/>
              <a:miter lim="800000"/>
              <a:headEnd/>
              <a:tailEnd/>
            </a:ln>
          </p:spPr>
        </p:pic>
        <p:sp>
          <p:nvSpPr>
            <p:cNvPr id="17" name="Rectangle 16"/>
            <p:cNvSpPr/>
            <p:nvPr/>
          </p:nvSpPr>
          <p:spPr>
            <a:xfrm>
              <a:off x="3200400" y="1828800"/>
              <a:ext cx="4572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6496813" y="4194467"/>
            <a:ext cx="1764878" cy="646331"/>
            <a:chOff x="5904044" y="4798469"/>
            <a:chExt cx="2287677" cy="646331"/>
          </a:xfrm>
        </p:grpSpPr>
        <p:cxnSp>
          <p:nvCxnSpPr>
            <p:cNvPr id="24" name="Straight Arrow Connector 23"/>
            <p:cNvCxnSpPr/>
            <p:nvPr/>
          </p:nvCxnSpPr>
          <p:spPr>
            <a:xfrm>
              <a:off x="5904044" y="4871202"/>
              <a:ext cx="863270" cy="152400"/>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21103098">
              <a:off x="6616601" y="4798469"/>
              <a:ext cx="1575120" cy="646331"/>
            </a:xfrm>
            <a:prstGeom prst="rect">
              <a:avLst/>
            </a:prstGeom>
            <a:noFill/>
          </p:spPr>
          <p:txBody>
            <a:bodyPr wrap="square" rtlCol="0">
              <a:spAutoFit/>
            </a:bodyPr>
            <a:lstStyle/>
            <a:p>
              <a:pPr algn="ctr"/>
              <a:r>
                <a:rPr lang="en-US" b="1" dirty="0" smtClean="0">
                  <a:solidFill>
                    <a:srgbClr val="C00000"/>
                  </a:solidFill>
                  <a:latin typeface="Kristen ITC" pitchFamily="66" charset="0"/>
                </a:rPr>
                <a:t>Remote labels</a:t>
              </a:r>
              <a:endParaRPr lang="en-US" b="1" dirty="0">
                <a:latin typeface="Kristen ITC" pitchFamily="66" charset="0"/>
              </a:endParaRPr>
            </a:p>
          </p:txBody>
        </p:sp>
      </p:grpSp>
      <p:sp>
        <p:nvSpPr>
          <p:cNvPr id="41" name="Rectangle 40"/>
          <p:cNvSpPr/>
          <p:nvPr/>
        </p:nvSpPr>
        <p:spPr>
          <a:xfrm>
            <a:off x="6324600" y="4343400"/>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6172200" y="4297680"/>
            <a:ext cx="457200" cy="381000"/>
          </a:xfrm>
          <a:prstGeom prst="rect">
            <a:avLst/>
          </a:prstGeom>
          <a:noFill/>
        </p:spPr>
        <p:txBody>
          <a:bodyPr wrap="square" rtlCol="0">
            <a:spAutoFit/>
          </a:bodyPr>
          <a:lstStyle/>
          <a:p>
            <a:pPr algn="ctr"/>
            <a:r>
              <a:rPr lang="en-US" dirty="0" smtClean="0"/>
              <a:t>24</a:t>
            </a:r>
            <a:endParaRPr lang="en-US" dirty="0"/>
          </a:p>
        </p:txBody>
      </p:sp>
      <p:sp>
        <p:nvSpPr>
          <p:cNvPr id="42" name="Rectangle 41"/>
          <p:cNvSpPr/>
          <p:nvPr/>
        </p:nvSpPr>
        <p:spPr>
          <a:xfrm>
            <a:off x="6324600" y="4648200"/>
            <a:ext cx="152400" cy="228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p:cNvGrpSpPr/>
          <p:nvPr/>
        </p:nvGrpSpPr>
        <p:grpSpPr>
          <a:xfrm>
            <a:off x="3810000" y="5562600"/>
            <a:ext cx="2667000" cy="1131332"/>
            <a:chOff x="3810000" y="5562600"/>
            <a:chExt cx="2667000" cy="1131332"/>
          </a:xfrm>
        </p:grpSpPr>
        <p:sp>
          <p:nvSpPr>
            <p:cNvPr id="55" name="Curved Up Arrow 54"/>
            <p:cNvSpPr/>
            <p:nvPr/>
          </p:nvSpPr>
          <p:spPr>
            <a:xfrm>
              <a:off x="3810000" y="5562600"/>
              <a:ext cx="2667000" cy="685800"/>
            </a:xfrm>
            <a:prstGeom prst="curvedUp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TextBox 55"/>
            <p:cNvSpPr txBox="1"/>
            <p:nvPr/>
          </p:nvSpPr>
          <p:spPr>
            <a:xfrm>
              <a:off x="4267200" y="6324600"/>
              <a:ext cx="1880814" cy="369332"/>
            </a:xfrm>
            <a:prstGeom prst="rect">
              <a:avLst/>
            </a:prstGeom>
            <a:noFill/>
          </p:spPr>
          <p:txBody>
            <a:bodyPr wrap="square" rtlCol="0">
              <a:spAutoFit/>
            </a:bodyPr>
            <a:lstStyle/>
            <a:p>
              <a:pPr algn="ctr"/>
              <a:r>
                <a:rPr lang="en-US" b="1" dirty="0" smtClean="0">
                  <a:ln>
                    <a:solidFill>
                      <a:schemeClr val="tx1"/>
                    </a:solidFill>
                  </a:ln>
                  <a:solidFill>
                    <a:schemeClr val="accent6">
                      <a:lumMod val="75000"/>
                    </a:schemeClr>
                  </a:solidFill>
                  <a:latin typeface="Kristen ITC" pitchFamily="66" charset="0"/>
                </a:rPr>
                <a:t>Label swapping</a:t>
              </a:r>
              <a:endParaRPr lang="en-US" b="1" dirty="0">
                <a:ln>
                  <a:solidFill>
                    <a:schemeClr val="tx1"/>
                  </a:solidFill>
                </a:ln>
                <a:solidFill>
                  <a:schemeClr val="accent6">
                    <a:lumMod val="75000"/>
                  </a:schemeClr>
                </a:solidFill>
                <a:latin typeface="Kristen ITC" pitchFamily="66" charset="0"/>
              </a:endParaRPr>
            </a:p>
          </p:txBody>
        </p:sp>
      </p:grpSp>
      <p:grpSp>
        <p:nvGrpSpPr>
          <p:cNvPr id="58" name="Group 57"/>
          <p:cNvGrpSpPr/>
          <p:nvPr/>
        </p:nvGrpSpPr>
        <p:grpSpPr>
          <a:xfrm>
            <a:off x="381000" y="5562600"/>
            <a:ext cx="8610600" cy="1131332"/>
            <a:chOff x="685800" y="5562600"/>
            <a:chExt cx="8610600" cy="1131332"/>
          </a:xfrm>
        </p:grpSpPr>
        <p:sp>
          <p:nvSpPr>
            <p:cNvPr id="59" name="Curved Up Arrow 58"/>
            <p:cNvSpPr/>
            <p:nvPr/>
          </p:nvSpPr>
          <p:spPr>
            <a:xfrm>
              <a:off x="3962400" y="5562600"/>
              <a:ext cx="1981200" cy="685800"/>
            </a:xfrm>
            <a:prstGeom prst="curvedUp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TextBox 59"/>
            <p:cNvSpPr txBox="1"/>
            <p:nvPr/>
          </p:nvSpPr>
          <p:spPr>
            <a:xfrm>
              <a:off x="685800" y="6324600"/>
              <a:ext cx="8610600" cy="369332"/>
            </a:xfrm>
            <a:prstGeom prst="rect">
              <a:avLst/>
            </a:prstGeom>
            <a:noFill/>
          </p:spPr>
          <p:txBody>
            <a:bodyPr wrap="square" rtlCol="0">
              <a:spAutoFit/>
            </a:bodyPr>
            <a:lstStyle/>
            <a:p>
              <a:pPr algn="ctr"/>
              <a:r>
                <a:rPr lang="en-US" b="1" dirty="0" smtClean="0">
                  <a:ln>
                    <a:solidFill>
                      <a:schemeClr val="tx1"/>
                    </a:solidFill>
                  </a:ln>
                  <a:solidFill>
                    <a:schemeClr val="accent6">
                      <a:lumMod val="75000"/>
                    </a:schemeClr>
                  </a:solidFill>
                  <a:latin typeface="Kristen ITC" pitchFamily="66" charset="0"/>
                </a:rPr>
                <a:t>Label lookups are exact lookups, and therefore label switching is quicker</a:t>
              </a:r>
              <a:endParaRPr lang="en-US" b="1" dirty="0">
                <a:ln>
                  <a:solidFill>
                    <a:schemeClr val="tx1"/>
                  </a:solidFill>
                </a:ln>
                <a:solidFill>
                  <a:schemeClr val="accent6">
                    <a:lumMod val="75000"/>
                  </a:schemeClr>
                </a:solidFill>
                <a:latin typeface="Kristen ITC" pitchFamily="66"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1000"/>
                                        <p:tgtEl>
                                          <p:spTgt spid="7"/>
                                        </p:tgtEl>
                                      </p:cBhvr>
                                    </p:animEffect>
                                    <p:set>
                                      <p:cBhvr>
                                        <p:cTn id="12" dur="1" fill="hold">
                                          <p:stCondLst>
                                            <p:cond delay="9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0"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7"/>
                                        </p:tgtEl>
                                        <p:attrNameLst>
                                          <p:attrName>style.visibility</p:attrName>
                                        </p:attrNameLst>
                                      </p:cBhvr>
                                      <p:to>
                                        <p:strVal val="visible"/>
                                      </p:to>
                                    </p:set>
                                    <p:animEffect transition="in" filter="fade">
                                      <p:cBhvr>
                                        <p:cTn id="32" dur="1000"/>
                                        <p:tgtEl>
                                          <p:spTgt spid="57"/>
                                        </p:tgtEl>
                                      </p:cBhvr>
                                    </p:animEffect>
                                  </p:childTnLst>
                                  <p:subTnLst>
                                    <p:set>
                                      <p:cBhvr override="childStyle">
                                        <p:cTn dur="1" fill="hold" display="0" masterRel="nextClick" afterEffect="1"/>
                                        <p:tgtEl>
                                          <p:spTgt spid="57"/>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8"/>
                                        </p:tgtEl>
                                        <p:attrNameLst>
                                          <p:attrName>style.visibility</p:attrName>
                                        </p:attrNameLst>
                                      </p:cBhvr>
                                      <p:to>
                                        <p:strVal val="visible"/>
                                      </p:to>
                                    </p:set>
                                    <p:animEffect transition="in" filter="fade">
                                      <p:cBhvr>
                                        <p:cTn id="37"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4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MPLS Encapsulation</a:t>
            </a:r>
            <a:endParaRPr lang="th-TH" sz="4000" b="1" dirty="0">
              <a:ln>
                <a:solidFill>
                  <a:prstClr val="black"/>
                </a:solidFill>
              </a:ln>
              <a:solidFill>
                <a:prstClr val="white"/>
              </a:solidFill>
              <a:latin typeface="Tahoma" pitchFamily="34" charset="0"/>
              <a:cs typeface="Tahoma" pitchFamily="34" charset="0"/>
            </a:endParaRPr>
          </a:p>
        </p:txBody>
      </p:sp>
      <p:pic>
        <p:nvPicPr>
          <p:cNvPr id="2" name="Picture 2"/>
          <p:cNvPicPr>
            <a:picLocks noChangeAspect="1" noChangeArrowheads="1"/>
          </p:cNvPicPr>
          <p:nvPr/>
        </p:nvPicPr>
        <p:blipFill>
          <a:blip r:embed="rId3">
            <a:clrChange>
              <a:clrFrom>
                <a:srgbClr val="E8F2FF"/>
              </a:clrFrom>
              <a:clrTo>
                <a:srgbClr val="E8F2FF">
                  <a:alpha val="0"/>
                </a:srgbClr>
              </a:clrTo>
            </a:clrChange>
          </a:blip>
          <a:srcRect t="19170"/>
          <a:stretch>
            <a:fillRect/>
          </a:stretch>
        </p:blipFill>
        <p:spPr bwMode="auto">
          <a:xfrm>
            <a:off x="259236" y="3048000"/>
            <a:ext cx="8656164" cy="1927741"/>
          </a:xfrm>
          <a:prstGeom prst="rect">
            <a:avLst/>
          </a:prstGeom>
          <a:noFill/>
          <a:ln w="9525">
            <a:noFill/>
            <a:miter lim="800000"/>
            <a:headEnd/>
            <a:tailEnd/>
          </a:ln>
        </p:spPr>
      </p:pic>
      <p:grpSp>
        <p:nvGrpSpPr>
          <p:cNvPr id="5" name="Group 4"/>
          <p:cNvGrpSpPr/>
          <p:nvPr/>
        </p:nvGrpSpPr>
        <p:grpSpPr>
          <a:xfrm>
            <a:off x="1981203" y="1093976"/>
            <a:ext cx="2612078" cy="1954025"/>
            <a:chOff x="5904045" y="3606445"/>
            <a:chExt cx="3385836" cy="1954025"/>
          </a:xfrm>
        </p:grpSpPr>
        <p:cxnSp>
          <p:nvCxnSpPr>
            <p:cNvPr id="6" name="Straight Arrow Connector 5"/>
            <p:cNvCxnSpPr/>
            <p:nvPr/>
          </p:nvCxnSpPr>
          <p:spPr>
            <a:xfrm rot="5400000" flipH="1" flipV="1">
              <a:off x="5734678" y="4205836"/>
              <a:ext cx="1524001" cy="1185267"/>
            </a:xfrm>
            <a:prstGeom prst="straightConnector1">
              <a:avLst/>
            </a:prstGeom>
            <a:ln w="38100">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rot="21292143">
              <a:off x="6939604" y="3606445"/>
              <a:ext cx="2350277" cy="369332"/>
            </a:xfrm>
            <a:prstGeom prst="rect">
              <a:avLst/>
            </a:prstGeom>
            <a:noFill/>
          </p:spPr>
          <p:txBody>
            <a:bodyPr wrap="square" rtlCol="0">
              <a:spAutoFit/>
            </a:bodyPr>
            <a:lstStyle/>
            <a:p>
              <a:pPr algn="ctr"/>
              <a:r>
                <a:rPr lang="en-US" b="1" dirty="0" smtClean="0">
                  <a:solidFill>
                    <a:srgbClr val="C00000"/>
                  </a:solidFill>
                  <a:latin typeface="Kristen ITC" pitchFamily="66" charset="0"/>
                </a:rPr>
                <a:t>MPLS header</a:t>
              </a:r>
              <a:endParaRPr lang="en-US" b="1" dirty="0">
                <a:latin typeface="Kristen ITC" pitchFamily="66" charset="0"/>
              </a:endParaRPr>
            </a:p>
          </p:txBody>
        </p:sp>
      </p:grpSp>
      <p:sp>
        <p:nvSpPr>
          <p:cNvPr id="9" name="Rectangle 8"/>
          <p:cNvSpPr/>
          <p:nvPr/>
        </p:nvSpPr>
        <p:spPr>
          <a:xfrm rot="21307436">
            <a:off x="2729682" y="1272374"/>
            <a:ext cx="5638800" cy="369332"/>
          </a:xfrm>
          <a:prstGeom prst="rect">
            <a:avLst/>
          </a:prstGeom>
        </p:spPr>
        <p:txBody>
          <a:bodyPr wrap="square">
            <a:spAutoFit/>
          </a:bodyPr>
          <a:lstStyle/>
          <a:p>
            <a:pPr algn="ctr"/>
            <a:r>
              <a:rPr lang="en-US" b="1" dirty="0" smtClean="0">
                <a:ln w="0" cap="rnd" cmpd="thickThin">
                  <a:solidFill>
                    <a:prstClr val="black"/>
                  </a:solidFill>
                  <a:bevel/>
                </a:ln>
                <a:solidFill>
                  <a:srgbClr val="FF6600"/>
                </a:solidFill>
                <a:latin typeface="Microsoft Sans Serif" pitchFamily="34" charset="0"/>
                <a:cs typeface="Microsoft Sans Serif" pitchFamily="34" charset="0"/>
              </a:rPr>
              <a:t>Also, called a Shim header (or a Layer 2.5 header)</a:t>
            </a:r>
            <a:endParaRPr lang="en-US" dirty="0">
              <a:solidFill>
                <a:srgbClr val="FF6600"/>
              </a:solidFill>
            </a:endParaRPr>
          </a:p>
        </p:txBody>
      </p:sp>
      <p:grpSp>
        <p:nvGrpSpPr>
          <p:cNvPr id="28" name="Group 27"/>
          <p:cNvGrpSpPr/>
          <p:nvPr/>
        </p:nvGrpSpPr>
        <p:grpSpPr>
          <a:xfrm>
            <a:off x="129767" y="3048000"/>
            <a:ext cx="8861833" cy="3276600"/>
            <a:chOff x="129767" y="3048000"/>
            <a:chExt cx="8861833" cy="3276600"/>
          </a:xfrm>
        </p:grpSpPr>
        <p:pic>
          <p:nvPicPr>
            <p:cNvPr id="4098" name="Picture 2"/>
            <p:cNvPicPr>
              <a:picLocks noChangeAspect="1" noChangeArrowheads="1"/>
            </p:cNvPicPr>
            <p:nvPr/>
          </p:nvPicPr>
          <p:blipFill>
            <a:blip r:embed="rId4"/>
            <a:srcRect/>
            <a:stretch>
              <a:fillRect/>
            </a:stretch>
          </p:blipFill>
          <p:spPr bwMode="auto">
            <a:xfrm>
              <a:off x="129767" y="5591175"/>
              <a:ext cx="8861833" cy="733425"/>
            </a:xfrm>
            <a:prstGeom prst="rect">
              <a:avLst/>
            </a:prstGeom>
            <a:noFill/>
            <a:ln w="57150">
              <a:solidFill>
                <a:schemeClr val="tx1"/>
              </a:solidFill>
              <a:prstDash val="sysDot"/>
              <a:miter lim="800000"/>
              <a:headEnd/>
              <a:tailEnd/>
            </a:ln>
          </p:spPr>
        </p:pic>
        <p:cxnSp>
          <p:nvCxnSpPr>
            <p:cNvPr id="13" name="Straight Connector 12"/>
            <p:cNvCxnSpPr/>
            <p:nvPr/>
          </p:nvCxnSpPr>
          <p:spPr>
            <a:xfrm rot="5400000">
              <a:off x="38100" y="3771900"/>
              <a:ext cx="1828800" cy="1600200"/>
            </a:xfrm>
            <a:prstGeom prst="line">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133600" y="3657600"/>
              <a:ext cx="6858000" cy="1905000"/>
            </a:xfrm>
            <a:prstGeom prst="line">
              <a:avLst/>
            </a:prstGeom>
            <a:ln w="38100">
              <a:solidFill>
                <a:schemeClr val="accent6">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752600" y="3048000"/>
              <a:ext cx="381000" cy="609600"/>
            </a:xfrm>
            <a:prstGeom prst="rect">
              <a:avLst/>
            </a:prstGeom>
            <a:noFill/>
            <a:ln w="571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fade">
                                      <p:cBhvr>
                                        <p:cTn id="16"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MPLS VPNs</a:t>
            </a:r>
            <a:endParaRPr lang="th-TH" sz="4000" b="1" dirty="0">
              <a:ln>
                <a:solidFill>
                  <a:prstClr val="black"/>
                </a:solidFill>
              </a:ln>
              <a:solidFill>
                <a:prstClr val="white"/>
              </a:solidFill>
              <a:latin typeface="Tahoma" pitchFamily="34" charset="0"/>
              <a:cs typeface="Tahoma" pitchFamily="34" charset="0"/>
            </a:endParaRPr>
          </a:p>
        </p:txBody>
      </p:sp>
      <p:pic>
        <p:nvPicPr>
          <p:cNvPr id="9218" name="Picture 2"/>
          <p:cNvPicPr>
            <a:picLocks noChangeAspect="1" noChangeArrowheads="1"/>
          </p:cNvPicPr>
          <p:nvPr/>
        </p:nvPicPr>
        <p:blipFill>
          <a:blip r:embed="rId3"/>
          <a:srcRect/>
          <a:stretch>
            <a:fillRect/>
          </a:stretch>
        </p:blipFill>
        <p:spPr bwMode="auto">
          <a:xfrm>
            <a:off x="565465" y="3048000"/>
            <a:ext cx="7892735" cy="3733800"/>
          </a:xfrm>
          <a:prstGeom prst="rect">
            <a:avLst/>
          </a:prstGeom>
          <a:noFill/>
          <a:ln w="9525">
            <a:noFill/>
            <a:miter lim="800000"/>
            <a:headEnd/>
            <a:tailEnd/>
          </a:ln>
        </p:spPr>
      </p:pic>
      <p:grpSp>
        <p:nvGrpSpPr>
          <p:cNvPr id="7" name="Group 6"/>
          <p:cNvGrpSpPr/>
          <p:nvPr/>
        </p:nvGrpSpPr>
        <p:grpSpPr>
          <a:xfrm>
            <a:off x="1219200" y="838200"/>
            <a:ext cx="6678953" cy="2100263"/>
            <a:chOff x="1219200" y="838200"/>
            <a:chExt cx="6678953" cy="2100263"/>
          </a:xfrm>
        </p:grpSpPr>
        <p:pic>
          <p:nvPicPr>
            <p:cNvPr id="1026" name="Picture 2"/>
            <p:cNvPicPr>
              <a:picLocks noChangeAspect="1" noChangeArrowheads="1"/>
            </p:cNvPicPr>
            <p:nvPr/>
          </p:nvPicPr>
          <p:blipFill>
            <a:blip r:embed="rId4"/>
            <a:srcRect/>
            <a:stretch>
              <a:fillRect/>
            </a:stretch>
          </p:blipFill>
          <p:spPr bwMode="auto">
            <a:xfrm>
              <a:off x="1219200" y="838200"/>
              <a:ext cx="6678953" cy="2100263"/>
            </a:xfrm>
            <a:prstGeom prst="rect">
              <a:avLst/>
            </a:prstGeom>
            <a:noFill/>
            <a:ln w="9525">
              <a:noFill/>
              <a:miter lim="800000"/>
              <a:headEnd/>
              <a:tailEnd/>
            </a:ln>
          </p:spPr>
        </p:pic>
        <p:sp>
          <p:nvSpPr>
            <p:cNvPr id="6" name="TextBox 5"/>
            <p:cNvSpPr txBox="1"/>
            <p:nvPr/>
          </p:nvSpPr>
          <p:spPr>
            <a:xfrm>
              <a:off x="4191000" y="1752600"/>
              <a:ext cx="609600" cy="338554"/>
            </a:xfrm>
            <a:prstGeom prst="rect">
              <a:avLst/>
            </a:prstGeom>
            <a:noFill/>
          </p:spPr>
          <p:txBody>
            <a:bodyPr wrap="square" rtlCol="0">
              <a:spAutoFit/>
            </a:bodyPr>
            <a:lstStyle/>
            <a:p>
              <a:r>
                <a:rPr lang="en-US" sz="1600" b="1" dirty="0" smtClean="0"/>
                <a:t>VPN</a:t>
              </a:r>
              <a:endParaRPr lang="en-US" sz="1600" b="1"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fade">
                                      <p:cBhvr>
                                        <p:cTn id="7" dur="2000"/>
                                        <p:tgtEl>
                                          <p:spTgt spid="9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Tunneling</a:t>
            </a:r>
            <a:endParaRPr lang="th-TH" sz="4000" b="1" dirty="0">
              <a:ln>
                <a:solidFill>
                  <a:prstClr val="black"/>
                </a:solidFill>
              </a:ln>
              <a:solidFill>
                <a:prstClr val="white"/>
              </a:solidFill>
              <a:latin typeface="Tahoma" pitchFamily="34" charset="0"/>
              <a:cs typeface="Tahoma" pitchFamily="34" charset="0"/>
            </a:endParaRPr>
          </a:p>
        </p:txBody>
      </p:sp>
      <p:pic>
        <p:nvPicPr>
          <p:cNvPr id="9218" name="Picture 2"/>
          <p:cNvPicPr>
            <a:picLocks noChangeAspect="1" noChangeArrowheads="1"/>
          </p:cNvPicPr>
          <p:nvPr/>
        </p:nvPicPr>
        <p:blipFill>
          <a:blip r:embed="rId3"/>
          <a:srcRect/>
          <a:stretch>
            <a:fillRect/>
          </a:stretch>
        </p:blipFill>
        <p:spPr bwMode="auto">
          <a:xfrm>
            <a:off x="1143000" y="838200"/>
            <a:ext cx="6861293" cy="1981200"/>
          </a:xfrm>
          <a:prstGeom prst="rect">
            <a:avLst/>
          </a:prstGeom>
          <a:noFill/>
          <a:ln w="9525">
            <a:noFill/>
            <a:miter lim="800000"/>
            <a:headEnd/>
            <a:tailEnd/>
          </a:ln>
        </p:spPr>
      </p:pic>
      <p:pic>
        <p:nvPicPr>
          <p:cNvPr id="5" name="Picture 2"/>
          <p:cNvPicPr>
            <a:picLocks noChangeAspect="1" noChangeArrowheads="1"/>
          </p:cNvPicPr>
          <p:nvPr/>
        </p:nvPicPr>
        <p:blipFill>
          <a:blip r:embed="rId4"/>
          <a:srcRect/>
          <a:stretch>
            <a:fillRect/>
          </a:stretch>
        </p:blipFill>
        <p:spPr bwMode="auto">
          <a:xfrm>
            <a:off x="109728" y="2996669"/>
            <a:ext cx="8915400" cy="3023131"/>
          </a:xfrm>
          <a:prstGeom prst="rect">
            <a:avLst/>
          </a:prstGeom>
          <a:noFill/>
          <a:ln w="38100">
            <a:solidFill>
              <a:schemeClr val="accent6">
                <a:lumMod val="75000"/>
              </a:schemeClr>
            </a:solid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Explicit Routing</a:t>
            </a:r>
            <a:endParaRPr lang="th-TH" sz="4000" b="1" dirty="0">
              <a:ln>
                <a:solidFill>
                  <a:prstClr val="black"/>
                </a:solidFill>
              </a:ln>
              <a:solidFill>
                <a:prstClr val="white"/>
              </a:solidFill>
              <a:latin typeface="Tahoma" pitchFamily="34" charset="0"/>
              <a:cs typeface="Tahoma" pitchFamily="34" charset="0"/>
            </a:endParaRPr>
          </a:p>
        </p:txBody>
      </p:sp>
      <p:pic>
        <p:nvPicPr>
          <p:cNvPr id="8194" name="Picture 2"/>
          <p:cNvPicPr>
            <a:picLocks noChangeAspect="1" noChangeArrowheads="1"/>
          </p:cNvPicPr>
          <p:nvPr/>
        </p:nvPicPr>
        <p:blipFill>
          <a:blip r:embed="rId3">
            <a:grayscl/>
          </a:blip>
          <a:srcRect/>
          <a:stretch>
            <a:fillRect/>
          </a:stretch>
        </p:blipFill>
        <p:spPr bwMode="auto">
          <a:xfrm>
            <a:off x="952500" y="1524000"/>
            <a:ext cx="7277100" cy="3086100"/>
          </a:xfrm>
          <a:prstGeom prst="rect">
            <a:avLst/>
          </a:prstGeom>
          <a:noFill/>
          <a:ln w="9525">
            <a:noFill/>
            <a:miter lim="800000"/>
            <a:headEnd/>
            <a:tailEnd/>
          </a:ln>
        </p:spPr>
      </p:pic>
      <p:grpSp>
        <p:nvGrpSpPr>
          <p:cNvPr id="31" name="Group 30"/>
          <p:cNvGrpSpPr/>
          <p:nvPr/>
        </p:nvGrpSpPr>
        <p:grpSpPr>
          <a:xfrm>
            <a:off x="669925" y="959837"/>
            <a:ext cx="8459299" cy="4069363"/>
            <a:chOff x="669925" y="1264638"/>
            <a:chExt cx="8459299" cy="4069363"/>
          </a:xfrm>
        </p:grpSpPr>
        <p:grpSp>
          <p:nvGrpSpPr>
            <p:cNvPr id="5" name="Group 4"/>
            <p:cNvGrpSpPr/>
            <p:nvPr/>
          </p:nvGrpSpPr>
          <p:grpSpPr>
            <a:xfrm>
              <a:off x="669925" y="1752601"/>
              <a:ext cx="7980363" cy="3581400"/>
              <a:chOff x="669925" y="1418300"/>
              <a:chExt cx="7980363" cy="3074325"/>
            </a:xfrm>
          </p:grpSpPr>
          <p:sp>
            <p:nvSpPr>
              <p:cNvPr id="6" name="Arc 48"/>
              <p:cNvSpPr>
                <a:spLocks/>
              </p:cNvSpPr>
              <p:nvPr/>
            </p:nvSpPr>
            <p:spPr bwMode="auto">
              <a:xfrm rot="10800000">
                <a:off x="4741863" y="3001963"/>
                <a:ext cx="3908425" cy="1490662"/>
              </a:xfrm>
              <a:custGeom>
                <a:avLst/>
                <a:gdLst>
                  <a:gd name="G0" fmla="+- 21600 0 0"/>
                  <a:gd name="G1" fmla="+- 21600 0 0"/>
                  <a:gd name="G2" fmla="+- 21600 0 0"/>
                  <a:gd name="T0" fmla="*/ 0 w 21600"/>
                  <a:gd name="T1" fmla="*/ 21600 h 21600"/>
                  <a:gd name="T2" fmla="*/ 21590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4"/>
                      <a:pt x="9664" y="5"/>
                      <a:pt x="21590" y="0"/>
                    </a:cubicBezTo>
                  </a:path>
                  <a:path w="21600" h="21600" stroke="0" extrusionOk="0">
                    <a:moveTo>
                      <a:pt x="0" y="21600"/>
                    </a:moveTo>
                    <a:cubicBezTo>
                      <a:pt x="0" y="9674"/>
                      <a:pt x="9664" y="5"/>
                      <a:pt x="21590" y="0"/>
                    </a:cubicBezTo>
                    <a:lnTo>
                      <a:pt x="21600" y="2160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grpSp>
            <p:nvGrpSpPr>
              <p:cNvPr id="7" name="Group 55"/>
              <p:cNvGrpSpPr/>
              <p:nvPr/>
            </p:nvGrpSpPr>
            <p:grpSpPr>
              <a:xfrm>
                <a:off x="669925" y="1418300"/>
                <a:ext cx="7977188" cy="3074324"/>
                <a:chOff x="669925" y="1472892"/>
                <a:chExt cx="7977188" cy="3074324"/>
              </a:xfrm>
            </p:grpSpPr>
            <p:sp>
              <p:nvSpPr>
                <p:cNvPr id="8" name="Arc 5"/>
                <p:cNvSpPr>
                  <a:spLocks/>
                </p:cNvSpPr>
                <p:nvPr/>
              </p:nvSpPr>
              <p:spPr bwMode="auto">
                <a:xfrm>
                  <a:off x="5284788" y="3070225"/>
                  <a:ext cx="1652588" cy="819150"/>
                </a:xfrm>
                <a:custGeom>
                  <a:avLst/>
                  <a:gdLst>
                    <a:gd name="G0" fmla="+- 0 0 0"/>
                    <a:gd name="G1" fmla="+- 0 0 0"/>
                    <a:gd name="G2" fmla="+- 21600 0 0"/>
                    <a:gd name="T0" fmla="*/ 21383 w 21383"/>
                    <a:gd name="T1" fmla="*/ 3052 h 21600"/>
                    <a:gd name="T2" fmla="*/ 0 w 21383"/>
                    <a:gd name="T3" fmla="*/ 21600 h 21600"/>
                    <a:gd name="T4" fmla="*/ 0 w 21383"/>
                    <a:gd name="T5" fmla="*/ 0 h 21600"/>
                  </a:gdLst>
                  <a:ahLst/>
                  <a:cxnLst>
                    <a:cxn ang="0">
                      <a:pos x="T0" y="T1"/>
                    </a:cxn>
                    <a:cxn ang="0">
                      <a:pos x="T2" y="T3"/>
                    </a:cxn>
                    <a:cxn ang="0">
                      <a:pos x="T4" y="T5"/>
                    </a:cxn>
                  </a:cxnLst>
                  <a:rect l="0" t="0" r="r" b="b"/>
                  <a:pathLst>
                    <a:path w="21383" h="21600" fill="none" extrusionOk="0">
                      <a:moveTo>
                        <a:pt x="21383" y="3052"/>
                      </a:moveTo>
                      <a:cubicBezTo>
                        <a:pt x="19864" y="13694"/>
                        <a:pt x="10750" y="21599"/>
                        <a:pt x="0" y="21600"/>
                      </a:cubicBezTo>
                    </a:path>
                    <a:path w="21383" h="21600" stroke="0" extrusionOk="0">
                      <a:moveTo>
                        <a:pt x="21383" y="3052"/>
                      </a:moveTo>
                      <a:cubicBezTo>
                        <a:pt x="19864" y="13694"/>
                        <a:pt x="10750" y="21599"/>
                        <a:pt x="0" y="21600"/>
                      </a:cubicBezTo>
                      <a:lnTo>
                        <a:pt x="0" y="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sp>
              <p:nvSpPr>
                <p:cNvPr id="9" name="Arc 6"/>
                <p:cNvSpPr>
                  <a:spLocks/>
                </p:cNvSpPr>
                <p:nvPr/>
              </p:nvSpPr>
              <p:spPr bwMode="auto">
                <a:xfrm>
                  <a:off x="5675313" y="2994025"/>
                  <a:ext cx="979488" cy="306387"/>
                </a:xfrm>
                <a:custGeom>
                  <a:avLst/>
                  <a:gdLst>
                    <a:gd name="G0" fmla="+- 0 0 0"/>
                    <a:gd name="G1" fmla="+- 0 0 0"/>
                    <a:gd name="G2" fmla="+- 21600 0 0"/>
                    <a:gd name="T0" fmla="*/ 21550 w 21550"/>
                    <a:gd name="T1" fmla="*/ 1465 h 21507"/>
                    <a:gd name="T2" fmla="*/ 1998 w 21550"/>
                    <a:gd name="T3" fmla="*/ 21507 h 21507"/>
                    <a:gd name="T4" fmla="*/ 0 w 21550"/>
                    <a:gd name="T5" fmla="*/ 0 h 21507"/>
                  </a:gdLst>
                  <a:ahLst/>
                  <a:cxnLst>
                    <a:cxn ang="0">
                      <a:pos x="T0" y="T1"/>
                    </a:cxn>
                    <a:cxn ang="0">
                      <a:pos x="T2" y="T3"/>
                    </a:cxn>
                    <a:cxn ang="0">
                      <a:pos x="T4" y="T5"/>
                    </a:cxn>
                  </a:cxnLst>
                  <a:rect l="0" t="0" r="r" b="b"/>
                  <a:pathLst>
                    <a:path w="21550" h="21507" fill="none" extrusionOk="0">
                      <a:moveTo>
                        <a:pt x="21550" y="1465"/>
                      </a:moveTo>
                      <a:cubicBezTo>
                        <a:pt x="20831" y="12037"/>
                        <a:pt x="12549" y="20527"/>
                        <a:pt x="1998" y="21507"/>
                      </a:cubicBezTo>
                    </a:path>
                    <a:path w="21550" h="21507" stroke="0" extrusionOk="0">
                      <a:moveTo>
                        <a:pt x="21550" y="1465"/>
                      </a:moveTo>
                      <a:cubicBezTo>
                        <a:pt x="20831" y="12037"/>
                        <a:pt x="12549" y="20527"/>
                        <a:pt x="1998" y="21507"/>
                      </a:cubicBezTo>
                      <a:lnTo>
                        <a:pt x="0" y="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grpSp>
              <p:nvGrpSpPr>
                <p:cNvPr id="10" name="Group 41"/>
                <p:cNvGrpSpPr>
                  <a:grpSpLocks/>
                </p:cNvGrpSpPr>
                <p:nvPr/>
              </p:nvGrpSpPr>
              <p:grpSpPr bwMode="auto">
                <a:xfrm>
                  <a:off x="669925" y="1746250"/>
                  <a:ext cx="488950" cy="2190750"/>
                  <a:chOff x="326" y="689"/>
                  <a:chExt cx="270" cy="1363"/>
                </a:xfrm>
              </p:grpSpPr>
              <p:sp>
                <p:nvSpPr>
                  <p:cNvPr id="21" name="Arc 42"/>
                  <p:cNvSpPr>
                    <a:spLocks/>
                  </p:cNvSpPr>
                  <p:nvPr/>
                </p:nvSpPr>
                <p:spPr bwMode="auto">
                  <a:xfrm>
                    <a:off x="326" y="689"/>
                    <a:ext cx="268" cy="680"/>
                  </a:xfrm>
                  <a:custGeom>
                    <a:avLst/>
                    <a:gdLst>
                      <a:gd name="G0" fmla="+- 81 0 0"/>
                      <a:gd name="G1" fmla="+- 21600 0 0"/>
                      <a:gd name="G2" fmla="+- 21600 0 0"/>
                      <a:gd name="T0" fmla="*/ 0 w 21681"/>
                      <a:gd name="T1" fmla="*/ 0 h 21600"/>
                      <a:gd name="T2" fmla="*/ 21681 w 21681"/>
                      <a:gd name="T3" fmla="*/ 21600 h 21600"/>
                      <a:gd name="T4" fmla="*/ 81 w 21681"/>
                      <a:gd name="T5" fmla="*/ 21600 h 21600"/>
                    </a:gdLst>
                    <a:ahLst/>
                    <a:cxnLst>
                      <a:cxn ang="0">
                        <a:pos x="T0" y="T1"/>
                      </a:cxn>
                      <a:cxn ang="0">
                        <a:pos x="T2" y="T3"/>
                      </a:cxn>
                      <a:cxn ang="0">
                        <a:pos x="T4" y="T5"/>
                      </a:cxn>
                    </a:cxnLst>
                    <a:rect l="0" t="0" r="r" b="b"/>
                    <a:pathLst>
                      <a:path w="21681" h="21600" fill="none" extrusionOk="0">
                        <a:moveTo>
                          <a:pt x="0" y="0"/>
                        </a:moveTo>
                        <a:cubicBezTo>
                          <a:pt x="27" y="0"/>
                          <a:pt x="54" y="-1"/>
                          <a:pt x="81" y="0"/>
                        </a:cubicBezTo>
                        <a:cubicBezTo>
                          <a:pt x="12010" y="0"/>
                          <a:pt x="21681" y="9670"/>
                          <a:pt x="21681" y="21600"/>
                        </a:cubicBezTo>
                      </a:path>
                      <a:path w="21681" h="21600" stroke="0" extrusionOk="0">
                        <a:moveTo>
                          <a:pt x="0" y="0"/>
                        </a:moveTo>
                        <a:cubicBezTo>
                          <a:pt x="27" y="0"/>
                          <a:pt x="54" y="-1"/>
                          <a:pt x="81" y="0"/>
                        </a:cubicBezTo>
                        <a:cubicBezTo>
                          <a:pt x="12010" y="0"/>
                          <a:pt x="21681" y="9670"/>
                          <a:pt x="21681" y="21600"/>
                        </a:cubicBezTo>
                        <a:lnTo>
                          <a:pt x="81" y="2160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sp>
                <p:nvSpPr>
                  <p:cNvPr id="22" name="Arc 43"/>
                  <p:cNvSpPr>
                    <a:spLocks/>
                  </p:cNvSpPr>
                  <p:nvPr/>
                </p:nvSpPr>
                <p:spPr bwMode="auto">
                  <a:xfrm rot="10800000">
                    <a:off x="329" y="1372"/>
                    <a:ext cx="267" cy="680"/>
                  </a:xfrm>
                  <a:custGeom>
                    <a:avLst/>
                    <a:gdLst>
                      <a:gd name="G0" fmla="+- 21600 0 0"/>
                      <a:gd name="G1" fmla="+- 21600 0 0"/>
                      <a:gd name="G2" fmla="+- 21600 0 0"/>
                      <a:gd name="T0" fmla="*/ 0 w 21600"/>
                      <a:gd name="T1" fmla="*/ 21600 h 21600"/>
                      <a:gd name="T2" fmla="*/ 21519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702"/>
                          <a:pt x="9621" y="44"/>
                          <a:pt x="21519" y="0"/>
                        </a:cubicBezTo>
                      </a:path>
                      <a:path w="21600" h="21600" stroke="0" extrusionOk="0">
                        <a:moveTo>
                          <a:pt x="0" y="21600"/>
                        </a:moveTo>
                        <a:cubicBezTo>
                          <a:pt x="0" y="9702"/>
                          <a:pt x="9621" y="44"/>
                          <a:pt x="21519" y="0"/>
                        </a:cubicBezTo>
                        <a:lnTo>
                          <a:pt x="21600" y="2160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grpSp>
            <p:sp>
              <p:nvSpPr>
                <p:cNvPr id="11" name="Arc 44"/>
                <p:cNvSpPr>
                  <a:spLocks/>
                </p:cNvSpPr>
                <p:nvPr/>
              </p:nvSpPr>
              <p:spPr bwMode="auto">
                <a:xfrm>
                  <a:off x="706438" y="1724025"/>
                  <a:ext cx="2357438" cy="674687"/>
                </a:xfrm>
                <a:custGeom>
                  <a:avLst/>
                  <a:gdLst>
                    <a:gd name="G0" fmla="+- 17 0 0"/>
                    <a:gd name="G1" fmla="+- 21600 0 0"/>
                    <a:gd name="G2" fmla="+- 21600 0 0"/>
                    <a:gd name="T0" fmla="*/ 0 w 21617"/>
                    <a:gd name="T1" fmla="*/ 0 h 21600"/>
                    <a:gd name="T2" fmla="*/ 21617 w 21617"/>
                    <a:gd name="T3" fmla="*/ 21600 h 21600"/>
                    <a:gd name="T4" fmla="*/ 17 w 21617"/>
                    <a:gd name="T5" fmla="*/ 21600 h 21600"/>
                  </a:gdLst>
                  <a:ahLst/>
                  <a:cxnLst>
                    <a:cxn ang="0">
                      <a:pos x="T0" y="T1"/>
                    </a:cxn>
                    <a:cxn ang="0">
                      <a:pos x="T2" y="T3"/>
                    </a:cxn>
                    <a:cxn ang="0">
                      <a:pos x="T4" y="T5"/>
                    </a:cxn>
                  </a:cxnLst>
                  <a:rect l="0" t="0" r="r" b="b"/>
                  <a:pathLst>
                    <a:path w="21617" h="21600" fill="none" extrusionOk="0">
                      <a:moveTo>
                        <a:pt x="0" y="0"/>
                      </a:moveTo>
                      <a:cubicBezTo>
                        <a:pt x="5" y="0"/>
                        <a:pt x="11" y="-1"/>
                        <a:pt x="17" y="0"/>
                      </a:cubicBezTo>
                      <a:cubicBezTo>
                        <a:pt x="11946" y="0"/>
                        <a:pt x="21617" y="9670"/>
                        <a:pt x="21617" y="21600"/>
                      </a:cubicBezTo>
                    </a:path>
                    <a:path w="21617" h="21600" stroke="0" extrusionOk="0">
                      <a:moveTo>
                        <a:pt x="0" y="0"/>
                      </a:moveTo>
                      <a:cubicBezTo>
                        <a:pt x="5" y="0"/>
                        <a:pt x="11" y="-1"/>
                        <a:pt x="17" y="0"/>
                      </a:cubicBezTo>
                      <a:cubicBezTo>
                        <a:pt x="11946" y="0"/>
                        <a:pt x="21617" y="9670"/>
                        <a:pt x="21617" y="21600"/>
                      </a:cubicBezTo>
                      <a:lnTo>
                        <a:pt x="17" y="2160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sp>
              <p:nvSpPr>
                <p:cNvPr id="12" name="Arc 45"/>
                <p:cNvSpPr>
                  <a:spLocks/>
                </p:cNvSpPr>
                <p:nvPr/>
              </p:nvSpPr>
              <p:spPr bwMode="auto">
                <a:xfrm rot="10800000">
                  <a:off x="5178425" y="1851025"/>
                  <a:ext cx="3468688" cy="1157287"/>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sp>
              <p:nvSpPr>
                <p:cNvPr id="13" name="Arc 46"/>
                <p:cNvSpPr>
                  <a:spLocks/>
                </p:cNvSpPr>
                <p:nvPr/>
              </p:nvSpPr>
              <p:spPr bwMode="auto">
                <a:xfrm>
                  <a:off x="2974975" y="1851025"/>
                  <a:ext cx="2195513" cy="520700"/>
                </a:xfrm>
                <a:custGeom>
                  <a:avLst/>
                  <a:gdLst>
                    <a:gd name="G0" fmla="+- 19639 0 0"/>
                    <a:gd name="G1" fmla="+- 21600 0 0"/>
                    <a:gd name="G2" fmla="+- 21600 0 0"/>
                    <a:gd name="T0" fmla="*/ 0 w 19639"/>
                    <a:gd name="T1" fmla="*/ 12607 h 21600"/>
                    <a:gd name="T2" fmla="*/ 19623 w 19639"/>
                    <a:gd name="T3" fmla="*/ 0 h 21600"/>
                    <a:gd name="T4" fmla="*/ 19639 w 19639"/>
                    <a:gd name="T5" fmla="*/ 21600 h 21600"/>
                  </a:gdLst>
                  <a:ahLst/>
                  <a:cxnLst>
                    <a:cxn ang="0">
                      <a:pos x="T0" y="T1"/>
                    </a:cxn>
                    <a:cxn ang="0">
                      <a:pos x="T2" y="T3"/>
                    </a:cxn>
                    <a:cxn ang="0">
                      <a:pos x="T4" y="T5"/>
                    </a:cxn>
                  </a:cxnLst>
                  <a:rect l="0" t="0" r="r" b="b"/>
                  <a:pathLst>
                    <a:path w="19639" h="21600" fill="none" extrusionOk="0">
                      <a:moveTo>
                        <a:pt x="0" y="12607"/>
                      </a:moveTo>
                      <a:cubicBezTo>
                        <a:pt x="3515" y="4930"/>
                        <a:pt x="11180" y="6"/>
                        <a:pt x="19623" y="0"/>
                      </a:cubicBezTo>
                    </a:path>
                    <a:path w="19639" h="21600" stroke="0" extrusionOk="0">
                      <a:moveTo>
                        <a:pt x="0" y="12607"/>
                      </a:moveTo>
                      <a:cubicBezTo>
                        <a:pt x="3515" y="4930"/>
                        <a:pt x="11180" y="6"/>
                        <a:pt x="19623" y="0"/>
                      </a:cubicBezTo>
                      <a:lnTo>
                        <a:pt x="19639" y="2160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sp>
              <p:nvSpPr>
                <p:cNvPr id="14" name="Arc 47"/>
                <p:cNvSpPr>
                  <a:spLocks/>
                </p:cNvSpPr>
                <p:nvPr/>
              </p:nvSpPr>
              <p:spPr bwMode="auto">
                <a:xfrm rot="10800000">
                  <a:off x="682625" y="3617913"/>
                  <a:ext cx="2392363" cy="334962"/>
                </a:xfrm>
                <a:custGeom>
                  <a:avLst/>
                  <a:gdLst>
                    <a:gd name="G0" fmla="+- 21600 0 0"/>
                    <a:gd name="G1" fmla="+- 21600 0 0"/>
                    <a:gd name="G2" fmla="+- 21600 0 0"/>
                    <a:gd name="T0" fmla="*/ 0 w 21600"/>
                    <a:gd name="T1" fmla="*/ 21600 h 21600"/>
                    <a:gd name="T2" fmla="*/ 21584 w 21600"/>
                    <a:gd name="T3" fmla="*/ 0 h 21600"/>
                    <a:gd name="T4" fmla="*/ 21600 w 21600"/>
                    <a:gd name="T5" fmla="*/ 21600 h 21600"/>
                  </a:gdLst>
                  <a:ahLst/>
                  <a:cxnLst>
                    <a:cxn ang="0">
                      <a:pos x="T0" y="T1"/>
                    </a:cxn>
                    <a:cxn ang="0">
                      <a:pos x="T2" y="T3"/>
                    </a:cxn>
                    <a:cxn ang="0">
                      <a:pos x="T4" y="T5"/>
                    </a:cxn>
                  </a:cxnLst>
                  <a:rect l="0" t="0" r="r" b="b"/>
                  <a:pathLst>
                    <a:path w="21600" h="21600" fill="none" extrusionOk="0">
                      <a:moveTo>
                        <a:pt x="0" y="21600"/>
                      </a:moveTo>
                      <a:cubicBezTo>
                        <a:pt x="0" y="9676"/>
                        <a:pt x="9660" y="8"/>
                        <a:pt x="21584" y="0"/>
                      </a:cubicBezTo>
                    </a:path>
                    <a:path w="21600" h="21600" stroke="0" extrusionOk="0">
                      <a:moveTo>
                        <a:pt x="0" y="21600"/>
                      </a:moveTo>
                      <a:cubicBezTo>
                        <a:pt x="0" y="9676"/>
                        <a:pt x="9660" y="8"/>
                        <a:pt x="21584" y="0"/>
                      </a:cubicBezTo>
                      <a:lnTo>
                        <a:pt x="21600" y="2160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sp>
              <p:nvSpPr>
                <p:cNvPr id="16" name="Oval 49"/>
                <p:cNvSpPr>
                  <a:spLocks noChangeArrowheads="1"/>
                </p:cNvSpPr>
                <p:nvPr/>
              </p:nvSpPr>
              <p:spPr bwMode="auto">
                <a:xfrm>
                  <a:off x="6958013" y="2460625"/>
                  <a:ext cx="420688" cy="147637"/>
                </a:xfrm>
                <a:prstGeom prst="ellipse">
                  <a:avLst/>
                </a:prstGeom>
                <a:noFill/>
                <a:ln w="57150">
                  <a:solidFill>
                    <a:schemeClr val="accent6">
                      <a:lumMod val="75000"/>
                    </a:schemeClr>
                  </a:solidFill>
                  <a:round/>
                  <a:headEnd/>
                  <a:tailEnd/>
                </a:ln>
                <a:effectLst/>
              </p:spPr>
              <p:txBody>
                <a:bodyPr wrap="none" anchor="ctr"/>
                <a:lstStyle/>
                <a:p>
                  <a:endParaRPr lang="en-US"/>
                </a:p>
              </p:txBody>
            </p:sp>
            <p:sp>
              <p:nvSpPr>
                <p:cNvPr id="17" name="Arc 50"/>
                <p:cNvSpPr>
                  <a:spLocks/>
                </p:cNvSpPr>
                <p:nvPr/>
              </p:nvSpPr>
              <p:spPr bwMode="auto">
                <a:xfrm>
                  <a:off x="2587624" y="3546475"/>
                  <a:ext cx="2136775" cy="1000741"/>
                </a:xfrm>
                <a:custGeom>
                  <a:avLst/>
                  <a:gdLst>
                    <a:gd name="G0" fmla="+- 20570 0 0"/>
                    <a:gd name="G1" fmla="+- 0 0 0"/>
                    <a:gd name="G2" fmla="+- 21600 0 0"/>
                    <a:gd name="T0" fmla="*/ 20570 w 20570"/>
                    <a:gd name="T1" fmla="*/ 21600 h 21600"/>
                    <a:gd name="T2" fmla="*/ 0 w 20570"/>
                    <a:gd name="T3" fmla="*/ 6592 h 21600"/>
                    <a:gd name="T4" fmla="*/ 20570 w 20570"/>
                    <a:gd name="T5" fmla="*/ 0 h 21600"/>
                  </a:gdLst>
                  <a:ahLst/>
                  <a:cxnLst>
                    <a:cxn ang="0">
                      <a:pos x="T0" y="T1"/>
                    </a:cxn>
                    <a:cxn ang="0">
                      <a:pos x="T2" y="T3"/>
                    </a:cxn>
                    <a:cxn ang="0">
                      <a:pos x="T4" y="T5"/>
                    </a:cxn>
                  </a:cxnLst>
                  <a:rect l="0" t="0" r="r" b="b"/>
                  <a:pathLst>
                    <a:path w="20570" h="21600" fill="none" extrusionOk="0">
                      <a:moveTo>
                        <a:pt x="20570" y="21600"/>
                      </a:moveTo>
                      <a:cubicBezTo>
                        <a:pt x="11180" y="21600"/>
                        <a:pt x="2865" y="15533"/>
                        <a:pt x="0" y="6591"/>
                      </a:cubicBezTo>
                    </a:path>
                    <a:path w="20570" h="21600" stroke="0" extrusionOk="0">
                      <a:moveTo>
                        <a:pt x="20570" y="21600"/>
                      </a:moveTo>
                      <a:cubicBezTo>
                        <a:pt x="11180" y="21600"/>
                        <a:pt x="2865" y="15533"/>
                        <a:pt x="0" y="6591"/>
                      </a:cubicBezTo>
                      <a:lnTo>
                        <a:pt x="20570" y="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sp>
              <p:nvSpPr>
                <p:cNvPr id="18" name="Arc 53"/>
                <p:cNvSpPr>
                  <a:spLocks/>
                </p:cNvSpPr>
                <p:nvPr/>
              </p:nvSpPr>
              <p:spPr bwMode="auto">
                <a:xfrm>
                  <a:off x="3532188" y="1509713"/>
                  <a:ext cx="306388" cy="395287"/>
                </a:xfrm>
                <a:custGeom>
                  <a:avLst/>
                  <a:gdLst>
                    <a:gd name="G0" fmla="+- 129 0 0"/>
                    <a:gd name="G1" fmla="+- 21600 0 0"/>
                    <a:gd name="G2" fmla="+- 21600 0 0"/>
                    <a:gd name="T0" fmla="*/ 0 w 21729"/>
                    <a:gd name="T1" fmla="*/ 0 h 21600"/>
                    <a:gd name="T2" fmla="*/ 21729 w 21729"/>
                    <a:gd name="T3" fmla="*/ 21600 h 21600"/>
                    <a:gd name="T4" fmla="*/ 129 w 21729"/>
                    <a:gd name="T5" fmla="*/ 21600 h 21600"/>
                  </a:gdLst>
                  <a:ahLst/>
                  <a:cxnLst>
                    <a:cxn ang="0">
                      <a:pos x="T0" y="T1"/>
                    </a:cxn>
                    <a:cxn ang="0">
                      <a:pos x="T2" y="T3"/>
                    </a:cxn>
                    <a:cxn ang="0">
                      <a:pos x="T4" y="T5"/>
                    </a:cxn>
                  </a:cxnLst>
                  <a:rect l="0" t="0" r="r" b="b"/>
                  <a:pathLst>
                    <a:path w="21729" h="21600" fill="none" extrusionOk="0">
                      <a:moveTo>
                        <a:pt x="0" y="0"/>
                      </a:moveTo>
                      <a:cubicBezTo>
                        <a:pt x="43" y="0"/>
                        <a:pt x="86" y="-1"/>
                        <a:pt x="129" y="0"/>
                      </a:cubicBezTo>
                      <a:cubicBezTo>
                        <a:pt x="12058" y="0"/>
                        <a:pt x="21729" y="9670"/>
                        <a:pt x="21729" y="21600"/>
                      </a:cubicBezTo>
                    </a:path>
                    <a:path w="21729" h="21600" stroke="0" extrusionOk="0">
                      <a:moveTo>
                        <a:pt x="0" y="0"/>
                      </a:moveTo>
                      <a:cubicBezTo>
                        <a:pt x="43" y="0"/>
                        <a:pt x="86" y="-1"/>
                        <a:pt x="129" y="0"/>
                      </a:cubicBezTo>
                      <a:cubicBezTo>
                        <a:pt x="12058" y="0"/>
                        <a:pt x="21729" y="9670"/>
                        <a:pt x="21729" y="21600"/>
                      </a:cubicBezTo>
                      <a:lnTo>
                        <a:pt x="129" y="2160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sp>
              <p:nvSpPr>
                <p:cNvPr id="19" name="Arc 55"/>
                <p:cNvSpPr>
                  <a:spLocks/>
                </p:cNvSpPr>
                <p:nvPr/>
              </p:nvSpPr>
              <p:spPr bwMode="auto">
                <a:xfrm>
                  <a:off x="3585215" y="1472892"/>
                  <a:ext cx="2795588" cy="425450"/>
                </a:xfrm>
                <a:custGeom>
                  <a:avLst/>
                  <a:gdLst>
                    <a:gd name="G0" fmla="+- 14 0 0"/>
                    <a:gd name="G1" fmla="+- 21600 0 0"/>
                    <a:gd name="G2" fmla="+- 21600 0 0"/>
                    <a:gd name="T0" fmla="*/ 0 w 21614"/>
                    <a:gd name="T1" fmla="*/ 0 h 21600"/>
                    <a:gd name="T2" fmla="*/ 21614 w 21614"/>
                    <a:gd name="T3" fmla="*/ 21600 h 21600"/>
                    <a:gd name="T4" fmla="*/ 14 w 21614"/>
                    <a:gd name="T5" fmla="*/ 21600 h 21600"/>
                  </a:gdLst>
                  <a:ahLst/>
                  <a:cxnLst>
                    <a:cxn ang="0">
                      <a:pos x="T0" y="T1"/>
                    </a:cxn>
                    <a:cxn ang="0">
                      <a:pos x="T2" y="T3"/>
                    </a:cxn>
                    <a:cxn ang="0">
                      <a:pos x="T4" y="T5"/>
                    </a:cxn>
                  </a:cxnLst>
                  <a:rect l="0" t="0" r="r" b="b"/>
                  <a:pathLst>
                    <a:path w="21614" h="21600" fill="none" extrusionOk="0">
                      <a:moveTo>
                        <a:pt x="0" y="0"/>
                      </a:moveTo>
                      <a:cubicBezTo>
                        <a:pt x="4" y="0"/>
                        <a:pt x="9" y="-1"/>
                        <a:pt x="14" y="0"/>
                      </a:cubicBezTo>
                      <a:cubicBezTo>
                        <a:pt x="11943" y="0"/>
                        <a:pt x="21614" y="9670"/>
                        <a:pt x="21614" y="21600"/>
                      </a:cubicBezTo>
                    </a:path>
                    <a:path w="21614" h="21600" stroke="0" extrusionOk="0">
                      <a:moveTo>
                        <a:pt x="0" y="0"/>
                      </a:moveTo>
                      <a:cubicBezTo>
                        <a:pt x="4" y="0"/>
                        <a:pt x="9" y="-1"/>
                        <a:pt x="14" y="0"/>
                      </a:cubicBezTo>
                      <a:cubicBezTo>
                        <a:pt x="11943" y="0"/>
                        <a:pt x="21614" y="9670"/>
                        <a:pt x="21614" y="21600"/>
                      </a:cubicBezTo>
                      <a:lnTo>
                        <a:pt x="14" y="2160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sp>
              <p:nvSpPr>
                <p:cNvPr id="20" name="Arc 56"/>
                <p:cNvSpPr>
                  <a:spLocks/>
                </p:cNvSpPr>
                <p:nvPr/>
              </p:nvSpPr>
              <p:spPr bwMode="auto">
                <a:xfrm>
                  <a:off x="5316538" y="3302000"/>
                  <a:ext cx="434975" cy="57785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7150" cap="rnd">
                  <a:solidFill>
                    <a:schemeClr val="accent6">
                      <a:lumMod val="75000"/>
                    </a:schemeClr>
                  </a:solidFill>
                  <a:round/>
                  <a:headEnd type="none" w="sm" len="sm"/>
                  <a:tailEnd type="none" w="sm" len="sm"/>
                </a:ln>
                <a:effectLst/>
              </p:spPr>
              <p:txBody>
                <a:bodyPr wrap="none" anchor="ctr"/>
                <a:lstStyle/>
                <a:p>
                  <a:endParaRPr lang="en-US"/>
                </a:p>
              </p:txBody>
            </p:sp>
          </p:grpSp>
        </p:grpSp>
        <p:grpSp>
          <p:nvGrpSpPr>
            <p:cNvPr id="24" name="Group 22"/>
            <p:cNvGrpSpPr/>
            <p:nvPr/>
          </p:nvGrpSpPr>
          <p:grpSpPr>
            <a:xfrm>
              <a:off x="5859182" y="1264638"/>
              <a:ext cx="3270042" cy="1097564"/>
              <a:chOff x="5054775" y="2096181"/>
              <a:chExt cx="3270042" cy="1097564"/>
            </a:xfrm>
          </p:grpSpPr>
          <p:sp>
            <p:nvSpPr>
              <p:cNvPr id="26" name="TextBox 25"/>
              <p:cNvSpPr txBox="1"/>
              <p:nvPr/>
            </p:nvSpPr>
            <p:spPr>
              <a:xfrm rot="21439025">
                <a:off x="5054775" y="2096181"/>
                <a:ext cx="3270042" cy="707886"/>
              </a:xfrm>
              <a:prstGeom prst="rect">
                <a:avLst/>
              </a:prstGeom>
              <a:noFill/>
              <a:ln w="57150">
                <a:noFill/>
              </a:ln>
            </p:spPr>
            <p:txBody>
              <a:bodyPr wrap="square" rtlCol="0">
                <a:spAutoFit/>
              </a:bodyPr>
              <a:lstStyle/>
              <a:p>
                <a:pPr algn="ctr"/>
                <a:r>
                  <a:rPr lang="en-US" sz="2000" b="1" dirty="0" smtClean="0">
                    <a:ln>
                      <a:solidFill>
                        <a:schemeClr val="tx1"/>
                      </a:solidFill>
                    </a:ln>
                    <a:solidFill>
                      <a:srgbClr val="C00000"/>
                    </a:solidFill>
                    <a:latin typeface="Kristen ITC" pitchFamily="66" charset="0"/>
                  </a:rPr>
                  <a:t>Such a network is called a fish network</a:t>
                </a:r>
                <a:endParaRPr lang="en-US" sz="2000" b="1" dirty="0">
                  <a:ln>
                    <a:solidFill>
                      <a:schemeClr val="tx1"/>
                    </a:solidFill>
                  </a:ln>
                  <a:solidFill>
                    <a:srgbClr val="C00000"/>
                  </a:solidFill>
                  <a:latin typeface="Kristen ITC" pitchFamily="66" charset="0"/>
                </a:endParaRPr>
              </a:p>
            </p:txBody>
          </p:sp>
          <p:cxnSp>
            <p:nvCxnSpPr>
              <p:cNvPr id="27" name="Straight Connector 26"/>
              <p:cNvCxnSpPr/>
              <p:nvPr/>
            </p:nvCxnSpPr>
            <p:spPr>
              <a:xfrm rot="5400000">
                <a:off x="6129794" y="2812746"/>
                <a:ext cx="457202" cy="304796"/>
              </a:xfrm>
              <a:prstGeom prst="line">
                <a:avLst/>
              </a:prstGeom>
              <a:ln w="57150">
                <a:solidFill>
                  <a:srgbClr val="C0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36" name="Rectangle 35"/>
          <p:cNvSpPr/>
          <p:nvPr/>
        </p:nvSpPr>
        <p:spPr>
          <a:xfrm>
            <a:off x="939910" y="4674045"/>
            <a:ext cx="7670690" cy="1726755"/>
          </a:xfrm>
          <a:prstGeom prst="rect">
            <a:avLst/>
          </a:prstGeom>
        </p:spPr>
        <p:txBody>
          <a:bodyPr wrap="none">
            <a:spAutoFit/>
          </a:bodyPr>
          <a:lstStyle/>
          <a:p>
            <a:pPr lvl="0" algn="ctr" eaLnBrk="0" fontAlgn="base" hangingPunct="0">
              <a:lnSpc>
                <a:spcPct val="150000"/>
              </a:lnSpc>
              <a:spcBef>
                <a:spcPct val="20000"/>
              </a:spcBef>
              <a:spcAft>
                <a:spcPct val="0"/>
              </a:spcAft>
              <a:buClr>
                <a:srgbClr val="3333CC"/>
              </a:buClr>
              <a:buSzPct val="85000"/>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Explicit routing is similar to similar routing but:</a:t>
            </a:r>
          </a:p>
          <a:p>
            <a:pPr marL="457200" lvl="0" indent="-339725" eaLnBrk="0" fontAlgn="base" hangingPunct="0">
              <a:lnSpc>
                <a:spcPct val="150000"/>
              </a:lnSpc>
              <a:spcBef>
                <a:spcPct val="20000"/>
              </a:spcBef>
              <a:spcAft>
                <a:spcPct val="0"/>
              </a:spcAft>
              <a:buClr>
                <a:schemeClr val="tx1"/>
              </a:buClr>
              <a:buSzPct val="100000"/>
              <a:buFont typeface="+mj-lt"/>
              <a:buAutoNum type="arabicParenR"/>
            </a:pPr>
            <a:r>
              <a:rPr lang="en-US" sz="2000" b="1" dirty="0" smtClean="0">
                <a:ln w="0" cap="rnd" cmpd="thickThin">
                  <a:solidFill>
                    <a:prstClr val="black"/>
                  </a:solidFill>
                  <a:bevel/>
                </a:ln>
                <a:solidFill>
                  <a:prstClr val="black">
                    <a:lumMod val="50000"/>
                    <a:lumOff val="50000"/>
                  </a:prstClr>
                </a:solidFill>
                <a:latin typeface="Microsoft Sans Serif" pitchFamily="34" charset="0"/>
                <a:cs typeface="Microsoft Sans Serif" pitchFamily="34" charset="0"/>
              </a:rPr>
              <a:t>It is specific to the MPLS environment</a:t>
            </a:r>
          </a:p>
          <a:p>
            <a:pPr marL="457200" lvl="0" indent="-339725" eaLnBrk="0" fontAlgn="base" hangingPunct="0">
              <a:lnSpc>
                <a:spcPct val="150000"/>
              </a:lnSpc>
              <a:spcBef>
                <a:spcPct val="20000"/>
              </a:spcBef>
              <a:spcAft>
                <a:spcPct val="0"/>
              </a:spcAft>
              <a:buClr>
                <a:schemeClr val="tx1"/>
              </a:buClr>
              <a:buSzPct val="100000"/>
              <a:buFont typeface="+mj-lt"/>
              <a:buAutoNum type="arabicParenR"/>
            </a:pPr>
            <a:r>
              <a:rPr lang="en-US" sz="2000" b="1" dirty="0" smtClean="0">
                <a:ln w="0" cap="rnd" cmpd="thickThin">
                  <a:solidFill>
                    <a:prstClr val="black"/>
                  </a:solidFill>
                  <a:bevel/>
                </a:ln>
                <a:solidFill>
                  <a:prstClr val="black">
                    <a:lumMod val="50000"/>
                    <a:lumOff val="50000"/>
                  </a:prstClr>
                </a:solidFill>
                <a:latin typeface="Microsoft Sans Serif" pitchFamily="34" charset="0"/>
                <a:cs typeface="Microsoft Sans Serif" pitchFamily="34" charset="0"/>
              </a:rPr>
              <a:t>Instead of the source, the LER can also explicitly set the route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nodeType="clickEffect">
                                  <p:stCondLst>
                                    <p:cond delay="0"/>
                                  </p:stCondLst>
                                  <p:childTnLst>
                                    <p:set>
                                      <p:cBhvr>
                                        <p:cTn id="11" dur="1" fill="hold">
                                          <p:stCondLst>
                                            <p:cond delay="0"/>
                                          </p:stCondLst>
                                        </p:cTn>
                                        <p:tgtEl>
                                          <p:spTgt spid="31"/>
                                        </p:tgtEl>
                                        <p:attrNameLst>
                                          <p:attrName>style.visibility</p:attrName>
                                        </p:attrNameLst>
                                      </p:cBhvr>
                                      <p:to>
                                        <p:strVal val="hidden"/>
                                      </p:to>
                                    </p:set>
                                  </p:childTnLst>
                                </p:cTn>
                              </p:par>
                              <p:par>
                                <p:cTn id="12" presetID="10" presetClass="entr" presetSubtype="0" fill="hold" grpId="0" nodeType="withEffect">
                                  <p:stCondLst>
                                    <p:cond delay="0"/>
                                  </p:stCondLst>
                                  <p:childTnLst>
                                    <p:set>
                                      <p:cBhvr>
                                        <p:cTn id="13" dur="1" fill="hold">
                                          <p:stCondLst>
                                            <p:cond delay="0"/>
                                          </p:stCondLst>
                                        </p:cTn>
                                        <p:tgtEl>
                                          <p:spTgt spid="36"/>
                                        </p:tgtEl>
                                        <p:attrNameLst>
                                          <p:attrName>style.visibility</p:attrName>
                                        </p:attrNameLst>
                                      </p:cBhvr>
                                      <p:to>
                                        <p:strVal val="visible"/>
                                      </p:to>
                                    </p:set>
                                    <p:animEffect transition="in" filter="fade">
                                      <p:cBhvr>
                                        <p:cTn id="14"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657600" y="2286000"/>
            <a:ext cx="5181600" cy="2616101"/>
          </a:xfrm>
          <a:prstGeom prst="rect">
            <a:avLst/>
          </a:prstGeom>
          <a:noFill/>
          <a:ln>
            <a:noFill/>
          </a:ln>
        </p:spPr>
        <p:txBody>
          <a:bodyPr wrap="square" rtlCol="0">
            <a:spAutoFit/>
          </a:bodyPr>
          <a:lstStyle/>
          <a:p>
            <a:pPr algn="l" rtl="0"/>
            <a:r>
              <a:rPr lang="en-US" sz="4400" b="1" kern="1200" dirty="0">
                <a:solidFill>
                  <a:srgbClr val="FF6600"/>
                </a:solidFill>
                <a:latin typeface="Consolas" pitchFamily="49" charset="0"/>
                <a:ea typeface="+mn-ea"/>
                <a:cs typeface="+mn-cs"/>
              </a:rPr>
              <a:t>Chapter 4:</a:t>
            </a:r>
          </a:p>
          <a:p>
            <a:pPr algn="l" rtl="0"/>
            <a:r>
              <a:rPr lang="en-US" sz="4400" b="1" kern="1200" dirty="0">
                <a:solidFill>
                  <a:srgbClr val="CCB400">
                    <a:lumMod val="40000"/>
                    <a:lumOff val="60000"/>
                  </a:srgbClr>
                </a:solidFill>
                <a:latin typeface="Consolas" pitchFamily="49" charset="0"/>
                <a:ea typeface="+mn-ea"/>
                <a:cs typeface="+mn-cs"/>
              </a:rPr>
              <a:t>Internetworking</a:t>
            </a:r>
          </a:p>
          <a:p>
            <a:pPr algn="l" rtl="0"/>
            <a:r>
              <a:rPr lang="en-US" sz="3200" b="1" kern="1200" dirty="0">
                <a:solidFill>
                  <a:srgbClr val="FF6600"/>
                </a:solidFill>
                <a:latin typeface="Consolas" pitchFamily="49" charset="0"/>
                <a:ea typeface="+mn-ea"/>
                <a:cs typeface="+mn-cs"/>
              </a:rPr>
              <a:t>Section </a:t>
            </a:r>
            <a:r>
              <a:rPr lang="en-US" sz="3200" b="1" kern="1200" dirty="0" smtClean="0">
                <a:solidFill>
                  <a:prstClr val="white"/>
                </a:solidFill>
                <a:latin typeface="Consolas" pitchFamily="49" charset="0"/>
                <a:ea typeface="+mn-ea"/>
                <a:cs typeface="+mn-cs"/>
              </a:rPr>
              <a:t>4.3.3; 4.5 </a:t>
            </a:r>
            <a:endParaRPr lang="en-US" sz="3200" b="1" kern="1200" dirty="0">
              <a:solidFill>
                <a:prstClr val="white"/>
              </a:solidFill>
              <a:latin typeface="Consolas" pitchFamily="49" charset="0"/>
              <a:ea typeface="+mn-ea"/>
              <a:cs typeface="+mn-cs"/>
            </a:endParaRPr>
          </a:p>
          <a:p>
            <a:pPr algn="l" rtl="0"/>
            <a:r>
              <a:rPr lang="en-US" sz="4400" b="1" kern="1200" dirty="0">
                <a:solidFill>
                  <a:srgbClr val="C00000"/>
                </a:solidFill>
                <a:latin typeface="Consolas" pitchFamily="49" charset="0"/>
                <a:ea typeface="+mn-ea"/>
                <a:cs typeface="+mn-cs"/>
              </a:rPr>
              <a:t>[</a:t>
            </a:r>
            <a:r>
              <a:rPr lang="en-US" sz="4400" b="1" kern="1200" dirty="0">
                <a:solidFill>
                  <a:srgbClr val="CCB400">
                    <a:lumMod val="40000"/>
                    <a:lumOff val="60000"/>
                  </a:srgbClr>
                </a:solidFill>
                <a:latin typeface="Consolas" pitchFamily="49" charset="0"/>
                <a:ea typeface="+mn-ea"/>
                <a:cs typeface="+mn-cs"/>
              </a:rPr>
              <a:t>P&amp;D</a:t>
            </a:r>
            <a:r>
              <a:rPr lang="en-US" sz="4400" b="1" kern="1200" dirty="0">
                <a:solidFill>
                  <a:srgbClr val="C00000"/>
                </a:solidFill>
                <a:latin typeface="Consolas" pitchFamily="49" charset="0"/>
                <a:ea typeface="+mn-ea"/>
                <a:cs typeface="+mn-cs"/>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457200" y="2057400"/>
            <a:ext cx="2995574" cy="3962400"/>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447800"/>
            <a:ext cx="9144000" cy="830997"/>
          </a:xfrm>
          <a:prstGeom prst="rect">
            <a:avLst/>
          </a:prstGeom>
          <a:solidFill>
            <a:schemeClr val="accent6">
              <a:lumMod val="75000"/>
            </a:schemeClr>
          </a:solidFill>
        </p:spPr>
        <p:txBody>
          <a:bodyPr wrap="square" rtlCol="0">
            <a:spAutoFit/>
          </a:bodyPr>
          <a:lstStyle/>
          <a:p>
            <a:pPr algn="ctr" rtl="0"/>
            <a:r>
              <a:rPr lang="en-US" sz="4800" b="1" dirty="0" smtClean="0">
                <a:ln>
                  <a:solidFill>
                    <a:prstClr val="white"/>
                  </a:solidFill>
                </a:ln>
                <a:solidFill>
                  <a:prstClr val="black"/>
                </a:solidFill>
                <a:latin typeface="Tahoma" pitchFamily="34" charset="0"/>
                <a:cs typeface="Tahoma" pitchFamily="34" charset="0"/>
              </a:rPr>
              <a:t>Part I - Inter-AS Routing</a:t>
            </a:r>
            <a:endParaRPr lang="th-TH" sz="3600" b="1" kern="1200" dirty="0">
              <a:ln>
                <a:solidFill>
                  <a:prstClr val="black"/>
                </a:solidFill>
              </a:ln>
              <a:solidFill>
                <a:srgbClr val="1F497D"/>
              </a:solidFill>
              <a:latin typeface="Tahoma" pitchFamily="34" charset="0"/>
              <a:ea typeface="+mn-ea"/>
              <a:cs typeface="Tahoma" pitchFamily="34" charset="0"/>
            </a:endParaRPr>
          </a:p>
        </p:txBody>
      </p:sp>
      <p:pic>
        <p:nvPicPr>
          <p:cNvPr id="3" name="Picture 2"/>
          <p:cNvPicPr>
            <a:picLocks noChangeAspect="1" noChangeArrowheads="1"/>
          </p:cNvPicPr>
          <p:nvPr/>
        </p:nvPicPr>
        <p:blipFill>
          <a:blip r:embed="rId3"/>
          <a:srcRect l="2041"/>
          <a:stretch>
            <a:fillRect/>
          </a:stretch>
        </p:blipFill>
        <p:spPr bwMode="auto">
          <a:xfrm>
            <a:off x="3200400" y="2752926"/>
            <a:ext cx="3362126" cy="3800274"/>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646331"/>
          </a:xfrm>
          <a:prstGeom prst="rect">
            <a:avLst/>
          </a:prstGeom>
          <a:solidFill>
            <a:srgbClr val="F79646">
              <a:lumMod val="75000"/>
            </a:srgbClr>
          </a:solidFill>
        </p:spPr>
        <p:txBody>
          <a:bodyPr wrap="square" rtlCol="0">
            <a:spAutoFit/>
          </a:bodyPr>
          <a:lstStyle/>
          <a:p>
            <a:pPr algn="ctr">
              <a:defRPr/>
            </a:pPr>
            <a:r>
              <a:rPr lang="en-US" sz="3600" b="1" dirty="0" smtClean="0">
                <a:ln>
                  <a:solidFill>
                    <a:prstClr val="black"/>
                  </a:solidFill>
                </a:ln>
                <a:solidFill>
                  <a:prstClr val="white"/>
                </a:solidFill>
                <a:latin typeface="Tahoma" pitchFamily="34" charset="0"/>
                <a:cs typeface="Tahoma" pitchFamily="34" charset="0"/>
              </a:rPr>
              <a:t>Challenges in </a:t>
            </a:r>
            <a:r>
              <a:rPr lang="en-US" sz="3600" b="1" dirty="0" err="1" smtClean="0">
                <a:ln>
                  <a:solidFill>
                    <a:prstClr val="black"/>
                  </a:solidFill>
                </a:ln>
                <a:solidFill>
                  <a:prstClr val="white"/>
                </a:solidFill>
                <a:latin typeface="Tahoma" pitchFamily="34" charset="0"/>
                <a:cs typeface="Tahoma" pitchFamily="34" charset="0"/>
              </a:rPr>
              <a:t>Interdomain</a:t>
            </a:r>
            <a:r>
              <a:rPr lang="en-US" sz="3600" b="1" dirty="0" smtClean="0">
                <a:ln>
                  <a:solidFill>
                    <a:prstClr val="black"/>
                  </a:solidFill>
                </a:ln>
                <a:solidFill>
                  <a:prstClr val="white"/>
                </a:solidFill>
                <a:latin typeface="Tahoma" pitchFamily="34" charset="0"/>
                <a:cs typeface="Tahoma" pitchFamily="34" charset="0"/>
              </a:rPr>
              <a:t> Routing (1)</a:t>
            </a:r>
            <a:endParaRPr lang="th-TH" sz="3600" b="1" dirty="0">
              <a:ln>
                <a:solidFill>
                  <a:prstClr val="black"/>
                </a:solidFill>
              </a:ln>
              <a:solidFill>
                <a:prstClr val="white"/>
              </a:solidFill>
              <a:latin typeface="Tahoma" pitchFamily="34" charset="0"/>
              <a:cs typeface="Tahoma" pitchFamily="34" charset="0"/>
            </a:endParaRPr>
          </a:p>
        </p:txBody>
      </p:sp>
      <p:sp>
        <p:nvSpPr>
          <p:cNvPr id="10" name="Rectangle 9"/>
          <p:cNvSpPr/>
          <p:nvPr/>
        </p:nvSpPr>
        <p:spPr>
          <a:xfrm>
            <a:off x="0" y="1112389"/>
            <a:ext cx="9144000" cy="3010055"/>
          </a:xfrm>
          <a:prstGeom prst="rect">
            <a:avLst/>
          </a:prstGeom>
          <a:ln>
            <a:noFill/>
          </a:ln>
        </p:spPr>
        <p:txBody>
          <a:bodyPr wrap="square">
            <a:spAutoFit/>
          </a:bodyPr>
          <a:lstStyle/>
          <a:p>
            <a:pPr marL="457200" lvl="0"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chemeClr val="tx2"/>
                </a:solidFill>
                <a:latin typeface="Microsoft Sans Serif" pitchFamily="34" charset="0"/>
                <a:cs typeface="Microsoft Sans Serif" pitchFamily="34" charset="0"/>
              </a:rPr>
              <a:t>Matter of scale</a:t>
            </a:r>
          </a:p>
          <a:p>
            <a:pPr marL="457200" lvl="0" eaLnBrk="0" fontAlgn="base" hangingPunct="0">
              <a:spcBef>
                <a:spcPct val="20000"/>
              </a:spcBef>
              <a:spcAft>
                <a:spcPct val="0"/>
              </a:spcAft>
              <a:buClr>
                <a:srgbClr val="3333CC"/>
              </a:buClr>
              <a:buSzPct val="85000"/>
            </a:pPr>
            <a:r>
              <a:rPr lang="en-US" sz="3200" b="1" dirty="0" smtClean="0">
                <a:ln w="0" cap="rnd" cmpd="thickThin">
                  <a:solidFill>
                    <a:prstClr val="black"/>
                  </a:solidFill>
                  <a:bevel/>
                </a:ln>
                <a:solidFill>
                  <a:srgbClr val="FF6600"/>
                </a:solidFill>
                <a:latin typeface="Microsoft Sans Serif" pitchFamily="34" charset="0"/>
                <a:cs typeface="Microsoft Sans Serif" pitchFamily="34" charset="0"/>
              </a:rPr>
              <a:t>200,000</a:t>
            </a:r>
            <a:r>
              <a:rPr lang="en-US" sz="2400" b="1" dirty="0" smtClean="0">
                <a:ln w="0" cap="rnd" cmpd="thickThin">
                  <a:solidFill>
                    <a:prstClr val="black"/>
                  </a:solidFill>
                  <a:bevel/>
                </a:ln>
                <a:solidFill>
                  <a:srgbClr val="C00000"/>
                </a:solidFill>
                <a:latin typeface="Microsoft Sans Serif" pitchFamily="34" charset="0"/>
                <a:cs typeface="Microsoft Sans Serif" pitchFamily="34" charset="0"/>
              </a:rPr>
              <a:t> routes (</a:t>
            </a:r>
            <a:r>
              <a:rPr lang="en-US" sz="2400" b="1" i="1" dirty="0" smtClean="0">
                <a:ln w="0" cap="rnd" cmpd="thickThin">
                  <a:solidFill>
                    <a:prstClr val="black"/>
                  </a:solidFill>
                  <a:bevel/>
                </a:ln>
                <a:solidFill>
                  <a:srgbClr val="C00000"/>
                </a:solidFill>
                <a:latin typeface="Microsoft Sans Serif" pitchFamily="34" charset="0"/>
                <a:cs typeface="Microsoft Sans Serif" pitchFamily="34" charset="0"/>
              </a:rPr>
              <a:t>or network prefixes</a:t>
            </a:r>
            <a:r>
              <a:rPr lang="en-US" sz="2400" b="1" dirty="0" smtClean="0">
                <a:ln w="0" cap="rnd" cmpd="thickThin">
                  <a:solidFill>
                    <a:prstClr val="black"/>
                  </a:solidFill>
                  <a:bevel/>
                </a:ln>
                <a:solidFill>
                  <a:srgbClr val="C00000"/>
                </a:solidFill>
                <a:latin typeface="Microsoft Sans Serif" pitchFamily="34" charset="0"/>
                <a:cs typeface="Microsoft Sans Serif" pitchFamily="34" charset="0"/>
              </a:rPr>
              <a:t>) in Internet’s BGP table</a:t>
            </a:r>
          </a:p>
          <a:p>
            <a:pPr marL="457200" lvl="0" eaLnBrk="0" fontAlgn="base" hangingPunct="0">
              <a:lnSpc>
                <a:spcPct val="150000"/>
              </a:lnSpc>
              <a:spcBef>
                <a:spcPct val="20000"/>
              </a:spcBef>
              <a:spcAft>
                <a:spcPct val="0"/>
              </a:spcAft>
              <a:buClr>
                <a:srgbClr val="3333CC"/>
              </a:buClr>
              <a:buSzPct val="85000"/>
            </a:pPr>
            <a:endParaRPr lang="en-US" sz="1200" b="1" dirty="0" smtClean="0">
              <a:ln w="0" cap="rnd" cmpd="thickThin">
                <a:solidFill>
                  <a:prstClr val="black"/>
                </a:solidFill>
                <a:bevel/>
              </a:ln>
              <a:latin typeface="Microsoft Sans Serif" pitchFamily="34" charset="0"/>
              <a:cs typeface="Microsoft Sans Serif" pitchFamily="34" charset="0"/>
            </a:endParaRPr>
          </a:p>
          <a:p>
            <a:pPr marL="457200" lvl="0" eaLnBrk="0" fontAlgn="base" hangingPunct="0">
              <a:spcBef>
                <a:spcPct val="20000"/>
              </a:spcBef>
              <a:spcAft>
                <a:spcPct val="0"/>
              </a:spcAft>
              <a:buClr>
                <a:srgbClr val="3333CC"/>
              </a:buClr>
              <a:buSzPct val="85000"/>
            </a:pPr>
            <a:r>
              <a:rPr lang="en-US" sz="2400" b="1" dirty="0" smtClean="0">
                <a:ln w="0" cap="rnd" cmpd="thickThin">
                  <a:solidFill>
                    <a:prstClr val="black"/>
                  </a:solidFill>
                  <a:bevel/>
                </a:ln>
                <a:latin typeface="Microsoft Sans Serif" pitchFamily="34" charset="0"/>
                <a:cs typeface="Microsoft Sans Serif" pitchFamily="34" charset="0"/>
              </a:rPr>
              <a:t>The objectives in such large-scale routing is more modest. </a:t>
            </a:r>
          </a:p>
          <a:p>
            <a:pPr marL="457200" lvl="0" eaLnBrk="0" fontAlgn="base" hangingPunct="0">
              <a:lnSpc>
                <a:spcPct val="150000"/>
              </a:lnSpc>
              <a:spcBef>
                <a:spcPct val="20000"/>
              </a:spcBef>
              <a:spcAft>
                <a:spcPct val="0"/>
              </a:spcAft>
              <a:buClr>
                <a:srgbClr val="3333CC"/>
              </a:buClr>
              <a:buSzPct val="85000"/>
            </a:pPr>
            <a:endParaRPr lang="en-US" sz="1200" b="1" dirty="0" smtClean="0">
              <a:ln w="0" cap="rnd" cmpd="thickThin">
                <a:solidFill>
                  <a:prstClr val="black"/>
                </a:solidFill>
                <a:bevel/>
              </a:ln>
              <a:solidFill>
                <a:srgbClr val="C00000"/>
              </a:solidFill>
              <a:latin typeface="Microsoft Sans Serif" pitchFamily="34" charset="0"/>
              <a:cs typeface="Microsoft Sans Serif" pitchFamily="34" charset="0"/>
            </a:endParaRPr>
          </a:p>
          <a:p>
            <a:pPr marL="457200" lvl="0" eaLnBrk="0" fontAlgn="base" hangingPunct="0">
              <a:spcBef>
                <a:spcPct val="20000"/>
              </a:spcBef>
              <a:spcAft>
                <a:spcPct val="0"/>
              </a:spcAft>
              <a:buClr>
                <a:srgbClr val="3333CC"/>
              </a:buClr>
              <a:buSzPct val="85000"/>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Our goal, more specifically</a:t>
            </a:r>
            <a:r>
              <a:rPr lang="en-US" sz="2800" b="1"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is</a:t>
            </a: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t>
            </a:r>
          </a:p>
        </p:txBody>
      </p:sp>
      <p:sp>
        <p:nvSpPr>
          <p:cNvPr id="14" name="Rectangle 13"/>
          <p:cNvSpPr/>
          <p:nvPr/>
        </p:nvSpPr>
        <p:spPr>
          <a:xfrm>
            <a:off x="533400" y="4267200"/>
            <a:ext cx="7010400" cy="646331"/>
          </a:xfrm>
          <a:prstGeom prst="rect">
            <a:avLst/>
          </a:prstGeom>
          <a:solidFill>
            <a:srgbClr val="FF6600"/>
          </a:solidFill>
        </p:spPr>
        <p:txBody>
          <a:bodyPr wrap="square">
            <a:spAutoFit/>
          </a:bodyPr>
          <a:lstStyle/>
          <a:p>
            <a:pPr marL="114300" lvl="0" eaLnBrk="0" fontAlgn="base" hangingPunct="0">
              <a:lnSpc>
                <a:spcPct val="150000"/>
              </a:lnSpc>
              <a:spcBef>
                <a:spcPct val="20000"/>
              </a:spcBef>
              <a:spcAft>
                <a:spcPct val="0"/>
              </a:spcAft>
              <a:buClr>
                <a:srgbClr val="3333CC"/>
              </a:buClr>
              <a:buSzPct val="85000"/>
            </a:pPr>
            <a:r>
              <a:rPr lang="en-US" sz="2400" b="1" dirty="0" smtClean="0">
                <a:ln w="0" cap="rnd" cmpd="thickThin">
                  <a:noFill/>
                  <a:bevel/>
                </a:ln>
                <a:solidFill>
                  <a:schemeClr val="bg1"/>
                </a:solidFill>
                <a:latin typeface="Microsoft Sans Serif" pitchFamily="34" charset="0"/>
                <a:cs typeface="Microsoft Sans Serif" pitchFamily="34" charset="0"/>
              </a:rPr>
              <a:t>To have loop-free routing that is </a:t>
            </a:r>
            <a:r>
              <a:rPr lang="en-US" sz="2400" b="1" dirty="0" smtClean="0">
                <a:ln w="0" cap="rnd" cmpd="thickThin">
                  <a:solidFill>
                    <a:schemeClr val="bg1"/>
                  </a:solidFill>
                  <a:bevel/>
                </a:ln>
                <a:solidFill>
                  <a:sysClr val="windowText" lastClr="000000"/>
                </a:solidFill>
                <a:latin typeface="Microsoft Sans Serif" pitchFamily="34" charset="0"/>
                <a:cs typeface="Microsoft Sans Serif" pitchFamily="34" charset="0"/>
              </a:rPr>
              <a:t>policy </a:t>
            </a:r>
            <a:r>
              <a:rPr lang="en-US" sz="2400" b="1" dirty="0" smtClean="0">
                <a:ln w="0" cap="rnd" cmpd="thickThin">
                  <a:noFill/>
                  <a:bevel/>
                </a:ln>
                <a:solidFill>
                  <a:schemeClr val="bg1"/>
                </a:solidFill>
                <a:latin typeface="Microsoft Sans Serif" pitchFamily="34" charset="0"/>
                <a:cs typeface="Microsoft Sans Serif" pitchFamily="34" charset="0"/>
              </a:rPr>
              <a:t>compliant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646331"/>
          </a:xfrm>
          <a:prstGeom prst="rect">
            <a:avLst/>
          </a:prstGeom>
          <a:solidFill>
            <a:srgbClr val="F79646">
              <a:lumMod val="75000"/>
            </a:srgbClr>
          </a:solidFill>
        </p:spPr>
        <p:txBody>
          <a:bodyPr wrap="square" rtlCol="0">
            <a:spAutoFit/>
          </a:bodyPr>
          <a:lstStyle/>
          <a:p>
            <a:pPr algn="ctr">
              <a:defRPr/>
            </a:pPr>
            <a:r>
              <a:rPr lang="en-US" sz="3600" b="1" dirty="0" smtClean="0">
                <a:ln>
                  <a:solidFill>
                    <a:prstClr val="black"/>
                  </a:solidFill>
                </a:ln>
                <a:solidFill>
                  <a:prstClr val="white"/>
                </a:solidFill>
                <a:latin typeface="Tahoma" pitchFamily="34" charset="0"/>
                <a:cs typeface="Tahoma" pitchFamily="34" charset="0"/>
              </a:rPr>
              <a:t>Challenges in </a:t>
            </a:r>
            <a:r>
              <a:rPr lang="en-US" sz="3600" b="1" dirty="0" err="1" smtClean="0">
                <a:ln>
                  <a:solidFill>
                    <a:prstClr val="black"/>
                  </a:solidFill>
                </a:ln>
                <a:solidFill>
                  <a:prstClr val="white"/>
                </a:solidFill>
                <a:latin typeface="Tahoma" pitchFamily="34" charset="0"/>
                <a:cs typeface="Tahoma" pitchFamily="34" charset="0"/>
              </a:rPr>
              <a:t>Interdomain</a:t>
            </a:r>
            <a:r>
              <a:rPr lang="en-US" sz="3600" b="1" dirty="0" smtClean="0">
                <a:ln>
                  <a:solidFill>
                    <a:prstClr val="black"/>
                  </a:solidFill>
                </a:ln>
                <a:solidFill>
                  <a:prstClr val="white"/>
                </a:solidFill>
                <a:latin typeface="Tahoma" pitchFamily="34" charset="0"/>
                <a:cs typeface="Tahoma" pitchFamily="34" charset="0"/>
              </a:rPr>
              <a:t> Routing (2)</a:t>
            </a:r>
            <a:endParaRPr lang="th-TH" sz="3600" b="1" dirty="0">
              <a:ln>
                <a:solidFill>
                  <a:prstClr val="black"/>
                </a:solidFill>
              </a:ln>
              <a:solidFill>
                <a:prstClr val="white"/>
              </a:solidFill>
              <a:latin typeface="Tahoma" pitchFamily="34" charset="0"/>
              <a:cs typeface="Tahoma" pitchFamily="34" charset="0"/>
            </a:endParaRPr>
          </a:p>
        </p:txBody>
      </p:sp>
      <p:sp>
        <p:nvSpPr>
          <p:cNvPr id="11" name="Rectangle 10"/>
          <p:cNvSpPr/>
          <p:nvPr/>
        </p:nvSpPr>
        <p:spPr>
          <a:xfrm>
            <a:off x="0" y="1066800"/>
            <a:ext cx="8915400" cy="2425279"/>
          </a:xfrm>
          <a:prstGeom prst="rect">
            <a:avLst/>
          </a:prstGeom>
        </p:spPr>
        <p:txBody>
          <a:bodyPr wrap="square">
            <a:spAutoFit/>
          </a:bodyPr>
          <a:lstStyle/>
          <a:p>
            <a:pPr marL="914400" lvl="0" indent="-914400"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    </a:t>
            </a:r>
            <a:r>
              <a:rPr lang="en-US" sz="3200" b="1" dirty="0" smtClean="0">
                <a:ln w="0" cap="rnd" cmpd="thickThin">
                  <a:solidFill>
                    <a:prstClr val="black"/>
                  </a:solidFill>
                  <a:bevel/>
                </a:ln>
                <a:solidFill>
                  <a:schemeClr val="tx2"/>
                </a:solidFill>
                <a:latin typeface="Microsoft Sans Serif" pitchFamily="34" charset="0"/>
                <a:cs typeface="Microsoft Sans Serif" pitchFamily="34" charset="0"/>
              </a:rPr>
              <a:t>Autonomous domains</a:t>
            </a:r>
          </a:p>
          <a:p>
            <a:pPr marL="457200" lvl="0" indent="-57150" eaLnBrk="0" fontAlgn="base" hangingPunct="0">
              <a:lnSpc>
                <a:spcPct val="150000"/>
              </a:lnSpc>
              <a:spcBef>
                <a:spcPct val="20000"/>
              </a:spcBef>
              <a:spcAft>
                <a:spcPct val="0"/>
              </a:spcAft>
              <a:buClr>
                <a:srgbClr val="3333CC"/>
              </a:buClr>
              <a:buSzPct val="85000"/>
            </a:pPr>
            <a:r>
              <a:rPr lang="en-US" sz="2400" b="1" dirty="0" smtClean="0">
                <a:ln w="0" cap="rnd" cmpd="thickThin">
                  <a:solidFill>
                    <a:prstClr val="black"/>
                  </a:solidFill>
                  <a:bevel/>
                </a:ln>
                <a:solidFill>
                  <a:srgbClr val="C00000"/>
                </a:solidFill>
                <a:latin typeface="Microsoft Sans Serif" pitchFamily="34" charset="0"/>
                <a:cs typeface="Microsoft Sans Serif" pitchFamily="34" charset="0"/>
              </a:rPr>
              <a:t> Routing metric across AS are meaningless.</a:t>
            </a:r>
          </a:p>
          <a:p>
            <a:pPr marL="457200" lvl="0" indent="-57150" eaLnBrk="0" fontAlgn="base" hangingPunct="0">
              <a:lnSpc>
                <a:spcPct val="150000"/>
              </a:lnSpc>
              <a:spcBef>
                <a:spcPct val="20000"/>
              </a:spcBef>
              <a:spcAft>
                <a:spcPct val="0"/>
              </a:spcAft>
              <a:buClr>
                <a:srgbClr val="3333CC"/>
              </a:buClr>
              <a:buSzPct val="85000"/>
            </a:pPr>
            <a:r>
              <a:rPr lang="en-US" b="1" dirty="0" smtClean="0">
                <a:ln w="0" cap="rnd" cmpd="thickThin">
                  <a:solidFill>
                    <a:prstClr val="black"/>
                  </a:solidFill>
                  <a:bevel/>
                </a:ln>
                <a:latin typeface="Microsoft Sans Serif" pitchFamily="34" charset="0"/>
                <a:cs typeface="Microsoft Sans Serif" pitchFamily="34" charset="0"/>
              </a:rPr>
              <a:t> </a:t>
            </a:r>
          </a:p>
          <a:p>
            <a:pPr marL="457200" lvl="0" indent="-57150" eaLnBrk="0" fontAlgn="base" hangingPunct="0">
              <a:spcBef>
                <a:spcPct val="20000"/>
              </a:spcBef>
              <a:spcAft>
                <a:spcPct val="0"/>
              </a:spcAft>
              <a:buClr>
                <a:srgbClr val="3333CC"/>
              </a:buClr>
              <a:buSzPct val="85000"/>
            </a:pPr>
            <a:r>
              <a:rPr lang="en-US" sz="2400" b="1" dirty="0" smtClean="0">
                <a:ln w="0" cap="rnd" cmpd="thickThin">
                  <a:solidFill>
                    <a:prstClr val="black"/>
                  </a:solidFill>
                  <a:bevel/>
                </a:ln>
                <a:latin typeface="Microsoft Sans Serif" pitchFamily="34" charset="0"/>
                <a:cs typeface="Microsoft Sans Serif" pitchFamily="34" charset="0"/>
              </a:rPr>
              <a:t> A metric of 100 might have different meanings in different AS</a:t>
            </a:r>
          </a:p>
        </p:txBody>
      </p:sp>
      <p:sp>
        <p:nvSpPr>
          <p:cNvPr id="17" name="Rectangle 16"/>
          <p:cNvSpPr/>
          <p:nvPr/>
        </p:nvSpPr>
        <p:spPr>
          <a:xfrm>
            <a:off x="533400" y="3822626"/>
            <a:ext cx="7848600" cy="1130374"/>
          </a:xfrm>
          <a:prstGeom prst="rect">
            <a:avLst/>
          </a:prstGeom>
          <a:solidFill>
            <a:srgbClr val="FF6600"/>
          </a:solidFill>
        </p:spPr>
        <p:txBody>
          <a:bodyPr wrap="square">
            <a:spAutoFit/>
          </a:bodyPr>
          <a:lstStyle/>
          <a:p>
            <a:pPr marL="114300" lvl="0" algn="ctr" eaLnBrk="0" fontAlgn="base" hangingPunct="0">
              <a:lnSpc>
                <a:spcPct val="150000"/>
              </a:lnSpc>
              <a:spcBef>
                <a:spcPct val="20000"/>
              </a:spcBef>
              <a:spcAft>
                <a:spcPct val="0"/>
              </a:spcAft>
              <a:buClr>
                <a:srgbClr val="3333CC"/>
              </a:buClr>
              <a:buSzPct val="85000"/>
            </a:pPr>
            <a:r>
              <a:rPr lang="en-US" sz="2400" b="1" dirty="0" smtClean="0">
                <a:ln w="0" cap="rnd" cmpd="thickThin">
                  <a:noFill/>
                  <a:bevel/>
                </a:ln>
                <a:solidFill>
                  <a:schemeClr val="bg1"/>
                </a:solidFill>
                <a:latin typeface="Microsoft Sans Serif" pitchFamily="34" charset="0"/>
                <a:cs typeface="Microsoft Sans Serif" pitchFamily="34" charset="0"/>
              </a:rPr>
              <a:t>Accordingly, metrics are not advertised across AS and </a:t>
            </a:r>
            <a:r>
              <a:rPr lang="en-US" sz="2400" b="1" dirty="0" smtClean="0">
                <a:ln w="0" cap="rnd" cmpd="thickThin">
                  <a:noFill/>
                  <a:bevel/>
                </a:ln>
                <a:latin typeface="Microsoft Sans Serif" pitchFamily="34" charset="0"/>
                <a:cs typeface="Microsoft Sans Serif" pitchFamily="34" charset="0"/>
              </a:rPr>
              <a:t>only </a:t>
            </a:r>
            <a:r>
              <a:rPr lang="en-US" sz="2400" b="1" dirty="0" err="1" smtClean="0">
                <a:ln w="0" cap="rnd" cmpd="thickThin">
                  <a:noFill/>
                  <a:bevel/>
                </a:ln>
                <a:latin typeface="Microsoft Sans Serif" pitchFamily="34" charset="0"/>
                <a:cs typeface="Microsoft Sans Serif" pitchFamily="34" charset="0"/>
              </a:rPr>
              <a:t>reachability</a:t>
            </a:r>
            <a:r>
              <a:rPr lang="en-US" sz="2400" b="1" dirty="0" smtClean="0">
                <a:ln w="0" cap="rnd" cmpd="thickThin">
                  <a:noFill/>
                  <a:bevel/>
                </a:ln>
                <a:latin typeface="Microsoft Sans Serif" pitchFamily="34" charset="0"/>
                <a:cs typeface="Microsoft Sans Serif" pitchFamily="34" charset="0"/>
              </a:rPr>
              <a:t> is advertised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646331"/>
          </a:xfrm>
          <a:prstGeom prst="rect">
            <a:avLst/>
          </a:prstGeom>
          <a:solidFill>
            <a:srgbClr val="F79646">
              <a:lumMod val="75000"/>
            </a:srgbClr>
          </a:solidFill>
        </p:spPr>
        <p:txBody>
          <a:bodyPr wrap="square" rtlCol="0">
            <a:spAutoFit/>
          </a:bodyPr>
          <a:lstStyle/>
          <a:p>
            <a:pPr algn="ctr">
              <a:defRPr/>
            </a:pPr>
            <a:r>
              <a:rPr lang="en-US" sz="3600" b="1" dirty="0" smtClean="0">
                <a:ln>
                  <a:solidFill>
                    <a:prstClr val="black"/>
                  </a:solidFill>
                </a:ln>
                <a:solidFill>
                  <a:prstClr val="white"/>
                </a:solidFill>
                <a:latin typeface="Tahoma" pitchFamily="34" charset="0"/>
                <a:cs typeface="Tahoma" pitchFamily="34" charset="0"/>
              </a:rPr>
              <a:t>Challenges in </a:t>
            </a:r>
            <a:r>
              <a:rPr lang="en-US" sz="3600" b="1" dirty="0" err="1" smtClean="0">
                <a:ln>
                  <a:solidFill>
                    <a:prstClr val="black"/>
                  </a:solidFill>
                </a:ln>
                <a:solidFill>
                  <a:prstClr val="white"/>
                </a:solidFill>
                <a:latin typeface="Tahoma" pitchFamily="34" charset="0"/>
                <a:cs typeface="Tahoma" pitchFamily="34" charset="0"/>
              </a:rPr>
              <a:t>Interdomain</a:t>
            </a:r>
            <a:r>
              <a:rPr lang="en-US" sz="3600" b="1" dirty="0" smtClean="0">
                <a:ln>
                  <a:solidFill>
                    <a:prstClr val="black"/>
                  </a:solidFill>
                </a:ln>
                <a:solidFill>
                  <a:prstClr val="white"/>
                </a:solidFill>
                <a:latin typeface="Tahoma" pitchFamily="34" charset="0"/>
                <a:cs typeface="Tahoma" pitchFamily="34" charset="0"/>
              </a:rPr>
              <a:t> Routing (3)</a:t>
            </a:r>
            <a:endParaRPr lang="th-TH" sz="3600" b="1" dirty="0">
              <a:ln>
                <a:solidFill>
                  <a:prstClr val="black"/>
                </a:solidFill>
              </a:ln>
              <a:solidFill>
                <a:prstClr val="white"/>
              </a:solidFill>
              <a:latin typeface="Tahoma" pitchFamily="34" charset="0"/>
              <a:cs typeface="Tahoma" pitchFamily="34" charset="0"/>
            </a:endParaRPr>
          </a:p>
        </p:txBody>
      </p:sp>
      <p:grpSp>
        <p:nvGrpSpPr>
          <p:cNvPr id="2" name="Group 8"/>
          <p:cNvGrpSpPr/>
          <p:nvPr/>
        </p:nvGrpSpPr>
        <p:grpSpPr>
          <a:xfrm>
            <a:off x="4124958" y="2362200"/>
            <a:ext cx="4485642" cy="4040832"/>
            <a:chOff x="2336798" y="990600"/>
            <a:chExt cx="4485642" cy="4040832"/>
          </a:xfrm>
        </p:grpSpPr>
        <p:pic>
          <p:nvPicPr>
            <p:cNvPr id="2050" name="Picture 2"/>
            <p:cNvPicPr>
              <a:picLocks noChangeAspect="1" noChangeArrowheads="1"/>
            </p:cNvPicPr>
            <p:nvPr/>
          </p:nvPicPr>
          <p:blipFill>
            <a:blip r:embed="rId3"/>
            <a:srcRect/>
            <a:stretch>
              <a:fillRect/>
            </a:stretch>
          </p:blipFill>
          <p:spPr bwMode="auto">
            <a:xfrm>
              <a:off x="3200400" y="2415232"/>
              <a:ext cx="3581400" cy="2387600"/>
            </a:xfrm>
            <a:prstGeom prst="rect">
              <a:avLst/>
            </a:prstGeom>
            <a:noFill/>
            <a:ln w="9525">
              <a:noFill/>
              <a:miter lim="800000"/>
              <a:headEnd/>
              <a:tailEnd/>
            </a:ln>
          </p:spPr>
        </p:pic>
        <p:sp>
          <p:nvSpPr>
            <p:cNvPr id="5" name="Rectangle 4"/>
            <p:cNvSpPr/>
            <p:nvPr/>
          </p:nvSpPr>
          <p:spPr>
            <a:xfrm>
              <a:off x="4457690" y="4800600"/>
              <a:ext cx="2364750" cy="230832"/>
            </a:xfrm>
            <a:prstGeom prst="rect">
              <a:avLst/>
            </a:prstGeom>
          </p:spPr>
          <p:txBody>
            <a:bodyPr wrap="none">
              <a:spAutoFit/>
            </a:bodyPr>
            <a:lstStyle/>
            <a:p>
              <a:r>
                <a:rPr lang="en-US" sz="900" dirty="0" smtClean="0">
                  <a:latin typeface="Consolas" pitchFamily="49" charset="0"/>
                  <a:hlinkClick r:id="rId4"/>
                </a:rPr>
                <a:t>http://i25.tinypic.com/jsyr8l.jpg</a:t>
              </a:r>
              <a:endParaRPr lang="en-US" sz="900" dirty="0">
                <a:latin typeface="Consolas" pitchFamily="49" charset="0"/>
              </a:endParaRPr>
            </a:p>
          </p:txBody>
        </p:sp>
        <p:pic>
          <p:nvPicPr>
            <p:cNvPr id="2051" name="Picture 3"/>
            <p:cNvPicPr>
              <a:picLocks noChangeAspect="1" noChangeArrowheads="1"/>
            </p:cNvPicPr>
            <p:nvPr/>
          </p:nvPicPr>
          <p:blipFill>
            <a:blip r:embed="rId5"/>
            <a:srcRect t="4878" b="48781"/>
            <a:stretch>
              <a:fillRect/>
            </a:stretch>
          </p:blipFill>
          <p:spPr bwMode="auto">
            <a:xfrm>
              <a:off x="2336798" y="990600"/>
              <a:ext cx="4445001" cy="1323703"/>
            </a:xfrm>
            <a:prstGeom prst="rect">
              <a:avLst/>
            </a:prstGeom>
            <a:noFill/>
            <a:ln w="9525">
              <a:noFill/>
              <a:miter lim="800000"/>
              <a:headEnd/>
              <a:tailEnd/>
            </a:ln>
          </p:spPr>
        </p:pic>
      </p:grpSp>
      <p:sp>
        <p:nvSpPr>
          <p:cNvPr id="12" name="Rectangle 11"/>
          <p:cNvSpPr/>
          <p:nvPr/>
        </p:nvSpPr>
        <p:spPr>
          <a:xfrm>
            <a:off x="304800" y="685800"/>
            <a:ext cx="8534400" cy="1274195"/>
          </a:xfrm>
          <a:prstGeom prst="rect">
            <a:avLst/>
          </a:prstGeom>
        </p:spPr>
        <p:txBody>
          <a:bodyPr wrap="square">
            <a:spAutoFit/>
          </a:bodyPr>
          <a:lstStyle/>
          <a:p>
            <a:pPr marL="914400" lvl="0" indent="-800100" eaLnBrk="0" fontAlgn="base" hangingPunct="0">
              <a:lnSpc>
                <a:spcPct val="150000"/>
              </a:lnSpc>
              <a:spcBef>
                <a:spcPct val="20000"/>
              </a:spcBef>
              <a:spcAft>
                <a:spcPct val="0"/>
              </a:spcAft>
              <a:buClr>
                <a:srgbClr val="3333CC"/>
              </a:buClr>
              <a:buSzPct val="85000"/>
            </a:pPr>
            <a:r>
              <a:rPr lang="en-US" sz="3200" b="1" dirty="0" smtClean="0">
                <a:ln w="0" cap="rnd" cmpd="thickThin">
                  <a:solidFill>
                    <a:prstClr val="black"/>
                  </a:solidFill>
                  <a:bevel/>
                </a:ln>
                <a:solidFill>
                  <a:schemeClr val="tx2"/>
                </a:solidFill>
                <a:latin typeface="Microsoft Sans Serif" pitchFamily="34" charset="0"/>
                <a:cs typeface="Microsoft Sans Serif" pitchFamily="34" charset="0"/>
              </a:rPr>
              <a:t>Matters of trust</a:t>
            </a:r>
          </a:p>
          <a:p>
            <a:pPr marL="114300" lvl="0" eaLnBrk="0" fontAlgn="base" hangingPunct="0">
              <a:spcBef>
                <a:spcPct val="20000"/>
              </a:spcBef>
              <a:spcAft>
                <a:spcPct val="0"/>
              </a:spcAft>
              <a:buClr>
                <a:srgbClr val="3333CC"/>
              </a:buClr>
              <a:buSzPct val="85000"/>
            </a:pPr>
            <a:r>
              <a:rPr lang="en-US" sz="2400" b="1" dirty="0" smtClean="0">
                <a:ln w="0" cap="rnd" cmpd="thickThin">
                  <a:solidFill>
                    <a:prstClr val="black"/>
                  </a:solidFill>
                  <a:bevel/>
                </a:ln>
                <a:solidFill>
                  <a:srgbClr val="C00000"/>
                </a:solidFill>
                <a:latin typeface="Microsoft Sans Serif" pitchFamily="34" charset="0"/>
                <a:cs typeface="Microsoft Sans Serif" pitchFamily="34" charset="0"/>
              </a:rPr>
              <a:t>How to ensure routing </a:t>
            </a:r>
            <a:r>
              <a:rPr lang="en-US" sz="2400" b="1" dirty="0" err="1" smtClean="0">
                <a:ln w="0" cap="rnd" cmpd="thickThin">
                  <a:solidFill>
                    <a:prstClr val="black"/>
                  </a:solidFill>
                  <a:bevel/>
                </a:ln>
                <a:solidFill>
                  <a:srgbClr val="C00000"/>
                </a:solidFill>
                <a:latin typeface="Microsoft Sans Serif" pitchFamily="34" charset="0"/>
                <a:cs typeface="Microsoft Sans Serif" pitchFamily="34" charset="0"/>
              </a:rPr>
              <a:t>misconfigurations</a:t>
            </a:r>
            <a:r>
              <a:rPr lang="en-US" sz="2400" b="1" dirty="0" smtClean="0">
                <a:ln w="0" cap="rnd" cmpd="thickThin">
                  <a:solidFill>
                    <a:prstClr val="black"/>
                  </a:solidFill>
                  <a:bevel/>
                </a:ln>
                <a:solidFill>
                  <a:srgbClr val="C00000"/>
                </a:solidFill>
                <a:latin typeface="Microsoft Sans Serif" pitchFamily="34" charset="0"/>
                <a:cs typeface="Microsoft Sans Serif" pitchFamily="34" charset="0"/>
              </a:rPr>
              <a:t> are non-disruptive?</a:t>
            </a:r>
          </a:p>
        </p:txBody>
      </p:sp>
      <p:sp>
        <p:nvSpPr>
          <p:cNvPr id="13" name="Rounded Rectangle 12"/>
          <p:cNvSpPr/>
          <p:nvPr/>
        </p:nvSpPr>
        <p:spPr>
          <a:xfrm>
            <a:off x="4912360" y="2710543"/>
            <a:ext cx="3698240" cy="487680"/>
          </a:xfrm>
          <a:prstGeom prst="round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Multi backbone Internet</a:t>
            </a:r>
            <a:endParaRPr lang="th-TH" sz="4000" b="1" dirty="0">
              <a:ln>
                <a:solidFill>
                  <a:prstClr val="black"/>
                </a:solidFill>
              </a:ln>
              <a:solidFill>
                <a:prstClr val="white"/>
              </a:solidFill>
              <a:latin typeface="Tahoma" pitchFamily="34" charset="0"/>
              <a:cs typeface="Tahoma" pitchFamily="34" charset="0"/>
            </a:endParaRPr>
          </a:p>
        </p:txBody>
      </p:sp>
      <p:pic>
        <p:nvPicPr>
          <p:cNvPr id="2050" name="Picture 2"/>
          <p:cNvPicPr>
            <a:picLocks noChangeAspect="1" noChangeArrowheads="1"/>
          </p:cNvPicPr>
          <p:nvPr/>
        </p:nvPicPr>
        <p:blipFill>
          <a:blip r:embed="rId3"/>
          <a:srcRect/>
          <a:stretch>
            <a:fillRect/>
          </a:stretch>
        </p:blipFill>
        <p:spPr bwMode="auto">
          <a:xfrm>
            <a:off x="304800" y="1371600"/>
            <a:ext cx="8610600" cy="4627794"/>
          </a:xfrm>
          <a:prstGeom prst="rect">
            <a:avLst/>
          </a:prstGeom>
          <a:noFill/>
          <a:ln w="9525">
            <a:noFill/>
            <a:miter lim="800000"/>
            <a:headEnd/>
            <a:tailEnd/>
          </a:ln>
        </p:spPr>
      </p:pic>
      <p:sp>
        <p:nvSpPr>
          <p:cNvPr id="12" name="Oval Callout 11"/>
          <p:cNvSpPr/>
          <p:nvPr/>
        </p:nvSpPr>
        <p:spPr>
          <a:xfrm>
            <a:off x="2286000" y="5334000"/>
            <a:ext cx="1752600" cy="838200"/>
          </a:xfrm>
          <a:prstGeom prst="wedgeEllipseCallout">
            <a:avLst>
              <a:gd name="adj1" fmla="val -74642"/>
              <a:gd name="adj2" fmla="val -44357"/>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chemeClr val="accent6">
                    <a:lumMod val="75000"/>
                  </a:schemeClr>
                </a:solidFill>
              </a:rPr>
              <a:t>Stub AS</a:t>
            </a:r>
            <a:endParaRPr lang="en-US" dirty="0">
              <a:ln>
                <a:solidFill>
                  <a:sysClr val="windowText" lastClr="000000"/>
                </a:solidFill>
              </a:ln>
              <a:solidFill>
                <a:schemeClr val="accent6">
                  <a:lumMod val="75000"/>
                </a:schemeClr>
              </a:solidFill>
            </a:endParaRPr>
          </a:p>
        </p:txBody>
      </p:sp>
      <p:sp>
        <p:nvSpPr>
          <p:cNvPr id="13" name="Oval Callout 12"/>
          <p:cNvSpPr/>
          <p:nvPr/>
        </p:nvSpPr>
        <p:spPr>
          <a:xfrm>
            <a:off x="5410200" y="1066800"/>
            <a:ext cx="1981200" cy="838200"/>
          </a:xfrm>
          <a:prstGeom prst="wedgeEllipseCallout">
            <a:avLst>
              <a:gd name="adj1" fmla="val -73964"/>
              <a:gd name="adj2" fmla="val 44899"/>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ln>
                  <a:solidFill>
                    <a:sysClr val="windowText" lastClr="000000"/>
                  </a:solidFill>
                </a:ln>
                <a:solidFill>
                  <a:schemeClr val="accent6">
                    <a:lumMod val="75000"/>
                  </a:schemeClr>
                </a:solidFill>
              </a:rPr>
              <a:t>Multihomed</a:t>
            </a:r>
            <a:r>
              <a:rPr lang="en-US" dirty="0" smtClean="0">
                <a:ln>
                  <a:solidFill>
                    <a:sysClr val="windowText" lastClr="000000"/>
                  </a:solidFill>
                </a:ln>
                <a:solidFill>
                  <a:schemeClr val="accent6">
                    <a:lumMod val="75000"/>
                  </a:schemeClr>
                </a:solidFill>
              </a:rPr>
              <a:t> AS</a:t>
            </a:r>
            <a:endParaRPr lang="en-US" dirty="0">
              <a:ln>
                <a:solidFill>
                  <a:sysClr val="windowText" lastClr="000000"/>
                </a:solidFill>
              </a:ln>
              <a:solidFill>
                <a:schemeClr val="accent6">
                  <a:lumMod val="75000"/>
                </a:schemeClr>
              </a:solidFill>
            </a:endParaRPr>
          </a:p>
        </p:txBody>
      </p:sp>
      <p:sp>
        <p:nvSpPr>
          <p:cNvPr id="14" name="Oval Callout 13"/>
          <p:cNvSpPr/>
          <p:nvPr/>
        </p:nvSpPr>
        <p:spPr>
          <a:xfrm>
            <a:off x="4191000" y="5105400"/>
            <a:ext cx="2057400" cy="1371600"/>
          </a:xfrm>
          <a:prstGeom prst="wedgeEllipseCallout">
            <a:avLst>
              <a:gd name="adj1" fmla="val -14011"/>
              <a:gd name="adj2" fmla="val -136447"/>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a:solidFill>
                    <a:sysClr val="windowText" lastClr="000000"/>
                  </a:solidFill>
                </a:ln>
                <a:solidFill>
                  <a:schemeClr val="accent6">
                    <a:lumMod val="75000"/>
                  </a:schemeClr>
                </a:solidFill>
              </a:rPr>
              <a:t>Transit AS</a:t>
            </a:r>
            <a:endParaRPr lang="en-US" dirty="0">
              <a:ln>
                <a:solidFill>
                  <a:sysClr val="windowText" lastClr="000000"/>
                </a:solidFill>
              </a:ln>
              <a:solidFill>
                <a:schemeClr val="accent6">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Inter-AS protocols: EGP</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0" y="959118"/>
            <a:ext cx="9067800" cy="2546082"/>
          </a:xfrm>
          <a:prstGeom prst="rect">
            <a:avLst/>
          </a:prstGeom>
        </p:spPr>
        <p:txBody>
          <a:bodyPr wrap="square">
            <a:spAutoFit/>
          </a:bodyPr>
          <a:lstStyle/>
          <a:p>
            <a:pPr marL="801687" lvl="0" indent="-514350" eaLnBrk="0" fontAlgn="base" hangingPunct="0">
              <a:spcBef>
                <a:spcPct val="20000"/>
              </a:spcBef>
              <a:spcAft>
                <a:spcPct val="0"/>
              </a:spcAft>
              <a:buClr>
                <a:schemeClr val="accent6">
                  <a:lumMod val="75000"/>
                </a:schemeClr>
              </a:buClr>
              <a:buSzPct val="100000"/>
              <a:buFont typeface="Wingdings" pitchFamily="2" charset="2"/>
              <a:buChar char="§"/>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EGP</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 </a:t>
            </a:r>
            <a:r>
              <a:rPr lang="en-US" sz="2800" b="1" dirty="0" smtClean="0">
                <a:ln w="0" cap="rnd" cmpd="thickThin">
                  <a:solidFill>
                    <a:prstClr val="black"/>
                  </a:solidFill>
                  <a:bevel/>
                </a:ln>
                <a:latin typeface="Microsoft Sans Serif" pitchFamily="34" charset="0"/>
                <a:cs typeface="Microsoft Sans Serif" pitchFamily="34" charset="0"/>
              </a:rPr>
              <a:t>(name of protocol)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is an example of an inter-AS routing protocol used in the early Internet</a:t>
            </a:r>
          </a:p>
          <a:p>
            <a:pPr marL="801687" lvl="0" indent="-514350" eaLnBrk="0" fontAlgn="base" hangingPunct="0">
              <a:lnSpc>
                <a:spcPct val="150000"/>
              </a:lnSpc>
              <a:spcBef>
                <a:spcPct val="20000"/>
              </a:spcBef>
              <a:spcAft>
                <a:spcPct val="0"/>
              </a:spcAft>
              <a:buClr>
                <a:schemeClr val="accent6">
                  <a:lumMod val="75000"/>
                </a:schemeClr>
              </a:buClr>
              <a:buSzPct val="100000"/>
              <a:buFont typeface="Wingdings" pitchFamily="2" charset="2"/>
              <a:buChar char="§"/>
            </a:pPr>
            <a:endParaRPr lang="en-US" sz="1050" b="1" dirty="0" smtClean="0">
              <a:ln w="0" cap="rnd" cmpd="thickThin">
                <a:solidFill>
                  <a:prstClr val="black"/>
                </a:solidFill>
                <a:bevel/>
              </a:ln>
              <a:solidFill>
                <a:srgbClr val="C00000"/>
              </a:solidFill>
              <a:latin typeface="Microsoft Sans Serif" pitchFamily="34" charset="0"/>
              <a:cs typeface="Microsoft Sans Serif" pitchFamily="34" charset="0"/>
            </a:endParaRPr>
          </a:p>
          <a:p>
            <a:pPr marL="801687" lvl="0" indent="-514350" eaLnBrk="0" fontAlgn="base" hangingPunct="0">
              <a:spcBef>
                <a:spcPct val="20000"/>
              </a:spcBef>
              <a:spcAft>
                <a:spcPct val="0"/>
              </a:spcAft>
              <a:buClr>
                <a:schemeClr val="accent6">
                  <a:lumMod val="75000"/>
                </a:schemeClr>
              </a:buClr>
              <a:buSzPct val="100000"/>
              <a:buFont typeface="Wingdings" pitchFamily="2" charset="2"/>
              <a:buChar char="§"/>
            </a:pP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EGP was not scalable since it assumed simple relationships between AS </a:t>
            </a:r>
            <a:r>
              <a:rPr lang="en-US" sz="2400" b="1" dirty="0" smtClean="0">
                <a:ln w="0" cap="rnd" cmpd="thickThin">
                  <a:solidFill>
                    <a:prstClr val="black"/>
                  </a:solidFill>
                  <a:bevel/>
                </a:ln>
                <a:latin typeface="Microsoft Sans Serif" pitchFamily="34" charset="0"/>
                <a:cs typeface="Microsoft Sans Serif" pitchFamily="34" charset="0"/>
              </a:rPr>
              <a:t>(parent/ child relationship; tree structure; single-backbone – </a:t>
            </a:r>
            <a:r>
              <a:rPr lang="en-US" sz="24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as shown below</a:t>
            </a:r>
            <a:r>
              <a:rPr lang="en-US" sz="2400" b="1" dirty="0" smtClean="0">
                <a:ln w="0" cap="rnd" cmpd="thickThin">
                  <a:solidFill>
                    <a:prstClr val="black"/>
                  </a:solidFill>
                  <a:bevel/>
                </a:ln>
                <a:latin typeface="Microsoft Sans Serif" pitchFamily="34" charset="0"/>
                <a:cs typeface="Microsoft Sans Serif" pitchFamily="34" charset="0"/>
              </a:rPr>
              <a:t>)</a:t>
            </a:r>
          </a:p>
        </p:txBody>
      </p:sp>
      <p:pic>
        <p:nvPicPr>
          <p:cNvPr id="2050" name="Picture 2"/>
          <p:cNvPicPr>
            <a:picLocks noChangeAspect="1" noChangeArrowheads="1"/>
          </p:cNvPicPr>
          <p:nvPr/>
        </p:nvPicPr>
        <p:blipFill>
          <a:blip r:embed="rId3"/>
          <a:srcRect/>
          <a:stretch>
            <a:fillRect/>
          </a:stretch>
        </p:blipFill>
        <p:spPr bwMode="auto">
          <a:xfrm>
            <a:off x="914400" y="3838575"/>
            <a:ext cx="7147368" cy="27146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animEffect transition="in" filter="fade">
                                      <p:cBhvr>
                                        <p:cTn id="9"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68580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07886"/>
          </a:xfrm>
          <a:prstGeom prst="rect">
            <a:avLst/>
          </a:prstGeom>
          <a:solidFill>
            <a:srgbClr val="F79646">
              <a:lumMod val="75000"/>
            </a:srgbClr>
          </a:solidFill>
        </p:spPr>
        <p:txBody>
          <a:bodyPr wrap="square" rtlCol="0">
            <a:spAutoFit/>
          </a:bodyPr>
          <a:lstStyle/>
          <a:p>
            <a:pPr algn="ctr">
              <a:defRPr/>
            </a:pPr>
            <a:r>
              <a:rPr lang="en-US" sz="4000" b="1" dirty="0" smtClean="0">
                <a:ln>
                  <a:solidFill>
                    <a:prstClr val="black"/>
                  </a:solidFill>
                </a:ln>
                <a:solidFill>
                  <a:prstClr val="white"/>
                </a:solidFill>
                <a:latin typeface="Tahoma" pitchFamily="34" charset="0"/>
                <a:cs typeface="Tahoma" pitchFamily="34" charset="0"/>
              </a:rPr>
              <a:t>Inter-AS protocols: BGP</a:t>
            </a:r>
            <a:endParaRPr lang="th-TH" sz="4000" b="1" dirty="0">
              <a:ln>
                <a:solidFill>
                  <a:prstClr val="black"/>
                </a:solidFill>
              </a:ln>
              <a:solidFill>
                <a:prstClr val="white"/>
              </a:solidFill>
              <a:latin typeface="Tahoma" pitchFamily="34" charset="0"/>
              <a:cs typeface="Tahoma" pitchFamily="34" charset="0"/>
            </a:endParaRPr>
          </a:p>
        </p:txBody>
      </p:sp>
      <p:sp>
        <p:nvSpPr>
          <p:cNvPr id="4" name="Rectangle 3"/>
          <p:cNvSpPr/>
          <p:nvPr/>
        </p:nvSpPr>
        <p:spPr>
          <a:xfrm>
            <a:off x="0" y="1066800"/>
            <a:ext cx="9067800" cy="2095958"/>
          </a:xfrm>
          <a:prstGeom prst="rect">
            <a:avLst/>
          </a:prstGeom>
        </p:spPr>
        <p:txBody>
          <a:bodyPr wrap="square">
            <a:spAutoFit/>
          </a:bodyPr>
          <a:lstStyle/>
          <a:p>
            <a:pPr marL="801687" lvl="0" indent="-514350" eaLnBrk="0" fontAlgn="base" hangingPunct="0">
              <a:spcBef>
                <a:spcPct val="20000"/>
              </a:spcBef>
              <a:spcAft>
                <a:spcPct val="0"/>
              </a:spcAft>
              <a:buClr>
                <a:schemeClr val="accent6">
                  <a:lumMod val="75000"/>
                </a:schemeClr>
              </a:buClr>
              <a:buSzPct val="100000"/>
              <a:buFont typeface="Wingdings" pitchFamily="2" charset="2"/>
              <a:buChar char="§"/>
            </a:pPr>
            <a:r>
              <a:rPr lang="en-US" sz="2800" b="1" dirty="0" smtClean="0">
                <a:ln w="0" cap="rnd" cmpd="thickThin">
                  <a:solidFill>
                    <a:prstClr val="black"/>
                  </a:solidFill>
                  <a:bevel/>
                </a:ln>
                <a:solidFill>
                  <a:schemeClr val="accent6">
                    <a:lumMod val="75000"/>
                  </a:schemeClr>
                </a:solidFill>
                <a:latin typeface="Microsoft Sans Serif" pitchFamily="34" charset="0"/>
                <a:cs typeface="Microsoft Sans Serif" pitchFamily="34" charset="0"/>
              </a:rPr>
              <a:t>BGP</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 </a:t>
            </a: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is currently the most popular inter-AS routing protocol</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 </a:t>
            </a:r>
            <a:r>
              <a:rPr lang="en-US" sz="2400" b="1" dirty="0" smtClean="0">
                <a:ln w="0" cap="rnd" cmpd="thickThin">
                  <a:solidFill>
                    <a:prstClr val="black"/>
                  </a:solidFill>
                  <a:bevel/>
                </a:ln>
                <a:latin typeface="Microsoft Sans Serif" pitchFamily="34" charset="0"/>
                <a:cs typeface="Microsoft Sans Serif" pitchFamily="34" charset="0"/>
              </a:rPr>
              <a:t>(virtually the only one used in the Internet)</a:t>
            </a:r>
          </a:p>
          <a:p>
            <a:pPr marL="801687" lvl="0" indent="-514350" eaLnBrk="0" fontAlgn="base" hangingPunct="0">
              <a:spcBef>
                <a:spcPct val="20000"/>
              </a:spcBef>
              <a:spcAft>
                <a:spcPct val="0"/>
              </a:spcAft>
              <a:buClr>
                <a:schemeClr val="accent6">
                  <a:lumMod val="75000"/>
                </a:schemeClr>
              </a:buClr>
              <a:buSzPct val="100000"/>
              <a:buFont typeface="Wingdings" pitchFamily="2" charset="2"/>
              <a:buChar char="§"/>
            </a:pPr>
            <a:endParaRPr lang="en-US" sz="1050" b="1" dirty="0" smtClean="0">
              <a:ln w="0" cap="rnd" cmpd="thickThin">
                <a:solidFill>
                  <a:prstClr val="black"/>
                </a:solidFill>
                <a:bevel/>
              </a:ln>
              <a:latin typeface="Microsoft Sans Serif" pitchFamily="34" charset="0"/>
              <a:cs typeface="Microsoft Sans Serif" pitchFamily="34" charset="0"/>
            </a:endParaRPr>
          </a:p>
          <a:p>
            <a:pPr marL="801687" indent="-514350" eaLnBrk="0" fontAlgn="base" hangingPunct="0">
              <a:spcBef>
                <a:spcPct val="20000"/>
              </a:spcBef>
              <a:spcAft>
                <a:spcPct val="0"/>
              </a:spcAft>
              <a:buClr>
                <a:schemeClr val="accent6">
                  <a:lumMod val="75000"/>
                </a:schemeClr>
              </a:buClr>
              <a:buSzPct val="100000"/>
              <a:buFont typeface="Wingdings" pitchFamily="2" charset="2"/>
              <a:buChar char="§"/>
            </a:pP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BGP is a complex protocol </a:t>
            </a:r>
            <a:r>
              <a:rPr lang="en-US" sz="2400" b="1" dirty="0" smtClean="0">
                <a:ln w="0" cap="rnd" cmpd="thickThin">
                  <a:solidFill>
                    <a:prstClr val="black"/>
                  </a:solidFill>
                  <a:bevel/>
                </a:ln>
                <a:latin typeface="Microsoft Sans Serif" pitchFamily="34" charset="0"/>
                <a:cs typeface="Microsoft Sans Serif" pitchFamily="34" charset="0"/>
              </a:rPr>
              <a:t>(current version: BGPv4) </a:t>
            </a: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that can cater to more complex inter-AS topologies</a:t>
            </a:r>
          </a:p>
        </p:txBody>
      </p:sp>
      <p:pic>
        <p:nvPicPr>
          <p:cNvPr id="5" name="Picture 2"/>
          <p:cNvPicPr>
            <a:picLocks noChangeAspect="1" noChangeArrowheads="1"/>
          </p:cNvPicPr>
          <p:nvPr/>
        </p:nvPicPr>
        <p:blipFill>
          <a:blip r:embed="rId3"/>
          <a:srcRect/>
          <a:stretch>
            <a:fillRect/>
          </a:stretch>
        </p:blipFill>
        <p:spPr bwMode="auto">
          <a:xfrm>
            <a:off x="1828800" y="3352800"/>
            <a:ext cx="5633224" cy="3027594"/>
          </a:xfrm>
          <a:prstGeom prst="rect">
            <a:avLst/>
          </a:prstGeom>
          <a:noFill/>
          <a:ln w="9525">
            <a:noFill/>
            <a:miter lim="800000"/>
            <a:headEnd/>
            <a:tailEnd/>
          </a:ln>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6990</TotalTime>
  <Words>9018</Words>
  <Application>Microsoft Office PowerPoint</Application>
  <PresentationFormat>On-screen Show (4:3)</PresentationFormat>
  <Paragraphs>300</Paragraphs>
  <Slides>26</Slides>
  <Notes>26</Notes>
  <HiddenSlides>0</HiddenSlides>
  <MMClips>0</MMClips>
  <ScaleCrop>false</ScaleCrop>
  <HeadingPairs>
    <vt:vector size="4" baseType="variant">
      <vt:variant>
        <vt:lpstr>Theme</vt:lpstr>
      </vt:variant>
      <vt:variant>
        <vt:i4>2</vt:i4>
      </vt:variant>
      <vt:variant>
        <vt:lpstr>Slide Titles</vt:lpstr>
      </vt:variant>
      <vt:variant>
        <vt:i4>26</vt:i4>
      </vt:variant>
    </vt:vector>
  </HeadingPairs>
  <TitlesOfParts>
    <vt:vector size="28" baseType="lpstr">
      <vt:lpstr>3_Office Theme</vt:lpstr>
      <vt:lpstr>Default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2069</cp:revision>
  <dcterms:created xsi:type="dcterms:W3CDTF">2009-04-08T07:28:20Z</dcterms:created>
  <dcterms:modified xsi:type="dcterms:W3CDTF">2009-06-18T08:21:30Z</dcterms:modified>
</cp:coreProperties>
</file>