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theme/theme4.xml" ContentType="application/vnd.openxmlformats-officedocument.theme+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22"/>
  </p:notesMasterIdLst>
  <p:sldIdLst>
    <p:sldId id="371" r:id="rId4"/>
    <p:sldId id="333" r:id="rId5"/>
    <p:sldId id="385" r:id="rId6"/>
    <p:sldId id="355" r:id="rId7"/>
    <p:sldId id="356" r:id="rId8"/>
    <p:sldId id="398" r:id="rId9"/>
    <p:sldId id="399" r:id="rId10"/>
    <p:sldId id="401" r:id="rId11"/>
    <p:sldId id="395" r:id="rId12"/>
    <p:sldId id="396" r:id="rId13"/>
    <p:sldId id="397" r:id="rId14"/>
    <p:sldId id="388" r:id="rId15"/>
    <p:sldId id="391" r:id="rId16"/>
    <p:sldId id="392" r:id="rId17"/>
    <p:sldId id="393" r:id="rId18"/>
    <p:sldId id="394" r:id="rId19"/>
    <p:sldId id="382"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00"/>
    <a:srgbClr val="E8F0F8"/>
    <a:srgbClr val="F0F5FA"/>
    <a:srgbClr val="F6F9FC"/>
    <a:srgbClr val="E3EBF5"/>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7" autoAdjust="0"/>
    <p:restoredTop sz="77601" autoAdjust="0"/>
  </p:normalViewPr>
  <p:slideViewPr>
    <p:cSldViewPr>
      <p:cViewPr>
        <p:scale>
          <a:sx n="73" d="100"/>
          <a:sy n="73" d="100"/>
        </p:scale>
        <p:origin x="-996" y="6"/>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C9A24EC-52E4-45B5-A2E8-68511C61AA2D}" type="datetimeFigureOut">
              <a:rPr lang="en-US" smtClean="0"/>
              <a:pPr/>
              <a:t>7/2/2009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1AF51A-8A5D-4A78-A5EF-2EF45F5AD25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i="1" baseline="0" dirty="0" smtClean="0"/>
              <a:t>Image Credit:  </a:t>
            </a:r>
            <a:r>
              <a:rPr lang="en-US" i="1" baseline="0" dirty="0" err="1" smtClean="0"/>
              <a:t>Behroze</a:t>
            </a:r>
            <a:r>
              <a:rPr lang="en-US" i="1" baseline="0" dirty="0" smtClean="0"/>
              <a:t> </a:t>
            </a:r>
            <a:r>
              <a:rPr lang="en-US" i="1" baseline="0" dirty="0" err="1" smtClean="0"/>
              <a:t>Forouzan</a:t>
            </a:r>
            <a:r>
              <a:rPr lang="en-US" i="1" baseline="0" dirty="0" smtClean="0"/>
              <a:t>; Notes Credit: Peterson and Davie</a:t>
            </a:r>
          </a:p>
          <a:p>
            <a:endParaRPr lang="en-US" i="1" baseline="0" dirty="0" smtClean="0"/>
          </a:p>
          <a:p>
            <a:r>
              <a:rPr lang="en-US" sz="1200" kern="1200" baseline="0" dirty="0" smtClean="0">
                <a:solidFill>
                  <a:schemeClr val="tx1"/>
                </a:solidFill>
                <a:latin typeface="+mn-lt"/>
                <a:ea typeface="+mn-ea"/>
                <a:cs typeface="+mn-cs"/>
              </a:rPr>
              <a:t>The previous three topics covered in the lectures have described various technologies that can be used to connect together a collection of computers: direct links (including LAN technologies like Ethernet and token ring), packet-switched networks (including cell-based networks like ATM), and internetworks. The next problem is to turn this host-to-host packet delivery service into a process-to-process communication channel. </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This is the role played by the </a:t>
            </a:r>
            <a:r>
              <a:rPr lang="en-US" sz="1200" i="1" kern="1200" baseline="0" dirty="0" smtClean="0">
                <a:solidFill>
                  <a:schemeClr val="tx1"/>
                </a:solidFill>
                <a:latin typeface="+mn-lt"/>
                <a:ea typeface="+mn-ea"/>
                <a:cs typeface="+mn-cs"/>
              </a:rPr>
              <a:t>transport level of the network architecture, </a:t>
            </a:r>
            <a:r>
              <a:rPr lang="en-US" sz="1200" kern="1200" baseline="0" dirty="0" smtClean="0">
                <a:solidFill>
                  <a:schemeClr val="tx1"/>
                </a:solidFill>
                <a:latin typeface="+mn-lt"/>
                <a:ea typeface="+mn-ea"/>
                <a:cs typeface="+mn-cs"/>
              </a:rPr>
              <a:t>which, because it supports</a:t>
            </a:r>
          </a:p>
          <a:p>
            <a:r>
              <a:rPr lang="en-US" sz="1200" kern="1200" baseline="0" dirty="0" smtClean="0">
                <a:solidFill>
                  <a:schemeClr val="tx1"/>
                </a:solidFill>
                <a:latin typeface="+mn-lt"/>
                <a:ea typeface="+mn-ea"/>
                <a:cs typeface="+mn-cs"/>
              </a:rPr>
              <a:t>communication between the end application programs, is sometimes called the </a:t>
            </a:r>
            <a:r>
              <a:rPr lang="en-US" sz="1200" i="1" kern="1200" baseline="0" dirty="0" smtClean="0">
                <a:solidFill>
                  <a:schemeClr val="tx1"/>
                </a:solidFill>
                <a:latin typeface="+mn-lt"/>
                <a:ea typeface="+mn-ea"/>
                <a:cs typeface="+mn-cs"/>
              </a:rPr>
              <a:t>end-to-end protocol.</a:t>
            </a:r>
          </a:p>
          <a:p>
            <a:endParaRPr lang="en-US" i="1" baseline="0" dirty="0" smtClean="0"/>
          </a:p>
          <a:p>
            <a:r>
              <a:rPr lang="en-US" i="0" baseline="0" dirty="0" smtClean="0"/>
              <a:t>The end-to-end protocols will be next topic we’d cover in our Computer Networks Class.</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a:t>
            </a:fld>
            <a:endParaRPr lang="en-US" sz="1200" kern="1200" dirty="0">
              <a:solidFill>
                <a:prstClr val="black"/>
              </a:solidFill>
              <a:latin typeface="Calibri"/>
              <a:ea typeface="+mn-ea"/>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We are now ready to discuss TCP’s variant of the sliding window algorithm, which serves several purposes: (1) it guarantees the reliable delivery of data, (2) it ensures that data is delivered in order, and (3) it enforces flow control between the sender and the receiver.</a:t>
            </a:r>
          </a:p>
          <a:p>
            <a:endParaRPr lang="en-US" sz="1200" b="0" i="1" kern="1200" baseline="0" dirty="0" smtClean="0">
              <a:solidFill>
                <a:schemeClr val="tx1"/>
              </a:solidFill>
              <a:latin typeface="+mn-lt"/>
              <a:ea typeface="+mn-ea"/>
              <a:cs typeface="+mn-cs"/>
            </a:endParaRPr>
          </a:p>
          <a:p>
            <a:r>
              <a:rPr lang="en-US" sz="1200" b="0" i="1" kern="1200" baseline="0" dirty="0" smtClean="0">
                <a:solidFill>
                  <a:schemeClr val="tx1"/>
                </a:solidFill>
                <a:latin typeface="+mn-lt"/>
                <a:ea typeface="+mn-ea"/>
                <a:cs typeface="+mn-cs"/>
              </a:rPr>
              <a:t>TCP’s use of the sliding window algorithm is the same as we saw for point-to-point links (Chapter 2) in the case of the first two of these three functions. Where TCP differs from the earlier algorithm is that it folds the flow-control function in as well.</a:t>
            </a:r>
          </a:p>
          <a:p>
            <a:endParaRPr lang="en-US" sz="1200" b="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In particular, rather than having a fixed-size sliding window, the receiver </a:t>
            </a:r>
            <a:r>
              <a:rPr lang="en-US" sz="1200" i="1" kern="1200" baseline="0" dirty="0" smtClean="0">
                <a:solidFill>
                  <a:schemeClr val="tx1"/>
                </a:solidFill>
                <a:latin typeface="+mn-lt"/>
                <a:ea typeface="+mn-ea"/>
                <a:cs typeface="+mn-cs"/>
              </a:rPr>
              <a:t>advertises a </a:t>
            </a:r>
            <a:r>
              <a:rPr lang="en-US" sz="1200" kern="1200" baseline="0" dirty="0" smtClean="0">
                <a:solidFill>
                  <a:schemeClr val="tx1"/>
                </a:solidFill>
                <a:latin typeface="+mn-lt"/>
                <a:ea typeface="+mn-ea"/>
                <a:cs typeface="+mn-cs"/>
              </a:rPr>
              <a:t>window size to the sender. This is done using the </a:t>
            </a:r>
            <a:r>
              <a:rPr lang="en-US" sz="1200" kern="1200" baseline="0" dirty="0" err="1" smtClean="0">
                <a:solidFill>
                  <a:schemeClr val="tx1"/>
                </a:solidFill>
                <a:latin typeface="+mn-lt"/>
                <a:ea typeface="+mn-ea"/>
                <a:cs typeface="+mn-cs"/>
              </a:rPr>
              <a:t>AdvertisedWindow</a:t>
            </a:r>
            <a:r>
              <a:rPr lang="en-US" sz="1200" kern="1200" baseline="0" dirty="0" smtClean="0">
                <a:solidFill>
                  <a:schemeClr val="tx1"/>
                </a:solidFill>
                <a:latin typeface="+mn-lt"/>
                <a:ea typeface="+mn-ea"/>
                <a:cs typeface="+mn-cs"/>
              </a:rPr>
              <a:t> field in the TCP header. The sender is then limited to having no more than a value of </a:t>
            </a:r>
            <a:r>
              <a:rPr lang="en-US" sz="1200" kern="1200" baseline="0" dirty="0" err="1" smtClean="0">
                <a:solidFill>
                  <a:schemeClr val="tx1"/>
                </a:solidFill>
                <a:latin typeface="+mn-lt"/>
                <a:ea typeface="+mn-ea"/>
                <a:cs typeface="+mn-cs"/>
              </a:rPr>
              <a:t>AdvertisedWindow</a:t>
            </a:r>
            <a:r>
              <a:rPr lang="en-US" sz="1200" kern="1200" baseline="0" dirty="0" smtClean="0">
                <a:solidFill>
                  <a:schemeClr val="tx1"/>
                </a:solidFill>
                <a:latin typeface="+mn-lt"/>
                <a:ea typeface="+mn-ea"/>
                <a:cs typeface="+mn-cs"/>
              </a:rPr>
              <a:t> bytes of unacknowledged data at any given time. The receiver selects a suitable value for </a:t>
            </a:r>
            <a:r>
              <a:rPr lang="en-US" sz="1200" kern="1200" baseline="0" dirty="0" err="1" smtClean="0">
                <a:solidFill>
                  <a:schemeClr val="tx1"/>
                </a:solidFill>
                <a:latin typeface="+mn-lt"/>
                <a:ea typeface="+mn-ea"/>
                <a:cs typeface="+mn-cs"/>
              </a:rPr>
              <a:t>AdvertisedWindow</a:t>
            </a:r>
            <a:r>
              <a:rPr lang="en-US" sz="1200" kern="1200" baseline="0" dirty="0" smtClean="0">
                <a:solidFill>
                  <a:schemeClr val="tx1"/>
                </a:solidFill>
                <a:latin typeface="+mn-lt"/>
                <a:ea typeface="+mn-ea"/>
                <a:cs typeface="+mn-cs"/>
              </a:rPr>
              <a:t> based on the amount of memory allocated to the connection for the purpose of buffering data. The idea is to keep the sender from overrunning the receiver’s buffer.</a:t>
            </a:r>
            <a:endParaRPr lang="en-US" b="0" i="1"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10</a:t>
            </a:fld>
            <a:endParaRPr lang="en-US" sz="1200" kern="1200" dirty="0">
              <a:solidFill>
                <a:prstClr val="black"/>
              </a:solidFill>
              <a:latin typeface="Calibri"/>
              <a:ea typeface="+mn-ea"/>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In the figures above, it is shown how the reduction/ increase in the receiver’s advertised window reduces/ or increases the window size at the sender.</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11</a:t>
            </a:fld>
            <a:endParaRPr lang="en-US" sz="1200" kern="1200" dirty="0">
              <a:solidFill>
                <a:prstClr val="black"/>
              </a:solidFill>
              <a:latin typeface="Calibri"/>
              <a:ea typeface="+mn-ea"/>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During the life of a TCP connection, the TCP protocol running in each host makes transitions through various </a:t>
            </a:r>
            <a:r>
              <a:rPr lang="en-US" sz="1200" b="1" kern="1200" baseline="0" dirty="0" smtClean="0">
                <a:solidFill>
                  <a:schemeClr val="tx1"/>
                </a:solidFill>
                <a:latin typeface="+mn-lt"/>
                <a:ea typeface="+mn-ea"/>
                <a:cs typeface="+mn-cs"/>
              </a:rPr>
              <a:t>TCP states. </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figures above </a:t>
            </a:r>
            <a:r>
              <a:rPr lang="en-US" sz="1200" kern="1200" baseline="0" dirty="0" smtClean="0">
                <a:solidFill>
                  <a:schemeClr val="tx1"/>
                </a:solidFill>
                <a:latin typeface="+mn-lt"/>
                <a:ea typeface="+mn-ea"/>
                <a:cs typeface="+mn-cs"/>
              </a:rPr>
              <a:t>typical sequence of TCP states that are visited by the </a:t>
            </a:r>
            <a:r>
              <a:rPr lang="en-US" sz="1200" i="1" kern="1200" baseline="0" dirty="0" smtClean="0">
                <a:solidFill>
                  <a:schemeClr val="tx1"/>
                </a:solidFill>
                <a:latin typeface="+mn-lt"/>
                <a:ea typeface="+mn-ea"/>
                <a:cs typeface="+mn-cs"/>
              </a:rPr>
              <a:t>client TCP. The client TCP begins in the closed state. The application on the client side initiates a </a:t>
            </a:r>
            <a:r>
              <a:rPr lang="en-US" sz="1200" kern="1200" baseline="0" dirty="0" smtClean="0">
                <a:solidFill>
                  <a:schemeClr val="tx1"/>
                </a:solidFill>
                <a:latin typeface="+mn-lt"/>
                <a:ea typeface="+mn-ea"/>
                <a:cs typeface="+mn-cs"/>
              </a:rPr>
              <a:t>new TCP connection (by creating a Socket object as discussed in our lecture on Sockets). This causes TCP in the client to send a SYN segment to TCP in the server. After having sent the SYN segment, the client TCP enters the SYN_SENT sent. While in the SYN_STATE the client TCP waits for a segment from the server TCP that includes an acknowledgment for the client's previous segment as well as the SYN bit set to 1. Once having received such a segment, the client TCP enters the ESTABLISHED state. While in the ESTABLISHED state, the TCP client can send and receive TCP segments containing payload (i.e., application-generated) data.</a:t>
            </a:r>
          </a:p>
          <a:p>
            <a:endParaRPr lang="en-US" b="0" i="0" baseline="0" dirty="0" smtClean="0"/>
          </a:p>
          <a:p>
            <a:r>
              <a:rPr lang="en-US" sz="1200" kern="1200" baseline="0" dirty="0" smtClean="0">
                <a:solidFill>
                  <a:schemeClr val="tx1"/>
                </a:solidFill>
                <a:latin typeface="+mn-lt"/>
                <a:ea typeface="+mn-ea"/>
                <a:cs typeface="+mn-cs"/>
              </a:rPr>
              <a:t>Suppose that the client application decides it wants to close the connection. This causes the client TCP to send a TCP segment with the FIN bit set to 1 and to enter the FIN_WAIT_1 state. While in the FIN_WAIT state, the client TCP waits for a TCP segment from the server with an acknowledgment. When it receives this segment, the client TCP enters the FIN_WAIT_2 state. While in the FIN_WAIT_2 state, the client waits for another segment from the server with the FIN bit set to 1; after receiving this segment, the client TCP acknowledges the server's segment and enters the TIME_WAIT state. The TIME_WAIT state lets the TCP client resend the final acknowledgment in the case the ACK is lost. The time spent in the TIME-WAIT state is implementation dependent, but typical values are 30 seconds, 1 minute and 2 minutes. After the wait, the connection formally closes and all resources on the client side (including port numbers) are </a:t>
            </a:r>
            <a:r>
              <a:rPr lang="en-US" sz="1200" kern="1200" baseline="0" smtClean="0">
                <a:solidFill>
                  <a:schemeClr val="tx1"/>
                </a:solidFill>
                <a:latin typeface="+mn-lt"/>
                <a:ea typeface="+mn-ea"/>
                <a:cs typeface="+mn-cs"/>
              </a:rPr>
              <a:t>released.</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12</a:t>
            </a:fld>
            <a:endParaRPr lang="en-US" sz="1200" kern="1200" dirty="0">
              <a:solidFill>
                <a:prstClr val="black"/>
              </a:solidFill>
              <a:latin typeface="Calibri"/>
              <a:ea typeface="+mn-ea"/>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Credit: Jennifer </a:t>
            </a:r>
            <a:r>
              <a:rPr lang="en-US" b="0" i="0" baseline="0" dirty="0" err="1" smtClean="0"/>
              <a:t>Ruxford</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13</a:t>
            </a:fld>
            <a:endParaRPr lang="en-US" sz="1200" kern="1200" dirty="0">
              <a:solidFill>
                <a:prstClr val="black"/>
              </a:solidFill>
              <a:latin typeface="Calibri"/>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The sample RTT, denoted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for a segment is the time from when the segment is sent (i.e., passed to IP) until an  acknowledgment for the segment is received. Each segment sent will have its own associated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Obviously, the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values will fluctuate from segment to segment due to congestion in the routers and to the varying load on the end systems. Because of this fluctuation, any given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value may be atypical. In order to estimate a typical RTT, it is therefore natural to take some sort of average of the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values. TCP maintains an average, called </a:t>
            </a:r>
            <a:r>
              <a:rPr lang="en-US" sz="1200" kern="1200" baseline="0" dirty="0" err="1" smtClean="0">
                <a:solidFill>
                  <a:schemeClr val="tx1"/>
                </a:solidFill>
                <a:latin typeface="+mn-lt"/>
                <a:ea typeface="+mn-ea"/>
                <a:cs typeface="+mn-cs"/>
              </a:rPr>
              <a:t>EstimatedRTT</a:t>
            </a:r>
            <a:r>
              <a:rPr lang="en-US" sz="1200" kern="1200" baseline="0" dirty="0" smtClean="0">
                <a:solidFill>
                  <a:schemeClr val="tx1"/>
                </a:solidFill>
                <a:latin typeface="+mn-lt"/>
                <a:ea typeface="+mn-ea"/>
                <a:cs typeface="+mn-cs"/>
              </a:rPr>
              <a:t>, of the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values. Upon receiving an acknowledgment and obtaining a new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TCP updates </a:t>
            </a:r>
            <a:r>
              <a:rPr lang="en-US" sz="1200" kern="1200" baseline="0" dirty="0" err="1" smtClean="0">
                <a:solidFill>
                  <a:schemeClr val="tx1"/>
                </a:solidFill>
                <a:latin typeface="+mn-lt"/>
                <a:ea typeface="+mn-ea"/>
                <a:cs typeface="+mn-cs"/>
              </a:rPr>
              <a:t>EstimatedRTT</a:t>
            </a:r>
            <a:r>
              <a:rPr lang="en-US" sz="1200" kern="1200" baseline="0" dirty="0" smtClean="0">
                <a:solidFill>
                  <a:schemeClr val="tx1"/>
                </a:solidFill>
                <a:latin typeface="+mn-lt"/>
                <a:ea typeface="+mn-ea"/>
                <a:cs typeface="+mn-cs"/>
              </a:rPr>
              <a:t> according to the following formula:</a:t>
            </a:r>
          </a:p>
          <a:p>
            <a:endParaRPr lang="en-US" sz="1200" kern="1200" baseline="0" dirty="0" smtClean="0">
              <a:solidFill>
                <a:schemeClr val="tx1"/>
              </a:solidFill>
              <a:latin typeface="+mn-lt"/>
              <a:ea typeface="+mn-ea"/>
              <a:cs typeface="+mn-cs"/>
            </a:endParaRPr>
          </a:p>
          <a:p>
            <a:r>
              <a:rPr lang="nn-NO" sz="1200" kern="1200" baseline="0" dirty="0" smtClean="0">
                <a:solidFill>
                  <a:schemeClr val="tx1"/>
                </a:solidFill>
                <a:latin typeface="+mn-lt"/>
                <a:ea typeface="+mn-ea"/>
                <a:cs typeface="+mn-cs"/>
              </a:rPr>
              <a:t>EstimatedRTT = (1-/alpha) . EstimatedRTT + /alpha . SampleRTT.</a:t>
            </a:r>
          </a:p>
          <a:p>
            <a:endParaRPr lang="nn-NO"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above formula is written in the form of a programming language statement - the new value of </a:t>
            </a:r>
            <a:r>
              <a:rPr lang="en-US" sz="1200" kern="1200" baseline="0" dirty="0" err="1" smtClean="0">
                <a:solidFill>
                  <a:schemeClr val="tx1"/>
                </a:solidFill>
                <a:latin typeface="+mn-lt"/>
                <a:ea typeface="+mn-ea"/>
                <a:cs typeface="+mn-cs"/>
              </a:rPr>
              <a:t>EstimatedRTT</a:t>
            </a:r>
            <a:r>
              <a:rPr lang="en-US" sz="1200" kern="1200" baseline="0" dirty="0" smtClean="0">
                <a:solidFill>
                  <a:schemeClr val="tx1"/>
                </a:solidFill>
                <a:latin typeface="+mn-lt"/>
                <a:ea typeface="+mn-ea"/>
                <a:cs typeface="+mn-cs"/>
              </a:rPr>
              <a:t> is a weighted combination of the previous value of Estimated RTT and the new value for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A typical value of x is x = .1, in which case the above formula becomes: </a:t>
            </a:r>
          </a:p>
          <a:p>
            <a:endParaRPr lang="en-US" sz="1200" kern="1200" baseline="0" dirty="0" smtClean="0">
              <a:solidFill>
                <a:schemeClr val="tx1"/>
              </a:solidFill>
              <a:latin typeface="+mn-lt"/>
              <a:ea typeface="+mn-ea"/>
              <a:cs typeface="+mn-cs"/>
            </a:endParaRPr>
          </a:p>
          <a:p>
            <a:r>
              <a:rPr lang="nn-NO" sz="1200" kern="1200" baseline="0" dirty="0" smtClean="0">
                <a:solidFill>
                  <a:schemeClr val="tx1"/>
                </a:solidFill>
                <a:latin typeface="+mn-lt"/>
                <a:ea typeface="+mn-ea"/>
                <a:cs typeface="+mn-cs"/>
              </a:rPr>
              <a:t>EstimatedRTT = .9 EstimatedRTT + .1 SampleRTT.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Note that </a:t>
            </a:r>
            <a:r>
              <a:rPr lang="en-US" sz="1200" kern="1200" baseline="0" dirty="0" err="1" smtClean="0">
                <a:solidFill>
                  <a:schemeClr val="tx1"/>
                </a:solidFill>
                <a:latin typeface="+mn-lt"/>
                <a:ea typeface="+mn-ea"/>
                <a:cs typeface="+mn-cs"/>
              </a:rPr>
              <a:t>EstimatedRTT</a:t>
            </a:r>
            <a:r>
              <a:rPr lang="en-US" sz="1200" kern="1200" baseline="0" dirty="0" smtClean="0">
                <a:solidFill>
                  <a:schemeClr val="tx1"/>
                </a:solidFill>
                <a:latin typeface="+mn-lt"/>
                <a:ea typeface="+mn-ea"/>
                <a:cs typeface="+mn-cs"/>
              </a:rPr>
              <a:t> is a weighted average of the </a:t>
            </a:r>
            <a:r>
              <a:rPr lang="en-US" sz="1200" kern="1200" baseline="0" dirty="0" err="1" smtClean="0">
                <a:solidFill>
                  <a:schemeClr val="tx1"/>
                </a:solidFill>
                <a:latin typeface="+mn-lt"/>
                <a:ea typeface="+mn-ea"/>
                <a:cs typeface="+mn-cs"/>
              </a:rPr>
              <a:t>SampleRTT</a:t>
            </a:r>
            <a:r>
              <a:rPr lang="en-US" sz="1200" kern="1200" baseline="0" dirty="0" smtClean="0">
                <a:solidFill>
                  <a:schemeClr val="tx1"/>
                </a:solidFill>
                <a:latin typeface="+mn-lt"/>
                <a:ea typeface="+mn-ea"/>
                <a:cs typeface="+mn-cs"/>
              </a:rPr>
              <a:t> values. This weighted average puts more weight on recent samples than on old samples, This is natural, as the more recent samples better reflect the current congestion in the network. In statistics, such an average is called an </a:t>
            </a:r>
            <a:r>
              <a:rPr lang="en-US" sz="1200" b="1" kern="1200" baseline="0" dirty="0" smtClean="0">
                <a:solidFill>
                  <a:schemeClr val="tx1"/>
                </a:solidFill>
                <a:latin typeface="+mn-lt"/>
                <a:ea typeface="+mn-ea"/>
                <a:cs typeface="+mn-cs"/>
              </a:rPr>
              <a:t>exponential weighted moving average (EWMA). </a:t>
            </a:r>
            <a:r>
              <a:rPr lang="en-US" sz="1200" b="0" kern="1200" baseline="0" dirty="0" smtClean="0">
                <a:solidFill>
                  <a:schemeClr val="tx1"/>
                </a:solidFill>
                <a:latin typeface="+mn-lt"/>
                <a:ea typeface="+mn-ea"/>
                <a:cs typeface="+mn-cs"/>
              </a:rPr>
              <a:t>The word "exponential" appears in EWMA because the weight of a given </a:t>
            </a:r>
            <a:r>
              <a:rPr lang="en-US" sz="1200" b="0" kern="1200" baseline="0" dirty="0" err="1" smtClean="0">
                <a:solidFill>
                  <a:schemeClr val="tx1"/>
                </a:solidFill>
                <a:latin typeface="+mn-lt"/>
                <a:ea typeface="+mn-ea"/>
                <a:cs typeface="+mn-cs"/>
              </a:rPr>
              <a:t>SampleRTT</a:t>
            </a:r>
            <a:r>
              <a:rPr lang="en-US" sz="1200" b="0" kern="1200" baseline="0" dirty="0" smtClean="0">
                <a:solidFill>
                  <a:schemeClr val="tx1"/>
                </a:solidFill>
                <a:latin typeface="+mn-lt"/>
                <a:ea typeface="+mn-ea"/>
                <a:cs typeface="+mn-cs"/>
              </a:rPr>
              <a:t> decays exponentially fast as the updates proceed.</a:t>
            </a:r>
          </a:p>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14</a:t>
            </a:fld>
            <a:endParaRPr lang="en-US" sz="1200" kern="1200" dirty="0">
              <a:solidFill>
                <a:prstClr val="black"/>
              </a:solidFill>
              <a:latin typeface="Calibri"/>
              <a:ea typeface="+mn-ea"/>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15</a:t>
            </a:fld>
            <a:endParaRPr lang="en-US" sz="1200" kern="1200" dirty="0">
              <a:solidFill>
                <a:prstClr val="black"/>
              </a:solidFill>
              <a:latin typeface="Calibri"/>
              <a:ea typeface="+mn-ea"/>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16</a:t>
            </a:fld>
            <a:endParaRPr lang="en-US" sz="1200" kern="1200" dirty="0">
              <a:solidFill>
                <a:prstClr val="black"/>
              </a:solidFill>
              <a:latin typeface="Calibri"/>
              <a:ea typeface="+mn-ea"/>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17</a:t>
            </a:fld>
            <a:endParaRPr lang="en-US" sz="1200" kern="1200" dirty="0">
              <a:solidFill>
                <a:prstClr val="black"/>
              </a:solidFill>
              <a:latin typeface="Calibri"/>
              <a:ea typeface="+mn-ea"/>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18</a:t>
            </a:fld>
            <a:endParaRPr lang="en-US" sz="1200" kern="1200" dirty="0">
              <a:solidFill>
                <a:prstClr val="black"/>
              </a:solidFill>
              <a:latin typeface="Calibri"/>
              <a:ea typeface="+mn-ea"/>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 we’d be seeing what are the primary objectives/ functions</a:t>
            </a:r>
            <a:r>
              <a:rPr lang="en-US" baseline="0" dirty="0" smtClean="0"/>
              <a:t> of an end-to-end transport layer protocol.  </a:t>
            </a:r>
          </a:p>
          <a:p>
            <a:endParaRPr lang="en-US" baseline="0" dirty="0" smtClean="0"/>
          </a:p>
          <a:p>
            <a:r>
              <a:rPr lang="en-US" baseline="0" dirty="0" smtClean="0"/>
              <a:t>We’d also be seeing two common TCP/ IP end-to-end transport protocols that provide contrasting services: the first (UDP) provides a simple </a:t>
            </a:r>
            <a:r>
              <a:rPr lang="en-US" baseline="0" dirty="0" err="1" smtClean="0"/>
              <a:t>demultiplexing</a:t>
            </a:r>
            <a:r>
              <a:rPr lang="en-US" baseline="0" dirty="0" smtClean="0"/>
              <a:t> service and the other (TCP) provides a reliable byte stream service.</a:t>
            </a:r>
          </a:p>
        </p:txBody>
      </p:sp>
      <p:sp>
        <p:nvSpPr>
          <p:cNvPr id="4" name="Slide Number Placeholder 3"/>
          <p:cNvSpPr>
            <a:spLocks noGrp="1"/>
          </p:cNvSpPr>
          <p:nvPr>
            <p:ph type="sldNum" sz="quarter" idx="10"/>
          </p:nvPr>
        </p:nvSpPr>
        <p:spPr/>
        <p:txBody>
          <a:bodyPr/>
          <a:lstStyle/>
          <a:p>
            <a:fld id="{E31AF51A-8A5D-4A78-A5EF-2EF45F5AD25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3</a:t>
            </a:fld>
            <a:endParaRPr lang="en-US" sz="1200" kern="1200" dirty="0">
              <a:solidFill>
                <a:prstClr val="black"/>
              </a:solidFill>
              <a:latin typeface="Calibri"/>
              <a:ea typeface="+mn-ea"/>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4</a:t>
            </a:fld>
            <a:endParaRPr lang="en-US" sz="1200" kern="1200" dirty="0">
              <a:solidFill>
                <a:prstClr val="black"/>
              </a:solidFill>
              <a:latin typeface="Calibri"/>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5</a:t>
            </a:fld>
            <a:endParaRPr lang="en-US" sz="1200" kern="1200" dirty="0">
              <a:solidFill>
                <a:prstClr val="black"/>
              </a:solidFill>
              <a:latin typeface="Calibri"/>
              <a:ea typeface="+mn-ea"/>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During the life of a TCP connection, the TCP protocol running in each host makes transitions through various </a:t>
            </a:r>
            <a:r>
              <a:rPr lang="en-US" sz="1200" b="1" kern="1200" baseline="0" dirty="0" smtClean="0">
                <a:solidFill>
                  <a:schemeClr val="tx1"/>
                </a:solidFill>
                <a:latin typeface="+mn-lt"/>
                <a:ea typeface="+mn-ea"/>
                <a:cs typeface="+mn-cs"/>
              </a:rPr>
              <a:t>TCP states. </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figures above </a:t>
            </a:r>
            <a:r>
              <a:rPr lang="en-US" sz="1200" kern="1200" baseline="0" dirty="0" smtClean="0">
                <a:solidFill>
                  <a:schemeClr val="tx1"/>
                </a:solidFill>
                <a:latin typeface="+mn-lt"/>
                <a:ea typeface="+mn-ea"/>
                <a:cs typeface="+mn-cs"/>
              </a:rPr>
              <a:t>typical sequence of TCP states that are visited by the </a:t>
            </a:r>
            <a:r>
              <a:rPr lang="en-US" sz="1200" i="1" kern="1200" baseline="0" dirty="0" smtClean="0">
                <a:solidFill>
                  <a:schemeClr val="tx1"/>
                </a:solidFill>
                <a:latin typeface="+mn-lt"/>
                <a:ea typeface="+mn-ea"/>
                <a:cs typeface="+mn-cs"/>
              </a:rPr>
              <a:t>client TCP. The client TCP begins in the closed state. The application on the client side initiates a </a:t>
            </a:r>
            <a:r>
              <a:rPr lang="en-US" sz="1200" kern="1200" baseline="0" dirty="0" smtClean="0">
                <a:solidFill>
                  <a:schemeClr val="tx1"/>
                </a:solidFill>
                <a:latin typeface="+mn-lt"/>
                <a:ea typeface="+mn-ea"/>
                <a:cs typeface="+mn-cs"/>
              </a:rPr>
              <a:t>new TCP connection (by creating a Socket object as discussed in our lecture on Sockets). This causes TCP in the client to send a SYN segment to TCP in the server. After having sent the SYN segment, the client TCP enters the SYN_SENT sent. While in the SYN_STATE the client TCP waits for a segment from the server TCP that includes an acknowledgment for the client's previous segment as well as the SYN bit set to 1. Once having received such a segment, the client TCP enters the ESTABLISHED state. While in the ESTABLISHED state, the TCP client can send and receive TCP segments containing payload (i.e., application-generated) data.</a:t>
            </a:r>
          </a:p>
          <a:p>
            <a:endParaRPr lang="en-US" b="0" i="0" baseline="0" dirty="0" smtClean="0"/>
          </a:p>
          <a:p>
            <a:r>
              <a:rPr lang="en-US" sz="1200" kern="1200" baseline="0" dirty="0" smtClean="0">
                <a:solidFill>
                  <a:schemeClr val="tx1"/>
                </a:solidFill>
                <a:latin typeface="+mn-lt"/>
                <a:ea typeface="+mn-ea"/>
                <a:cs typeface="+mn-cs"/>
              </a:rPr>
              <a:t>Suppose that the client application decides it wants to close the connection. This causes the client TCP to send a TCP segment with the FIN bit set to 1 and to enter the FIN_WAIT_1 state. While in the FIN_WAIT state, the client TCP waits for a TCP segment from the server with an acknowledgment. When it receives this segment, the client TCP enters the FIN_WAIT_2 state. While in the FIN_WAIT_2 state, the client waits for another segment from the server with the FIN bit set to 1; after receiving this segment, the client TCP acknowledges the server's segment and enters the TIME_WAIT state. The TIME_WAIT state lets the TCP client resend the final acknowledgment in the case the ACK is lost. The time spent in the TIME-WAIT state is implementation dependent, but typical values are 30 seconds, 1 minute and 2 minutes. After the wait, the connection formally closes and all resources on the client side (including port numbers) are </a:t>
            </a:r>
            <a:r>
              <a:rPr lang="en-US" sz="1200" kern="1200" baseline="0" smtClean="0">
                <a:solidFill>
                  <a:schemeClr val="tx1"/>
                </a:solidFill>
                <a:latin typeface="+mn-lt"/>
                <a:ea typeface="+mn-ea"/>
                <a:cs typeface="+mn-cs"/>
              </a:rPr>
              <a:t>released.</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6</a:t>
            </a:fld>
            <a:endParaRPr lang="en-US" sz="1200" kern="1200" dirty="0">
              <a:solidFill>
                <a:prstClr val="black"/>
              </a:solidFill>
              <a:latin typeface="Calibri"/>
              <a:ea typeface="+mn-ea"/>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During the life of a TCP connection, the TCP protocol running in each host makes transitions through various </a:t>
            </a:r>
            <a:r>
              <a:rPr lang="en-US" sz="1200" b="1" kern="1200" baseline="0" dirty="0" smtClean="0">
                <a:solidFill>
                  <a:schemeClr val="tx1"/>
                </a:solidFill>
                <a:latin typeface="+mn-lt"/>
                <a:ea typeface="+mn-ea"/>
                <a:cs typeface="+mn-cs"/>
              </a:rPr>
              <a:t>TCP states. </a:t>
            </a:r>
          </a:p>
          <a:p>
            <a:endParaRPr lang="en-US" sz="1200" b="1" kern="1200" baseline="0" dirty="0" smtClean="0">
              <a:solidFill>
                <a:schemeClr val="tx1"/>
              </a:solidFill>
              <a:latin typeface="+mn-lt"/>
              <a:ea typeface="+mn-ea"/>
              <a:cs typeface="+mn-cs"/>
            </a:endParaRPr>
          </a:p>
          <a:p>
            <a:r>
              <a:rPr lang="en-US" sz="1200" b="0" kern="1200" baseline="0" dirty="0" smtClean="0">
                <a:solidFill>
                  <a:schemeClr val="tx1"/>
                </a:solidFill>
                <a:latin typeface="+mn-lt"/>
                <a:ea typeface="+mn-ea"/>
                <a:cs typeface="+mn-cs"/>
              </a:rPr>
              <a:t>The figures above </a:t>
            </a:r>
            <a:r>
              <a:rPr lang="en-US" sz="1200" kern="1200" baseline="0" dirty="0" smtClean="0">
                <a:solidFill>
                  <a:schemeClr val="tx1"/>
                </a:solidFill>
                <a:latin typeface="+mn-lt"/>
                <a:ea typeface="+mn-ea"/>
                <a:cs typeface="+mn-cs"/>
              </a:rPr>
              <a:t>typical sequence of TCP states that are visited by the </a:t>
            </a:r>
            <a:r>
              <a:rPr lang="en-US" sz="1200" i="1" kern="1200" baseline="0" dirty="0" smtClean="0">
                <a:solidFill>
                  <a:schemeClr val="tx1"/>
                </a:solidFill>
                <a:latin typeface="+mn-lt"/>
                <a:ea typeface="+mn-ea"/>
                <a:cs typeface="+mn-cs"/>
              </a:rPr>
              <a:t>client TCP. The client TCP begins in the closed state. The application on the client side initiates a </a:t>
            </a:r>
            <a:r>
              <a:rPr lang="en-US" sz="1200" kern="1200" baseline="0" dirty="0" smtClean="0">
                <a:solidFill>
                  <a:schemeClr val="tx1"/>
                </a:solidFill>
                <a:latin typeface="+mn-lt"/>
                <a:ea typeface="+mn-ea"/>
                <a:cs typeface="+mn-cs"/>
              </a:rPr>
              <a:t>new TCP connection (by creating a Socket object as discussed in our lecture on Sockets). This causes TCP in the client to send a SYN segment to TCP in the server. After having sent the SYN segment, the client TCP enters the SYN_SENT sent. While in the SYN_STATE the client TCP waits for a segment from the server TCP that includes an acknowledgment for the client's previous segment as well as the SYN bit set to 1. Once having received such a segment, the client TCP enters the ESTABLISHED state. While in the ESTABLISHED state, the TCP client can send and receive TCP segments containing payload (i.e., application-generated) data.</a:t>
            </a:r>
          </a:p>
          <a:p>
            <a:endParaRPr lang="en-US" b="0" i="0" baseline="0" dirty="0" smtClean="0"/>
          </a:p>
          <a:p>
            <a:r>
              <a:rPr lang="en-US" sz="1200" kern="1200" baseline="0" dirty="0" smtClean="0">
                <a:solidFill>
                  <a:schemeClr val="tx1"/>
                </a:solidFill>
                <a:latin typeface="+mn-lt"/>
                <a:ea typeface="+mn-ea"/>
                <a:cs typeface="+mn-cs"/>
              </a:rPr>
              <a:t>Suppose that the client application decides it wants to close the connection. This causes the client TCP to send a TCP segment with the FIN bit set to 1 and to enter the FIN_WAIT_1 state. While in the FIN_WAIT state, the client TCP waits for a TCP segment from the server with an acknowledgment. When it receives this segment, the client TCP enters the FIN_WAIT_2 state. While in the FIN_WAIT_2 state, the client waits for another segment from the server with the FIN bit set to 1; after receiving this segment, the client TCP acknowledges the server's segment and enters the TIME_WAIT state. The TIME_WAIT state lets the TCP client resend the final acknowledgment in the case the ACK is lost. The time spent in the TIME-WAIT state is implementation dependent, but typical values are 30 seconds, 1 minute and 2 minutes. After the wait, the connection formally closes and all resources on the client side (including port numbers) are </a:t>
            </a:r>
            <a:r>
              <a:rPr lang="en-US" sz="1200" kern="1200" baseline="0" smtClean="0">
                <a:solidFill>
                  <a:schemeClr val="tx1"/>
                </a:solidFill>
                <a:latin typeface="+mn-lt"/>
                <a:ea typeface="+mn-ea"/>
                <a:cs typeface="+mn-cs"/>
              </a:rPr>
              <a:t>released.</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7</a:t>
            </a:fld>
            <a:endParaRPr lang="en-US" sz="1200" kern="1200" dirty="0">
              <a:solidFill>
                <a:prstClr val="black"/>
              </a:solidFill>
              <a:latin typeface="Calibri"/>
              <a:ea typeface="+mn-ea"/>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State Explanation:</a:t>
            </a:r>
          </a:p>
          <a:p>
            <a:endParaRPr lang="en-US" sz="1200" b="1" kern="1200" baseline="0" dirty="0" smtClean="0">
              <a:solidFill>
                <a:schemeClr val="tx1"/>
              </a:solidFill>
              <a:latin typeface="+mn-lt"/>
              <a:ea typeface="+mn-ea"/>
              <a:cs typeface="+mn-cs"/>
            </a:endParaRPr>
          </a:p>
          <a:p>
            <a:r>
              <a:rPr lang="en-US" dirty="0" smtClean="0"/>
              <a:t>SYN_SEND Indicates active open.</a:t>
            </a:r>
            <a:br>
              <a:rPr lang="en-US" dirty="0" smtClean="0"/>
            </a:br>
            <a:r>
              <a:rPr lang="en-US" dirty="0" smtClean="0"/>
              <a:t/>
            </a:r>
            <a:br>
              <a:rPr lang="en-US" dirty="0" smtClean="0"/>
            </a:br>
            <a:r>
              <a:rPr lang="en-US" dirty="0" smtClean="0"/>
              <a:t>SYN_RECEIVED Server just received SYN from the client.</a:t>
            </a:r>
            <a:br>
              <a:rPr lang="en-US" dirty="0" smtClean="0"/>
            </a:br>
            <a:r>
              <a:rPr lang="en-US" dirty="0" smtClean="0"/>
              <a:t/>
            </a:r>
            <a:br>
              <a:rPr lang="en-US" dirty="0" smtClean="0"/>
            </a:br>
            <a:r>
              <a:rPr lang="en-US" dirty="0" smtClean="0"/>
              <a:t>ESTABLISHED Client received server's SYN and session is established.</a:t>
            </a:r>
            <a:br>
              <a:rPr lang="en-US" dirty="0" smtClean="0"/>
            </a:br>
            <a:r>
              <a:rPr lang="en-US" dirty="0" smtClean="0"/>
              <a:t/>
            </a:r>
            <a:br>
              <a:rPr lang="en-US" dirty="0" smtClean="0"/>
            </a:br>
            <a:r>
              <a:rPr lang="en-US" dirty="0" smtClean="0"/>
              <a:t>LISTEN Server is ready to accept connection.</a:t>
            </a:r>
            <a:br>
              <a:rPr lang="en-US" dirty="0" smtClean="0"/>
            </a:br>
            <a:r>
              <a:rPr lang="en-US" dirty="0" smtClean="0"/>
              <a:t/>
            </a:r>
            <a:br>
              <a:rPr lang="en-US" dirty="0" smtClean="0"/>
            </a:br>
            <a:r>
              <a:rPr lang="en-US" dirty="0" smtClean="0"/>
              <a:t>FIN_WAIT_1 Indicates active close.</a:t>
            </a:r>
            <a:br>
              <a:rPr lang="en-US" dirty="0" smtClean="0"/>
            </a:br>
            <a:r>
              <a:rPr lang="en-US" dirty="0" smtClean="0"/>
              <a:t/>
            </a:r>
            <a:br>
              <a:rPr lang="en-US" dirty="0" smtClean="0"/>
            </a:br>
            <a:r>
              <a:rPr lang="en-US" dirty="0" smtClean="0"/>
              <a:t>TIMED_WAIT Client enters this state after active close.</a:t>
            </a:r>
            <a:br>
              <a:rPr lang="en-US" dirty="0" smtClean="0"/>
            </a:br>
            <a:r>
              <a:rPr lang="en-US" dirty="0" smtClean="0"/>
              <a:t/>
            </a:r>
            <a:br>
              <a:rPr lang="en-US" dirty="0" smtClean="0"/>
            </a:br>
            <a:r>
              <a:rPr lang="en-US" dirty="0" smtClean="0"/>
              <a:t>CLOSE_WAIT Indicates passive close. Server just received first FIN from a client.</a:t>
            </a:r>
            <a:br>
              <a:rPr lang="en-US" dirty="0" smtClean="0"/>
            </a:br>
            <a:r>
              <a:rPr lang="en-US" dirty="0" smtClean="0"/>
              <a:t/>
            </a:r>
            <a:br>
              <a:rPr lang="en-US" dirty="0" smtClean="0"/>
            </a:br>
            <a:r>
              <a:rPr lang="en-US" dirty="0" smtClean="0"/>
              <a:t>FIN_WAIT_2 Client just received acknowledgment of its first FIN from the server.</a:t>
            </a:r>
            <a:br>
              <a:rPr lang="en-US" dirty="0" smtClean="0"/>
            </a:br>
            <a:r>
              <a:rPr lang="en-US" dirty="0" smtClean="0"/>
              <a:t/>
            </a:r>
            <a:br>
              <a:rPr lang="en-US" dirty="0" smtClean="0"/>
            </a:br>
            <a:r>
              <a:rPr lang="en-US" dirty="0" smtClean="0"/>
              <a:t>LAST_ACK Server is in this state when it sends its own FIN.</a:t>
            </a:r>
          </a:p>
          <a:p>
            <a:endParaRPr lang="en-US" sz="1200" b="1" kern="1200" baseline="0" dirty="0" smtClean="0">
              <a:solidFill>
                <a:schemeClr val="tx1"/>
              </a:solidFill>
              <a:latin typeface="+mn-lt"/>
              <a:ea typeface="+mn-ea"/>
              <a:cs typeface="+mn-cs"/>
            </a:endParaRPr>
          </a:p>
          <a:p>
            <a:r>
              <a:rPr lang="en-US" sz="1200" b="1" kern="1200" baseline="0" dirty="0" smtClean="0">
                <a:solidFill>
                  <a:schemeClr val="tx1"/>
                </a:solidFill>
                <a:latin typeface="+mn-lt"/>
                <a:ea typeface="+mn-ea"/>
                <a:cs typeface="+mn-cs"/>
              </a:rPr>
              <a:t>Opening a Connection: (CLOSED to ESTABLISHED)</a:t>
            </a:r>
          </a:p>
          <a:p>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TCP is complex enough that its specification includes a state transition diagram. A copy of this diagram is given in the figure above. This diagram shows only the states involved in opening a connection (everything above ESTABLISHED) and in closing a connection (everything below ESTABLISHED). Everything that goes on while a connection is open—that is, the operation of the sliding window algorithm—is hidden in the ESTABLISHED state.</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TCP’s state transition diagram is fairly easy to understand. Each circle denotes a state that one end of a TCP connection can find itself in. All connections start in the CLOSED state. As the connection progresses, the connection moves from state to state according to the arcs. Each arc is labeled with a tag of the form </a:t>
            </a:r>
            <a:r>
              <a:rPr lang="en-US" sz="1200" i="1" kern="1200" baseline="0" dirty="0" smtClean="0">
                <a:solidFill>
                  <a:schemeClr val="tx1"/>
                </a:solidFill>
                <a:latin typeface="+mn-lt"/>
                <a:ea typeface="+mn-ea"/>
                <a:cs typeface="+mn-cs"/>
              </a:rPr>
              <a:t>event/action. Thus, if </a:t>
            </a:r>
            <a:r>
              <a:rPr lang="en-US" sz="1200" kern="1200" baseline="0" dirty="0" smtClean="0">
                <a:solidFill>
                  <a:schemeClr val="tx1"/>
                </a:solidFill>
                <a:latin typeface="+mn-lt"/>
                <a:ea typeface="+mn-ea"/>
                <a:cs typeface="+mn-cs"/>
              </a:rPr>
              <a:t>a connection is in the LISTEN state and a SYN segment arrives (i.e., a segment with the SYN flag set), the connection makes a transition to the SYN RCVD state and takes the action of replying with an ACK + SYN segment. </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Notice that two kinds of events trigger a state transition: (1) a segment arrives from the peer (e.g., the event on the arc from LISTEN to SYN RCVD), or (2) the local application process invokes an operation on TCP (e.g., the </a:t>
            </a:r>
            <a:r>
              <a:rPr lang="en-US" sz="1200" i="1" kern="1200" baseline="0" dirty="0" smtClean="0">
                <a:solidFill>
                  <a:schemeClr val="tx1"/>
                </a:solidFill>
                <a:latin typeface="+mn-lt"/>
                <a:ea typeface="+mn-ea"/>
                <a:cs typeface="+mn-cs"/>
              </a:rPr>
              <a:t>active open event on the arc </a:t>
            </a:r>
            <a:r>
              <a:rPr lang="en-US" sz="1200" kern="1200" baseline="0" dirty="0" smtClean="0">
                <a:solidFill>
                  <a:schemeClr val="tx1"/>
                </a:solidFill>
                <a:latin typeface="+mn-lt"/>
                <a:ea typeface="+mn-ea"/>
                <a:cs typeface="+mn-cs"/>
              </a:rPr>
              <a:t>from CLOSE to SYN SENT). In other words, TCP’s state transition diagram effectively defines the </a:t>
            </a:r>
            <a:r>
              <a:rPr lang="en-US" sz="1200" i="1" kern="1200" baseline="0" dirty="0" smtClean="0">
                <a:solidFill>
                  <a:schemeClr val="tx1"/>
                </a:solidFill>
                <a:latin typeface="+mn-lt"/>
                <a:ea typeface="+mn-ea"/>
                <a:cs typeface="+mn-cs"/>
              </a:rPr>
              <a:t>semantics of both its peer-to-peer interface and its service interface.</a:t>
            </a:r>
          </a:p>
          <a:p>
            <a:endParaRPr lang="en-US" sz="1200" b="0" i="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When opening a connection, the server first invokes a passive open operation on TCP, which causes TCP to move to the LISTEN state. At some later time, the client does an active open, which causes its end of the connection to send a SYN segment to the server and to move to the SYN SENT state. When the SYN segment arrives at the server, it moves to the SYN RCVD state and responds with a SYN+ACK segment. The arrival of this segment causes the client to move to the ESTABLISHED state and to send an ACK back to the server. When this ACK arrives, the server finally</a:t>
            </a:r>
          </a:p>
          <a:p>
            <a:r>
              <a:rPr lang="en-US" sz="1200" kern="1200" baseline="0" dirty="0" smtClean="0">
                <a:solidFill>
                  <a:schemeClr val="tx1"/>
                </a:solidFill>
                <a:latin typeface="+mn-lt"/>
                <a:ea typeface="+mn-ea"/>
                <a:cs typeface="+mn-cs"/>
              </a:rPr>
              <a:t>moves to the ESTABLISHED state. In other words, we have just traced the three-way handshake.</a:t>
            </a:r>
            <a:endParaRPr lang="en-US" sz="1200" b="0" i="1" kern="1200" baseline="0" dirty="0" smtClean="0">
              <a:solidFill>
                <a:schemeClr val="tx1"/>
              </a:solidFill>
              <a:latin typeface="+mn-lt"/>
              <a:ea typeface="+mn-ea"/>
              <a:cs typeface="+mn-cs"/>
            </a:endParaRP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There are two things to notice about the connection establishment half of the state transition diagram:</a:t>
            </a:r>
          </a:p>
          <a:p>
            <a:endParaRPr lang="en-US" sz="1200" b="0" i="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First</a:t>
            </a:r>
            <a:r>
              <a:rPr lang="en-US" sz="1200" kern="1200" baseline="0" dirty="0" smtClean="0">
                <a:solidFill>
                  <a:schemeClr val="tx1"/>
                </a:solidFill>
                <a:latin typeface="+mn-lt"/>
                <a:ea typeface="+mn-ea"/>
                <a:cs typeface="+mn-cs"/>
              </a:rPr>
              <a:t>, if the client’s ACK to the server is lost, corresponding to the third leg of the three-way handshake, then the connection still functions correctly. This is because the client side is already in the ESTABLISHED state, so the local application process can start sending data to the other end. Each of these data segments will have the ACK flag set, and the correct value in the Acknowledgment field, so the server will move to the ESTABLISHED state when the first data segment arrives. This is actually an important point about TCP—every segment reports what sequence</a:t>
            </a:r>
          </a:p>
          <a:p>
            <a:r>
              <a:rPr lang="en-US" sz="1200" kern="1200" baseline="0" dirty="0" smtClean="0">
                <a:solidFill>
                  <a:schemeClr val="tx1"/>
                </a:solidFill>
                <a:latin typeface="+mn-lt"/>
                <a:ea typeface="+mn-ea"/>
                <a:cs typeface="+mn-cs"/>
              </a:rPr>
              <a:t>number the sender is expecting to see next, even if this repeats the same sequence number contained in one or more previous segments.</a:t>
            </a:r>
          </a:p>
          <a:p>
            <a:endParaRPr lang="en-US" sz="1200" b="0" i="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Second, </a:t>
            </a:r>
            <a:r>
              <a:rPr lang="en-US" sz="1200" b="0" i="0" kern="1200" baseline="0" dirty="0" smtClean="0">
                <a:solidFill>
                  <a:schemeClr val="tx1"/>
                </a:solidFill>
                <a:latin typeface="+mn-lt"/>
                <a:ea typeface="+mn-ea"/>
                <a:cs typeface="+mn-cs"/>
              </a:rPr>
              <a:t>we must </a:t>
            </a:r>
            <a:r>
              <a:rPr lang="en-US" sz="1200" kern="1200" baseline="0" dirty="0" smtClean="0">
                <a:solidFill>
                  <a:schemeClr val="tx1"/>
                </a:solidFill>
                <a:latin typeface="+mn-lt"/>
                <a:ea typeface="+mn-ea"/>
                <a:cs typeface="+mn-cs"/>
              </a:rPr>
              <a:t>note the arcs that are not shown. Specifically, most of the states that involve sending a segment to the other side also schedule</a:t>
            </a:r>
          </a:p>
          <a:p>
            <a:r>
              <a:rPr lang="en-US" sz="1200" kern="1200" baseline="0" dirty="0" smtClean="0">
                <a:solidFill>
                  <a:schemeClr val="tx1"/>
                </a:solidFill>
                <a:latin typeface="+mn-lt"/>
                <a:ea typeface="+mn-ea"/>
                <a:cs typeface="+mn-cs"/>
              </a:rPr>
              <a:t>a timeout that eventually causes the segment to be resent if the expected response does not happen. These retransmissions are not depicted in the state transition diagram. If after several tries the expected response does not arrive, TCP gives up and returns to the CLOSED state.</a:t>
            </a:r>
            <a:endParaRPr lang="en-US" sz="1200" b="0" i="0" kern="1200" baseline="0" dirty="0" smtClean="0">
              <a:solidFill>
                <a:schemeClr val="tx1"/>
              </a:solidFill>
              <a:latin typeface="+mn-lt"/>
              <a:ea typeface="+mn-ea"/>
              <a:cs typeface="+mn-cs"/>
            </a:endParaRPr>
          </a:p>
          <a:p>
            <a:endParaRPr lang="en-US" b="0" i="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baseline="0" dirty="0" smtClean="0">
                <a:solidFill>
                  <a:schemeClr val="tx1"/>
                </a:solidFill>
                <a:latin typeface="+mn-lt"/>
                <a:ea typeface="+mn-ea"/>
                <a:cs typeface="+mn-cs"/>
              </a:rPr>
              <a:t>Closing a Connection: (ESTABLISHED to CLOSED)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Turning our attention now to the process of terminating a connection, the important thing to keep in mind is that the application process on both sides of the connection must independently close its half of the connection. If only one side closes the connection, then this means it has no more data to send, but it is still available to receive data from the other side. This complicates the state transition diagram because it must account for the possibility that the two sides invoke the </a:t>
            </a:r>
            <a:r>
              <a:rPr lang="en-US" sz="1200" i="1" kern="1200" baseline="0" dirty="0" smtClean="0">
                <a:solidFill>
                  <a:schemeClr val="tx1"/>
                </a:solidFill>
                <a:latin typeface="+mn-lt"/>
                <a:ea typeface="+mn-ea"/>
                <a:cs typeface="+mn-cs"/>
              </a:rPr>
              <a:t>close operator </a:t>
            </a:r>
            <a:r>
              <a:rPr lang="en-US" sz="1200" kern="1200" baseline="0" dirty="0" smtClean="0">
                <a:solidFill>
                  <a:schemeClr val="tx1"/>
                </a:solidFill>
                <a:latin typeface="+mn-lt"/>
                <a:ea typeface="+mn-ea"/>
                <a:cs typeface="+mn-cs"/>
              </a:rPr>
              <a:t>at the same time, as well as the possibility that first one side invokes close and then, at some later time, the other side invokes close. Thus, on any one side there are three combinations of transitions that get a connection from the ESTABLISHED state to the CLOSED state:</a:t>
            </a:r>
          </a:p>
          <a:p>
            <a:pPr marL="228600" indent="-228600">
              <a:buNone/>
            </a:pPr>
            <a:endParaRPr lang="en-US" sz="1200" b="1" i="0" kern="1200" baseline="0" dirty="0" smtClean="0">
              <a:solidFill>
                <a:schemeClr val="tx1"/>
              </a:solidFill>
              <a:latin typeface="+mn-lt"/>
              <a:ea typeface="+mn-ea"/>
              <a:cs typeface="+mn-cs"/>
            </a:endParaRPr>
          </a:p>
          <a:p>
            <a:pPr marL="228600" indent="-228600">
              <a:buNone/>
            </a:pPr>
            <a:r>
              <a:rPr lang="en-US" sz="1200" b="1" i="1" kern="1200" baseline="0" dirty="0" smtClean="0">
                <a:solidFill>
                  <a:schemeClr val="tx1"/>
                </a:solidFill>
                <a:latin typeface="+mn-lt"/>
                <a:ea typeface="+mn-ea"/>
                <a:cs typeface="+mn-cs"/>
              </a:rPr>
              <a:t>1) </a:t>
            </a:r>
            <a:r>
              <a:rPr lang="en-US" sz="1200" b="0" i="0" kern="1200" baseline="0" dirty="0" smtClean="0">
                <a:solidFill>
                  <a:schemeClr val="tx1"/>
                </a:solidFill>
                <a:latin typeface="+mn-lt"/>
                <a:ea typeface="+mn-ea"/>
                <a:cs typeface="+mn-cs"/>
              </a:rPr>
              <a:t>T</a:t>
            </a:r>
            <a:r>
              <a:rPr lang="en-US" sz="1200" kern="1200" baseline="0" dirty="0" smtClean="0">
                <a:solidFill>
                  <a:schemeClr val="tx1"/>
                </a:solidFill>
                <a:latin typeface="+mn-lt"/>
                <a:ea typeface="+mn-ea"/>
                <a:cs typeface="+mn-cs"/>
              </a:rPr>
              <a:t>his side closes first: ESTABLISHED → FIN WAIT 1 → FIN WAIT 2 → TIME WAIT → CLOSED.</a:t>
            </a:r>
          </a:p>
          <a:p>
            <a:pPr marL="228600" indent="-228600">
              <a:buAutoNum type="arabicParenR"/>
            </a:pPr>
            <a:endParaRPr lang="en-US" sz="1200" b="1"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2) </a:t>
            </a:r>
            <a:r>
              <a:rPr lang="en-US" sz="1200" kern="1200" baseline="0" dirty="0" smtClean="0">
                <a:solidFill>
                  <a:schemeClr val="tx1"/>
                </a:solidFill>
                <a:latin typeface="+mn-lt"/>
                <a:ea typeface="+mn-ea"/>
                <a:cs typeface="+mn-cs"/>
              </a:rPr>
              <a:t>The other side closes first: ESTABLISHED → CLOSE WAIT → LAST ACK → CLOSED.</a:t>
            </a:r>
          </a:p>
          <a:p>
            <a:endParaRPr lang="en-US" sz="1200" b="0" i="0" kern="1200" baseline="0" dirty="0" smtClean="0">
              <a:solidFill>
                <a:schemeClr val="tx1"/>
              </a:solidFill>
              <a:latin typeface="+mn-lt"/>
              <a:ea typeface="+mn-ea"/>
              <a:cs typeface="+mn-cs"/>
            </a:endParaRPr>
          </a:p>
          <a:p>
            <a:r>
              <a:rPr lang="en-US" sz="1200" b="1" i="1" kern="1200" baseline="0" dirty="0" smtClean="0">
                <a:solidFill>
                  <a:schemeClr val="tx1"/>
                </a:solidFill>
                <a:latin typeface="+mn-lt"/>
                <a:ea typeface="+mn-ea"/>
                <a:cs typeface="+mn-cs"/>
              </a:rPr>
              <a:t>3) </a:t>
            </a:r>
            <a:r>
              <a:rPr lang="en-US" sz="1200" kern="1200" baseline="0" dirty="0" smtClean="0">
                <a:solidFill>
                  <a:schemeClr val="tx1"/>
                </a:solidFill>
                <a:latin typeface="+mn-lt"/>
                <a:ea typeface="+mn-ea"/>
                <a:cs typeface="+mn-cs"/>
              </a:rPr>
              <a:t>Both sides close at the same time: ESTABLISHED → FIN WAIT 1 → CLOSING → TIME WAIT → CLOSED.</a:t>
            </a:r>
          </a:p>
          <a:p>
            <a:endParaRPr lang="en-US" sz="1200" b="0" i="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The main thing to recognize about connection teardown is that a connection in the TIME WAIT state cannot move to the CLOSED state until it has waited for two times the maximum amount of time an IP datagram might live in the Internet (i.e., 120 seconds). The reason for this is that while the local side of the connection has sent an ACK in response to the other side’s FIN segment, it does not know that the ACK was successfully delivered. As a consequence, the other side might retransmit its As a consequence, the other side might retransmit its (TCP) FIN segment, and this second FIN segment might be delayed in the network. If the connection were allowed to move directly to the CLOSED state, then another pair of application processes might come along and open the same connection (i.e., use the same pair of port numbers), and the delayed FIN segment from the earlier incarnation of the connection would immediately initiate the termination of the later incarnation of that connection.</a:t>
            </a:r>
            <a:endParaRPr lang="en-US" b="0" i="0" baseline="0" dirty="0" smtClean="0"/>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8</a:t>
            </a:fld>
            <a:endParaRPr lang="en-US" sz="1200" kern="1200" dirty="0">
              <a:solidFill>
                <a:prstClr val="black"/>
              </a:solidFill>
              <a:latin typeface="Calibri"/>
              <a:ea typeface="+mn-ea"/>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i="0" baseline="0" dirty="0" smtClean="0"/>
              <a:t>TCP has an inbuilt flow-control feature that stops a sender from overwhelming the resources at the receiver by appropriately throttling the sending rate of the sender. </a:t>
            </a:r>
          </a:p>
          <a:p>
            <a:endParaRPr lang="en-US" b="0" i="0" baseline="0" dirty="0" smtClean="0"/>
          </a:p>
          <a:p>
            <a:r>
              <a:rPr lang="en-US" b="0" i="0" baseline="0" dirty="0" smtClean="0"/>
              <a:t>The flow-control feature is built into the sliding windows of TCP. As we shall see, the sliding window concept in TCP is very similar to what we’ve already studied for link-layer protocols earlier, the only main difference is that in TCP, the receiver advertises a window size and the sender is bound to follow it by sending only as many packets as allowed by the receivers window.</a:t>
            </a:r>
          </a:p>
        </p:txBody>
      </p:sp>
      <p:sp>
        <p:nvSpPr>
          <p:cNvPr id="4" name="Slide Number Placeholder 3"/>
          <p:cNvSpPr>
            <a:spLocks noGrp="1"/>
          </p:cNvSpPr>
          <p:nvPr>
            <p:ph type="sldNum" sz="quarter" idx="10"/>
          </p:nvPr>
        </p:nvSpPr>
        <p:spPr/>
        <p:txBody>
          <a:bodyPr/>
          <a:lstStyle/>
          <a:p>
            <a:pPr algn="r" rtl="0"/>
            <a:fld id="{705B3370-FB81-4CC9-BEFE-240FFA8EDB34}" type="slidenum">
              <a:rPr lang="en-US" sz="1200" kern="1200">
                <a:solidFill>
                  <a:prstClr val="black"/>
                </a:solidFill>
                <a:latin typeface="Calibri"/>
                <a:ea typeface="+mn-ea"/>
                <a:cs typeface="+mn-cs"/>
              </a:rPr>
              <a:pPr algn="r" rtl="0"/>
              <a:t>9</a:t>
            </a:fld>
            <a:endParaRPr lang="en-US" sz="1200" kern="1200" dirty="0">
              <a:solidFill>
                <a:prstClr val="black"/>
              </a:solidFill>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l" rtl="0"/>
            <a:fld id="{D00AE82B-E6DE-496D-8593-D879E45BA82B}" type="datetime1">
              <a:rPr lang="en-US" sz="1200" kern="1200">
                <a:solidFill>
                  <a:prstClr val="black">
                    <a:tint val="75000"/>
                  </a:prstClr>
                </a:solidFill>
                <a:latin typeface="Calibri"/>
                <a:ea typeface="+mn-ea"/>
                <a:cs typeface="+mn-cs"/>
              </a:rPr>
              <a:pPr algn="l" rtl="0"/>
              <a:t>7/2/2009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6B78E9A-6735-4E07-A74B-4B6796617BE3}" type="datetime1">
              <a:rPr lang="en-US" sz="1200" kern="1200">
                <a:solidFill>
                  <a:prstClr val="black">
                    <a:tint val="75000"/>
                  </a:prstClr>
                </a:solidFill>
                <a:latin typeface="Calibri"/>
                <a:ea typeface="+mn-ea"/>
                <a:cs typeface="+mn-cs"/>
              </a:rPr>
              <a:pPr algn="l" rtl="0"/>
              <a:t>7/2/2009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6EA5B254-B072-4CB1-B43D-2BC2DB9CD7C4}" type="datetime1">
              <a:rPr lang="en-US" sz="1200" kern="1200">
                <a:solidFill>
                  <a:prstClr val="black">
                    <a:tint val="75000"/>
                  </a:prstClr>
                </a:solidFill>
                <a:latin typeface="Calibri"/>
                <a:ea typeface="+mn-ea"/>
                <a:cs typeface="+mn-cs"/>
              </a:rPr>
              <a:pPr algn="l" rtl="0"/>
              <a:t>7/2/2009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7/2/2009</a:t>
            </a:fld>
            <a:endParaRPr lang="en-US" sz="1200" kern="1200">
              <a:solidFill>
                <a:srgbClr val="C9C2D1">
                  <a:shade val="90000"/>
                </a:srgbClr>
              </a:solidFill>
              <a:latin typeface="Calibri"/>
              <a:ea typeface="+mn-ea"/>
              <a:cs typeface="+mn-cs"/>
            </a:endParaRPr>
          </a:p>
        </p:txBody>
      </p:sp>
      <p:sp>
        <p:nvSpPr>
          <p:cNvPr id="19" name="Footer Placeholder 18"/>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27" name="Slide Number Placeholder 26"/>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7/2/2009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C9C2D1">
                    <a:shade val="90000"/>
                  </a:srgbClr>
                </a:solidFill>
                <a:latin typeface="Calibri"/>
                <a:ea typeface="+mn-ea"/>
                <a:cs typeface="+mn-cs"/>
              </a:rPr>
              <a:pPr algn="l" rtl="0"/>
              <a:t>7/2/2009</a:t>
            </a:fld>
            <a:endParaRPr lang="en-US" sz="1200" kern="1200">
              <a:solidFill>
                <a:srgbClr val="C9C2D1">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C9C2D1">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C9C2D1">
                    <a:shade val="90000"/>
                  </a:srgbClr>
                </a:solidFill>
                <a:latin typeface="Calibri"/>
                <a:ea typeface="+mn-ea"/>
                <a:cs typeface="+mn-cs"/>
              </a:rPr>
              <a:pPr algn="r" rtl="0"/>
              <a:t>‹#›</a:t>
            </a:fld>
            <a:endParaRPr lang="en-US" sz="1200" kern="1200">
              <a:solidFill>
                <a:srgbClr val="C9C2D1">
                  <a:shade val="90000"/>
                </a:srgbClr>
              </a:solidFill>
              <a:latin typeface="Calibri"/>
              <a:ea typeface="+mn-ea"/>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7/2/2009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7/2/2009</a:t>
            </a:fld>
            <a:endParaRPr lang="en-US" sz="1200" kern="1200">
              <a:solidFill>
                <a:srgbClr val="69676D">
                  <a:shade val="90000"/>
                </a:srgbClr>
              </a:solidFill>
              <a:latin typeface="Calibri"/>
              <a:ea typeface="+mn-ea"/>
              <a:cs typeface="+mn-cs"/>
            </a:endParaRPr>
          </a:p>
        </p:txBody>
      </p:sp>
      <p:sp>
        <p:nvSpPr>
          <p:cNvPr id="8" name="Footer Placeholder 7"/>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7/2/2009</a:t>
            </a:fld>
            <a:endParaRPr lang="en-US" sz="1200" kern="1200">
              <a:solidFill>
                <a:srgbClr val="69676D">
                  <a:shade val="90000"/>
                </a:srgbClr>
              </a:solidFill>
              <a:latin typeface="Calibri"/>
              <a:ea typeface="+mn-ea"/>
              <a:cs typeface="+mn-cs"/>
            </a:endParaRPr>
          </a:p>
        </p:txBody>
      </p:sp>
      <p:sp>
        <p:nvSpPr>
          <p:cNvPr id="4" name="Footer Placeholder 3"/>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7/2/2009</a:t>
            </a:fld>
            <a:endParaRPr lang="en-US" sz="1200" kern="1200">
              <a:solidFill>
                <a:srgbClr val="69676D">
                  <a:shade val="90000"/>
                </a:srgbClr>
              </a:solidFill>
              <a:latin typeface="Calibri"/>
              <a:ea typeface="+mn-ea"/>
              <a:cs typeface="+mn-cs"/>
            </a:endParaRPr>
          </a:p>
        </p:txBody>
      </p:sp>
      <p:sp>
        <p:nvSpPr>
          <p:cNvPr id="3" name="Footer Placeholder 2"/>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7/2/2009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lgn="l" rtl="0"/>
            <a:fld id="{77420030-1D19-48EE-8FEC-248B2DA967E1}" type="datetime1">
              <a:rPr lang="en-US" sz="1200" kern="1200">
                <a:solidFill>
                  <a:prstClr val="black">
                    <a:tint val="75000"/>
                  </a:prstClr>
                </a:solidFill>
                <a:latin typeface="Calibri"/>
                <a:ea typeface="+mn-ea"/>
                <a:cs typeface="+mn-cs"/>
              </a:rPr>
              <a:pPr algn="l" rtl="0"/>
              <a:t>7/2/2009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a:endParaRPr lang="en-US" kern="1200">
              <a:solidFill>
                <a:prstClr val="white"/>
              </a:solidFill>
              <a:latin typeface="Calibri"/>
              <a:ea typeface="+mn-ea"/>
              <a:cs typeface="+mn-cs"/>
            </a:endParaRPr>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7/2/2009</a:t>
            </a:fld>
            <a:endParaRPr lang="en-US" sz="1200" kern="1200">
              <a:solidFill>
                <a:srgbClr val="69676D">
                  <a:shade val="90000"/>
                </a:srgbClr>
              </a:solidFill>
              <a:latin typeface="Calibri"/>
              <a:ea typeface="+mn-ea"/>
              <a:cs typeface="+mn-cs"/>
            </a:endParaRPr>
          </a:p>
        </p:txBody>
      </p:sp>
      <p:sp>
        <p:nvSpPr>
          <p:cNvPr id="6" name="Footer Placeholder 5"/>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7" name="Slide Number Placeholder 6"/>
          <p:cNvSpPr>
            <a:spLocks noGrp="1"/>
          </p:cNvSpPr>
          <p:nvPr>
            <p:ph type="sldNum" sz="quarter" idx="12"/>
          </p:nvPr>
        </p:nvSpPr>
        <p:spPr>
          <a:xfrm>
            <a:off x="8077200" y="6356350"/>
            <a:ext cx="609600" cy="365125"/>
          </a:xfrm>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7/2/2009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lgn="l" rtl="0"/>
            <a:fld id="{0B3C0AEA-CD41-4F3C-B390-ED135E50998F}" type="datetimeFigureOut">
              <a:rPr lang="en-US" sz="1200" kern="1200">
                <a:solidFill>
                  <a:srgbClr val="69676D">
                    <a:shade val="90000"/>
                  </a:srgbClr>
                </a:solidFill>
                <a:latin typeface="Calibri"/>
                <a:ea typeface="+mn-ea"/>
                <a:cs typeface="+mn-cs"/>
              </a:rPr>
              <a:pPr algn="l" rtl="0"/>
              <a:t>7/2/2009</a:t>
            </a:fld>
            <a:endParaRPr lang="en-US" sz="1200" kern="1200">
              <a:solidFill>
                <a:srgbClr val="69676D">
                  <a:shade val="90000"/>
                </a:srgbClr>
              </a:solidFill>
              <a:latin typeface="Calibri"/>
              <a:ea typeface="+mn-ea"/>
              <a:cs typeface="+mn-cs"/>
            </a:endParaRPr>
          </a:p>
        </p:txBody>
      </p:sp>
      <p:sp>
        <p:nvSpPr>
          <p:cNvPr id="5" name="Footer Placeholder 4"/>
          <p:cNvSpPr>
            <a:spLocks noGrp="1"/>
          </p:cNvSpPr>
          <p:nvPr>
            <p:ph type="ftr" sz="quarter" idx="11"/>
          </p:nvPr>
        </p:nvSpPr>
        <p:spPr/>
        <p:txBody>
          <a:bodyPr/>
          <a:lstStyle/>
          <a:p>
            <a:pPr algn="l" rtl="0"/>
            <a:endParaRPr lang="en-US" sz="1200" kern="1200">
              <a:solidFill>
                <a:srgbClr val="69676D">
                  <a:shade val="90000"/>
                </a:srgb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206E2B85-19E5-46B6-96E8-D48D86305B43}" type="slidenum">
              <a:rPr lang="en-US" sz="1200" kern="1200">
                <a:solidFill>
                  <a:srgbClr val="69676D">
                    <a:shade val="90000"/>
                  </a:srgbClr>
                </a:solidFill>
                <a:latin typeface="Calibri"/>
                <a:ea typeface="+mn-ea"/>
                <a:cs typeface="+mn-cs"/>
              </a:rPr>
              <a:pPr algn="r" rtl="0"/>
              <a:t>‹#›</a:t>
            </a:fld>
            <a:endParaRPr lang="en-US" sz="1200" kern="1200">
              <a:solidFill>
                <a:srgbClr val="69676D">
                  <a:shade val="90000"/>
                </a:srgbClr>
              </a:solidFill>
              <a:latin typeface="Calibri"/>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77F41EA-4E9E-4748-85C3-4EFCFDCC2890}"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E29E3B3-AD41-4BA2-8349-982E3A8CB97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29A22CE-6630-436E-9F81-7ED116946D13}"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328A5AEE-1311-41D1-8F67-9F75DAF9F4C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8" name="Footer Placeholder 7"/>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lvl1pPr>
              <a:defRPr/>
            </a:lvl1pPr>
          </a:lstStyle>
          <a:p>
            <a:pPr algn="r" rtl="0" eaLnBrk="0" fontAlgn="base" hangingPunct="0">
              <a:spcBef>
                <a:spcPct val="0"/>
              </a:spcBef>
              <a:spcAft>
                <a:spcPct val="0"/>
              </a:spcAft>
            </a:pPr>
            <a:fld id="{8E4E89A9-6194-49B6-8F8A-B1324964186B}"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4" name="Footer Placeholder 3"/>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lvl1pPr>
              <a:defRPr/>
            </a:lvl1pPr>
          </a:lstStyle>
          <a:p>
            <a:pPr algn="r" rtl="0" eaLnBrk="0" fontAlgn="base" hangingPunct="0">
              <a:spcBef>
                <a:spcPct val="0"/>
              </a:spcBef>
              <a:spcAft>
                <a:spcPct val="0"/>
              </a:spcAft>
            </a:pPr>
            <a:fld id="{D917FEAB-ADF7-49E0-9D0B-B4CB3C4F22B5}"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3" name="Footer Placeholder 2"/>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lvl1pPr>
              <a:defRPr/>
            </a:lvl1pPr>
          </a:lstStyle>
          <a:p>
            <a:pPr algn="r" rtl="0" eaLnBrk="0" fontAlgn="base" hangingPunct="0">
              <a:spcBef>
                <a:spcPct val="0"/>
              </a:spcBef>
              <a:spcAft>
                <a:spcPct val="0"/>
              </a:spcAft>
            </a:pPr>
            <a:fld id="{EB631620-8334-4551-91CF-A5AB6CD00ABC}"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lgn="l" rtl="0"/>
            <a:fld id="{1DCC7024-A3EF-4289-85F3-1C5CEC3D99F0}" type="datetime1">
              <a:rPr lang="en-US" sz="1200" kern="1200">
                <a:solidFill>
                  <a:prstClr val="black">
                    <a:tint val="75000"/>
                  </a:prstClr>
                </a:solidFill>
                <a:latin typeface="Calibri"/>
                <a:ea typeface="+mn-ea"/>
                <a:cs typeface="+mn-cs"/>
              </a:rPr>
              <a:pPr algn="l" rtl="0"/>
              <a:t>7/2/2009</a:t>
            </a:fld>
            <a:endParaRPr lang="en-US" sz="1200" kern="1200" dirty="0">
              <a:solidFill>
                <a:prstClr val="black">
                  <a:tint val="75000"/>
                </a:prstClr>
              </a:solidFill>
              <a:latin typeface="Calibri"/>
              <a:ea typeface="+mn-ea"/>
              <a:cs typeface="+mn-cs"/>
            </a:endParaRPr>
          </a:p>
        </p:txBody>
      </p:sp>
      <p:sp>
        <p:nvSpPr>
          <p:cNvPr id="5" name="Footer Placeholder 4"/>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BC33F8D3-9165-4C0D-8AD2-A419B821193D}"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lvl1pPr>
              <a:defRPr/>
            </a:lvl1pPr>
          </a:lstStyle>
          <a:p>
            <a:pPr algn="r" rtl="0" eaLnBrk="0" fontAlgn="base" hangingPunct="0">
              <a:spcBef>
                <a:spcPct val="0"/>
              </a:spcBef>
              <a:spcAft>
                <a:spcPct val="0"/>
              </a:spcAft>
            </a:pPr>
            <a:fld id="{988ECF90-20FC-447D-877C-85E650B253FA}"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459680C9-1C30-4958-9601-462A96CC58EE}"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5" name="Footer Placeholder 4"/>
          <p:cNvSpPr>
            <a:spLocks noGrp="1"/>
          </p:cNvSpPr>
          <p:nvPr>
            <p:ph type="ftr" sz="quarter" idx="11"/>
          </p:nvPr>
        </p:nvSpPr>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lvl1pPr>
              <a:defRPr/>
            </a:lvl1pPr>
          </a:lstStyle>
          <a:p>
            <a:pPr algn="r" rtl="0" eaLnBrk="0" fontAlgn="base" hangingPunct="0">
              <a:spcBef>
                <a:spcPct val="0"/>
              </a:spcBef>
              <a:spcAft>
                <a:spcPct val="0"/>
              </a:spcAft>
            </a:pPr>
            <a:fld id="{525A90D7-6446-4C32-93E3-45F763A3DA9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C726EDF-E73B-4653-8CA3-901FDACFA9A4}"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E64D242-45AE-466E-935B-D5A07B1E6A3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33400" y="1600200"/>
            <a:ext cx="3810000" cy="464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4495800" y="1600200"/>
            <a:ext cx="3810000" cy="4648200"/>
          </a:xfrm>
        </p:spPr>
        <p:txBody>
          <a:bodyPr/>
          <a:lstStyle/>
          <a:p>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B4CB3038-7DB3-4A34-98C0-4A18AECFF9D8}"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pPr algn="l" rtl="0" eaLnBrk="0" fontAlgn="base" hangingPunct="0">
              <a:spcBef>
                <a:spcPct val="0"/>
              </a:spcBef>
              <a:spcAft>
                <a:spcPct val="0"/>
              </a:spcAft>
            </a:pPr>
            <a:endParaRPr lang="en-US" sz="1400" kern="1200">
              <a:solidFill>
                <a:srgbClr val="000000"/>
              </a:solidFill>
              <a:latin typeface="Times New Roman" pitchFamily="18" charset="0"/>
              <a:ea typeface="+mn-ea"/>
              <a:cs typeface="+mn-cs"/>
            </a:endParaRPr>
          </a:p>
        </p:txBody>
      </p:sp>
      <p:sp>
        <p:nvSpPr>
          <p:cNvPr id="6" name="Footer Placeholder 5"/>
          <p:cNvSpPr>
            <a:spLocks noGrp="1"/>
          </p:cNvSpPr>
          <p:nvPr>
            <p:ph type="ftr" sz="quarter" idx="11"/>
          </p:nvPr>
        </p:nvSpPr>
        <p:spPr>
          <a:xfrm>
            <a:off x="5410200" y="6400800"/>
            <a:ext cx="2895600" cy="457200"/>
          </a:xfrm>
        </p:spPr>
        <p:txBody>
          <a:bodyPr/>
          <a:lstStyle>
            <a:lvl1pPr>
              <a:defRPr/>
            </a:lvl1pPr>
          </a:lstStyle>
          <a:p>
            <a:pPr algn="r" rtl="0" eaLnBrk="0" fontAlgn="base" hangingPunct="0">
              <a:spcBef>
                <a:spcPct val="0"/>
              </a:spcBef>
              <a:spcAft>
                <a:spcPct val="0"/>
              </a:spcAft>
            </a:pPr>
            <a:r>
              <a:rPr lang="en-US" sz="1400" kern="1200">
                <a:solidFill>
                  <a:srgbClr val="000000"/>
                </a:solidFill>
                <a:latin typeface="Comic Sans MS" pitchFamily="66" charset="0"/>
                <a:ea typeface="+mn-ea"/>
                <a:cs typeface="+mn-cs"/>
              </a:rPr>
              <a:t>2: Application Layer</a:t>
            </a:r>
            <a:endParaRPr lang="en-US" sz="1400" kern="1200">
              <a:solidFill>
                <a:srgbClr val="000000"/>
              </a:solidFill>
              <a:latin typeface="Times New Roman" pitchFamily="18" charset="0"/>
              <a:ea typeface="+mn-ea"/>
              <a:cs typeface="+mn-cs"/>
            </a:endParaRPr>
          </a:p>
        </p:txBody>
      </p:sp>
      <p:sp>
        <p:nvSpPr>
          <p:cNvPr id="7" name="Slide Number Placeholder 6"/>
          <p:cNvSpPr>
            <a:spLocks noGrp="1"/>
          </p:cNvSpPr>
          <p:nvPr>
            <p:ph type="sldNum" sz="quarter" idx="12"/>
          </p:nvPr>
        </p:nvSpPr>
        <p:spPr>
          <a:xfrm>
            <a:off x="8305800" y="6400800"/>
            <a:ext cx="457200" cy="457200"/>
          </a:xfrm>
        </p:spPr>
        <p:txBody>
          <a:bodyPr/>
          <a:lstStyle>
            <a:lvl1pPr>
              <a:defRPr/>
            </a:lvl1pPr>
          </a:lstStyle>
          <a:p>
            <a:pPr algn="r" rtl="0" eaLnBrk="0" fontAlgn="base" hangingPunct="0">
              <a:spcBef>
                <a:spcPct val="0"/>
              </a:spcBef>
              <a:spcAft>
                <a:spcPct val="0"/>
              </a:spcAft>
            </a:pPr>
            <a:fld id="{77FF0141-824D-40CF-8FA6-E341E6479C41}" type="slidenum">
              <a:rPr lang="en-US" sz="1400" kern="1200">
                <a:solidFill>
                  <a:srgbClr val="000000"/>
                </a:solidFill>
                <a:latin typeface="Times New Roman" pitchFamily="18" charset="0"/>
                <a:ea typeface="+mn-ea"/>
                <a:cs typeface="+mn-cs"/>
              </a:rPr>
              <a:pPr algn="r" rtl="0" eaLnBrk="0" fontAlgn="base" hangingPunct="0">
                <a:spcBef>
                  <a:spcPct val="0"/>
                </a:spcBef>
                <a:spcAft>
                  <a:spcPct val="0"/>
                </a:spcAft>
              </a:pPr>
              <a:t>‹#›</a:t>
            </a:fld>
            <a:endParaRPr lang="en-US" sz="1400" kern="1200">
              <a:solidFill>
                <a:srgbClr val="000000"/>
              </a:solidFill>
              <a:latin typeface="Times New Roman" pitchFamily="18"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lgn="l" rtl="0"/>
            <a:fld id="{EB93474D-E5F8-4FC2-9B60-E2ED55F7E2BC}" type="datetime1">
              <a:rPr lang="en-US" sz="1200" kern="1200">
                <a:solidFill>
                  <a:prstClr val="black">
                    <a:tint val="75000"/>
                  </a:prstClr>
                </a:solidFill>
                <a:latin typeface="Calibri"/>
                <a:ea typeface="+mn-ea"/>
                <a:cs typeface="+mn-cs"/>
              </a:rPr>
              <a:pPr algn="l" rtl="0"/>
              <a:t>7/2/2009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lgn="l" rtl="0"/>
            <a:fld id="{45F01133-C2BB-4240-8A90-E7F9C260C7F2}" type="datetime1">
              <a:rPr lang="en-US" sz="1200" kern="1200">
                <a:solidFill>
                  <a:prstClr val="black">
                    <a:tint val="75000"/>
                  </a:prstClr>
                </a:solidFill>
                <a:latin typeface="Calibri"/>
                <a:ea typeface="+mn-ea"/>
                <a:cs typeface="+mn-cs"/>
              </a:rPr>
              <a:pPr algn="l" rtl="0"/>
              <a:t>7/2/2009</a:t>
            </a:fld>
            <a:endParaRPr lang="en-US" sz="1200" kern="1200" dirty="0">
              <a:solidFill>
                <a:prstClr val="black">
                  <a:tint val="75000"/>
                </a:prstClr>
              </a:solidFill>
              <a:latin typeface="Calibri"/>
              <a:ea typeface="+mn-ea"/>
              <a:cs typeface="+mn-cs"/>
            </a:endParaRPr>
          </a:p>
        </p:txBody>
      </p:sp>
      <p:sp>
        <p:nvSpPr>
          <p:cNvPr id="8" name="Footer Placeholder 7"/>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9" name="Slide Number Placeholder 8"/>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lgn="l" rtl="0"/>
            <a:fld id="{60208E7E-0F10-4335-A88E-EEEC5A96BB53}" type="datetime1">
              <a:rPr lang="en-US" sz="1200" kern="1200">
                <a:solidFill>
                  <a:prstClr val="black">
                    <a:tint val="75000"/>
                  </a:prstClr>
                </a:solidFill>
                <a:latin typeface="Calibri"/>
                <a:ea typeface="+mn-ea"/>
                <a:cs typeface="+mn-cs"/>
              </a:rPr>
              <a:pPr algn="l" rtl="0"/>
              <a:t>7/2/2009</a:t>
            </a:fld>
            <a:endParaRPr lang="en-US" sz="1200" kern="1200" dirty="0">
              <a:solidFill>
                <a:prstClr val="black">
                  <a:tint val="75000"/>
                </a:prstClr>
              </a:solidFill>
              <a:latin typeface="Calibri"/>
              <a:ea typeface="+mn-ea"/>
              <a:cs typeface="+mn-cs"/>
            </a:endParaRPr>
          </a:p>
        </p:txBody>
      </p:sp>
      <p:sp>
        <p:nvSpPr>
          <p:cNvPr id="4" name="Footer Placeholder 3"/>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5" name="Slide Number Placeholder 4"/>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lgn="l" rtl="0"/>
            <a:fld id="{B3768742-6EA7-4B48-AECD-8DE7C8634080}" type="datetime1">
              <a:rPr lang="en-US" sz="1200" kern="1200">
                <a:solidFill>
                  <a:prstClr val="black">
                    <a:tint val="75000"/>
                  </a:prstClr>
                </a:solidFill>
                <a:latin typeface="Calibri"/>
                <a:ea typeface="+mn-ea"/>
                <a:cs typeface="+mn-cs"/>
              </a:rPr>
              <a:pPr algn="l" rtl="0"/>
              <a:t>7/2/2009</a:t>
            </a:fld>
            <a:endParaRPr lang="en-US" sz="1200" kern="1200" dirty="0">
              <a:solidFill>
                <a:prstClr val="black">
                  <a:tint val="75000"/>
                </a:prstClr>
              </a:solidFill>
              <a:latin typeface="Calibri"/>
              <a:ea typeface="+mn-ea"/>
              <a:cs typeface="+mn-cs"/>
            </a:endParaRPr>
          </a:p>
        </p:txBody>
      </p:sp>
      <p:sp>
        <p:nvSpPr>
          <p:cNvPr id="3" name="Footer Placeholder 2"/>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4" name="Slide Number Placeholder 3"/>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AEF9BD24-8B58-4783-8F34-32EB50B922AF}" type="datetime1">
              <a:rPr lang="en-US" sz="1200" kern="1200">
                <a:solidFill>
                  <a:prstClr val="black">
                    <a:tint val="75000"/>
                  </a:prstClr>
                </a:solidFill>
                <a:latin typeface="Calibri"/>
                <a:ea typeface="+mn-ea"/>
                <a:cs typeface="+mn-cs"/>
              </a:rPr>
              <a:pPr algn="l" rtl="0"/>
              <a:t>7/2/2009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lgn="l" rtl="0"/>
            <a:fld id="{BE698035-A15B-4316-8BE6-2D4E036B8C5E}" type="datetime1">
              <a:rPr lang="en-US" sz="1200" kern="1200">
                <a:solidFill>
                  <a:prstClr val="black">
                    <a:tint val="75000"/>
                  </a:prstClr>
                </a:solidFill>
                <a:latin typeface="Calibri"/>
                <a:ea typeface="+mn-ea"/>
                <a:cs typeface="+mn-cs"/>
              </a:rPr>
              <a:pPr algn="l" rtl="0"/>
              <a:t>7/2/2009</a:t>
            </a:fld>
            <a:endParaRPr lang="en-US" sz="1200" kern="1200" dirty="0">
              <a:solidFill>
                <a:prstClr val="black">
                  <a:tint val="75000"/>
                </a:prstClr>
              </a:solidFill>
              <a:latin typeface="Calibri"/>
              <a:ea typeface="+mn-ea"/>
              <a:cs typeface="+mn-cs"/>
            </a:endParaRPr>
          </a:p>
        </p:txBody>
      </p:sp>
      <p:sp>
        <p:nvSpPr>
          <p:cNvPr id="6" name="Footer Placeholder 5"/>
          <p:cNvSpPr>
            <a:spLocks noGrp="1"/>
          </p:cNvSpPr>
          <p:nvPr>
            <p:ph type="ftr" sz="quarter" idx="11"/>
          </p:nvPr>
        </p:nvSpPr>
        <p:spPr/>
        <p:txBody>
          <a:bodyPr/>
          <a:lstStyle/>
          <a:p>
            <a:pPr algn="ctr" rtl="0"/>
            <a:endParaRPr lang="en-US" sz="1200" kern="1200" dirty="0">
              <a:solidFill>
                <a:prstClr val="black">
                  <a:tint val="75000"/>
                </a:prstClr>
              </a:solidFill>
              <a:latin typeface="Calibri"/>
              <a:ea typeface="+mn-ea"/>
              <a:cs typeface="+mn-cs"/>
            </a:endParaRPr>
          </a:p>
        </p:txBody>
      </p:sp>
      <p:sp>
        <p:nvSpPr>
          <p:cNvPr id="7" name="Slide Number Placeholder 6"/>
          <p:cNvSpPr>
            <a:spLocks noGrp="1"/>
          </p:cNvSpPr>
          <p:nvPr>
            <p:ph type="sldNum" sz="quarter" idx="12"/>
          </p:nvPr>
        </p:nvSpPr>
        <p:spPr/>
        <p:txBody>
          <a:bodyPr/>
          <a:lstStyle/>
          <a:p>
            <a:pPr algn="r" rtl="0"/>
            <a:fld id="{61B07901-0FDA-43D8-9966-A72C4CAA4B59}" type="slidenum">
              <a:rPr lang="en-US" sz="1200" kern="1200">
                <a:solidFill>
                  <a:prstClr val="black">
                    <a:tint val="75000"/>
                  </a:prstClr>
                </a:solidFill>
                <a:latin typeface="Calibri"/>
                <a:ea typeface="+mn-ea"/>
                <a:cs typeface="+mn-cs"/>
              </a:rPr>
              <a:pPr algn="r" rtl="0"/>
              <a:t>‹#›</a:t>
            </a:fld>
            <a:endParaRPr lang="en-US" sz="1200" kern="1200" dirty="0">
              <a:solidFill>
                <a:prstClr val="black">
                  <a:tint val="75000"/>
                </a:prstClr>
              </a:solidFill>
              <a:latin typeface="Calibri"/>
              <a:ea typeface="+mn-ea"/>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6" Type="http://schemas.openxmlformats.org/officeDocument/2006/relationships/theme" Target="../theme/theme3.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6B6B065-F737-42D4-B0BE-72B22DA3D634}" type="datetime1">
              <a:rPr lang="en-US" kern="1200" smtClean="0">
                <a:solidFill>
                  <a:prstClr val="black">
                    <a:tint val="75000"/>
                  </a:prstClr>
                </a:solidFill>
                <a:latin typeface="Calibri"/>
                <a:ea typeface="+mn-ea"/>
                <a:cs typeface="+mn-cs"/>
              </a:rPr>
              <a:pPr rtl="0"/>
              <a:t>7/2/2009</a:t>
            </a:fld>
            <a:endParaRPr lang="en-US" kern="1200" dirty="0">
              <a:solidFill>
                <a:prstClr val="black">
                  <a:tint val="75000"/>
                </a:prstClr>
              </a:solidFill>
              <a:latin typeface="Calibri"/>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en-US" kern="1200" dirty="0">
              <a:solidFill>
                <a:prstClr val="black">
                  <a:tint val="75000"/>
                </a:prstClr>
              </a:solidFill>
              <a:latin typeface="Calibri"/>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61B07901-0FDA-43D8-9966-A72C4CAA4B59}" type="slidenum">
              <a:rPr lang="en-US" kern="1200" smtClean="0">
                <a:solidFill>
                  <a:prstClr val="black">
                    <a:tint val="75000"/>
                  </a:prstClr>
                </a:solidFill>
                <a:latin typeface="Calibri"/>
                <a:ea typeface="+mn-ea"/>
                <a:cs typeface="+mn-cs"/>
              </a:rPr>
              <a:pPr rtl="0"/>
              <a:t>‹#›</a:t>
            </a:fld>
            <a:endParaRPr lang="en-US" kern="1200" dirty="0">
              <a:solidFill>
                <a:prstClr val="black">
                  <a:tint val="75000"/>
                </a:prstClr>
              </a:solidFill>
              <a:latin typeface="Calibri"/>
              <a:ea typeface="+mn-ea"/>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fld id="{0B3C0AEA-CD41-4F3C-B390-ED135E50998F}" type="datetimeFigureOut">
              <a:rPr lang="en-US" kern="1200" smtClean="0">
                <a:solidFill>
                  <a:srgbClr val="69676D">
                    <a:shade val="90000"/>
                  </a:srgbClr>
                </a:solidFill>
                <a:latin typeface="Calibri"/>
                <a:ea typeface="+mn-ea"/>
                <a:cs typeface="+mn-cs"/>
              </a:rPr>
              <a:pPr rtl="0"/>
              <a:t>7/2/2009</a:t>
            </a:fld>
            <a:endParaRPr lang="en-US" kern="1200" dirty="0">
              <a:solidFill>
                <a:srgbClr val="69676D">
                  <a:shade val="90000"/>
                </a:srgbClr>
              </a:solidFill>
              <a:latin typeface="Calibri"/>
              <a:ea typeface="+mn-ea"/>
              <a:cs typeface="+mn-cs"/>
            </a:endParaRPr>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rtl="0"/>
            <a:endParaRPr lang="en-US" kern="1200" dirty="0">
              <a:solidFill>
                <a:srgbClr val="69676D">
                  <a:shade val="90000"/>
                </a:srgbClr>
              </a:solidFill>
              <a:latin typeface="Calibri"/>
              <a:ea typeface="+mn-ea"/>
              <a:cs typeface="+mn-cs"/>
            </a:endParaRP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rtl="0"/>
            <a:fld id="{206E2B85-19E5-46B6-96E8-D48D86305B43}" type="slidenum">
              <a:rPr lang="en-US" kern="1200" smtClean="0">
                <a:solidFill>
                  <a:srgbClr val="69676D">
                    <a:shade val="90000"/>
                  </a:srgbClr>
                </a:solidFill>
                <a:latin typeface="Calibri"/>
                <a:ea typeface="+mn-ea"/>
                <a:cs typeface="+mn-cs"/>
              </a:rPr>
              <a:pPr rtl="0"/>
              <a:t>‹#›</a:t>
            </a:fld>
            <a:endParaRPr lang="en-US" kern="1200" dirty="0">
              <a:solidFill>
                <a:srgbClr val="69676D">
                  <a:shade val="90000"/>
                </a:srgbClr>
              </a:solidFill>
              <a:latin typeface="Calibri"/>
              <a:ea typeface="+mn-ea"/>
              <a:cs typeface="+mn-cs"/>
            </a:endParaRPr>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pPr algn="l" rtl="0"/>
              <a:endParaRPr lang="en-US" kern="1200">
                <a:solidFill>
                  <a:prstClr val="black"/>
                </a:solidFill>
                <a:latin typeface="Calibri"/>
                <a:ea typeface="+mn-ea"/>
                <a:cs typeface="+mn-cs"/>
              </a:endParaRPr>
            </a:p>
          </p:txBody>
        </p:sp>
      </p:gr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400">
                <a:latin typeface="Times New Roman" pitchFamily="18" charset="0"/>
              </a:defRPr>
            </a:lvl1pPr>
          </a:lstStyle>
          <a:p>
            <a:pPr algn="l" rtl="0" eaLnBrk="0" fontAlgn="base" hangingPunct="0">
              <a:spcAft>
                <a:spcPct val="0"/>
              </a:spcAft>
            </a:pPr>
            <a:endParaRPr lang="en-US" kern="1200">
              <a:solidFill>
                <a:srgbClr val="000000"/>
              </a:solidFill>
              <a:ea typeface="+mn-ea"/>
              <a:cs typeface="+mn-cs"/>
            </a:endParaRPr>
          </a:p>
        </p:txBody>
      </p:sp>
      <p:sp>
        <p:nvSpPr>
          <p:cNvPr id="1029" name="Rectangle 5"/>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vl1pPr>
          </a:lstStyle>
          <a:p>
            <a:pPr rtl="0" eaLnBrk="0" fontAlgn="base" hangingPunct="0">
              <a:spcAft>
                <a:spcPct val="0"/>
              </a:spcAft>
            </a:pPr>
            <a:r>
              <a:rPr lang="en-US" kern="1200">
                <a:solidFill>
                  <a:srgbClr val="000000"/>
                </a:solidFill>
                <a:latin typeface="Comic Sans MS" pitchFamily="66" charset="0"/>
                <a:ea typeface="+mn-ea"/>
                <a:cs typeface="+mn-cs"/>
              </a:rPr>
              <a:t>2: Application Layer</a:t>
            </a:r>
            <a:endParaRPr lang="en-US" kern="1200">
              <a:solidFill>
                <a:srgbClr val="000000"/>
              </a:solidFill>
              <a:latin typeface="Times New Roman" pitchFamily="18" charset="0"/>
              <a:ea typeface="+mn-ea"/>
              <a:cs typeface="+mn-cs"/>
            </a:endParaRPr>
          </a:p>
        </p:txBody>
      </p:sp>
      <p:sp>
        <p:nvSpPr>
          <p:cNvPr id="1030" name="Rectangle 6"/>
          <p:cNvSpPr>
            <a:spLocks noGrp="1" noChangeArrowheads="1"/>
          </p:cNvSpPr>
          <p:nvPr>
            <p:ph type="sldNum" sz="quarter" idx="4"/>
          </p:nvPr>
        </p:nvSpPr>
        <p:spPr bwMode="auto">
          <a:xfrm>
            <a:off x="8305800" y="6400800"/>
            <a:ext cx="457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400">
                <a:latin typeface="Times New Roman" pitchFamily="18" charset="0"/>
              </a:defRPr>
            </a:lvl1pPr>
          </a:lstStyle>
          <a:p>
            <a:pPr rtl="0" eaLnBrk="0" fontAlgn="base" hangingPunct="0">
              <a:spcAft>
                <a:spcPct val="0"/>
              </a:spcAft>
            </a:pPr>
            <a:fld id="{2B13FDBE-2CC5-44C0-B4E2-7F19561BBC93}" type="slidenum">
              <a:rPr lang="en-US" kern="1200">
                <a:solidFill>
                  <a:srgbClr val="000000"/>
                </a:solidFill>
                <a:ea typeface="+mn-ea"/>
                <a:cs typeface="+mn-cs"/>
              </a:rPr>
              <a:pPr rtl="0" eaLnBrk="0" fontAlgn="base" hangingPunct="0">
                <a:spcAft>
                  <a:spcPct val="0"/>
                </a:spcAft>
              </a:pPr>
              <a:t>‹#›</a:t>
            </a:fld>
            <a:endParaRPr lang="en-US" kern="1200">
              <a:solidFill>
                <a:srgbClr val="000000"/>
              </a:solidFill>
              <a:ea typeface="+mn-ea"/>
              <a:cs typeface="+mn-cs"/>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hyperlink" Target="http://sites.google.com/site/cse320site/"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compnets.ning.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8" name="TextBox 7"/>
          <p:cNvSpPr txBox="1"/>
          <p:nvPr/>
        </p:nvSpPr>
        <p:spPr>
          <a:xfrm>
            <a:off x="0" y="0"/>
            <a:ext cx="9144000" cy="830997"/>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tx1"/>
                  </a:solidFill>
                </a:ln>
                <a:solidFill>
                  <a:schemeClr val="bg1"/>
                </a:solidFill>
                <a:latin typeface="Tahoma" pitchFamily="34" charset="0"/>
                <a:cs typeface="Tahoma" pitchFamily="34" charset="0"/>
              </a:rPr>
              <a:t>Topic 5: End-to-End Protocol</a:t>
            </a:r>
            <a:endParaRPr lang="th-TH" sz="4000" b="1" kern="1200" dirty="0">
              <a:ln>
                <a:solidFill>
                  <a:schemeClr val="tx1"/>
                </a:solidFill>
              </a:ln>
              <a:solidFill>
                <a:schemeClr val="bg1"/>
              </a:solidFill>
              <a:latin typeface="Tahoma" pitchFamily="34" charset="0"/>
              <a:cs typeface="Tahoma" pitchFamily="34" charset="0"/>
            </a:endParaRPr>
          </a:p>
        </p:txBody>
      </p:sp>
      <p:pic>
        <p:nvPicPr>
          <p:cNvPr id="4" name="Picture 12"/>
          <p:cNvPicPr>
            <a:picLocks noChangeAspect="1" noChangeArrowheads="1"/>
          </p:cNvPicPr>
          <p:nvPr/>
        </p:nvPicPr>
        <p:blipFill>
          <a:blip r:embed="rId3">
            <a:clrChange>
              <a:clrFrom>
                <a:srgbClr val="FFFFFF"/>
              </a:clrFrom>
              <a:clrTo>
                <a:srgbClr val="FFFFFF">
                  <a:alpha val="0"/>
                </a:srgbClr>
              </a:clrTo>
            </a:clrChange>
            <a:duotone>
              <a:schemeClr val="accent6">
                <a:shade val="45000"/>
                <a:satMod val="135000"/>
              </a:schemeClr>
              <a:prstClr val="white"/>
            </a:duotone>
          </a:blip>
          <a:srcRect/>
          <a:stretch>
            <a:fillRect/>
          </a:stretch>
        </p:blipFill>
        <p:spPr bwMode="auto">
          <a:xfrm>
            <a:off x="261938" y="1600200"/>
            <a:ext cx="8501062" cy="4117975"/>
          </a:xfrm>
          <a:prstGeom prst="rect">
            <a:avLst/>
          </a:prstGeom>
          <a:noFill/>
          <a:ln w="9525">
            <a:noFill/>
            <a:miter lim="800000"/>
            <a:headEnd/>
            <a:tailEnd/>
          </a:ln>
          <a:effectLst/>
        </p:spPr>
      </p:pic>
      <p:grpSp>
        <p:nvGrpSpPr>
          <p:cNvPr id="17" name="Group 16"/>
          <p:cNvGrpSpPr/>
          <p:nvPr/>
        </p:nvGrpSpPr>
        <p:grpSpPr>
          <a:xfrm>
            <a:off x="228600" y="2590800"/>
            <a:ext cx="8534400" cy="3049588"/>
            <a:chOff x="228600" y="2590800"/>
            <a:chExt cx="8534400" cy="3049588"/>
          </a:xfrm>
        </p:grpSpPr>
        <p:cxnSp>
          <p:nvCxnSpPr>
            <p:cNvPr id="6" name="Straight Connector 5"/>
            <p:cNvCxnSpPr/>
            <p:nvPr/>
          </p:nvCxnSpPr>
          <p:spPr>
            <a:xfrm rot="5400000">
              <a:off x="-800100" y="3695700"/>
              <a:ext cx="3048000" cy="838200"/>
            </a:xfrm>
            <a:prstGeom prst="line">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10800000">
              <a:off x="228600" y="5638800"/>
              <a:ext cx="8534400" cy="1588"/>
            </a:xfrm>
            <a:prstGeom prst="straightConnector1">
              <a:avLst/>
            </a:prstGeom>
            <a:ln w="76200">
              <a:solidFill>
                <a:srgbClr val="FF66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16200000" flipH="1">
              <a:off x="6819900" y="3695700"/>
              <a:ext cx="2971800" cy="762000"/>
            </a:xfrm>
            <a:prstGeom prst="line">
              <a:avLst/>
            </a:prstGeom>
            <a:ln w="76200">
              <a:solidFill>
                <a:srgbClr val="FF6600"/>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r>
              <a:rPr lang="en-US" sz="4400" b="1" dirty="0" smtClean="0">
                <a:ln>
                  <a:solidFill>
                    <a:prstClr val="black"/>
                  </a:solidFill>
                </a:ln>
                <a:solidFill>
                  <a:prstClr val="white"/>
                </a:solidFill>
                <a:latin typeface="Tahoma" pitchFamily="34" charset="0"/>
                <a:cs typeface="Tahoma" pitchFamily="34" charset="0"/>
              </a:rPr>
              <a:t>Sliding Windows </a:t>
            </a:r>
            <a:r>
              <a:rPr lang="en-US" sz="4300" b="1" dirty="0" smtClean="0">
                <a:ln>
                  <a:solidFill>
                    <a:prstClr val="black"/>
                  </a:solidFill>
                </a:ln>
                <a:solidFill>
                  <a:prstClr val="white"/>
                </a:solidFill>
                <a:latin typeface="Tahoma" pitchFamily="34" charset="0"/>
                <a:cs typeface="Tahoma" pitchFamily="34" charset="0"/>
              </a:rPr>
              <a:t>– Sender’s end</a:t>
            </a:r>
            <a:endParaRPr lang="th-TH" sz="4300" b="1"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393700" y="1600200"/>
            <a:ext cx="8521700" cy="2057400"/>
          </a:xfrm>
          <a:prstGeom prst="rect">
            <a:avLst/>
          </a:prstGeom>
          <a:noFill/>
          <a:ln w="9525">
            <a:noFill/>
            <a:miter lim="800000"/>
            <a:headEnd/>
            <a:tailEnd/>
          </a:ln>
          <a:effectLst/>
        </p:spPr>
      </p:pic>
      <p:cxnSp>
        <p:nvCxnSpPr>
          <p:cNvPr id="9" name="Straight Connector 8"/>
          <p:cNvCxnSpPr/>
          <p:nvPr/>
        </p:nvCxnSpPr>
        <p:spPr>
          <a:xfrm rot="10800000">
            <a:off x="5410200" y="1905000"/>
            <a:ext cx="533400" cy="1588"/>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13" name="Picture 10"/>
          <p:cNvPicPr>
            <a:picLocks noChangeAspect="1" noChangeArrowheads="1"/>
          </p:cNvPicPr>
          <p:nvPr/>
        </p:nvPicPr>
        <p:blipFill>
          <a:blip r:embed="rId4"/>
          <a:srcRect l="2627" b="53556"/>
          <a:stretch>
            <a:fillRect/>
          </a:stretch>
        </p:blipFill>
        <p:spPr bwMode="auto">
          <a:xfrm>
            <a:off x="457200" y="4160520"/>
            <a:ext cx="8474075" cy="1524000"/>
          </a:xfrm>
          <a:prstGeom prst="rect">
            <a:avLst/>
          </a:prstGeom>
          <a:noFill/>
          <a:ln w="9525">
            <a:noFill/>
            <a:miter lim="800000"/>
            <a:headEnd/>
            <a:tailEnd/>
          </a:ln>
          <a:effectLst/>
        </p:spPr>
      </p:pic>
      <p:pic>
        <p:nvPicPr>
          <p:cNvPr id="14" name="Picture 10"/>
          <p:cNvPicPr>
            <a:picLocks noChangeAspect="1" noChangeArrowheads="1"/>
          </p:cNvPicPr>
          <p:nvPr/>
        </p:nvPicPr>
        <p:blipFill>
          <a:blip r:embed="rId4">
            <a:clrChange>
              <a:clrFrom>
                <a:srgbClr val="FFFFFF"/>
              </a:clrFrom>
              <a:clrTo>
                <a:srgbClr val="FFFFFF">
                  <a:alpha val="0"/>
                </a:srgbClr>
              </a:clrTo>
            </a:clrChange>
          </a:blip>
          <a:srcRect l="3502" t="51234"/>
          <a:stretch>
            <a:fillRect/>
          </a:stretch>
        </p:blipFill>
        <p:spPr bwMode="auto">
          <a:xfrm>
            <a:off x="533400" y="3962400"/>
            <a:ext cx="8397875" cy="1600200"/>
          </a:xfrm>
          <a:prstGeom prst="rect">
            <a:avLst/>
          </a:prstGeom>
          <a:noFill/>
          <a:ln w="9525">
            <a:noFill/>
            <a:miter lim="800000"/>
            <a:headEnd/>
            <a:tailEnd/>
          </a:ln>
          <a:effectLst/>
        </p:spPr>
      </p:pic>
      <p:cxnSp>
        <p:nvCxnSpPr>
          <p:cNvPr id="10" name="Straight Connector 9"/>
          <p:cNvCxnSpPr/>
          <p:nvPr/>
        </p:nvCxnSpPr>
        <p:spPr>
          <a:xfrm rot="10800000">
            <a:off x="5791201" y="4419600"/>
            <a:ext cx="1600199" cy="1589"/>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0" presetClass="exit" presetSubtype="0" fill="hold" nodeType="afterEffect">
                                  <p:stCondLst>
                                    <p:cond delay="500"/>
                                  </p:stCondLst>
                                  <p:childTnLst>
                                    <p:animEffect transition="out" filter="fade">
                                      <p:cBhvr>
                                        <p:cTn id="9" dur="2000"/>
                                        <p:tgtEl>
                                          <p:spTgt spid="9"/>
                                        </p:tgtEl>
                                      </p:cBhvr>
                                    </p:animEffect>
                                    <p:set>
                                      <p:cBhvr>
                                        <p:cTn id="10" dur="1" fill="hold">
                                          <p:stCondLst>
                                            <p:cond delay="1999"/>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par>
                          <p:cTn id="15" fill="hold">
                            <p:stCondLst>
                              <p:cond delay="0"/>
                            </p:stCondLst>
                            <p:childTnLst>
                              <p:par>
                                <p:cTn id="16" presetID="10" presetClass="exit" presetSubtype="0" fill="hold" nodeType="afterEffect">
                                  <p:stCondLst>
                                    <p:cond delay="500"/>
                                  </p:stCondLst>
                                  <p:childTnLst>
                                    <p:animEffect transition="out" filter="fade">
                                      <p:cBhvr>
                                        <p:cTn id="17" dur="2000"/>
                                        <p:tgtEl>
                                          <p:spTgt spid="10"/>
                                        </p:tgtEl>
                                      </p:cBhvr>
                                    </p:animEffect>
                                    <p:set>
                                      <p:cBhvr>
                                        <p:cTn id="18" dur="1" fill="hold">
                                          <p:stCondLst>
                                            <p:cond delay="1999"/>
                                          </p:stCondLst>
                                        </p:cTn>
                                        <p:tgtEl>
                                          <p:spTgt spid="10"/>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rtl="0"/>
            <a:r>
              <a:rPr lang="en-US" sz="4400" b="1" dirty="0" smtClean="0">
                <a:ln>
                  <a:solidFill>
                    <a:prstClr val="black"/>
                  </a:solidFill>
                </a:ln>
                <a:solidFill>
                  <a:prstClr val="white"/>
                </a:solidFill>
                <a:latin typeface="Tahoma" pitchFamily="34" charset="0"/>
                <a:cs typeface="Tahoma" pitchFamily="34" charset="0"/>
              </a:rPr>
              <a:t>TCP Flow Control</a:t>
            </a:r>
            <a:endParaRPr lang="th-TH" sz="4400" b="1" dirty="0">
              <a:ln>
                <a:solidFill>
                  <a:prstClr val="black"/>
                </a:solidFill>
              </a:ln>
              <a:solidFill>
                <a:prstClr val="white"/>
              </a:solidFill>
              <a:latin typeface="Tahoma" pitchFamily="34" charset="0"/>
              <a:cs typeface="Tahoma" pitchFamily="34" charset="0"/>
            </a:endParaRPr>
          </a:p>
        </p:txBody>
      </p:sp>
      <p:sp>
        <p:nvSpPr>
          <p:cNvPr id="8" name="Rectangle 7"/>
          <p:cNvSpPr/>
          <p:nvPr/>
        </p:nvSpPr>
        <p:spPr>
          <a:xfrm>
            <a:off x="0" y="1371600"/>
            <a:ext cx="9144000" cy="1077218"/>
          </a:xfrm>
          <a:prstGeom prst="rect">
            <a:avLst/>
          </a:prstGeom>
        </p:spPr>
        <p:txBody>
          <a:bodyPr wrap="square">
            <a:spAutoFit/>
          </a:bodyPr>
          <a:lstStyle/>
          <a:p>
            <a:pPr algn="ctr"/>
            <a:r>
              <a:rPr lang="en-US" sz="3600" b="1" dirty="0" smtClean="0">
                <a:ln w="0" cap="rnd" cmpd="thickThin">
                  <a:solidFill>
                    <a:prstClr val="black"/>
                  </a:solidFill>
                  <a:bevel/>
                </a:ln>
                <a:solidFill>
                  <a:schemeClr val="accent1"/>
                </a:solidFill>
                <a:latin typeface="Microsoft Sans Serif" pitchFamily="34" charset="0"/>
                <a:cs typeface="Microsoft Sans Serif" pitchFamily="34" charset="0"/>
              </a:rPr>
              <a:t>Expanding/ Shrinking Windows </a:t>
            </a:r>
          </a:p>
          <a:p>
            <a:pPr algn="ctr"/>
            <a:r>
              <a:rPr lang="en-US" sz="2800" b="1" dirty="0" smtClean="0">
                <a:ln w="0" cap="rnd" cmpd="thickThin">
                  <a:noFill/>
                  <a:bevel/>
                </a:ln>
                <a:latin typeface="Microsoft Sans Serif" pitchFamily="34" charset="0"/>
                <a:cs typeface="Microsoft Sans Serif" pitchFamily="34" charset="0"/>
              </a:rPr>
              <a:t>(based on receiver advertised window)</a:t>
            </a:r>
            <a:endParaRPr lang="en-US" sz="2800" dirty="0">
              <a:ln w="0" cap="rnd" cmpd="thickThin">
                <a:noFill/>
                <a:bevel/>
              </a:ln>
              <a:latin typeface="Microsoft Sans Serif" pitchFamily="34" charset="0"/>
              <a:cs typeface="Microsoft Sans Serif" pitchFamily="34" charset="0"/>
            </a:endParaRPr>
          </a:p>
        </p:txBody>
      </p:sp>
      <p:pic>
        <p:nvPicPr>
          <p:cNvPr id="9" name="Picture 13"/>
          <p:cNvPicPr>
            <a:picLocks noChangeAspect="1" noChangeArrowheads="1"/>
          </p:cNvPicPr>
          <p:nvPr/>
        </p:nvPicPr>
        <p:blipFill>
          <a:blip r:embed="rId3"/>
          <a:srcRect r="21885"/>
          <a:stretch>
            <a:fillRect/>
          </a:stretch>
        </p:blipFill>
        <p:spPr bwMode="auto">
          <a:xfrm>
            <a:off x="1528763" y="3200400"/>
            <a:ext cx="6777037" cy="1450975"/>
          </a:xfrm>
          <a:prstGeom prst="rect">
            <a:avLst/>
          </a:prstGeom>
          <a:noFill/>
          <a:ln w="9525">
            <a:noFill/>
            <a:miter lim="800000"/>
            <a:headEnd/>
            <a:tailEnd/>
          </a:ln>
          <a:effectLst/>
        </p:spPr>
      </p:pic>
      <p:pic>
        <p:nvPicPr>
          <p:cNvPr id="10" name="Picture 10"/>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565150" y="3200400"/>
            <a:ext cx="6750050" cy="1450975"/>
          </a:xfrm>
          <a:prstGeom prst="rect">
            <a:avLst/>
          </a:prstGeom>
          <a:noFill/>
          <a:ln w="9525">
            <a:noFill/>
            <a:miter lim="800000"/>
            <a:headEnd/>
            <a:tailEnd/>
          </a:ln>
          <a:effectLst/>
        </p:spPr>
      </p:pic>
      <p:sp>
        <p:nvSpPr>
          <p:cNvPr id="11" name="Rectangle 10"/>
          <p:cNvSpPr/>
          <p:nvPr/>
        </p:nvSpPr>
        <p:spPr>
          <a:xfrm>
            <a:off x="303003" y="4910087"/>
            <a:ext cx="8688597" cy="957313"/>
          </a:xfrm>
          <a:prstGeom prst="rect">
            <a:avLst/>
          </a:prstGeom>
        </p:spPr>
        <p:txBody>
          <a:bodyPr wrap="none">
            <a:spAutoFit/>
          </a:bodyPr>
          <a:lstStyle/>
          <a:p>
            <a:pPr algn="ctr">
              <a:lnSpc>
                <a:spcPct val="150000"/>
              </a:lnSpc>
            </a:pPr>
            <a:r>
              <a:rPr lang="en-US" sz="2000" b="1" dirty="0" smtClean="0">
                <a:ln w="0" cap="rnd" cmpd="thickThin">
                  <a:noFill/>
                  <a:bevel/>
                </a:ln>
                <a:latin typeface="Microsoft Sans Serif" pitchFamily="34" charset="0"/>
                <a:cs typeface="Microsoft Sans Serif" pitchFamily="34" charset="0"/>
              </a:rPr>
              <a:t>Sender’s </a:t>
            </a:r>
            <a:r>
              <a:rPr lang="en-US" sz="2000" b="1" dirty="0" smtClean="0">
                <a:ln w="0" cap="rnd" cmpd="thickThin">
                  <a:solidFill>
                    <a:sysClr val="windowText" lastClr="000000"/>
                  </a:solidFill>
                  <a:bevel/>
                </a:ln>
                <a:solidFill>
                  <a:srgbClr val="FF0000"/>
                </a:solidFill>
                <a:latin typeface="Microsoft Sans Serif" pitchFamily="34" charset="0"/>
                <a:cs typeface="Microsoft Sans Serif" pitchFamily="34" charset="0"/>
              </a:rPr>
              <a:t>sliding window shrinks </a:t>
            </a:r>
            <a:r>
              <a:rPr lang="en-US" sz="2000" b="1" dirty="0" smtClean="0">
                <a:ln w="0" cap="rnd" cmpd="thickThin">
                  <a:noFill/>
                  <a:bevel/>
                </a:ln>
                <a:latin typeface="Microsoft Sans Serif" pitchFamily="34" charset="0"/>
                <a:cs typeface="Microsoft Sans Serif" pitchFamily="34" charset="0"/>
              </a:rPr>
              <a:t>if receiver’s </a:t>
            </a:r>
            <a:r>
              <a:rPr lang="en-US" sz="2000" b="1" dirty="0" smtClean="0">
                <a:ln w="0" cap="rnd" cmpd="thickThin">
                  <a:solidFill>
                    <a:sysClr val="windowText" lastClr="000000"/>
                  </a:solidFill>
                  <a:bevel/>
                </a:ln>
                <a:solidFill>
                  <a:srgbClr val="FF0000"/>
                </a:solidFill>
                <a:latin typeface="Microsoft Sans Serif" pitchFamily="34" charset="0"/>
                <a:cs typeface="Microsoft Sans Serif" pitchFamily="34" charset="0"/>
              </a:rPr>
              <a:t>advertised window reduces</a:t>
            </a:r>
          </a:p>
          <a:p>
            <a:pPr algn="ctr">
              <a:lnSpc>
                <a:spcPct val="150000"/>
              </a:lnSpc>
            </a:pPr>
            <a:r>
              <a:rPr lang="en-US" sz="2000" b="1" dirty="0" smtClean="0">
                <a:ln w="0" cap="rnd" cmpd="thickThin">
                  <a:noFill/>
                  <a:bevel/>
                </a:ln>
                <a:latin typeface="Microsoft Sans Serif" pitchFamily="34" charset="0"/>
                <a:cs typeface="Microsoft Sans Serif" pitchFamily="34" charset="0"/>
              </a:rPr>
              <a:t>Sender’s </a:t>
            </a:r>
            <a:r>
              <a:rPr lang="en-US" sz="2000" b="1" dirty="0" smtClean="0">
                <a:ln w="0" cap="rnd" cmpd="thickThin">
                  <a:solidFill>
                    <a:sysClr val="windowText" lastClr="000000"/>
                  </a:solidFill>
                  <a:bevel/>
                </a:ln>
                <a:solidFill>
                  <a:srgbClr val="00B050"/>
                </a:solidFill>
                <a:latin typeface="Microsoft Sans Serif" pitchFamily="34" charset="0"/>
                <a:cs typeface="Microsoft Sans Serif" pitchFamily="34" charset="0"/>
              </a:rPr>
              <a:t>sliding window expands </a:t>
            </a:r>
            <a:r>
              <a:rPr lang="en-US" sz="2000" b="1" dirty="0" smtClean="0">
                <a:ln w="0" cap="rnd" cmpd="thickThin">
                  <a:noFill/>
                  <a:bevel/>
                </a:ln>
                <a:latin typeface="Microsoft Sans Serif" pitchFamily="34" charset="0"/>
                <a:cs typeface="Microsoft Sans Serif" pitchFamily="34" charset="0"/>
              </a:rPr>
              <a:t>if receiver’s </a:t>
            </a:r>
            <a:r>
              <a:rPr lang="en-US" sz="2000" b="1" dirty="0" smtClean="0">
                <a:ln w="0" cap="rnd" cmpd="thickThin">
                  <a:solidFill>
                    <a:sysClr val="windowText" lastClr="000000"/>
                  </a:solidFill>
                  <a:bevel/>
                </a:ln>
                <a:solidFill>
                  <a:srgbClr val="00B050"/>
                </a:solidFill>
                <a:latin typeface="Microsoft Sans Serif" pitchFamily="34" charset="0"/>
                <a:cs typeface="Microsoft Sans Serif" pitchFamily="34" charset="0"/>
              </a:rPr>
              <a:t>advertised window increases</a:t>
            </a:r>
          </a:p>
        </p:txBody>
      </p:sp>
      <p:grpSp>
        <p:nvGrpSpPr>
          <p:cNvPr id="2" name="Group 14"/>
          <p:cNvGrpSpPr/>
          <p:nvPr/>
        </p:nvGrpSpPr>
        <p:grpSpPr>
          <a:xfrm>
            <a:off x="1981200" y="2741612"/>
            <a:ext cx="3886000" cy="382588"/>
            <a:chOff x="1930991" y="2362200"/>
            <a:chExt cx="3886000" cy="382588"/>
          </a:xfrm>
        </p:grpSpPr>
        <p:cxnSp>
          <p:nvCxnSpPr>
            <p:cNvPr id="13" name="Straight Arrow Connector 12"/>
            <p:cNvCxnSpPr/>
            <p:nvPr/>
          </p:nvCxnSpPr>
          <p:spPr>
            <a:xfrm>
              <a:off x="2438400" y="2743200"/>
              <a:ext cx="2895600" cy="1588"/>
            </a:xfrm>
            <a:prstGeom prst="straightConnector1">
              <a:avLst/>
            </a:prstGeom>
            <a:ln w="76200">
              <a:solidFill>
                <a:srgbClr val="FF66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930991" y="2362200"/>
              <a:ext cx="3886000" cy="338554"/>
            </a:xfrm>
            <a:prstGeom prst="rect">
              <a:avLst/>
            </a:prstGeom>
          </p:spPr>
          <p:txBody>
            <a:bodyPr wrap="none">
              <a:spAutoFit/>
            </a:bodyPr>
            <a:lstStyle/>
            <a:p>
              <a:r>
                <a:rPr lang="en-US" sz="1600" b="1" dirty="0" smtClean="0">
                  <a:ln w="0" cap="rnd" cmpd="thickThin">
                    <a:solidFill>
                      <a:sysClr val="windowText" lastClr="000000"/>
                    </a:solidFill>
                    <a:bevel/>
                  </a:ln>
                  <a:solidFill>
                    <a:srgbClr val="FF6600"/>
                  </a:solidFill>
                  <a:latin typeface="Kristen ITC" pitchFamily="66" charset="0"/>
                  <a:cs typeface="Times New Roman" pitchFamily="18" charset="0"/>
                </a:rPr>
                <a:t>Sender’s window shrinks  accordingly</a:t>
              </a:r>
              <a:endParaRPr lang="en-US" sz="1600" dirty="0">
                <a:solidFill>
                  <a:srgbClr val="FF6600"/>
                </a:solidFill>
                <a:latin typeface="Kristen ITC" pitchFamily="66" charset="0"/>
              </a:endParaRPr>
            </a:p>
          </p:txBody>
        </p:sp>
      </p:grpSp>
      <p:sp>
        <p:nvSpPr>
          <p:cNvPr id="16" name="Rectangle 15"/>
          <p:cNvSpPr/>
          <p:nvPr/>
        </p:nvSpPr>
        <p:spPr>
          <a:xfrm>
            <a:off x="3843746" y="2743200"/>
            <a:ext cx="4304383" cy="338554"/>
          </a:xfrm>
          <a:prstGeom prst="rect">
            <a:avLst/>
          </a:prstGeom>
        </p:spPr>
        <p:txBody>
          <a:bodyPr wrap="none">
            <a:spAutoFit/>
          </a:bodyPr>
          <a:lstStyle/>
          <a:p>
            <a:r>
              <a:rPr lang="en-US" sz="1600" b="1" dirty="0" smtClean="0">
                <a:ln w="0" cap="rnd" cmpd="thickThin">
                  <a:solidFill>
                    <a:sysClr val="windowText" lastClr="000000"/>
                  </a:solidFill>
                  <a:bevel/>
                </a:ln>
                <a:solidFill>
                  <a:srgbClr val="C00000"/>
                </a:solidFill>
                <a:latin typeface="Kristen ITC" pitchFamily="66" charset="0"/>
                <a:cs typeface="Times New Roman" pitchFamily="18" charset="0"/>
              </a:rPr>
              <a:t>Receiver advertises reduced window size</a:t>
            </a:r>
            <a:endParaRPr lang="en-US" sz="1600" dirty="0">
              <a:solidFill>
                <a:srgbClr val="C00000"/>
              </a:solidFill>
              <a:latin typeface="Kristen ITC"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9"/>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par>
                          <p:cTn id="22" fill="hold">
                            <p:stCondLst>
                              <p:cond delay="0"/>
                            </p:stCondLst>
                            <p:childTnLst>
                              <p:par>
                                <p:cTn id="23" presetID="10" presetClass="entr" presetSubtype="0"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1">
                                            <p:txEl>
                                              <p:pRg st="0" end="0"/>
                                            </p:txEl>
                                          </p:spTgt>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build="p"/>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0" y="2286000"/>
            <a:ext cx="9144000" cy="1569660"/>
            <a:chOff x="0" y="2964359"/>
            <a:chExt cx="9144000" cy="1569660"/>
          </a:xfrm>
        </p:grpSpPr>
        <p:sp>
          <p:nvSpPr>
            <p:cNvPr id="10" name="TextBox 9"/>
            <p:cNvSpPr txBox="1"/>
            <p:nvPr/>
          </p:nvSpPr>
          <p:spPr>
            <a:xfrm>
              <a:off x="0" y="2964359"/>
              <a:ext cx="9144000" cy="1569660"/>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schemeClr val="bg1"/>
                  </a:solidFill>
                  <a:latin typeface="Tahoma" pitchFamily="34" charset="0"/>
                  <a:ea typeface="+mn-ea"/>
                  <a:cs typeface="Tahoma" pitchFamily="34" charset="0"/>
                </a:rPr>
                <a:t>    How TCP introduces </a:t>
              </a:r>
              <a:r>
                <a:rPr lang="en-US" sz="4800" b="1" kern="1200" dirty="0" smtClean="0">
                  <a:ln>
                    <a:solidFill>
                      <a:schemeClr val="bg1"/>
                    </a:solidFill>
                  </a:ln>
                  <a:solidFill>
                    <a:schemeClr val="tx2">
                      <a:lumMod val="75000"/>
                    </a:schemeClr>
                  </a:solidFill>
                  <a:latin typeface="Tahoma" pitchFamily="34" charset="0"/>
                  <a:ea typeface="+mn-ea"/>
                  <a:cs typeface="Tahoma" pitchFamily="34" charset="0"/>
                </a:rPr>
                <a:t>reliability</a:t>
              </a:r>
              <a:endParaRPr lang="th-TH" sz="4000" b="1" kern="1200" dirty="0">
                <a:ln>
                  <a:solidFill>
                    <a:schemeClr val="bg1"/>
                  </a:solidFill>
                </a:ln>
                <a:solidFill>
                  <a:schemeClr val="tx2">
                    <a:lumMod val="75000"/>
                  </a:schemeClr>
                </a:solidFill>
                <a:latin typeface="Tahoma" pitchFamily="34" charset="0"/>
                <a:ea typeface="+mn-ea"/>
                <a:cs typeface="Tahoma" pitchFamily="34" charset="0"/>
              </a:endParaRPr>
            </a:p>
          </p:txBody>
        </p:sp>
        <p:sp>
          <p:nvSpPr>
            <p:cNvPr id="4" name="Oval 3"/>
            <p:cNvSpPr/>
            <p:nvPr/>
          </p:nvSpPr>
          <p:spPr>
            <a:xfrm>
              <a:off x="228600" y="3124200"/>
              <a:ext cx="1066800" cy="12192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smtClean="0">
                  <a:solidFill>
                    <a:schemeClr val="bg1"/>
                  </a:solidFill>
                  <a:effectLst>
                    <a:outerShdw blurRad="38100" dist="38100" dir="2700000" algn="tl">
                      <a:srgbClr val="000000">
                        <a:alpha val="43137"/>
                      </a:srgbClr>
                    </a:outerShdw>
                  </a:effectLst>
                  <a:latin typeface="Calibri"/>
                  <a:ea typeface="+mn-ea"/>
                  <a:cs typeface="+mn-cs"/>
                </a:rPr>
                <a:t>3</a:t>
              </a:r>
              <a:endParaRPr lang="en-US" sz="1400" kern="1200" dirty="0">
                <a:solidFill>
                  <a:schemeClr val="bg1"/>
                </a:solidFill>
                <a:latin typeface="Calibri"/>
                <a:ea typeface="+mn-ea"/>
                <a:cs typeface="+mn-cs"/>
              </a:endParaRPr>
            </a:p>
          </p:txBody>
        </p:sp>
      </p:grpSp>
    </p:spTree>
  </p:cSld>
  <p:clrMapOvr>
    <a:masterClrMapping/>
  </p:clrMapOvr>
  <p:transition>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TCP: Retransmissions</a:t>
            </a:r>
            <a:endParaRPr lang="th-TH" sz="4400" b="1" dirty="0" smtClean="0">
              <a:ln>
                <a:solidFill>
                  <a:prstClr val="black"/>
                </a:solidFill>
              </a:ln>
              <a:solidFill>
                <a:prstClr val="white"/>
              </a:solidFill>
              <a:latin typeface="Tahoma" pitchFamily="34" charset="0"/>
              <a:cs typeface="Tahoma" pitchFamily="34" charset="0"/>
            </a:endParaRPr>
          </a:p>
        </p:txBody>
      </p:sp>
      <p:grpSp>
        <p:nvGrpSpPr>
          <p:cNvPr id="2" name="Group 3"/>
          <p:cNvGrpSpPr>
            <a:grpSpLocks/>
          </p:cNvGrpSpPr>
          <p:nvPr/>
        </p:nvGrpSpPr>
        <p:grpSpPr bwMode="auto">
          <a:xfrm rot="688582">
            <a:off x="6978650" y="2128838"/>
            <a:ext cx="1447800" cy="396875"/>
            <a:chOff x="1105" y="1265"/>
            <a:chExt cx="912" cy="250"/>
          </a:xfrm>
        </p:grpSpPr>
        <p:sp>
          <p:nvSpPr>
            <p:cNvPr id="9" name="Line 4"/>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p:spPr>
          <p:txBody>
            <a:bodyPr wrap="none" anchor="ctr"/>
            <a:lstStyle/>
            <a:p>
              <a:endParaRPr lang="en-US"/>
            </a:p>
          </p:txBody>
        </p:sp>
        <p:sp>
          <p:nvSpPr>
            <p:cNvPr id="10" name="Text Box 5"/>
            <p:cNvSpPr txBox="1">
              <a:spLocks noChangeArrowheads="1"/>
            </p:cNvSpPr>
            <p:nvPr/>
          </p:nvSpPr>
          <p:spPr bwMode="auto">
            <a:xfrm>
              <a:off x="1202" y="1265"/>
              <a:ext cx="605" cy="250"/>
            </a:xfrm>
            <a:prstGeom prst="rect">
              <a:avLst/>
            </a:prstGeom>
            <a:noFill/>
            <a:ln w="25400">
              <a:noFill/>
              <a:miter lim="800000"/>
              <a:headEnd/>
              <a:tailEnd/>
            </a:ln>
            <a:effectLst/>
          </p:spPr>
          <p:txBody>
            <a:bodyPr wrap="none" anchor="ctr">
              <a:spAutoFit/>
            </a:bodyPr>
            <a:lstStyle/>
            <a:p>
              <a:pPr algn="ctr" eaLnBrk="0" hangingPunct="0"/>
              <a:r>
                <a:rPr lang="en-US" sz="2000">
                  <a:solidFill>
                    <a:srgbClr val="000000"/>
                  </a:solidFill>
                </a:rPr>
                <a:t>Packet</a:t>
              </a:r>
            </a:p>
          </p:txBody>
        </p:sp>
      </p:grpSp>
      <p:grpSp>
        <p:nvGrpSpPr>
          <p:cNvPr id="3" name="Group 6"/>
          <p:cNvGrpSpPr>
            <a:grpSpLocks/>
          </p:cNvGrpSpPr>
          <p:nvPr/>
        </p:nvGrpSpPr>
        <p:grpSpPr bwMode="auto">
          <a:xfrm rot="-673732">
            <a:off x="6667500" y="2865438"/>
            <a:ext cx="1752600" cy="501650"/>
            <a:chOff x="4062" y="1664"/>
            <a:chExt cx="951" cy="316"/>
          </a:xfrm>
        </p:grpSpPr>
        <p:sp>
          <p:nvSpPr>
            <p:cNvPr id="12" name="Line 7"/>
            <p:cNvSpPr>
              <a:spLocks noChangeShapeType="1"/>
            </p:cNvSpPr>
            <p:nvPr/>
          </p:nvSpPr>
          <p:spPr bwMode="auto">
            <a:xfrm rot="-1520557">
              <a:off x="4061" y="1979"/>
              <a:ext cx="951" cy="1"/>
            </a:xfrm>
            <a:prstGeom prst="line">
              <a:avLst/>
            </a:prstGeom>
            <a:noFill/>
            <a:ln w="25400">
              <a:solidFill>
                <a:schemeClr val="tx1"/>
              </a:solidFill>
              <a:round/>
              <a:headEnd type="triangle" w="med" len="med"/>
              <a:tailEnd/>
            </a:ln>
            <a:effectLst/>
          </p:spPr>
          <p:txBody>
            <a:bodyPr wrap="none" anchor="ctr"/>
            <a:lstStyle/>
            <a:p>
              <a:endParaRPr lang="en-US"/>
            </a:p>
          </p:txBody>
        </p:sp>
        <p:sp>
          <p:nvSpPr>
            <p:cNvPr id="13" name="Text Box 8"/>
            <p:cNvSpPr txBox="1">
              <a:spLocks noChangeArrowheads="1"/>
            </p:cNvSpPr>
            <p:nvPr/>
          </p:nvSpPr>
          <p:spPr bwMode="auto">
            <a:xfrm rot="-1520557">
              <a:off x="4450" y="1664"/>
              <a:ext cx="384" cy="250"/>
            </a:xfrm>
            <a:prstGeom prst="rect">
              <a:avLst/>
            </a:prstGeom>
            <a:noFill/>
            <a:ln w="25400">
              <a:noFill/>
              <a:miter lim="800000"/>
              <a:headEnd/>
              <a:tailEnd/>
            </a:ln>
            <a:effectLst/>
          </p:spPr>
          <p:txBody>
            <a:bodyPr wrap="none" anchor="ctr">
              <a:spAutoFit/>
            </a:bodyPr>
            <a:lstStyle/>
            <a:p>
              <a:pPr algn="r" eaLnBrk="0" hangingPunct="0"/>
              <a:r>
                <a:rPr lang="en-US" sz="2000">
                  <a:solidFill>
                    <a:srgbClr val="000000"/>
                  </a:solidFill>
                </a:rPr>
                <a:t>ACK</a:t>
              </a:r>
            </a:p>
          </p:txBody>
        </p:sp>
      </p:grpSp>
      <p:cxnSp>
        <p:nvCxnSpPr>
          <p:cNvPr id="14" name="AutoShape 9"/>
          <p:cNvCxnSpPr>
            <a:cxnSpLocks noChangeShapeType="1"/>
          </p:cNvCxnSpPr>
          <p:nvPr/>
        </p:nvCxnSpPr>
        <p:spPr bwMode="auto">
          <a:xfrm rot="5400000" flipV="1">
            <a:off x="5957093" y="2836069"/>
            <a:ext cx="1890713" cy="3175"/>
          </a:xfrm>
          <a:prstGeom prst="bentConnector5">
            <a:avLst>
              <a:gd name="adj1" fmla="val 22833"/>
              <a:gd name="adj2" fmla="val -6800005"/>
              <a:gd name="adj3" fmla="val 85472"/>
            </a:avLst>
          </a:prstGeom>
          <a:noFill/>
          <a:ln w="12700">
            <a:solidFill>
              <a:schemeClr val="tx1"/>
            </a:solidFill>
            <a:prstDash val="dash"/>
            <a:miter lim="800000"/>
            <a:headEnd/>
            <a:tailEnd/>
          </a:ln>
          <a:effectLst/>
        </p:spPr>
      </p:cxnSp>
      <p:sp>
        <p:nvSpPr>
          <p:cNvPr id="15" name="Text Box 10"/>
          <p:cNvSpPr txBox="1">
            <a:spLocks noChangeArrowheads="1"/>
          </p:cNvSpPr>
          <p:nvPr/>
        </p:nvSpPr>
        <p:spPr bwMode="auto">
          <a:xfrm rot="-5400000">
            <a:off x="5911056" y="2736056"/>
            <a:ext cx="1214438" cy="396875"/>
          </a:xfrm>
          <a:prstGeom prst="rect">
            <a:avLst/>
          </a:prstGeom>
          <a:noFill/>
          <a:ln w="25400">
            <a:noFill/>
            <a:miter lim="800000"/>
            <a:headEnd/>
            <a:tailEnd/>
          </a:ln>
          <a:effectLst/>
        </p:spPr>
        <p:txBody>
          <a:bodyPr anchor="ctr">
            <a:spAutoFit/>
          </a:bodyPr>
          <a:lstStyle/>
          <a:p>
            <a:pPr algn="ctr" eaLnBrk="0" hangingPunct="0"/>
            <a:r>
              <a:rPr lang="en-US" sz="2000">
                <a:solidFill>
                  <a:srgbClr val="000000"/>
                </a:solidFill>
              </a:rPr>
              <a:t>Timeout</a:t>
            </a:r>
          </a:p>
        </p:txBody>
      </p:sp>
      <p:sp>
        <p:nvSpPr>
          <p:cNvPr id="16" name="Line 11"/>
          <p:cNvSpPr>
            <a:spLocks noChangeShapeType="1"/>
          </p:cNvSpPr>
          <p:nvPr/>
        </p:nvSpPr>
        <p:spPr bwMode="auto">
          <a:xfrm rot="688582">
            <a:off x="6870700" y="3721100"/>
            <a:ext cx="1517650" cy="1588"/>
          </a:xfrm>
          <a:prstGeom prst="line">
            <a:avLst/>
          </a:prstGeom>
          <a:noFill/>
          <a:ln w="25400">
            <a:solidFill>
              <a:schemeClr val="tx1"/>
            </a:solidFill>
            <a:round/>
            <a:headEnd/>
            <a:tailEnd type="triangle" w="med" len="med"/>
          </a:ln>
          <a:effectLst/>
        </p:spPr>
        <p:txBody>
          <a:bodyPr wrap="none" anchor="ctr"/>
          <a:lstStyle/>
          <a:p>
            <a:endParaRPr lang="en-US"/>
          </a:p>
        </p:txBody>
      </p:sp>
      <p:sp>
        <p:nvSpPr>
          <p:cNvPr id="17" name="Text Box 12"/>
          <p:cNvSpPr txBox="1">
            <a:spLocks noChangeArrowheads="1"/>
          </p:cNvSpPr>
          <p:nvPr/>
        </p:nvSpPr>
        <p:spPr bwMode="auto">
          <a:xfrm rot="688582">
            <a:off x="7375525" y="3382963"/>
            <a:ext cx="960437" cy="396875"/>
          </a:xfrm>
          <a:prstGeom prst="rect">
            <a:avLst/>
          </a:prstGeom>
          <a:noFill/>
          <a:ln w="25400">
            <a:noFill/>
            <a:miter lim="800000"/>
            <a:headEnd/>
            <a:tailEnd/>
          </a:ln>
          <a:effectLst/>
        </p:spPr>
        <p:txBody>
          <a:bodyPr wrap="none" anchor="ctr">
            <a:spAutoFit/>
          </a:bodyPr>
          <a:lstStyle/>
          <a:p>
            <a:pPr algn="ctr" eaLnBrk="0" hangingPunct="0"/>
            <a:r>
              <a:rPr lang="en-US" sz="2000">
                <a:solidFill>
                  <a:srgbClr val="000000"/>
                </a:solidFill>
              </a:rPr>
              <a:t>Packet</a:t>
            </a:r>
          </a:p>
        </p:txBody>
      </p:sp>
      <p:grpSp>
        <p:nvGrpSpPr>
          <p:cNvPr id="4" name="Group 13"/>
          <p:cNvGrpSpPr>
            <a:grpSpLocks/>
          </p:cNvGrpSpPr>
          <p:nvPr/>
        </p:nvGrpSpPr>
        <p:grpSpPr bwMode="auto">
          <a:xfrm rot="-1217168">
            <a:off x="6824662" y="4038600"/>
            <a:ext cx="1447800" cy="396875"/>
            <a:chOff x="1133" y="1733"/>
            <a:chExt cx="912" cy="250"/>
          </a:xfrm>
        </p:grpSpPr>
        <p:sp>
          <p:nvSpPr>
            <p:cNvPr id="19" name="Line 14"/>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p:spPr>
          <p:txBody>
            <a:bodyPr wrap="none" anchor="ctr"/>
            <a:lstStyle/>
            <a:p>
              <a:endParaRPr lang="en-US"/>
            </a:p>
          </p:txBody>
        </p:sp>
        <p:sp>
          <p:nvSpPr>
            <p:cNvPr id="20" name="Text Box 15"/>
            <p:cNvSpPr txBox="1">
              <a:spLocks noChangeArrowheads="1"/>
            </p:cNvSpPr>
            <p:nvPr/>
          </p:nvSpPr>
          <p:spPr bwMode="auto">
            <a:xfrm rot="688582">
              <a:off x="1328" y="1733"/>
              <a:ext cx="446" cy="250"/>
            </a:xfrm>
            <a:prstGeom prst="rect">
              <a:avLst/>
            </a:prstGeom>
            <a:noFill/>
            <a:ln w="25400">
              <a:noFill/>
              <a:miter lim="800000"/>
              <a:headEnd/>
              <a:tailEnd/>
            </a:ln>
            <a:effectLst/>
          </p:spPr>
          <p:txBody>
            <a:bodyPr wrap="none" anchor="ctr">
              <a:spAutoFit/>
            </a:bodyPr>
            <a:lstStyle/>
            <a:p>
              <a:pPr algn="ctr" eaLnBrk="0" hangingPunct="0"/>
              <a:r>
                <a:rPr lang="en-US" sz="2000">
                  <a:solidFill>
                    <a:srgbClr val="000000"/>
                  </a:solidFill>
                </a:rPr>
                <a:t>ACK</a:t>
              </a:r>
            </a:p>
          </p:txBody>
        </p:sp>
      </p:grpSp>
      <p:cxnSp>
        <p:nvCxnSpPr>
          <p:cNvPr id="21" name="AutoShape 16"/>
          <p:cNvCxnSpPr>
            <a:cxnSpLocks noChangeShapeType="1"/>
          </p:cNvCxnSpPr>
          <p:nvPr/>
        </p:nvCxnSpPr>
        <p:spPr bwMode="auto">
          <a:xfrm rot="5400000" flipV="1">
            <a:off x="5957094" y="4310856"/>
            <a:ext cx="1890712" cy="3175"/>
          </a:xfrm>
          <a:prstGeom prst="bentConnector5">
            <a:avLst>
              <a:gd name="adj1" fmla="val 10662"/>
              <a:gd name="adj2" fmla="val -6800005"/>
              <a:gd name="adj3" fmla="val 77329"/>
            </a:avLst>
          </a:prstGeom>
          <a:noFill/>
          <a:ln w="12700">
            <a:solidFill>
              <a:schemeClr val="tx1"/>
            </a:solidFill>
            <a:prstDash val="dash"/>
            <a:miter lim="800000"/>
            <a:headEnd/>
            <a:tailEnd/>
          </a:ln>
          <a:effectLst/>
        </p:spPr>
      </p:cxnSp>
      <p:sp>
        <p:nvSpPr>
          <p:cNvPr id="22" name="Text Box 17"/>
          <p:cNvSpPr txBox="1">
            <a:spLocks noChangeArrowheads="1"/>
          </p:cNvSpPr>
          <p:nvPr/>
        </p:nvSpPr>
        <p:spPr bwMode="auto">
          <a:xfrm rot="-5400000">
            <a:off x="5909469" y="4210844"/>
            <a:ext cx="1214437" cy="396875"/>
          </a:xfrm>
          <a:prstGeom prst="rect">
            <a:avLst/>
          </a:prstGeom>
          <a:noFill/>
          <a:ln w="25400">
            <a:noFill/>
            <a:miter lim="800000"/>
            <a:headEnd/>
            <a:tailEnd/>
          </a:ln>
          <a:effectLst/>
        </p:spPr>
        <p:txBody>
          <a:bodyPr anchor="ctr">
            <a:spAutoFit/>
          </a:bodyPr>
          <a:lstStyle/>
          <a:p>
            <a:pPr algn="ctr" eaLnBrk="0" hangingPunct="0"/>
            <a:r>
              <a:rPr lang="en-US" sz="2000">
                <a:solidFill>
                  <a:srgbClr val="000000"/>
                </a:solidFill>
              </a:rPr>
              <a:t>Timeout</a:t>
            </a:r>
          </a:p>
        </p:txBody>
      </p:sp>
      <p:grpSp>
        <p:nvGrpSpPr>
          <p:cNvPr id="5" name="Group 18"/>
          <p:cNvGrpSpPr>
            <a:grpSpLocks/>
          </p:cNvGrpSpPr>
          <p:nvPr/>
        </p:nvGrpSpPr>
        <p:grpSpPr bwMode="auto">
          <a:xfrm rot="688582">
            <a:off x="1274763" y="2124075"/>
            <a:ext cx="1081087" cy="396875"/>
            <a:chOff x="1093" y="1281"/>
            <a:chExt cx="924" cy="215"/>
          </a:xfrm>
        </p:grpSpPr>
        <p:sp>
          <p:nvSpPr>
            <p:cNvPr id="24" name="Line 19"/>
            <p:cNvSpPr>
              <a:spLocks noChangeShapeType="1"/>
            </p:cNvSpPr>
            <p:nvPr/>
          </p:nvSpPr>
          <p:spPr bwMode="auto">
            <a:xfrm>
              <a:off x="1105" y="1483"/>
              <a:ext cx="912" cy="1"/>
            </a:xfrm>
            <a:prstGeom prst="line">
              <a:avLst/>
            </a:prstGeom>
            <a:noFill/>
            <a:ln w="25400">
              <a:solidFill>
                <a:schemeClr val="tx1"/>
              </a:solidFill>
              <a:round/>
              <a:headEnd/>
              <a:tailEnd/>
            </a:ln>
            <a:effectLst/>
          </p:spPr>
          <p:txBody>
            <a:bodyPr wrap="none" anchor="ctr"/>
            <a:lstStyle/>
            <a:p>
              <a:endParaRPr lang="en-US"/>
            </a:p>
          </p:txBody>
        </p:sp>
        <p:sp>
          <p:nvSpPr>
            <p:cNvPr id="25" name="Text Box 20"/>
            <p:cNvSpPr txBox="1">
              <a:spLocks noChangeArrowheads="1"/>
            </p:cNvSpPr>
            <p:nvPr/>
          </p:nvSpPr>
          <p:spPr bwMode="auto">
            <a:xfrm>
              <a:off x="1093" y="1281"/>
              <a:ext cx="821" cy="215"/>
            </a:xfrm>
            <a:prstGeom prst="rect">
              <a:avLst/>
            </a:prstGeom>
            <a:noFill/>
            <a:ln w="25400">
              <a:noFill/>
              <a:miter lim="800000"/>
              <a:headEnd/>
              <a:tailEnd/>
            </a:ln>
            <a:effectLst/>
          </p:spPr>
          <p:txBody>
            <a:bodyPr wrap="none" anchor="ctr">
              <a:spAutoFit/>
            </a:bodyPr>
            <a:lstStyle/>
            <a:p>
              <a:pPr algn="ctr" eaLnBrk="0" hangingPunct="0"/>
              <a:r>
                <a:rPr lang="en-US" sz="2000">
                  <a:solidFill>
                    <a:srgbClr val="000000"/>
                  </a:solidFill>
                </a:rPr>
                <a:t>Packet</a:t>
              </a:r>
            </a:p>
          </p:txBody>
        </p:sp>
      </p:grpSp>
      <p:cxnSp>
        <p:nvCxnSpPr>
          <p:cNvPr id="26" name="AutoShape 21"/>
          <p:cNvCxnSpPr>
            <a:cxnSpLocks noChangeShapeType="1"/>
          </p:cNvCxnSpPr>
          <p:nvPr/>
        </p:nvCxnSpPr>
        <p:spPr bwMode="auto">
          <a:xfrm rot="5400000" flipV="1">
            <a:off x="272256" y="2836069"/>
            <a:ext cx="1890713" cy="3175"/>
          </a:xfrm>
          <a:prstGeom prst="bentConnector5">
            <a:avLst>
              <a:gd name="adj1" fmla="val 22833"/>
              <a:gd name="adj2" fmla="val -6800005"/>
              <a:gd name="adj3" fmla="val 100671"/>
            </a:avLst>
          </a:prstGeom>
          <a:noFill/>
          <a:ln w="12700">
            <a:solidFill>
              <a:schemeClr val="tx1"/>
            </a:solidFill>
            <a:prstDash val="dash"/>
            <a:miter lim="800000"/>
            <a:headEnd/>
            <a:tailEnd/>
          </a:ln>
          <a:effectLst/>
        </p:spPr>
      </p:cxnSp>
      <p:sp>
        <p:nvSpPr>
          <p:cNvPr id="27" name="Text Box 22"/>
          <p:cNvSpPr txBox="1">
            <a:spLocks noChangeArrowheads="1"/>
          </p:cNvSpPr>
          <p:nvPr/>
        </p:nvSpPr>
        <p:spPr bwMode="auto">
          <a:xfrm rot="-5400000">
            <a:off x="227807" y="2734469"/>
            <a:ext cx="1214437" cy="396875"/>
          </a:xfrm>
          <a:prstGeom prst="rect">
            <a:avLst/>
          </a:prstGeom>
          <a:noFill/>
          <a:ln w="25400">
            <a:noFill/>
            <a:miter lim="800000"/>
            <a:headEnd/>
            <a:tailEnd/>
          </a:ln>
          <a:effectLst/>
        </p:spPr>
        <p:txBody>
          <a:bodyPr anchor="ctr">
            <a:spAutoFit/>
          </a:bodyPr>
          <a:lstStyle/>
          <a:p>
            <a:pPr algn="ctr" eaLnBrk="0" hangingPunct="0"/>
            <a:r>
              <a:rPr lang="en-US" sz="2000">
                <a:solidFill>
                  <a:srgbClr val="000000"/>
                </a:solidFill>
              </a:rPr>
              <a:t>Timeout</a:t>
            </a:r>
          </a:p>
        </p:txBody>
      </p:sp>
      <p:grpSp>
        <p:nvGrpSpPr>
          <p:cNvPr id="6" name="Group 23"/>
          <p:cNvGrpSpPr>
            <a:grpSpLocks/>
          </p:cNvGrpSpPr>
          <p:nvPr/>
        </p:nvGrpSpPr>
        <p:grpSpPr bwMode="auto">
          <a:xfrm rot="688582">
            <a:off x="1292225" y="3603625"/>
            <a:ext cx="1447800" cy="396875"/>
            <a:chOff x="1105" y="1265"/>
            <a:chExt cx="912" cy="250"/>
          </a:xfrm>
        </p:grpSpPr>
        <p:sp>
          <p:nvSpPr>
            <p:cNvPr id="29" name="Line 24"/>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p:spPr>
          <p:txBody>
            <a:bodyPr wrap="none" anchor="ctr"/>
            <a:lstStyle/>
            <a:p>
              <a:endParaRPr lang="en-US"/>
            </a:p>
          </p:txBody>
        </p:sp>
        <p:sp>
          <p:nvSpPr>
            <p:cNvPr id="30" name="Text Box 25"/>
            <p:cNvSpPr txBox="1">
              <a:spLocks noChangeArrowheads="1"/>
            </p:cNvSpPr>
            <p:nvPr/>
          </p:nvSpPr>
          <p:spPr bwMode="auto">
            <a:xfrm>
              <a:off x="1202" y="1265"/>
              <a:ext cx="605" cy="250"/>
            </a:xfrm>
            <a:prstGeom prst="rect">
              <a:avLst/>
            </a:prstGeom>
            <a:noFill/>
            <a:ln w="25400">
              <a:noFill/>
              <a:miter lim="800000"/>
              <a:headEnd/>
              <a:tailEnd/>
            </a:ln>
            <a:effectLst/>
          </p:spPr>
          <p:txBody>
            <a:bodyPr wrap="none" anchor="ctr">
              <a:spAutoFit/>
            </a:bodyPr>
            <a:lstStyle/>
            <a:p>
              <a:pPr algn="ctr" eaLnBrk="0" hangingPunct="0"/>
              <a:r>
                <a:rPr lang="en-US" sz="2000">
                  <a:solidFill>
                    <a:srgbClr val="000000"/>
                  </a:solidFill>
                </a:rPr>
                <a:t>Packet</a:t>
              </a:r>
            </a:p>
          </p:txBody>
        </p:sp>
      </p:grpSp>
      <p:grpSp>
        <p:nvGrpSpPr>
          <p:cNvPr id="8" name="Group 26"/>
          <p:cNvGrpSpPr>
            <a:grpSpLocks/>
          </p:cNvGrpSpPr>
          <p:nvPr/>
        </p:nvGrpSpPr>
        <p:grpSpPr bwMode="auto">
          <a:xfrm rot="-1217168">
            <a:off x="1139825" y="4367213"/>
            <a:ext cx="1447800" cy="396875"/>
            <a:chOff x="1133" y="1733"/>
            <a:chExt cx="912" cy="250"/>
          </a:xfrm>
        </p:grpSpPr>
        <p:sp>
          <p:nvSpPr>
            <p:cNvPr id="32" name="Line 27"/>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p:spPr>
          <p:txBody>
            <a:bodyPr wrap="none" anchor="ctr"/>
            <a:lstStyle/>
            <a:p>
              <a:endParaRPr lang="en-US"/>
            </a:p>
          </p:txBody>
        </p:sp>
        <p:sp>
          <p:nvSpPr>
            <p:cNvPr id="33" name="Text Box 28"/>
            <p:cNvSpPr txBox="1">
              <a:spLocks noChangeArrowheads="1"/>
            </p:cNvSpPr>
            <p:nvPr/>
          </p:nvSpPr>
          <p:spPr bwMode="auto">
            <a:xfrm rot="688582">
              <a:off x="1328" y="1733"/>
              <a:ext cx="446" cy="250"/>
            </a:xfrm>
            <a:prstGeom prst="rect">
              <a:avLst/>
            </a:prstGeom>
            <a:noFill/>
            <a:ln w="25400">
              <a:noFill/>
              <a:miter lim="800000"/>
              <a:headEnd/>
              <a:tailEnd/>
            </a:ln>
            <a:effectLst/>
          </p:spPr>
          <p:txBody>
            <a:bodyPr wrap="none" anchor="ctr">
              <a:spAutoFit/>
            </a:bodyPr>
            <a:lstStyle/>
            <a:p>
              <a:pPr algn="ctr" eaLnBrk="0" hangingPunct="0"/>
              <a:r>
                <a:rPr lang="en-US" sz="2000">
                  <a:solidFill>
                    <a:srgbClr val="000000"/>
                  </a:solidFill>
                </a:rPr>
                <a:t>ACK</a:t>
              </a:r>
            </a:p>
          </p:txBody>
        </p:sp>
      </p:grpSp>
      <p:cxnSp>
        <p:nvCxnSpPr>
          <p:cNvPr id="34" name="AutoShape 29"/>
          <p:cNvCxnSpPr>
            <a:cxnSpLocks noChangeShapeType="1"/>
          </p:cNvCxnSpPr>
          <p:nvPr/>
        </p:nvCxnSpPr>
        <p:spPr bwMode="auto">
          <a:xfrm rot="5400000" flipV="1">
            <a:off x="270670" y="4310856"/>
            <a:ext cx="1890712" cy="3175"/>
          </a:xfrm>
          <a:prstGeom prst="bentConnector5">
            <a:avLst>
              <a:gd name="adj1" fmla="val 22833"/>
              <a:gd name="adj2" fmla="val -6800005"/>
              <a:gd name="adj3" fmla="val 97144"/>
            </a:avLst>
          </a:prstGeom>
          <a:noFill/>
          <a:ln w="12700">
            <a:solidFill>
              <a:schemeClr val="tx1"/>
            </a:solidFill>
            <a:prstDash val="dash"/>
            <a:miter lim="800000"/>
            <a:headEnd/>
            <a:tailEnd/>
          </a:ln>
          <a:effectLst/>
        </p:spPr>
      </p:cxnSp>
      <p:sp>
        <p:nvSpPr>
          <p:cNvPr id="35" name="Text Box 30"/>
          <p:cNvSpPr txBox="1">
            <a:spLocks noChangeArrowheads="1"/>
          </p:cNvSpPr>
          <p:nvPr/>
        </p:nvSpPr>
        <p:spPr bwMode="auto">
          <a:xfrm rot="-5400000">
            <a:off x="226219" y="4210844"/>
            <a:ext cx="1214437" cy="396875"/>
          </a:xfrm>
          <a:prstGeom prst="rect">
            <a:avLst/>
          </a:prstGeom>
          <a:noFill/>
          <a:ln w="25400">
            <a:noFill/>
            <a:miter lim="800000"/>
            <a:headEnd/>
            <a:tailEnd/>
          </a:ln>
          <a:effectLst/>
        </p:spPr>
        <p:txBody>
          <a:bodyPr anchor="ctr">
            <a:spAutoFit/>
          </a:bodyPr>
          <a:lstStyle/>
          <a:p>
            <a:pPr algn="ctr" eaLnBrk="0" hangingPunct="0"/>
            <a:r>
              <a:rPr lang="en-US" sz="2000">
                <a:solidFill>
                  <a:srgbClr val="000000"/>
                </a:solidFill>
              </a:rPr>
              <a:t>Timeout</a:t>
            </a:r>
          </a:p>
        </p:txBody>
      </p:sp>
      <p:sp>
        <p:nvSpPr>
          <p:cNvPr id="36" name="AutoShape 31"/>
          <p:cNvSpPr>
            <a:spLocks noChangeArrowheads="1"/>
          </p:cNvSpPr>
          <p:nvPr/>
        </p:nvSpPr>
        <p:spPr bwMode="auto">
          <a:xfrm flipH="1">
            <a:off x="2130425" y="2362200"/>
            <a:ext cx="381000" cy="457200"/>
          </a:xfrm>
          <a:prstGeom prst="lightningBolt">
            <a:avLst/>
          </a:prstGeom>
          <a:solidFill>
            <a:srgbClr val="FFFF00"/>
          </a:solidFill>
          <a:ln w="25400">
            <a:solidFill>
              <a:schemeClr val="tx1"/>
            </a:solidFill>
            <a:miter lim="800000"/>
            <a:headEnd/>
            <a:tailEnd/>
          </a:ln>
          <a:effectLst/>
        </p:spPr>
        <p:txBody>
          <a:bodyPr wrap="none" anchor="ctr"/>
          <a:lstStyle/>
          <a:p>
            <a:endParaRPr lang="en-US"/>
          </a:p>
        </p:txBody>
      </p:sp>
      <p:grpSp>
        <p:nvGrpSpPr>
          <p:cNvPr id="11" name="Group 32"/>
          <p:cNvGrpSpPr>
            <a:grpSpLocks/>
          </p:cNvGrpSpPr>
          <p:nvPr/>
        </p:nvGrpSpPr>
        <p:grpSpPr bwMode="auto">
          <a:xfrm rot="688582">
            <a:off x="4089400" y="2128838"/>
            <a:ext cx="1447800" cy="396875"/>
            <a:chOff x="1105" y="1265"/>
            <a:chExt cx="912" cy="250"/>
          </a:xfrm>
        </p:grpSpPr>
        <p:sp>
          <p:nvSpPr>
            <p:cNvPr id="38" name="Line 33"/>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p:spPr>
          <p:txBody>
            <a:bodyPr wrap="none" anchor="ctr"/>
            <a:lstStyle/>
            <a:p>
              <a:endParaRPr lang="en-US"/>
            </a:p>
          </p:txBody>
        </p:sp>
        <p:sp>
          <p:nvSpPr>
            <p:cNvPr id="39" name="Text Box 34"/>
            <p:cNvSpPr txBox="1">
              <a:spLocks noChangeArrowheads="1"/>
            </p:cNvSpPr>
            <p:nvPr/>
          </p:nvSpPr>
          <p:spPr bwMode="auto">
            <a:xfrm>
              <a:off x="1202" y="1265"/>
              <a:ext cx="605" cy="250"/>
            </a:xfrm>
            <a:prstGeom prst="rect">
              <a:avLst/>
            </a:prstGeom>
            <a:noFill/>
            <a:ln w="25400">
              <a:noFill/>
              <a:miter lim="800000"/>
              <a:headEnd/>
              <a:tailEnd/>
            </a:ln>
            <a:effectLst/>
          </p:spPr>
          <p:txBody>
            <a:bodyPr wrap="none" anchor="ctr">
              <a:spAutoFit/>
            </a:bodyPr>
            <a:lstStyle/>
            <a:p>
              <a:pPr algn="ctr" eaLnBrk="0" hangingPunct="0"/>
              <a:r>
                <a:rPr lang="en-US" sz="2000">
                  <a:solidFill>
                    <a:srgbClr val="000000"/>
                  </a:solidFill>
                </a:rPr>
                <a:t>Packet</a:t>
              </a:r>
            </a:p>
          </p:txBody>
        </p:sp>
      </p:grpSp>
      <p:grpSp>
        <p:nvGrpSpPr>
          <p:cNvPr id="18" name="Group 35"/>
          <p:cNvGrpSpPr>
            <a:grpSpLocks/>
          </p:cNvGrpSpPr>
          <p:nvPr/>
        </p:nvGrpSpPr>
        <p:grpSpPr bwMode="auto">
          <a:xfrm rot="-1217168">
            <a:off x="4386262" y="2809875"/>
            <a:ext cx="982663" cy="396875"/>
            <a:chOff x="1133" y="1733"/>
            <a:chExt cx="912" cy="250"/>
          </a:xfrm>
        </p:grpSpPr>
        <p:sp>
          <p:nvSpPr>
            <p:cNvPr id="41" name="Line 36"/>
            <p:cNvSpPr>
              <a:spLocks noChangeShapeType="1"/>
            </p:cNvSpPr>
            <p:nvPr/>
          </p:nvSpPr>
          <p:spPr bwMode="auto">
            <a:xfrm rot="688582">
              <a:off x="1133" y="1965"/>
              <a:ext cx="912" cy="1"/>
            </a:xfrm>
            <a:prstGeom prst="line">
              <a:avLst/>
            </a:prstGeom>
            <a:noFill/>
            <a:ln w="25400">
              <a:solidFill>
                <a:schemeClr val="tx1"/>
              </a:solidFill>
              <a:round/>
              <a:headEnd/>
              <a:tailEnd/>
            </a:ln>
            <a:effectLst/>
          </p:spPr>
          <p:txBody>
            <a:bodyPr wrap="none" anchor="ctr"/>
            <a:lstStyle/>
            <a:p>
              <a:endParaRPr lang="en-US"/>
            </a:p>
          </p:txBody>
        </p:sp>
        <p:sp>
          <p:nvSpPr>
            <p:cNvPr id="42" name="Text Box 37"/>
            <p:cNvSpPr txBox="1">
              <a:spLocks noChangeArrowheads="1"/>
            </p:cNvSpPr>
            <p:nvPr/>
          </p:nvSpPr>
          <p:spPr bwMode="auto">
            <a:xfrm rot="688582">
              <a:off x="1218" y="1733"/>
              <a:ext cx="658" cy="250"/>
            </a:xfrm>
            <a:prstGeom prst="rect">
              <a:avLst/>
            </a:prstGeom>
            <a:noFill/>
            <a:ln w="25400">
              <a:noFill/>
              <a:miter lim="800000"/>
              <a:headEnd/>
              <a:tailEnd/>
            </a:ln>
            <a:effectLst/>
          </p:spPr>
          <p:txBody>
            <a:bodyPr wrap="none" anchor="ctr">
              <a:spAutoFit/>
            </a:bodyPr>
            <a:lstStyle/>
            <a:p>
              <a:pPr algn="ctr" eaLnBrk="0" hangingPunct="0"/>
              <a:r>
                <a:rPr lang="en-US" sz="2000">
                  <a:solidFill>
                    <a:srgbClr val="000000"/>
                  </a:solidFill>
                </a:rPr>
                <a:t>ACK</a:t>
              </a:r>
            </a:p>
          </p:txBody>
        </p:sp>
      </p:grpSp>
      <p:cxnSp>
        <p:nvCxnSpPr>
          <p:cNvPr id="43" name="AutoShape 38"/>
          <p:cNvCxnSpPr>
            <a:cxnSpLocks noChangeShapeType="1"/>
          </p:cNvCxnSpPr>
          <p:nvPr/>
        </p:nvCxnSpPr>
        <p:spPr bwMode="auto">
          <a:xfrm rot="5400000" flipV="1">
            <a:off x="3067843" y="2836069"/>
            <a:ext cx="1890713" cy="3175"/>
          </a:xfrm>
          <a:prstGeom prst="bentConnector5">
            <a:avLst>
              <a:gd name="adj1" fmla="val 22833"/>
              <a:gd name="adj2" fmla="val -6800005"/>
              <a:gd name="adj3" fmla="val 100671"/>
            </a:avLst>
          </a:prstGeom>
          <a:noFill/>
          <a:ln w="12700">
            <a:solidFill>
              <a:schemeClr val="tx1"/>
            </a:solidFill>
            <a:prstDash val="dash"/>
            <a:miter lim="800000"/>
            <a:headEnd/>
            <a:tailEnd/>
          </a:ln>
          <a:effectLst/>
        </p:spPr>
      </p:cxnSp>
      <p:sp>
        <p:nvSpPr>
          <p:cNvPr id="44" name="Text Box 39"/>
          <p:cNvSpPr txBox="1">
            <a:spLocks noChangeArrowheads="1"/>
          </p:cNvSpPr>
          <p:nvPr/>
        </p:nvSpPr>
        <p:spPr bwMode="auto">
          <a:xfrm rot="-5400000">
            <a:off x="3021806" y="2736056"/>
            <a:ext cx="1214438" cy="396875"/>
          </a:xfrm>
          <a:prstGeom prst="rect">
            <a:avLst/>
          </a:prstGeom>
          <a:noFill/>
          <a:ln w="25400">
            <a:noFill/>
            <a:miter lim="800000"/>
            <a:headEnd/>
            <a:tailEnd/>
          </a:ln>
          <a:effectLst/>
        </p:spPr>
        <p:txBody>
          <a:bodyPr anchor="ctr">
            <a:spAutoFit/>
          </a:bodyPr>
          <a:lstStyle/>
          <a:p>
            <a:pPr algn="ctr" eaLnBrk="0" hangingPunct="0"/>
            <a:r>
              <a:rPr lang="en-US" sz="2000">
                <a:solidFill>
                  <a:srgbClr val="000000"/>
                </a:solidFill>
              </a:rPr>
              <a:t>Timeout</a:t>
            </a:r>
          </a:p>
        </p:txBody>
      </p:sp>
      <p:grpSp>
        <p:nvGrpSpPr>
          <p:cNvPr id="23" name="Group 40"/>
          <p:cNvGrpSpPr>
            <a:grpSpLocks/>
          </p:cNvGrpSpPr>
          <p:nvPr/>
        </p:nvGrpSpPr>
        <p:grpSpPr bwMode="auto">
          <a:xfrm rot="688582">
            <a:off x="4087812" y="3603625"/>
            <a:ext cx="1447800" cy="396875"/>
            <a:chOff x="1105" y="1265"/>
            <a:chExt cx="912" cy="250"/>
          </a:xfrm>
        </p:grpSpPr>
        <p:sp>
          <p:nvSpPr>
            <p:cNvPr id="46" name="Line 41"/>
            <p:cNvSpPr>
              <a:spLocks noChangeShapeType="1"/>
            </p:cNvSpPr>
            <p:nvPr/>
          </p:nvSpPr>
          <p:spPr bwMode="auto">
            <a:xfrm>
              <a:off x="1105" y="1487"/>
              <a:ext cx="912" cy="1"/>
            </a:xfrm>
            <a:prstGeom prst="line">
              <a:avLst/>
            </a:prstGeom>
            <a:noFill/>
            <a:ln w="25400">
              <a:solidFill>
                <a:schemeClr val="tx1"/>
              </a:solidFill>
              <a:round/>
              <a:headEnd/>
              <a:tailEnd type="triangle" w="med" len="med"/>
            </a:ln>
            <a:effectLst/>
          </p:spPr>
          <p:txBody>
            <a:bodyPr wrap="none" anchor="ctr"/>
            <a:lstStyle/>
            <a:p>
              <a:endParaRPr lang="en-US"/>
            </a:p>
          </p:txBody>
        </p:sp>
        <p:sp>
          <p:nvSpPr>
            <p:cNvPr id="47" name="Text Box 42"/>
            <p:cNvSpPr txBox="1">
              <a:spLocks noChangeArrowheads="1"/>
            </p:cNvSpPr>
            <p:nvPr/>
          </p:nvSpPr>
          <p:spPr bwMode="auto">
            <a:xfrm>
              <a:off x="1202" y="1265"/>
              <a:ext cx="605" cy="250"/>
            </a:xfrm>
            <a:prstGeom prst="rect">
              <a:avLst/>
            </a:prstGeom>
            <a:noFill/>
            <a:ln w="25400">
              <a:noFill/>
              <a:miter lim="800000"/>
              <a:headEnd/>
              <a:tailEnd/>
            </a:ln>
            <a:effectLst/>
          </p:spPr>
          <p:txBody>
            <a:bodyPr wrap="none" anchor="ctr">
              <a:spAutoFit/>
            </a:bodyPr>
            <a:lstStyle/>
            <a:p>
              <a:pPr algn="ctr" eaLnBrk="0" hangingPunct="0"/>
              <a:r>
                <a:rPr lang="en-US" sz="2000">
                  <a:solidFill>
                    <a:srgbClr val="000000"/>
                  </a:solidFill>
                </a:rPr>
                <a:t>Packet</a:t>
              </a:r>
            </a:p>
          </p:txBody>
        </p:sp>
      </p:grpSp>
      <p:grpSp>
        <p:nvGrpSpPr>
          <p:cNvPr id="28" name="Group 43"/>
          <p:cNvGrpSpPr>
            <a:grpSpLocks/>
          </p:cNvGrpSpPr>
          <p:nvPr/>
        </p:nvGrpSpPr>
        <p:grpSpPr bwMode="auto">
          <a:xfrm rot="-1217168">
            <a:off x="3935412" y="4367213"/>
            <a:ext cx="1447800" cy="396875"/>
            <a:chOff x="1133" y="1733"/>
            <a:chExt cx="912" cy="250"/>
          </a:xfrm>
        </p:grpSpPr>
        <p:sp>
          <p:nvSpPr>
            <p:cNvPr id="49" name="Line 44"/>
            <p:cNvSpPr>
              <a:spLocks noChangeShapeType="1"/>
            </p:cNvSpPr>
            <p:nvPr/>
          </p:nvSpPr>
          <p:spPr bwMode="auto">
            <a:xfrm rot="688582">
              <a:off x="1133" y="1965"/>
              <a:ext cx="912" cy="1"/>
            </a:xfrm>
            <a:prstGeom prst="line">
              <a:avLst/>
            </a:prstGeom>
            <a:noFill/>
            <a:ln w="25400">
              <a:solidFill>
                <a:schemeClr val="tx1"/>
              </a:solidFill>
              <a:round/>
              <a:headEnd type="triangle" w="med" len="med"/>
              <a:tailEnd/>
            </a:ln>
            <a:effectLst/>
          </p:spPr>
          <p:txBody>
            <a:bodyPr wrap="none" anchor="ctr"/>
            <a:lstStyle/>
            <a:p>
              <a:endParaRPr lang="en-US"/>
            </a:p>
          </p:txBody>
        </p:sp>
        <p:sp>
          <p:nvSpPr>
            <p:cNvPr id="50" name="Text Box 45"/>
            <p:cNvSpPr txBox="1">
              <a:spLocks noChangeArrowheads="1"/>
            </p:cNvSpPr>
            <p:nvPr/>
          </p:nvSpPr>
          <p:spPr bwMode="auto">
            <a:xfrm rot="688582">
              <a:off x="1328" y="1733"/>
              <a:ext cx="446" cy="250"/>
            </a:xfrm>
            <a:prstGeom prst="rect">
              <a:avLst/>
            </a:prstGeom>
            <a:noFill/>
            <a:ln w="25400">
              <a:noFill/>
              <a:miter lim="800000"/>
              <a:headEnd/>
              <a:tailEnd/>
            </a:ln>
            <a:effectLst/>
          </p:spPr>
          <p:txBody>
            <a:bodyPr wrap="none" anchor="ctr">
              <a:spAutoFit/>
            </a:bodyPr>
            <a:lstStyle/>
            <a:p>
              <a:pPr algn="ctr" eaLnBrk="0" hangingPunct="0"/>
              <a:r>
                <a:rPr lang="en-US" sz="2000">
                  <a:solidFill>
                    <a:srgbClr val="000000"/>
                  </a:solidFill>
                </a:rPr>
                <a:t>ACK</a:t>
              </a:r>
            </a:p>
          </p:txBody>
        </p:sp>
      </p:grpSp>
      <p:cxnSp>
        <p:nvCxnSpPr>
          <p:cNvPr id="51" name="AutoShape 46"/>
          <p:cNvCxnSpPr>
            <a:cxnSpLocks noChangeShapeType="1"/>
          </p:cNvCxnSpPr>
          <p:nvPr/>
        </p:nvCxnSpPr>
        <p:spPr bwMode="auto">
          <a:xfrm rot="5400000" flipV="1">
            <a:off x="3066257" y="4310856"/>
            <a:ext cx="1890712" cy="3175"/>
          </a:xfrm>
          <a:prstGeom prst="bentConnector5">
            <a:avLst>
              <a:gd name="adj1" fmla="val 22833"/>
              <a:gd name="adj2" fmla="val -6800005"/>
              <a:gd name="adj3" fmla="val 97144"/>
            </a:avLst>
          </a:prstGeom>
          <a:noFill/>
          <a:ln w="12700">
            <a:solidFill>
              <a:schemeClr val="tx1"/>
            </a:solidFill>
            <a:prstDash val="dash"/>
            <a:miter lim="800000"/>
            <a:headEnd/>
            <a:tailEnd/>
          </a:ln>
          <a:effectLst/>
        </p:spPr>
      </p:cxnSp>
      <p:sp>
        <p:nvSpPr>
          <p:cNvPr id="52" name="Text Box 47"/>
          <p:cNvSpPr txBox="1">
            <a:spLocks noChangeArrowheads="1"/>
          </p:cNvSpPr>
          <p:nvPr/>
        </p:nvSpPr>
        <p:spPr bwMode="auto">
          <a:xfrm rot="-5400000">
            <a:off x="3020219" y="4210844"/>
            <a:ext cx="1214437" cy="396875"/>
          </a:xfrm>
          <a:prstGeom prst="rect">
            <a:avLst/>
          </a:prstGeom>
          <a:noFill/>
          <a:ln w="25400">
            <a:noFill/>
            <a:miter lim="800000"/>
            <a:headEnd/>
            <a:tailEnd/>
          </a:ln>
          <a:effectLst/>
        </p:spPr>
        <p:txBody>
          <a:bodyPr anchor="ctr">
            <a:spAutoFit/>
          </a:bodyPr>
          <a:lstStyle/>
          <a:p>
            <a:pPr algn="ctr" eaLnBrk="0" hangingPunct="0"/>
            <a:r>
              <a:rPr lang="en-US" sz="2000">
                <a:solidFill>
                  <a:srgbClr val="000000"/>
                </a:solidFill>
              </a:rPr>
              <a:t>Timeout</a:t>
            </a:r>
          </a:p>
        </p:txBody>
      </p:sp>
      <p:sp>
        <p:nvSpPr>
          <p:cNvPr id="53" name="Line 48"/>
          <p:cNvSpPr>
            <a:spLocks noChangeShapeType="1"/>
          </p:cNvSpPr>
          <p:nvPr/>
        </p:nvSpPr>
        <p:spPr bwMode="auto">
          <a:xfrm>
            <a:off x="4011612" y="1752600"/>
            <a:ext cx="0" cy="3810000"/>
          </a:xfrm>
          <a:prstGeom prst="line">
            <a:avLst/>
          </a:prstGeom>
          <a:noFill/>
          <a:ln w="25400">
            <a:solidFill>
              <a:srgbClr val="000000"/>
            </a:solidFill>
            <a:round/>
            <a:headEnd/>
            <a:tailEnd/>
          </a:ln>
          <a:effectLst/>
        </p:spPr>
        <p:txBody>
          <a:bodyPr wrap="none" anchor="ctr"/>
          <a:lstStyle/>
          <a:p>
            <a:endParaRPr lang="en-US"/>
          </a:p>
        </p:txBody>
      </p:sp>
      <p:sp>
        <p:nvSpPr>
          <p:cNvPr id="54" name="AutoShape 49"/>
          <p:cNvSpPr>
            <a:spLocks noChangeArrowheads="1"/>
          </p:cNvSpPr>
          <p:nvPr/>
        </p:nvSpPr>
        <p:spPr bwMode="auto">
          <a:xfrm>
            <a:off x="4164012" y="3048000"/>
            <a:ext cx="381000" cy="457200"/>
          </a:xfrm>
          <a:prstGeom prst="lightningBolt">
            <a:avLst/>
          </a:prstGeom>
          <a:solidFill>
            <a:srgbClr val="FFFF99"/>
          </a:solidFill>
          <a:ln w="25400">
            <a:solidFill>
              <a:schemeClr val="tx1"/>
            </a:solidFill>
            <a:miter lim="800000"/>
            <a:headEnd/>
            <a:tailEnd/>
          </a:ln>
          <a:effectLst/>
        </p:spPr>
        <p:txBody>
          <a:bodyPr wrap="none" anchor="ctr"/>
          <a:lstStyle/>
          <a:p>
            <a:endParaRPr lang="en-US"/>
          </a:p>
        </p:txBody>
      </p:sp>
      <p:sp>
        <p:nvSpPr>
          <p:cNvPr id="55" name="Text Box 50"/>
          <p:cNvSpPr txBox="1">
            <a:spLocks noChangeArrowheads="1"/>
          </p:cNvSpPr>
          <p:nvPr/>
        </p:nvSpPr>
        <p:spPr bwMode="auto">
          <a:xfrm>
            <a:off x="3722687" y="5715000"/>
            <a:ext cx="2114681" cy="707886"/>
          </a:xfrm>
          <a:prstGeom prst="rect">
            <a:avLst/>
          </a:prstGeom>
          <a:noFill/>
          <a:ln w="25400">
            <a:noFill/>
            <a:miter lim="800000"/>
            <a:headEnd/>
            <a:tailEnd/>
          </a:ln>
          <a:effectLst/>
        </p:spPr>
        <p:txBody>
          <a:bodyPr wrap="none" anchor="ctr">
            <a:spAutoFit/>
          </a:bodyPr>
          <a:lstStyle/>
          <a:p>
            <a:pPr algn="ctr" eaLnBrk="0" hangingPunct="0"/>
            <a:r>
              <a:rPr lang="en-US" sz="2000" dirty="0">
                <a:ln>
                  <a:solidFill>
                    <a:schemeClr val="tx1"/>
                  </a:solidFill>
                </a:ln>
                <a:solidFill>
                  <a:srgbClr val="0000FF"/>
                </a:solidFill>
                <a:latin typeface="Microsoft Sans Serif" pitchFamily="34" charset="0"/>
                <a:cs typeface="Microsoft Sans Serif" pitchFamily="34" charset="0"/>
              </a:rPr>
              <a:t>ACK lost</a:t>
            </a:r>
          </a:p>
          <a:p>
            <a:pPr algn="ctr" eaLnBrk="0" hangingPunct="0"/>
            <a:r>
              <a:rPr lang="en-US" sz="2000" b="1" dirty="0" smtClean="0">
                <a:ln>
                  <a:solidFill>
                    <a:schemeClr val="tx1"/>
                  </a:solidFill>
                </a:ln>
                <a:solidFill>
                  <a:srgbClr val="FF3300"/>
                </a:solidFill>
                <a:latin typeface="Microsoft Sans Serif" pitchFamily="34" charset="0"/>
                <a:cs typeface="Microsoft Sans Serif" pitchFamily="34" charset="0"/>
              </a:rPr>
              <a:t>Duplicate Packet</a:t>
            </a:r>
            <a:endParaRPr lang="en-US" sz="2000" b="1" dirty="0">
              <a:ln>
                <a:solidFill>
                  <a:schemeClr val="tx1"/>
                </a:solidFill>
              </a:ln>
              <a:solidFill>
                <a:srgbClr val="FF3300"/>
              </a:solidFill>
              <a:latin typeface="Microsoft Sans Serif" pitchFamily="34" charset="0"/>
              <a:cs typeface="Microsoft Sans Serif" pitchFamily="34" charset="0"/>
            </a:endParaRPr>
          </a:p>
        </p:txBody>
      </p:sp>
      <p:sp>
        <p:nvSpPr>
          <p:cNvPr id="56" name="Text Box 51"/>
          <p:cNvSpPr txBox="1">
            <a:spLocks noChangeArrowheads="1"/>
          </p:cNvSpPr>
          <p:nvPr/>
        </p:nvSpPr>
        <p:spPr bwMode="auto">
          <a:xfrm>
            <a:off x="1219200" y="5797411"/>
            <a:ext cx="1441421" cy="400110"/>
          </a:xfrm>
          <a:prstGeom prst="rect">
            <a:avLst/>
          </a:prstGeom>
          <a:noFill/>
          <a:ln w="25400">
            <a:noFill/>
            <a:miter lim="800000"/>
            <a:headEnd/>
            <a:tailEnd/>
          </a:ln>
          <a:effectLst/>
        </p:spPr>
        <p:txBody>
          <a:bodyPr wrap="none" anchor="ctr">
            <a:spAutoFit/>
          </a:bodyPr>
          <a:lstStyle/>
          <a:p>
            <a:pPr algn="ctr" eaLnBrk="0" hangingPunct="0"/>
            <a:r>
              <a:rPr lang="en-US" sz="2000" dirty="0">
                <a:ln>
                  <a:solidFill>
                    <a:schemeClr val="tx1"/>
                  </a:solidFill>
                </a:ln>
                <a:solidFill>
                  <a:srgbClr val="0000FF"/>
                </a:solidFill>
                <a:latin typeface="Microsoft Sans Serif" pitchFamily="34" charset="0"/>
                <a:cs typeface="Microsoft Sans Serif" pitchFamily="34" charset="0"/>
              </a:rPr>
              <a:t>Packet lost</a:t>
            </a:r>
          </a:p>
        </p:txBody>
      </p:sp>
      <p:sp>
        <p:nvSpPr>
          <p:cNvPr id="57" name="Text Box 52"/>
          <p:cNvSpPr txBox="1">
            <a:spLocks noChangeArrowheads="1"/>
          </p:cNvSpPr>
          <p:nvPr/>
        </p:nvSpPr>
        <p:spPr bwMode="auto">
          <a:xfrm>
            <a:off x="6727825" y="5715000"/>
            <a:ext cx="2114681" cy="707886"/>
          </a:xfrm>
          <a:prstGeom prst="rect">
            <a:avLst/>
          </a:prstGeom>
          <a:noFill/>
          <a:ln w="25400">
            <a:noFill/>
            <a:miter lim="800000"/>
            <a:headEnd/>
            <a:tailEnd/>
          </a:ln>
          <a:effectLst/>
        </p:spPr>
        <p:txBody>
          <a:bodyPr wrap="none" anchor="ctr">
            <a:spAutoFit/>
          </a:bodyPr>
          <a:lstStyle/>
          <a:p>
            <a:pPr algn="ctr" eaLnBrk="0" hangingPunct="0"/>
            <a:r>
              <a:rPr lang="en-US" sz="2000" dirty="0">
                <a:ln>
                  <a:solidFill>
                    <a:schemeClr val="tx1"/>
                  </a:solidFill>
                </a:ln>
                <a:solidFill>
                  <a:srgbClr val="0000FF"/>
                </a:solidFill>
                <a:latin typeface="Microsoft Sans Serif" pitchFamily="34" charset="0"/>
                <a:cs typeface="Microsoft Sans Serif" pitchFamily="34" charset="0"/>
              </a:rPr>
              <a:t>Early timeout</a:t>
            </a:r>
          </a:p>
          <a:p>
            <a:pPr algn="ctr" eaLnBrk="0" hangingPunct="0"/>
            <a:r>
              <a:rPr lang="en-US" sz="2000" b="1" dirty="0" smtClean="0">
                <a:ln>
                  <a:solidFill>
                    <a:schemeClr val="tx1"/>
                  </a:solidFill>
                </a:ln>
                <a:solidFill>
                  <a:srgbClr val="FF0000"/>
                </a:solidFill>
                <a:latin typeface="Microsoft Sans Serif" pitchFamily="34" charset="0"/>
                <a:cs typeface="Microsoft Sans Serif" pitchFamily="34" charset="0"/>
              </a:rPr>
              <a:t>Duplicate Packet</a:t>
            </a:r>
            <a:endParaRPr lang="en-US" sz="2000" b="1" dirty="0">
              <a:ln>
                <a:solidFill>
                  <a:schemeClr val="tx1"/>
                </a:solidFill>
              </a:ln>
              <a:solidFill>
                <a:srgbClr val="FF0000"/>
              </a:solidFill>
              <a:latin typeface="Microsoft Sans Serif" pitchFamily="34" charset="0"/>
              <a:cs typeface="Microsoft Sans Serif" pitchFamily="34" charset="0"/>
            </a:endParaRPr>
          </a:p>
        </p:txBody>
      </p:sp>
      <p:sp>
        <p:nvSpPr>
          <p:cNvPr id="58" name="Line 53"/>
          <p:cNvSpPr>
            <a:spLocks noChangeShapeType="1"/>
          </p:cNvSpPr>
          <p:nvPr/>
        </p:nvSpPr>
        <p:spPr bwMode="auto">
          <a:xfrm>
            <a:off x="5499100" y="1752600"/>
            <a:ext cx="0" cy="3810000"/>
          </a:xfrm>
          <a:prstGeom prst="line">
            <a:avLst/>
          </a:prstGeom>
          <a:noFill/>
          <a:ln w="25400">
            <a:solidFill>
              <a:srgbClr val="000000"/>
            </a:solidFill>
            <a:round/>
            <a:headEnd/>
            <a:tailEnd/>
          </a:ln>
          <a:effectLst/>
        </p:spPr>
        <p:txBody>
          <a:bodyPr wrap="none" anchor="ctr"/>
          <a:lstStyle/>
          <a:p>
            <a:endParaRPr lang="en-US"/>
          </a:p>
        </p:txBody>
      </p:sp>
      <p:sp>
        <p:nvSpPr>
          <p:cNvPr id="59" name="Line 54"/>
          <p:cNvSpPr>
            <a:spLocks noChangeShapeType="1"/>
          </p:cNvSpPr>
          <p:nvPr/>
        </p:nvSpPr>
        <p:spPr bwMode="auto">
          <a:xfrm>
            <a:off x="1214438" y="1752600"/>
            <a:ext cx="0" cy="3810000"/>
          </a:xfrm>
          <a:prstGeom prst="line">
            <a:avLst/>
          </a:prstGeom>
          <a:noFill/>
          <a:ln w="25400">
            <a:solidFill>
              <a:srgbClr val="000000"/>
            </a:solidFill>
            <a:round/>
            <a:headEnd/>
            <a:tailEnd/>
          </a:ln>
          <a:effectLst/>
        </p:spPr>
        <p:txBody>
          <a:bodyPr wrap="none" anchor="ctr"/>
          <a:lstStyle/>
          <a:p>
            <a:endParaRPr lang="en-US"/>
          </a:p>
        </p:txBody>
      </p:sp>
      <p:sp>
        <p:nvSpPr>
          <p:cNvPr id="60" name="Line 55"/>
          <p:cNvSpPr>
            <a:spLocks noChangeShapeType="1"/>
          </p:cNvSpPr>
          <p:nvPr/>
        </p:nvSpPr>
        <p:spPr bwMode="auto">
          <a:xfrm>
            <a:off x="2701925" y="1752600"/>
            <a:ext cx="0" cy="3810000"/>
          </a:xfrm>
          <a:prstGeom prst="line">
            <a:avLst/>
          </a:prstGeom>
          <a:noFill/>
          <a:ln w="25400">
            <a:solidFill>
              <a:srgbClr val="000000"/>
            </a:solidFill>
            <a:round/>
            <a:headEnd/>
            <a:tailEnd/>
          </a:ln>
          <a:effectLst/>
        </p:spPr>
        <p:txBody>
          <a:bodyPr wrap="none" anchor="ctr"/>
          <a:lstStyle/>
          <a:p>
            <a:endParaRPr lang="en-US"/>
          </a:p>
        </p:txBody>
      </p:sp>
      <p:sp>
        <p:nvSpPr>
          <p:cNvPr id="61" name="Line 56"/>
          <p:cNvSpPr>
            <a:spLocks noChangeShapeType="1"/>
          </p:cNvSpPr>
          <p:nvPr/>
        </p:nvSpPr>
        <p:spPr bwMode="auto">
          <a:xfrm>
            <a:off x="6899275" y="1752600"/>
            <a:ext cx="0" cy="3810000"/>
          </a:xfrm>
          <a:prstGeom prst="line">
            <a:avLst/>
          </a:prstGeom>
          <a:noFill/>
          <a:ln w="25400">
            <a:solidFill>
              <a:srgbClr val="000000"/>
            </a:solidFill>
            <a:round/>
            <a:headEnd/>
            <a:tailEnd/>
          </a:ln>
          <a:effectLst/>
        </p:spPr>
        <p:txBody>
          <a:bodyPr wrap="none" anchor="ctr"/>
          <a:lstStyle/>
          <a:p>
            <a:endParaRPr lang="en-US"/>
          </a:p>
        </p:txBody>
      </p:sp>
      <p:sp>
        <p:nvSpPr>
          <p:cNvPr id="62" name="Line 57"/>
          <p:cNvSpPr>
            <a:spLocks noChangeShapeType="1"/>
          </p:cNvSpPr>
          <p:nvPr/>
        </p:nvSpPr>
        <p:spPr bwMode="auto">
          <a:xfrm>
            <a:off x="8386762" y="1752600"/>
            <a:ext cx="0" cy="3810000"/>
          </a:xfrm>
          <a:prstGeom prst="line">
            <a:avLst/>
          </a:prstGeom>
          <a:noFill/>
          <a:ln w="25400">
            <a:solidFill>
              <a:srgbClr val="000000"/>
            </a:solidFill>
            <a:round/>
            <a:headEnd/>
            <a:tailEnd/>
          </a:ln>
          <a:effectLst/>
        </p:spPr>
        <p:txBody>
          <a:bodyPr wrap="none" anchor="ctr"/>
          <a:lstStyle/>
          <a:p>
            <a:endParaRPr lang="en-US"/>
          </a:p>
        </p:txBody>
      </p:sp>
      <p:sp>
        <p:nvSpPr>
          <p:cNvPr id="63" name="Rectangle 114"/>
          <p:cNvSpPr txBox="1">
            <a:spLocks noChangeArrowheads="1"/>
          </p:cNvSpPr>
          <p:nvPr/>
        </p:nvSpPr>
        <p:spPr bwMode="auto">
          <a:xfrm>
            <a:off x="0" y="762000"/>
            <a:ext cx="91440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rtl="0" eaLnBrk="0" fontAlgn="base" hangingPunct="0">
              <a:spcBef>
                <a:spcPct val="0"/>
              </a:spcBef>
              <a:spcAft>
                <a:spcPct val="0"/>
              </a:spcAft>
            </a:pPr>
            <a:r>
              <a:rPr lang="en-US" sz="2400" b="1" dirty="0" smtClean="0">
                <a:ln>
                  <a:solidFill>
                    <a:prstClr val="black"/>
                  </a:solidFill>
                </a:ln>
                <a:solidFill>
                  <a:schemeClr val="accent1"/>
                </a:solidFill>
                <a:latin typeface="Microsoft Sans Serif" pitchFamily="34" charset="0"/>
                <a:cs typeface="Microsoft Sans Serif" pitchFamily="34" charset="0"/>
              </a:rPr>
              <a:t>TCP uses Automatic Repeat Request (ARQ) for reliability</a:t>
            </a:r>
            <a:endParaRPr lang="en-US" sz="2400" b="1" dirty="0">
              <a:ln>
                <a:solidFill>
                  <a:prstClr val="black"/>
                </a:solidFill>
              </a:ln>
              <a:solidFill>
                <a:schemeClr val="accent1"/>
              </a:solidFill>
              <a:latin typeface="Microsoft Sans Serif" pitchFamily="34" charset="0"/>
              <a:cs typeface="Microsoft Sans Serif"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22" grpId="0"/>
      <p:bldP spid="27" grpId="0"/>
      <p:bldP spid="35" grpId="0"/>
      <p:bldP spid="44" grpId="0"/>
      <p:bldP spid="52" grpId="0"/>
      <p:bldP spid="53" grpId="0" animBg="1"/>
      <p:bldP spid="54" grpId="0" animBg="1"/>
      <p:bldP spid="55" grpId="0"/>
      <p:bldP spid="57" grpId="0"/>
      <p:bldP spid="58" grpId="0" animBg="1"/>
      <p:bldP spid="61" grpId="0" animBg="1"/>
      <p:bldP spid="6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TCP: Adaptive Retransmission</a:t>
            </a:r>
            <a:endParaRPr lang="th-TH" sz="4400" b="1" dirty="0" smtClean="0">
              <a:ln>
                <a:solidFill>
                  <a:prstClr val="black"/>
                </a:solidFill>
              </a:ln>
              <a:solidFill>
                <a:prstClr val="white"/>
              </a:solidFill>
              <a:latin typeface="Tahoma" pitchFamily="34" charset="0"/>
              <a:cs typeface="Tahoma" pitchFamily="34" charset="0"/>
            </a:endParaRPr>
          </a:p>
        </p:txBody>
      </p:sp>
      <p:pic>
        <p:nvPicPr>
          <p:cNvPr id="1026" name="Picture 2" descr="C:\Documents and Settings\junaid\My Documents\My Dropbox\Computer Networks\Kurose\gifs_ppt\KuroseRoss4e_gifs\ch03_gif\fig03_32.gif"/>
          <p:cNvPicPr>
            <a:picLocks noChangeAspect="1" noChangeArrowheads="1"/>
          </p:cNvPicPr>
          <p:nvPr/>
        </p:nvPicPr>
        <p:blipFill>
          <a:blip r:embed="rId3"/>
          <a:srcRect l="3435" b="10811"/>
          <a:stretch>
            <a:fillRect/>
          </a:stretch>
        </p:blipFill>
        <p:spPr bwMode="auto">
          <a:xfrm>
            <a:off x="216736" y="1219200"/>
            <a:ext cx="8698664" cy="5105400"/>
          </a:xfrm>
          <a:prstGeom prst="rect">
            <a:avLst/>
          </a:prstGeom>
          <a:noFill/>
        </p:spPr>
      </p:pic>
      <p:sp>
        <p:nvSpPr>
          <p:cNvPr id="6" name="Rectangle 5"/>
          <p:cNvSpPr/>
          <p:nvPr/>
        </p:nvSpPr>
        <p:spPr>
          <a:xfrm>
            <a:off x="1447800" y="4206240"/>
            <a:ext cx="5791200" cy="830997"/>
          </a:xfrm>
          <a:prstGeom prst="rect">
            <a:avLst/>
          </a:prstGeom>
        </p:spPr>
        <p:txBody>
          <a:bodyPr wrap="square">
            <a:spAutoFit/>
          </a:bodyPr>
          <a:lstStyle/>
          <a:p>
            <a:pPr algn="r"/>
            <a:r>
              <a:rPr lang="en-US" b="1" dirty="0" smtClean="0">
                <a:ln w="0" cap="rnd" cmpd="thickThin">
                  <a:solidFill>
                    <a:prstClr val="black"/>
                  </a:solidFill>
                  <a:bevel/>
                </a:ln>
                <a:solidFill>
                  <a:schemeClr val="accent1"/>
                </a:solidFill>
                <a:latin typeface="Microsoft Sans Serif" pitchFamily="34" charset="0"/>
                <a:cs typeface="Microsoft Sans Serif" pitchFamily="34" charset="0"/>
              </a:rPr>
              <a:t>= (1-</a:t>
            </a:r>
            <a:r>
              <a:rPr lang="el-GR" b="1" dirty="0" smtClean="0">
                <a:ln w="0" cap="rnd" cmpd="thickThin">
                  <a:solidFill>
                    <a:prstClr val="black"/>
                  </a:solidFill>
                  <a:bevel/>
                </a:ln>
                <a:solidFill>
                  <a:schemeClr val="accent1"/>
                </a:solidFill>
                <a:latin typeface="Microsoft Sans Serif" pitchFamily="34" charset="0"/>
                <a:cs typeface="Microsoft Sans Serif" pitchFamily="34" charset="0"/>
              </a:rPr>
              <a:t>α</a:t>
            </a:r>
            <a:r>
              <a:rPr lang="en-US" b="1" dirty="0" smtClean="0">
                <a:ln w="0" cap="rnd" cmpd="thickThin">
                  <a:solidFill>
                    <a:prstClr val="black"/>
                  </a:solidFill>
                  <a:bevel/>
                </a:ln>
                <a:solidFill>
                  <a:schemeClr val="accent1"/>
                </a:solidFill>
                <a:latin typeface="Microsoft Sans Serif" pitchFamily="34" charset="0"/>
                <a:cs typeface="Microsoft Sans Serif" pitchFamily="34" charset="0"/>
              </a:rPr>
              <a:t>). Estimated RTT + </a:t>
            </a:r>
            <a:r>
              <a:rPr lang="el-GR" b="1" dirty="0" smtClean="0">
                <a:ln w="0" cap="rnd" cmpd="thickThin">
                  <a:solidFill>
                    <a:prstClr val="black"/>
                  </a:solidFill>
                  <a:bevel/>
                </a:ln>
                <a:solidFill>
                  <a:schemeClr val="accent1"/>
                </a:solidFill>
                <a:latin typeface="Microsoft Sans Serif" pitchFamily="34" charset="0"/>
                <a:cs typeface="Microsoft Sans Serif" pitchFamily="34" charset="0"/>
              </a:rPr>
              <a:t>α</a:t>
            </a:r>
            <a:r>
              <a:rPr lang="en-US" b="1" dirty="0" smtClean="0">
                <a:ln w="0" cap="rnd" cmpd="thickThin">
                  <a:solidFill>
                    <a:prstClr val="black"/>
                  </a:solidFill>
                  <a:bevel/>
                </a:ln>
                <a:solidFill>
                  <a:schemeClr val="accent1"/>
                </a:solidFill>
                <a:latin typeface="Microsoft Sans Serif" pitchFamily="34" charset="0"/>
                <a:cs typeface="Microsoft Sans Serif" pitchFamily="34" charset="0"/>
              </a:rPr>
              <a:t>. Sample RTT</a:t>
            </a:r>
          </a:p>
          <a:p>
            <a:pPr algn="r"/>
            <a:endParaRPr lang="en-US" sz="1200" b="1" dirty="0" smtClean="0">
              <a:ln w="0" cap="rnd" cmpd="thickThin">
                <a:solidFill>
                  <a:prstClr val="black"/>
                </a:solidFill>
                <a:bevel/>
              </a:ln>
              <a:solidFill>
                <a:schemeClr val="accent1"/>
              </a:solidFill>
              <a:latin typeface="Microsoft Sans Serif" pitchFamily="34" charset="0"/>
              <a:cs typeface="Microsoft Sans Serif" pitchFamily="34" charset="0"/>
            </a:endParaRPr>
          </a:p>
          <a:p>
            <a:pPr algn="ctr"/>
            <a:r>
              <a:rPr lang="en-US" b="1" dirty="0" smtClean="0">
                <a:ln w="0" cap="rnd" cmpd="thickThin">
                  <a:solidFill>
                    <a:prstClr val="black"/>
                  </a:solidFill>
                  <a:bevel/>
                </a:ln>
                <a:latin typeface="Microsoft Sans Serif" pitchFamily="34" charset="0"/>
                <a:cs typeface="Microsoft Sans Serif" pitchFamily="34" charset="0"/>
              </a:rPr>
              <a:t>called</a:t>
            </a:r>
            <a:r>
              <a:rPr lang="en-US" b="1" dirty="0" smtClean="0">
                <a:ln w="0" cap="rnd" cmpd="thickThin">
                  <a:solidFill>
                    <a:prstClr val="black"/>
                  </a:solidFill>
                  <a:bevel/>
                </a:ln>
                <a:solidFill>
                  <a:srgbClr val="C00000"/>
                </a:solidFill>
                <a:latin typeface="Microsoft Sans Serif" pitchFamily="34" charset="0"/>
                <a:cs typeface="Microsoft Sans Serif" pitchFamily="34" charset="0"/>
              </a:rPr>
              <a:t> Exponential Weighted Moving Average </a:t>
            </a:r>
            <a:r>
              <a:rPr lang="en-US" b="1" dirty="0" smtClean="0">
                <a:ln w="0" cap="rnd" cmpd="thickThin">
                  <a:solidFill>
                    <a:prstClr val="black"/>
                  </a:solidFill>
                  <a:bevel/>
                </a:ln>
                <a:latin typeface="Microsoft Sans Serif" pitchFamily="34" charset="0"/>
                <a:cs typeface="Microsoft Sans Serif" pitchFamily="34" charset="0"/>
              </a:rPr>
              <a:t>(EWMA)</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TCP: Lost Segment</a:t>
            </a:r>
            <a:endParaRPr lang="th-TH" sz="4400" b="1" dirty="0" smtClean="0">
              <a:ln>
                <a:solidFill>
                  <a:prstClr val="black"/>
                </a:solidFill>
              </a:ln>
              <a:solidFill>
                <a:prstClr val="white"/>
              </a:solidFill>
              <a:latin typeface="Tahoma" pitchFamily="34" charset="0"/>
              <a:cs typeface="Tahoma" pitchFamily="34" charset="0"/>
            </a:endParaRPr>
          </a:p>
        </p:txBody>
      </p:sp>
      <p:pic>
        <p:nvPicPr>
          <p:cNvPr id="6" name="Picture 10"/>
          <p:cNvPicPr>
            <a:picLocks noChangeAspect="1" noChangeArrowheads="1"/>
          </p:cNvPicPr>
          <p:nvPr/>
        </p:nvPicPr>
        <p:blipFill>
          <a:blip r:embed="rId3"/>
          <a:srcRect/>
          <a:stretch>
            <a:fillRect/>
          </a:stretch>
        </p:blipFill>
        <p:spPr bwMode="auto">
          <a:xfrm>
            <a:off x="852488" y="985838"/>
            <a:ext cx="6919912" cy="5567362"/>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defRPr/>
            </a:pPr>
            <a:r>
              <a:rPr lang="en-US" sz="4400" b="1" dirty="0" smtClean="0">
                <a:ln>
                  <a:solidFill>
                    <a:prstClr val="black"/>
                  </a:solidFill>
                </a:ln>
                <a:solidFill>
                  <a:prstClr val="white"/>
                </a:solidFill>
                <a:latin typeface="Tahoma" pitchFamily="34" charset="0"/>
                <a:cs typeface="Tahoma" pitchFamily="34" charset="0"/>
              </a:rPr>
              <a:t>TCP: Lost Acknowledgement</a:t>
            </a:r>
            <a:endParaRPr lang="th-TH" sz="4400" b="1" dirty="0" smtClean="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728663" y="1022350"/>
            <a:ext cx="7686675" cy="4808538"/>
          </a:xfrm>
          <a:prstGeom prst="rect">
            <a:avLst/>
          </a:prstGeom>
          <a:noFill/>
          <a:ln w="9525">
            <a:noFill/>
            <a:miter lim="800000"/>
            <a:headEnd/>
            <a:tailEnd/>
          </a:ln>
          <a:effectLst/>
        </p:spPr>
      </p:pic>
      <p:sp>
        <p:nvSpPr>
          <p:cNvPr id="8" name="Rectangle 7"/>
          <p:cNvSpPr/>
          <p:nvPr/>
        </p:nvSpPr>
        <p:spPr>
          <a:xfrm>
            <a:off x="3352800" y="4995446"/>
            <a:ext cx="3355406" cy="338554"/>
          </a:xfrm>
          <a:prstGeom prst="rect">
            <a:avLst/>
          </a:prstGeom>
        </p:spPr>
        <p:txBody>
          <a:bodyPr wrap="none">
            <a:spAutoFit/>
          </a:bodyPr>
          <a:lstStyle/>
          <a:p>
            <a:r>
              <a:rPr lang="en-US" sz="1600" b="1" dirty="0" smtClean="0">
                <a:ln w="0" cap="rnd" cmpd="thickThin">
                  <a:solidFill>
                    <a:sysClr val="windowText" lastClr="000000"/>
                  </a:solidFill>
                  <a:bevel/>
                </a:ln>
                <a:solidFill>
                  <a:srgbClr val="FF6600"/>
                </a:solidFill>
                <a:latin typeface="Kristen ITC" pitchFamily="66" charset="0"/>
                <a:cs typeface="Times New Roman" pitchFamily="18" charset="0"/>
              </a:rPr>
              <a:t>Cumulative Acknowledgements</a:t>
            </a:r>
            <a:endParaRPr lang="en-US" sz="1600" dirty="0">
              <a:solidFill>
                <a:srgbClr val="FF6600"/>
              </a:solidFill>
              <a:latin typeface="Kristen ITC" pitchFamily="66" charset="0"/>
            </a:endParaRP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Box 7"/>
          <p:cNvSpPr txBox="1"/>
          <p:nvPr/>
        </p:nvSpPr>
        <p:spPr>
          <a:xfrm>
            <a:off x="3581400" y="1923633"/>
            <a:ext cx="4038600" cy="2800767"/>
          </a:xfrm>
          <a:prstGeom prst="rect">
            <a:avLst/>
          </a:prstGeom>
          <a:noFill/>
          <a:ln>
            <a:noFill/>
          </a:ln>
        </p:spPr>
        <p:txBody>
          <a:bodyPr wrap="square" rtlCol="0">
            <a:spAutoFit/>
          </a:bodyPr>
          <a:lstStyle/>
          <a:p>
            <a:pPr algn="l" rtl="0"/>
            <a:r>
              <a:rPr lang="en-US" sz="4400" b="1" kern="1200">
                <a:solidFill>
                  <a:srgbClr val="C5D1D7">
                    <a:lumMod val="90000"/>
                  </a:srgbClr>
                </a:solidFill>
                <a:latin typeface="Consolas" pitchFamily="49" charset="0"/>
                <a:ea typeface="+mn-ea"/>
                <a:cs typeface="+mn-cs"/>
              </a:rPr>
              <a:t>Section </a:t>
            </a:r>
            <a:r>
              <a:rPr lang="en-US" sz="4400" b="1" kern="1200" smtClean="0">
                <a:solidFill>
                  <a:srgbClr val="C5D1D7">
                    <a:lumMod val="90000"/>
                  </a:srgbClr>
                </a:solidFill>
                <a:latin typeface="Consolas" pitchFamily="49" charset="0"/>
                <a:ea typeface="+mn-ea"/>
                <a:cs typeface="+mn-cs"/>
              </a:rPr>
              <a:t>5.2:</a:t>
            </a:r>
            <a:endParaRPr lang="en-US" sz="4400" b="1" kern="1200" dirty="0">
              <a:solidFill>
                <a:srgbClr val="C5D1D7">
                  <a:lumMod val="90000"/>
                </a:srgbClr>
              </a:solidFill>
              <a:latin typeface="Consolas" pitchFamily="49" charset="0"/>
              <a:ea typeface="+mn-ea"/>
              <a:cs typeface="+mn-cs"/>
            </a:endParaRPr>
          </a:p>
          <a:p>
            <a:pPr algn="l" rtl="0"/>
            <a:r>
              <a:rPr lang="en-US" sz="4400" b="1" kern="1200" dirty="0">
                <a:solidFill>
                  <a:prstClr val="white"/>
                </a:solidFill>
                <a:latin typeface="Consolas" pitchFamily="49" charset="0"/>
                <a:ea typeface="+mn-ea"/>
                <a:cs typeface="+mn-cs"/>
              </a:rPr>
              <a:t>End-to-End Protocols </a:t>
            </a:r>
          </a:p>
          <a:p>
            <a:pPr algn="l" rtl="0"/>
            <a:r>
              <a:rPr lang="en-US" sz="4400" b="1" kern="1200" dirty="0">
                <a:solidFill>
                  <a:srgbClr val="C00000"/>
                </a:solidFill>
                <a:latin typeface="Consolas" pitchFamily="49" charset="0"/>
                <a:ea typeface="+mn-ea"/>
                <a:cs typeface="+mn-cs"/>
              </a:rPr>
              <a:t>[</a:t>
            </a:r>
            <a:r>
              <a:rPr lang="en-US" sz="4400" b="1" kern="1200" dirty="0">
                <a:solidFill>
                  <a:srgbClr val="FF6600"/>
                </a:solidFill>
                <a:latin typeface="Consolas" pitchFamily="49" charset="0"/>
                <a:ea typeface="+mn-ea"/>
                <a:cs typeface="+mn-cs"/>
              </a:rPr>
              <a:t>P&amp;D</a:t>
            </a:r>
            <a:r>
              <a:rPr lang="en-US" sz="4400" b="1" kern="1200" dirty="0">
                <a:solidFill>
                  <a:srgbClr val="C00000"/>
                </a:solidFill>
                <a:latin typeface="Consolas" pitchFamily="49" charset="0"/>
                <a:ea typeface="+mn-ea"/>
                <a:cs typeface="+mn-cs"/>
              </a:rPr>
              <a:t>]</a:t>
            </a:r>
            <a:endParaRPr lang="en-US" sz="4400" b="1" kern="1200" dirty="0">
              <a:solidFill>
                <a:prstClr val="white"/>
              </a:solidFill>
              <a:latin typeface="Consolas" pitchFamily="49" charset="0"/>
              <a:ea typeface="+mn-ea"/>
              <a:cs typeface="+mn-cs"/>
            </a:endParaRPr>
          </a:p>
        </p:txBody>
      </p:sp>
      <p:sp>
        <p:nvSpPr>
          <p:cNvPr id="14" name="TextBox 13"/>
          <p:cNvSpPr txBox="1"/>
          <p:nvPr/>
        </p:nvSpPr>
        <p:spPr>
          <a:xfrm>
            <a:off x="0" y="0"/>
            <a:ext cx="9144000" cy="769441"/>
          </a:xfrm>
          <a:prstGeom prst="rect">
            <a:avLst/>
          </a:prstGeom>
          <a:solidFill>
            <a:srgbClr val="F79646">
              <a:lumMod val="75000"/>
            </a:srgbClr>
          </a:solidFill>
        </p:spPr>
        <p:txBody>
          <a:bodyPr wrap="square" rtlCol="0">
            <a:spAutoFit/>
          </a:bodyPr>
          <a:lstStyle/>
          <a:p>
            <a:pPr algn="ctr" rtl="0">
              <a:defRPr/>
            </a:pPr>
            <a:r>
              <a:rPr lang="en-US" sz="4400" b="1" kern="1200" dirty="0">
                <a:ln>
                  <a:solidFill>
                    <a:prstClr val="black"/>
                  </a:solidFill>
                </a:ln>
                <a:solidFill>
                  <a:prstClr val="white"/>
                </a:solidFill>
                <a:latin typeface="Tahoma" pitchFamily="34" charset="0"/>
                <a:ea typeface="+mn-ea"/>
                <a:cs typeface="Tahoma" pitchFamily="34" charset="0"/>
              </a:rPr>
              <a:t>References</a:t>
            </a:r>
            <a:endParaRPr lang="th-TH" sz="4400" b="1" kern="1200" dirty="0">
              <a:ln>
                <a:solidFill>
                  <a:prstClr val="black"/>
                </a:solidFill>
              </a:ln>
              <a:solidFill>
                <a:prstClr val="white"/>
              </a:solidFill>
              <a:latin typeface="Tahoma" pitchFamily="34" charset="0"/>
              <a:ea typeface="+mn-ea"/>
              <a:cs typeface="Tahoma" pitchFamily="34" charset="0"/>
            </a:endParaRPr>
          </a:p>
        </p:txBody>
      </p:sp>
      <p:pic>
        <p:nvPicPr>
          <p:cNvPr id="7" name="Picture 2"/>
          <p:cNvPicPr>
            <a:picLocks noChangeAspect="1" noChangeArrowheads="1"/>
          </p:cNvPicPr>
          <p:nvPr/>
        </p:nvPicPr>
        <p:blipFill>
          <a:blip r:embed="rId3" cstate="print"/>
          <a:srcRect/>
          <a:stretch>
            <a:fillRect/>
          </a:stretch>
        </p:blipFill>
        <p:spPr bwMode="auto">
          <a:xfrm>
            <a:off x="228599" y="1538514"/>
            <a:ext cx="3042209" cy="4024086"/>
          </a:xfrm>
          <a:prstGeom prst="rect">
            <a:avLst/>
          </a:prstGeom>
          <a:ln>
            <a:noFill/>
          </a:ln>
          <a:effectLst>
            <a:reflection blurRad="12700" stA="30000" endPos="30000" dist="5000" dir="5400000" sy="-100000" algn="bl" rotWithShape="0"/>
          </a:effectLst>
          <a:scene3d>
            <a:camera prst="perspectiveContrastingLeftFacing">
              <a:rot lat="600000" lon="2400000" rev="0"/>
            </a:camera>
            <a:lightRig rig="threePt" dir="t">
              <a:rot lat="0" lon="0" rev="2700000"/>
            </a:lightRig>
          </a:scene3d>
          <a:sp3d>
            <a:bevelT w="63500" h="50800"/>
          </a:sp3d>
        </p:spPr>
      </p:pic>
    </p:spTree>
  </p:cSld>
  <p:clrMapOvr>
    <a:masterClrMapping/>
  </p:clrMapOvr>
  <p:transition>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60000"/>
                <a:lumOff val="40000"/>
              </a:schemeClr>
            </a:gs>
            <a:gs pos="50000">
              <a:schemeClr val="accent1">
                <a:tint val="44500"/>
                <a:satMod val="160000"/>
              </a:schemeClr>
            </a:gs>
            <a:gs pos="100000">
              <a:schemeClr val="accent1">
                <a:tint val="23500"/>
                <a:satMod val="160000"/>
              </a:schemeClr>
            </a:gs>
          </a:gsLst>
          <a:lin ang="5400000" scaled="0"/>
        </a:gradFill>
        <a:effectLst/>
      </p:bgPr>
    </p:bg>
    <p:spTree>
      <p:nvGrpSpPr>
        <p:cNvPr id="1" name=""/>
        <p:cNvGrpSpPr/>
        <p:nvPr/>
      </p:nvGrpSpPr>
      <p:grpSpPr>
        <a:xfrm>
          <a:off x="0" y="0"/>
          <a:ext cx="0" cy="0"/>
          <a:chOff x="0" y="0"/>
          <a:chExt cx="0" cy="0"/>
        </a:xfrm>
      </p:grpSpPr>
      <p:grpSp>
        <p:nvGrpSpPr>
          <p:cNvPr id="2" name="Group 5"/>
          <p:cNvGrpSpPr/>
          <p:nvPr/>
        </p:nvGrpSpPr>
        <p:grpSpPr>
          <a:xfrm>
            <a:off x="534240" y="108649"/>
            <a:ext cx="1714803" cy="2657325"/>
            <a:chOff x="534240" y="108649"/>
            <a:chExt cx="1714803" cy="2657325"/>
          </a:xfrm>
        </p:grpSpPr>
        <p:sp>
          <p:nvSpPr>
            <p:cNvPr id="7" name="Rectangle 6"/>
            <p:cNvSpPr/>
            <p:nvPr/>
          </p:nvSpPr>
          <p:spPr>
            <a:xfrm rot="19241039">
              <a:off x="871342" y="522720"/>
              <a:ext cx="707245" cy="1446550"/>
            </a:xfrm>
            <a:prstGeom prst="rect">
              <a:avLst/>
            </a:prstGeom>
          </p:spPr>
          <p:txBody>
            <a:bodyPr wrap="none">
              <a:spAutoFit/>
            </a:bodyPr>
            <a:lstStyle/>
            <a:p>
              <a:pPr algn="l" rtl="0"/>
              <a:r>
                <a:rPr lang="en-US" sz="8800" kern="1200" dirty="0">
                  <a:ln cap="rnd" cmpd="thickThin">
                    <a:solidFill>
                      <a:prstClr val="black"/>
                    </a:solidFill>
                    <a:bevel/>
                  </a:ln>
                  <a:solidFill>
                    <a:srgbClr val="EEECE1">
                      <a:lumMod val="25000"/>
                    </a:srgbClr>
                  </a:solidFill>
                  <a:latin typeface="Calibri"/>
                  <a:ea typeface="+mn-ea"/>
                  <a:cs typeface="+mn-cs"/>
                </a:rPr>
                <a:t>?</a:t>
              </a:r>
              <a:endParaRPr lang="en-US" sz="6600" kern="1200" dirty="0">
                <a:solidFill>
                  <a:srgbClr val="EEECE1">
                    <a:lumMod val="25000"/>
                  </a:srgbClr>
                </a:solidFill>
                <a:latin typeface="Calibri"/>
                <a:ea typeface="+mn-ea"/>
                <a:cs typeface="+mn-cs"/>
              </a:endParaRPr>
            </a:p>
          </p:txBody>
        </p:sp>
        <p:grpSp>
          <p:nvGrpSpPr>
            <p:cNvPr id="3" name="Group 9"/>
            <p:cNvGrpSpPr/>
            <p:nvPr/>
          </p:nvGrpSpPr>
          <p:grpSpPr>
            <a:xfrm>
              <a:off x="534240" y="108649"/>
              <a:ext cx="1714803" cy="2657325"/>
              <a:chOff x="534240" y="108649"/>
              <a:chExt cx="1714803" cy="2657325"/>
            </a:xfrm>
          </p:grpSpPr>
          <p:sp>
            <p:nvSpPr>
              <p:cNvPr id="9" name="Rectangle 8"/>
              <p:cNvSpPr/>
              <p:nvPr/>
            </p:nvSpPr>
            <p:spPr>
              <a:xfrm rot="20169128">
                <a:off x="1243640" y="108649"/>
                <a:ext cx="1005403" cy="2215991"/>
              </a:xfrm>
              <a:prstGeom prst="rect">
                <a:avLst/>
              </a:prstGeom>
            </p:spPr>
            <p:txBody>
              <a:bodyPr wrap="none">
                <a:spAutoFit/>
              </a:bodyPr>
              <a:lstStyle/>
              <a:p>
                <a:pPr algn="l" rtl="0"/>
                <a:r>
                  <a:rPr lang="en-US" sz="13800" kern="1200" dirty="0">
                    <a:ln cap="rnd" cmpd="thickThin">
                      <a:solidFill>
                        <a:prstClr val="black"/>
                      </a:solidFill>
                      <a:bevel/>
                    </a:ln>
                    <a:solidFill>
                      <a:srgbClr val="F79646">
                        <a:lumMod val="75000"/>
                      </a:srgbClr>
                    </a:solidFill>
                    <a:latin typeface="Calibri"/>
                    <a:ea typeface="+mn-ea"/>
                    <a:cs typeface="+mn-cs"/>
                  </a:rPr>
                  <a:t>?</a:t>
                </a:r>
                <a:endParaRPr lang="en-US" sz="8800" kern="1200" dirty="0">
                  <a:solidFill>
                    <a:srgbClr val="F79646">
                      <a:lumMod val="75000"/>
                    </a:srgbClr>
                  </a:solidFill>
                  <a:latin typeface="Calibri"/>
                  <a:ea typeface="+mn-ea"/>
                  <a:cs typeface="+mn-cs"/>
                </a:endParaRPr>
              </a:p>
            </p:txBody>
          </p:sp>
          <p:sp>
            <p:nvSpPr>
              <p:cNvPr id="10" name="Rectangle 9"/>
              <p:cNvSpPr/>
              <p:nvPr/>
            </p:nvSpPr>
            <p:spPr>
              <a:xfrm rot="19258157">
                <a:off x="534240" y="549983"/>
                <a:ext cx="1465152" cy="2215991"/>
              </a:xfrm>
              <a:prstGeom prst="rect">
                <a:avLst/>
              </a:prstGeom>
              <a:scene3d>
                <a:camera prst="orthographicFront">
                  <a:rot lat="0" lon="10200000" rev="600000"/>
                </a:camera>
                <a:lightRig rig="threePt" dir="t"/>
              </a:scene3d>
            </p:spPr>
            <p:txBody>
              <a:bodyPr wrap="square">
                <a:spAutoFit/>
              </a:bodyPr>
              <a:lstStyle/>
              <a:p>
                <a:pPr algn="l" rtl="0"/>
                <a:r>
                  <a:rPr lang="en-US" sz="13800" kern="1200" dirty="0">
                    <a:ln cap="rnd" cmpd="thickThin">
                      <a:solidFill>
                        <a:prstClr val="black"/>
                      </a:solidFill>
                      <a:bevel/>
                    </a:ln>
                    <a:solidFill>
                      <a:srgbClr val="1F497D">
                        <a:lumMod val="75000"/>
                      </a:srgbClr>
                    </a:solidFill>
                    <a:latin typeface="Calibri"/>
                    <a:ea typeface="+mn-ea"/>
                    <a:cs typeface="+mn-cs"/>
                  </a:rPr>
                  <a:t>?</a:t>
                </a:r>
                <a:endParaRPr lang="en-US" sz="8800" kern="1200" dirty="0">
                  <a:solidFill>
                    <a:srgbClr val="1F497D">
                      <a:lumMod val="75000"/>
                    </a:srgbClr>
                  </a:solidFill>
                  <a:latin typeface="Calibri"/>
                  <a:ea typeface="+mn-ea"/>
                  <a:cs typeface="+mn-cs"/>
                </a:endParaRPr>
              </a:p>
            </p:txBody>
          </p:sp>
        </p:grpSp>
      </p:grpSp>
      <p:sp>
        <p:nvSpPr>
          <p:cNvPr id="11" name="TextBox 10"/>
          <p:cNvSpPr txBox="1"/>
          <p:nvPr/>
        </p:nvSpPr>
        <p:spPr>
          <a:xfrm>
            <a:off x="1828800" y="457200"/>
            <a:ext cx="5715000" cy="1938992"/>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6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Questions/ Confusions?</a:t>
            </a:r>
            <a:endParaRPr lang="en-US" sz="54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p:txBody>
      </p:sp>
      <p:sp>
        <p:nvSpPr>
          <p:cNvPr id="12" name="TextBox 11"/>
          <p:cNvSpPr txBox="1"/>
          <p:nvPr/>
        </p:nvSpPr>
        <p:spPr>
          <a:xfrm>
            <a:off x="0" y="4932908"/>
            <a:ext cx="9144000" cy="1523494"/>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36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Credits/ Acknowledgement</a:t>
            </a:r>
            <a:r>
              <a:rPr lang="en-US" sz="36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 </a:t>
            </a:r>
          </a:p>
          <a:p>
            <a:pPr algn="ctr" rtl="0"/>
            <a:endParaRPr lang="en-US" sz="9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3"/>
              </a:rPr>
              <a:t>http://sites.google.com/site/cse320site/</a:t>
            </a:r>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a:p>
            <a:pPr algn="ctr" rtl="0"/>
            <a:endPar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
        <p:nvSpPr>
          <p:cNvPr id="13" name="TextBox 12"/>
          <p:cNvSpPr txBox="1"/>
          <p:nvPr/>
        </p:nvSpPr>
        <p:spPr>
          <a:xfrm>
            <a:off x="0" y="3048000"/>
            <a:ext cx="9144000" cy="1723549"/>
          </a:xfrm>
          <a:prstGeom prst="rect">
            <a:avLst/>
          </a:prstGeom>
          <a:noFill/>
          <a:scene3d>
            <a:camera prst="orthographicFront">
              <a:rot lat="0" lon="0" rev="0"/>
            </a:camera>
            <a:lightRig rig="threePt" dir="t"/>
          </a:scene3d>
        </p:spPr>
        <p:txBody>
          <a:bodyPr wrap="square" rtlCol="0">
            <a:spAutoFit/>
            <a:scene3d>
              <a:camera prst="orthographicFront">
                <a:rot lat="0" lon="0" rev="1200000"/>
              </a:camera>
              <a:lightRig rig="threePt" dir="t"/>
            </a:scene3d>
          </a:bodyPr>
          <a:lstStyle/>
          <a:p>
            <a:pPr algn="ctr" rtl="0"/>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Use the </a:t>
            </a:r>
            <a:r>
              <a:rPr lang="en-US" sz="4000" b="1" kern="1200" dirty="0">
                <a:ln cap="rnd" cmpd="thickThin">
                  <a:solidFill>
                    <a:prstClr val="black"/>
                  </a:solidFill>
                  <a:bevel/>
                </a:ln>
                <a:solidFill>
                  <a:srgbClr val="FF6600"/>
                </a:solidFill>
                <a:effectLst>
                  <a:outerShdw blurRad="38100" dist="38100" dir="2700000" algn="tl">
                    <a:srgbClr val="000000">
                      <a:alpha val="43137"/>
                    </a:srgbClr>
                  </a:outerShdw>
                </a:effectLst>
                <a:latin typeface="Calibri"/>
                <a:ea typeface="+mn-ea"/>
                <a:cs typeface="+mn-cs"/>
              </a:rPr>
              <a:t>discussion forum</a:t>
            </a:r>
            <a:r>
              <a:rPr lang="en-US" sz="4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rPr>
              <a:t> at:</a:t>
            </a:r>
          </a:p>
          <a:p>
            <a:pPr algn="ctr" rtl="0"/>
            <a:endParaRPr lang="en-US" sz="1000" b="1" kern="1200" dirty="0">
              <a:ln cap="rnd" cmpd="thickThin">
                <a:solidFill>
                  <a:prstClr val="black"/>
                </a:solidFill>
                <a:bevel/>
              </a:ln>
              <a:solidFill>
                <a:srgbClr val="C00000"/>
              </a:solidFill>
              <a:effectLst>
                <a:outerShdw blurRad="38100" dist="38100" dir="2700000" algn="tl">
                  <a:srgbClr val="000000">
                    <a:alpha val="43137"/>
                  </a:srgbClr>
                </a:outerShdw>
              </a:effectLst>
              <a:latin typeface="Calibri"/>
              <a:ea typeface="+mn-ea"/>
              <a:cs typeface="+mn-cs"/>
            </a:endParaRPr>
          </a:p>
          <a:p>
            <a:pPr algn="ctr" rtl="0"/>
            <a:r>
              <a:rPr lang="en-US" sz="24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hlinkClick r:id="rId4"/>
              </a:rPr>
              <a:t>http://compnets.ning.com/</a:t>
            </a:r>
            <a:r>
              <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rPr>
              <a:t> </a:t>
            </a:r>
          </a:p>
          <a:p>
            <a:pPr algn="ctr" rtl="0"/>
            <a:endParaRPr lang="en-US" sz="2800" kern="1200" dirty="0">
              <a:ln cap="rnd" cmpd="thickThin">
                <a:solidFill>
                  <a:prstClr val="black"/>
                </a:solidFill>
                <a:bevel/>
              </a:ln>
              <a:solidFill>
                <a:prstClr val="black"/>
              </a:solidFill>
              <a:effectLst>
                <a:outerShdw blurRad="38100" dist="38100" dir="2700000" algn="tl">
                  <a:srgbClr val="000000">
                    <a:alpha val="43137"/>
                  </a:srgbClr>
                </a:outerShdw>
              </a:effectLst>
              <a:latin typeface="Consolas" pitchFamily="49" charset="0"/>
              <a:ea typeface="+mn-ea"/>
              <a:cs typeface="+mn-cs"/>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50" name="Rectangle 10"/>
          <p:cNvSpPr>
            <a:spLocks noChangeArrowheads="1"/>
          </p:cNvSpPr>
          <p:nvPr/>
        </p:nvSpPr>
        <p:spPr bwMode="auto">
          <a:xfrm>
            <a:off x="76200" y="1009650"/>
            <a:ext cx="9144000" cy="895350"/>
          </a:xfrm>
          <a:prstGeom prst="rect">
            <a:avLst/>
          </a:prstGeom>
          <a:noFill/>
          <a:ln w="9525">
            <a:noFill/>
            <a:miter lim="800000"/>
            <a:headEnd/>
            <a:tailEnd/>
          </a:ln>
          <a:effectLst/>
        </p:spPr>
        <p:txBody>
          <a:bodyPr/>
          <a:lstStyle/>
          <a:p>
            <a:pPr eaLnBrk="0" fontAlgn="base" hangingPunct="0">
              <a:spcBef>
                <a:spcPct val="20000"/>
              </a:spcBef>
              <a:spcAft>
                <a:spcPct val="0"/>
              </a:spcAft>
              <a:buClr>
                <a:srgbClr val="3333CC"/>
              </a:buClr>
              <a:buSzPct val="85000"/>
            </a:pPr>
            <a:endParaRPr lang="en-US" sz="3600" b="1" dirty="0" smtClean="0">
              <a:ln w="0" cap="rnd" cmpd="thickThin">
                <a:solidFill>
                  <a:prstClr val="black"/>
                </a:solidFill>
                <a:bevel/>
              </a:ln>
              <a:solidFill>
                <a:srgbClr val="FF6600"/>
              </a:solidFill>
              <a:latin typeface="Microsoft Sans Serif" pitchFamily="34" charset="0"/>
              <a:cs typeface="Microsoft Sans Serif" pitchFamily="34" charset="0"/>
            </a:endParaRPr>
          </a:p>
        </p:txBody>
      </p:sp>
      <p:sp>
        <p:nvSpPr>
          <p:cNvPr id="15" name="TextBox 14"/>
          <p:cNvSpPr txBox="1"/>
          <p:nvPr/>
        </p:nvSpPr>
        <p:spPr>
          <a:xfrm>
            <a:off x="0" y="0"/>
            <a:ext cx="9144000" cy="754053"/>
          </a:xfrm>
          <a:prstGeom prst="rect">
            <a:avLst/>
          </a:prstGeom>
          <a:solidFill>
            <a:srgbClr val="F79646">
              <a:lumMod val="75000"/>
            </a:srgbClr>
          </a:solidFill>
        </p:spPr>
        <p:txBody>
          <a:bodyPr wrap="square" rtlCol="0">
            <a:spAutoFit/>
          </a:bodyPr>
          <a:lstStyle/>
          <a:p>
            <a:pPr algn="ctr">
              <a:defRPr/>
            </a:pPr>
            <a:r>
              <a:rPr lang="en-US" sz="4300" b="1" dirty="0" smtClean="0">
                <a:ln>
                  <a:solidFill>
                    <a:prstClr val="black"/>
                  </a:solidFill>
                </a:ln>
                <a:solidFill>
                  <a:prstClr val="white"/>
                </a:solidFill>
                <a:latin typeface="Tahoma" pitchFamily="34" charset="0"/>
                <a:cs typeface="Tahoma" pitchFamily="34" charset="0"/>
              </a:rPr>
              <a:t>Topic’s objectives</a:t>
            </a:r>
            <a:endParaRPr lang="th-TH" sz="4300" b="1" dirty="0">
              <a:ln>
                <a:solidFill>
                  <a:prstClr val="black"/>
                </a:solidFill>
              </a:ln>
              <a:solidFill>
                <a:prstClr val="white"/>
              </a:solidFill>
              <a:latin typeface="Tahoma" pitchFamily="34" charset="0"/>
              <a:cs typeface="Tahoma" pitchFamily="34" charset="0"/>
            </a:endParaRPr>
          </a:p>
        </p:txBody>
      </p:sp>
      <p:grpSp>
        <p:nvGrpSpPr>
          <p:cNvPr id="11" name="Group 10"/>
          <p:cNvGrpSpPr/>
          <p:nvPr/>
        </p:nvGrpSpPr>
        <p:grpSpPr>
          <a:xfrm>
            <a:off x="76200" y="990600"/>
            <a:ext cx="9144000" cy="3276600"/>
            <a:chOff x="76200" y="1226403"/>
            <a:chExt cx="9144000" cy="3276600"/>
          </a:xfrm>
        </p:grpSpPr>
        <p:sp>
          <p:nvSpPr>
            <p:cNvPr id="8" name="Rectangle 7"/>
            <p:cNvSpPr/>
            <p:nvPr/>
          </p:nvSpPr>
          <p:spPr>
            <a:xfrm>
              <a:off x="2948355" y="1226403"/>
              <a:ext cx="2946640" cy="737702"/>
            </a:xfrm>
            <a:prstGeom prst="rect">
              <a:avLst/>
            </a:prstGeom>
          </p:spPr>
          <p:txBody>
            <a:bodyPr wrap="none">
              <a:spAutoFit/>
            </a:bodyPr>
            <a:lstStyle/>
            <a:p>
              <a:pPr marL="514350" lvl="0" indent="-514350" eaLnBrk="0" fontAlgn="base" hangingPunct="0">
                <a:lnSpc>
                  <a:spcPct val="150000"/>
                </a:lnSpc>
                <a:spcBef>
                  <a:spcPct val="20000"/>
                </a:spcBef>
                <a:spcAft>
                  <a:spcPct val="0"/>
                </a:spcAft>
                <a:buClr>
                  <a:srgbClr val="FF6600"/>
                </a:buClr>
                <a:buSzPct val="85000"/>
              </a:pPr>
              <a:r>
                <a:rPr lang="en-US" sz="3200" b="1" dirty="0" smtClean="0">
                  <a:ln w="0" cap="rnd" cmpd="thickThin">
                    <a:solidFill>
                      <a:prstClr val="black"/>
                    </a:solidFill>
                    <a:bevel/>
                  </a:ln>
                  <a:solidFill>
                    <a:srgbClr val="3333CC"/>
                  </a:solidFill>
                  <a:latin typeface="Microsoft Sans Serif" pitchFamily="34" charset="0"/>
                  <a:cs typeface="Microsoft Sans Serif" pitchFamily="34" charset="0"/>
                </a:rPr>
                <a:t>To learn about:</a:t>
              </a:r>
            </a:p>
          </p:txBody>
        </p:sp>
        <p:sp>
          <p:nvSpPr>
            <p:cNvPr id="10" name="Rectangle 9"/>
            <p:cNvSpPr/>
            <p:nvPr/>
          </p:nvSpPr>
          <p:spPr>
            <a:xfrm>
              <a:off x="76200" y="2073107"/>
              <a:ext cx="9144000" cy="2429896"/>
            </a:xfrm>
            <a:prstGeom prst="rect">
              <a:avLst/>
            </a:prstGeom>
          </p:spPr>
          <p:txBody>
            <a:bodyPr wrap="square">
              <a:spAutoFit/>
            </a:bodyPr>
            <a:lstStyle/>
            <a:p>
              <a:pPr algn="ctr" eaLnBrk="0" fontAlgn="base" hangingPunct="0">
                <a:lnSpc>
                  <a:spcPct val="150000"/>
                </a:lnSpc>
                <a:spcBef>
                  <a:spcPct val="20000"/>
                </a:spcBef>
                <a:spcAft>
                  <a:spcPct val="0"/>
                </a:spcAft>
                <a:buClr>
                  <a:srgbClr val="3333CC"/>
                </a:buClr>
                <a:buSzPct val="85000"/>
              </a:pPr>
              <a:r>
                <a:rPr lang="en-US" sz="3100" b="1" dirty="0" smtClean="0">
                  <a:ln w="0" cap="rnd" cmpd="thickThin">
                    <a:solidFill>
                      <a:prstClr val="black"/>
                    </a:solidFill>
                    <a:bevel/>
                  </a:ln>
                  <a:solidFill>
                    <a:srgbClr val="FF6600"/>
                  </a:solidFill>
                  <a:latin typeface="Microsoft Sans Serif" pitchFamily="34" charset="0"/>
                  <a:cs typeface="Microsoft Sans Serif" pitchFamily="34" charset="0"/>
                </a:rPr>
                <a:t>1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The various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connection states of TCP</a:t>
              </a:r>
            </a:p>
            <a:p>
              <a:pPr algn="ctr" eaLnBrk="0" fontAlgn="base" hangingPunct="0">
                <a:lnSpc>
                  <a:spcPct val="150000"/>
                </a:lnSpc>
                <a:spcBef>
                  <a:spcPct val="20000"/>
                </a:spcBef>
                <a:spcAft>
                  <a:spcPct val="0"/>
                </a:spcAft>
                <a:buClr>
                  <a:srgbClr val="3333CC"/>
                </a:buClr>
                <a:buSzPct val="85000"/>
              </a:pPr>
              <a:r>
                <a:rPr lang="en-US" sz="3100" b="1" dirty="0" smtClean="0">
                  <a:ln w="0" cap="rnd" cmpd="thickThin">
                    <a:solidFill>
                      <a:prstClr val="black"/>
                    </a:solidFill>
                    <a:bevel/>
                  </a:ln>
                  <a:solidFill>
                    <a:srgbClr val="FF6600"/>
                  </a:solidFill>
                  <a:latin typeface="Microsoft Sans Serif" pitchFamily="34" charset="0"/>
                  <a:cs typeface="Microsoft Sans Serif" pitchFamily="34" charset="0"/>
                </a:rPr>
                <a:t>2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How TCP introduces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flow-control</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a:t>
              </a:r>
            </a:p>
            <a:p>
              <a:pPr algn="ctr" eaLnBrk="0" fontAlgn="base" hangingPunct="0">
                <a:lnSpc>
                  <a:spcPct val="150000"/>
                </a:lnSpc>
                <a:spcBef>
                  <a:spcPct val="20000"/>
                </a:spcBef>
                <a:spcAft>
                  <a:spcPct val="0"/>
                </a:spcAft>
                <a:buClr>
                  <a:srgbClr val="3333CC"/>
                </a:buClr>
                <a:buSzPct val="85000"/>
              </a:pPr>
              <a:r>
                <a:rPr lang="en-US" sz="3100" b="1" dirty="0" smtClean="0">
                  <a:ln w="0" cap="rnd" cmpd="thickThin">
                    <a:solidFill>
                      <a:prstClr val="black"/>
                    </a:solidFill>
                    <a:bevel/>
                  </a:ln>
                  <a:solidFill>
                    <a:srgbClr val="FF6600"/>
                  </a:solidFill>
                  <a:latin typeface="Microsoft Sans Serif" pitchFamily="34" charset="0"/>
                  <a:cs typeface="Microsoft Sans Serif" pitchFamily="34" charset="0"/>
                </a:rPr>
                <a:t>3 – </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How TCP introduces </a:t>
              </a:r>
              <a:r>
                <a:rPr lang="en-US" sz="2800" b="1" dirty="0" smtClean="0">
                  <a:ln w="0" cap="rnd" cmpd="thickThin">
                    <a:solidFill>
                      <a:prstClr val="black"/>
                    </a:solidFill>
                    <a:bevel/>
                  </a:ln>
                  <a:solidFill>
                    <a:srgbClr val="C00000"/>
                  </a:solidFill>
                  <a:latin typeface="Microsoft Sans Serif" pitchFamily="34" charset="0"/>
                  <a:cs typeface="Microsoft Sans Serif" pitchFamily="34" charset="0"/>
                </a:rPr>
                <a:t>reliability</a:t>
              </a:r>
              <a:r>
                <a:rPr lang="en-US" sz="2800" b="1" dirty="0" smtClean="0">
                  <a:ln w="0" cap="rnd" cmpd="thickThin">
                    <a:solidFill>
                      <a:prstClr val="black"/>
                    </a:solidFill>
                    <a:bevel/>
                  </a:ln>
                  <a:solidFill>
                    <a:srgbClr val="000000"/>
                  </a:solidFill>
                  <a:latin typeface="Microsoft Sans Serif" pitchFamily="34" charset="0"/>
                  <a:cs typeface="Microsoft Sans Serif" pitchFamily="34" charset="0"/>
                </a:rPr>
                <a:t>?</a:t>
              </a:r>
              <a:r>
                <a:rPr lang="en-US" sz="2800" b="1" dirty="0" smtClean="0">
                  <a:ln w="0" cap="rnd" cmpd="thickThin">
                    <a:solidFill>
                      <a:prstClr val="black"/>
                    </a:solidFill>
                    <a:bevel/>
                  </a:ln>
                  <a:solidFill>
                    <a:srgbClr val="FFFFFF"/>
                  </a:solidFill>
                  <a:latin typeface="Microsoft Sans Serif" pitchFamily="34" charset="0"/>
                  <a:cs typeface="Microsoft Sans Serif" pitchFamily="34" charset="0"/>
                </a:rPr>
                <a:t> </a:t>
              </a:r>
              <a:endParaRPr lang="en-US" sz="3100" b="1" dirty="0" smtClean="0">
                <a:ln w="0" cap="rnd" cmpd="thickThin">
                  <a:solidFill>
                    <a:prstClr val="black"/>
                  </a:solidFill>
                  <a:bevel/>
                </a:ln>
                <a:solidFill>
                  <a:srgbClr val="FFFFFF"/>
                </a:solidFill>
                <a:latin typeface="Microsoft Sans Serif" pitchFamily="34" charset="0"/>
                <a:cs typeface="Microsoft Sans Serif" pitchFamily="34" charset="0"/>
              </a:endParaRPr>
            </a:p>
          </p:txBody>
        </p:sp>
      </p:grpSp>
    </p:spTree>
  </p:cSld>
  <p:clrMapOvr>
    <a:masterClrMapping/>
  </p:clrMapOvr>
  <p:transition>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07886"/>
          </a:xfrm>
          <a:prstGeom prst="rect">
            <a:avLst/>
          </a:prstGeom>
          <a:solidFill>
            <a:schemeClr val="accent6">
              <a:lumMod val="75000"/>
            </a:schemeClr>
          </a:solidFill>
        </p:spPr>
        <p:txBody>
          <a:bodyPr wrap="square" rtlCol="0">
            <a:spAutoFit/>
          </a:bodyPr>
          <a:lstStyle/>
          <a:p>
            <a:pPr algn="ctr" rtl="0"/>
            <a:r>
              <a:rPr lang="en-US" sz="4000" b="1" kern="1200" dirty="0" smtClean="0">
                <a:ln>
                  <a:solidFill>
                    <a:prstClr val="black"/>
                  </a:solidFill>
                </a:ln>
                <a:solidFill>
                  <a:prstClr val="white"/>
                </a:solidFill>
                <a:latin typeface="Tahoma" pitchFamily="34" charset="0"/>
                <a:ea typeface="+mn-ea"/>
                <a:cs typeface="Tahoma" pitchFamily="34" charset="0"/>
              </a:rPr>
              <a:t>        TCP </a:t>
            </a:r>
            <a:r>
              <a:rPr lang="en-US" sz="4000" b="1" kern="1200" dirty="0">
                <a:ln>
                  <a:solidFill>
                    <a:prstClr val="black"/>
                  </a:solidFill>
                </a:ln>
                <a:solidFill>
                  <a:prstClr val="white"/>
                </a:solidFill>
                <a:latin typeface="Tahoma" pitchFamily="34" charset="0"/>
                <a:ea typeface="+mn-ea"/>
                <a:cs typeface="Tahoma" pitchFamily="34" charset="0"/>
              </a:rPr>
              <a:t>= reliable byte stream</a:t>
            </a:r>
            <a:endParaRPr lang="th-TH" sz="4200" b="1" kern="1200" dirty="0">
              <a:ln>
                <a:solidFill>
                  <a:prstClr val="black"/>
                </a:solidFill>
              </a:ln>
              <a:solidFill>
                <a:prstClr val="white"/>
              </a:solidFill>
              <a:latin typeface="Tahoma" pitchFamily="34" charset="0"/>
              <a:ea typeface="+mn-ea"/>
              <a:cs typeface="Tahoma" pitchFamily="34" charset="0"/>
            </a:endParaRPr>
          </a:p>
        </p:txBody>
      </p:sp>
      <p:grpSp>
        <p:nvGrpSpPr>
          <p:cNvPr id="2" name="Group 205"/>
          <p:cNvGrpSpPr/>
          <p:nvPr/>
        </p:nvGrpSpPr>
        <p:grpSpPr>
          <a:xfrm>
            <a:off x="1311275" y="2036108"/>
            <a:ext cx="5089525" cy="695325"/>
            <a:chOff x="1400175" y="2122488"/>
            <a:chExt cx="5089525" cy="695325"/>
          </a:xfrm>
        </p:grpSpPr>
        <p:grpSp>
          <p:nvGrpSpPr>
            <p:cNvPr id="3" name="Group 3"/>
            <p:cNvGrpSpPr>
              <a:grpSpLocks/>
            </p:cNvGrpSpPr>
            <p:nvPr/>
          </p:nvGrpSpPr>
          <p:grpSpPr bwMode="auto">
            <a:xfrm>
              <a:off x="1460500" y="2122488"/>
              <a:ext cx="5029200" cy="609600"/>
              <a:chOff x="912" y="1104"/>
              <a:chExt cx="3648" cy="384"/>
            </a:xfrm>
          </p:grpSpPr>
          <p:sp>
            <p:nvSpPr>
              <p:cNvPr id="106" name="Line 4"/>
              <p:cNvSpPr>
                <a:spLocks noChangeShapeType="1"/>
              </p:cNvSpPr>
              <p:nvPr/>
            </p:nvSpPr>
            <p:spPr bwMode="auto">
              <a:xfrm>
                <a:off x="912" y="1104"/>
                <a:ext cx="3312" cy="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07" name="Line 5"/>
              <p:cNvSpPr>
                <a:spLocks noChangeShapeType="1"/>
              </p:cNvSpPr>
              <p:nvPr/>
            </p:nvSpPr>
            <p:spPr bwMode="auto">
              <a:xfrm>
                <a:off x="912" y="1488"/>
                <a:ext cx="3312" cy="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08" name="Line 6"/>
              <p:cNvSpPr>
                <a:spLocks noChangeShapeType="1"/>
              </p:cNvSpPr>
              <p:nvPr/>
            </p:nvSpPr>
            <p:spPr bwMode="auto">
              <a:xfrm flipH="1">
                <a:off x="4224" y="1104"/>
                <a:ext cx="336"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09" name="Line 7"/>
              <p:cNvSpPr>
                <a:spLocks noChangeShapeType="1"/>
              </p:cNvSpPr>
              <p:nvPr/>
            </p:nvSpPr>
            <p:spPr bwMode="auto">
              <a:xfrm flipH="1">
                <a:off x="4224" y="1488"/>
                <a:ext cx="336"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grpSp>
        <p:sp>
          <p:nvSpPr>
            <p:cNvPr id="110" name="Line 8"/>
            <p:cNvSpPr>
              <a:spLocks noChangeShapeType="1"/>
            </p:cNvSpPr>
            <p:nvPr/>
          </p:nvSpPr>
          <p:spPr bwMode="auto">
            <a:xfrm>
              <a:off x="1447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1" name="Line 9"/>
            <p:cNvSpPr>
              <a:spLocks noChangeShapeType="1"/>
            </p:cNvSpPr>
            <p:nvPr/>
          </p:nvSpPr>
          <p:spPr bwMode="auto">
            <a:xfrm>
              <a:off x="1600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2" name="Line 10"/>
            <p:cNvSpPr>
              <a:spLocks noChangeShapeType="1"/>
            </p:cNvSpPr>
            <p:nvPr/>
          </p:nvSpPr>
          <p:spPr bwMode="auto">
            <a:xfrm>
              <a:off x="1752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3" name="Line 11"/>
            <p:cNvSpPr>
              <a:spLocks noChangeShapeType="1"/>
            </p:cNvSpPr>
            <p:nvPr/>
          </p:nvSpPr>
          <p:spPr bwMode="auto">
            <a:xfrm>
              <a:off x="1905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4" name="Line 12"/>
            <p:cNvSpPr>
              <a:spLocks noChangeShapeType="1"/>
            </p:cNvSpPr>
            <p:nvPr/>
          </p:nvSpPr>
          <p:spPr bwMode="auto">
            <a:xfrm>
              <a:off x="2057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5" name="Line 13"/>
            <p:cNvSpPr>
              <a:spLocks noChangeShapeType="1"/>
            </p:cNvSpPr>
            <p:nvPr/>
          </p:nvSpPr>
          <p:spPr bwMode="auto">
            <a:xfrm>
              <a:off x="2209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6" name="Line 14"/>
            <p:cNvSpPr>
              <a:spLocks noChangeShapeType="1"/>
            </p:cNvSpPr>
            <p:nvPr/>
          </p:nvSpPr>
          <p:spPr bwMode="auto">
            <a:xfrm>
              <a:off x="2362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7" name="Line 15"/>
            <p:cNvSpPr>
              <a:spLocks noChangeShapeType="1"/>
            </p:cNvSpPr>
            <p:nvPr/>
          </p:nvSpPr>
          <p:spPr bwMode="auto">
            <a:xfrm>
              <a:off x="2514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8" name="Line 16"/>
            <p:cNvSpPr>
              <a:spLocks noChangeShapeType="1"/>
            </p:cNvSpPr>
            <p:nvPr/>
          </p:nvSpPr>
          <p:spPr bwMode="auto">
            <a:xfrm>
              <a:off x="2667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19" name="Line 17"/>
            <p:cNvSpPr>
              <a:spLocks noChangeShapeType="1"/>
            </p:cNvSpPr>
            <p:nvPr/>
          </p:nvSpPr>
          <p:spPr bwMode="auto">
            <a:xfrm>
              <a:off x="2819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0" name="Line 18"/>
            <p:cNvSpPr>
              <a:spLocks noChangeShapeType="1"/>
            </p:cNvSpPr>
            <p:nvPr/>
          </p:nvSpPr>
          <p:spPr bwMode="auto">
            <a:xfrm>
              <a:off x="2971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1" name="Line 19"/>
            <p:cNvSpPr>
              <a:spLocks noChangeShapeType="1"/>
            </p:cNvSpPr>
            <p:nvPr/>
          </p:nvSpPr>
          <p:spPr bwMode="auto">
            <a:xfrm>
              <a:off x="3124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2" name="Line 20"/>
            <p:cNvSpPr>
              <a:spLocks noChangeShapeType="1"/>
            </p:cNvSpPr>
            <p:nvPr/>
          </p:nvSpPr>
          <p:spPr bwMode="auto">
            <a:xfrm>
              <a:off x="3276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3" name="Line 21"/>
            <p:cNvSpPr>
              <a:spLocks noChangeShapeType="1"/>
            </p:cNvSpPr>
            <p:nvPr/>
          </p:nvSpPr>
          <p:spPr bwMode="auto">
            <a:xfrm>
              <a:off x="3429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4" name="Line 22"/>
            <p:cNvSpPr>
              <a:spLocks noChangeShapeType="1"/>
            </p:cNvSpPr>
            <p:nvPr/>
          </p:nvSpPr>
          <p:spPr bwMode="auto">
            <a:xfrm>
              <a:off x="3581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5" name="Line 23"/>
            <p:cNvSpPr>
              <a:spLocks noChangeShapeType="1"/>
            </p:cNvSpPr>
            <p:nvPr/>
          </p:nvSpPr>
          <p:spPr bwMode="auto">
            <a:xfrm>
              <a:off x="3733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6" name="Line 24"/>
            <p:cNvSpPr>
              <a:spLocks noChangeShapeType="1"/>
            </p:cNvSpPr>
            <p:nvPr/>
          </p:nvSpPr>
          <p:spPr bwMode="auto">
            <a:xfrm>
              <a:off x="3886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7" name="Line 25"/>
            <p:cNvSpPr>
              <a:spLocks noChangeShapeType="1"/>
            </p:cNvSpPr>
            <p:nvPr/>
          </p:nvSpPr>
          <p:spPr bwMode="auto">
            <a:xfrm>
              <a:off x="4038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8" name="Line 26"/>
            <p:cNvSpPr>
              <a:spLocks noChangeShapeType="1"/>
            </p:cNvSpPr>
            <p:nvPr/>
          </p:nvSpPr>
          <p:spPr bwMode="auto">
            <a:xfrm>
              <a:off x="4191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29" name="Line 27"/>
            <p:cNvSpPr>
              <a:spLocks noChangeShapeType="1"/>
            </p:cNvSpPr>
            <p:nvPr/>
          </p:nvSpPr>
          <p:spPr bwMode="auto">
            <a:xfrm>
              <a:off x="4343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0" name="Line 28"/>
            <p:cNvSpPr>
              <a:spLocks noChangeShapeType="1"/>
            </p:cNvSpPr>
            <p:nvPr/>
          </p:nvSpPr>
          <p:spPr bwMode="auto">
            <a:xfrm>
              <a:off x="4495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1" name="Line 29"/>
            <p:cNvSpPr>
              <a:spLocks noChangeShapeType="1"/>
            </p:cNvSpPr>
            <p:nvPr/>
          </p:nvSpPr>
          <p:spPr bwMode="auto">
            <a:xfrm>
              <a:off x="4648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2" name="Line 30"/>
            <p:cNvSpPr>
              <a:spLocks noChangeShapeType="1"/>
            </p:cNvSpPr>
            <p:nvPr/>
          </p:nvSpPr>
          <p:spPr bwMode="auto">
            <a:xfrm>
              <a:off x="4800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3" name="Line 31"/>
            <p:cNvSpPr>
              <a:spLocks noChangeShapeType="1"/>
            </p:cNvSpPr>
            <p:nvPr/>
          </p:nvSpPr>
          <p:spPr bwMode="auto">
            <a:xfrm>
              <a:off x="4953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4" name="Line 32"/>
            <p:cNvSpPr>
              <a:spLocks noChangeShapeType="1"/>
            </p:cNvSpPr>
            <p:nvPr/>
          </p:nvSpPr>
          <p:spPr bwMode="auto">
            <a:xfrm>
              <a:off x="5105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5" name="Line 33"/>
            <p:cNvSpPr>
              <a:spLocks noChangeShapeType="1"/>
            </p:cNvSpPr>
            <p:nvPr/>
          </p:nvSpPr>
          <p:spPr bwMode="auto">
            <a:xfrm>
              <a:off x="5257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6" name="Line 34"/>
            <p:cNvSpPr>
              <a:spLocks noChangeShapeType="1"/>
            </p:cNvSpPr>
            <p:nvPr/>
          </p:nvSpPr>
          <p:spPr bwMode="auto">
            <a:xfrm>
              <a:off x="54102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7" name="Line 35"/>
            <p:cNvSpPr>
              <a:spLocks noChangeShapeType="1"/>
            </p:cNvSpPr>
            <p:nvPr/>
          </p:nvSpPr>
          <p:spPr bwMode="auto">
            <a:xfrm>
              <a:off x="55626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8" name="Line 36"/>
            <p:cNvSpPr>
              <a:spLocks noChangeShapeType="1"/>
            </p:cNvSpPr>
            <p:nvPr/>
          </p:nvSpPr>
          <p:spPr bwMode="auto">
            <a:xfrm>
              <a:off x="57150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39" name="Line 37"/>
            <p:cNvSpPr>
              <a:spLocks noChangeShapeType="1"/>
            </p:cNvSpPr>
            <p:nvPr/>
          </p:nvSpPr>
          <p:spPr bwMode="auto">
            <a:xfrm>
              <a:off x="58674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40" name="Line 38"/>
            <p:cNvSpPr>
              <a:spLocks noChangeShapeType="1"/>
            </p:cNvSpPr>
            <p:nvPr/>
          </p:nvSpPr>
          <p:spPr bwMode="auto">
            <a:xfrm>
              <a:off x="6019800" y="2128838"/>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41" name="Line 39"/>
            <p:cNvSpPr>
              <a:spLocks noChangeShapeType="1"/>
            </p:cNvSpPr>
            <p:nvPr/>
          </p:nvSpPr>
          <p:spPr bwMode="auto">
            <a:xfrm>
              <a:off x="6172200" y="2128838"/>
              <a:ext cx="0" cy="60960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42" name="Line 40"/>
            <p:cNvSpPr>
              <a:spLocks noChangeShapeType="1"/>
            </p:cNvSpPr>
            <p:nvPr/>
          </p:nvSpPr>
          <p:spPr bwMode="auto">
            <a:xfrm>
              <a:off x="6324600" y="2128838"/>
              <a:ext cx="0" cy="60960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43" name="Text Box 41"/>
            <p:cNvSpPr txBox="1">
              <a:spLocks noChangeArrowheads="1"/>
            </p:cNvSpPr>
            <p:nvPr/>
          </p:nvSpPr>
          <p:spPr bwMode="auto">
            <a:xfrm rot="5390887">
              <a:off x="1243806" y="2283619"/>
              <a:ext cx="587375" cy="274638"/>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0</a:t>
              </a:r>
            </a:p>
          </p:txBody>
        </p:sp>
        <p:sp>
          <p:nvSpPr>
            <p:cNvPr id="144" name="Text Box 42"/>
            <p:cNvSpPr txBox="1">
              <a:spLocks noChangeArrowheads="1"/>
            </p:cNvSpPr>
            <p:nvPr/>
          </p:nvSpPr>
          <p:spPr bwMode="auto">
            <a:xfrm rot="5390887">
              <a:off x="1396206" y="2283619"/>
              <a:ext cx="587375" cy="274638"/>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1</a:t>
              </a:r>
            </a:p>
          </p:txBody>
        </p:sp>
        <p:sp>
          <p:nvSpPr>
            <p:cNvPr id="145" name="Text Box 43"/>
            <p:cNvSpPr txBox="1">
              <a:spLocks noChangeArrowheads="1"/>
            </p:cNvSpPr>
            <p:nvPr/>
          </p:nvSpPr>
          <p:spPr bwMode="auto">
            <a:xfrm rot="5390887">
              <a:off x="1550194" y="2285207"/>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2</a:t>
              </a:r>
            </a:p>
          </p:txBody>
        </p:sp>
        <p:sp>
          <p:nvSpPr>
            <p:cNvPr id="146" name="Text Box 44"/>
            <p:cNvSpPr txBox="1">
              <a:spLocks noChangeArrowheads="1"/>
            </p:cNvSpPr>
            <p:nvPr/>
          </p:nvSpPr>
          <p:spPr bwMode="auto">
            <a:xfrm rot="5390887">
              <a:off x="1702594" y="2285207"/>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3</a:t>
              </a:r>
            </a:p>
          </p:txBody>
        </p:sp>
        <p:sp>
          <p:nvSpPr>
            <p:cNvPr id="147" name="Line 45"/>
            <p:cNvSpPr>
              <a:spLocks noChangeShapeType="1"/>
            </p:cNvSpPr>
            <p:nvPr/>
          </p:nvSpPr>
          <p:spPr bwMode="auto">
            <a:xfrm>
              <a:off x="2133600" y="2586038"/>
              <a:ext cx="304800" cy="4762"/>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92" name="Text Box 92"/>
            <p:cNvSpPr txBox="1">
              <a:spLocks noChangeArrowheads="1"/>
            </p:cNvSpPr>
            <p:nvPr/>
          </p:nvSpPr>
          <p:spPr bwMode="auto">
            <a:xfrm rot="5390887">
              <a:off x="2272506" y="2348707"/>
              <a:ext cx="663575" cy="274638"/>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80</a:t>
              </a:r>
            </a:p>
          </p:txBody>
        </p:sp>
        <p:sp>
          <p:nvSpPr>
            <p:cNvPr id="193" name="Line 93"/>
            <p:cNvSpPr>
              <a:spLocks noChangeShapeType="1"/>
            </p:cNvSpPr>
            <p:nvPr/>
          </p:nvSpPr>
          <p:spPr bwMode="auto">
            <a:xfrm>
              <a:off x="2133600" y="2357438"/>
              <a:ext cx="304800" cy="4762"/>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grpSp>
      <p:grpSp>
        <p:nvGrpSpPr>
          <p:cNvPr id="4" name="Group 204"/>
          <p:cNvGrpSpPr/>
          <p:nvPr/>
        </p:nvGrpSpPr>
        <p:grpSpPr>
          <a:xfrm>
            <a:off x="2995633" y="4942820"/>
            <a:ext cx="5075237" cy="685800"/>
            <a:chOff x="2697163" y="5334000"/>
            <a:chExt cx="5075237" cy="685800"/>
          </a:xfrm>
        </p:grpSpPr>
        <p:grpSp>
          <p:nvGrpSpPr>
            <p:cNvPr id="5" name="Group 46"/>
            <p:cNvGrpSpPr>
              <a:grpSpLocks/>
            </p:cNvGrpSpPr>
            <p:nvPr/>
          </p:nvGrpSpPr>
          <p:grpSpPr bwMode="auto">
            <a:xfrm>
              <a:off x="2743200" y="5334000"/>
              <a:ext cx="5029200" cy="609600"/>
              <a:chOff x="912" y="1104"/>
              <a:chExt cx="3648" cy="384"/>
            </a:xfrm>
          </p:grpSpPr>
          <p:sp>
            <p:nvSpPr>
              <p:cNvPr id="149" name="Line 47"/>
              <p:cNvSpPr>
                <a:spLocks noChangeShapeType="1"/>
              </p:cNvSpPr>
              <p:nvPr/>
            </p:nvSpPr>
            <p:spPr bwMode="auto">
              <a:xfrm>
                <a:off x="912" y="1104"/>
                <a:ext cx="3312" cy="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0" name="Line 48"/>
              <p:cNvSpPr>
                <a:spLocks noChangeShapeType="1"/>
              </p:cNvSpPr>
              <p:nvPr/>
            </p:nvSpPr>
            <p:spPr bwMode="auto">
              <a:xfrm>
                <a:off x="912" y="1488"/>
                <a:ext cx="3312" cy="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1" name="Line 49"/>
              <p:cNvSpPr>
                <a:spLocks noChangeShapeType="1"/>
              </p:cNvSpPr>
              <p:nvPr/>
            </p:nvSpPr>
            <p:spPr bwMode="auto">
              <a:xfrm flipH="1">
                <a:off x="4224" y="1104"/>
                <a:ext cx="336"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52" name="Line 50"/>
              <p:cNvSpPr>
                <a:spLocks noChangeShapeType="1"/>
              </p:cNvSpPr>
              <p:nvPr/>
            </p:nvSpPr>
            <p:spPr bwMode="auto">
              <a:xfrm flipH="1">
                <a:off x="4224" y="1488"/>
                <a:ext cx="336"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grpSp>
        <p:sp>
          <p:nvSpPr>
            <p:cNvPr id="153" name="Line 51"/>
            <p:cNvSpPr>
              <a:spLocks noChangeShapeType="1"/>
            </p:cNvSpPr>
            <p:nvPr/>
          </p:nvSpPr>
          <p:spPr bwMode="auto">
            <a:xfrm>
              <a:off x="2743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4" name="Line 52"/>
            <p:cNvSpPr>
              <a:spLocks noChangeShapeType="1"/>
            </p:cNvSpPr>
            <p:nvPr/>
          </p:nvSpPr>
          <p:spPr bwMode="auto">
            <a:xfrm>
              <a:off x="2895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5" name="Line 53"/>
            <p:cNvSpPr>
              <a:spLocks noChangeShapeType="1"/>
            </p:cNvSpPr>
            <p:nvPr/>
          </p:nvSpPr>
          <p:spPr bwMode="auto">
            <a:xfrm>
              <a:off x="3048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6" name="Line 54"/>
            <p:cNvSpPr>
              <a:spLocks noChangeShapeType="1"/>
            </p:cNvSpPr>
            <p:nvPr/>
          </p:nvSpPr>
          <p:spPr bwMode="auto">
            <a:xfrm>
              <a:off x="3200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7" name="Line 55"/>
            <p:cNvSpPr>
              <a:spLocks noChangeShapeType="1"/>
            </p:cNvSpPr>
            <p:nvPr/>
          </p:nvSpPr>
          <p:spPr bwMode="auto">
            <a:xfrm>
              <a:off x="3352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8" name="Line 56"/>
            <p:cNvSpPr>
              <a:spLocks noChangeShapeType="1"/>
            </p:cNvSpPr>
            <p:nvPr/>
          </p:nvSpPr>
          <p:spPr bwMode="auto">
            <a:xfrm>
              <a:off x="3505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59" name="Line 57"/>
            <p:cNvSpPr>
              <a:spLocks noChangeShapeType="1"/>
            </p:cNvSpPr>
            <p:nvPr/>
          </p:nvSpPr>
          <p:spPr bwMode="auto">
            <a:xfrm>
              <a:off x="3657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0" name="Line 58"/>
            <p:cNvSpPr>
              <a:spLocks noChangeShapeType="1"/>
            </p:cNvSpPr>
            <p:nvPr/>
          </p:nvSpPr>
          <p:spPr bwMode="auto">
            <a:xfrm>
              <a:off x="3810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1" name="Line 59"/>
            <p:cNvSpPr>
              <a:spLocks noChangeShapeType="1"/>
            </p:cNvSpPr>
            <p:nvPr/>
          </p:nvSpPr>
          <p:spPr bwMode="auto">
            <a:xfrm>
              <a:off x="3962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2" name="Line 60"/>
            <p:cNvSpPr>
              <a:spLocks noChangeShapeType="1"/>
            </p:cNvSpPr>
            <p:nvPr/>
          </p:nvSpPr>
          <p:spPr bwMode="auto">
            <a:xfrm>
              <a:off x="4114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3" name="Line 61"/>
            <p:cNvSpPr>
              <a:spLocks noChangeShapeType="1"/>
            </p:cNvSpPr>
            <p:nvPr/>
          </p:nvSpPr>
          <p:spPr bwMode="auto">
            <a:xfrm>
              <a:off x="4267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4" name="Line 62"/>
            <p:cNvSpPr>
              <a:spLocks noChangeShapeType="1"/>
            </p:cNvSpPr>
            <p:nvPr/>
          </p:nvSpPr>
          <p:spPr bwMode="auto">
            <a:xfrm>
              <a:off x="4419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5" name="Line 63"/>
            <p:cNvSpPr>
              <a:spLocks noChangeShapeType="1"/>
            </p:cNvSpPr>
            <p:nvPr/>
          </p:nvSpPr>
          <p:spPr bwMode="auto">
            <a:xfrm>
              <a:off x="4572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6" name="Line 64"/>
            <p:cNvSpPr>
              <a:spLocks noChangeShapeType="1"/>
            </p:cNvSpPr>
            <p:nvPr/>
          </p:nvSpPr>
          <p:spPr bwMode="auto">
            <a:xfrm>
              <a:off x="4724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7" name="Line 65"/>
            <p:cNvSpPr>
              <a:spLocks noChangeShapeType="1"/>
            </p:cNvSpPr>
            <p:nvPr/>
          </p:nvSpPr>
          <p:spPr bwMode="auto">
            <a:xfrm>
              <a:off x="4876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8" name="Line 66"/>
            <p:cNvSpPr>
              <a:spLocks noChangeShapeType="1"/>
            </p:cNvSpPr>
            <p:nvPr/>
          </p:nvSpPr>
          <p:spPr bwMode="auto">
            <a:xfrm>
              <a:off x="5029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69" name="Line 67"/>
            <p:cNvSpPr>
              <a:spLocks noChangeShapeType="1"/>
            </p:cNvSpPr>
            <p:nvPr/>
          </p:nvSpPr>
          <p:spPr bwMode="auto">
            <a:xfrm>
              <a:off x="5181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0" name="Line 68"/>
            <p:cNvSpPr>
              <a:spLocks noChangeShapeType="1"/>
            </p:cNvSpPr>
            <p:nvPr/>
          </p:nvSpPr>
          <p:spPr bwMode="auto">
            <a:xfrm>
              <a:off x="5334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1" name="Line 69"/>
            <p:cNvSpPr>
              <a:spLocks noChangeShapeType="1"/>
            </p:cNvSpPr>
            <p:nvPr/>
          </p:nvSpPr>
          <p:spPr bwMode="auto">
            <a:xfrm>
              <a:off x="5486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2" name="Line 70"/>
            <p:cNvSpPr>
              <a:spLocks noChangeShapeType="1"/>
            </p:cNvSpPr>
            <p:nvPr/>
          </p:nvSpPr>
          <p:spPr bwMode="auto">
            <a:xfrm>
              <a:off x="5638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3" name="Line 71"/>
            <p:cNvSpPr>
              <a:spLocks noChangeShapeType="1"/>
            </p:cNvSpPr>
            <p:nvPr/>
          </p:nvSpPr>
          <p:spPr bwMode="auto">
            <a:xfrm>
              <a:off x="5791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4" name="Line 72"/>
            <p:cNvSpPr>
              <a:spLocks noChangeShapeType="1"/>
            </p:cNvSpPr>
            <p:nvPr/>
          </p:nvSpPr>
          <p:spPr bwMode="auto">
            <a:xfrm>
              <a:off x="5943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5" name="Line 73"/>
            <p:cNvSpPr>
              <a:spLocks noChangeShapeType="1"/>
            </p:cNvSpPr>
            <p:nvPr/>
          </p:nvSpPr>
          <p:spPr bwMode="auto">
            <a:xfrm>
              <a:off x="6096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6" name="Line 74"/>
            <p:cNvSpPr>
              <a:spLocks noChangeShapeType="1"/>
            </p:cNvSpPr>
            <p:nvPr/>
          </p:nvSpPr>
          <p:spPr bwMode="auto">
            <a:xfrm>
              <a:off x="6248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7" name="Line 75"/>
            <p:cNvSpPr>
              <a:spLocks noChangeShapeType="1"/>
            </p:cNvSpPr>
            <p:nvPr/>
          </p:nvSpPr>
          <p:spPr bwMode="auto">
            <a:xfrm>
              <a:off x="6400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8" name="Line 76"/>
            <p:cNvSpPr>
              <a:spLocks noChangeShapeType="1"/>
            </p:cNvSpPr>
            <p:nvPr/>
          </p:nvSpPr>
          <p:spPr bwMode="auto">
            <a:xfrm>
              <a:off x="6553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79" name="Line 77"/>
            <p:cNvSpPr>
              <a:spLocks noChangeShapeType="1"/>
            </p:cNvSpPr>
            <p:nvPr/>
          </p:nvSpPr>
          <p:spPr bwMode="auto">
            <a:xfrm>
              <a:off x="67056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80" name="Line 78"/>
            <p:cNvSpPr>
              <a:spLocks noChangeShapeType="1"/>
            </p:cNvSpPr>
            <p:nvPr/>
          </p:nvSpPr>
          <p:spPr bwMode="auto">
            <a:xfrm>
              <a:off x="68580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81" name="Line 79"/>
            <p:cNvSpPr>
              <a:spLocks noChangeShapeType="1"/>
            </p:cNvSpPr>
            <p:nvPr/>
          </p:nvSpPr>
          <p:spPr bwMode="auto">
            <a:xfrm>
              <a:off x="70104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82" name="Line 80"/>
            <p:cNvSpPr>
              <a:spLocks noChangeShapeType="1"/>
            </p:cNvSpPr>
            <p:nvPr/>
          </p:nvSpPr>
          <p:spPr bwMode="auto">
            <a:xfrm>
              <a:off x="71628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83" name="Line 81"/>
            <p:cNvSpPr>
              <a:spLocks noChangeShapeType="1"/>
            </p:cNvSpPr>
            <p:nvPr/>
          </p:nvSpPr>
          <p:spPr bwMode="auto">
            <a:xfrm>
              <a:off x="7315200" y="5334000"/>
              <a:ext cx="0" cy="609600"/>
            </a:xfrm>
            <a:prstGeom prst="line">
              <a:avLst/>
            </a:prstGeom>
            <a:noFill/>
            <a:ln w="9525">
              <a:solidFill>
                <a:srgbClr val="000000"/>
              </a:solidFill>
              <a:round/>
              <a:headEnd/>
              <a:tailEnd/>
            </a:ln>
            <a:effectLst/>
          </p:spPr>
          <p:txBody>
            <a:bodyPr/>
            <a:lstStyle/>
            <a:p>
              <a:pPr algn="l" rtl="0"/>
              <a:endParaRPr lang="en-US">
                <a:latin typeface="Calibri"/>
                <a:ea typeface="+mn-ea"/>
                <a:cs typeface="+mn-cs"/>
              </a:endParaRPr>
            </a:p>
          </p:txBody>
        </p:sp>
        <p:sp>
          <p:nvSpPr>
            <p:cNvPr id="184" name="Line 82"/>
            <p:cNvSpPr>
              <a:spLocks noChangeShapeType="1"/>
            </p:cNvSpPr>
            <p:nvPr/>
          </p:nvSpPr>
          <p:spPr bwMode="auto">
            <a:xfrm>
              <a:off x="7467600" y="5334000"/>
              <a:ext cx="0" cy="60960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85" name="Line 83"/>
            <p:cNvSpPr>
              <a:spLocks noChangeShapeType="1"/>
            </p:cNvSpPr>
            <p:nvPr/>
          </p:nvSpPr>
          <p:spPr bwMode="auto">
            <a:xfrm>
              <a:off x="7620000" y="5334000"/>
              <a:ext cx="0" cy="60960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86" name="Text Box 84"/>
            <p:cNvSpPr txBox="1">
              <a:spLocks noChangeArrowheads="1"/>
            </p:cNvSpPr>
            <p:nvPr/>
          </p:nvSpPr>
          <p:spPr bwMode="auto">
            <a:xfrm rot="5390887">
              <a:off x="2540794" y="5490369"/>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0</a:t>
              </a:r>
            </a:p>
          </p:txBody>
        </p:sp>
        <p:sp>
          <p:nvSpPr>
            <p:cNvPr id="187" name="Text Box 85"/>
            <p:cNvSpPr txBox="1">
              <a:spLocks noChangeArrowheads="1"/>
            </p:cNvSpPr>
            <p:nvPr/>
          </p:nvSpPr>
          <p:spPr bwMode="auto">
            <a:xfrm rot="5390887">
              <a:off x="2693194" y="5490369"/>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1</a:t>
              </a:r>
            </a:p>
          </p:txBody>
        </p:sp>
        <p:sp>
          <p:nvSpPr>
            <p:cNvPr id="188" name="Text Box 86"/>
            <p:cNvSpPr txBox="1">
              <a:spLocks noChangeArrowheads="1"/>
            </p:cNvSpPr>
            <p:nvPr/>
          </p:nvSpPr>
          <p:spPr bwMode="auto">
            <a:xfrm rot="5390887">
              <a:off x="2845594" y="5490369"/>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2</a:t>
              </a:r>
            </a:p>
          </p:txBody>
        </p:sp>
        <p:sp>
          <p:nvSpPr>
            <p:cNvPr id="189" name="Text Box 87"/>
            <p:cNvSpPr txBox="1">
              <a:spLocks noChangeArrowheads="1"/>
            </p:cNvSpPr>
            <p:nvPr/>
          </p:nvSpPr>
          <p:spPr bwMode="auto">
            <a:xfrm rot="5390887">
              <a:off x="2997994" y="5490369"/>
              <a:ext cx="5873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3</a:t>
              </a:r>
            </a:p>
          </p:txBody>
        </p:sp>
        <p:sp>
          <p:nvSpPr>
            <p:cNvPr id="190" name="Line 88"/>
            <p:cNvSpPr>
              <a:spLocks noChangeShapeType="1"/>
            </p:cNvSpPr>
            <p:nvPr/>
          </p:nvSpPr>
          <p:spPr bwMode="auto">
            <a:xfrm>
              <a:off x="3429000" y="5486400"/>
              <a:ext cx="457200"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91" name="Line 89"/>
            <p:cNvSpPr>
              <a:spLocks noChangeShapeType="1"/>
            </p:cNvSpPr>
            <p:nvPr/>
          </p:nvSpPr>
          <p:spPr bwMode="auto">
            <a:xfrm>
              <a:off x="3429000" y="5791200"/>
              <a:ext cx="457200" cy="0"/>
            </a:xfrm>
            <a:prstGeom prst="line">
              <a:avLst/>
            </a:prstGeom>
            <a:noFill/>
            <a:ln w="9525" cap="rnd">
              <a:solidFill>
                <a:srgbClr val="000000"/>
              </a:solidFill>
              <a:prstDash val="sysDot"/>
              <a:round/>
              <a:headEnd/>
              <a:tailEnd/>
            </a:ln>
            <a:effectLst/>
          </p:spPr>
          <p:txBody>
            <a:bodyPr/>
            <a:lstStyle/>
            <a:p>
              <a:pPr algn="l" rtl="0"/>
              <a:endParaRPr lang="en-US">
                <a:latin typeface="Calibri"/>
                <a:ea typeface="+mn-ea"/>
                <a:cs typeface="+mn-cs"/>
              </a:endParaRPr>
            </a:p>
          </p:txBody>
        </p:sp>
        <p:sp>
          <p:nvSpPr>
            <p:cNvPr id="194" name="Text Box 94"/>
            <p:cNvSpPr txBox="1">
              <a:spLocks noChangeArrowheads="1"/>
            </p:cNvSpPr>
            <p:nvPr/>
          </p:nvSpPr>
          <p:spPr bwMode="auto">
            <a:xfrm rot="5390887">
              <a:off x="3569494" y="5550694"/>
              <a:ext cx="663575" cy="274637"/>
            </a:xfrm>
            <a:prstGeom prst="rect">
              <a:avLst/>
            </a:prstGeom>
            <a:noFill/>
            <a:ln w="9525">
              <a:noFill/>
              <a:miter lim="800000"/>
              <a:headEnd/>
              <a:tailEnd/>
            </a:ln>
            <a:effectLst/>
          </p:spPr>
          <p:txBody>
            <a:bodyPr wrap="none">
              <a:spAutoFit/>
            </a:bodyPr>
            <a:lstStyle/>
            <a:p>
              <a:pPr algn="l" rtl="0" eaLnBrk="0" hangingPunct="0"/>
              <a:r>
                <a:rPr lang="en-US" sz="1200" kern="1200">
                  <a:solidFill>
                    <a:prstClr val="black"/>
                  </a:solidFill>
                  <a:latin typeface="Times New Roman" pitchFamily="16" charset="0"/>
                  <a:ea typeface="+mn-ea"/>
                  <a:cs typeface="+mn-cs"/>
                </a:rPr>
                <a:t>Byte 80</a:t>
              </a:r>
            </a:p>
          </p:txBody>
        </p:sp>
      </p:grpSp>
      <p:grpSp>
        <p:nvGrpSpPr>
          <p:cNvPr id="6" name="Group 203"/>
          <p:cNvGrpSpPr/>
          <p:nvPr/>
        </p:nvGrpSpPr>
        <p:grpSpPr>
          <a:xfrm>
            <a:off x="1524000" y="2731433"/>
            <a:ext cx="6019800" cy="2135187"/>
            <a:chOff x="1485900" y="2817813"/>
            <a:chExt cx="5257800" cy="2457450"/>
          </a:xfrm>
        </p:grpSpPr>
        <p:sp>
          <p:nvSpPr>
            <p:cNvPr id="195" name="Line 95"/>
            <p:cNvSpPr>
              <a:spLocks noChangeShapeType="1"/>
            </p:cNvSpPr>
            <p:nvPr/>
          </p:nvSpPr>
          <p:spPr bwMode="auto">
            <a:xfrm>
              <a:off x="1485900" y="2817813"/>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196" name="Line 96"/>
            <p:cNvSpPr>
              <a:spLocks noChangeShapeType="1"/>
            </p:cNvSpPr>
            <p:nvPr/>
          </p:nvSpPr>
          <p:spPr bwMode="auto">
            <a:xfrm>
              <a:off x="1981200" y="2819400"/>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197" name="Line 97"/>
            <p:cNvSpPr>
              <a:spLocks noChangeShapeType="1"/>
            </p:cNvSpPr>
            <p:nvPr/>
          </p:nvSpPr>
          <p:spPr bwMode="auto">
            <a:xfrm>
              <a:off x="2476500" y="2820988"/>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198" name="Line 98"/>
            <p:cNvSpPr>
              <a:spLocks noChangeShapeType="1"/>
            </p:cNvSpPr>
            <p:nvPr/>
          </p:nvSpPr>
          <p:spPr bwMode="auto">
            <a:xfrm>
              <a:off x="2971800" y="2822575"/>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199" name="Line 99"/>
            <p:cNvSpPr>
              <a:spLocks noChangeShapeType="1"/>
            </p:cNvSpPr>
            <p:nvPr/>
          </p:nvSpPr>
          <p:spPr bwMode="auto">
            <a:xfrm>
              <a:off x="3467100" y="2824163"/>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200" name="Line 100"/>
            <p:cNvSpPr>
              <a:spLocks noChangeShapeType="1"/>
            </p:cNvSpPr>
            <p:nvPr/>
          </p:nvSpPr>
          <p:spPr bwMode="auto">
            <a:xfrm>
              <a:off x="3962400" y="2825750"/>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201" name="Line 101"/>
            <p:cNvSpPr>
              <a:spLocks noChangeShapeType="1"/>
            </p:cNvSpPr>
            <p:nvPr/>
          </p:nvSpPr>
          <p:spPr bwMode="auto">
            <a:xfrm>
              <a:off x="4457700" y="2827338"/>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202" name="Line 102"/>
            <p:cNvSpPr>
              <a:spLocks noChangeShapeType="1"/>
            </p:cNvSpPr>
            <p:nvPr/>
          </p:nvSpPr>
          <p:spPr bwMode="auto">
            <a:xfrm>
              <a:off x="4953000" y="2828925"/>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sp>
          <p:nvSpPr>
            <p:cNvPr id="203" name="Line 103"/>
            <p:cNvSpPr>
              <a:spLocks noChangeShapeType="1"/>
            </p:cNvSpPr>
            <p:nvPr/>
          </p:nvSpPr>
          <p:spPr bwMode="auto">
            <a:xfrm>
              <a:off x="5448300" y="2830513"/>
              <a:ext cx="1295400" cy="2444750"/>
            </a:xfrm>
            <a:prstGeom prst="line">
              <a:avLst/>
            </a:prstGeom>
            <a:noFill/>
            <a:ln w="9525">
              <a:solidFill>
                <a:srgbClr val="000000"/>
              </a:solidFill>
              <a:round/>
              <a:headEnd/>
              <a:tailEnd type="triangle" w="med" len="med"/>
            </a:ln>
            <a:effectLst/>
          </p:spPr>
          <p:txBody>
            <a:bodyPr/>
            <a:lstStyle/>
            <a:p>
              <a:pPr algn="l" rtl="0"/>
              <a:endParaRPr lang="en-US">
                <a:latin typeface="Calibri"/>
                <a:ea typeface="+mn-ea"/>
                <a:cs typeface="+mn-cs"/>
              </a:endParaRPr>
            </a:p>
          </p:txBody>
        </p:sp>
      </p:grpSp>
      <p:sp>
        <p:nvSpPr>
          <p:cNvPr id="207" name="Rectangle 206"/>
          <p:cNvSpPr/>
          <p:nvPr/>
        </p:nvSpPr>
        <p:spPr>
          <a:xfrm>
            <a:off x="381000" y="1447800"/>
            <a:ext cx="1346844" cy="523220"/>
          </a:xfrm>
          <a:prstGeom prst="rect">
            <a:avLst/>
          </a:prstGeom>
        </p:spPr>
        <p:txBody>
          <a:bodyPr wrap="none">
            <a:spAutoFit/>
          </a:bodyPr>
          <a:lstStyle/>
          <a:p>
            <a:pPr algn="l" rtl="0"/>
            <a:r>
              <a:rPr lang="en-US" sz="2800" b="1" kern="1200" dirty="0">
                <a:ln w="0" cap="rnd" cmpd="thickThin">
                  <a:solidFill>
                    <a:prstClr val="black"/>
                  </a:solidFill>
                  <a:bevel/>
                </a:ln>
                <a:solidFill>
                  <a:srgbClr val="000000"/>
                </a:solidFill>
                <a:latin typeface="Microsoft Sans Serif" pitchFamily="34" charset="0"/>
                <a:ea typeface="+mn-ea"/>
                <a:cs typeface="Microsoft Sans Serif" pitchFamily="34" charset="0"/>
              </a:rPr>
              <a:t>Sender</a:t>
            </a:r>
            <a:endParaRPr lang="en-US" kern="1200" dirty="0">
              <a:solidFill>
                <a:prstClr val="black"/>
              </a:solidFill>
              <a:latin typeface="Calibri"/>
              <a:ea typeface="+mn-ea"/>
              <a:cs typeface="+mn-cs"/>
            </a:endParaRPr>
          </a:p>
        </p:txBody>
      </p:sp>
      <p:sp>
        <p:nvSpPr>
          <p:cNvPr id="208" name="Rectangle 207"/>
          <p:cNvSpPr/>
          <p:nvPr/>
        </p:nvSpPr>
        <p:spPr>
          <a:xfrm>
            <a:off x="7162800" y="5552420"/>
            <a:ext cx="1606530" cy="523220"/>
          </a:xfrm>
          <a:prstGeom prst="rect">
            <a:avLst/>
          </a:prstGeom>
        </p:spPr>
        <p:txBody>
          <a:bodyPr wrap="none">
            <a:spAutoFit/>
          </a:bodyPr>
          <a:lstStyle/>
          <a:p>
            <a:pPr algn="l" rtl="0"/>
            <a:r>
              <a:rPr lang="en-US" sz="2800" b="1" kern="1200" dirty="0">
                <a:ln w="0" cap="rnd" cmpd="thickThin">
                  <a:solidFill>
                    <a:prstClr val="black"/>
                  </a:solidFill>
                  <a:bevel/>
                </a:ln>
                <a:solidFill>
                  <a:srgbClr val="1F497D"/>
                </a:solidFill>
                <a:latin typeface="Microsoft Sans Serif" pitchFamily="34" charset="0"/>
                <a:ea typeface="+mn-ea"/>
                <a:cs typeface="Microsoft Sans Serif" pitchFamily="34" charset="0"/>
              </a:rPr>
              <a:t>Receiver</a:t>
            </a:r>
            <a:endParaRPr lang="en-US" kern="1200" dirty="0">
              <a:solidFill>
                <a:srgbClr val="1F497D"/>
              </a:solidFill>
              <a:latin typeface="Calibri"/>
              <a:ea typeface="+mn-ea"/>
              <a:cs typeface="+mn-cs"/>
            </a:endParaRPr>
          </a:p>
        </p:txBody>
      </p:sp>
      <p:sp>
        <p:nvSpPr>
          <p:cNvPr id="210" name="Rectangle 114"/>
          <p:cNvSpPr txBox="1">
            <a:spLocks noChangeArrowheads="1"/>
          </p:cNvSpPr>
          <p:nvPr/>
        </p:nvSpPr>
        <p:spPr bwMode="auto">
          <a:xfrm>
            <a:off x="1676400" y="685800"/>
            <a:ext cx="6019800" cy="685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algn="ctr" rtl="0" eaLnBrk="0" fontAlgn="base" hangingPunct="0">
              <a:spcBef>
                <a:spcPct val="0"/>
              </a:spcBef>
              <a:spcAft>
                <a:spcPct val="0"/>
              </a:spcAft>
            </a:pPr>
            <a:r>
              <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rPr>
              <a:t>… emulated using TCP S</a:t>
            </a:r>
            <a:r>
              <a:rPr lang="en-US" sz="2800" b="1" dirty="0" err="1" smtClean="0">
                <a:ln w="0" cap="rnd" cmpd="thickThin">
                  <a:solidFill>
                    <a:prstClr val="black"/>
                  </a:solidFill>
                  <a:bevel/>
                </a:ln>
                <a:solidFill>
                  <a:schemeClr val="accent1"/>
                </a:solidFill>
                <a:latin typeface="Microsoft Sans Serif" pitchFamily="34" charset="0"/>
                <a:cs typeface="Microsoft Sans Serif" pitchFamily="34" charset="0"/>
              </a:rPr>
              <a:t>egments</a:t>
            </a:r>
            <a:endParaRPr lang="en-US" sz="2800" b="1" dirty="0" smtClean="0">
              <a:ln w="0" cap="rnd" cmpd="thickThin">
                <a:solidFill>
                  <a:prstClr val="black"/>
                </a:solidFill>
                <a:bevel/>
              </a:ln>
              <a:solidFill>
                <a:schemeClr val="accent1"/>
              </a:solidFill>
              <a:latin typeface="Microsoft Sans Serif" pitchFamily="34" charset="0"/>
              <a:cs typeface="Microsoft Sans Serif" pitchFamily="34" charset="0"/>
            </a:endParaRPr>
          </a:p>
        </p:txBody>
      </p:sp>
      <p:grpSp>
        <p:nvGrpSpPr>
          <p:cNvPr id="8" name="Group 236"/>
          <p:cNvGrpSpPr/>
          <p:nvPr/>
        </p:nvGrpSpPr>
        <p:grpSpPr>
          <a:xfrm>
            <a:off x="1303666" y="2590800"/>
            <a:ext cx="3496933" cy="2337095"/>
            <a:chOff x="1305866" y="3714862"/>
            <a:chExt cx="3058868" cy="2762138"/>
          </a:xfrm>
        </p:grpSpPr>
        <p:sp>
          <p:nvSpPr>
            <p:cNvPr id="238" name="Line 88"/>
            <p:cNvSpPr>
              <a:spLocks noChangeShapeType="1"/>
            </p:cNvSpPr>
            <p:nvPr/>
          </p:nvSpPr>
          <p:spPr bwMode="auto">
            <a:xfrm>
              <a:off x="3429000" y="6477000"/>
              <a:ext cx="457200" cy="0"/>
            </a:xfrm>
            <a:prstGeom prst="line">
              <a:avLst/>
            </a:prstGeom>
            <a:noFill/>
            <a:ln w="9525" cap="rnd">
              <a:solidFill>
                <a:schemeClr val="tx1"/>
              </a:solidFill>
              <a:prstDash val="sysDot"/>
              <a:round/>
              <a:headEnd/>
              <a:tailEnd/>
            </a:ln>
            <a:effectLst/>
          </p:spPr>
          <p:txBody>
            <a:bodyPr/>
            <a:lstStyle/>
            <a:p>
              <a:pPr algn="l" rtl="0"/>
              <a:endParaRPr lang="en-US" kern="1200">
                <a:solidFill>
                  <a:prstClr val="black"/>
                </a:solidFill>
                <a:latin typeface="Calibri"/>
                <a:ea typeface="+mn-ea"/>
                <a:cs typeface="+mn-cs"/>
              </a:endParaRPr>
            </a:p>
          </p:txBody>
        </p:sp>
        <p:sp>
          <p:nvSpPr>
            <p:cNvPr id="239" name="Line 96"/>
            <p:cNvSpPr>
              <a:spLocks noChangeShapeType="1"/>
            </p:cNvSpPr>
            <p:nvPr/>
          </p:nvSpPr>
          <p:spPr bwMode="auto">
            <a:xfrm>
              <a:off x="2151889" y="4721355"/>
              <a:ext cx="879759" cy="711525"/>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0" name="Line 97"/>
            <p:cNvSpPr>
              <a:spLocks noChangeShapeType="1"/>
            </p:cNvSpPr>
            <p:nvPr/>
          </p:nvSpPr>
          <p:spPr bwMode="auto">
            <a:xfrm>
              <a:off x="2855976" y="4721355"/>
              <a:ext cx="842215" cy="711525"/>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1" name="Line 98"/>
            <p:cNvSpPr>
              <a:spLocks noChangeShapeType="1"/>
            </p:cNvSpPr>
            <p:nvPr/>
          </p:nvSpPr>
          <p:spPr bwMode="auto">
            <a:xfrm>
              <a:off x="1431944" y="3733803"/>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2" name="Line 99"/>
            <p:cNvSpPr>
              <a:spLocks noChangeShapeType="1"/>
            </p:cNvSpPr>
            <p:nvPr/>
          </p:nvSpPr>
          <p:spPr bwMode="auto">
            <a:xfrm>
              <a:off x="1565252" y="3714862"/>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3" name="Line 100"/>
            <p:cNvSpPr>
              <a:spLocks noChangeShapeType="1"/>
            </p:cNvSpPr>
            <p:nvPr/>
          </p:nvSpPr>
          <p:spPr bwMode="auto">
            <a:xfrm>
              <a:off x="1698561" y="3733801"/>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4" name="Line 101"/>
            <p:cNvSpPr>
              <a:spLocks noChangeShapeType="1"/>
            </p:cNvSpPr>
            <p:nvPr/>
          </p:nvSpPr>
          <p:spPr bwMode="auto">
            <a:xfrm>
              <a:off x="1831870" y="3733801"/>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5" name="Line 102"/>
            <p:cNvSpPr>
              <a:spLocks noChangeShapeType="1"/>
            </p:cNvSpPr>
            <p:nvPr/>
          </p:nvSpPr>
          <p:spPr bwMode="auto">
            <a:xfrm>
              <a:off x="2365104" y="3733801"/>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6" name="Line 103"/>
            <p:cNvSpPr>
              <a:spLocks noChangeShapeType="1"/>
            </p:cNvSpPr>
            <p:nvPr/>
          </p:nvSpPr>
          <p:spPr bwMode="auto">
            <a:xfrm>
              <a:off x="2133600" y="3957638"/>
              <a:ext cx="304800" cy="4762"/>
            </a:xfrm>
            <a:prstGeom prst="line">
              <a:avLst/>
            </a:prstGeom>
            <a:noFill/>
            <a:ln w="9525" cap="rnd">
              <a:solidFill>
                <a:schemeClr val="tx1"/>
              </a:solidFill>
              <a:prstDash val="sysDot"/>
              <a:round/>
              <a:headEnd/>
              <a:tailEnd/>
            </a:ln>
            <a:effectLst/>
          </p:spPr>
          <p:txBody>
            <a:bodyPr/>
            <a:lstStyle/>
            <a:p>
              <a:pPr algn="l" rtl="0"/>
              <a:endParaRPr lang="en-US" kern="1200">
                <a:solidFill>
                  <a:prstClr val="black"/>
                </a:solidFill>
                <a:latin typeface="Calibri"/>
                <a:ea typeface="+mn-ea"/>
                <a:cs typeface="+mn-cs"/>
              </a:endParaRPr>
            </a:p>
          </p:txBody>
        </p:sp>
        <p:sp>
          <p:nvSpPr>
            <p:cNvPr id="247" name="Line 104"/>
            <p:cNvSpPr>
              <a:spLocks noChangeShapeType="1"/>
            </p:cNvSpPr>
            <p:nvPr/>
          </p:nvSpPr>
          <p:spPr bwMode="auto">
            <a:xfrm>
              <a:off x="2898339" y="5973226"/>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8" name="Line 105"/>
            <p:cNvSpPr>
              <a:spLocks noChangeShapeType="1"/>
            </p:cNvSpPr>
            <p:nvPr/>
          </p:nvSpPr>
          <p:spPr bwMode="auto">
            <a:xfrm>
              <a:off x="3031647" y="5973226"/>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49" name="Line 106"/>
            <p:cNvSpPr>
              <a:spLocks noChangeShapeType="1"/>
            </p:cNvSpPr>
            <p:nvPr/>
          </p:nvSpPr>
          <p:spPr bwMode="auto">
            <a:xfrm>
              <a:off x="3164956" y="5973226"/>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50" name="Line 107"/>
            <p:cNvSpPr>
              <a:spLocks noChangeShapeType="1"/>
            </p:cNvSpPr>
            <p:nvPr/>
          </p:nvSpPr>
          <p:spPr bwMode="auto">
            <a:xfrm>
              <a:off x="3298265" y="5973226"/>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51" name="Line 108"/>
            <p:cNvSpPr>
              <a:spLocks noChangeShapeType="1"/>
            </p:cNvSpPr>
            <p:nvPr/>
          </p:nvSpPr>
          <p:spPr bwMode="auto">
            <a:xfrm>
              <a:off x="3831499" y="5973226"/>
              <a:ext cx="0" cy="457200"/>
            </a:xfrm>
            <a:prstGeom prst="line">
              <a:avLst/>
            </a:prstGeom>
            <a:noFill/>
            <a:ln w="9525">
              <a:solidFill>
                <a:schemeClr val="tx1"/>
              </a:solidFill>
              <a:round/>
              <a:headEnd/>
              <a:tailEnd type="triangle" w="med" len="med"/>
            </a:ln>
            <a:effectLst/>
          </p:spPr>
          <p:txBody>
            <a:bodyPr/>
            <a:lstStyle/>
            <a:p>
              <a:pPr algn="l" rtl="0"/>
              <a:endParaRPr lang="en-US" kern="1200">
                <a:solidFill>
                  <a:prstClr val="black"/>
                </a:solidFill>
                <a:latin typeface="Calibri"/>
                <a:ea typeface="+mn-ea"/>
                <a:cs typeface="+mn-cs"/>
              </a:endParaRPr>
            </a:p>
          </p:txBody>
        </p:sp>
        <p:sp>
          <p:nvSpPr>
            <p:cNvPr id="252" name="Line 109"/>
            <p:cNvSpPr>
              <a:spLocks noChangeShapeType="1"/>
            </p:cNvSpPr>
            <p:nvPr/>
          </p:nvSpPr>
          <p:spPr bwMode="auto">
            <a:xfrm>
              <a:off x="3429000" y="6091238"/>
              <a:ext cx="304800" cy="4762"/>
            </a:xfrm>
            <a:prstGeom prst="line">
              <a:avLst/>
            </a:prstGeom>
            <a:noFill/>
            <a:ln w="9525" cap="rnd">
              <a:solidFill>
                <a:schemeClr val="tx1"/>
              </a:solidFill>
              <a:prstDash val="sysDot"/>
              <a:round/>
              <a:headEnd/>
              <a:tailEnd/>
            </a:ln>
            <a:effectLst/>
          </p:spPr>
          <p:txBody>
            <a:bodyPr/>
            <a:lstStyle/>
            <a:p>
              <a:pPr algn="l" rtl="0"/>
              <a:endParaRPr lang="en-US" kern="1200">
                <a:solidFill>
                  <a:prstClr val="black"/>
                </a:solidFill>
                <a:latin typeface="Calibri"/>
                <a:ea typeface="+mn-ea"/>
                <a:cs typeface="+mn-cs"/>
              </a:endParaRPr>
            </a:p>
          </p:txBody>
        </p:sp>
        <p:sp>
          <p:nvSpPr>
            <p:cNvPr id="253" name="Text Box 110"/>
            <p:cNvSpPr txBox="1">
              <a:spLocks noChangeArrowheads="1"/>
            </p:cNvSpPr>
            <p:nvPr/>
          </p:nvSpPr>
          <p:spPr bwMode="auto">
            <a:xfrm>
              <a:off x="1305866" y="4194174"/>
              <a:ext cx="1659128" cy="503311"/>
            </a:xfrm>
            <a:prstGeom prst="rect">
              <a:avLst/>
            </a:prstGeom>
            <a:noFill/>
            <a:ln w="28575">
              <a:solidFill>
                <a:schemeClr val="tx1"/>
              </a:solidFill>
              <a:miter lim="800000"/>
              <a:headEnd/>
              <a:tailEnd/>
            </a:ln>
            <a:effectLst/>
          </p:spPr>
          <p:txBody>
            <a:bodyPr wrap="square">
              <a:spAutoFit/>
            </a:bodyPr>
            <a:lstStyle/>
            <a:p>
              <a:pPr algn="ctr" rtl="0" eaLnBrk="0" hangingPunct="0"/>
              <a:r>
                <a:rPr lang="en-US" sz="2000" b="1" dirty="0">
                  <a:ln>
                    <a:solidFill>
                      <a:prstClr val="black"/>
                    </a:solidFill>
                  </a:ln>
                  <a:solidFill>
                    <a:srgbClr val="C00000"/>
                  </a:solidFill>
                  <a:latin typeface="Helvetica"/>
                  <a:ea typeface="+mn-ea"/>
                  <a:cs typeface="+mn-cs"/>
                </a:rPr>
                <a:t>TCP Segment</a:t>
              </a:r>
            </a:p>
          </p:txBody>
        </p:sp>
        <p:sp>
          <p:nvSpPr>
            <p:cNvPr id="254" name="Text Box 111"/>
            <p:cNvSpPr txBox="1">
              <a:spLocks noChangeArrowheads="1"/>
            </p:cNvSpPr>
            <p:nvPr/>
          </p:nvSpPr>
          <p:spPr bwMode="auto">
            <a:xfrm>
              <a:off x="2717797" y="5503862"/>
              <a:ext cx="1646937" cy="503311"/>
            </a:xfrm>
            <a:prstGeom prst="rect">
              <a:avLst/>
            </a:prstGeom>
            <a:noFill/>
            <a:ln w="28575">
              <a:solidFill>
                <a:schemeClr val="tx1"/>
              </a:solidFill>
              <a:miter lim="800000"/>
              <a:headEnd/>
              <a:tailEnd/>
            </a:ln>
            <a:effectLst/>
          </p:spPr>
          <p:txBody>
            <a:bodyPr wrap="square">
              <a:spAutoFit/>
            </a:bodyPr>
            <a:lstStyle/>
            <a:p>
              <a:pPr algn="ctr" rtl="0" eaLnBrk="0" hangingPunct="0"/>
              <a:r>
                <a:rPr lang="en-US" sz="2000" b="1" dirty="0">
                  <a:ln>
                    <a:solidFill>
                      <a:prstClr val="black"/>
                    </a:solidFill>
                  </a:ln>
                  <a:solidFill>
                    <a:srgbClr val="C00000"/>
                  </a:solidFill>
                  <a:latin typeface="Helvetica"/>
                  <a:ea typeface="+mn-ea"/>
                  <a:cs typeface="+mn-cs"/>
                </a:rPr>
                <a:t>TCP Segment</a:t>
              </a:r>
            </a:p>
          </p:txBody>
        </p:sp>
      </p:grpSp>
      <p:sp>
        <p:nvSpPr>
          <p:cNvPr id="255" name="AutoShape 113"/>
          <p:cNvSpPr>
            <a:spLocks noChangeArrowheads="1"/>
          </p:cNvSpPr>
          <p:nvPr/>
        </p:nvSpPr>
        <p:spPr bwMode="auto">
          <a:xfrm>
            <a:off x="4953000" y="2819400"/>
            <a:ext cx="3968750" cy="1441450"/>
          </a:xfrm>
          <a:prstGeom prst="wedgeRectCallout">
            <a:avLst>
              <a:gd name="adj1" fmla="val -97166"/>
              <a:gd name="adj2" fmla="val -25076"/>
            </a:avLst>
          </a:prstGeom>
          <a:solidFill>
            <a:srgbClr val="CCFFFF"/>
          </a:solidFill>
          <a:ln w="9525">
            <a:solidFill>
              <a:schemeClr val="tx1"/>
            </a:solidFill>
            <a:miter lim="800000"/>
            <a:headEnd/>
            <a:tailEnd/>
          </a:ln>
          <a:effectLst/>
        </p:spPr>
        <p:txBody>
          <a:bodyPr/>
          <a:lstStyle/>
          <a:p>
            <a:pPr marL="457200" indent="-457200" algn="l" rtl="0" eaLnBrk="0" hangingPunct="0"/>
            <a:r>
              <a:rPr lang="en-US" sz="2000" b="1" kern="1200" dirty="0">
                <a:ln>
                  <a:solidFill>
                    <a:prstClr val="black"/>
                  </a:solidFill>
                </a:ln>
                <a:solidFill>
                  <a:srgbClr val="1F497D"/>
                </a:solidFill>
                <a:latin typeface="Calibri"/>
                <a:ea typeface="+mn-ea"/>
                <a:cs typeface="+mn-cs"/>
              </a:rPr>
              <a:t>Segment sent when:</a:t>
            </a:r>
          </a:p>
          <a:p>
            <a:pPr marL="287338" indent="-287338" algn="l" rtl="0" eaLnBrk="0" hangingPunct="0">
              <a:lnSpc>
                <a:spcPct val="150000"/>
              </a:lnSpc>
              <a:buFontTx/>
              <a:buAutoNum type="arabicPeriod"/>
            </a:pPr>
            <a:r>
              <a:rPr lang="en-US" b="1" kern="1200" dirty="0">
                <a:ln>
                  <a:solidFill>
                    <a:prstClr val="black"/>
                  </a:solidFill>
                </a:ln>
                <a:solidFill>
                  <a:srgbClr val="C00000"/>
                </a:solidFill>
                <a:latin typeface="Calibri"/>
                <a:ea typeface="+mn-ea"/>
                <a:cs typeface="+mn-cs"/>
              </a:rPr>
              <a:t>Segment full (Max Segment Size),</a:t>
            </a:r>
          </a:p>
          <a:p>
            <a:pPr marL="287338" indent="-287338" algn="l" rtl="0" eaLnBrk="0" hangingPunct="0">
              <a:buFontTx/>
              <a:buAutoNum type="arabicPeriod"/>
            </a:pPr>
            <a:r>
              <a:rPr lang="en-US" b="1" kern="1200" dirty="0">
                <a:ln>
                  <a:solidFill>
                    <a:prstClr val="black"/>
                  </a:solidFill>
                </a:ln>
                <a:solidFill>
                  <a:srgbClr val="C00000"/>
                </a:solidFill>
                <a:latin typeface="Calibri"/>
                <a:ea typeface="+mn-ea"/>
                <a:cs typeface="+mn-cs"/>
              </a:rPr>
              <a:t>Not full, but times out, or</a:t>
            </a:r>
          </a:p>
          <a:p>
            <a:pPr marL="287338" indent="-287338" algn="l" rtl="0" eaLnBrk="0" hangingPunct="0">
              <a:buFontTx/>
              <a:buAutoNum type="arabicPeriod"/>
            </a:pPr>
            <a:r>
              <a:rPr lang="en-US" b="1" kern="1200" dirty="0">
                <a:ln>
                  <a:solidFill>
                    <a:prstClr val="black"/>
                  </a:solidFill>
                </a:ln>
                <a:solidFill>
                  <a:srgbClr val="C00000"/>
                </a:solidFill>
                <a:latin typeface="Calibri"/>
                <a:ea typeface="+mn-ea"/>
                <a:cs typeface="+mn-cs"/>
              </a:rPr>
              <a:t>Pushed by application.</a:t>
            </a:r>
          </a:p>
        </p:txBody>
      </p:sp>
      <p:sp>
        <p:nvSpPr>
          <p:cNvPr id="148" name="TextBox 147"/>
          <p:cNvSpPr txBox="1"/>
          <p:nvPr/>
        </p:nvSpPr>
        <p:spPr>
          <a:xfrm rot="20493742">
            <a:off x="76704" y="208041"/>
            <a:ext cx="1400500" cy="523220"/>
          </a:xfrm>
          <a:prstGeom prst="rect">
            <a:avLst/>
          </a:prstGeom>
          <a:solidFill>
            <a:srgbClr val="FFFF00"/>
          </a:solidFill>
        </p:spPr>
        <p:txBody>
          <a:bodyPr wrap="square" rtlCol="0">
            <a:spAutoFit/>
          </a:bodyPr>
          <a:lstStyle/>
          <a:p>
            <a:pPr algn="ctr" rtl="0"/>
            <a:r>
              <a:rPr lang="en-US" sz="2800" b="1" kern="1200" dirty="0" smtClean="0">
                <a:ln>
                  <a:solidFill>
                    <a:prstClr val="black"/>
                  </a:solidFill>
                </a:ln>
                <a:solidFill>
                  <a:srgbClr val="1F497D"/>
                </a:solidFill>
                <a:latin typeface="Tahoma" pitchFamily="34" charset="0"/>
                <a:ea typeface="+mn-ea"/>
                <a:cs typeface="Tahoma" pitchFamily="34" charset="0"/>
              </a:rPr>
              <a:t>Recap</a:t>
            </a:r>
            <a:endParaRPr lang="th-TH" sz="2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0"/>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 grpId="0"/>
      <p:bldP spid="255"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707886"/>
          </a:xfrm>
          <a:prstGeom prst="rect">
            <a:avLst/>
          </a:prstGeom>
          <a:solidFill>
            <a:schemeClr val="accent6">
              <a:lumMod val="75000"/>
            </a:schemeClr>
          </a:solidFill>
        </p:spPr>
        <p:txBody>
          <a:bodyPr wrap="square" rtlCol="0">
            <a:spAutoFit/>
          </a:bodyPr>
          <a:lstStyle/>
          <a:p>
            <a:pPr algn="ctr" rtl="0"/>
            <a:r>
              <a:rPr lang="en-US" sz="4000" b="1" dirty="0" smtClean="0">
                <a:ln>
                  <a:solidFill>
                    <a:prstClr val="black"/>
                  </a:solidFill>
                </a:ln>
                <a:solidFill>
                  <a:prstClr val="white"/>
                </a:solidFill>
                <a:latin typeface="Tahoma" pitchFamily="34" charset="0"/>
                <a:cs typeface="Tahoma" pitchFamily="34" charset="0"/>
              </a:rPr>
              <a:t>          </a:t>
            </a:r>
            <a:r>
              <a:rPr lang="en-US" sz="3800" b="1" dirty="0" smtClean="0">
                <a:ln>
                  <a:solidFill>
                    <a:prstClr val="black"/>
                  </a:solidFill>
                </a:ln>
                <a:solidFill>
                  <a:prstClr val="white"/>
                </a:solidFill>
                <a:latin typeface="Tahoma" pitchFamily="34" charset="0"/>
                <a:cs typeface="Tahoma" pitchFamily="34" charset="0"/>
              </a:rPr>
              <a:t>TCP connection establishment</a:t>
            </a:r>
            <a:endParaRPr lang="th-TH" sz="3800" b="1" dirty="0">
              <a:ln>
                <a:solidFill>
                  <a:prstClr val="black"/>
                </a:solidFill>
              </a:ln>
              <a:solidFill>
                <a:prstClr val="white"/>
              </a:solidFill>
              <a:latin typeface="Tahoma" pitchFamily="34" charset="0"/>
              <a:cs typeface="Tahoma" pitchFamily="34" charset="0"/>
            </a:endParaRPr>
          </a:p>
        </p:txBody>
      </p:sp>
      <p:pic>
        <p:nvPicPr>
          <p:cNvPr id="8" name="Picture 10"/>
          <p:cNvPicPr>
            <a:picLocks noChangeAspect="1" noChangeArrowheads="1"/>
          </p:cNvPicPr>
          <p:nvPr/>
        </p:nvPicPr>
        <p:blipFill>
          <a:blip r:embed="rId3"/>
          <a:srcRect/>
          <a:stretch>
            <a:fillRect/>
          </a:stretch>
        </p:blipFill>
        <p:spPr bwMode="auto">
          <a:xfrm>
            <a:off x="609600" y="1447800"/>
            <a:ext cx="7872598" cy="4343400"/>
          </a:xfrm>
          <a:prstGeom prst="rect">
            <a:avLst/>
          </a:prstGeom>
          <a:noFill/>
          <a:ln w="9525">
            <a:noFill/>
            <a:miter lim="800000"/>
            <a:headEnd/>
            <a:tailEnd/>
          </a:ln>
          <a:effectLst/>
        </p:spPr>
      </p:pic>
      <p:sp>
        <p:nvSpPr>
          <p:cNvPr id="4" name="TextBox 3"/>
          <p:cNvSpPr txBox="1"/>
          <p:nvPr/>
        </p:nvSpPr>
        <p:spPr>
          <a:xfrm rot="20493742">
            <a:off x="76704" y="208041"/>
            <a:ext cx="1400500" cy="523220"/>
          </a:xfrm>
          <a:prstGeom prst="rect">
            <a:avLst/>
          </a:prstGeom>
          <a:solidFill>
            <a:srgbClr val="FFFF00"/>
          </a:solidFill>
        </p:spPr>
        <p:txBody>
          <a:bodyPr wrap="square" rtlCol="0">
            <a:spAutoFit/>
          </a:bodyPr>
          <a:lstStyle/>
          <a:p>
            <a:pPr algn="ctr" rtl="0"/>
            <a:r>
              <a:rPr lang="en-US" sz="2800" b="1" kern="1200" dirty="0" smtClean="0">
                <a:ln>
                  <a:solidFill>
                    <a:prstClr val="black"/>
                  </a:solidFill>
                </a:ln>
                <a:solidFill>
                  <a:srgbClr val="1F497D"/>
                </a:solidFill>
                <a:latin typeface="Tahoma" pitchFamily="34" charset="0"/>
                <a:ea typeface="+mn-ea"/>
                <a:cs typeface="Tahoma" pitchFamily="34" charset="0"/>
              </a:rPr>
              <a:t>Recap</a:t>
            </a:r>
            <a:endParaRPr lang="th-TH" sz="2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203"/>
            <a:ext cx="9144000" cy="677108"/>
          </a:xfrm>
          <a:prstGeom prst="rect">
            <a:avLst/>
          </a:prstGeom>
          <a:solidFill>
            <a:schemeClr val="accent6">
              <a:lumMod val="75000"/>
            </a:schemeClr>
          </a:solidFill>
        </p:spPr>
        <p:txBody>
          <a:bodyPr wrap="square" rtlCol="0">
            <a:spAutoFit/>
          </a:bodyPr>
          <a:lstStyle/>
          <a:p>
            <a:pPr algn="ctr"/>
            <a:r>
              <a:rPr lang="en-US" sz="3800" b="1" dirty="0" smtClean="0">
                <a:ln>
                  <a:solidFill>
                    <a:prstClr val="black"/>
                  </a:solidFill>
                </a:ln>
                <a:solidFill>
                  <a:prstClr val="white"/>
                </a:solidFill>
                <a:latin typeface="Tahoma" pitchFamily="34" charset="0"/>
                <a:cs typeface="Tahoma" pitchFamily="34" charset="0"/>
              </a:rPr>
              <a:t>         TCP connection termination</a:t>
            </a:r>
            <a:endParaRPr lang="th-TH" sz="3800" b="1" dirty="0">
              <a:ln>
                <a:solidFill>
                  <a:prstClr val="black"/>
                </a:solidFill>
              </a:ln>
              <a:solidFill>
                <a:prstClr val="white"/>
              </a:solidFill>
              <a:latin typeface="Tahoma" pitchFamily="34" charset="0"/>
              <a:cs typeface="Tahoma" pitchFamily="34" charset="0"/>
            </a:endParaRPr>
          </a:p>
        </p:txBody>
      </p:sp>
      <p:pic>
        <p:nvPicPr>
          <p:cNvPr id="4" name="Picture 10"/>
          <p:cNvPicPr>
            <a:picLocks noChangeAspect="1" noChangeArrowheads="1"/>
          </p:cNvPicPr>
          <p:nvPr/>
        </p:nvPicPr>
        <p:blipFill>
          <a:blip r:embed="rId3"/>
          <a:srcRect/>
          <a:stretch>
            <a:fillRect/>
          </a:stretch>
        </p:blipFill>
        <p:spPr bwMode="auto">
          <a:xfrm>
            <a:off x="1025525" y="1439863"/>
            <a:ext cx="6746875" cy="4427537"/>
          </a:xfrm>
          <a:prstGeom prst="rect">
            <a:avLst/>
          </a:prstGeom>
          <a:noFill/>
          <a:ln w="9525">
            <a:noFill/>
            <a:miter lim="800000"/>
            <a:headEnd/>
            <a:tailEnd/>
          </a:ln>
          <a:effectLst/>
        </p:spPr>
      </p:pic>
      <p:sp>
        <p:nvSpPr>
          <p:cNvPr id="5" name="TextBox 4"/>
          <p:cNvSpPr txBox="1"/>
          <p:nvPr/>
        </p:nvSpPr>
        <p:spPr>
          <a:xfrm rot="20493742">
            <a:off x="76704" y="208041"/>
            <a:ext cx="1400500" cy="523220"/>
          </a:xfrm>
          <a:prstGeom prst="rect">
            <a:avLst/>
          </a:prstGeom>
          <a:solidFill>
            <a:srgbClr val="FFFF00"/>
          </a:solidFill>
        </p:spPr>
        <p:txBody>
          <a:bodyPr wrap="square" rtlCol="0">
            <a:spAutoFit/>
          </a:bodyPr>
          <a:lstStyle/>
          <a:p>
            <a:pPr algn="ctr" rtl="0"/>
            <a:r>
              <a:rPr lang="en-US" sz="2800" b="1" kern="1200" dirty="0" smtClean="0">
                <a:ln>
                  <a:solidFill>
                    <a:prstClr val="black"/>
                  </a:solidFill>
                </a:ln>
                <a:solidFill>
                  <a:srgbClr val="1F497D"/>
                </a:solidFill>
                <a:latin typeface="Tahoma" pitchFamily="34" charset="0"/>
                <a:ea typeface="+mn-ea"/>
                <a:cs typeface="Tahoma" pitchFamily="34" charset="0"/>
              </a:rPr>
              <a:t>Recap</a:t>
            </a:r>
            <a:endParaRPr lang="th-TH" sz="2800" b="1" kern="1200" dirty="0">
              <a:ln>
                <a:solidFill>
                  <a:prstClr val="black"/>
                </a:solidFill>
              </a:ln>
              <a:solidFill>
                <a:srgbClr val="1F497D"/>
              </a:solidFill>
              <a:latin typeface="Tahoma" pitchFamily="34" charset="0"/>
              <a:ea typeface="+mn-ea"/>
              <a:cs typeface="Tahoma" pitchFamily="34"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1"/>
          <p:cNvGrpSpPr/>
          <p:nvPr/>
        </p:nvGrpSpPr>
        <p:grpSpPr>
          <a:xfrm>
            <a:off x="0" y="2286000"/>
            <a:ext cx="9144000" cy="1569660"/>
            <a:chOff x="0" y="2545140"/>
            <a:chExt cx="9144000" cy="1569660"/>
          </a:xfrm>
        </p:grpSpPr>
        <p:sp>
          <p:nvSpPr>
            <p:cNvPr id="10" name="TextBox 9"/>
            <p:cNvSpPr txBox="1"/>
            <p:nvPr/>
          </p:nvSpPr>
          <p:spPr>
            <a:xfrm>
              <a:off x="0" y="2545140"/>
              <a:ext cx="9144000" cy="1569660"/>
            </a:xfrm>
            <a:prstGeom prst="rect">
              <a:avLst/>
            </a:prstGeom>
            <a:solidFill>
              <a:schemeClr val="accent6">
                <a:lumMod val="75000"/>
              </a:schemeClr>
            </a:solidFill>
          </p:spPr>
          <p:txBody>
            <a:bodyPr wrap="square" rtlCol="0">
              <a:spAutoFit/>
            </a:bodyPr>
            <a:lstStyle/>
            <a:p>
              <a:pPr algn="ctr" rtl="0"/>
              <a:r>
                <a:rPr lang="en-US" sz="4800" b="1" kern="1200" dirty="0" smtClean="0">
                  <a:ln>
                    <a:solidFill>
                      <a:schemeClr val="bg1"/>
                    </a:solidFill>
                  </a:ln>
                  <a:solidFill>
                    <a:schemeClr val="tx2">
                      <a:lumMod val="75000"/>
                    </a:schemeClr>
                  </a:solidFill>
                  <a:latin typeface="Tahoma" pitchFamily="34" charset="0"/>
                  <a:ea typeface="+mn-ea"/>
                  <a:cs typeface="Tahoma" pitchFamily="34" charset="0"/>
                </a:rPr>
                <a:t>Connection States </a:t>
              </a:r>
              <a:endParaRPr lang="en-US" sz="4800" b="1" kern="1200" dirty="0" smtClean="0">
                <a:ln>
                  <a:solidFill>
                    <a:prstClr val="black"/>
                  </a:solidFill>
                </a:ln>
                <a:solidFill>
                  <a:schemeClr val="bg1"/>
                </a:solidFill>
                <a:latin typeface="Tahoma" pitchFamily="34" charset="0"/>
                <a:ea typeface="+mn-ea"/>
                <a:cs typeface="Tahoma" pitchFamily="34" charset="0"/>
              </a:endParaRPr>
            </a:p>
            <a:p>
              <a:pPr algn="ctr" rtl="0"/>
              <a:r>
                <a:rPr lang="en-US" sz="4800" b="1" kern="1200" dirty="0" smtClean="0">
                  <a:ln>
                    <a:solidFill>
                      <a:prstClr val="black"/>
                    </a:solidFill>
                  </a:ln>
                  <a:solidFill>
                    <a:schemeClr val="bg1"/>
                  </a:solidFill>
                  <a:latin typeface="Tahoma" pitchFamily="34" charset="0"/>
                  <a:ea typeface="+mn-ea"/>
                  <a:cs typeface="Tahoma" pitchFamily="34" charset="0"/>
                </a:rPr>
                <a:t>of TCP</a:t>
              </a:r>
              <a:endParaRPr lang="th-TH" sz="4000" b="1" kern="1200" dirty="0">
                <a:ln>
                  <a:solidFill>
                    <a:prstClr val="black"/>
                  </a:solidFill>
                </a:ln>
                <a:solidFill>
                  <a:schemeClr val="bg1"/>
                </a:solidFill>
                <a:latin typeface="Tahoma" pitchFamily="34" charset="0"/>
                <a:ea typeface="+mn-ea"/>
                <a:cs typeface="Tahoma" pitchFamily="34" charset="0"/>
              </a:endParaRPr>
            </a:p>
          </p:txBody>
        </p:sp>
        <p:sp>
          <p:nvSpPr>
            <p:cNvPr id="11" name="Oval 10"/>
            <p:cNvSpPr/>
            <p:nvPr/>
          </p:nvSpPr>
          <p:spPr>
            <a:xfrm>
              <a:off x="304800" y="2667000"/>
              <a:ext cx="1066800" cy="12192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smtClean="0">
                  <a:solidFill>
                    <a:schemeClr val="bg1"/>
                  </a:solidFill>
                  <a:effectLst>
                    <a:outerShdw blurRad="38100" dist="38100" dir="2700000" algn="tl">
                      <a:srgbClr val="000000">
                        <a:alpha val="43137"/>
                      </a:srgbClr>
                    </a:outerShdw>
                  </a:effectLst>
                  <a:latin typeface="Calibri"/>
                  <a:ea typeface="+mn-ea"/>
                  <a:cs typeface="+mn-cs"/>
                </a:rPr>
                <a:t>1</a:t>
              </a:r>
              <a:endParaRPr lang="en-US" sz="1400" kern="1200" dirty="0">
                <a:solidFill>
                  <a:schemeClr val="bg1"/>
                </a:solidFill>
                <a:latin typeface="Calibri"/>
                <a:ea typeface="+mn-ea"/>
                <a:cs typeface="+mn-cs"/>
              </a:endParaRPr>
            </a:p>
          </p:txBody>
        </p:sp>
      </p:grpSp>
    </p:spTree>
  </p:cSld>
  <p:clrMapOvr>
    <a:masterClrMapping/>
  </p:clrMapOvr>
  <p:transition>
    <p:fade thruBlk="1"/>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r>
              <a:rPr lang="en-US" sz="4400" b="1" dirty="0" smtClean="0">
                <a:ln>
                  <a:solidFill>
                    <a:prstClr val="black"/>
                  </a:solidFill>
                </a:ln>
                <a:solidFill>
                  <a:prstClr val="white"/>
                </a:solidFill>
                <a:latin typeface="Tahoma" pitchFamily="34" charset="0"/>
                <a:cs typeface="Tahoma" pitchFamily="34" charset="0"/>
              </a:rPr>
              <a:t>TCP State Transition Diagram</a:t>
            </a:r>
            <a:endParaRPr lang="th-TH" sz="4400" b="1" dirty="0">
              <a:ln>
                <a:solidFill>
                  <a:prstClr val="black"/>
                </a:solidFill>
              </a:ln>
              <a:solidFill>
                <a:prstClr val="white"/>
              </a:solidFill>
              <a:latin typeface="Tahoma" pitchFamily="34" charset="0"/>
              <a:cs typeface="Tahoma" pitchFamily="34" charset="0"/>
            </a:endParaRPr>
          </a:p>
        </p:txBody>
      </p:sp>
      <p:grpSp>
        <p:nvGrpSpPr>
          <p:cNvPr id="2" name="Group 11"/>
          <p:cNvGrpSpPr/>
          <p:nvPr/>
        </p:nvGrpSpPr>
        <p:grpSpPr>
          <a:xfrm>
            <a:off x="971550" y="990600"/>
            <a:ext cx="7334250" cy="5333999"/>
            <a:chOff x="895350" y="990601"/>
            <a:chExt cx="7334250" cy="5333999"/>
          </a:xfrm>
        </p:grpSpPr>
        <p:pic>
          <p:nvPicPr>
            <p:cNvPr id="2050" name="Picture 2" descr="C:\Documents and Settings\junaid\My Documents\My Dropbox\Computer Networks\Kurose\gifs_ppt\KuroseRoss4e_gifs\ch03_gif\fig03_41.gif"/>
            <p:cNvPicPr>
              <a:picLocks noChangeAspect="1" noChangeArrowheads="1"/>
            </p:cNvPicPr>
            <p:nvPr/>
          </p:nvPicPr>
          <p:blipFill>
            <a:blip r:embed="rId3"/>
            <a:srcRect l="2737" b="11111"/>
            <a:stretch>
              <a:fillRect/>
            </a:stretch>
          </p:blipFill>
          <p:spPr bwMode="auto">
            <a:xfrm>
              <a:off x="895350" y="990601"/>
              <a:ext cx="7334250" cy="5333999"/>
            </a:xfrm>
            <a:prstGeom prst="rect">
              <a:avLst/>
            </a:prstGeom>
            <a:noFill/>
          </p:spPr>
        </p:pic>
        <p:sp>
          <p:nvSpPr>
            <p:cNvPr id="8" name="Text Box 5"/>
            <p:cNvSpPr txBox="1">
              <a:spLocks noChangeArrowheads="1"/>
            </p:cNvSpPr>
            <p:nvPr/>
          </p:nvSpPr>
          <p:spPr bwMode="auto">
            <a:xfrm>
              <a:off x="3217863" y="3276600"/>
              <a:ext cx="2344737" cy="400110"/>
            </a:xfrm>
            <a:prstGeom prst="rect">
              <a:avLst/>
            </a:prstGeom>
            <a:noFill/>
            <a:ln w="9525">
              <a:noFill/>
              <a:miter lim="800000"/>
              <a:headEnd/>
              <a:tailEnd/>
            </a:ln>
          </p:spPr>
          <p:txBody>
            <a:bodyPr wrap="square">
              <a:spAutoFit/>
            </a:bodyPr>
            <a:lstStyle/>
            <a:p>
              <a:pPr algn="ctr"/>
              <a:r>
                <a:rPr lang="en-US" sz="2000" b="1" dirty="0">
                  <a:ln>
                    <a:solidFill>
                      <a:schemeClr val="tx2"/>
                    </a:solidFill>
                  </a:ln>
                </a:rPr>
                <a:t>TCP </a:t>
              </a:r>
              <a:r>
                <a:rPr lang="en-US" sz="2000" b="1" dirty="0" smtClean="0">
                  <a:ln>
                    <a:solidFill>
                      <a:schemeClr val="tx2"/>
                    </a:solidFill>
                  </a:ln>
                </a:rPr>
                <a:t>client lifecycle</a:t>
              </a:r>
              <a:endParaRPr lang="en-US" sz="1000" b="1" dirty="0">
                <a:ln>
                  <a:solidFill>
                    <a:schemeClr val="tx2"/>
                  </a:solidFill>
                </a:ln>
                <a:latin typeface="Times New Roman" pitchFamily="18" charset="0"/>
              </a:endParaRPr>
            </a:p>
          </p:txBody>
        </p:sp>
      </p:grpSp>
      <p:grpSp>
        <p:nvGrpSpPr>
          <p:cNvPr id="3" name="Group 12"/>
          <p:cNvGrpSpPr/>
          <p:nvPr/>
        </p:nvGrpSpPr>
        <p:grpSpPr>
          <a:xfrm>
            <a:off x="990600" y="1066800"/>
            <a:ext cx="7239000" cy="5562600"/>
            <a:chOff x="1364308" y="1423792"/>
            <a:chExt cx="6865292" cy="5124450"/>
          </a:xfrm>
        </p:grpSpPr>
        <p:pic>
          <p:nvPicPr>
            <p:cNvPr id="2051" name="Picture 3" descr="C:\Documents and Settings\junaid\My Documents\My Dropbox\Computer Networks\Kurose\gifs_ppt\KuroseRoss4e_gifs\ch03_gif\fig03_42.gif"/>
            <p:cNvPicPr>
              <a:picLocks noChangeAspect="1" noChangeArrowheads="1"/>
            </p:cNvPicPr>
            <p:nvPr/>
          </p:nvPicPr>
          <p:blipFill>
            <a:blip r:embed="rId4"/>
            <a:srcRect l="6522" r="6522" b="10684"/>
            <a:stretch>
              <a:fillRect/>
            </a:stretch>
          </p:blipFill>
          <p:spPr bwMode="auto">
            <a:xfrm>
              <a:off x="1364308" y="1423792"/>
              <a:ext cx="6865292" cy="5124450"/>
            </a:xfrm>
            <a:prstGeom prst="rect">
              <a:avLst/>
            </a:prstGeom>
            <a:noFill/>
          </p:spPr>
        </p:pic>
        <p:sp>
          <p:nvSpPr>
            <p:cNvPr id="9" name="Text Box 6"/>
            <p:cNvSpPr txBox="1">
              <a:spLocks noChangeArrowheads="1"/>
            </p:cNvSpPr>
            <p:nvPr/>
          </p:nvSpPr>
          <p:spPr bwMode="auto">
            <a:xfrm>
              <a:off x="3505201" y="3459532"/>
              <a:ext cx="2362199" cy="400110"/>
            </a:xfrm>
            <a:prstGeom prst="rect">
              <a:avLst/>
            </a:prstGeom>
            <a:noFill/>
            <a:ln w="9525">
              <a:noFill/>
              <a:miter lim="800000"/>
              <a:headEnd/>
              <a:tailEnd/>
            </a:ln>
          </p:spPr>
          <p:txBody>
            <a:bodyPr wrap="square">
              <a:spAutoFit/>
            </a:bodyPr>
            <a:lstStyle/>
            <a:p>
              <a:pPr algn="ctr"/>
              <a:r>
                <a:rPr lang="en-US" sz="2000" b="1" dirty="0">
                  <a:ln>
                    <a:solidFill>
                      <a:schemeClr val="tx2"/>
                    </a:solidFill>
                  </a:ln>
                </a:rPr>
                <a:t>TCP </a:t>
              </a:r>
              <a:r>
                <a:rPr lang="en-US" sz="2000" b="1" dirty="0" smtClean="0">
                  <a:ln>
                    <a:solidFill>
                      <a:schemeClr val="tx2"/>
                    </a:solidFill>
                  </a:ln>
                </a:rPr>
                <a:t>server lifecycle</a:t>
              </a:r>
              <a:endParaRPr lang="en-US" sz="1000" b="1" dirty="0">
                <a:ln>
                  <a:solidFill>
                    <a:schemeClr val="tx2"/>
                  </a:solidFill>
                </a:ln>
                <a:latin typeface="Times New Roman" pitchFamily="18"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7441"/>
            <a:ext cx="9144000" cy="769441"/>
          </a:xfrm>
          <a:prstGeom prst="rect">
            <a:avLst/>
          </a:prstGeom>
          <a:solidFill>
            <a:schemeClr val="accent6">
              <a:lumMod val="75000"/>
            </a:schemeClr>
          </a:solidFill>
        </p:spPr>
        <p:txBody>
          <a:bodyPr wrap="square" rtlCol="0">
            <a:spAutoFit/>
          </a:bodyPr>
          <a:lstStyle/>
          <a:p>
            <a:pPr algn="ctr"/>
            <a:r>
              <a:rPr lang="en-US" sz="4400" b="1" dirty="0" smtClean="0">
                <a:ln>
                  <a:solidFill>
                    <a:prstClr val="black"/>
                  </a:solidFill>
                </a:ln>
                <a:solidFill>
                  <a:prstClr val="white"/>
                </a:solidFill>
                <a:latin typeface="Tahoma" pitchFamily="34" charset="0"/>
                <a:cs typeface="Tahoma" pitchFamily="34" charset="0"/>
              </a:rPr>
              <a:t>TCP State Transition Diagram</a:t>
            </a:r>
            <a:endParaRPr lang="th-TH" sz="4400" b="1" dirty="0">
              <a:ln>
                <a:solidFill>
                  <a:prstClr val="black"/>
                </a:solidFill>
              </a:ln>
              <a:solidFill>
                <a:prstClr val="white"/>
              </a:solidFill>
              <a:latin typeface="Tahoma" pitchFamily="34" charset="0"/>
              <a:cs typeface="Tahoma" pitchFamily="34" charset="0"/>
            </a:endParaRPr>
          </a:p>
        </p:txBody>
      </p:sp>
      <p:pic>
        <p:nvPicPr>
          <p:cNvPr id="6" name="Picture 10"/>
          <p:cNvPicPr>
            <a:picLocks noChangeAspect="1" noChangeArrowheads="1"/>
          </p:cNvPicPr>
          <p:nvPr/>
        </p:nvPicPr>
        <p:blipFill>
          <a:blip r:embed="rId3"/>
          <a:srcRect/>
          <a:stretch>
            <a:fillRect/>
          </a:stretch>
        </p:blipFill>
        <p:spPr bwMode="auto">
          <a:xfrm>
            <a:off x="679450" y="1009650"/>
            <a:ext cx="7550150" cy="5238750"/>
          </a:xfrm>
          <a:prstGeom prst="rect">
            <a:avLst/>
          </a:prstGeom>
          <a:noFill/>
          <a:ln w="9525">
            <a:noFill/>
            <a:miter lim="800000"/>
            <a:headEnd/>
            <a:tailEnd/>
          </a:ln>
          <a:effectLst/>
        </p:spPr>
      </p:pic>
      <p:grpSp>
        <p:nvGrpSpPr>
          <p:cNvPr id="2" name="Group 40"/>
          <p:cNvGrpSpPr/>
          <p:nvPr/>
        </p:nvGrpSpPr>
        <p:grpSpPr>
          <a:xfrm>
            <a:off x="152400" y="1371600"/>
            <a:ext cx="9067799" cy="1676400"/>
            <a:chOff x="152400" y="1371600"/>
            <a:chExt cx="9067799" cy="1676400"/>
          </a:xfrm>
        </p:grpSpPr>
        <p:grpSp>
          <p:nvGrpSpPr>
            <p:cNvPr id="3" name="Group 9"/>
            <p:cNvGrpSpPr/>
            <p:nvPr/>
          </p:nvGrpSpPr>
          <p:grpSpPr>
            <a:xfrm>
              <a:off x="6858000" y="1828800"/>
              <a:ext cx="2362199" cy="1219200"/>
              <a:chOff x="6781800" y="1828800"/>
              <a:chExt cx="2362199" cy="1219200"/>
            </a:xfrm>
          </p:grpSpPr>
          <p:cxnSp>
            <p:nvCxnSpPr>
              <p:cNvPr id="8" name="Straight Arrow Connector 7"/>
              <p:cNvCxnSpPr/>
              <p:nvPr/>
            </p:nvCxnSpPr>
            <p:spPr bwMode="auto">
              <a:xfrm flipV="1">
                <a:off x="6934200" y="2819400"/>
                <a:ext cx="533400" cy="228600"/>
              </a:xfrm>
              <a:prstGeom prst="straightConnector1">
                <a:avLst/>
              </a:prstGeom>
              <a:noFill/>
              <a:ln w="57150" cap="flat" cmpd="sng" algn="ctr">
                <a:solidFill>
                  <a:srgbClr val="C00000"/>
                </a:solidFill>
                <a:prstDash val="solid"/>
                <a:round/>
                <a:headEnd type="none" w="med" len="med"/>
                <a:tailEnd type="arrow"/>
              </a:ln>
              <a:effectLst/>
            </p:spPr>
          </p:cxnSp>
          <p:sp>
            <p:nvSpPr>
              <p:cNvPr id="9" name="Rectangle 8"/>
              <p:cNvSpPr/>
              <p:nvPr/>
            </p:nvSpPr>
            <p:spPr>
              <a:xfrm>
                <a:off x="6781800" y="1828800"/>
                <a:ext cx="2362199" cy="885499"/>
              </a:xfrm>
              <a:prstGeom prst="rect">
                <a:avLst/>
              </a:prstGeom>
            </p:spPr>
            <p:txBody>
              <a:bodyPr wrap="square">
                <a:spAutoFit/>
              </a:bodyPr>
              <a:lstStyle/>
              <a:p>
                <a:pPr algn="ctr">
                  <a:lnSpc>
                    <a:spcPct val="150000"/>
                  </a:lnSpc>
                </a:pPr>
                <a:r>
                  <a:rPr lang="en-US" b="1" dirty="0" smtClean="0">
                    <a:ln w="0" cap="rnd" cmpd="thickThin">
                      <a:solidFill>
                        <a:schemeClr val="tx1"/>
                      </a:solidFill>
                      <a:bevel/>
                    </a:ln>
                    <a:solidFill>
                      <a:srgbClr val="C00000"/>
                    </a:solidFill>
                    <a:latin typeface="Kristen ITC" pitchFamily="66" charset="0"/>
                    <a:cs typeface="Times New Roman" pitchFamily="18" charset="0"/>
                  </a:rPr>
                  <a:t>Active Opening of TCP connection</a:t>
                </a:r>
                <a:endParaRPr lang="en-US" dirty="0">
                  <a:solidFill>
                    <a:srgbClr val="C00000"/>
                  </a:solidFill>
                </a:endParaRPr>
              </a:p>
            </p:txBody>
          </p:sp>
        </p:grpSp>
        <p:grpSp>
          <p:nvGrpSpPr>
            <p:cNvPr id="4" name="Group 20"/>
            <p:cNvGrpSpPr/>
            <p:nvPr/>
          </p:nvGrpSpPr>
          <p:grpSpPr>
            <a:xfrm>
              <a:off x="152400" y="1371600"/>
              <a:ext cx="1752601" cy="1600200"/>
              <a:chOff x="152400" y="1371600"/>
              <a:chExt cx="1752601" cy="1600200"/>
            </a:xfrm>
          </p:grpSpPr>
          <p:cxnSp>
            <p:nvCxnSpPr>
              <p:cNvPr id="11" name="Straight Arrow Connector 10"/>
              <p:cNvCxnSpPr/>
              <p:nvPr/>
            </p:nvCxnSpPr>
            <p:spPr bwMode="auto">
              <a:xfrm rot="10800000">
                <a:off x="1447801" y="2667000"/>
                <a:ext cx="381001" cy="304800"/>
              </a:xfrm>
              <a:prstGeom prst="straightConnector1">
                <a:avLst/>
              </a:prstGeom>
              <a:noFill/>
              <a:ln w="57150" cap="flat" cmpd="sng" algn="ctr">
                <a:solidFill>
                  <a:srgbClr val="C00000"/>
                </a:solidFill>
                <a:prstDash val="solid"/>
                <a:round/>
                <a:headEnd type="none" w="med" len="med"/>
                <a:tailEnd type="arrow"/>
              </a:ln>
              <a:effectLst/>
            </p:spPr>
          </p:cxnSp>
          <p:sp>
            <p:nvSpPr>
              <p:cNvPr id="12" name="Rectangle 11"/>
              <p:cNvSpPr/>
              <p:nvPr/>
            </p:nvSpPr>
            <p:spPr>
              <a:xfrm>
                <a:off x="152400" y="1371600"/>
                <a:ext cx="1752601" cy="1300997"/>
              </a:xfrm>
              <a:prstGeom prst="rect">
                <a:avLst/>
              </a:prstGeom>
            </p:spPr>
            <p:txBody>
              <a:bodyPr wrap="square">
                <a:spAutoFit/>
              </a:bodyPr>
              <a:lstStyle/>
              <a:p>
                <a:pPr algn="ctr">
                  <a:lnSpc>
                    <a:spcPct val="150000"/>
                  </a:lnSpc>
                </a:pPr>
                <a:r>
                  <a:rPr lang="en-US" b="1" dirty="0" smtClean="0">
                    <a:ln w="0" cap="rnd" cmpd="thickThin">
                      <a:solidFill>
                        <a:schemeClr val="tx1"/>
                      </a:solidFill>
                      <a:bevel/>
                    </a:ln>
                    <a:solidFill>
                      <a:srgbClr val="C00000"/>
                    </a:solidFill>
                    <a:latin typeface="Kristen ITC" pitchFamily="66" charset="0"/>
                    <a:cs typeface="Times New Roman" pitchFamily="18" charset="0"/>
                  </a:rPr>
                  <a:t>Server just received SYN from client</a:t>
                </a:r>
                <a:endParaRPr lang="en-US" dirty="0">
                  <a:solidFill>
                    <a:srgbClr val="C00000"/>
                  </a:solidFill>
                </a:endParaRPr>
              </a:p>
            </p:txBody>
          </p:sp>
        </p:grpSp>
      </p:grpSp>
      <p:grpSp>
        <p:nvGrpSpPr>
          <p:cNvPr id="5" name="Group 41"/>
          <p:cNvGrpSpPr/>
          <p:nvPr/>
        </p:nvGrpSpPr>
        <p:grpSpPr>
          <a:xfrm>
            <a:off x="0" y="3810000"/>
            <a:ext cx="9372599" cy="3036332"/>
            <a:chOff x="0" y="3810000"/>
            <a:chExt cx="9372599" cy="3036332"/>
          </a:xfrm>
        </p:grpSpPr>
        <p:grpSp>
          <p:nvGrpSpPr>
            <p:cNvPr id="10" name="Group 21"/>
            <p:cNvGrpSpPr/>
            <p:nvPr/>
          </p:nvGrpSpPr>
          <p:grpSpPr>
            <a:xfrm>
              <a:off x="0" y="3810000"/>
              <a:ext cx="2362201" cy="762000"/>
              <a:chOff x="304800" y="2209800"/>
              <a:chExt cx="2362201" cy="762000"/>
            </a:xfrm>
          </p:grpSpPr>
          <p:cxnSp>
            <p:nvCxnSpPr>
              <p:cNvPr id="23" name="Straight Arrow Connector 22"/>
              <p:cNvCxnSpPr/>
              <p:nvPr/>
            </p:nvCxnSpPr>
            <p:spPr bwMode="auto">
              <a:xfrm rot="10800000">
                <a:off x="1447801" y="2667000"/>
                <a:ext cx="381001" cy="304800"/>
              </a:xfrm>
              <a:prstGeom prst="straightConnector1">
                <a:avLst/>
              </a:prstGeom>
              <a:noFill/>
              <a:ln w="57150" cap="flat" cmpd="sng" algn="ctr">
                <a:solidFill>
                  <a:srgbClr val="C00000"/>
                </a:solidFill>
                <a:prstDash val="solid"/>
                <a:round/>
                <a:headEnd type="none" w="med" len="med"/>
                <a:tailEnd type="arrow"/>
              </a:ln>
              <a:effectLst/>
            </p:spPr>
          </p:cxnSp>
          <p:sp>
            <p:nvSpPr>
              <p:cNvPr id="24" name="Rectangle 23"/>
              <p:cNvSpPr/>
              <p:nvPr/>
            </p:nvSpPr>
            <p:spPr>
              <a:xfrm>
                <a:off x="304800" y="2209800"/>
                <a:ext cx="2362201" cy="369332"/>
              </a:xfrm>
              <a:prstGeom prst="rect">
                <a:avLst/>
              </a:prstGeom>
            </p:spPr>
            <p:txBody>
              <a:bodyPr wrap="square">
                <a:spAutoFit/>
              </a:bodyPr>
              <a:lstStyle/>
              <a:p>
                <a:pPr algn="ctr"/>
                <a:r>
                  <a:rPr lang="en-US" b="1" dirty="0" smtClean="0">
                    <a:ln w="0" cap="rnd" cmpd="thickThin">
                      <a:solidFill>
                        <a:schemeClr val="tx1"/>
                      </a:solidFill>
                      <a:bevel/>
                    </a:ln>
                    <a:solidFill>
                      <a:srgbClr val="C00000"/>
                    </a:solidFill>
                    <a:latin typeface="Kristen ITC" pitchFamily="66" charset="0"/>
                    <a:cs typeface="Times New Roman" pitchFamily="18" charset="0"/>
                  </a:rPr>
                  <a:t>Active TCP close</a:t>
                </a:r>
                <a:endParaRPr lang="en-US" dirty="0">
                  <a:solidFill>
                    <a:srgbClr val="C00000"/>
                  </a:solidFill>
                </a:endParaRPr>
              </a:p>
            </p:txBody>
          </p:sp>
        </p:grpSp>
        <p:grpSp>
          <p:nvGrpSpPr>
            <p:cNvPr id="13" name="Group 24"/>
            <p:cNvGrpSpPr/>
            <p:nvPr/>
          </p:nvGrpSpPr>
          <p:grpSpPr>
            <a:xfrm>
              <a:off x="0" y="5867400"/>
              <a:ext cx="4191000" cy="978932"/>
              <a:chOff x="304800" y="1600200"/>
              <a:chExt cx="4191000" cy="978932"/>
            </a:xfrm>
          </p:grpSpPr>
          <p:cxnSp>
            <p:nvCxnSpPr>
              <p:cNvPr id="26" name="Straight Arrow Connector 25"/>
              <p:cNvCxnSpPr/>
              <p:nvPr/>
            </p:nvCxnSpPr>
            <p:spPr bwMode="auto">
              <a:xfrm rot="5400000">
                <a:off x="1143000" y="1600200"/>
                <a:ext cx="533400" cy="533400"/>
              </a:xfrm>
              <a:prstGeom prst="straightConnector1">
                <a:avLst/>
              </a:prstGeom>
              <a:noFill/>
              <a:ln w="57150" cap="flat" cmpd="sng" algn="ctr">
                <a:solidFill>
                  <a:srgbClr val="C00000"/>
                </a:solidFill>
                <a:prstDash val="solid"/>
                <a:round/>
                <a:headEnd type="none" w="med" len="med"/>
                <a:tailEnd type="arrow"/>
              </a:ln>
              <a:effectLst/>
            </p:spPr>
          </p:cxnSp>
          <p:sp>
            <p:nvSpPr>
              <p:cNvPr id="27" name="Rectangle 26"/>
              <p:cNvSpPr/>
              <p:nvPr/>
            </p:nvSpPr>
            <p:spPr>
              <a:xfrm>
                <a:off x="304800" y="2209800"/>
                <a:ext cx="4191000" cy="369332"/>
              </a:xfrm>
              <a:prstGeom prst="rect">
                <a:avLst/>
              </a:prstGeom>
            </p:spPr>
            <p:txBody>
              <a:bodyPr wrap="square">
                <a:spAutoFit/>
              </a:bodyPr>
              <a:lstStyle/>
              <a:p>
                <a:pPr algn="ctr"/>
                <a:r>
                  <a:rPr lang="en-US" b="1" dirty="0" smtClean="0">
                    <a:ln w="0" cap="rnd" cmpd="thickThin">
                      <a:solidFill>
                        <a:schemeClr val="tx1"/>
                      </a:solidFill>
                      <a:bevel/>
                    </a:ln>
                    <a:solidFill>
                      <a:srgbClr val="C00000"/>
                    </a:solidFill>
                    <a:latin typeface="Kristen ITC" pitchFamily="66" charset="0"/>
                    <a:cs typeface="Times New Roman" pitchFamily="18" charset="0"/>
                  </a:rPr>
                  <a:t>First handshake’s ACK received</a:t>
                </a:r>
                <a:endParaRPr lang="en-US" dirty="0">
                  <a:solidFill>
                    <a:srgbClr val="C00000"/>
                  </a:solidFill>
                </a:endParaRPr>
              </a:p>
            </p:txBody>
          </p:sp>
        </p:grpSp>
        <p:grpSp>
          <p:nvGrpSpPr>
            <p:cNvPr id="14" name="Group 29"/>
            <p:cNvGrpSpPr/>
            <p:nvPr/>
          </p:nvGrpSpPr>
          <p:grpSpPr>
            <a:xfrm>
              <a:off x="6858000" y="3897868"/>
              <a:ext cx="2362199" cy="674132"/>
              <a:chOff x="6781800" y="2373868"/>
              <a:chExt cx="2362199" cy="674132"/>
            </a:xfrm>
          </p:grpSpPr>
          <p:cxnSp>
            <p:nvCxnSpPr>
              <p:cNvPr id="31" name="Straight Arrow Connector 30"/>
              <p:cNvCxnSpPr/>
              <p:nvPr/>
            </p:nvCxnSpPr>
            <p:spPr bwMode="auto">
              <a:xfrm flipV="1">
                <a:off x="6934200" y="2819400"/>
                <a:ext cx="533400" cy="228600"/>
              </a:xfrm>
              <a:prstGeom prst="straightConnector1">
                <a:avLst/>
              </a:prstGeom>
              <a:noFill/>
              <a:ln w="57150" cap="flat" cmpd="sng" algn="ctr">
                <a:solidFill>
                  <a:srgbClr val="C00000"/>
                </a:solidFill>
                <a:prstDash val="solid"/>
                <a:round/>
                <a:headEnd type="none" w="med" len="med"/>
                <a:tailEnd type="arrow"/>
              </a:ln>
              <a:effectLst/>
            </p:spPr>
          </p:cxnSp>
          <p:sp>
            <p:nvSpPr>
              <p:cNvPr id="32" name="Rectangle 31"/>
              <p:cNvSpPr/>
              <p:nvPr/>
            </p:nvSpPr>
            <p:spPr>
              <a:xfrm>
                <a:off x="6781800" y="2373868"/>
                <a:ext cx="2362199" cy="369332"/>
              </a:xfrm>
              <a:prstGeom prst="rect">
                <a:avLst/>
              </a:prstGeom>
            </p:spPr>
            <p:txBody>
              <a:bodyPr wrap="square">
                <a:spAutoFit/>
              </a:bodyPr>
              <a:lstStyle/>
              <a:p>
                <a:pPr algn="ctr"/>
                <a:r>
                  <a:rPr lang="en-US" b="1" dirty="0" smtClean="0">
                    <a:ln w="0" cap="rnd" cmpd="thickThin">
                      <a:solidFill>
                        <a:schemeClr val="tx1"/>
                      </a:solidFill>
                      <a:bevel/>
                    </a:ln>
                    <a:solidFill>
                      <a:srgbClr val="C00000"/>
                    </a:solidFill>
                    <a:latin typeface="Kristen ITC" pitchFamily="66" charset="0"/>
                    <a:cs typeface="Times New Roman" pitchFamily="18" charset="0"/>
                  </a:rPr>
                  <a:t>Passive TCP close</a:t>
                </a:r>
                <a:endParaRPr lang="en-US" dirty="0">
                  <a:solidFill>
                    <a:srgbClr val="C00000"/>
                  </a:solidFill>
                </a:endParaRPr>
              </a:p>
            </p:txBody>
          </p:sp>
        </p:grpSp>
        <p:grpSp>
          <p:nvGrpSpPr>
            <p:cNvPr id="15" name="Group 32"/>
            <p:cNvGrpSpPr/>
            <p:nvPr/>
          </p:nvGrpSpPr>
          <p:grpSpPr>
            <a:xfrm>
              <a:off x="7010400" y="4953000"/>
              <a:ext cx="2362199" cy="609600"/>
              <a:chOff x="6934200" y="2438400"/>
              <a:chExt cx="2362199" cy="609600"/>
            </a:xfrm>
          </p:grpSpPr>
          <p:cxnSp>
            <p:nvCxnSpPr>
              <p:cNvPr id="34" name="Straight Arrow Connector 33"/>
              <p:cNvCxnSpPr/>
              <p:nvPr/>
            </p:nvCxnSpPr>
            <p:spPr bwMode="auto">
              <a:xfrm flipV="1">
                <a:off x="6934200" y="2819400"/>
                <a:ext cx="533400" cy="228600"/>
              </a:xfrm>
              <a:prstGeom prst="straightConnector1">
                <a:avLst/>
              </a:prstGeom>
              <a:noFill/>
              <a:ln w="57150" cap="flat" cmpd="sng" algn="ctr">
                <a:solidFill>
                  <a:srgbClr val="C00000"/>
                </a:solidFill>
                <a:prstDash val="solid"/>
                <a:round/>
                <a:headEnd type="none" w="med" len="med"/>
                <a:tailEnd type="arrow"/>
              </a:ln>
              <a:effectLst/>
            </p:spPr>
          </p:cxnSp>
          <p:sp>
            <p:nvSpPr>
              <p:cNvPr id="35" name="Rectangle 34"/>
              <p:cNvSpPr/>
              <p:nvPr/>
            </p:nvSpPr>
            <p:spPr>
              <a:xfrm>
                <a:off x="6934200" y="2438400"/>
                <a:ext cx="2362199" cy="369332"/>
              </a:xfrm>
              <a:prstGeom prst="rect">
                <a:avLst/>
              </a:prstGeom>
            </p:spPr>
            <p:txBody>
              <a:bodyPr wrap="square">
                <a:spAutoFit/>
              </a:bodyPr>
              <a:lstStyle/>
              <a:p>
                <a:pPr algn="ctr"/>
                <a:r>
                  <a:rPr lang="en-US" b="1" dirty="0" smtClean="0">
                    <a:ln w="0" cap="rnd" cmpd="thickThin">
                      <a:solidFill>
                        <a:schemeClr val="tx1"/>
                      </a:solidFill>
                      <a:bevel/>
                    </a:ln>
                    <a:solidFill>
                      <a:srgbClr val="C00000"/>
                    </a:solidFill>
                    <a:latin typeface="Kristen ITC" pitchFamily="66" charset="0"/>
                    <a:cs typeface="Times New Roman" pitchFamily="18" charset="0"/>
                  </a:rPr>
                  <a:t>Own FIN sent</a:t>
                </a:r>
                <a:endParaRPr lang="en-US" dirty="0">
                  <a:solidFill>
                    <a:srgbClr val="C00000"/>
                  </a:solidFill>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p:nvPr/>
        </p:nvGrpSpPr>
        <p:grpSpPr>
          <a:xfrm>
            <a:off x="0" y="2286000"/>
            <a:ext cx="9144000" cy="1569660"/>
            <a:chOff x="0" y="2964359"/>
            <a:chExt cx="9144000" cy="1569660"/>
          </a:xfrm>
        </p:grpSpPr>
        <p:sp>
          <p:nvSpPr>
            <p:cNvPr id="10" name="TextBox 9"/>
            <p:cNvSpPr txBox="1"/>
            <p:nvPr/>
          </p:nvSpPr>
          <p:spPr>
            <a:xfrm>
              <a:off x="0" y="2964359"/>
              <a:ext cx="9144000" cy="1569660"/>
            </a:xfrm>
            <a:prstGeom prst="rect">
              <a:avLst/>
            </a:prstGeom>
            <a:solidFill>
              <a:schemeClr val="accent6">
                <a:lumMod val="75000"/>
              </a:schemeClr>
            </a:solidFill>
          </p:spPr>
          <p:txBody>
            <a:bodyPr wrap="square" rtlCol="0">
              <a:spAutoFit/>
            </a:bodyPr>
            <a:lstStyle/>
            <a:p>
              <a:pPr algn="ctr" rtl="0"/>
              <a:r>
                <a:rPr lang="en-US" sz="4800" b="1" kern="1200" dirty="0" smtClean="0">
                  <a:ln>
                    <a:solidFill>
                      <a:prstClr val="black"/>
                    </a:solidFill>
                  </a:ln>
                  <a:solidFill>
                    <a:schemeClr val="bg1"/>
                  </a:solidFill>
                  <a:latin typeface="Tahoma" pitchFamily="34" charset="0"/>
                  <a:ea typeface="+mn-ea"/>
                  <a:cs typeface="Tahoma" pitchFamily="34" charset="0"/>
                </a:rPr>
                <a:t>    How TCP introduces       </a:t>
              </a:r>
              <a:r>
                <a:rPr lang="en-US" sz="4800" b="1" dirty="0" smtClean="0">
                  <a:ln>
                    <a:solidFill>
                      <a:schemeClr val="bg1"/>
                    </a:solidFill>
                  </a:ln>
                  <a:solidFill>
                    <a:schemeClr val="tx2">
                      <a:lumMod val="75000"/>
                    </a:schemeClr>
                  </a:solidFill>
                  <a:latin typeface="Tahoma" pitchFamily="34" charset="0"/>
                  <a:cs typeface="Tahoma" pitchFamily="34" charset="0"/>
                </a:rPr>
                <a:t>flow-control</a:t>
              </a:r>
              <a:endParaRPr lang="th-TH" sz="4000" b="1" kern="1200" dirty="0">
                <a:ln>
                  <a:solidFill>
                    <a:schemeClr val="bg1"/>
                  </a:solidFill>
                </a:ln>
                <a:solidFill>
                  <a:schemeClr val="tx2">
                    <a:lumMod val="75000"/>
                  </a:schemeClr>
                </a:solidFill>
                <a:latin typeface="Tahoma" pitchFamily="34" charset="0"/>
                <a:ea typeface="+mn-ea"/>
                <a:cs typeface="Tahoma" pitchFamily="34" charset="0"/>
              </a:endParaRPr>
            </a:p>
          </p:txBody>
        </p:sp>
        <p:sp>
          <p:nvSpPr>
            <p:cNvPr id="4" name="Oval 3"/>
            <p:cNvSpPr/>
            <p:nvPr/>
          </p:nvSpPr>
          <p:spPr>
            <a:xfrm>
              <a:off x="228600" y="3124200"/>
              <a:ext cx="1066800" cy="1219200"/>
            </a:xfrm>
            <a:prstGeom prst="ellipse">
              <a:avLst/>
            </a:prstGeom>
            <a:solidFill>
              <a:schemeClr val="accent1">
                <a:lumMod val="7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rtl="0"/>
              <a:r>
                <a:rPr lang="en-US" sz="7200" b="1" kern="1200" dirty="0" smtClean="0">
                  <a:solidFill>
                    <a:schemeClr val="bg1"/>
                  </a:solidFill>
                  <a:effectLst>
                    <a:outerShdw blurRad="38100" dist="38100" dir="2700000" algn="tl">
                      <a:srgbClr val="000000">
                        <a:alpha val="43137"/>
                      </a:srgbClr>
                    </a:outerShdw>
                  </a:effectLst>
                  <a:latin typeface="Calibri"/>
                  <a:ea typeface="+mn-ea"/>
                  <a:cs typeface="+mn-cs"/>
                </a:rPr>
                <a:t>2</a:t>
              </a:r>
              <a:endParaRPr lang="en-US" sz="1400" kern="1200" dirty="0">
                <a:solidFill>
                  <a:schemeClr val="bg1"/>
                </a:solidFill>
                <a:latin typeface="Calibri"/>
                <a:ea typeface="+mn-ea"/>
                <a:cs typeface="+mn-cs"/>
              </a:endParaRPr>
            </a:p>
          </p:txBody>
        </p:sp>
      </p:grpSp>
    </p:spTree>
  </p:cSld>
  <p:clrMapOvr>
    <a:masterClrMapping/>
  </p:clrMapOvr>
  <p:transition>
    <p:fade thruBlk="1"/>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Them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accent2"/>
          </a:buClr>
          <a:buSzPct val="85000"/>
          <a:buFont typeface="ZapfDingbats" pitchFamily="82" charset="2"/>
          <a:buNone/>
          <a:tabLst/>
          <a:defRPr kumimoji="0" lang="en-US" sz="24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4826</TotalTime>
  <Words>2228</Words>
  <Application>Microsoft Office PowerPoint</Application>
  <PresentationFormat>On-screen Show (4:3)</PresentationFormat>
  <Paragraphs>198</Paragraphs>
  <Slides>18</Slides>
  <Notes>18</Notes>
  <HiddenSlides>0</HiddenSlides>
  <MMClips>0</MMClips>
  <ScaleCrop>false</ScaleCrop>
  <HeadingPairs>
    <vt:vector size="4" baseType="variant">
      <vt:variant>
        <vt:lpstr>Theme</vt:lpstr>
      </vt:variant>
      <vt:variant>
        <vt:i4>3</vt:i4>
      </vt:variant>
      <vt:variant>
        <vt:lpstr>Slide Titles</vt:lpstr>
      </vt:variant>
      <vt:variant>
        <vt:i4>18</vt:i4>
      </vt:variant>
    </vt:vector>
  </HeadingPairs>
  <TitlesOfParts>
    <vt:vector size="21" baseType="lpstr">
      <vt:lpstr>3_Office Theme</vt:lpstr>
      <vt:lpstr>Default Theme</vt:lpstr>
      <vt:lpstr>Default Design</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Acer</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Junaid Qadir</dc:creator>
  <cp:lastModifiedBy>Junaid Qadir</cp:lastModifiedBy>
  <cp:revision>1406</cp:revision>
  <dcterms:created xsi:type="dcterms:W3CDTF">2009-04-08T07:28:20Z</dcterms:created>
  <dcterms:modified xsi:type="dcterms:W3CDTF">2009-07-02T06:56:01Z</dcterms:modified>
</cp:coreProperties>
</file>