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4" r:id="rId2"/>
  </p:sldMasterIdLst>
  <p:notesMasterIdLst>
    <p:notesMasterId r:id="rId43"/>
  </p:notesMasterIdLst>
  <p:handoutMasterIdLst>
    <p:handoutMasterId r:id="rId44"/>
  </p:handoutMasterIdLst>
  <p:sldIdLst>
    <p:sldId id="386" r:id="rId3"/>
    <p:sldId id="477" r:id="rId4"/>
    <p:sldId id="373" r:id="rId5"/>
    <p:sldId id="460" r:id="rId6"/>
    <p:sldId id="461" r:id="rId7"/>
    <p:sldId id="493" r:id="rId8"/>
    <p:sldId id="494" r:id="rId9"/>
    <p:sldId id="495" r:id="rId10"/>
    <p:sldId id="478" r:id="rId11"/>
    <p:sldId id="499" r:id="rId12"/>
    <p:sldId id="514" r:id="rId13"/>
    <p:sldId id="498" r:id="rId14"/>
    <p:sldId id="485" r:id="rId15"/>
    <p:sldId id="503" r:id="rId16"/>
    <p:sldId id="506" r:id="rId17"/>
    <p:sldId id="507" r:id="rId18"/>
    <p:sldId id="465" r:id="rId19"/>
    <p:sldId id="515" r:id="rId20"/>
    <p:sldId id="471" r:id="rId21"/>
    <p:sldId id="473" r:id="rId22"/>
    <p:sldId id="479" r:id="rId23"/>
    <p:sldId id="509" r:id="rId24"/>
    <p:sldId id="510" r:id="rId25"/>
    <p:sldId id="472" r:id="rId26"/>
    <p:sldId id="474" r:id="rId27"/>
    <p:sldId id="475" r:id="rId28"/>
    <p:sldId id="511" r:id="rId29"/>
    <p:sldId id="476" r:id="rId30"/>
    <p:sldId id="512" r:id="rId31"/>
    <p:sldId id="513" r:id="rId32"/>
    <p:sldId id="459" r:id="rId33"/>
    <p:sldId id="466" r:id="rId34"/>
    <p:sldId id="480" r:id="rId35"/>
    <p:sldId id="481" r:id="rId36"/>
    <p:sldId id="467" r:id="rId37"/>
    <p:sldId id="492" r:id="rId38"/>
    <p:sldId id="469" r:id="rId39"/>
    <p:sldId id="483" r:id="rId40"/>
    <p:sldId id="491" r:id="rId41"/>
    <p:sldId id="486" r:id="rId42"/>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5C2A"/>
    <a:srgbClr val="6C3600"/>
    <a:srgbClr val="7C6130"/>
    <a:srgbClr val="8D6E37"/>
    <a:srgbClr val="72592C"/>
    <a:srgbClr val="FF9933"/>
    <a:srgbClr val="482400"/>
    <a:srgbClr val="2A1500"/>
    <a:srgbClr val="462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75643" autoAdjust="0"/>
  </p:normalViewPr>
  <p:slideViewPr>
    <p:cSldViewPr>
      <p:cViewPr varScale="1">
        <p:scale>
          <a:sx n="66" d="100"/>
          <a:sy n="66" d="100"/>
        </p:scale>
        <p:origin x="192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48" d="100"/>
          <a:sy n="148" d="100"/>
        </p:scale>
        <p:origin x="174" y="31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074697-9B5B-4883-9DA0-746948AF0999}" type="datetimeFigureOut">
              <a:rPr lang="en-US" smtClean="0"/>
              <a:pPr/>
              <a:t>3/25/2021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27618D-B43D-4D6A-83FC-15141D13E485}"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9CCA4F-BEC5-4D11-9210-B5ECA68D0481}" type="datetimeFigureOut">
              <a:rPr lang="en-US" smtClean="0"/>
              <a:pPr/>
              <a:t>3/25/2021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5B3370-FB81-4CC9-BEFE-240FFA8EDB3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baseline="0" dirty="0" smtClean="0"/>
          </a:p>
          <a:p>
            <a:r>
              <a:rPr lang="en-US" baseline="0" dirty="0" smtClean="0"/>
              <a:t>Sheraz_awan@gcuf.edu.pk</a:t>
            </a:r>
          </a:p>
          <a:p>
            <a:r>
              <a:rPr lang="en-US" i="1" baseline="0" smtClean="0"/>
              <a:t>03340009694</a:t>
            </a:r>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Thus, bigger networks can be built by using the building blocks discussed: links, nodes, clouds, internets</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prstClr val="black"/>
                </a:solidFill>
                <a:latin typeface="Calibri" pitchFamily="34" charset="0"/>
                <a:ea typeface="+mn-ea"/>
                <a:cs typeface="+mn-cs"/>
              </a:rPr>
              <a:t>Each phone call is allocated 64kb/s. So, a 2.5Gb/s trunk line can carry about 39,000 calls.</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Difference between message and packet</a:t>
            </a:r>
          </a:p>
          <a:p>
            <a:endParaRPr lang="en-US" baseline="0" dirty="0" smtClean="0"/>
          </a:p>
          <a:p>
            <a:r>
              <a:rPr lang="en-US" baseline="0" dirty="0" smtClean="0"/>
              <a:t>‘Store and forward’ paradigm in contrast to ‘message steam’ paradigm of circuit switching.</a:t>
            </a:r>
          </a:p>
          <a:p>
            <a:endParaRPr lang="en-US" baseline="0" dirty="0" smtClean="0"/>
          </a:p>
          <a:p>
            <a:r>
              <a:rPr lang="en-US" baseline="0" dirty="0" smtClean="0"/>
              <a:t>Definition of switches and hosts.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Difference between message and packet</a:t>
            </a:r>
          </a:p>
          <a:p>
            <a:endParaRPr lang="en-US" baseline="0" dirty="0" smtClean="0"/>
          </a:p>
          <a:p>
            <a:r>
              <a:rPr lang="en-US" baseline="0" dirty="0" smtClean="0"/>
              <a:t>‘Store and forward’ paradigm in contrast to ‘message steam’ paradigm of circuit switching.</a:t>
            </a:r>
          </a:p>
          <a:p>
            <a:endParaRPr lang="en-US" baseline="0" dirty="0" smtClean="0"/>
          </a:p>
          <a:p>
            <a:r>
              <a:rPr lang="en-US" baseline="0" dirty="0" smtClean="0"/>
              <a:t>Definition of switches and hosts.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Difference between message and packet</a:t>
            </a:r>
          </a:p>
          <a:p>
            <a:endParaRPr lang="en-US" baseline="0" dirty="0" smtClean="0"/>
          </a:p>
          <a:p>
            <a:r>
              <a:rPr lang="en-US" baseline="0" dirty="0" smtClean="0"/>
              <a:t>‘Store and forward’ paradigm in contrast to ‘message steam’ paradigm of circuit switching.</a:t>
            </a:r>
          </a:p>
          <a:p>
            <a:endParaRPr lang="en-US" baseline="0" dirty="0" smtClean="0"/>
          </a:p>
          <a:p>
            <a:r>
              <a:rPr lang="en-US" baseline="0" dirty="0" smtClean="0"/>
              <a:t>Definition of switches and hosts.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Difference between message and packet</a:t>
            </a:r>
          </a:p>
          <a:p>
            <a:endParaRPr lang="en-US" baseline="0" dirty="0" smtClean="0"/>
          </a:p>
          <a:p>
            <a:r>
              <a:rPr lang="en-US" baseline="0" dirty="0" smtClean="0"/>
              <a:t>‘Store and forward’ paradigm in contrast to ‘message steam’ paradigm of circuit switching.</a:t>
            </a:r>
          </a:p>
          <a:p>
            <a:endParaRPr lang="en-US" baseline="0" dirty="0" smtClean="0"/>
          </a:p>
          <a:p>
            <a:r>
              <a:rPr lang="en-US" baseline="0" dirty="0" smtClean="0"/>
              <a:t>Definition of switches and hosts.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Router/ gateway is a node that has interfaces with two different networks.</a:t>
            </a:r>
          </a:p>
          <a:p>
            <a:endParaRPr lang="en-US" baseline="0" dirty="0" smtClean="0"/>
          </a:p>
          <a:p>
            <a:r>
              <a:rPr lang="en-US" baseline="0" dirty="0" smtClean="0"/>
              <a:t>Internetworking is the interconnection of two distinct disparate networking technology into a single homogeneous logical network.</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Router/ gateway is a node that has interfaces with two different networks.</a:t>
            </a:r>
          </a:p>
          <a:p>
            <a:endParaRPr lang="en-US" baseline="0" dirty="0" smtClean="0"/>
          </a:p>
          <a:p>
            <a:r>
              <a:rPr lang="en-US" baseline="0" dirty="0" smtClean="0"/>
              <a:t>Internetworking is the interconnection of two distinct disparate networking technology into a single homogeneous logical network.</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Connectivity is obviously necessary for networks</a:t>
            </a:r>
          </a:p>
          <a:p>
            <a:r>
              <a:rPr lang="en-US" baseline="0" dirty="0" smtClean="0"/>
              <a:t>Privacy concerns can lead to limiting connectivity to certain nodes</a:t>
            </a:r>
          </a:p>
          <a:p>
            <a:endParaRPr lang="en-US" baseline="0" dirty="0" smtClean="0"/>
          </a:p>
          <a:p>
            <a:r>
              <a:rPr lang="en-US" baseline="0" dirty="0" smtClean="0"/>
              <a:t>Internet is an open system</a:t>
            </a:r>
          </a:p>
          <a:p>
            <a:r>
              <a:rPr lang="en-US" baseline="0" dirty="0" smtClean="0"/>
              <a:t>A private network will be a closed system (with connectivity options provided to only a few selected nodes)</a:t>
            </a:r>
          </a:p>
          <a:p>
            <a:endParaRPr lang="en-US" baseline="0" dirty="0" smtClean="0"/>
          </a:p>
          <a:p>
            <a:r>
              <a:rPr lang="en-US" baseline="0" dirty="0" smtClean="0"/>
              <a:t>Scalability:</a:t>
            </a:r>
          </a:p>
          <a:p>
            <a:endParaRPr lang="en-US" baseline="0" dirty="0" smtClean="0"/>
          </a:p>
          <a:p>
            <a:r>
              <a:rPr lang="en-US" baseline="0" dirty="0" smtClean="0"/>
              <a:t>Internet as a model, we want to build scalable networks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Multiplexing is a fundamental concept which means that a system resource is shared among multiple users.</a:t>
            </a:r>
          </a:p>
          <a:p>
            <a:endParaRPr lang="en-US" baseline="0" dirty="0" smtClean="0"/>
          </a:p>
          <a:p>
            <a:r>
              <a:rPr lang="en-US" baseline="0" dirty="0" smtClean="0"/>
              <a:t>OS analogy: time sharing system in which CPU is shared between multiple processes (jobs)</a:t>
            </a:r>
          </a:p>
          <a:p>
            <a:endParaRPr lang="en-US" baseline="0" dirty="0" smtClean="0"/>
          </a:p>
          <a:p>
            <a:r>
              <a:rPr lang="en-US" baseline="0" dirty="0" smtClean="0"/>
              <a:t>Similarly, data being sent by multiple users can be multiplexed over the physical links that make up the network.</a:t>
            </a:r>
          </a:p>
          <a:p>
            <a:endParaRPr lang="en-US" baseline="0" dirty="0" smtClean="0"/>
          </a:p>
          <a:p>
            <a:r>
              <a:rPr lang="en-US" baseline="0" dirty="0" smtClean="0"/>
              <a:t>Multiplexing is of three basic types:</a:t>
            </a:r>
          </a:p>
          <a:p>
            <a:endParaRPr lang="en-US" baseline="0" dirty="0" smtClean="0"/>
          </a:p>
          <a:p>
            <a:r>
              <a:rPr lang="en-US" baseline="0" dirty="0" smtClean="0"/>
              <a:t>1 and 2) STDM, FDM used in circuit switching</a:t>
            </a:r>
          </a:p>
          <a:p>
            <a:r>
              <a:rPr lang="en-US" baseline="0" dirty="0" smtClean="0"/>
              <a:t>3) Statistical Multiplexing used in packet switching.</a:t>
            </a:r>
          </a:p>
          <a:p>
            <a:endParaRPr lang="en-US" baseline="0" dirty="0" smtClean="0"/>
          </a:p>
          <a:p>
            <a:r>
              <a:rPr lang="en-US" baseline="0" dirty="0" smtClean="0"/>
              <a:t>Issues of </a:t>
            </a:r>
            <a:r>
              <a:rPr lang="en-US" baseline="0" dirty="0" err="1" smtClean="0"/>
              <a:t>QoS</a:t>
            </a:r>
            <a:r>
              <a:rPr lang="en-US" baseline="0" dirty="0" smtClean="0"/>
              <a:t> and Congestion.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STDM</a:t>
            </a:r>
          </a:p>
          <a:p>
            <a:r>
              <a:rPr lang="en-US" baseline="0" dirty="0" smtClean="0"/>
              <a:t>FDM</a:t>
            </a:r>
          </a:p>
          <a:p>
            <a:r>
              <a:rPr lang="en-US" baseline="0" dirty="0" smtClean="0"/>
              <a:t>Statistical Multiplexing</a:t>
            </a:r>
          </a:p>
          <a:p>
            <a:endParaRPr lang="en-US" baseline="0" dirty="0" smtClean="0"/>
          </a:p>
          <a:p>
            <a:r>
              <a:rPr lang="en-US" baseline="0" dirty="0" smtClean="0"/>
              <a:t>Issues of </a:t>
            </a:r>
            <a:r>
              <a:rPr lang="en-US" baseline="0" dirty="0" err="1" smtClean="0"/>
              <a:t>QoS</a:t>
            </a:r>
            <a:r>
              <a:rPr lang="en-US" baseline="0" dirty="0" smtClean="0"/>
              <a:t> and Congestion.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STDM</a:t>
            </a:r>
          </a:p>
          <a:p>
            <a:r>
              <a:rPr lang="en-US" baseline="0" dirty="0" smtClean="0"/>
              <a:t>FDM</a:t>
            </a:r>
          </a:p>
          <a:p>
            <a:r>
              <a:rPr lang="en-US" baseline="0" dirty="0" smtClean="0"/>
              <a:t>Statistical Multiplexing</a:t>
            </a:r>
          </a:p>
          <a:p>
            <a:endParaRPr lang="en-US" baseline="0" dirty="0" smtClean="0"/>
          </a:p>
          <a:p>
            <a:r>
              <a:rPr lang="en-US" baseline="0" dirty="0" smtClean="0"/>
              <a:t>Issues of </a:t>
            </a:r>
            <a:r>
              <a:rPr lang="en-US" baseline="0" dirty="0" err="1" smtClean="0"/>
              <a:t>QoS</a:t>
            </a:r>
            <a:r>
              <a:rPr lang="en-US" baseline="0" dirty="0" smtClean="0"/>
              <a:t> and Congestion.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STDM</a:t>
            </a:r>
          </a:p>
          <a:p>
            <a:r>
              <a:rPr lang="en-US" baseline="0" dirty="0" smtClean="0"/>
              <a:t>FDM</a:t>
            </a:r>
          </a:p>
          <a:p>
            <a:r>
              <a:rPr lang="en-US" baseline="0" dirty="0" smtClean="0"/>
              <a:t>Statistical Multiplexing</a:t>
            </a:r>
          </a:p>
          <a:p>
            <a:endParaRPr lang="en-US" baseline="0" dirty="0" smtClean="0"/>
          </a:p>
          <a:p>
            <a:r>
              <a:rPr lang="en-US" baseline="0" dirty="0" smtClean="0"/>
              <a:t>Issues of </a:t>
            </a:r>
            <a:r>
              <a:rPr lang="en-US" baseline="0" dirty="0" err="1" smtClean="0"/>
              <a:t>QoS</a:t>
            </a:r>
            <a:r>
              <a:rPr lang="en-US" baseline="0" dirty="0" smtClean="0"/>
              <a:t> and Congestion.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Connectivity is obviously necessary for networks</a:t>
            </a:r>
          </a:p>
          <a:p>
            <a:r>
              <a:rPr lang="en-US" baseline="0" dirty="0" smtClean="0"/>
              <a:t>Privacy concerns can lead to limiting connectivity to certain nodes</a:t>
            </a:r>
          </a:p>
          <a:p>
            <a:endParaRPr lang="en-US" baseline="0" dirty="0" smtClean="0"/>
          </a:p>
          <a:p>
            <a:r>
              <a:rPr lang="en-US" baseline="0" dirty="0" smtClean="0"/>
              <a:t>Internet is an open system</a:t>
            </a:r>
          </a:p>
          <a:p>
            <a:r>
              <a:rPr lang="en-US" baseline="0" dirty="0" smtClean="0"/>
              <a:t>A private network will be a closed system (with connectivity options provided to only a few selected nodes)</a:t>
            </a:r>
          </a:p>
          <a:p>
            <a:endParaRPr lang="en-US" baseline="0" dirty="0" smtClean="0"/>
          </a:p>
          <a:p>
            <a:r>
              <a:rPr lang="en-US" baseline="0" dirty="0" smtClean="0"/>
              <a:t>Scalability:</a:t>
            </a:r>
          </a:p>
          <a:p>
            <a:endParaRPr lang="en-US" baseline="0" dirty="0" smtClean="0"/>
          </a:p>
          <a:p>
            <a:r>
              <a:rPr lang="en-US" baseline="0" dirty="0" smtClean="0"/>
              <a:t>Internet as a model, we want to build scalable networks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It’s simplistic to view a computer network as simply delivering packets among a collection of computers. </a:t>
            </a:r>
          </a:p>
          <a:p>
            <a:endParaRPr lang="en-US" baseline="0" dirty="0" smtClean="0"/>
          </a:p>
          <a:p>
            <a:r>
              <a:rPr lang="en-US" baseline="0" dirty="0" smtClean="0"/>
              <a:t>It’s more accurate to think of a network as a means for a set of application processes that are distributed over computers to communicate.</a:t>
            </a:r>
          </a:p>
          <a:p>
            <a:endParaRPr lang="en-US" baseline="0" dirty="0" smtClean="0"/>
          </a:p>
          <a:p>
            <a:r>
              <a:rPr lang="en-US" baseline="0" dirty="0" smtClean="0"/>
              <a:t>Channel is a logical application to application abstraction</a:t>
            </a:r>
          </a:p>
          <a:p>
            <a:endParaRPr lang="en-US" baseline="0" dirty="0" smtClean="0"/>
          </a:p>
          <a:p>
            <a:r>
              <a:rPr lang="en-US" baseline="0" dirty="0" smtClean="0"/>
              <a:t>Explain here what’s a client/ server.</a:t>
            </a:r>
          </a:p>
          <a:p>
            <a:endParaRPr lang="en-US" baseline="0" dirty="0" smtClean="0"/>
          </a:p>
          <a:p>
            <a:r>
              <a:rPr lang="en-US" baseline="0" dirty="0" smtClean="0"/>
              <a:t>Message steam channel will be useful for Video on Demand and Video conferencing applications.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Request Reply Channels and Message Stream Channels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Request Reply Channels and Message Stream Channels</a:t>
            </a:r>
          </a:p>
          <a:p>
            <a:endParaRPr lang="en-US" baseline="0" dirty="0" smtClean="0"/>
          </a:p>
          <a:p>
            <a:r>
              <a:rPr lang="en-US" baseline="0" dirty="0" smtClean="0"/>
              <a:t>Source: http://img.dailyradar.com/media/uploads/irock/story_large/2009/02/19/watch_live_cricket_streaming.jpg</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Reliable message delivery is one of the most important functions that a network can provide. </a:t>
            </a:r>
          </a:p>
          <a:p>
            <a:endParaRPr lang="en-US" baseline="0" dirty="0" smtClean="0"/>
          </a:p>
          <a:p>
            <a:r>
              <a:rPr lang="en-US" baseline="0" dirty="0" smtClean="0"/>
              <a:t>It is difficult to determine how to provide this reliability, however, without understanding how networks can fail.</a:t>
            </a:r>
          </a:p>
          <a:p>
            <a:endParaRPr lang="en-US" baseline="0" dirty="0" smtClean="0"/>
          </a:p>
          <a:p>
            <a:r>
              <a:rPr lang="en-US" baseline="0" dirty="0" smtClean="0"/>
              <a:t>Computer networks do not exist in a perfect world. </a:t>
            </a:r>
          </a:p>
          <a:p>
            <a:endParaRPr lang="en-US" baseline="0" dirty="0" smtClean="0"/>
          </a:p>
          <a:p>
            <a:pPr marL="228600" indent="-228600">
              <a:buAutoNum type="arabicParenR"/>
            </a:pPr>
            <a:r>
              <a:rPr lang="en-US" baseline="0" dirty="0" smtClean="0"/>
              <a:t>Machine crashes</a:t>
            </a:r>
          </a:p>
          <a:p>
            <a:pPr marL="228600" indent="-228600">
              <a:buAutoNum type="arabicParenR"/>
            </a:pPr>
            <a:r>
              <a:rPr lang="en-US" baseline="0" dirty="0" smtClean="0"/>
              <a:t>Links are cut (fiber are cut)</a:t>
            </a:r>
          </a:p>
          <a:p>
            <a:pPr marL="228600" indent="-228600">
              <a:buAutoNum type="arabicParenR"/>
            </a:pPr>
            <a:r>
              <a:rPr lang="en-US" baseline="0" dirty="0" smtClean="0"/>
              <a:t>Electrical interference can corrupt bits</a:t>
            </a:r>
          </a:p>
          <a:p>
            <a:pPr marL="228600" indent="-228600">
              <a:buAutoNum type="arabicParenR"/>
            </a:pPr>
            <a:r>
              <a:rPr lang="en-US" baseline="0" dirty="0" smtClean="0"/>
              <a:t>Lack of buffer space</a:t>
            </a:r>
          </a:p>
          <a:p>
            <a:pPr marL="228600" indent="-228600">
              <a:buAutoNum type="arabicParenR"/>
            </a:pPr>
            <a:r>
              <a:rPr lang="en-US" baseline="0" dirty="0" smtClean="0"/>
              <a:t>Sometimes software error causes packet to be routed to nowhere or to-and-fro.</a:t>
            </a:r>
          </a:p>
          <a:p>
            <a:pPr marL="228600" indent="-228600">
              <a:buAutoNum type="arabicParenR"/>
            </a:pPr>
            <a:endParaRPr lang="en-US" baseline="0" dirty="0" smtClean="0"/>
          </a:p>
          <a:p>
            <a:pPr marL="228600" indent="-228600">
              <a:buNone/>
            </a:pPr>
            <a:r>
              <a:rPr lang="en-US" baseline="0" dirty="0" smtClean="0"/>
              <a:t>Three general classes of failure:</a:t>
            </a:r>
          </a:p>
          <a:p>
            <a:pPr marL="228600" indent="-228600">
              <a:buNone/>
            </a:pPr>
            <a:endParaRPr lang="en-US" baseline="0" dirty="0" smtClean="0"/>
          </a:p>
          <a:p>
            <a:pPr marL="228600" indent="-228600">
              <a:buAutoNum type="arabicParenR"/>
            </a:pPr>
            <a:r>
              <a:rPr lang="en-US" baseline="0" dirty="0" smtClean="0"/>
              <a:t>Bit error (a single bit is corrupted) or burst error (several consecutive bits are corrupted)</a:t>
            </a:r>
          </a:p>
          <a:p>
            <a:pPr marL="228600" indent="-228600">
              <a:buNone/>
            </a:pPr>
            <a:endParaRPr lang="en-US" baseline="0" dirty="0" smtClean="0"/>
          </a:p>
          <a:p>
            <a:pPr marL="228600" indent="-228600">
              <a:buNone/>
            </a:pPr>
            <a:r>
              <a:rPr lang="en-US" baseline="0" dirty="0" smtClean="0"/>
              <a:t>The errors above occur due to power surge, lightning, etc.</a:t>
            </a:r>
          </a:p>
          <a:p>
            <a:pPr marL="228600" indent="-228600">
              <a:buNone/>
            </a:pPr>
            <a:endParaRPr lang="en-US" baseline="0" dirty="0" smtClean="0"/>
          </a:p>
          <a:p>
            <a:pPr marL="228600" indent="-228600">
              <a:buNone/>
            </a:pPr>
            <a:r>
              <a:rPr lang="en-US" baseline="0" dirty="0" smtClean="0"/>
              <a:t>1/ 10^6, 10^7 for Cu; 1/ 10^12, 10^13</a:t>
            </a:r>
          </a:p>
          <a:p>
            <a:pPr marL="228600" indent="-228600">
              <a:buNone/>
            </a:pPr>
            <a:endParaRPr lang="en-US" baseline="0" dirty="0" smtClean="0"/>
          </a:p>
          <a:p>
            <a:pPr marL="228600" indent="-228600">
              <a:buNone/>
            </a:pPr>
            <a:r>
              <a:rPr lang="en-US" baseline="0" dirty="0" smtClean="0"/>
              <a:t>There are techniques that can detect bit errors with high probability. Once detected, it is sometimes possible to correct for such errors.</a:t>
            </a:r>
          </a:p>
          <a:p>
            <a:pPr marL="228600" indent="-228600">
              <a:buNone/>
            </a:pPr>
            <a:endParaRPr lang="en-US" baseline="0" dirty="0" smtClean="0"/>
          </a:p>
          <a:p>
            <a:pPr marL="228600" indent="-228600">
              <a:buNone/>
            </a:pPr>
            <a:r>
              <a:rPr lang="en-US" baseline="0" dirty="0" smtClean="0"/>
              <a:t>2) Packet failure rather than bit:</a:t>
            </a:r>
          </a:p>
          <a:p>
            <a:pPr marL="228600" indent="-228600">
              <a:buNone/>
            </a:pPr>
            <a:endParaRPr lang="en-US" baseline="0" dirty="0" smtClean="0"/>
          </a:p>
          <a:p>
            <a:pPr marL="228600" indent="-228600">
              <a:buNone/>
            </a:pPr>
            <a:r>
              <a:rPr lang="en-US" baseline="0" dirty="0" smtClean="0"/>
              <a:t>A complete packet is lost by the network (uncorrectable bit error; lack of buffer space; buggy software makes a mistake)</a:t>
            </a:r>
          </a:p>
          <a:p>
            <a:pPr marL="228600" indent="-228600">
              <a:buNone/>
            </a:pPr>
            <a:endParaRPr lang="en-US" baseline="0" dirty="0" smtClean="0"/>
          </a:p>
          <a:p>
            <a:pPr marL="228600" indent="-228600">
              <a:buNone/>
            </a:pPr>
            <a:r>
              <a:rPr lang="en-US" baseline="0" dirty="0" smtClean="0"/>
              <a:t>How to know that  a packet is lost or simply late?</a:t>
            </a:r>
          </a:p>
          <a:p>
            <a:pPr marL="228600" indent="-228600">
              <a:buNone/>
            </a:pPr>
            <a:endParaRPr lang="en-US" baseline="0" dirty="0" smtClean="0"/>
          </a:p>
          <a:p>
            <a:pPr marL="228600" indent="-228600">
              <a:buNone/>
            </a:pPr>
            <a:r>
              <a:rPr lang="en-US" baseline="0" dirty="0" smtClean="0"/>
              <a:t>3) Node or link level: </a:t>
            </a:r>
          </a:p>
          <a:p>
            <a:pPr marL="228600" indent="-228600">
              <a:buNone/>
            </a:pPr>
            <a:endParaRPr lang="en-US" baseline="0" dirty="0" smtClean="0"/>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28</a:t>
            </a:fld>
            <a:endParaRPr lang="en-US" sz="1200" kern="1200" dirty="0">
              <a:solidFill>
                <a:prstClr val="black"/>
              </a:solidFill>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smtClean="0"/>
              <a:t>The key message from this discussion: Defining useful channels involves both understanding the application requirements and recognizing the limitations of the underlying technology. </a:t>
            </a:r>
            <a:r>
              <a:rPr lang="en-US" i="1" baseline="0" dirty="0" smtClean="0"/>
              <a:t>The challenge is to fill in the gap between what the application requires and what the underlying technology can provide.</a:t>
            </a:r>
            <a:endParaRPr lang="en-US" baseline="0" dirty="0" smtClean="0"/>
          </a:p>
          <a:p>
            <a:endParaRPr lang="en-US" baseline="0" dirty="0" smtClean="0"/>
          </a:p>
          <a:p>
            <a:endParaRPr lang="en-US" baseline="0" dirty="0" smtClean="0"/>
          </a:p>
          <a:p>
            <a:r>
              <a:rPr lang="en-US" baseline="0" dirty="0" smtClean="0"/>
              <a:t>Reliable message delivery is one of the most important functions that a network can provide. </a:t>
            </a:r>
          </a:p>
          <a:p>
            <a:endParaRPr lang="en-US" baseline="0" dirty="0" smtClean="0"/>
          </a:p>
          <a:p>
            <a:r>
              <a:rPr lang="en-US" baseline="0" dirty="0" smtClean="0"/>
              <a:t>It is difficult to determine how to provide this reliability, however, without understanding how networks can fail.</a:t>
            </a:r>
          </a:p>
          <a:p>
            <a:endParaRPr lang="en-US" baseline="0" dirty="0" smtClean="0"/>
          </a:p>
          <a:p>
            <a:r>
              <a:rPr lang="en-US" baseline="0" dirty="0" smtClean="0"/>
              <a:t>Computer networks do not exist in a perfect world. </a:t>
            </a:r>
          </a:p>
          <a:p>
            <a:endParaRPr lang="en-US" baseline="0" dirty="0" smtClean="0"/>
          </a:p>
          <a:p>
            <a:pPr marL="228600" indent="-228600">
              <a:buAutoNum type="arabicParenR"/>
            </a:pPr>
            <a:r>
              <a:rPr lang="en-US" baseline="0" dirty="0" smtClean="0"/>
              <a:t>Machine crashes</a:t>
            </a:r>
          </a:p>
          <a:p>
            <a:pPr marL="228600" indent="-228600">
              <a:buAutoNum type="arabicParenR"/>
            </a:pPr>
            <a:r>
              <a:rPr lang="en-US" baseline="0" dirty="0" smtClean="0"/>
              <a:t>Links are cut (fiber are cut)</a:t>
            </a:r>
          </a:p>
          <a:p>
            <a:pPr marL="228600" indent="-228600">
              <a:buAutoNum type="arabicParenR"/>
            </a:pPr>
            <a:r>
              <a:rPr lang="en-US" baseline="0" dirty="0" smtClean="0"/>
              <a:t>Electrical interference can corrupt bits</a:t>
            </a:r>
          </a:p>
          <a:p>
            <a:pPr marL="228600" indent="-228600">
              <a:buAutoNum type="arabicParenR"/>
            </a:pPr>
            <a:r>
              <a:rPr lang="en-US" baseline="0" dirty="0" smtClean="0"/>
              <a:t>Lack of buffer space</a:t>
            </a:r>
          </a:p>
          <a:p>
            <a:pPr marL="228600" indent="-228600">
              <a:buAutoNum type="arabicParenR"/>
            </a:pPr>
            <a:r>
              <a:rPr lang="en-US" baseline="0" dirty="0" smtClean="0"/>
              <a:t>Sometimes software error causes packet to be routed to nowhere or to-and-fro.</a:t>
            </a:r>
          </a:p>
          <a:p>
            <a:pPr marL="228600" indent="-228600">
              <a:buAutoNum type="arabicParenR"/>
            </a:pPr>
            <a:endParaRPr lang="en-US" baseline="0" dirty="0" smtClean="0"/>
          </a:p>
          <a:p>
            <a:pPr marL="228600" indent="-228600">
              <a:buNone/>
            </a:pPr>
            <a:r>
              <a:rPr lang="en-US" baseline="0" dirty="0" smtClean="0"/>
              <a:t>Three general classes of failure:</a:t>
            </a:r>
          </a:p>
          <a:p>
            <a:pPr marL="228600" indent="-228600">
              <a:buNone/>
            </a:pPr>
            <a:endParaRPr lang="en-US" baseline="0" dirty="0" smtClean="0"/>
          </a:p>
          <a:p>
            <a:pPr marL="228600" indent="-228600">
              <a:buAutoNum type="arabicParenR"/>
            </a:pPr>
            <a:r>
              <a:rPr lang="en-US" baseline="0" dirty="0" smtClean="0"/>
              <a:t>Bit error (a single bit is corrupted) or burst error (several consecutive bits are corrupted)</a:t>
            </a:r>
          </a:p>
          <a:p>
            <a:pPr marL="228600" indent="-228600">
              <a:buNone/>
            </a:pPr>
            <a:endParaRPr lang="en-US" baseline="0" dirty="0" smtClean="0"/>
          </a:p>
          <a:p>
            <a:pPr marL="228600" indent="-228600">
              <a:buNone/>
            </a:pPr>
            <a:r>
              <a:rPr lang="en-US" baseline="0" dirty="0" smtClean="0"/>
              <a:t>The errors above occur due to power surge, lightning, etc.</a:t>
            </a:r>
          </a:p>
          <a:p>
            <a:pPr marL="228600" indent="-228600">
              <a:buNone/>
            </a:pPr>
            <a:endParaRPr lang="en-US" baseline="0" dirty="0" smtClean="0"/>
          </a:p>
          <a:p>
            <a:pPr marL="228600" indent="-228600">
              <a:buNone/>
            </a:pPr>
            <a:r>
              <a:rPr lang="en-US" baseline="0" dirty="0" smtClean="0"/>
              <a:t>1/ 10^6, 10^7 for Cu; 1/ 10^12, 10^13</a:t>
            </a:r>
          </a:p>
          <a:p>
            <a:pPr marL="228600" indent="-228600">
              <a:buNone/>
            </a:pPr>
            <a:endParaRPr lang="en-US" baseline="0" dirty="0" smtClean="0"/>
          </a:p>
          <a:p>
            <a:pPr marL="228600" indent="-228600">
              <a:buNone/>
            </a:pPr>
            <a:r>
              <a:rPr lang="en-US" baseline="0" dirty="0" smtClean="0"/>
              <a:t>There are techniques that can detect bit errors with high probability. Once detected, it is sometimes possible to correct for such errors.</a:t>
            </a:r>
          </a:p>
          <a:p>
            <a:pPr marL="228600" indent="-228600">
              <a:buNone/>
            </a:pPr>
            <a:endParaRPr lang="en-US" baseline="0" dirty="0" smtClean="0"/>
          </a:p>
          <a:p>
            <a:pPr marL="228600" indent="-228600">
              <a:buNone/>
            </a:pPr>
            <a:r>
              <a:rPr lang="en-US" baseline="0" dirty="0" smtClean="0"/>
              <a:t>2) Packet failure rather than bit:</a:t>
            </a:r>
          </a:p>
          <a:p>
            <a:pPr marL="228600" indent="-228600">
              <a:buNone/>
            </a:pPr>
            <a:endParaRPr lang="en-US" baseline="0" dirty="0" smtClean="0"/>
          </a:p>
          <a:p>
            <a:pPr marL="228600" indent="-228600">
              <a:buNone/>
            </a:pPr>
            <a:r>
              <a:rPr lang="en-US" baseline="0" dirty="0" smtClean="0"/>
              <a:t>A complete packet is lost by the network (uncorrectable bit error; lack of buffer space; buggy software makes a mistake)</a:t>
            </a:r>
          </a:p>
          <a:p>
            <a:pPr marL="228600" indent="-228600">
              <a:buNone/>
            </a:pPr>
            <a:endParaRPr lang="en-US" baseline="0" dirty="0" smtClean="0"/>
          </a:p>
          <a:p>
            <a:pPr marL="228600" indent="-228600">
              <a:buNone/>
            </a:pPr>
            <a:r>
              <a:rPr lang="en-US" baseline="0" dirty="0" smtClean="0"/>
              <a:t>How to know that  a packet is lost or simply late?</a:t>
            </a:r>
          </a:p>
          <a:p>
            <a:pPr marL="228600" indent="-228600">
              <a:buNone/>
            </a:pPr>
            <a:endParaRPr lang="en-US" baseline="0" dirty="0" smtClean="0"/>
          </a:p>
          <a:p>
            <a:pPr marL="228600" indent="-228600">
              <a:buNone/>
            </a:pPr>
            <a:r>
              <a:rPr lang="en-US" baseline="0" dirty="0" smtClean="0"/>
              <a:t>3) Node or link level: </a:t>
            </a:r>
          </a:p>
          <a:p>
            <a:pPr marL="228600" indent="-228600">
              <a:buNone/>
            </a:pPr>
            <a:endParaRPr lang="en-US" baseline="0" dirty="0" smtClean="0"/>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29</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We want to understand how a computer network can be built from ground up. Our approach to accomplish this will be to start from the first principles, and then ask the questions we would naturally ask if we were building an actual network. Today’s protocols will be discussed to illustrate various design choices but they will not be accepted as the final word.</a:t>
            </a:r>
          </a:p>
          <a:p>
            <a:endParaRPr lang="en-US" baseline="0" dirty="0" smtClean="0"/>
          </a:p>
          <a:p>
            <a:r>
              <a:rPr lang="en-US" baseline="0" dirty="0" smtClean="0"/>
              <a:t>The first step is to identify the set of </a:t>
            </a:r>
            <a:r>
              <a:rPr lang="en-US" i="1" baseline="0" dirty="0" smtClean="0"/>
              <a:t>constraints</a:t>
            </a:r>
            <a:r>
              <a:rPr lang="en-US" baseline="0" dirty="0" smtClean="0"/>
              <a:t> and </a:t>
            </a:r>
            <a:r>
              <a:rPr lang="en-US" i="1" baseline="0" dirty="0" smtClean="0"/>
              <a:t>requirements</a:t>
            </a:r>
            <a:r>
              <a:rPr lang="en-US" baseline="0" dirty="0" smtClean="0"/>
              <a:t> that influence network design</a:t>
            </a:r>
          </a:p>
        </p:txBody>
      </p:sp>
      <p:sp>
        <p:nvSpPr>
          <p:cNvPr id="4" name="Slide Number Placeholder 3"/>
          <p:cNvSpPr>
            <a:spLocks noGrp="1"/>
          </p:cNvSpPr>
          <p:nvPr>
            <p:ph type="sldNum" sz="quarter" idx="10"/>
          </p:nvPr>
        </p:nvSpPr>
        <p:spPr/>
        <p:txBody>
          <a:bodyPr/>
          <a:lstStyle/>
          <a:p>
            <a:fld id="{705B3370-FB81-4CC9-BEFE-240FFA8EDB34}"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baseline="0" dirty="0" smtClean="0"/>
              <a:t>The key message from this discussion: Defining useful channels involves both understanding the application requirements and recognizing the limitations of the underlying technology. </a:t>
            </a:r>
            <a:r>
              <a:rPr lang="en-US" i="1" baseline="0" dirty="0" smtClean="0"/>
              <a:t>The challenge is to fill in the gap between what the application requires and what the underlying technology can provide.</a:t>
            </a:r>
            <a:endParaRPr lang="en-US" baseline="0" dirty="0" smtClean="0"/>
          </a:p>
          <a:p>
            <a:endParaRPr lang="en-US" baseline="0" dirty="0" smtClean="0"/>
          </a:p>
          <a:p>
            <a:endParaRPr lang="en-US" baseline="0" dirty="0" smtClean="0"/>
          </a:p>
          <a:p>
            <a:r>
              <a:rPr lang="en-US" baseline="0" dirty="0" smtClean="0"/>
              <a:t>Reliable message delivery is one of the most important functions that a network can provide. </a:t>
            </a:r>
          </a:p>
          <a:p>
            <a:endParaRPr lang="en-US" baseline="0" dirty="0" smtClean="0"/>
          </a:p>
          <a:p>
            <a:r>
              <a:rPr lang="en-US" baseline="0" dirty="0" smtClean="0"/>
              <a:t>It is difficult to determine how to provide this reliability, however, without understanding how networks can fail.</a:t>
            </a:r>
          </a:p>
          <a:p>
            <a:endParaRPr lang="en-US" baseline="0" dirty="0" smtClean="0"/>
          </a:p>
          <a:p>
            <a:r>
              <a:rPr lang="en-US" baseline="0" dirty="0" smtClean="0"/>
              <a:t>Computer networks do not exist in a perfect world. </a:t>
            </a:r>
          </a:p>
          <a:p>
            <a:endParaRPr lang="en-US" baseline="0" dirty="0" smtClean="0"/>
          </a:p>
          <a:p>
            <a:pPr marL="228600" indent="-228600">
              <a:buAutoNum type="arabicParenR"/>
            </a:pPr>
            <a:r>
              <a:rPr lang="en-US" baseline="0" dirty="0" smtClean="0"/>
              <a:t>Machine crashes</a:t>
            </a:r>
          </a:p>
          <a:p>
            <a:pPr marL="228600" indent="-228600">
              <a:buAutoNum type="arabicParenR"/>
            </a:pPr>
            <a:r>
              <a:rPr lang="en-US" baseline="0" dirty="0" smtClean="0"/>
              <a:t>Links are cut (fiber are cut)</a:t>
            </a:r>
          </a:p>
          <a:p>
            <a:pPr marL="228600" indent="-228600">
              <a:buAutoNum type="arabicParenR"/>
            </a:pPr>
            <a:r>
              <a:rPr lang="en-US" baseline="0" dirty="0" smtClean="0"/>
              <a:t>Electrical interference can corrupt bits</a:t>
            </a:r>
          </a:p>
          <a:p>
            <a:pPr marL="228600" indent="-228600">
              <a:buAutoNum type="arabicParenR"/>
            </a:pPr>
            <a:r>
              <a:rPr lang="en-US" baseline="0" dirty="0" smtClean="0"/>
              <a:t>Lack of buffer space</a:t>
            </a:r>
          </a:p>
          <a:p>
            <a:pPr marL="228600" indent="-228600">
              <a:buAutoNum type="arabicParenR"/>
            </a:pPr>
            <a:r>
              <a:rPr lang="en-US" baseline="0" dirty="0" smtClean="0"/>
              <a:t>Sometimes software error causes packet to be routed to nowhere or to-and-fro.</a:t>
            </a:r>
          </a:p>
          <a:p>
            <a:pPr marL="228600" indent="-228600">
              <a:buAutoNum type="arabicParenR"/>
            </a:pPr>
            <a:endParaRPr lang="en-US" baseline="0" dirty="0" smtClean="0"/>
          </a:p>
          <a:p>
            <a:pPr marL="228600" indent="-228600">
              <a:buNone/>
            </a:pPr>
            <a:r>
              <a:rPr lang="en-US" baseline="0" dirty="0" smtClean="0"/>
              <a:t>Three general classes of failure:</a:t>
            </a:r>
          </a:p>
          <a:p>
            <a:pPr marL="228600" indent="-228600">
              <a:buNone/>
            </a:pPr>
            <a:endParaRPr lang="en-US" baseline="0" dirty="0" smtClean="0"/>
          </a:p>
          <a:p>
            <a:pPr marL="228600" indent="-228600">
              <a:buAutoNum type="arabicParenR"/>
            </a:pPr>
            <a:r>
              <a:rPr lang="en-US" baseline="0" dirty="0" smtClean="0"/>
              <a:t>Bit error (a single bit is corrupted) or burst error (several consecutive bits are corrupted)</a:t>
            </a:r>
          </a:p>
          <a:p>
            <a:pPr marL="228600" indent="-228600">
              <a:buNone/>
            </a:pPr>
            <a:endParaRPr lang="en-US" baseline="0" dirty="0" smtClean="0"/>
          </a:p>
          <a:p>
            <a:pPr marL="228600" indent="-228600">
              <a:buNone/>
            </a:pPr>
            <a:r>
              <a:rPr lang="en-US" baseline="0" dirty="0" smtClean="0"/>
              <a:t>The errors above occur due to power surge, lightning, etc.</a:t>
            </a:r>
          </a:p>
          <a:p>
            <a:pPr marL="228600" indent="-228600">
              <a:buNone/>
            </a:pPr>
            <a:endParaRPr lang="en-US" baseline="0" dirty="0" smtClean="0"/>
          </a:p>
          <a:p>
            <a:pPr marL="228600" indent="-228600">
              <a:buNone/>
            </a:pPr>
            <a:r>
              <a:rPr lang="en-US" baseline="0" dirty="0" smtClean="0"/>
              <a:t>1/ 10^6, 10^7 for Cu; 1/ 10^12, 10^13</a:t>
            </a:r>
          </a:p>
          <a:p>
            <a:pPr marL="228600" indent="-228600">
              <a:buNone/>
            </a:pPr>
            <a:endParaRPr lang="en-US" baseline="0" dirty="0" smtClean="0"/>
          </a:p>
          <a:p>
            <a:pPr marL="228600" indent="-228600">
              <a:buNone/>
            </a:pPr>
            <a:r>
              <a:rPr lang="en-US" baseline="0" dirty="0" smtClean="0"/>
              <a:t>There are techniques that can detect bit errors with high probability. Once detected, it is sometimes possible to correct for such errors.</a:t>
            </a:r>
          </a:p>
          <a:p>
            <a:pPr marL="228600" indent="-228600">
              <a:buNone/>
            </a:pPr>
            <a:endParaRPr lang="en-US" baseline="0" dirty="0" smtClean="0"/>
          </a:p>
          <a:p>
            <a:pPr marL="228600" indent="-228600">
              <a:buNone/>
            </a:pPr>
            <a:r>
              <a:rPr lang="en-US" baseline="0" dirty="0" smtClean="0"/>
              <a:t>2) Packet failure rather than bit:</a:t>
            </a:r>
          </a:p>
          <a:p>
            <a:pPr marL="228600" indent="-228600">
              <a:buNone/>
            </a:pPr>
            <a:endParaRPr lang="en-US" baseline="0" dirty="0" smtClean="0"/>
          </a:p>
          <a:p>
            <a:pPr marL="228600" indent="-228600">
              <a:buNone/>
            </a:pPr>
            <a:r>
              <a:rPr lang="en-US" baseline="0" dirty="0" smtClean="0"/>
              <a:t>A complete packet is lost by the network (uncorrectable bit error; lack of buffer space; buggy software makes a mistake)</a:t>
            </a:r>
          </a:p>
          <a:p>
            <a:pPr marL="228600" indent="-228600">
              <a:buNone/>
            </a:pPr>
            <a:endParaRPr lang="en-US" baseline="0" dirty="0" smtClean="0"/>
          </a:p>
          <a:p>
            <a:pPr marL="228600" indent="-228600">
              <a:buNone/>
            </a:pPr>
            <a:r>
              <a:rPr lang="en-US" baseline="0" dirty="0" smtClean="0"/>
              <a:t>How to know that  a packet is lost or simply late?</a:t>
            </a:r>
          </a:p>
          <a:p>
            <a:pPr marL="228600" indent="-228600">
              <a:buNone/>
            </a:pPr>
            <a:endParaRPr lang="en-US" baseline="0" dirty="0" smtClean="0"/>
          </a:p>
          <a:p>
            <a:pPr marL="228600" indent="-228600">
              <a:buNone/>
            </a:pPr>
            <a:r>
              <a:rPr lang="en-US" baseline="0" dirty="0" smtClean="0"/>
              <a:t>3) Node or link level: </a:t>
            </a:r>
          </a:p>
          <a:p>
            <a:pPr marL="228600" indent="-228600">
              <a:buNone/>
            </a:pPr>
            <a:endParaRPr lang="en-US" baseline="0" dirty="0" smtClean="0"/>
          </a:p>
          <a:p>
            <a:pPr marL="228600" indent="-228600">
              <a:buNone/>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30</a:t>
            </a:fld>
            <a:endParaRPr lang="en-US" sz="1200" kern="1200" dirty="0">
              <a:solidFill>
                <a:prstClr val="black"/>
              </a:solidFill>
              <a:latin typeface="Calibri"/>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31</a:t>
            </a:fld>
            <a:endParaRPr lang="en-US" sz="1200" kern="1200" dirty="0">
              <a:solidFill>
                <a:prstClr val="black"/>
              </a:solidFill>
              <a:latin typeface="Calibri"/>
              <a:ea typeface="+mn-ea"/>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Peers communicate indirectly except at the hardware layer. </a:t>
            </a:r>
          </a:p>
          <a:p>
            <a:endParaRPr lang="en-US" baseline="0" dirty="0" smtClean="0"/>
          </a:p>
          <a:p>
            <a:r>
              <a:rPr lang="en-US" baseline="0" dirty="0" smtClean="0"/>
              <a:t>Encapsulation and modularity</a:t>
            </a:r>
          </a:p>
          <a:p>
            <a:endParaRPr lang="en-US" baseline="0" dirty="0" smtClean="0"/>
          </a:p>
          <a:p>
            <a:r>
              <a:rPr lang="en-US" baseline="0" dirty="0" smtClean="0"/>
              <a:t>OSI and Internet</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32</a:t>
            </a:fld>
            <a:endParaRPr lang="en-US" sz="1200" kern="1200" dirty="0">
              <a:solidFill>
                <a:prstClr val="black"/>
              </a:solidFill>
              <a:latin typeface="Calibri"/>
              <a:ea typeface="+mn-ea"/>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600" dirty="0" smtClean="0">
                <a:solidFill>
                  <a:srgbClr val="292929"/>
                </a:solidFill>
                <a:latin typeface="Arial"/>
              </a:rPr>
              <a:t>Term “protocol” is overloaded</a:t>
            </a:r>
          </a:p>
          <a:p>
            <a:endParaRPr lang="en-US" sz="800" dirty="0" smtClean="0">
              <a:solidFill>
                <a:srgbClr val="9B9B33"/>
              </a:solidFill>
              <a:latin typeface="Wingdings-Regular"/>
            </a:endParaRPr>
          </a:p>
          <a:p>
            <a:r>
              <a:rPr lang="en-US" sz="800" dirty="0" smtClean="0">
                <a:solidFill>
                  <a:srgbClr val="9B9B33"/>
                </a:solidFill>
                <a:latin typeface="Wingdings-Regular"/>
              </a:rPr>
              <a:t>S</a:t>
            </a:r>
            <a:r>
              <a:rPr lang="en-US" sz="1200" dirty="0" smtClean="0">
                <a:solidFill>
                  <a:srgbClr val="292929"/>
                </a:solidFill>
                <a:latin typeface="Arial"/>
              </a:rPr>
              <a:t>pecification of peer-to-peer interface</a:t>
            </a:r>
          </a:p>
          <a:p>
            <a:endParaRPr lang="en-US" sz="800" dirty="0" smtClean="0">
              <a:solidFill>
                <a:srgbClr val="9B9B33"/>
              </a:solidFill>
              <a:latin typeface="Wingdings-Regular"/>
            </a:endParaRPr>
          </a:p>
          <a:p>
            <a:r>
              <a:rPr lang="en-US" sz="800" dirty="0" smtClean="0">
                <a:solidFill>
                  <a:srgbClr val="9B9B33"/>
                </a:solidFill>
                <a:latin typeface="Wingdings-Regular"/>
              </a:rPr>
              <a:t>M</a:t>
            </a:r>
            <a:r>
              <a:rPr lang="en-US" sz="1200" dirty="0" smtClean="0">
                <a:solidFill>
                  <a:srgbClr val="292929"/>
                </a:solidFill>
                <a:latin typeface="Arial"/>
              </a:rPr>
              <a:t>odule that implements this interface</a:t>
            </a:r>
            <a:endParaRPr lang="en-US" sz="1600" dirty="0" smtClean="0">
              <a:solidFill>
                <a:srgbClr val="000000"/>
              </a:solidFill>
              <a:latin typeface="Wingdings-Regular"/>
            </a:endParaRPr>
          </a:p>
          <a:p>
            <a:endParaRPr lang="en-US" baseline="0" dirty="0" smtClean="0"/>
          </a:p>
          <a:p>
            <a:r>
              <a:rPr lang="en-US" baseline="0" dirty="0" smtClean="0"/>
              <a:t>Encapsulation and modularity</a:t>
            </a:r>
          </a:p>
          <a:p>
            <a:endParaRPr lang="en-US" baseline="0" dirty="0" smtClean="0"/>
          </a:p>
          <a:p>
            <a:r>
              <a:rPr lang="en-US" baseline="0" dirty="0" smtClean="0"/>
              <a:t>OSI and Internet</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33</a:t>
            </a:fld>
            <a:endParaRPr lang="en-US" sz="1200" kern="1200" dirty="0">
              <a:solidFill>
                <a:prstClr val="black"/>
              </a:solidFill>
              <a:latin typeface="Calibri"/>
              <a:ea typeface="+mn-ea"/>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Encapsulation and modularity</a:t>
            </a:r>
          </a:p>
          <a:p>
            <a:endParaRPr lang="en-US" baseline="0" dirty="0" smtClean="0"/>
          </a:p>
          <a:p>
            <a:r>
              <a:rPr lang="en-US" baseline="0" dirty="0" smtClean="0"/>
              <a:t>OSI and Internet</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34</a:t>
            </a:fld>
            <a:endParaRPr lang="en-US" sz="1200" kern="1200" dirty="0">
              <a:solidFill>
                <a:prstClr val="black"/>
              </a:solidFill>
              <a:latin typeface="Calibri"/>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For a lower layer, data from upper layer is </a:t>
            </a:r>
            <a:r>
              <a:rPr lang="en-US" baseline="0" dirty="0" err="1" smtClean="0"/>
              <a:t>uninterpreted</a:t>
            </a:r>
            <a:r>
              <a:rPr lang="en-US" baseline="0" dirty="0" smtClean="0"/>
              <a:t> data that has to be delivered to the peer interface.</a:t>
            </a:r>
          </a:p>
          <a:p>
            <a:endParaRPr lang="en-US" baseline="0" dirty="0" smtClean="0"/>
          </a:p>
          <a:p>
            <a:r>
              <a:rPr lang="en-US" baseline="0" dirty="0" smtClean="0"/>
              <a:t>However, the delivery is not done as is. Certain bits, called control information, is added to inform the receiving peer interface how to handle these packets (including which applications to deliver to---which will be covered in the next slides about </a:t>
            </a:r>
            <a:r>
              <a:rPr lang="en-US" baseline="0" dirty="0" err="1" smtClean="0"/>
              <a:t>mux</a:t>
            </a:r>
            <a:r>
              <a:rPr lang="en-US" baseline="0" dirty="0" smtClean="0"/>
              <a:t>/</a:t>
            </a:r>
            <a:r>
              <a:rPr lang="en-US" baseline="0" dirty="0" err="1" smtClean="0"/>
              <a:t>demux</a:t>
            </a:r>
            <a:r>
              <a:rPr lang="en-US" baseline="0" dirty="0" smtClean="0"/>
              <a:t> of higher layer data over lower layers).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35</a:t>
            </a:fld>
            <a:endParaRPr lang="en-US" sz="1200" kern="1200" dirty="0">
              <a:solidFill>
                <a:prstClr val="black"/>
              </a:solidFill>
              <a:latin typeface="Calibri"/>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For a lower layer, data from upper layer is </a:t>
            </a:r>
            <a:r>
              <a:rPr lang="en-US" baseline="0" dirty="0" err="1" smtClean="0"/>
              <a:t>uninterpreted</a:t>
            </a:r>
            <a:r>
              <a:rPr lang="en-US" baseline="0" dirty="0" smtClean="0"/>
              <a:t> data that has to be delivered to the peer interface.</a:t>
            </a:r>
          </a:p>
          <a:p>
            <a:endParaRPr lang="en-US" baseline="0" dirty="0" smtClean="0"/>
          </a:p>
          <a:p>
            <a:r>
              <a:rPr lang="en-US" baseline="0" dirty="0" smtClean="0"/>
              <a:t>However, the delivery is not done as is. Certain bits, called control information, is added to inform the receiving peer interface how to handle these packets (including which applications to deliver to---which will be covered in the next slides about </a:t>
            </a:r>
            <a:r>
              <a:rPr lang="en-US" baseline="0" dirty="0" err="1" smtClean="0"/>
              <a:t>mux</a:t>
            </a:r>
            <a:r>
              <a:rPr lang="en-US" baseline="0" dirty="0" smtClean="0"/>
              <a:t>/</a:t>
            </a:r>
            <a:r>
              <a:rPr lang="en-US" baseline="0" dirty="0" err="1" smtClean="0"/>
              <a:t>demux</a:t>
            </a:r>
            <a:r>
              <a:rPr lang="en-US" baseline="0" dirty="0" smtClean="0"/>
              <a:t> of higher layer data over lower layers).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36</a:t>
            </a:fld>
            <a:endParaRPr lang="en-US" sz="1200" kern="1200" dirty="0">
              <a:solidFill>
                <a:prstClr val="black"/>
              </a:solidFill>
              <a:latin typeface="Calibri"/>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mn-lt"/>
                <a:ea typeface="+mn-ea"/>
                <a:cs typeface="+mn-cs"/>
              </a:rPr>
              <a:t>OSI architecture: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ISO was one of the first organizations to formally define a common standard way to connect computers.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Their architecture called Open Systems Interconnection architecture partitioned network functionality into seven layers where one or more protocols implement the functionality assigned to a given layer. In this sense, OSI model is not a protocol graph (since it defines layers and not relationships between protocols) but a reference model.</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ISO, in conjunction with another standardization body called ITU, publishes a series of protocol specifications based on the OSI model. This series is sometimes called the X dot series since the protocols are given names like X.25, X.400 and X.500.</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Starting at the bottom and moving up, the physical layer handles the transmission of raw bits over a communications link. The data link layer then collects a stream of bits into a large aggregate called a </a:t>
            </a:r>
            <a:r>
              <a:rPr lang="en-US" sz="1200" i="1" kern="1200" dirty="0" smtClean="0">
                <a:solidFill>
                  <a:schemeClr val="tx1"/>
                </a:solidFill>
                <a:latin typeface="+mn-lt"/>
                <a:ea typeface="+mn-ea"/>
                <a:cs typeface="+mn-cs"/>
              </a:rPr>
              <a:t>frame</a:t>
            </a:r>
            <a:r>
              <a:rPr lang="en-US" sz="1200" kern="1200" dirty="0" smtClean="0">
                <a:solidFill>
                  <a:schemeClr val="tx1"/>
                </a:solidFill>
                <a:latin typeface="+mn-lt"/>
                <a:ea typeface="+mn-ea"/>
                <a:cs typeface="+mn-cs"/>
              </a:rPr>
              <a:t>. Network adapters, along with device drivers, running in the node's OS typically implement this layer. This means that frames (and not raw bits) are delivered to hosts. The network layer handles routing among nodes within a packet switched network. At this layer, the unit of data exchange is a packet rather than a frame, although they are fundamentally the same thing. The lower three layers are implemented on all nodes </a:t>
            </a:r>
            <a:r>
              <a:rPr lang="en-US" sz="1200" kern="1200" dirty="0" err="1" smtClean="0">
                <a:solidFill>
                  <a:schemeClr val="tx1"/>
                </a:solidFill>
                <a:latin typeface="+mn-lt"/>
                <a:ea typeface="+mn-ea"/>
                <a:cs typeface="+mn-cs"/>
              </a:rPr>
              <a:t>nodes</a:t>
            </a:r>
            <a:r>
              <a:rPr lang="en-US" sz="1200" kern="1200" dirty="0" smtClean="0">
                <a:solidFill>
                  <a:schemeClr val="tx1"/>
                </a:solidFill>
                <a:latin typeface="+mn-lt"/>
                <a:ea typeface="+mn-ea"/>
                <a:cs typeface="+mn-cs"/>
              </a:rPr>
              <a:t> in </a:t>
            </a:r>
            <a:r>
              <a:rPr lang="en-US" sz="1200" kern="1200" dirty="0" err="1" smtClean="0">
                <a:solidFill>
                  <a:schemeClr val="tx1"/>
                </a:solidFill>
                <a:latin typeface="+mn-lt"/>
                <a:ea typeface="+mn-ea"/>
                <a:cs typeface="+mn-cs"/>
              </a:rPr>
              <a:t>cluding</a:t>
            </a:r>
            <a:r>
              <a:rPr lang="en-US" sz="1200" kern="1200" dirty="0" smtClean="0">
                <a:solidFill>
                  <a:schemeClr val="tx1"/>
                </a:solidFill>
                <a:latin typeface="+mn-lt"/>
                <a:ea typeface="+mn-ea"/>
                <a:cs typeface="+mn-cs"/>
              </a:rPr>
              <a:t> switches within the </a:t>
            </a:r>
            <a:r>
              <a:rPr lang="en-US" sz="1200" kern="1200" dirty="0" err="1" smtClean="0">
                <a:solidFill>
                  <a:schemeClr val="tx1"/>
                </a:solidFill>
                <a:latin typeface="+mn-lt"/>
                <a:ea typeface="+mn-ea"/>
                <a:cs typeface="+mn-cs"/>
              </a:rPr>
              <a:t>netwok</a:t>
            </a:r>
            <a:r>
              <a:rPr lang="en-US" sz="1200" kern="1200" dirty="0" smtClean="0">
                <a:solidFill>
                  <a:schemeClr val="tx1"/>
                </a:solidFill>
                <a:latin typeface="+mn-lt"/>
                <a:ea typeface="+mn-ea"/>
                <a:cs typeface="+mn-cs"/>
              </a:rPr>
              <a:t> and hosts connected along the exterior of the network. The transport layer then implements what we have up to this point being called the process to process channel. Here the unit of data is called a message (or segment) rather than a packet or a frame. The transport layer and the higher layers typically run only on the end hosts and not on the </a:t>
            </a:r>
            <a:r>
              <a:rPr lang="en-US" sz="1200" kern="1200" dirty="0" err="1" smtClean="0">
                <a:solidFill>
                  <a:schemeClr val="tx1"/>
                </a:solidFill>
                <a:latin typeface="+mn-lt"/>
                <a:ea typeface="+mn-ea"/>
                <a:cs typeface="+mn-cs"/>
              </a:rPr>
              <a:t>intermediata</a:t>
            </a:r>
            <a:r>
              <a:rPr lang="en-US" sz="1200" kern="1200" dirty="0" smtClean="0">
                <a:solidFill>
                  <a:schemeClr val="tx1"/>
                </a:solidFill>
                <a:latin typeface="+mn-lt"/>
                <a:ea typeface="+mn-ea"/>
                <a:cs typeface="+mn-cs"/>
              </a:rPr>
              <a:t> switches or routers.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There is less agreement about the definition of the top layers. Skipping ahead to the seventh layer (the top most layer), we find the application layer. Example protocols include HTTP and FTP. Below that presentation layer is concerned with the format of data exchanged between peers; e.g., whether an integer is 16/32/64 bits long and whether the MSB is </a:t>
            </a:r>
            <a:r>
              <a:rPr lang="en-US" sz="1200" kern="1200" dirty="0" err="1" smtClean="0">
                <a:solidFill>
                  <a:schemeClr val="tx1"/>
                </a:solidFill>
                <a:latin typeface="+mn-lt"/>
                <a:ea typeface="+mn-ea"/>
                <a:cs typeface="+mn-cs"/>
              </a:rPr>
              <a:t>trasmitted</a:t>
            </a:r>
            <a:r>
              <a:rPr lang="en-US" sz="1200" kern="1200" dirty="0" smtClean="0">
                <a:solidFill>
                  <a:schemeClr val="tx1"/>
                </a:solidFill>
                <a:latin typeface="+mn-lt"/>
                <a:ea typeface="+mn-ea"/>
                <a:cs typeface="+mn-cs"/>
              </a:rPr>
              <a:t> first or last. Finally, the session layer provides a name space that is used to tie together potentially different transport streams that are part of a single application. For example, an audio stream and a video stream may be managed in a </a:t>
            </a:r>
            <a:r>
              <a:rPr lang="en-US" sz="1200" kern="1200" dirty="0" err="1" smtClean="0">
                <a:solidFill>
                  <a:schemeClr val="tx1"/>
                </a:solidFill>
                <a:latin typeface="+mn-lt"/>
                <a:ea typeface="+mn-ea"/>
                <a:cs typeface="+mn-cs"/>
              </a:rPr>
              <a:t>teleconferening</a:t>
            </a:r>
            <a:r>
              <a:rPr lang="en-US" sz="1200" kern="1200" dirty="0" smtClean="0">
                <a:solidFill>
                  <a:schemeClr val="tx1"/>
                </a:solidFill>
                <a:latin typeface="+mn-lt"/>
                <a:ea typeface="+mn-ea"/>
                <a:cs typeface="+mn-cs"/>
              </a:rPr>
              <a:t> application.</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37</a:t>
            </a:fld>
            <a:endParaRPr lang="en-US" sz="1200" kern="1200" dirty="0">
              <a:solidFill>
                <a:prstClr val="black"/>
              </a:solidFill>
              <a:latin typeface="Calibri"/>
              <a:ea typeface="+mn-ea"/>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Internet Architecture:</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internet architecture, also called TCP/ IP architecture based on its two most famous protocols. is shown above. The architecture evolved from experience in implementing ARPANET.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While the 7 layer OSI model can be applied to the Internet (with some imagination), a four layer model is used instead. At the lowest layer is a variety of network protocols (also called data link layer or </a:t>
            </a:r>
            <a:r>
              <a:rPr lang="en-US" sz="1200" kern="1200" dirty="0" err="1" smtClean="0">
                <a:solidFill>
                  <a:schemeClr val="tx1"/>
                </a:solidFill>
                <a:latin typeface="+mn-lt"/>
                <a:ea typeface="+mn-ea"/>
                <a:cs typeface="+mn-cs"/>
              </a:rPr>
              <a:t>subnetwork</a:t>
            </a:r>
            <a:r>
              <a:rPr lang="en-US" sz="1200" kern="1200" dirty="0" smtClean="0">
                <a:solidFill>
                  <a:schemeClr val="tx1"/>
                </a:solidFill>
                <a:latin typeface="+mn-lt"/>
                <a:ea typeface="+mn-ea"/>
                <a:cs typeface="+mn-cs"/>
              </a:rPr>
              <a:t> layer). In practice, these protocols are implemented using a combination of hardware (network adapters) and software (network device driver). For example, you might find Ethernet card or Fiber Distributed Data Interface (FDDI) protocols at this layer.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second layer consists of a single protocol called Internet Protocol (IP). This is the protocol that supports the interconnection of multiple networking technologies into a single logical internetwork.</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The third layer consists of two main protocols---the Transmission Control Protocol and the User Datagram Protocol (UDP). TCP and UDP provide alternative logical channels to application programs. TCP provides a bye steam channel and UDP provides an unreliable datagram service. TCP and UDP are sometimes called end to end protocol.</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Running above the transport layer are a range of </a:t>
            </a:r>
            <a:r>
              <a:rPr lang="en-US" sz="1200" kern="1200" dirty="0" err="1" smtClean="0">
                <a:solidFill>
                  <a:schemeClr val="tx1"/>
                </a:solidFill>
                <a:latin typeface="+mn-lt"/>
                <a:ea typeface="+mn-ea"/>
                <a:cs typeface="+mn-cs"/>
              </a:rPr>
              <a:t>applicatio</a:t>
            </a:r>
            <a:r>
              <a:rPr lang="en-US" sz="1200" kern="1200" dirty="0" smtClean="0">
                <a:solidFill>
                  <a:schemeClr val="tx1"/>
                </a:solidFill>
                <a:latin typeface="+mn-lt"/>
                <a:ea typeface="+mn-ea"/>
                <a:cs typeface="+mn-cs"/>
              </a:rPr>
              <a:t> protocol such as FTP, TFTP, HTTP, SMTP, Telnet, etc.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Difference between application programs and application layer protocol. All the WWW browsers (Safari, Firefox, IE, Opera, Lynx, etc.) There is a similarly large numbers of </a:t>
            </a:r>
            <a:r>
              <a:rPr lang="en-US" sz="1200" kern="1200" dirty="0" err="1" smtClean="0">
                <a:solidFill>
                  <a:schemeClr val="tx1"/>
                </a:solidFill>
                <a:latin typeface="+mn-lt"/>
                <a:ea typeface="+mn-ea"/>
                <a:cs typeface="+mn-cs"/>
              </a:rPr>
              <a:t>webservers</a:t>
            </a:r>
            <a:r>
              <a:rPr lang="en-US" sz="1200" kern="1200" dirty="0" smtClean="0">
                <a:solidFill>
                  <a:schemeClr val="tx1"/>
                </a:solidFill>
                <a:latin typeface="+mn-lt"/>
                <a:ea typeface="+mn-ea"/>
                <a:cs typeface="+mn-cs"/>
              </a:rPr>
              <a:t>. The reason all of them can interwork is that they all conform to the HTTP application layer protocol.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Internet architecture does not imply strict layering. The application is free to bypass the defined transport layer protocols and to directly use IP or any of the underlying networks. In fact, programmers are free to define new channel abstractions.</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Hour glass shape: Wide at the top and bottom but narrow at the waist: IP serves as the focal point of the architecture. IP is a common method of </a:t>
            </a:r>
            <a:r>
              <a:rPr lang="en-US" sz="1200" kern="1200" dirty="0" err="1" smtClean="0">
                <a:solidFill>
                  <a:schemeClr val="tx1"/>
                </a:solidFill>
                <a:latin typeface="+mn-lt"/>
                <a:ea typeface="+mn-ea"/>
                <a:cs typeface="+mn-cs"/>
              </a:rPr>
              <a:t>exchaning</a:t>
            </a:r>
            <a:r>
              <a:rPr lang="en-US" sz="1200" kern="1200" dirty="0" smtClean="0">
                <a:solidFill>
                  <a:schemeClr val="tx1"/>
                </a:solidFill>
                <a:latin typeface="+mn-lt"/>
                <a:ea typeface="+mn-ea"/>
                <a:cs typeface="+mn-cs"/>
              </a:rPr>
              <a:t> packets among a wide collection of networks.</a:t>
            </a:r>
          </a:p>
          <a:p>
            <a:endParaRPr lang="en-US" baseline="0" dirty="0" smtClean="0"/>
          </a:p>
          <a:p>
            <a:r>
              <a:rPr lang="en-US" i="1" baseline="0" dirty="0" smtClean="0"/>
              <a:t>Image source: Jennifer </a:t>
            </a:r>
            <a:r>
              <a:rPr lang="en-US" i="1" baseline="0" dirty="0" err="1" smtClean="0"/>
              <a:t>Ruxford</a:t>
            </a:r>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38</a:t>
            </a:fld>
            <a:endParaRPr lang="en-US" sz="1200" kern="1200" dirty="0">
              <a:solidFill>
                <a:prstClr val="black"/>
              </a:solidFill>
              <a:latin typeface="Calibri"/>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Applies up and down protocol graphs</a:t>
            </a:r>
          </a:p>
          <a:p>
            <a:endParaRPr lang="en-US" baseline="0" dirty="0" smtClean="0"/>
          </a:p>
          <a:p>
            <a:r>
              <a:rPr lang="en-US" baseline="0" dirty="0" smtClean="0"/>
              <a:t>Practically, what it implies is a 8/16/32 bit field for identifying upper layer protocols.</a:t>
            </a:r>
          </a:p>
          <a:p>
            <a:endParaRPr lang="en-US" baseline="0" dirty="0" smtClean="0"/>
          </a:p>
          <a:p>
            <a:r>
              <a:rPr lang="en-US" baseline="0" dirty="0" smtClean="0"/>
              <a:t>Type field at the network (or data link layer) identifies the protocol at the internetworking layer.</a:t>
            </a:r>
          </a:p>
          <a:p>
            <a:endParaRPr lang="en-US" baseline="0" dirty="0" smtClean="0"/>
          </a:p>
          <a:p>
            <a:r>
              <a:rPr lang="en-US" baseline="0" dirty="0" smtClean="0"/>
              <a:t>Protocol field (in the IP header) identifies the transport protocol. </a:t>
            </a:r>
          </a:p>
          <a:p>
            <a:endParaRPr lang="en-US" baseline="0" dirty="0" smtClean="0"/>
          </a:p>
          <a:p>
            <a:r>
              <a:rPr lang="en-US" baseline="0" dirty="0" smtClean="0"/>
              <a:t>Port no (in the TCP header) identifies the application protocol.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39</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Connectivity is obviously necessary for networks</a:t>
            </a:r>
          </a:p>
          <a:p>
            <a:r>
              <a:rPr lang="en-US" baseline="0" dirty="0" smtClean="0"/>
              <a:t>Privacy concerns can lead to limiting connectivity to certain nodes</a:t>
            </a:r>
          </a:p>
          <a:p>
            <a:endParaRPr lang="en-US" baseline="0" dirty="0" smtClean="0"/>
          </a:p>
          <a:p>
            <a:r>
              <a:rPr lang="en-US" baseline="0" dirty="0" smtClean="0"/>
              <a:t>Internet is an open system</a:t>
            </a:r>
          </a:p>
          <a:p>
            <a:r>
              <a:rPr lang="en-US" baseline="0" dirty="0" smtClean="0"/>
              <a:t>A private network will be a closed system (with connectivity options provided to only a few selected nodes)</a:t>
            </a:r>
          </a:p>
          <a:p>
            <a:endParaRPr lang="en-US" baseline="0" dirty="0" smtClean="0"/>
          </a:p>
          <a:p>
            <a:r>
              <a:rPr lang="en-US" baseline="0" dirty="0" smtClean="0"/>
              <a:t>Scalability:</a:t>
            </a:r>
          </a:p>
          <a:p>
            <a:endParaRPr lang="en-US" baseline="0" dirty="0" smtClean="0"/>
          </a:p>
          <a:p>
            <a:r>
              <a:rPr lang="en-US" baseline="0" dirty="0" smtClean="0"/>
              <a:t>Internet as a model, we want to build scalable networks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40</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idea of abstraction: (copy/ paste from MIT’s link)</a:t>
            </a:r>
          </a:p>
          <a:p>
            <a:endParaRPr lang="en-US" baseline="0" dirty="0" smtClean="0"/>
          </a:p>
          <a:p>
            <a:r>
              <a:rPr lang="en-US" baseline="0" dirty="0" smtClean="0"/>
              <a:t>Link: Physical medium; Physical medium can be electromagnetic waves (i.e., wireless)</a:t>
            </a:r>
          </a:p>
          <a:p>
            <a:endParaRPr lang="en-US" baseline="0" dirty="0" smtClean="0"/>
          </a:p>
          <a:p>
            <a:r>
              <a:rPr lang="en-US" baseline="0" dirty="0" smtClean="0"/>
              <a:t>Online assignment: What are the different kinds of physical medium?</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baseline="0" dirty="0" smtClean="0"/>
              <a:t>Link: Physical medium; Physical medium can be electromagnetic waves (i.e., wireless)</a:t>
            </a:r>
          </a:p>
          <a:p>
            <a:endParaRPr lang="en-US" baseline="0" dirty="0" smtClean="0"/>
          </a:p>
          <a:p>
            <a:r>
              <a:rPr lang="en-US" baseline="0" dirty="0" smtClean="0"/>
              <a:t>Online assignment: What are the different kinds of physical medium?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Modularity, abstraction and modeling (from MIT’s OCW course 6.01 on “Introduction to EECS”) </a:t>
            </a:r>
          </a:p>
          <a:p>
            <a:endParaRPr lang="en-US" sz="1200"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Whether proving a theorem by building up from lemmas to basic theorems to more specialized</a:t>
            </a:r>
          </a:p>
          <a:p>
            <a:r>
              <a:rPr lang="en-US" sz="1200" i="1" kern="1200" baseline="0" dirty="0" smtClean="0">
                <a:solidFill>
                  <a:schemeClr val="tx1"/>
                </a:solidFill>
                <a:latin typeface="+mn-lt"/>
                <a:ea typeface="+mn-ea"/>
                <a:cs typeface="+mn-cs"/>
              </a:rPr>
              <a:t>results, or designing a circuit by building up from components to modules to complex</a:t>
            </a:r>
          </a:p>
          <a:p>
            <a:r>
              <a:rPr lang="en-US" sz="1200" i="1" kern="1200" baseline="0" dirty="0" smtClean="0">
                <a:solidFill>
                  <a:schemeClr val="tx1"/>
                </a:solidFill>
                <a:latin typeface="+mn-lt"/>
                <a:ea typeface="+mn-ea"/>
                <a:cs typeface="+mn-cs"/>
              </a:rPr>
              <a:t>processors, or designing a software system by building up from generic procedures to classes</a:t>
            </a:r>
          </a:p>
          <a:p>
            <a:r>
              <a:rPr lang="en-US" sz="1200" i="1" kern="1200" baseline="0" dirty="0" smtClean="0">
                <a:solidFill>
                  <a:schemeClr val="tx1"/>
                </a:solidFill>
                <a:latin typeface="+mn-lt"/>
                <a:ea typeface="+mn-ea"/>
                <a:cs typeface="+mn-cs"/>
              </a:rPr>
              <a:t>to class libraries, humans deal with complexity by exploiting the power of abstraction and</a:t>
            </a:r>
          </a:p>
          <a:p>
            <a:r>
              <a:rPr lang="en-US" sz="1200" i="1" kern="1200" baseline="0" dirty="0" smtClean="0">
                <a:solidFill>
                  <a:schemeClr val="tx1"/>
                </a:solidFill>
                <a:latin typeface="+mn-lt"/>
                <a:ea typeface="+mn-ea"/>
                <a:cs typeface="+mn-cs"/>
              </a:rPr>
              <a:t>modularity. And this is because there is only so much complexity a single person can consciously</a:t>
            </a:r>
          </a:p>
          <a:p>
            <a:r>
              <a:rPr lang="en-US" sz="1200" i="1" kern="1200" baseline="0" dirty="0" smtClean="0">
                <a:solidFill>
                  <a:schemeClr val="tx1"/>
                </a:solidFill>
                <a:latin typeface="+mn-lt"/>
                <a:ea typeface="+mn-ea"/>
                <a:cs typeface="+mn-cs"/>
              </a:rPr>
              <a:t>manage at a time.</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Modularity is the idea of building components that can be re-used; and abstraction is the</a:t>
            </a:r>
          </a:p>
          <a:p>
            <a:r>
              <a:rPr lang="en-US" sz="1200" i="1" kern="1200" baseline="0" dirty="0" smtClean="0">
                <a:solidFill>
                  <a:schemeClr val="tx1"/>
                </a:solidFill>
                <a:latin typeface="+mn-lt"/>
                <a:ea typeface="+mn-ea"/>
                <a:cs typeface="+mn-cs"/>
              </a:rPr>
              <a:t>idea that after constructing a module (be it software or circuits or gears), most of the</a:t>
            </a:r>
          </a:p>
          <a:p>
            <a:r>
              <a:rPr lang="en-US" sz="1200" i="1" kern="1200" baseline="0" dirty="0" smtClean="0">
                <a:solidFill>
                  <a:schemeClr val="tx1"/>
                </a:solidFill>
                <a:latin typeface="+mn-lt"/>
                <a:ea typeface="+mn-ea"/>
                <a:cs typeface="+mn-cs"/>
              </a:rPr>
              <a:t>details of the module construction can be ignored and a simpler description used for module</a:t>
            </a:r>
          </a:p>
          <a:p>
            <a:r>
              <a:rPr lang="en-US" sz="1200" i="1" kern="1200" baseline="0" dirty="0" smtClean="0">
                <a:solidFill>
                  <a:schemeClr val="tx1"/>
                </a:solidFill>
                <a:latin typeface="+mn-lt"/>
                <a:ea typeface="+mn-ea"/>
                <a:cs typeface="+mn-cs"/>
              </a:rPr>
              <a:t>interaction (the module computes the square root, or doubles the voltage, or changes the</a:t>
            </a:r>
          </a:p>
          <a:p>
            <a:r>
              <a:rPr lang="en-US" sz="1200" i="1" kern="1200" baseline="0" dirty="0" smtClean="0">
                <a:solidFill>
                  <a:schemeClr val="tx1"/>
                </a:solidFill>
                <a:latin typeface="+mn-lt"/>
                <a:ea typeface="+mn-ea"/>
                <a:cs typeface="+mn-cs"/>
              </a:rPr>
              <a:t>direction of motion).</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One can move up a level of abstraction and construct a new module by putting together</a:t>
            </a:r>
          </a:p>
          <a:p>
            <a:r>
              <a:rPr lang="en-US" sz="1200" i="1" kern="1200" baseline="0" dirty="0" smtClean="0">
                <a:solidFill>
                  <a:schemeClr val="tx1"/>
                </a:solidFill>
                <a:latin typeface="+mn-lt"/>
                <a:ea typeface="+mn-ea"/>
                <a:cs typeface="+mn-cs"/>
              </a:rPr>
              <a:t>several previously-built modules, thinking only of their abstract descriptions, and not their</a:t>
            </a:r>
          </a:p>
          <a:p>
            <a:r>
              <a:rPr lang="en-US" sz="1200" i="1" kern="1200" baseline="0" dirty="0" smtClean="0">
                <a:solidFill>
                  <a:schemeClr val="tx1"/>
                </a:solidFill>
                <a:latin typeface="+mn-lt"/>
                <a:ea typeface="+mn-ea"/>
                <a:cs typeface="+mn-cs"/>
              </a:rPr>
              <a:t>implementations. This process gives one the ability to construct systems with complexity</a:t>
            </a:r>
          </a:p>
          <a:p>
            <a:r>
              <a:rPr lang="en-US" sz="1200" i="1" kern="1200" baseline="0" dirty="0" smtClean="0">
                <a:solidFill>
                  <a:schemeClr val="tx1"/>
                </a:solidFill>
                <a:latin typeface="+mn-lt"/>
                <a:ea typeface="+mn-ea"/>
                <a:cs typeface="+mn-cs"/>
              </a:rPr>
              <a:t>far beyond what would be possible if it were necessary to understand each component in</a:t>
            </a:r>
          </a:p>
          <a:p>
            <a:r>
              <a:rPr lang="en-US" sz="1200" i="1" kern="1200" baseline="0" dirty="0" smtClean="0">
                <a:solidFill>
                  <a:schemeClr val="tx1"/>
                </a:solidFill>
                <a:latin typeface="+mn-lt"/>
                <a:ea typeface="+mn-ea"/>
                <a:cs typeface="+mn-cs"/>
              </a:rPr>
              <a:t>detail.</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Any module can be described in a large number of ways. We might describe the circuitry</a:t>
            </a:r>
          </a:p>
          <a:p>
            <a:r>
              <a:rPr lang="en-US" sz="1200" i="1" kern="1200" baseline="0" dirty="0" smtClean="0">
                <a:solidFill>
                  <a:schemeClr val="tx1"/>
                </a:solidFill>
                <a:latin typeface="+mn-lt"/>
                <a:ea typeface="+mn-ea"/>
                <a:cs typeface="+mn-cs"/>
              </a:rPr>
              <a:t>in a digital watch in terms of how it behaves as a clock and a stopwatch, or in terms of</a:t>
            </a:r>
          </a:p>
          <a:p>
            <a:r>
              <a:rPr lang="en-US" sz="1200" i="1" kern="1200" baseline="0" dirty="0" smtClean="0">
                <a:solidFill>
                  <a:schemeClr val="tx1"/>
                </a:solidFill>
                <a:latin typeface="+mn-lt"/>
                <a:ea typeface="+mn-ea"/>
                <a:cs typeface="+mn-cs"/>
              </a:rPr>
              <a:t>voltages and currents within the circuit, or in terms of the heat produced at different parts</a:t>
            </a:r>
          </a:p>
          <a:p>
            <a:r>
              <a:rPr lang="en-US" sz="1200" i="1" kern="1200" baseline="0" dirty="0" smtClean="0">
                <a:solidFill>
                  <a:schemeClr val="tx1"/>
                </a:solidFill>
                <a:latin typeface="+mn-lt"/>
                <a:ea typeface="+mn-ea"/>
                <a:cs typeface="+mn-cs"/>
              </a:rPr>
              <a:t>of the circuitry. Each of these is a different model of the watch. Different models will be</a:t>
            </a:r>
          </a:p>
          <a:p>
            <a:r>
              <a:rPr lang="en-US" sz="1200" i="1" kern="1200" baseline="0" dirty="0" smtClean="0">
                <a:solidFill>
                  <a:schemeClr val="tx1"/>
                </a:solidFill>
                <a:latin typeface="+mn-lt"/>
                <a:ea typeface="+mn-ea"/>
                <a:cs typeface="+mn-cs"/>
              </a:rPr>
              <a:t>appropriate for different tasks: there is no single correct model.</a:t>
            </a:r>
          </a:p>
          <a:p>
            <a:endParaRPr lang="en-US" sz="1200" i="1" kern="1200" baseline="0" dirty="0" smtClean="0">
              <a:solidFill>
                <a:schemeClr val="tx1"/>
              </a:solidFill>
              <a:latin typeface="+mn-lt"/>
              <a:ea typeface="+mn-ea"/>
              <a:cs typeface="+mn-cs"/>
            </a:endParaRPr>
          </a:p>
          <a:p>
            <a:endParaRPr lang="en-US" i="1" baseline="0" dirty="0" smtClean="0"/>
          </a:p>
          <a:p>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Link: Physical medium; Physical medium can be electromagnetic waves (i.e., wireless)</a:t>
            </a:r>
          </a:p>
          <a:p>
            <a:endParaRPr lang="en-US" baseline="0" dirty="0" smtClean="0"/>
          </a:p>
          <a:p>
            <a:r>
              <a:rPr lang="en-US" baseline="0" dirty="0" smtClean="0"/>
              <a:t>Online assignment: What are the different kinds of physical medium?</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3/25/2021</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3/25/2021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3/25/2021</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3/25/2021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3/25/2021</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3/25/2021</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0" y="1642408"/>
            <a:ext cx="9144000" cy="1107996"/>
          </a:xfrm>
          <a:prstGeom prst="rect">
            <a:avLst/>
          </a:prstGeom>
        </p:spPr>
        <p:txBody>
          <a:bodyPr wrap="square">
            <a:spAutoFit/>
          </a:bodyPr>
          <a:lstStyle/>
          <a:p>
            <a:pPr lvl="0" algn="ctr"/>
            <a:r>
              <a:rPr lang="en-US" sz="6600" b="1" dirty="0" smtClean="0">
                <a:solidFill>
                  <a:schemeClr val="accent6">
                    <a:lumMod val="75000"/>
                  </a:schemeClr>
                </a:solidFill>
                <a:effectLst>
                  <a:outerShdw dir="5040000" algn="tl">
                    <a:srgbClr val="1F497D">
                      <a:lumMod val="75000"/>
                    </a:srgbClr>
                  </a:outerShdw>
                </a:effectLst>
                <a:latin typeface="Tahoma" pitchFamily="34" charset="0"/>
                <a:ea typeface="+mj-ea"/>
                <a:cs typeface="Tahoma" pitchFamily="34" charset="0"/>
              </a:rPr>
              <a:t>Topic 1: </a:t>
            </a:r>
            <a:r>
              <a:rPr lang="en-US" sz="6600" b="1" dirty="0" smtClean="0">
                <a:solidFill>
                  <a:schemeClr val="bg2">
                    <a:lumMod val="90000"/>
                  </a:schemeClr>
                </a:solidFill>
                <a:effectLst>
                  <a:outerShdw dir="5040000" algn="tl">
                    <a:srgbClr val="1F497D">
                      <a:lumMod val="75000"/>
                    </a:srgbClr>
                  </a:outerShdw>
                </a:effectLst>
                <a:latin typeface="Tahoma" pitchFamily="34" charset="0"/>
                <a:ea typeface="+mj-ea"/>
                <a:cs typeface="Tahoma" pitchFamily="34" charset="0"/>
              </a:rPr>
              <a:t>Foundation</a:t>
            </a:r>
          </a:p>
        </p:txBody>
      </p:sp>
      <p:grpSp>
        <p:nvGrpSpPr>
          <p:cNvPr id="17" name="Group 16"/>
          <p:cNvGrpSpPr/>
          <p:nvPr/>
        </p:nvGrpSpPr>
        <p:grpSpPr>
          <a:xfrm>
            <a:off x="2133600" y="2971800"/>
            <a:ext cx="4267200" cy="1323439"/>
            <a:chOff x="1746250" y="2772490"/>
            <a:chExt cx="4267200" cy="1323439"/>
          </a:xfrm>
        </p:grpSpPr>
        <p:sp>
          <p:nvSpPr>
            <p:cNvPr id="14" name="TextBox 13"/>
            <p:cNvSpPr txBox="1"/>
            <p:nvPr/>
          </p:nvSpPr>
          <p:spPr>
            <a:xfrm>
              <a:off x="1746250" y="2772490"/>
              <a:ext cx="3073400" cy="1323439"/>
            </a:xfrm>
            <a:prstGeom prst="rect">
              <a:avLst/>
            </a:prstGeom>
            <a:noFill/>
          </p:spPr>
          <p:style>
            <a:lnRef idx="0">
              <a:scrgbClr r="0" g="0" b="0"/>
            </a:lnRef>
            <a:fillRef idx="1002">
              <a:schemeClr val="dk2"/>
            </a:fillRef>
            <a:effectRef idx="0">
              <a:scrgbClr r="0" g="0" b="0"/>
            </a:effectRef>
            <a:fontRef idx="major"/>
          </p:style>
          <p:txBody>
            <a:bodyPr wrap="square" rtlCol="0">
              <a:spAutoFit/>
              <a:scene3d>
                <a:camera prst="orthographicFront"/>
                <a:lightRig rig="threePt" dir="t"/>
              </a:scene3d>
              <a:sp3d extrusionH="57150">
                <a:bevelT h="25400" prst="softRound"/>
              </a:sp3d>
            </a:bodyPr>
            <a:lstStyle/>
            <a:p>
              <a:pPr algn="ctr" rtl="0"/>
              <a:r>
                <a:rPr lang="en-US" sz="8000" b="1" dirty="0" smtClean="0">
                  <a:solidFill>
                    <a:schemeClr val="tx2">
                      <a:lumMod val="20000"/>
                      <a:lumOff val="80000"/>
                    </a:schemeClr>
                  </a:solidFill>
                  <a:effectLst>
                    <a:outerShdw blurRad="60007" dir="2000400" sy="-30000" kx="-800400" algn="bl" rotWithShape="0">
                      <a:prstClr val="black">
                        <a:alpha val="20000"/>
                      </a:prstClr>
                    </a:outerShdw>
                  </a:effectLst>
                  <a:latin typeface="Agency FB" pitchFamily="34" charset="0"/>
                </a:rPr>
                <a:t>Lecture</a:t>
              </a:r>
              <a:endParaRPr lang="en-US" sz="8000" b="1" dirty="0">
                <a:solidFill>
                  <a:schemeClr val="tx2">
                    <a:lumMod val="20000"/>
                    <a:lumOff val="80000"/>
                  </a:schemeClr>
                </a:solidFill>
                <a:effectLst>
                  <a:outerShdw blurRad="60007" dir="2000400" sy="-30000" kx="-800400" algn="bl" rotWithShape="0">
                    <a:prstClr val="black">
                      <a:alpha val="20000"/>
                    </a:prstClr>
                  </a:outerShdw>
                </a:effectLst>
                <a:latin typeface="Agency FB" pitchFamily="34" charset="0"/>
              </a:endParaRPr>
            </a:p>
          </p:txBody>
        </p:sp>
        <p:sp>
          <p:nvSpPr>
            <p:cNvPr id="16" name="Oval 15"/>
            <p:cNvSpPr/>
            <p:nvPr/>
          </p:nvSpPr>
          <p:spPr>
            <a:xfrm>
              <a:off x="4800600" y="2800529"/>
              <a:ext cx="1212850" cy="1295400"/>
            </a:xfrm>
            <a:prstGeom prst="ellipse">
              <a:avLst/>
            </a:prstGeom>
            <a:solidFill>
              <a:schemeClr val="tx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800" b="1" dirty="0" smtClean="0">
                  <a:solidFill>
                    <a:schemeClr val="bg1"/>
                  </a:solidFill>
                </a:rPr>
                <a:t>1</a:t>
              </a:r>
              <a:endParaRPr lang="en-US" dirty="0">
                <a:solidFill>
                  <a:schemeClr val="bg1"/>
                </a:solidFill>
              </a:endParaRPr>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Links/ </a:t>
            </a:r>
            <a:r>
              <a:rPr lang="en-US" sz="6000" b="1" dirty="0">
                <a:ln cap="rnd" cmpd="thickThin">
                  <a:solidFill>
                    <a:prstClr val="black"/>
                  </a:solidFill>
                  <a:bevel/>
                </a:ln>
                <a:solidFill>
                  <a:srgbClr val="FF0000"/>
                </a:solidFill>
                <a:effectLst>
                  <a:glow rad="101600">
                    <a:schemeClr val="accent1">
                      <a:satMod val="175000"/>
                      <a:alpha val="40000"/>
                    </a:schemeClr>
                  </a:glow>
                  <a:outerShdw blurRad="50800" dist="50800" dir="5400000" algn="ctr" rotWithShape="0">
                    <a:srgbClr val="000000">
                      <a:alpha val="83000"/>
                    </a:srgbClr>
                  </a:outerShdw>
                </a:effectLst>
                <a:latin typeface="Calibri"/>
              </a:rPr>
              <a:t>Nodes</a:t>
            </a:r>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Clouds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21" name="Group 20"/>
          <p:cNvGrpSpPr/>
          <p:nvPr/>
        </p:nvGrpSpPr>
        <p:grpSpPr>
          <a:xfrm>
            <a:off x="1676400" y="2133600"/>
            <a:ext cx="5867400" cy="4267200"/>
            <a:chOff x="1371600" y="1143000"/>
            <a:chExt cx="6400800" cy="4648200"/>
          </a:xfrm>
        </p:grpSpPr>
        <p:pic>
          <p:nvPicPr>
            <p:cNvPr id="2050" name="Picture 2"/>
            <p:cNvPicPr>
              <a:picLocks noChangeAspect="1" noChangeArrowheads="1"/>
            </p:cNvPicPr>
            <p:nvPr/>
          </p:nvPicPr>
          <p:blipFill>
            <a:blip r:embed="rId3"/>
            <a:srcRect/>
            <a:stretch>
              <a:fillRect/>
            </a:stretch>
          </p:blipFill>
          <p:spPr bwMode="auto">
            <a:xfrm>
              <a:off x="1371600" y="1143000"/>
              <a:ext cx="6324600" cy="4619625"/>
            </a:xfrm>
            <a:prstGeom prst="rect">
              <a:avLst/>
            </a:prstGeom>
            <a:noFill/>
            <a:ln w="9525">
              <a:noFill/>
              <a:miter lim="800000"/>
              <a:headEnd/>
              <a:tailEnd/>
            </a:ln>
            <a:effectLst/>
          </p:spPr>
        </p:pic>
        <p:grpSp>
          <p:nvGrpSpPr>
            <p:cNvPr id="20" name="Group 19"/>
            <p:cNvGrpSpPr/>
            <p:nvPr/>
          </p:nvGrpSpPr>
          <p:grpSpPr>
            <a:xfrm>
              <a:off x="1371600" y="1295400"/>
              <a:ext cx="6400800" cy="4495800"/>
              <a:chOff x="1371600" y="1295400"/>
              <a:chExt cx="6400800" cy="4495800"/>
            </a:xfrm>
          </p:grpSpPr>
          <p:sp>
            <p:nvSpPr>
              <p:cNvPr id="11" name="Rectangle 10"/>
              <p:cNvSpPr/>
              <p:nvPr/>
            </p:nvSpPr>
            <p:spPr>
              <a:xfrm>
                <a:off x="3048000" y="129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38600" y="129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05400" y="129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86600" y="32766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510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57600" y="510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71600" y="37338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371600" y="2819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p:cNvSpPr/>
          <p:nvPr/>
        </p:nvSpPr>
        <p:spPr>
          <a:xfrm>
            <a:off x="838200" y="914400"/>
            <a:ext cx="7467600" cy="762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ysClr val="windowText" lastClr="000000"/>
                  </a:solidFill>
                </a:ln>
                <a:solidFill>
                  <a:srgbClr val="FF6600"/>
                </a:solidFill>
                <a:latin typeface="Calibri"/>
              </a:rPr>
              <a:t>Nodes that utilize the network: </a:t>
            </a:r>
            <a:r>
              <a:rPr lang="en-US" sz="2800" b="1" dirty="0" smtClean="0">
                <a:solidFill>
                  <a:schemeClr val="bg1"/>
                </a:solidFill>
                <a:latin typeface="Calibri"/>
              </a:rPr>
              <a:t>Hosts, PCs</a:t>
            </a:r>
            <a:r>
              <a:rPr lang="en-US" sz="2800" b="1" dirty="0" smtClean="0">
                <a:ln>
                  <a:solidFill>
                    <a:sysClr val="windowText" lastClr="000000"/>
                  </a:solidFill>
                </a:ln>
                <a:solidFill>
                  <a:schemeClr val="bg1"/>
                </a:solidFill>
                <a:latin typeface="Calibri"/>
              </a:rPr>
              <a:t>.</a:t>
            </a:r>
            <a:endParaRPr lang="en-US" sz="2800" b="1" dirty="0">
              <a:ln>
                <a:solidFill>
                  <a:sysClr val="windowText" lastClr="000000"/>
                </a:solidFill>
              </a:ln>
              <a:solidFill>
                <a:schemeClr val="bg1"/>
              </a:solidFill>
              <a:latin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Links</a:t>
            </a:r>
            <a:r>
              <a:rPr lang="en-US" sz="6000" b="1"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a:t>
            </a:r>
            <a:r>
              <a:rPr lang="en-US" sz="6000" b="1" dirty="0">
                <a:ln cap="rnd" cmpd="thickThin">
                  <a:solidFill>
                    <a:prstClr val="black"/>
                  </a:solidFill>
                  <a:bevel/>
                </a:ln>
                <a:solidFill>
                  <a:srgbClr val="FF0000"/>
                </a:solidFill>
                <a:effectLst>
                  <a:glow rad="101600">
                    <a:schemeClr val="accent1">
                      <a:satMod val="175000"/>
                      <a:alpha val="40000"/>
                    </a:schemeClr>
                  </a:glow>
                  <a:outerShdw blurRad="50800" dist="50800" dir="5400000" algn="ctr" rotWithShape="0">
                    <a:srgbClr val="000000">
                      <a:alpha val="83000"/>
                    </a:srgbClr>
                  </a:outerShdw>
                </a:effectLst>
                <a:latin typeface="Calibri"/>
              </a:rPr>
              <a:t> </a:t>
            </a:r>
            <a:r>
              <a:rPr lang="en-US" sz="6000" b="1"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Nodes/ </a:t>
            </a:r>
            <a:r>
              <a:rPr lang="en-US" sz="6000" b="1" dirty="0">
                <a:ln cap="rnd" cmpd="thickThin">
                  <a:solidFill>
                    <a:prstClr val="black"/>
                  </a:solidFill>
                  <a:bevel/>
                </a:ln>
                <a:solidFill>
                  <a:srgbClr val="FF0000"/>
                </a:solidFill>
                <a:effectLst>
                  <a:glow rad="101600">
                    <a:schemeClr val="accent1">
                      <a:satMod val="175000"/>
                      <a:alpha val="40000"/>
                    </a:schemeClr>
                  </a:glow>
                  <a:outerShdw blurRad="50800" dist="50800" dir="5400000" algn="ctr" rotWithShape="0">
                    <a:srgbClr val="000000">
                      <a:alpha val="83000"/>
                    </a:srgbClr>
                  </a:outerShdw>
                </a:effectLst>
                <a:latin typeface="Calibri"/>
              </a:rPr>
              <a:t>Clouds</a:t>
            </a:r>
          </a:p>
        </p:txBody>
      </p:sp>
      <p:grpSp>
        <p:nvGrpSpPr>
          <p:cNvPr id="2" name="Group 20"/>
          <p:cNvGrpSpPr/>
          <p:nvPr/>
        </p:nvGrpSpPr>
        <p:grpSpPr>
          <a:xfrm>
            <a:off x="1676400" y="2133600"/>
            <a:ext cx="5867400" cy="4267200"/>
            <a:chOff x="1371600" y="1143000"/>
            <a:chExt cx="6400800" cy="4648200"/>
          </a:xfrm>
        </p:grpSpPr>
        <p:pic>
          <p:nvPicPr>
            <p:cNvPr id="2050" name="Picture 2"/>
            <p:cNvPicPr>
              <a:picLocks noChangeAspect="1" noChangeArrowheads="1"/>
            </p:cNvPicPr>
            <p:nvPr/>
          </p:nvPicPr>
          <p:blipFill>
            <a:blip r:embed="rId3"/>
            <a:srcRect/>
            <a:stretch>
              <a:fillRect/>
            </a:stretch>
          </p:blipFill>
          <p:spPr bwMode="auto">
            <a:xfrm>
              <a:off x="1371600" y="1143000"/>
              <a:ext cx="6324600" cy="4619625"/>
            </a:xfrm>
            <a:prstGeom prst="rect">
              <a:avLst/>
            </a:prstGeom>
            <a:noFill/>
            <a:ln w="9525">
              <a:noFill/>
              <a:miter lim="800000"/>
              <a:headEnd/>
              <a:tailEnd/>
            </a:ln>
            <a:effectLst/>
          </p:spPr>
        </p:pic>
        <p:grpSp>
          <p:nvGrpSpPr>
            <p:cNvPr id="3" name="Group 19"/>
            <p:cNvGrpSpPr/>
            <p:nvPr/>
          </p:nvGrpSpPr>
          <p:grpSpPr>
            <a:xfrm>
              <a:off x="1371600" y="1295400"/>
              <a:ext cx="6400800" cy="4495800"/>
              <a:chOff x="1371600" y="1295400"/>
              <a:chExt cx="6400800" cy="4495800"/>
            </a:xfrm>
          </p:grpSpPr>
          <p:sp>
            <p:nvSpPr>
              <p:cNvPr id="11" name="Rectangle 10"/>
              <p:cNvSpPr/>
              <p:nvPr/>
            </p:nvSpPr>
            <p:spPr>
              <a:xfrm>
                <a:off x="3048000" y="129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38600" y="129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105400" y="129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86600" y="32766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648200" y="510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57600" y="5105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371600" y="37338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371600" y="2819400"/>
                <a:ext cx="685800" cy="685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ectangle 19"/>
          <p:cNvSpPr/>
          <p:nvPr/>
        </p:nvSpPr>
        <p:spPr>
          <a:xfrm>
            <a:off x="0" y="990600"/>
            <a:ext cx="9144000" cy="523220"/>
          </a:xfrm>
          <a:prstGeom prst="rect">
            <a:avLst/>
          </a:prstGeom>
          <a:solidFill>
            <a:schemeClr val="tx1"/>
          </a:solidFill>
        </p:spPr>
        <p:txBody>
          <a:bodyPr wrap="square">
            <a:spAutoFit/>
          </a:bodyPr>
          <a:lstStyle/>
          <a:p>
            <a:pPr algn="ctr" rtl="0"/>
            <a:r>
              <a:rPr lang="en-US" sz="2800" b="1" kern="1200" dirty="0" smtClean="0">
                <a:ln>
                  <a:solidFill>
                    <a:sysClr val="windowText" lastClr="000000"/>
                  </a:solidFill>
                </a:ln>
                <a:solidFill>
                  <a:srgbClr val="FF6600"/>
                </a:solidFill>
                <a:latin typeface="Calibri"/>
                <a:ea typeface="+mn-ea"/>
                <a:cs typeface="+mn-cs"/>
              </a:rPr>
              <a:t>Cloud is </a:t>
            </a:r>
            <a:r>
              <a:rPr lang="en-US" sz="2800" b="1" dirty="0" smtClean="0">
                <a:ln>
                  <a:solidFill>
                    <a:sysClr val="windowText" lastClr="000000"/>
                  </a:solidFill>
                </a:ln>
                <a:solidFill>
                  <a:srgbClr val="FF6600"/>
                </a:solidFill>
                <a:latin typeface="Calibri"/>
              </a:rPr>
              <a:t>used for abstraction; can represent (inter)network</a:t>
            </a:r>
            <a:endParaRPr lang="en-US" sz="2800" b="1" kern="1200" dirty="0">
              <a:ln>
                <a:solidFill>
                  <a:sysClr val="windowText" lastClr="000000"/>
                </a:solidFill>
              </a:ln>
              <a:solidFill>
                <a:srgbClr val="FF6600"/>
              </a:solidFill>
              <a:latin typeface="Calibri"/>
              <a:ea typeface="+mn-ea"/>
              <a:cs typeface="+mn-cs"/>
            </a:endParaRPr>
          </a:p>
        </p:txBody>
      </p:sp>
      <p:sp>
        <p:nvSpPr>
          <p:cNvPr id="21" name="Cloud 20"/>
          <p:cNvSpPr/>
          <p:nvPr/>
        </p:nvSpPr>
        <p:spPr>
          <a:xfrm>
            <a:off x="0" y="1524000"/>
            <a:ext cx="8763000" cy="5334000"/>
          </a:xfrm>
          <a:prstGeom prst="cloud">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22288" lvl="0">
              <a:defRPr/>
            </a:pPr>
            <a:r>
              <a:rPr lang="en-US" sz="3600" dirty="0" smtClean="0">
                <a:solidFill>
                  <a:schemeClr val="bg1"/>
                </a:solidFill>
              </a:rPr>
              <a:t>A </a:t>
            </a:r>
            <a:r>
              <a:rPr lang="en-US" sz="3600" b="1" dirty="0" smtClean="0">
                <a:solidFill>
                  <a:schemeClr val="bg1"/>
                </a:solidFill>
              </a:rPr>
              <a:t>network</a:t>
            </a:r>
            <a:r>
              <a:rPr lang="en-US" sz="3600" dirty="0" smtClean="0">
                <a:solidFill>
                  <a:schemeClr val="bg1"/>
                </a:solidFill>
              </a:rPr>
              <a:t> can be defined recursively as </a:t>
            </a:r>
            <a:r>
              <a:rPr lang="en-US" sz="3600" b="1" dirty="0" smtClean="0">
                <a:solidFill>
                  <a:srgbClr val="002060"/>
                </a:solidFill>
              </a:rPr>
              <a:t>two or more nodes connected by a physical link</a:t>
            </a:r>
            <a:r>
              <a:rPr lang="en-US" sz="3600" dirty="0" smtClean="0">
                <a:solidFill>
                  <a:schemeClr val="bg1"/>
                </a:solidFill>
              </a:rPr>
              <a:t>, </a:t>
            </a:r>
            <a:r>
              <a:rPr lang="en-US" sz="3600" b="1" dirty="0" smtClean="0">
                <a:ln>
                  <a:solidFill>
                    <a:schemeClr val="bg1"/>
                  </a:solidFill>
                </a:ln>
                <a:solidFill>
                  <a:srgbClr val="FF6600"/>
                </a:solidFill>
              </a:rPr>
              <a:t>or</a:t>
            </a:r>
            <a:r>
              <a:rPr lang="en-US" sz="3600" dirty="0" smtClean="0">
                <a:solidFill>
                  <a:schemeClr val="bg1"/>
                </a:solidFill>
              </a:rPr>
              <a:t> </a:t>
            </a:r>
            <a:r>
              <a:rPr lang="en-US" sz="3600" b="1" dirty="0" smtClean="0">
                <a:solidFill>
                  <a:srgbClr val="C00000"/>
                </a:solidFill>
              </a:rPr>
              <a:t>by two or more networks connected by one or more nodes</a:t>
            </a:r>
            <a:r>
              <a:rPr lang="en-US" sz="3600" dirty="0" smtClean="0">
                <a:solidFill>
                  <a:schemeClr val="bg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219200" y="1295400"/>
            <a:ext cx="6629400" cy="5305425"/>
          </a:xfrm>
          <a:prstGeom prst="rect">
            <a:avLst/>
          </a:prstGeom>
          <a:noFill/>
          <a:ln w="9525">
            <a:noFill/>
            <a:miter lim="800000"/>
            <a:headEnd/>
            <a:tailEnd/>
          </a:ln>
          <a:effectLst/>
        </p:spPr>
      </p:pic>
      <p:sp>
        <p:nvSpPr>
          <p:cNvPr id="13" name="AutoShape 20"/>
          <p:cNvSpPr>
            <a:spLocks noChangeArrowheads="1"/>
          </p:cNvSpPr>
          <p:nvPr/>
        </p:nvSpPr>
        <p:spPr bwMode="auto">
          <a:xfrm rot="2886308">
            <a:off x="3582952" y="2932115"/>
            <a:ext cx="225021" cy="1201776"/>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1" name="AutoShape 20"/>
          <p:cNvSpPr>
            <a:spLocks noChangeArrowheads="1"/>
          </p:cNvSpPr>
          <p:nvPr/>
        </p:nvSpPr>
        <p:spPr bwMode="auto">
          <a:xfrm rot="8267746">
            <a:off x="3493148" y="4033555"/>
            <a:ext cx="236174" cy="1238776"/>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Circuit switched networks</a:t>
            </a:r>
          </a:p>
        </p:txBody>
      </p:sp>
      <p:sp>
        <p:nvSpPr>
          <p:cNvPr id="9" name="AutoShape 20"/>
          <p:cNvSpPr>
            <a:spLocks noChangeArrowheads="1"/>
          </p:cNvSpPr>
          <p:nvPr/>
        </p:nvSpPr>
        <p:spPr bwMode="auto">
          <a:xfrm rot="5400000">
            <a:off x="3505200" y="3657600"/>
            <a:ext cx="228600" cy="838200"/>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0" name="AutoShape 20"/>
          <p:cNvSpPr>
            <a:spLocks noChangeArrowheads="1"/>
          </p:cNvSpPr>
          <p:nvPr/>
        </p:nvSpPr>
        <p:spPr bwMode="auto">
          <a:xfrm rot="5400000">
            <a:off x="5067300" y="3619500"/>
            <a:ext cx="228600" cy="914400"/>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2" name="AutoShape 20"/>
          <p:cNvSpPr>
            <a:spLocks noChangeArrowheads="1"/>
          </p:cNvSpPr>
          <p:nvPr/>
        </p:nvSpPr>
        <p:spPr bwMode="auto">
          <a:xfrm rot="2886308">
            <a:off x="5078435" y="4157695"/>
            <a:ext cx="242162" cy="1201776"/>
          </a:xfrm>
          <a:prstGeom prst="can">
            <a:avLst>
              <a:gd name="adj" fmla="val 42408"/>
            </a:avLst>
          </a:prstGeom>
          <a:solidFill>
            <a:schemeClr val="tx2">
              <a:lumMod val="90000"/>
            </a:schemeClr>
          </a:solidFill>
          <a:ln w="12700">
            <a:solidFill>
              <a:sysClr val="windowText" lastClr="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grpSp>
        <p:nvGrpSpPr>
          <p:cNvPr id="27" name="Group 26"/>
          <p:cNvGrpSpPr/>
          <p:nvPr/>
        </p:nvGrpSpPr>
        <p:grpSpPr>
          <a:xfrm>
            <a:off x="838200" y="2286000"/>
            <a:ext cx="1447801" cy="1676400"/>
            <a:chOff x="838200" y="2286000"/>
            <a:chExt cx="1447801" cy="1676400"/>
          </a:xfrm>
        </p:grpSpPr>
        <p:sp>
          <p:nvSpPr>
            <p:cNvPr id="14" name="Rectangle 13"/>
            <p:cNvSpPr/>
            <p:nvPr/>
          </p:nvSpPr>
          <p:spPr>
            <a:xfrm>
              <a:off x="1295400" y="3332813"/>
              <a:ext cx="628650" cy="6295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8200" y="2286000"/>
              <a:ext cx="1447801" cy="954107"/>
            </a:xfrm>
            <a:prstGeom prst="rect">
              <a:avLst/>
            </a:prstGeom>
            <a:noFill/>
          </p:spPr>
          <p:txBody>
            <a:bodyPr wrap="square" rtlCol="0">
              <a:spAutoFit/>
            </a:bodyPr>
            <a:lstStyle/>
            <a:p>
              <a:pPr algn="ctr" rtl="0"/>
              <a:r>
                <a:rPr lang="en-US" sz="2800" b="1" kern="1200" dirty="0" smtClean="0">
                  <a:ln cap="rnd" cmpd="thickThin">
                    <a:noFill/>
                    <a:bevel/>
                  </a:ln>
                  <a:solidFill>
                    <a:srgbClr val="FF0000"/>
                  </a:solidFill>
                  <a:latin typeface="Calibri"/>
                  <a:ea typeface="+mn-ea"/>
                  <a:cs typeface="+mn-cs"/>
                </a:rPr>
                <a:t>Source</a:t>
              </a:r>
            </a:p>
            <a:p>
              <a:pPr algn="ctr" rtl="0"/>
              <a:r>
                <a:rPr lang="en-US" sz="2800" b="1" dirty="0" smtClean="0">
                  <a:ln cap="rnd" cmpd="thickThin">
                    <a:noFill/>
                    <a:bevel/>
                  </a:ln>
                  <a:solidFill>
                    <a:srgbClr val="FF0000"/>
                  </a:solidFill>
                  <a:latin typeface="Calibri"/>
                </a:rPr>
                <a:t>(Caller)</a:t>
              </a:r>
              <a:endParaRPr lang="en-US" sz="2800" b="1" kern="1200" dirty="0">
                <a:ln cap="rnd" cmpd="thickThin">
                  <a:noFill/>
                  <a:bevel/>
                </a:ln>
                <a:solidFill>
                  <a:srgbClr val="FF0000"/>
                </a:solidFill>
                <a:latin typeface="Calibri"/>
                <a:ea typeface="+mn-ea"/>
                <a:cs typeface="+mn-cs"/>
              </a:endParaRPr>
            </a:p>
          </p:txBody>
        </p:sp>
      </p:grpSp>
      <p:grpSp>
        <p:nvGrpSpPr>
          <p:cNvPr id="30" name="Group 29"/>
          <p:cNvGrpSpPr/>
          <p:nvPr/>
        </p:nvGrpSpPr>
        <p:grpSpPr>
          <a:xfrm>
            <a:off x="6858000" y="3810000"/>
            <a:ext cx="1981200" cy="1716107"/>
            <a:chOff x="6858000" y="3810000"/>
            <a:chExt cx="1981200" cy="1716107"/>
          </a:xfrm>
        </p:grpSpPr>
        <p:sp>
          <p:nvSpPr>
            <p:cNvPr id="15" name="Rectangle 14"/>
            <p:cNvSpPr/>
            <p:nvPr/>
          </p:nvSpPr>
          <p:spPr>
            <a:xfrm>
              <a:off x="7219950" y="3810000"/>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858000" y="4572000"/>
              <a:ext cx="1981200" cy="954107"/>
            </a:xfrm>
            <a:prstGeom prst="rect">
              <a:avLst/>
            </a:prstGeom>
            <a:noFill/>
          </p:spPr>
          <p:txBody>
            <a:bodyPr wrap="square" rtlCol="0">
              <a:spAutoFit/>
            </a:bodyPr>
            <a:lstStyle/>
            <a:p>
              <a:pPr algn="ctr" rtl="0"/>
              <a:r>
                <a:rPr lang="en-US" sz="2800" b="1" kern="1200" dirty="0" smtClean="0">
                  <a:ln cap="rnd" cmpd="thickThin">
                    <a:noFill/>
                    <a:bevel/>
                  </a:ln>
                  <a:solidFill>
                    <a:srgbClr val="002060"/>
                  </a:solidFill>
                  <a:latin typeface="Calibri"/>
                  <a:ea typeface="+mn-ea"/>
                  <a:cs typeface="+mn-cs"/>
                </a:rPr>
                <a:t>Destination</a:t>
              </a:r>
            </a:p>
            <a:p>
              <a:pPr algn="ctr" rtl="0"/>
              <a:r>
                <a:rPr lang="en-US" sz="2800" b="1" dirty="0" smtClean="0">
                  <a:ln cap="rnd" cmpd="thickThin">
                    <a:noFill/>
                    <a:bevel/>
                  </a:ln>
                  <a:solidFill>
                    <a:srgbClr val="002060"/>
                  </a:solidFill>
                  <a:latin typeface="Calibri"/>
                </a:rPr>
                <a:t>(</a:t>
              </a:r>
              <a:r>
                <a:rPr lang="en-US" sz="2800" b="1" dirty="0" err="1" smtClean="0">
                  <a:ln cap="rnd" cmpd="thickThin">
                    <a:noFill/>
                    <a:bevel/>
                  </a:ln>
                  <a:solidFill>
                    <a:srgbClr val="002060"/>
                  </a:solidFill>
                  <a:latin typeface="Calibri"/>
                </a:rPr>
                <a:t>Callee</a:t>
              </a:r>
              <a:r>
                <a:rPr lang="en-US" sz="2800" b="1" dirty="0" smtClean="0">
                  <a:ln cap="rnd" cmpd="thickThin">
                    <a:noFill/>
                    <a:bevel/>
                  </a:ln>
                  <a:solidFill>
                    <a:srgbClr val="002060"/>
                  </a:solidFill>
                  <a:latin typeface="Calibri"/>
                </a:rPr>
                <a:t>)</a:t>
              </a:r>
              <a:endParaRPr lang="en-US" sz="2800" b="1" kern="1200" dirty="0">
                <a:ln cap="rnd" cmpd="thickThin">
                  <a:noFill/>
                  <a:bevel/>
                </a:ln>
                <a:solidFill>
                  <a:srgbClr val="002060"/>
                </a:solidFill>
                <a:latin typeface="Calibri"/>
                <a:ea typeface="+mn-ea"/>
                <a:cs typeface="+mn-cs"/>
              </a:endParaRPr>
            </a:p>
          </p:txBody>
        </p:sp>
      </p:grpSp>
      <p:grpSp>
        <p:nvGrpSpPr>
          <p:cNvPr id="25" name="Group 24"/>
          <p:cNvGrpSpPr/>
          <p:nvPr/>
        </p:nvGrpSpPr>
        <p:grpSpPr>
          <a:xfrm>
            <a:off x="1905000" y="3810000"/>
            <a:ext cx="5314950" cy="314794"/>
            <a:chOff x="1905000" y="3810000"/>
            <a:chExt cx="5314950" cy="314794"/>
          </a:xfrm>
        </p:grpSpPr>
        <p:cxnSp>
          <p:nvCxnSpPr>
            <p:cNvPr id="19" name="Straight Connector 18"/>
            <p:cNvCxnSpPr/>
            <p:nvPr/>
          </p:nvCxnSpPr>
          <p:spPr>
            <a:xfrm>
              <a:off x="1905000" y="3810000"/>
              <a:ext cx="685800" cy="228600"/>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5" idx="1"/>
            </p:cNvCxnSpPr>
            <p:nvPr/>
          </p:nvCxnSpPr>
          <p:spPr>
            <a:xfrm>
              <a:off x="2590800" y="4038600"/>
              <a:ext cx="4629150" cy="86194"/>
            </a:xfrm>
            <a:prstGeom prst="line">
              <a:avLst/>
            </a:prstGeom>
            <a:ln w="57150">
              <a:solidFill>
                <a:srgbClr val="FF6600"/>
              </a:solidFill>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514600" y="2743200"/>
            <a:ext cx="3733800" cy="762000"/>
          </a:xfrm>
          <a:prstGeom prst="rect">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C00000"/>
                </a:solidFill>
              </a:rPr>
              <a:t>Call establishment </a:t>
            </a:r>
          </a:p>
          <a:p>
            <a:pPr algn="ctr"/>
            <a:r>
              <a:rPr lang="en-US" sz="2800" b="1" dirty="0" smtClean="0">
                <a:solidFill>
                  <a:srgbClr val="C00000"/>
                </a:solidFill>
              </a:rPr>
              <a:t>(before data transfer)</a:t>
            </a:r>
            <a:endParaRPr lang="en-US" sz="2800" dirty="0">
              <a:solidFill>
                <a:srgbClr val="C00000"/>
              </a:solidFill>
            </a:endParaRPr>
          </a:p>
        </p:txBody>
      </p:sp>
      <p:grpSp>
        <p:nvGrpSpPr>
          <p:cNvPr id="31" name="Group 30"/>
          <p:cNvGrpSpPr/>
          <p:nvPr/>
        </p:nvGrpSpPr>
        <p:grpSpPr>
          <a:xfrm>
            <a:off x="1905000" y="3810000"/>
            <a:ext cx="5314950" cy="314794"/>
            <a:chOff x="1905000" y="3810000"/>
            <a:chExt cx="5314950" cy="314794"/>
          </a:xfrm>
        </p:grpSpPr>
        <p:cxnSp>
          <p:nvCxnSpPr>
            <p:cNvPr id="32" name="Straight Connector 31"/>
            <p:cNvCxnSpPr/>
            <p:nvPr/>
          </p:nvCxnSpPr>
          <p:spPr>
            <a:xfrm>
              <a:off x="1905000" y="3810000"/>
              <a:ext cx="685800" cy="22860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590800" y="4038600"/>
              <a:ext cx="4629150" cy="86194"/>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2667000" y="2743200"/>
            <a:ext cx="3733800" cy="762000"/>
          </a:xfrm>
          <a:prstGeom prst="rect">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2060"/>
                </a:solidFill>
              </a:rPr>
              <a:t>Data transfer</a:t>
            </a:r>
            <a:endParaRPr lang="en-US" sz="2800" dirty="0">
              <a:solidFill>
                <a:srgbClr val="002060"/>
              </a:solidFill>
            </a:endParaRPr>
          </a:p>
        </p:txBody>
      </p:sp>
      <p:sp>
        <p:nvSpPr>
          <p:cNvPr id="35" name="Rectangle 34"/>
          <p:cNvSpPr/>
          <p:nvPr/>
        </p:nvSpPr>
        <p:spPr>
          <a:xfrm>
            <a:off x="2667000" y="2819400"/>
            <a:ext cx="3733800" cy="762000"/>
          </a:xfrm>
          <a:prstGeom prst="rect">
            <a:avLst/>
          </a:prstGeom>
          <a:solidFill>
            <a:schemeClr val="tx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2060"/>
                </a:solidFill>
              </a:rPr>
              <a:t>Connection close</a:t>
            </a:r>
            <a:endParaRPr lang="en-US" sz="28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22" presetClass="entr" presetSubtype="8" repeatCount="indefinite" fill="hold" nodeType="clickEffect">
                                  <p:stCondLst>
                                    <p:cond delay="0"/>
                                  </p:stCondLst>
                                  <p:endCondLst>
                                    <p:cond evt="onNext" delay="0">
                                      <p:tgtEl>
                                        <p:sldTgt/>
                                      </p:tgtEl>
                                    </p:cond>
                                  </p:end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5"/>
                                        </p:tgtEl>
                                      </p:cBhvr>
                                    </p:animEffect>
                                    <p:set>
                                      <p:cBhvr>
                                        <p:cTn id="27" dur="1" fill="hold">
                                          <p:stCondLst>
                                            <p:cond delay="499"/>
                                          </p:stCondLst>
                                        </p:cTn>
                                        <p:tgtEl>
                                          <p:spTgt spid="25"/>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lvl="1"/>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Packet Switching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5" name="Rectangle 4"/>
          <p:cNvSpPr/>
          <p:nvPr/>
        </p:nvSpPr>
        <p:spPr>
          <a:xfrm>
            <a:off x="76200" y="1828800"/>
            <a:ext cx="8915400" cy="4191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buFont typeface="Wingdings" pitchFamily="2" charset="2"/>
              <a:buChar char="§"/>
            </a:pPr>
            <a:r>
              <a:rPr lang="en-US" sz="3200" b="1" dirty="0" smtClean="0">
                <a:solidFill>
                  <a:srgbClr val="002060"/>
                </a:solidFill>
              </a:rPr>
              <a:t>Message is broken down in packets</a:t>
            </a:r>
          </a:p>
          <a:p>
            <a:pPr indent="-457200">
              <a:buFont typeface="Wingdings" pitchFamily="2" charset="2"/>
              <a:buChar char="§"/>
            </a:pPr>
            <a:endParaRPr lang="en-US" sz="1400" b="1" dirty="0" smtClean="0">
              <a:solidFill>
                <a:srgbClr val="002060"/>
              </a:solidFill>
            </a:endParaRPr>
          </a:p>
          <a:p>
            <a:pPr indent="-457200">
              <a:buFont typeface="Wingdings" pitchFamily="2" charset="2"/>
              <a:buChar char="§"/>
            </a:pPr>
            <a:r>
              <a:rPr lang="en-US" sz="3200" b="1" dirty="0" smtClean="0">
                <a:solidFill>
                  <a:srgbClr val="002060"/>
                </a:solidFill>
              </a:rPr>
              <a:t>Each packet is addressed is separately routed </a:t>
            </a:r>
          </a:p>
          <a:p>
            <a:pPr indent="-457200">
              <a:buFont typeface="Wingdings" pitchFamily="2" charset="2"/>
              <a:buChar char="§"/>
            </a:pPr>
            <a:endParaRPr lang="en-US" sz="1400" b="1" dirty="0" smtClean="0">
              <a:solidFill>
                <a:srgbClr val="002060"/>
              </a:solidFill>
            </a:endParaRPr>
          </a:p>
          <a:p>
            <a:pPr marL="457200" indent="-457200">
              <a:buFont typeface="Wingdings" pitchFamily="2" charset="2"/>
              <a:buChar char="§"/>
            </a:pPr>
            <a:r>
              <a:rPr lang="en-US" sz="3200" b="1" dirty="0" smtClean="0">
                <a:solidFill>
                  <a:srgbClr val="002060"/>
                </a:solidFill>
              </a:rPr>
              <a:t>Packet switches use </a:t>
            </a:r>
            <a:r>
              <a:rPr lang="en-US" sz="3200" b="1" dirty="0" smtClean="0">
                <a:ln>
                  <a:solidFill>
                    <a:schemeClr val="bg1"/>
                  </a:solidFill>
                </a:ln>
                <a:solidFill>
                  <a:srgbClr val="FF6600"/>
                </a:solidFill>
              </a:rPr>
              <a:t>‘store and forward’</a:t>
            </a:r>
            <a:r>
              <a:rPr lang="en-US" sz="3200" b="1" dirty="0" smtClean="0">
                <a:solidFill>
                  <a:srgbClr val="002060"/>
                </a:solidFill>
              </a:rPr>
              <a:t> paradigm</a:t>
            </a:r>
          </a:p>
          <a:p>
            <a:pPr indent="-457200">
              <a:buFont typeface="Wingdings" pitchFamily="2" charset="2"/>
              <a:buChar char="§"/>
            </a:pPr>
            <a:endParaRPr lang="en-US" sz="1400" b="1" dirty="0" smtClean="0">
              <a:solidFill>
                <a:srgbClr val="002060"/>
              </a:solidFill>
            </a:endParaRPr>
          </a:p>
          <a:p>
            <a:pPr marL="457200" indent="-457200">
              <a:buFont typeface="Wingdings" pitchFamily="2" charset="2"/>
              <a:buChar char="§"/>
            </a:pPr>
            <a:r>
              <a:rPr lang="en-US" sz="3200" b="1" dirty="0" smtClean="0">
                <a:solidFill>
                  <a:srgbClr val="002060"/>
                </a:solidFill>
              </a:rPr>
              <a:t>More </a:t>
            </a:r>
            <a:r>
              <a:rPr lang="en-US" sz="3200" b="1" dirty="0" smtClean="0">
                <a:ln>
                  <a:solidFill>
                    <a:schemeClr val="bg1"/>
                  </a:solidFill>
                </a:ln>
                <a:solidFill>
                  <a:srgbClr val="FF6600"/>
                </a:solidFill>
              </a:rPr>
              <a:t>suitable for data traffic</a:t>
            </a:r>
            <a:r>
              <a:rPr lang="en-US" sz="3200" b="1" dirty="0" smtClean="0">
                <a:solidFill>
                  <a:srgbClr val="002060"/>
                </a:solidFill>
              </a:rPr>
              <a:t> (which is </a:t>
            </a:r>
            <a:r>
              <a:rPr lang="en-US" sz="3200" b="1" dirty="0" err="1" smtClean="0">
                <a:ln>
                  <a:solidFill>
                    <a:schemeClr val="bg1"/>
                  </a:solidFill>
                </a:ln>
                <a:solidFill>
                  <a:srgbClr val="FF6600"/>
                </a:solidFill>
              </a:rPr>
              <a:t>bursty</a:t>
            </a:r>
            <a:r>
              <a:rPr lang="en-US" sz="3200" b="1" dirty="0" smtClean="0">
                <a:solidFill>
                  <a:srgbClr val="002060"/>
                </a:solidFill>
              </a:rPr>
              <a:t>)</a:t>
            </a:r>
          </a:p>
          <a:p>
            <a:pPr marL="457200" indent="-457200">
              <a:buFont typeface="Wingdings" pitchFamily="2" charset="2"/>
              <a:buChar char="§"/>
            </a:pPr>
            <a:endParaRPr lang="en-US" sz="1400" b="1" dirty="0" smtClean="0">
              <a:solidFill>
                <a:srgbClr val="002060"/>
              </a:solidFill>
            </a:endParaRPr>
          </a:p>
          <a:p>
            <a:pPr marL="457200" indent="-457200">
              <a:buFont typeface="Wingdings" pitchFamily="2" charset="2"/>
              <a:buChar char="§"/>
            </a:pPr>
            <a:r>
              <a:rPr lang="en-US" sz="3200" b="1" dirty="0" smtClean="0">
                <a:solidFill>
                  <a:srgbClr val="002060"/>
                </a:solidFill>
              </a:rPr>
              <a:t>Service like a </a:t>
            </a:r>
            <a:r>
              <a:rPr lang="en-US" sz="3200" b="1" dirty="0" smtClean="0">
                <a:ln>
                  <a:solidFill>
                    <a:schemeClr val="bg1"/>
                  </a:solidFill>
                </a:ln>
                <a:solidFill>
                  <a:srgbClr val="FF6600"/>
                </a:solidFill>
              </a:rPr>
              <a:t>post-gram</a:t>
            </a:r>
            <a:r>
              <a:rPr lang="en-US" sz="3200" b="1" dirty="0" smtClean="0">
                <a:solidFill>
                  <a:srgbClr val="002060"/>
                </a:solidFill>
              </a:rPr>
              <a:t> (snail-mail) service unlike the telephone-like service of circuit switching</a:t>
            </a:r>
          </a:p>
          <a:p>
            <a:pPr marL="457200" indent="-457200">
              <a:buFont typeface="Wingdings" pitchFamily="2" charset="2"/>
              <a:buChar char="§"/>
            </a:pPr>
            <a:endParaRPr lang="en-US" sz="3200"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Packet Switching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3" name="Picture 2"/>
          <p:cNvPicPr>
            <a:picLocks noChangeAspect="1" noChangeArrowheads="1"/>
          </p:cNvPicPr>
          <p:nvPr/>
        </p:nvPicPr>
        <p:blipFill>
          <a:blip r:embed="rId3"/>
          <a:srcRect/>
          <a:stretch>
            <a:fillRect/>
          </a:stretch>
        </p:blipFill>
        <p:spPr bwMode="auto">
          <a:xfrm>
            <a:off x="2286000" y="1524000"/>
            <a:ext cx="6629400" cy="5305425"/>
          </a:xfrm>
          <a:prstGeom prst="rect">
            <a:avLst/>
          </a:prstGeom>
          <a:noFill/>
          <a:ln w="9525">
            <a:noFill/>
            <a:miter lim="800000"/>
            <a:headEnd/>
            <a:tailEnd/>
          </a:ln>
          <a:effectLst/>
        </p:spPr>
      </p:pic>
      <p:grpSp>
        <p:nvGrpSpPr>
          <p:cNvPr id="2" name="Group 17"/>
          <p:cNvGrpSpPr/>
          <p:nvPr/>
        </p:nvGrpSpPr>
        <p:grpSpPr>
          <a:xfrm>
            <a:off x="1981199" y="2981980"/>
            <a:ext cx="1447801" cy="1209020"/>
            <a:chOff x="914400" y="2753380"/>
            <a:chExt cx="1447801" cy="1209020"/>
          </a:xfrm>
        </p:grpSpPr>
        <p:sp>
          <p:nvSpPr>
            <p:cNvPr id="19" name="Rectangle 18"/>
            <p:cNvSpPr/>
            <p:nvPr/>
          </p:nvSpPr>
          <p:spPr>
            <a:xfrm>
              <a:off x="1295400" y="3332813"/>
              <a:ext cx="628650" cy="6295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914400" y="2753380"/>
              <a:ext cx="1447801"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Source</a:t>
              </a:r>
            </a:p>
          </p:txBody>
        </p:sp>
      </p:grpSp>
      <p:grpSp>
        <p:nvGrpSpPr>
          <p:cNvPr id="5" name="Group 20"/>
          <p:cNvGrpSpPr/>
          <p:nvPr/>
        </p:nvGrpSpPr>
        <p:grpSpPr>
          <a:xfrm>
            <a:off x="7239000" y="4038600"/>
            <a:ext cx="1981200" cy="1285220"/>
            <a:chOff x="6172200" y="3810000"/>
            <a:chExt cx="1981200" cy="1285220"/>
          </a:xfrm>
        </p:grpSpPr>
        <p:sp>
          <p:nvSpPr>
            <p:cNvPr id="22" name="Rectangle 21"/>
            <p:cNvSpPr/>
            <p:nvPr/>
          </p:nvSpPr>
          <p:spPr>
            <a:xfrm>
              <a:off x="7219950" y="3810000"/>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3" name="TextBox 22"/>
            <p:cNvSpPr txBox="1"/>
            <p:nvPr/>
          </p:nvSpPr>
          <p:spPr>
            <a:xfrm>
              <a:off x="6172200" y="4572000"/>
              <a:ext cx="1981200" cy="523220"/>
            </a:xfrm>
            <a:prstGeom prst="rect">
              <a:avLst/>
            </a:prstGeom>
            <a:noFill/>
          </p:spPr>
          <p:txBody>
            <a:bodyPr wrap="square" rtlCol="0">
              <a:spAutoFit/>
            </a:bodyPr>
            <a:lstStyle/>
            <a:p>
              <a:pPr algn="ctr" rtl="0"/>
              <a:r>
                <a:rPr lang="en-US" sz="2800" b="1" kern="1200" dirty="0">
                  <a:ln cap="rnd" cmpd="thickThin">
                    <a:noFill/>
                    <a:bevel/>
                  </a:ln>
                  <a:solidFill>
                    <a:srgbClr val="002060"/>
                  </a:solidFill>
                  <a:latin typeface="Calibri"/>
                  <a:ea typeface="+mn-ea"/>
                  <a:cs typeface="+mn-cs"/>
                </a:rPr>
                <a:t>Destination</a:t>
              </a:r>
            </a:p>
          </p:txBody>
        </p:sp>
      </p:grpSp>
      <p:sp>
        <p:nvSpPr>
          <p:cNvPr id="18" name="Rectangle 17"/>
          <p:cNvSpPr/>
          <p:nvPr/>
        </p:nvSpPr>
        <p:spPr>
          <a:xfrm>
            <a:off x="2819400" y="373380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smtClean="0">
                <a:solidFill>
                  <a:prstClr val="white"/>
                </a:solidFill>
                <a:latin typeface="Calibri"/>
                <a:ea typeface="+mn-ea"/>
                <a:cs typeface="+mn-cs"/>
              </a:rPr>
              <a:t>1</a:t>
            </a:r>
            <a:endParaRPr lang="en-US" sz="2800" kern="1200" dirty="0">
              <a:solidFill>
                <a:prstClr val="white"/>
              </a:solidFill>
              <a:latin typeface="Calibri"/>
              <a:ea typeface="+mn-ea"/>
              <a:cs typeface="+mn-cs"/>
            </a:endParaRPr>
          </a:p>
        </p:txBody>
      </p:sp>
      <p:grpSp>
        <p:nvGrpSpPr>
          <p:cNvPr id="6" name="Group 27"/>
          <p:cNvGrpSpPr/>
          <p:nvPr/>
        </p:nvGrpSpPr>
        <p:grpSpPr>
          <a:xfrm>
            <a:off x="304800" y="4724400"/>
            <a:ext cx="1752600" cy="1971020"/>
            <a:chOff x="304800" y="4658380"/>
            <a:chExt cx="1752600" cy="1971020"/>
          </a:xfrm>
        </p:grpSpPr>
        <p:grpSp>
          <p:nvGrpSpPr>
            <p:cNvPr id="7" name="Group 25"/>
            <p:cNvGrpSpPr/>
            <p:nvPr/>
          </p:nvGrpSpPr>
          <p:grpSpPr>
            <a:xfrm>
              <a:off x="304800" y="4658380"/>
              <a:ext cx="1752600" cy="1971020"/>
              <a:chOff x="304800" y="4658380"/>
              <a:chExt cx="1752600" cy="1971020"/>
            </a:xfrm>
          </p:grpSpPr>
          <p:grpSp>
            <p:nvGrpSpPr>
              <p:cNvPr id="8" name="Group 23"/>
              <p:cNvGrpSpPr/>
              <p:nvPr/>
            </p:nvGrpSpPr>
            <p:grpSpPr>
              <a:xfrm>
                <a:off x="381000" y="4658380"/>
                <a:ext cx="1676400" cy="838200"/>
                <a:chOff x="381000" y="4658380"/>
                <a:chExt cx="1676400" cy="838200"/>
              </a:xfrm>
            </p:grpSpPr>
            <p:sp>
              <p:nvSpPr>
                <p:cNvPr id="12" name="Rectangle 11"/>
                <p:cNvSpPr/>
                <p:nvPr/>
              </p:nvSpPr>
              <p:spPr>
                <a:xfrm>
                  <a:off x="609600" y="4658380"/>
                  <a:ext cx="38100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13" name="Rectangle 12"/>
                <p:cNvSpPr/>
                <p:nvPr/>
              </p:nvSpPr>
              <p:spPr>
                <a:xfrm>
                  <a:off x="990600" y="4658380"/>
                  <a:ext cx="38100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16" name="TextBox 15"/>
                <p:cNvSpPr txBox="1"/>
                <p:nvPr/>
              </p:nvSpPr>
              <p:spPr>
                <a:xfrm>
                  <a:off x="381000" y="4973360"/>
                  <a:ext cx="1676400"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Message</a:t>
                  </a:r>
                </a:p>
              </p:txBody>
            </p:sp>
          </p:grpSp>
          <p:grpSp>
            <p:nvGrpSpPr>
              <p:cNvPr id="9" name="Group 24"/>
              <p:cNvGrpSpPr/>
              <p:nvPr/>
            </p:nvGrpSpPr>
            <p:grpSpPr>
              <a:xfrm>
                <a:off x="304800" y="5725180"/>
                <a:ext cx="1676400" cy="904220"/>
                <a:chOff x="304800" y="5725180"/>
                <a:chExt cx="1676400" cy="904220"/>
              </a:xfrm>
            </p:grpSpPr>
            <p:sp>
              <p:nvSpPr>
                <p:cNvPr id="14" name="Rectangle 13"/>
                <p:cNvSpPr/>
                <p:nvPr/>
              </p:nvSpPr>
              <p:spPr>
                <a:xfrm>
                  <a:off x="609600" y="572518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a:solidFill>
                        <a:prstClr val="white"/>
                      </a:solidFill>
                      <a:latin typeface="Calibri"/>
                      <a:ea typeface="+mn-ea"/>
                      <a:cs typeface="+mn-cs"/>
                    </a:rPr>
                    <a:t>1</a:t>
                  </a:r>
                </a:p>
              </p:txBody>
            </p:sp>
            <p:sp>
              <p:nvSpPr>
                <p:cNvPr id="17" name="TextBox 16"/>
                <p:cNvSpPr txBox="1"/>
                <p:nvPr/>
              </p:nvSpPr>
              <p:spPr>
                <a:xfrm>
                  <a:off x="304800" y="6106180"/>
                  <a:ext cx="1676400"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Packets </a:t>
                  </a:r>
                </a:p>
              </p:txBody>
            </p:sp>
          </p:grpSp>
        </p:grpSp>
        <p:sp>
          <p:nvSpPr>
            <p:cNvPr id="27" name="Rectangle 26"/>
            <p:cNvSpPr/>
            <p:nvPr/>
          </p:nvSpPr>
          <p:spPr>
            <a:xfrm>
              <a:off x="990600" y="5724144"/>
              <a:ext cx="381000" cy="3048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smtClean="0">
                  <a:solidFill>
                    <a:prstClr val="white"/>
                  </a:solidFill>
                  <a:latin typeface="Calibri"/>
                  <a:ea typeface="+mn-ea"/>
                  <a:cs typeface="+mn-cs"/>
                </a:rPr>
                <a:t>2</a:t>
              </a:r>
              <a:endParaRPr lang="en-US" sz="2800" kern="1200" dirty="0">
                <a:solidFill>
                  <a:prstClr val="white"/>
                </a:solidFill>
                <a:latin typeface="Calibri"/>
                <a:ea typeface="+mn-ea"/>
                <a:cs typeface="+mn-cs"/>
              </a:endParaRPr>
            </a:p>
          </p:txBody>
        </p:sp>
      </p:grpSp>
      <p:sp>
        <p:nvSpPr>
          <p:cNvPr id="29" name="Rectangle 28"/>
          <p:cNvSpPr/>
          <p:nvPr/>
        </p:nvSpPr>
        <p:spPr>
          <a:xfrm>
            <a:off x="2819400" y="3733800"/>
            <a:ext cx="381000" cy="3048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smtClean="0">
                <a:solidFill>
                  <a:prstClr val="white"/>
                </a:solidFill>
                <a:latin typeface="Calibri"/>
                <a:ea typeface="+mn-ea"/>
                <a:cs typeface="+mn-cs"/>
              </a:rPr>
              <a:t>2</a:t>
            </a:r>
            <a:endParaRPr lang="en-US" sz="2800" kern="1200" dirty="0">
              <a:solidFill>
                <a:prstClr val="white"/>
              </a:solidFill>
              <a:latin typeface="Calibri"/>
              <a:ea typeface="+mn-ea"/>
              <a:cs typeface="+mn-cs"/>
            </a:endParaRPr>
          </a:p>
        </p:txBody>
      </p:sp>
      <p:sp>
        <p:nvSpPr>
          <p:cNvPr id="30" name="Rectangle 29"/>
          <p:cNvSpPr/>
          <p:nvPr/>
        </p:nvSpPr>
        <p:spPr>
          <a:xfrm>
            <a:off x="381000" y="990600"/>
            <a:ext cx="8763000" cy="523220"/>
          </a:xfrm>
          <a:prstGeom prst="rect">
            <a:avLst/>
          </a:prstGeom>
          <a:solidFill>
            <a:schemeClr val="tx1"/>
          </a:solidFill>
        </p:spPr>
        <p:txBody>
          <a:bodyPr wrap="square">
            <a:spAutoFit/>
          </a:bodyPr>
          <a:lstStyle/>
          <a:p>
            <a:pPr algn="ctr"/>
            <a:r>
              <a:rPr lang="en-US" sz="2800" b="1" dirty="0" smtClean="0">
                <a:ln>
                  <a:solidFill>
                    <a:sysClr val="windowText" lastClr="000000"/>
                  </a:solidFill>
                </a:ln>
                <a:solidFill>
                  <a:srgbClr val="FF6600"/>
                </a:solidFill>
              </a:rPr>
              <a:t>Packets (of a message) may take different routes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0"/>
                            </p:stCondLst>
                            <p:childTnLst>
                              <p:par>
                                <p:cTn id="18" presetID="0" presetClass="path" presetSubtype="0" accel="50000" decel="50000" fill="hold" grpId="0" nodeType="afterEffect">
                                  <p:stCondLst>
                                    <p:cond delay="0"/>
                                  </p:st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19" dur="2000" fill="hold"/>
                                        <p:tgtEl>
                                          <p:spTgt spid="18"/>
                                        </p:tgtEl>
                                        <p:attrNameLst>
                                          <p:attrName>ppt_x</p:attrName>
                                          <p:attrName>ppt_y</p:attrName>
                                        </p:attrNameLst>
                                      </p:cBhvr>
                                      <p:rCtr x="20500" y="10300"/>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par>
                                <p:cTn id="24" presetID="0" presetClass="path" presetSubtype="0" accel="50000" decel="50000" fill="hold" grpId="0" nodeType="withEffect">
                                  <p:stCondLst>
                                    <p:cond delay="0"/>
                                  </p:stCondLst>
                                  <p:childTnLst>
                                    <p:animMotion origin="layout" path="M 0.00711 0.00695 C 0.01701 0.01204 0.10295 0.04514 0.11562 0.05278 C 0.15382 0.06204 0.18698 0.06042 0.23611 0.0625 C 0.28715 0.07523 0.35694 0.05996 0.41024 0.06482 C 0.43871 0.06528 0.40764 0.06482 0.40694 0.06482 " pathEditMode="relative" rAng="0" ptsTypes="fffff">
                                      <p:cBhvr>
                                        <p:cTn id="25" dur="2000" fill="hold"/>
                                        <p:tgtEl>
                                          <p:spTgt spid="29"/>
                                        </p:tgtEl>
                                        <p:attrNameLst>
                                          <p:attrName>ppt_x</p:attrName>
                                          <p:attrName>ppt_y</p:attrName>
                                        </p:attrNameLst>
                                      </p:cBhvr>
                                      <p:rCtr x="21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9" grpId="0" animBg="1"/>
      <p:bldP spid="29" grpId="1"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Packet Switching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3" name="Picture 2"/>
          <p:cNvPicPr>
            <a:picLocks noChangeAspect="1" noChangeArrowheads="1"/>
          </p:cNvPicPr>
          <p:nvPr/>
        </p:nvPicPr>
        <p:blipFill>
          <a:blip r:embed="rId3"/>
          <a:srcRect/>
          <a:stretch>
            <a:fillRect/>
          </a:stretch>
        </p:blipFill>
        <p:spPr bwMode="auto">
          <a:xfrm>
            <a:off x="2286000" y="1524000"/>
            <a:ext cx="6629400" cy="5305425"/>
          </a:xfrm>
          <a:prstGeom prst="rect">
            <a:avLst/>
          </a:prstGeom>
          <a:noFill/>
          <a:ln w="9525">
            <a:noFill/>
            <a:miter lim="800000"/>
            <a:headEnd/>
            <a:tailEnd/>
          </a:ln>
          <a:effectLst/>
        </p:spPr>
      </p:pic>
      <p:grpSp>
        <p:nvGrpSpPr>
          <p:cNvPr id="2" name="Group 17"/>
          <p:cNvGrpSpPr/>
          <p:nvPr/>
        </p:nvGrpSpPr>
        <p:grpSpPr>
          <a:xfrm>
            <a:off x="1981199" y="3058180"/>
            <a:ext cx="1447801" cy="1209020"/>
            <a:chOff x="914400" y="2753380"/>
            <a:chExt cx="1447801" cy="1209020"/>
          </a:xfrm>
        </p:grpSpPr>
        <p:sp>
          <p:nvSpPr>
            <p:cNvPr id="19" name="Rectangle 18"/>
            <p:cNvSpPr/>
            <p:nvPr/>
          </p:nvSpPr>
          <p:spPr>
            <a:xfrm>
              <a:off x="1295400" y="3332813"/>
              <a:ext cx="628650" cy="6295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914400" y="2753380"/>
              <a:ext cx="1447801"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Source</a:t>
              </a:r>
            </a:p>
          </p:txBody>
        </p:sp>
      </p:grpSp>
      <p:grpSp>
        <p:nvGrpSpPr>
          <p:cNvPr id="5" name="Group 20"/>
          <p:cNvGrpSpPr/>
          <p:nvPr/>
        </p:nvGrpSpPr>
        <p:grpSpPr>
          <a:xfrm>
            <a:off x="7239000" y="4114800"/>
            <a:ext cx="1981200" cy="1285220"/>
            <a:chOff x="6172200" y="3810000"/>
            <a:chExt cx="1981200" cy="1285220"/>
          </a:xfrm>
        </p:grpSpPr>
        <p:sp>
          <p:nvSpPr>
            <p:cNvPr id="22" name="Rectangle 21"/>
            <p:cNvSpPr/>
            <p:nvPr/>
          </p:nvSpPr>
          <p:spPr>
            <a:xfrm>
              <a:off x="7219950" y="3810000"/>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3" name="TextBox 22"/>
            <p:cNvSpPr txBox="1"/>
            <p:nvPr/>
          </p:nvSpPr>
          <p:spPr>
            <a:xfrm>
              <a:off x="6172200" y="4572000"/>
              <a:ext cx="1981200" cy="523220"/>
            </a:xfrm>
            <a:prstGeom prst="rect">
              <a:avLst/>
            </a:prstGeom>
            <a:noFill/>
          </p:spPr>
          <p:txBody>
            <a:bodyPr wrap="square" rtlCol="0">
              <a:spAutoFit/>
            </a:bodyPr>
            <a:lstStyle/>
            <a:p>
              <a:pPr algn="ctr" rtl="0"/>
              <a:r>
                <a:rPr lang="en-US" sz="2800" b="1" kern="1200" dirty="0">
                  <a:ln cap="rnd" cmpd="thickThin">
                    <a:noFill/>
                    <a:bevel/>
                  </a:ln>
                  <a:solidFill>
                    <a:srgbClr val="002060"/>
                  </a:solidFill>
                  <a:latin typeface="Calibri"/>
                  <a:ea typeface="+mn-ea"/>
                  <a:cs typeface="+mn-cs"/>
                </a:rPr>
                <a:t>Destination</a:t>
              </a:r>
            </a:p>
          </p:txBody>
        </p:sp>
      </p:grpSp>
      <p:sp>
        <p:nvSpPr>
          <p:cNvPr id="18" name="Rectangle 17"/>
          <p:cNvSpPr/>
          <p:nvPr/>
        </p:nvSpPr>
        <p:spPr>
          <a:xfrm>
            <a:off x="2819400" y="381000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smtClean="0">
                <a:solidFill>
                  <a:prstClr val="white"/>
                </a:solidFill>
                <a:latin typeface="Calibri"/>
                <a:ea typeface="+mn-ea"/>
                <a:cs typeface="+mn-cs"/>
              </a:rPr>
              <a:t>1</a:t>
            </a:r>
            <a:endParaRPr lang="en-US" sz="2800" kern="1200" dirty="0">
              <a:solidFill>
                <a:prstClr val="white"/>
              </a:solidFill>
              <a:latin typeface="Calibri"/>
              <a:ea typeface="+mn-ea"/>
              <a:cs typeface="+mn-cs"/>
            </a:endParaRPr>
          </a:p>
        </p:txBody>
      </p:sp>
      <p:grpSp>
        <p:nvGrpSpPr>
          <p:cNvPr id="6" name="Group 27"/>
          <p:cNvGrpSpPr/>
          <p:nvPr/>
        </p:nvGrpSpPr>
        <p:grpSpPr>
          <a:xfrm>
            <a:off x="304800" y="4572000"/>
            <a:ext cx="1752600" cy="1971020"/>
            <a:chOff x="304800" y="4658380"/>
            <a:chExt cx="1752600" cy="1971020"/>
          </a:xfrm>
        </p:grpSpPr>
        <p:grpSp>
          <p:nvGrpSpPr>
            <p:cNvPr id="7" name="Group 25"/>
            <p:cNvGrpSpPr/>
            <p:nvPr/>
          </p:nvGrpSpPr>
          <p:grpSpPr>
            <a:xfrm>
              <a:off x="304800" y="4658380"/>
              <a:ext cx="1752600" cy="1971020"/>
              <a:chOff x="304800" y="4658380"/>
              <a:chExt cx="1752600" cy="1971020"/>
            </a:xfrm>
          </p:grpSpPr>
          <p:grpSp>
            <p:nvGrpSpPr>
              <p:cNvPr id="8" name="Group 23"/>
              <p:cNvGrpSpPr/>
              <p:nvPr/>
            </p:nvGrpSpPr>
            <p:grpSpPr>
              <a:xfrm>
                <a:off x="381000" y="4658380"/>
                <a:ext cx="1676400" cy="838200"/>
                <a:chOff x="381000" y="4658380"/>
                <a:chExt cx="1676400" cy="838200"/>
              </a:xfrm>
            </p:grpSpPr>
            <p:sp>
              <p:nvSpPr>
                <p:cNvPr id="12" name="Rectangle 11"/>
                <p:cNvSpPr/>
                <p:nvPr/>
              </p:nvSpPr>
              <p:spPr>
                <a:xfrm>
                  <a:off x="609600" y="4658380"/>
                  <a:ext cx="38100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13" name="Rectangle 12"/>
                <p:cNvSpPr/>
                <p:nvPr/>
              </p:nvSpPr>
              <p:spPr>
                <a:xfrm>
                  <a:off x="990600" y="4658380"/>
                  <a:ext cx="38100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16" name="TextBox 15"/>
                <p:cNvSpPr txBox="1"/>
                <p:nvPr/>
              </p:nvSpPr>
              <p:spPr>
                <a:xfrm>
                  <a:off x="381000" y="4973360"/>
                  <a:ext cx="1676400"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Message</a:t>
                  </a:r>
                </a:p>
              </p:txBody>
            </p:sp>
          </p:grpSp>
          <p:grpSp>
            <p:nvGrpSpPr>
              <p:cNvPr id="9" name="Group 24"/>
              <p:cNvGrpSpPr/>
              <p:nvPr/>
            </p:nvGrpSpPr>
            <p:grpSpPr>
              <a:xfrm>
                <a:off x="304800" y="5725180"/>
                <a:ext cx="1676400" cy="904220"/>
                <a:chOff x="304800" y="5725180"/>
                <a:chExt cx="1676400" cy="904220"/>
              </a:xfrm>
            </p:grpSpPr>
            <p:sp>
              <p:nvSpPr>
                <p:cNvPr id="14" name="Rectangle 13"/>
                <p:cNvSpPr/>
                <p:nvPr/>
              </p:nvSpPr>
              <p:spPr>
                <a:xfrm>
                  <a:off x="609600" y="572518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a:solidFill>
                        <a:prstClr val="white"/>
                      </a:solidFill>
                      <a:latin typeface="Calibri"/>
                      <a:ea typeface="+mn-ea"/>
                      <a:cs typeface="+mn-cs"/>
                    </a:rPr>
                    <a:t>1</a:t>
                  </a:r>
                </a:p>
              </p:txBody>
            </p:sp>
            <p:sp>
              <p:nvSpPr>
                <p:cNvPr id="17" name="TextBox 16"/>
                <p:cNvSpPr txBox="1"/>
                <p:nvPr/>
              </p:nvSpPr>
              <p:spPr>
                <a:xfrm>
                  <a:off x="304800" y="6106180"/>
                  <a:ext cx="1676400"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Packets </a:t>
                  </a:r>
                </a:p>
              </p:txBody>
            </p:sp>
          </p:grpSp>
        </p:grpSp>
        <p:sp>
          <p:nvSpPr>
            <p:cNvPr id="27" name="Rectangle 26"/>
            <p:cNvSpPr/>
            <p:nvPr/>
          </p:nvSpPr>
          <p:spPr>
            <a:xfrm>
              <a:off x="990600" y="5724144"/>
              <a:ext cx="381000" cy="3048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smtClean="0">
                  <a:solidFill>
                    <a:prstClr val="white"/>
                  </a:solidFill>
                  <a:latin typeface="Calibri"/>
                  <a:ea typeface="+mn-ea"/>
                  <a:cs typeface="+mn-cs"/>
                </a:rPr>
                <a:t>2</a:t>
              </a:r>
              <a:endParaRPr lang="en-US" sz="2800" kern="1200" dirty="0">
                <a:solidFill>
                  <a:prstClr val="white"/>
                </a:solidFill>
                <a:latin typeface="Calibri"/>
                <a:ea typeface="+mn-ea"/>
                <a:cs typeface="+mn-cs"/>
              </a:endParaRPr>
            </a:p>
          </p:txBody>
        </p:sp>
      </p:grpSp>
      <p:sp>
        <p:nvSpPr>
          <p:cNvPr id="29" name="Rectangle 28"/>
          <p:cNvSpPr/>
          <p:nvPr/>
        </p:nvSpPr>
        <p:spPr>
          <a:xfrm>
            <a:off x="2819400" y="3810000"/>
            <a:ext cx="381000" cy="3048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smtClean="0">
                <a:solidFill>
                  <a:prstClr val="white"/>
                </a:solidFill>
                <a:latin typeface="Calibri"/>
                <a:ea typeface="+mn-ea"/>
                <a:cs typeface="+mn-cs"/>
              </a:rPr>
              <a:t>2</a:t>
            </a:r>
            <a:endParaRPr lang="en-US" sz="2800" kern="1200" dirty="0">
              <a:solidFill>
                <a:prstClr val="white"/>
              </a:solidFill>
              <a:latin typeface="Calibri"/>
              <a:ea typeface="+mn-ea"/>
              <a:cs typeface="+mn-cs"/>
            </a:endParaRPr>
          </a:p>
        </p:txBody>
      </p:sp>
      <p:sp>
        <p:nvSpPr>
          <p:cNvPr id="30" name="Rectangle 29"/>
          <p:cNvSpPr/>
          <p:nvPr/>
        </p:nvSpPr>
        <p:spPr>
          <a:xfrm>
            <a:off x="0" y="990600"/>
            <a:ext cx="9144000" cy="523220"/>
          </a:xfrm>
          <a:prstGeom prst="rect">
            <a:avLst/>
          </a:prstGeom>
          <a:solidFill>
            <a:schemeClr val="tx1"/>
          </a:solidFill>
        </p:spPr>
        <p:txBody>
          <a:bodyPr wrap="square">
            <a:spAutoFit/>
          </a:bodyPr>
          <a:lstStyle/>
          <a:p>
            <a:pPr algn="ctr"/>
            <a:r>
              <a:rPr lang="en-US" sz="2800" b="1" dirty="0" smtClean="0">
                <a:ln>
                  <a:solidFill>
                    <a:sysClr val="windowText" lastClr="000000"/>
                  </a:solidFill>
                </a:ln>
                <a:solidFill>
                  <a:srgbClr val="FF6600"/>
                </a:solidFill>
              </a:rPr>
              <a:t>Packets (of a message) may be delivered out-of-order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18" dur="5000" fill="hold"/>
                                        <p:tgtEl>
                                          <p:spTgt spid="18"/>
                                        </p:tgtEl>
                                        <p:attrNameLst>
                                          <p:attrName>ppt_x</p:attrName>
                                          <p:attrName>ppt_y</p:attrName>
                                        </p:attrNameLst>
                                      </p:cBhvr>
                                      <p:rCtr x="20500" y="10300"/>
                                    </p:animMotion>
                                  </p:childTnLst>
                                </p:cTn>
                              </p:par>
                              <p:par>
                                <p:cTn id="19" presetID="1" presetClass="entr" presetSubtype="0" fill="hold" grpId="1" nodeType="withEffect">
                                  <p:stCondLst>
                                    <p:cond delay="1000"/>
                                  </p:stCondLst>
                                  <p:childTnLst>
                                    <p:set>
                                      <p:cBhvr>
                                        <p:cTn id="20" dur="1" fill="hold">
                                          <p:stCondLst>
                                            <p:cond delay="0"/>
                                          </p:stCondLst>
                                        </p:cTn>
                                        <p:tgtEl>
                                          <p:spTgt spid="29"/>
                                        </p:tgtEl>
                                        <p:attrNameLst>
                                          <p:attrName>style.visibility</p:attrName>
                                        </p:attrNameLst>
                                      </p:cBhvr>
                                      <p:to>
                                        <p:strVal val="visible"/>
                                      </p:to>
                                    </p:set>
                                  </p:childTnLst>
                                </p:cTn>
                              </p:par>
                              <p:par>
                                <p:cTn id="21" presetID="0" presetClass="path" presetSubtype="0" accel="50000" decel="50000" fill="hold" grpId="0" nodeType="withEffect">
                                  <p:stCondLst>
                                    <p:cond delay="1000"/>
                                  </p:stCondLst>
                                  <p:childTnLst>
                                    <p:animMotion origin="layout" path="M 0.00711 0.00695 C 0.01701 0.01204 0.10295 0.04514 0.11562 0.05278 C 0.15382 0.06204 0.18698 0.06042 0.23611 0.0625 C 0.28715 0.07523 0.35694 0.05996 0.41024 0.06482 C 0.43871 0.06528 0.40764 0.06482 0.40694 0.06482 " pathEditMode="relative" rAng="0" ptsTypes="fffff">
                                      <p:cBhvr>
                                        <p:cTn id="22" dur="2000" fill="hold"/>
                                        <p:tgtEl>
                                          <p:spTgt spid="29"/>
                                        </p:tgtEl>
                                        <p:attrNameLst>
                                          <p:attrName>ppt_x</p:attrName>
                                          <p:attrName>ppt_y</p:attrName>
                                        </p:attrNameLst>
                                      </p:cBhvr>
                                      <p:rCtr x="21600" y="3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9" grpId="0" animBg="1"/>
      <p:bldP spid="29" grpId="1"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Packet Switching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3" name="Picture 2"/>
          <p:cNvPicPr>
            <a:picLocks noChangeAspect="1" noChangeArrowheads="1"/>
          </p:cNvPicPr>
          <p:nvPr/>
        </p:nvPicPr>
        <p:blipFill>
          <a:blip r:embed="rId3"/>
          <a:srcRect/>
          <a:stretch>
            <a:fillRect/>
          </a:stretch>
        </p:blipFill>
        <p:spPr bwMode="auto">
          <a:xfrm>
            <a:off x="2286000" y="1524000"/>
            <a:ext cx="6629400" cy="5305425"/>
          </a:xfrm>
          <a:prstGeom prst="rect">
            <a:avLst/>
          </a:prstGeom>
          <a:noFill/>
          <a:ln w="9525">
            <a:noFill/>
            <a:miter lim="800000"/>
            <a:headEnd/>
            <a:tailEnd/>
          </a:ln>
          <a:effectLst/>
        </p:spPr>
      </p:pic>
      <p:grpSp>
        <p:nvGrpSpPr>
          <p:cNvPr id="2" name="Group 17"/>
          <p:cNvGrpSpPr/>
          <p:nvPr/>
        </p:nvGrpSpPr>
        <p:grpSpPr>
          <a:xfrm>
            <a:off x="1981199" y="2981980"/>
            <a:ext cx="1447801" cy="1209020"/>
            <a:chOff x="914400" y="2753380"/>
            <a:chExt cx="1447801" cy="1209020"/>
          </a:xfrm>
        </p:grpSpPr>
        <p:sp>
          <p:nvSpPr>
            <p:cNvPr id="19" name="Rectangle 18"/>
            <p:cNvSpPr/>
            <p:nvPr/>
          </p:nvSpPr>
          <p:spPr>
            <a:xfrm>
              <a:off x="1295400" y="3332813"/>
              <a:ext cx="628650" cy="62958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0" name="TextBox 19"/>
            <p:cNvSpPr txBox="1"/>
            <p:nvPr/>
          </p:nvSpPr>
          <p:spPr>
            <a:xfrm>
              <a:off x="914400" y="2753380"/>
              <a:ext cx="1447801"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Source</a:t>
              </a:r>
            </a:p>
          </p:txBody>
        </p:sp>
      </p:grpSp>
      <p:grpSp>
        <p:nvGrpSpPr>
          <p:cNvPr id="5" name="Group 20"/>
          <p:cNvGrpSpPr/>
          <p:nvPr/>
        </p:nvGrpSpPr>
        <p:grpSpPr>
          <a:xfrm>
            <a:off x="7239000" y="4038600"/>
            <a:ext cx="1981200" cy="1285220"/>
            <a:chOff x="6172200" y="3810000"/>
            <a:chExt cx="1981200" cy="1285220"/>
          </a:xfrm>
        </p:grpSpPr>
        <p:sp>
          <p:nvSpPr>
            <p:cNvPr id="22" name="Rectangle 21"/>
            <p:cNvSpPr/>
            <p:nvPr/>
          </p:nvSpPr>
          <p:spPr>
            <a:xfrm>
              <a:off x="7219950" y="3810000"/>
              <a:ext cx="628650" cy="629587"/>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3" name="TextBox 22"/>
            <p:cNvSpPr txBox="1"/>
            <p:nvPr/>
          </p:nvSpPr>
          <p:spPr>
            <a:xfrm>
              <a:off x="6172200" y="4572000"/>
              <a:ext cx="1981200" cy="523220"/>
            </a:xfrm>
            <a:prstGeom prst="rect">
              <a:avLst/>
            </a:prstGeom>
            <a:noFill/>
          </p:spPr>
          <p:txBody>
            <a:bodyPr wrap="square" rtlCol="0">
              <a:spAutoFit/>
            </a:bodyPr>
            <a:lstStyle/>
            <a:p>
              <a:pPr algn="ctr" rtl="0"/>
              <a:r>
                <a:rPr lang="en-US" sz="2800" b="1" kern="1200" dirty="0">
                  <a:ln cap="rnd" cmpd="thickThin">
                    <a:noFill/>
                    <a:bevel/>
                  </a:ln>
                  <a:solidFill>
                    <a:srgbClr val="002060"/>
                  </a:solidFill>
                  <a:latin typeface="Calibri"/>
                  <a:ea typeface="+mn-ea"/>
                  <a:cs typeface="+mn-cs"/>
                </a:rPr>
                <a:t>Destination</a:t>
              </a:r>
            </a:p>
          </p:txBody>
        </p:sp>
      </p:grpSp>
      <p:sp>
        <p:nvSpPr>
          <p:cNvPr id="18" name="Rectangle 17"/>
          <p:cNvSpPr/>
          <p:nvPr/>
        </p:nvSpPr>
        <p:spPr>
          <a:xfrm>
            <a:off x="2819400" y="373380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a:solidFill>
                  <a:prstClr val="white"/>
                </a:solidFill>
                <a:latin typeface="Calibri"/>
                <a:ea typeface="+mn-ea"/>
                <a:cs typeface="+mn-cs"/>
              </a:rPr>
              <a:t>1</a:t>
            </a:r>
          </a:p>
        </p:txBody>
      </p:sp>
      <p:grpSp>
        <p:nvGrpSpPr>
          <p:cNvPr id="6" name="Group 27"/>
          <p:cNvGrpSpPr/>
          <p:nvPr/>
        </p:nvGrpSpPr>
        <p:grpSpPr>
          <a:xfrm>
            <a:off x="304800" y="4572000"/>
            <a:ext cx="1752600" cy="1971020"/>
            <a:chOff x="304800" y="4658380"/>
            <a:chExt cx="1752600" cy="1971020"/>
          </a:xfrm>
        </p:grpSpPr>
        <p:grpSp>
          <p:nvGrpSpPr>
            <p:cNvPr id="7" name="Group 25"/>
            <p:cNvGrpSpPr/>
            <p:nvPr/>
          </p:nvGrpSpPr>
          <p:grpSpPr>
            <a:xfrm>
              <a:off x="304800" y="4658380"/>
              <a:ext cx="1752600" cy="1971020"/>
              <a:chOff x="304800" y="4658380"/>
              <a:chExt cx="1752600" cy="1971020"/>
            </a:xfrm>
          </p:grpSpPr>
          <p:grpSp>
            <p:nvGrpSpPr>
              <p:cNvPr id="8" name="Group 23"/>
              <p:cNvGrpSpPr/>
              <p:nvPr/>
            </p:nvGrpSpPr>
            <p:grpSpPr>
              <a:xfrm>
                <a:off x="381000" y="4658380"/>
                <a:ext cx="1676400" cy="838200"/>
                <a:chOff x="381000" y="4658380"/>
                <a:chExt cx="1676400" cy="838200"/>
              </a:xfrm>
            </p:grpSpPr>
            <p:sp>
              <p:nvSpPr>
                <p:cNvPr id="12" name="Rectangle 11"/>
                <p:cNvSpPr/>
                <p:nvPr/>
              </p:nvSpPr>
              <p:spPr>
                <a:xfrm>
                  <a:off x="609600" y="4658380"/>
                  <a:ext cx="38100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13" name="Rectangle 12"/>
                <p:cNvSpPr/>
                <p:nvPr/>
              </p:nvSpPr>
              <p:spPr>
                <a:xfrm>
                  <a:off x="990600" y="4658380"/>
                  <a:ext cx="381000" cy="304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2800" kern="1200" dirty="0">
                    <a:solidFill>
                      <a:prstClr val="white"/>
                    </a:solidFill>
                    <a:latin typeface="Calibri"/>
                    <a:ea typeface="+mn-ea"/>
                    <a:cs typeface="+mn-cs"/>
                  </a:endParaRPr>
                </a:p>
              </p:txBody>
            </p:sp>
            <p:sp>
              <p:nvSpPr>
                <p:cNvPr id="16" name="TextBox 15"/>
                <p:cNvSpPr txBox="1"/>
                <p:nvPr/>
              </p:nvSpPr>
              <p:spPr>
                <a:xfrm>
                  <a:off x="381000" y="4973360"/>
                  <a:ext cx="1676400"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Message</a:t>
                  </a:r>
                </a:p>
              </p:txBody>
            </p:sp>
          </p:grpSp>
          <p:grpSp>
            <p:nvGrpSpPr>
              <p:cNvPr id="9" name="Group 24"/>
              <p:cNvGrpSpPr/>
              <p:nvPr/>
            </p:nvGrpSpPr>
            <p:grpSpPr>
              <a:xfrm>
                <a:off x="304800" y="5725180"/>
                <a:ext cx="1676400" cy="904220"/>
                <a:chOff x="304800" y="5725180"/>
                <a:chExt cx="1676400" cy="904220"/>
              </a:xfrm>
            </p:grpSpPr>
            <p:sp>
              <p:nvSpPr>
                <p:cNvPr id="14" name="Rectangle 13"/>
                <p:cNvSpPr/>
                <p:nvPr/>
              </p:nvSpPr>
              <p:spPr>
                <a:xfrm>
                  <a:off x="609600" y="5725180"/>
                  <a:ext cx="381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a:solidFill>
                        <a:prstClr val="white"/>
                      </a:solidFill>
                      <a:latin typeface="Calibri"/>
                      <a:ea typeface="+mn-ea"/>
                      <a:cs typeface="+mn-cs"/>
                    </a:rPr>
                    <a:t>1</a:t>
                  </a:r>
                </a:p>
              </p:txBody>
            </p:sp>
            <p:sp>
              <p:nvSpPr>
                <p:cNvPr id="17" name="TextBox 16"/>
                <p:cNvSpPr txBox="1"/>
                <p:nvPr/>
              </p:nvSpPr>
              <p:spPr>
                <a:xfrm>
                  <a:off x="304800" y="6106180"/>
                  <a:ext cx="1676400" cy="523220"/>
                </a:xfrm>
                <a:prstGeom prst="rect">
                  <a:avLst/>
                </a:prstGeom>
                <a:noFill/>
              </p:spPr>
              <p:txBody>
                <a:bodyPr wrap="square" rtlCol="0">
                  <a:spAutoFit/>
                </a:bodyPr>
                <a:lstStyle/>
                <a:p>
                  <a:pPr algn="ctr" rtl="0"/>
                  <a:r>
                    <a:rPr lang="en-US" sz="2800" b="1" kern="1200" dirty="0">
                      <a:ln cap="rnd" cmpd="thickThin">
                        <a:noFill/>
                        <a:bevel/>
                      </a:ln>
                      <a:solidFill>
                        <a:srgbClr val="FF0000"/>
                      </a:solidFill>
                      <a:latin typeface="Calibri"/>
                      <a:ea typeface="+mn-ea"/>
                      <a:cs typeface="+mn-cs"/>
                    </a:rPr>
                    <a:t>Packets </a:t>
                  </a:r>
                </a:p>
              </p:txBody>
            </p:sp>
          </p:grpSp>
        </p:grpSp>
        <p:sp>
          <p:nvSpPr>
            <p:cNvPr id="27" name="Rectangle 26"/>
            <p:cNvSpPr/>
            <p:nvPr/>
          </p:nvSpPr>
          <p:spPr>
            <a:xfrm>
              <a:off x="990600" y="5724144"/>
              <a:ext cx="381000" cy="3048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a:solidFill>
                    <a:prstClr val="white"/>
                  </a:solidFill>
                  <a:latin typeface="Calibri"/>
                  <a:ea typeface="+mn-ea"/>
                  <a:cs typeface="+mn-cs"/>
                </a:rPr>
                <a:t>2</a:t>
              </a:r>
            </a:p>
          </p:txBody>
        </p:sp>
      </p:grpSp>
      <p:sp>
        <p:nvSpPr>
          <p:cNvPr id="29" name="Rectangle 28"/>
          <p:cNvSpPr/>
          <p:nvPr/>
        </p:nvSpPr>
        <p:spPr>
          <a:xfrm>
            <a:off x="2819400" y="3733800"/>
            <a:ext cx="381000" cy="30480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en-US" sz="2800" kern="1200" dirty="0">
                <a:solidFill>
                  <a:prstClr val="white"/>
                </a:solidFill>
                <a:latin typeface="Calibri"/>
                <a:ea typeface="+mn-ea"/>
                <a:cs typeface="+mn-cs"/>
              </a:rPr>
              <a:t>2</a:t>
            </a:r>
          </a:p>
        </p:txBody>
      </p:sp>
      <p:sp>
        <p:nvSpPr>
          <p:cNvPr id="25" name="Rectangle 24"/>
          <p:cNvSpPr/>
          <p:nvPr/>
        </p:nvSpPr>
        <p:spPr>
          <a:xfrm>
            <a:off x="0" y="990600"/>
            <a:ext cx="9144000" cy="523220"/>
          </a:xfrm>
          <a:prstGeom prst="rect">
            <a:avLst/>
          </a:prstGeom>
          <a:solidFill>
            <a:schemeClr val="tx1"/>
          </a:solidFill>
        </p:spPr>
        <p:txBody>
          <a:bodyPr wrap="square">
            <a:spAutoFit/>
          </a:bodyPr>
          <a:lstStyle/>
          <a:p>
            <a:pPr algn="ctr" rtl="0"/>
            <a:r>
              <a:rPr lang="en-US" sz="2800" b="1" kern="1200" dirty="0">
                <a:ln>
                  <a:solidFill>
                    <a:sysClr val="windowText" lastClr="000000"/>
                  </a:solidFill>
                </a:ln>
                <a:solidFill>
                  <a:srgbClr val="FF6600"/>
                </a:solidFill>
                <a:latin typeface="Calibri"/>
                <a:ea typeface="+mn-ea"/>
                <a:cs typeface="+mn-cs"/>
              </a:rPr>
              <a:t>Packets may be dropped and be not delivered at all</a:t>
            </a:r>
          </a:p>
        </p:txBody>
      </p:sp>
      <p:grpSp>
        <p:nvGrpSpPr>
          <p:cNvPr id="10" name="Group 32"/>
          <p:cNvGrpSpPr/>
          <p:nvPr/>
        </p:nvGrpSpPr>
        <p:grpSpPr>
          <a:xfrm>
            <a:off x="5943600" y="2228671"/>
            <a:ext cx="3124200" cy="2343329"/>
            <a:chOff x="5943600" y="2000071"/>
            <a:chExt cx="3124200" cy="2343329"/>
          </a:xfrm>
        </p:grpSpPr>
        <p:sp>
          <p:nvSpPr>
            <p:cNvPr id="24" name="Multiply 23"/>
            <p:cNvSpPr/>
            <p:nvPr/>
          </p:nvSpPr>
          <p:spPr>
            <a:xfrm>
              <a:off x="5943600" y="3733800"/>
              <a:ext cx="609600" cy="6096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grpSp>
          <p:nvGrpSpPr>
            <p:cNvPr id="11" name="Group 31"/>
            <p:cNvGrpSpPr/>
            <p:nvPr/>
          </p:nvGrpSpPr>
          <p:grpSpPr>
            <a:xfrm>
              <a:off x="6400800" y="2000071"/>
              <a:ext cx="2667000" cy="1886129"/>
              <a:chOff x="6553200" y="1542871"/>
              <a:chExt cx="2667000" cy="1886129"/>
            </a:xfrm>
          </p:grpSpPr>
          <p:sp>
            <p:nvSpPr>
              <p:cNvPr id="31" name="Rectangle 30"/>
              <p:cNvSpPr/>
              <p:nvPr/>
            </p:nvSpPr>
            <p:spPr>
              <a:xfrm>
                <a:off x="7162800" y="1542871"/>
                <a:ext cx="2057400" cy="95410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rtl="0"/>
                <a:r>
                  <a:rPr lang="en-US" sz="2800" b="1" kern="1200" dirty="0">
                    <a:ln>
                      <a:solidFill>
                        <a:sysClr val="windowText" lastClr="000000"/>
                      </a:solidFill>
                    </a:ln>
                    <a:solidFill>
                      <a:srgbClr val="FF6600"/>
                    </a:solidFill>
                    <a:latin typeface="Calibri"/>
                    <a:ea typeface="+mn-ea"/>
                    <a:cs typeface="+mn-cs"/>
                  </a:rPr>
                  <a:t>Link goes down</a:t>
                </a:r>
              </a:p>
            </p:txBody>
          </p:sp>
          <p:cxnSp>
            <p:nvCxnSpPr>
              <p:cNvPr id="28" name="Straight Connector 27"/>
              <p:cNvCxnSpPr/>
              <p:nvPr/>
            </p:nvCxnSpPr>
            <p:spPr>
              <a:xfrm rot="5400000" flipH="1" flipV="1">
                <a:off x="6438900" y="2476500"/>
                <a:ext cx="1066800" cy="838200"/>
              </a:xfrm>
              <a:prstGeom prst="line">
                <a:avLst/>
              </a:prstGeom>
              <a:ln w="57150"/>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0" nodeType="afterEffect">
                                  <p:stCondLst>
                                    <p:cond delay="0"/>
                                  </p:stCondLst>
                                  <p:childTnLst>
                                    <p:animMotion origin="layout" path="M -0.00417 -3.33333E-6 C 0.00573 0.0051 0.04271 0.02246 0.05538 0.0301 C 0.06718 0.03866 0.06267 0.04561 0.06632 0.0507 C 0.07135 0.05787 0.07916 0.06528 0.08611 0.07361 C 0.08975 0.08496 0.10104 0.09283 0.10764 0.10116 C 0.11684 0.11389 0.13021 0.14445 0.14027 0.14954 C 0.15711 0.16574 0.19826 0.18843 0.20885 0.19792 C 0.23038 0.20556 0.25416 0.19838 0.27014 0.19561 C 0.27951 0.1838 0.29201 0.18426 0.30451 0.18172 C 0.31632 0.17662 0.32309 0.16505 0.33524 0.16111 C 0.34618 0.15394 0.34027 0.15834 0.3533 0.14723 C 0.35503 0.14561 0.35868 0.1426 0.35868 0.14283 C 0.36232 0.12894 0.36146 0.12963 0.37309 0.12662 C 0.38385 0.11852 0.39514 0.11227 0.40573 0.10348 C 0.40382 0.10209 0.40017 0.09908 0.40017 0.09931 " pathEditMode="relative" rAng="0" ptsTypes="fffffffffffffff">
                                      <p:cBhvr>
                                        <p:cTn id="9" dur="2000" fill="hold"/>
                                        <p:tgtEl>
                                          <p:spTgt spid="18"/>
                                        </p:tgtEl>
                                        <p:attrNameLst>
                                          <p:attrName>ppt_x</p:attrName>
                                          <p:attrName>ppt_y</p:attrName>
                                        </p:attrNameLst>
                                      </p:cBhvr>
                                      <p:rCtr x="20500" y="103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3.33333E-6 -3.33333E-6 C 0.00989 0.0051 0.09583 0.0382 0.1085 0.04584 C 0.16024 0.05463 0.27673 0.05162 0.31041 0.05278 C 0.34843 0.0551 0.33368 0.09306 0.33975 0.09885 " pathEditMode="relative" rAng="0" ptsTypes="ffff">
                                      <p:cBhvr>
                                        <p:cTn id="21" dur="2000" fill="hold"/>
                                        <p:tgtEl>
                                          <p:spTgt spid="29"/>
                                        </p:tgtEl>
                                        <p:attrNameLst>
                                          <p:attrName>ppt_x</p:attrName>
                                          <p:attrName>ppt_y</p:attrName>
                                        </p:attrNameLst>
                                      </p:cBhvr>
                                      <p:rCtr x="17400" y="4900"/>
                                    </p:animMotion>
                                  </p:childTnLst>
                                  <p:subTnLst>
                                    <p:set>
                                      <p:cBhvr override="childStyle">
                                        <p:cTn dur="1" fill="hold" display="0" masterRel="sameClick" afterEffect="1">
                                          <p:stCondLst>
                                            <p:cond evt="end" delay="0">
                                              <p:tn val="20"/>
                                            </p:cond>
                                          </p:stCondLst>
                                        </p:cTn>
                                        <p:tgtEl>
                                          <p:spTgt spid="2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9" grpId="0" animBg="1"/>
      <p:bldP spid="29" grpId="1"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1304925" y="1447800"/>
            <a:ext cx="6467475" cy="5406809"/>
          </a:xfrm>
          <a:prstGeom prst="rect">
            <a:avLst/>
          </a:prstGeom>
          <a:noFill/>
          <a:ln w="9525">
            <a:noFill/>
            <a:miter lim="800000"/>
            <a:headEnd/>
            <a:tailEnd/>
          </a:ln>
          <a:effectLst/>
        </p:spPr>
      </p:pic>
      <p:sp>
        <p:nvSpPr>
          <p:cNvPr id="4" name="Rectangle 3"/>
          <p:cNvSpPr/>
          <p:nvPr/>
        </p:nvSpPr>
        <p:spPr>
          <a:xfrm>
            <a:off x="0" y="0"/>
            <a:ext cx="9144000" cy="1015663"/>
          </a:xfrm>
          <a:prstGeom prst="rect">
            <a:avLst/>
          </a:prstGeom>
          <a:noFill/>
          <a:ln>
            <a:noFill/>
          </a:ln>
        </p:spPr>
        <p:txBody>
          <a:bodyPr wrap="square">
            <a:spAutoFit/>
          </a:bodyPr>
          <a:lstStyle/>
          <a:p>
            <a:pPr marL="522288"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Internetworking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6" name="Cloud 5"/>
          <p:cNvSpPr/>
          <p:nvPr/>
        </p:nvSpPr>
        <p:spPr>
          <a:xfrm>
            <a:off x="3581400" y="2057400"/>
            <a:ext cx="2057400" cy="1752600"/>
          </a:xfrm>
          <a:prstGeom prst="cloud">
            <a:avLst/>
          </a:prstGeom>
          <a:solidFill>
            <a:srgbClr val="6C3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Net 1</a:t>
            </a:r>
            <a:endParaRPr lang="en-US" sz="4000" dirty="0"/>
          </a:p>
        </p:txBody>
      </p:sp>
      <p:sp>
        <p:nvSpPr>
          <p:cNvPr id="7" name="Cloud 6"/>
          <p:cNvSpPr/>
          <p:nvPr/>
        </p:nvSpPr>
        <p:spPr>
          <a:xfrm>
            <a:off x="5105400" y="4343400"/>
            <a:ext cx="2057400" cy="1752600"/>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4000" b="1" dirty="0" smtClean="0">
                <a:solidFill>
                  <a:schemeClr val="bg1"/>
                </a:solidFill>
              </a:rPr>
              <a:t>Net 3</a:t>
            </a:r>
            <a:endParaRPr lang="en-US" sz="4000" b="1" dirty="0">
              <a:solidFill>
                <a:schemeClr val="bg1"/>
              </a:solidFill>
            </a:endParaRPr>
          </a:p>
        </p:txBody>
      </p:sp>
      <p:sp>
        <p:nvSpPr>
          <p:cNvPr id="8" name="Cloud 7"/>
          <p:cNvSpPr/>
          <p:nvPr/>
        </p:nvSpPr>
        <p:spPr>
          <a:xfrm>
            <a:off x="1981200" y="4343400"/>
            <a:ext cx="2057400" cy="1752600"/>
          </a:xfrm>
          <a:prstGeom prst="clou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Net 2</a:t>
            </a:r>
            <a:endParaRPr lang="en-US" sz="4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marL="522288"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Internetworking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10" name="Rectangle 9"/>
          <p:cNvSpPr/>
          <p:nvPr/>
        </p:nvSpPr>
        <p:spPr>
          <a:xfrm>
            <a:off x="0" y="1524000"/>
            <a:ext cx="9144000" cy="2862322"/>
          </a:xfrm>
          <a:prstGeom prst="rect">
            <a:avLst/>
          </a:prstGeom>
          <a:solidFill>
            <a:schemeClr val="tx1">
              <a:lumMod val="95000"/>
            </a:schemeClr>
          </a:solidFill>
        </p:spPr>
        <p:txBody>
          <a:bodyPr wrap="square">
            <a:spAutoFit/>
          </a:bodyPr>
          <a:lstStyle/>
          <a:p>
            <a:pPr marL="1138238" indent="-615950" defTabSz="1193800"/>
            <a:r>
              <a:rPr lang="en-US" sz="3600" b="1" dirty="0" smtClean="0">
                <a:ln>
                  <a:solidFill>
                    <a:sysClr val="windowText" lastClr="000000"/>
                  </a:solidFill>
                </a:ln>
                <a:solidFill>
                  <a:srgbClr val="C00000"/>
                </a:solidFill>
              </a:rPr>
              <a:t>Important issues:</a:t>
            </a:r>
          </a:p>
          <a:p>
            <a:pPr marL="1027113" indent="-504825" defTabSz="1193800">
              <a:lnSpc>
                <a:spcPct val="150000"/>
              </a:lnSpc>
              <a:buClr>
                <a:srgbClr val="FF6600"/>
              </a:buClr>
              <a:buFont typeface="+mj-lt"/>
              <a:buAutoNum type="arabicPeriod"/>
            </a:pPr>
            <a:r>
              <a:rPr lang="en-US" sz="3200" b="1" dirty="0" smtClean="0">
                <a:solidFill>
                  <a:schemeClr val="bg1"/>
                </a:solidFill>
              </a:rPr>
              <a:t>Addressing</a:t>
            </a:r>
          </a:p>
          <a:p>
            <a:pPr marL="1027113" indent="-504825" defTabSz="1193800">
              <a:lnSpc>
                <a:spcPct val="150000"/>
              </a:lnSpc>
              <a:buClr>
                <a:srgbClr val="FF6600"/>
              </a:buClr>
              <a:buFont typeface="+mj-lt"/>
              <a:buAutoNum type="arabicPeriod"/>
            </a:pPr>
            <a:r>
              <a:rPr lang="en-US" sz="3200" b="1" dirty="0" smtClean="0">
                <a:solidFill>
                  <a:schemeClr val="bg1"/>
                </a:solidFill>
              </a:rPr>
              <a:t>Routing messages</a:t>
            </a:r>
          </a:p>
          <a:p>
            <a:pPr marL="1027113" indent="-504825" defTabSz="1193800">
              <a:lnSpc>
                <a:spcPct val="150000"/>
              </a:lnSpc>
              <a:buClr>
                <a:srgbClr val="FF6600"/>
              </a:buClr>
              <a:buFont typeface="+mj-lt"/>
              <a:buAutoNum type="arabicPeriod"/>
            </a:pPr>
            <a:r>
              <a:rPr lang="en-US" sz="3200" b="1" dirty="0" smtClean="0">
                <a:solidFill>
                  <a:schemeClr val="bg1"/>
                </a:solidFill>
              </a:rPr>
              <a:t>Support for </a:t>
            </a:r>
            <a:r>
              <a:rPr lang="en-US" sz="3200" b="1" dirty="0" err="1" smtClean="0">
                <a:solidFill>
                  <a:schemeClr val="bg1"/>
                </a:solidFill>
              </a:rPr>
              <a:t>unicast</a:t>
            </a:r>
            <a:r>
              <a:rPr lang="en-US" sz="3200" b="1" dirty="0" smtClean="0">
                <a:solidFill>
                  <a:schemeClr val="bg1"/>
                </a:solidFill>
              </a:rPr>
              <a:t>/ multicast/ broadcast</a:t>
            </a:r>
            <a:endParaRPr lang="en-US" sz="3600" b="1" dirty="0" smtClean="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609600" y="1882676"/>
            <a:ext cx="8153400" cy="2308324"/>
          </a:xfrm>
          <a:prstGeom prst="rect">
            <a:avLst/>
          </a:prstGeom>
          <a:noFill/>
          <a:ln>
            <a:noFill/>
          </a:ln>
        </p:spPr>
        <p:txBody>
          <a:bodyPr wrap="square">
            <a:spAutoFit/>
          </a:bodyPr>
          <a:lstStyle/>
          <a:p>
            <a:pPr algn="ctr" rtl="0"/>
            <a:r>
              <a:rPr lang="en-US" sz="72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Cost effective resource sharing</a:t>
            </a:r>
            <a:endParaRPr lang="en-US" sz="4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3" name="Rectangle 2"/>
          <p:cNvSpPr/>
          <p:nvPr/>
        </p:nvSpPr>
        <p:spPr>
          <a:xfrm>
            <a:off x="4419600" y="5867400"/>
            <a:ext cx="4762842" cy="923330"/>
          </a:xfrm>
          <a:prstGeom prst="rect">
            <a:avLst/>
          </a:prstGeom>
        </p:spPr>
        <p:txBody>
          <a:bodyPr wrap="none">
            <a:spAutoFit/>
          </a:bodyPr>
          <a:lstStyle/>
          <a:p>
            <a:pPr algn="l" rtl="0"/>
            <a:r>
              <a:rPr lang="en-US" sz="5400" b="1" kern="1200" dirty="0">
                <a:solidFill>
                  <a:srgbClr val="C00000"/>
                </a:solidFill>
                <a:latin typeface="Consolas" pitchFamily="49" charset="0"/>
                <a:ea typeface="+mn-ea"/>
                <a:cs typeface="+mn-cs"/>
              </a:rPr>
              <a:t>[</a:t>
            </a:r>
            <a:r>
              <a:rPr lang="en-US" sz="5400" b="1" kern="1200" dirty="0" smtClean="0">
                <a:solidFill>
                  <a:srgbClr val="FF6600"/>
                </a:solidFill>
                <a:latin typeface="Consolas" pitchFamily="49" charset="0"/>
                <a:ea typeface="+mn-ea"/>
                <a:cs typeface="+mn-cs"/>
              </a:rPr>
              <a:t>1.2.2;</a:t>
            </a:r>
            <a:r>
              <a:rPr lang="en-US" sz="5400" b="1" kern="1200" dirty="0" smtClean="0">
                <a:solidFill>
                  <a:srgbClr val="C00000"/>
                </a:solidFill>
                <a:latin typeface="Consolas" pitchFamily="49" charset="0"/>
                <a:ea typeface="+mn-ea"/>
                <a:cs typeface="+mn-cs"/>
              </a:rPr>
              <a:t> </a:t>
            </a:r>
            <a:r>
              <a:rPr lang="en-US" sz="5400" b="1" kern="1200" dirty="0">
                <a:solidFill>
                  <a:prstClr val="black"/>
                </a:solidFill>
                <a:latin typeface="Consolas" pitchFamily="49" charset="0"/>
                <a:ea typeface="+mn-ea"/>
                <a:cs typeface="+mn-cs"/>
              </a:rPr>
              <a:t>P&amp;D</a:t>
            </a:r>
            <a:r>
              <a:rPr lang="en-US" sz="5400" b="1" kern="1200" dirty="0">
                <a:solidFill>
                  <a:srgbClr val="C00000"/>
                </a:solidFill>
                <a:latin typeface="Consolas" pitchFamily="49" charset="0"/>
                <a:ea typeface="+mn-ea"/>
                <a:cs typeface="+mn-cs"/>
              </a:rPr>
              <a:t>]</a:t>
            </a:r>
            <a:endParaRPr lang="en-US" kern="1200" dirty="0">
              <a:solidFill>
                <a:prstClr val="white"/>
              </a:solidFill>
              <a:latin typeface="Calibri"/>
              <a:ea typeface="+mn-ea"/>
              <a:cs typeface="+mn-cs"/>
            </a:endParaRPr>
          </a:p>
        </p:txBody>
      </p:sp>
      <p:sp>
        <p:nvSpPr>
          <p:cNvPr id="5" name="Oval 4"/>
          <p:cNvSpPr/>
          <p:nvPr/>
        </p:nvSpPr>
        <p:spPr>
          <a:xfrm>
            <a:off x="228600" y="76200"/>
            <a:ext cx="1676400" cy="18288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prstClr val="white"/>
                </a:solidFill>
                <a:effectLst>
                  <a:outerShdw blurRad="38100" dist="38100" dir="2700000" algn="tl">
                    <a:srgbClr val="000000">
                      <a:alpha val="43137"/>
                    </a:srgbClr>
                  </a:outerShdw>
                </a:effectLst>
                <a:latin typeface="Calibri"/>
                <a:ea typeface="+mn-ea"/>
                <a:cs typeface="+mn-cs"/>
              </a:rPr>
              <a:t>2</a:t>
            </a:r>
            <a:endParaRPr lang="en-US" sz="1400" kern="1200" dirty="0">
              <a:solidFill>
                <a:prstClr val="white"/>
              </a:solidFill>
              <a:latin typeface="Calibri"/>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9144000" cy="1015663"/>
          </a:xfrm>
          <a:prstGeom prst="rect">
            <a:avLst/>
          </a:prstGeom>
          <a:solidFill>
            <a:srgbClr val="F79646">
              <a:lumMod val="75000"/>
            </a:srgb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
                <a:schemeClr val="bg2">
                  <a:lumMod val="60000"/>
                  <a:lumOff val="40000"/>
                </a:schemeClr>
              </a:buClr>
              <a:buSzTx/>
              <a:buFontTx/>
              <a:buNone/>
              <a:tabLst/>
              <a:defRPr/>
            </a:pPr>
            <a:r>
              <a:rPr kumimoji="0" lang="en-US" sz="6000" b="1" i="0" u="none" strike="noStrike" kern="1200" cap="none" spc="0" normalizeH="0" baseline="0" noProof="0" dirty="0">
                <a:ln cap="rnd" cmpd="thickThin">
                  <a:solidFill>
                    <a:prstClr val="black"/>
                  </a:solidFill>
                  <a:bevel/>
                </a:ln>
                <a:solidFill>
                  <a:prstClr val="white"/>
                </a:solidFill>
                <a:effectLst>
                  <a:outerShdw blurRad="50800" dist="50800" dir="5400000" algn="ctr" rotWithShape="0">
                    <a:srgbClr val="000000">
                      <a:alpha val="83000"/>
                    </a:srgbClr>
                  </a:outerShdw>
                </a:effectLst>
                <a:uLnTx/>
                <a:uFillTx/>
                <a:latin typeface="Calibri"/>
                <a:ea typeface="+mn-ea"/>
                <a:cs typeface="+mn-cs"/>
              </a:rPr>
              <a:t> </a:t>
            </a:r>
            <a:r>
              <a:rPr kumimoji="0" lang="en-US" sz="6000" b="1" i="0" u="none" strike="noStrike" kern="1200" cap="none" spc="0" normalizeH="0" baseline="0" noProof="0" dirty="0" smtClean="0">
                <a:ln cap="rnd" cmpd="thickThin">
                  <a:solidFill>
                    <a:prstClr val="black"/>
                  </a:solidFill>
                  <a:bevel/>
                </a:ln>
                <a:solidFill>
                  <a:prstClr val="white"/>
                </a:solidFill>
                <a:effectLst>
                  <a:outerShdw blurRad="50800" dist="50800" dir="5400000" algn="ctr" rotWithShape="0">
                    <a:srgbClr val="000000">
                      <a:alpha val="83000"/>
                    </a:srgbClr>
                  </a:outerShdw>
                </a:effectLst>
                <a:uLnTx/>
                <a:uFillTx/>
                <a:latin typeface="Calibri"/>
                <a:ea typeface="+mn-ea"/>
                <a:cs typeface="+mn-cs"/>
              </a:rPr>
              <a:t>Lecture Outline</a:t>
            </a:r>
            <a:endParaRPr kumimoji="0" lang="en-US" sz="6000" b="1" i="0" u="none" strike="noStrike" kern="1200" cap="none" spc="0" normalizeH="0" baseline="0" noProof="0" dirty="0">
              <a:ln cap="rnd" cmpd="thickThin">
                <a:solidFill>
                  <a:prstClr val="black"/>
                </a:solidFill>
                <a:bevel/>
              </a:ln>
              <a:solidFill>
                <a:prstClr val="white"/>
              </a:solidFill>
              <a:effectLst>
                <a:outerShdw blurRad="50800" dist="50800" dir="5400000" algn="ctr" rotWithShape="0">
                  <a:srgbClr val="000000">
                    <a:alpha val="83000"/>
                  </a:srgbClr>
                </a:outerShdw>
              </a:effectLst>
              <a:uLnTx/>
              <a:uFillTx/>
              <a:latin typeface="Calibri"/>
              <a:ea typeface="+mn-ea"/>
              <a:cs typeface="+mn-cs"/>
            </a:endParaRPr>
          </a:p>
        </p:txBody>
      </p:sp>
      <p:sp>
        <p:nvSpPr>
          <p:cNvPr id="13" name="Rectangle 12"/>
          <p:cNvSpPr/>
          <p:nvPr/>
        </p:nvSpPr>
        <p:spPr>
          <a:xfrm>
            <a:off x="152399" y="1143000"/>
            <a:ext cx="8991601" cy="4154984"/>
          </a:xfrm>
          <a:prstGeom prst="rect">
            <a:avLst/>
          </a:prstGeom>
          <a:effectLst>
            <a:glow rad="63500">
              <a:schemeClr val="accent2">
                <a:satMod val="175000"/>
                <a:alpha val="40000"/>
              </a:schemeClr>
            </a:glow>
          </a:effectLst>
        </p:spPr>
        <p:txBody>
          <a:bodyPr wrap="square">
            <a:spAutoFit/>
          </a:bodyPr>
          <a:lstStyle/>
          <a:p>
            <a:pPr marL="514350" lvl="1" indent="-514350">
              <a:buClr>
                <a:schemeClr val="bg2">
                  <a:lumMod val="60000"/>
                  <a:lumOff val="40000"/>
                </a:schemeClr>
              </a:buClr>
              <a:buFont typeface="+mj-lt"/>
              <a:buAutoNum type="arabicPeriod"/>
            </a:pPr>
            <a:r>
              <a:rPr lang="en-US" sz="3600" b="1" dirty="0" smtClean="0">
                <a:ln w="0" cap="rnd" cmpd="thickThin">
                  <a:solidFill>
                    <a:schemeClr val="bg1"/>
                  </a:solidFill>
                  <a:bevel/>
                </a:ln>
                <a:solidFill>
                  <a:srgbClr val="FF6600"/>
                </a:solidFill>
              </a:rPr>
              <a:t>Core network requirements</a:t>
            </a:r>
          </a:p>
          <a:p>
            <a:pPr marL="971550" lvl="2"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Connectivity</a:t>
            </a:r>
          </a:p>
          <a:p>
            <a:pPr marL="971550" lvl="2"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Cost-effective resource sharing</a:t>
            </a:r>
          </a:p>
          <a:p>
            <a:pPr marL="971550" lvl="2"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Support for common services</a:t>
            </a:r>
          </a:p>
          <a:p>
            <a:pPr marL="514350" lvl="1" indent="-514350">
              <a:buClr>
                <a:schemeClr val="bg2">
                  <a:lumMod val="60000"/>
                  <a:lumOff val="40000"/>
                </a:schemeClr>
              </a:buClr>
              <a:buFont typeface="+mj-lt"/>
              <a:buAutoNum type="arabicPeriod"/>
            </a:pPr>
            <a:r>
              <a:rPr lang="en-US" sz="3600" b="1" dirty="0" smtClean="0">
                <a:ln w="0" cap="rnd" cmpd="thickThin">
                  <a:solidFill>
                    <a:schemeClr val="bg1"/>
                  </a:solidFill>
                  <a:bevel/>
                </a:ln>
                <a:solidFill>
                  <a:srgbClr val="FF6600"/>
                </a:solidFill>
              </a:rPr>
              <a:t>Network architecture</a:t>
            </a:r>
          </a:p>
          <a:p>
            <a:pPr marL="971550" lvl="2"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Layering/ Encapsulation</a:t>
            </a:r>
          </a:p>
          <a:p>
            <a:pPr marL="971550" lvl="2"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OSI architecture</a:t>
            </a:r>
          </a:p>
          <a:p>
            <a:pPr marL="971550" lvl="2"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Internet architecture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Multiplexing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4098" name="Picture 2"/>
          <p:cNvPicPr>
            <a:picLocks noChangeAspect="1" noChangeArrowheads="1"/>
          </p:cNvPicPr>
          <p:nvPr/>
        </p:nvPicPr>
        <p:blipFill>
          <a:blip r:embed="rId3"/>
          <a:srcRect/>
          <a:stretch>
            <a:fillRect/>
          </a:stretch>
        </p:blipFill>
        <p:spPr bwMode="auto">
          <a:xfrm>
            <a:off x="457200" y="1828800"/>
            <a:ext cx="8343429" cy="3733800"/>
          </a:xfrm>
          <a:prstGeom prst="rect">
            <a:avLst/>
          </a:prstGeom>
          <a:noFill/>
          <a:ln w="9525">
            <a:noFill/>
            <a:miter lim="800000"/>
            <a:headEnd/>
            <a:tailEnd/>
          </a:ln>
          <a:effectLst/>
        </p:spPr>
      </p:pic>
      <p:sp>
        <p:nvSpPr>
          <p:cNvPr id="5" name="Rectangle 4"/>
          <p:cNvSpPr/>
          <p:nvPr/>
        </p:nvSpPr>
        <p:spPr>
          <a:xfrm>
            <a:off x="0" y="990600"/>
            <a:ext cx="9144000" cy="954107"/>
          </a:xfrm>
          <a:prstGeom prst="rect">
            <a:avLst/>
          </a:prstGeom>
          <a:solidFill>
            <a:schemeClr val="tx1"/>
          </a:solidFill>
        </p:spPr>
        <p:txBody>
          <a:bodyPr wrap="square">
            <a:spAutoFit/>
          </a:bodyPr>
          <a:lstStyle/>
          <a:p>
            <a:pPr algn="ctr" rtl="0"/>
            <a:r>
              <a:rPr lang="en-US" sz="2800" b="1" kern="1200" dirty="0" smtClean="0">
                <a:ln>
                  <a:solidFill>
                    <a:sysClr val="windowText" lastClr="000000"/>
                  </a:solidFill>
                </a:ln>
                <a:solidFill>
                  <a:srgbClr val="FF6600"/>
                </a:solidFill>
                <a:latin typeface="Calibri"/>
                <a:ea typeface="+mn-ea"/>
                <a:cs typeface="+mn-cs"/>
              </a:rPr>
              <a:t>Analogous to time-sharing operating systems that </a:t>
            </a:r>
            <a:r>
              <a:rPr lang="en-US" sz="2800" b="1" dirty="0" smtClean="0">
                <a:ln>
                  <a:solidFill>
                    <a:sysClr val="windowText" lastClr="000000"/>
                  </a:solidFill>
                </a:ln>
                <a:solidFill>
                  <a:srgbClr val="FF6600"/>
                </a:solidFill>
                <a:latin typeface="Calibri"/>
              </a:rPr>
              <a:t>make multiple jobs share a CPU. </a:t>
            </a:r>
            <a:endParaRPr lang="en-US" sz="2800" b="1" kern="1200" dirty="0">
              <a:ln>
                <a:solidFill>
                  <a:sysClr val="windowText" lastClr="000000"/>
                </a:solidFill>
              </a:ln>
              <a:solidFill>
                <a:srgbClr val="FF6600"/>
              </a:solidFill>
              <a:latin typeface="Calibri"/>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Multiplexing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5122" name="Picture 2"/>
          <p:cNvPicPr>
            <a:picLocks noChangeAspect="1" noChangeArrowheads="1"/>
          </p:cNvPicPr>
          <p:nvPr/>
        </p:nvPicPr>
        <p:blipFill>
          <a:blip r:embed="rId3"/>
          <a:srcRect/>
          <a:stretch>
            <a:fillRect/>
          </a:stretch>
        </p:blipFill>
        <p:spPr bwMode="auto">
          <a:xfrm>
            <a:off x="809625" y="1447800"/>
            <a:ext cx="7419975" cy="45040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Multiplexing (circuit sw.)</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180" name="Group 179"/>
          <p:cNvGrpSpPr/>
          <p:nvPr/>
        </p:nvGrpSpPr>
        <p:grpSpPr>
          <a:xfrm>
            <a:off x="4808538" y="3684587"/>
            <a:ext cx="3648075" cy="1954213"/>
            <a:chOff x="4994275" y="3775075"/>
            <a:chExt cx="3648075" cy="1954213"/>
          </a:xfrm>
        </p:grpSpPr>
        <p:grpSp>
          <p:nvGrpSpPr>
            <p:cNvPr id="149" name="Group 11"/>
            <p:cNvGrpSpPr>
              <a:grpSpLocks/>
            </p:cNvGrpSpPr>
            <p:nvPr/>
          </p:nvGrpSpPr>
          <p:grpSpPr bwMode="auto">
            <a:xfrm>
              <a:off x="5838825" y="3927475"/>
              <a:ext cx="2803525" cy="1152525"/>
              <a:chOff x="3315" y="2474"/>
              <a:chExt cx="2129" cy="726"/>
            </a:xfrm>
          </p:grpSpPr>
          <p:sp>
            <p:nvSpPr>
              <p:cNvPr id="153" name="Rectangle 5"/>
              <p:cNvSpPr>
                <a:spLocks noChangeArrowheads="1"/>
              </p:cNvSpPr>
              <p:nvPr/>
            </p:nvSpPr>
            <p:spPr bwMode="auto">
              <a:xfrm>
                <a:off x="3315" y="2474"/>
                <a:ext cx="2129" cy="121"/>
              </a:xfrm>
              <a:prstGeom prst="rect">
                <a:avLst/>
              </a:prstGeom>
              <a:solidFill>
                <a:srgbClr val="FF33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54" name="Rectangle 6"/>
              <p:cNvSpPr>
                <a:spLocks noChangeArrowheads="1"/>
              </p:cNvSpPr>
              <p:nvPr/>
            </p:nvSpPr>
            <p:spPr bwMode="auto">
              <a:xfrm>
                <a:off x="3315" y="2716"/>
                <a:ext cx="2129" cy="121"/>
              </a:xfrm>
              <a:prstGeom prst="rect">
                <a:avLst/>
              </a:prstGeom>
              <a:solidFill>
                <a:srgbClr val="FFFF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55" name="Rectangle 7"/>
              <p:cNvSpPr>
                <a:spLocks noChangeArrowheads="1"/>
              </p:cNvSpPr>
              <p:nvPr/>
            </p:nvSpPr>
            <p:spPr bwMode="auto">
              <a:xfrm>
                <a:off x="3315" y="2595"/>
                <a:ext cx="2129" cy="121"/>
              </a:xfrm>
              <a:prstGeom prst="rect">
                <a:avLst/>
              </a:prstGeom>
              <a:solidFill>
                <a:srgbClr val="FFCC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56" name="Rectangle 8"/>
              <p:cNvSpPr>
                <a:spLocks noChangeArrowheads="1"/>
              </p:cNvSpPr>
              <p:nvPr/>
            </p:nvSpPr>
            <p:spPr bwMode="auto">
              <a:xfrm>
                <a:off x="3315" y="2837"/>
                <a:ext cx="2129" cy="121"/>
              </a:xfrm>
              <a:prstGeom prst="rect">
                <a:avLst/>
              </a:prstGeom>
              <a:solidFill>
                <a:srgbClr val="00FF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57" name="Rectangle 9"/>
              <p:cNvSpPr>
                <a:spLocks noChangeArrowheads="1"/>
              </p:cNvSpPr>
              <p:nvPr/>
            </p:nvSpPr>
            <p:spPr bwMode="auto">
              <a:xfrm>
                <a:off x="3315" y="2958"/>
                <a:ext cx="2129" cy="121"/>
              </a:xfrm>
              <a:prstGeom prst="rect">
                <a:avLst/>
              </a:prstGeom>
              <a:solidFill>
                <a:srgbClr val="0000FF"/>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58" name="Rectangle 10"/>
              <p:cNvSpPr>
                <a:spLocks noChangeArrowheads="1"/>
              </p:cNvSpPr>
              <p:nvPr/>
            </p:nvSpPr>
            <p:spPr bwMode="auto">
              <a:xfrm>
                <a:off x="3315" y="3079"/>
                <a:ext cx="2129" cy="121"/>
              </a:xfrm>
              <a:prstGeom prst="rect">
                <a:avLst/>
              </a:prstGeom>
              <a:solidFill>
                <a:srgbClr val="80008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grpSp>
        <p:sp>
          <p:nvSpPr>
            <p:cNvPr id="159" name="Line 12"/>
            <p:cNvSpPr>
              <a:spLocks noChangeShapeType="1"/>
            </p:cNvSpPr>
            <p:nvPr/>
          </p:nvSpPr>
          <p:spPr bwMode="auto">
            <a:xfrm flipV="1">
              <a:off x="5570538" y="3929063"/>
              <a:ext cx="0" cy="1150937"/>
            </a:xfrm>
            <a:prstGeom prst="line">
              <a:avLst/>
            </a:prstGeom>
            <a:noFill/>
            <a:ln w="9525">
              <a:solidFill>
                <a:srgbClr val="00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60" name="Text Box 13"/>
            <p:cNvSpPr txBox="1">
              <a:spLocks noChangeArrowheads="1"/>
            </p:cNvSpPr>
            <p:nvPr/>
          </p:nvSpPr>
          <p:spPr bwMode="auto">
            <a:xfrm>
              <a:off x="6684963" y="5272088"/>
              <a:ext cx="914400" cy="457200"/>
            </a:xfrm>
            <a:prstGeom prst="rect">
              <a:avLst/>
            </a:prstGeom>
            <a:noFill/>
            <a:ln w="9525" algn="ctr">
              <a:noFill/>
              <a:miter lim="800000"/>
              <a:headEnd/>
              <a:tailEnd/>
            </a:ln>
            <a:effectLst/>
          </p:spPr>
          <p:txBody>
            <a:bodyPr wrap="none">
              <a:spAutoFit/>
            </a:bodyPr>
            <a:lstStyle/>
            <a:p>
              <a:pPr algn="ctr" rtl="0" fontAlgn="base">
                <a:spcBef>
                  <a:spcPct val="0"/>
                </a:spcBef>
                <a:spcAft>
                  <a:spcPct val="0"/>
                </a:spcAft>
              </a:pPr>
              <a:r>
                <a:rPr lang="en-US" sz="2400" b="1" kern="1200" dirty="0">
                  <a:solidFill>
                    <a:srgbClr val="000000"/>
                  </a:solidFill>
                  <a:latin typeface="Courier New" pitchFamily="49" charset="0"/>
                  <a:ea typeface="+mn-ea"/>
                  <a:cs typeface="Arial"/>
                </a:rPr>
                <a:t>time</a:t>
              </a:r>
            </a:p>
          </p:txBody>
        </p:sp>
        <p:sp>
          <p:nvSpPr>
            <p:cNvPr id="161" name="Text Box 14"/>
            <p:cNvSpPr txBox="1">
              <a:spLocks noChangeArrowheads="1"/>
            </p:cNvSpPr>
            <p:nvPr/>
          </p:nvSpPr>
          <p:spPr bwMode="auto">
            <a:xfrm rot="16200000">
              <a:off x="4309268" y="4460082"/>
              <a:ext cx="1827213" cy="457200"/>
            </a:xfrm>
            <a:prstGeom prst="rect">
              <a:avLst/>
            </a:prstGeom>
            <a:noFill/>
            <a:ln w="9525" algn="ctr">
              <a:noFill/>
              <a:miter lim="800000"/>
              <a:headEnd/>
              <a:tailEnd/>
            </a:ln>
            <a:effectLst/>
          </p:spPr>
          <p:txBody>
            <a:bodyPr wrap="none">
              <a:spAutoFit/>
            </a:bodyPr>
            <a:lstStyle/>
            <a:p>
              <a:pPr algn="ctr" rtl="0" fontAlgn="base">
                <a:spcBef>
                  <a:spcPct val="0"/>
                </a:spcBef>
                <a:spcAft>
                  <a:spcPct val="0"/>
                </a:spcAft>
              </a:pPr>
              <a:r>
                <a:rPr lang="en-US" sz="2400" b="1" kern="1200">
                  <a:solidFill>
                    <a:srgbClr val="000000"/>
                  </a:solidFill>
                  <a:latin typeface="Courier New" pitchFamily="49" charset="0"/>
                  <a:ea typeface="+mn-ea"/>
                  <a:cs typeface="Arial"/>
                </a:rPr>
                <a:t>frequency</a:t>
              </a:r>
            </a:p>
          </p:txBody>
        </p:sp>
        <p:sp>
          <p:nvSpPr>
            <p:cNvPr id="162" name="Line 15"/>
            <p:cNvSpPr>
              <a:spLocks noChangeShapeType="1"/>
            </p:cNvSpPr>
            <p:nvPr/>
          </p:nvSpPr>
          <p:spPr bwMode="auto">
            <a:xfrm>
              <a:off x="6032500" y="5348288"/>
              <a:ext cx="2457450" cy="0"/>
            </a:xfrm>
            <a:prstGeom prst="line">
              <a:avLst/>
            </a:prstGeom>
            <a:noFill/>
            <a:ln w="9525">
              <a:solidFill>
                <a:srgbClr val="00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grpSp>
        <p:nvGrpSpPr>
          <p:cNvPr id="179" name="Group 178"/>
          <p:cNvGrpSpPr/>
          <p:nvPr/>
        </p:nvGrpSpPr>
        <p:grpSpPr>
          <a:xfrm>
            <a:off x="457200" y="3714750"/>
            <a:ext cx="3579813" cy="2000250"/>
            <a:chOff x="185737" y="3733800"/>
            <a:chExt cx="3579813" cy="2000250"/>
          </a:xfrm>
        </p:grpSpPr>
        <p:sp>
          <p:nvSpPr>
            <p:cNvPr id="163" name="Text Box 16"/>
            <p:cNvSpPr txBox="1">
              <a:spLocks noChangeArrowheads="1"/>
            </p:cNvSpPr>
            <p:nvPr/>
          </p:nvSpPr>
          <p:spPr bwMode="auto">
            <a:xfrm>
              <a:off x="1852613" y="5276850"/>
              <a:ext cx="914400" cy="457200"/>
            </a:xfrm>
            <a:prstGeom prst="rect">
              <a:avLst/>
            </a:prstGeom>
            <a:noFill/>
            <a:ln w="9525" algn="ctr">
              <a:noFill/>
              <a:miter lim="800000"/>
              <a:headEnd/>
              <a:tailEnd/>
            </a:ln>
            <a:effectLst/>
          </p:spPr>
          <p:txBody>
            <a:bodyPr wrap="none">
              <a:spAutoFit/>
            </a:bodyPr>
            <a:lstStyle/>
            <a:p>
              <a:pPr algn="ctr" rtl="0" fontAlgn="base">
                <a:spcBef>
                  <a:spcPct val="0"/>
                </a:spcBef>
                <a:spcAft>
                  <a:spcPct val="0"/>
                </a:spcAft>
              </a:pPr>
              <a:r>
                <a:rPr lang="en-US" sz="2400" b="1" kern="1200">
                  <a:solidFill>
                    <a:srgbClr val="000000"/>
                  </a:solidFill>
                  <a:latin typeface="Courier New" pitchFamily="49" charset="0"/>
                  <a:ea typeface="+mn-ea"/>
                  <a:cs typeface="Arial"/>
                </a:rPr>
                <a:t>time</a:t>
              </a:r>
            </a:p>
          </p:txBody>
        </p:sp>
        <p:sp>
          <p:nvSpPr>
            <p:cNvPr id="164" name="Line 17"/>
            <p:cNvSpPr>
              <a:spLocks noChangeShapeType="1"/>
            </p:cNvSpPr>
            <p:nvPr/>
          </p:nvSpPr>
          <p:spPr bwMode="auto">
            <a:xfrm flipV="1">
              <a:off x="885825" y="5349875"/>
              <a:ext cx="2879725" cy="3175"/>
            </a:xfrm>
            <a:prstGeom prst="line">
              <a:avLst/>
            </a:prstGeom>
            <a:noFill/>
            <a:ln w="9525">
              <a:solidFill>
                <a:srgbClr val="00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65" name="Rectangle 18"/>
            <p:cNvSpPr>
              <a:spLocks noChangeArrowheads="1"/>
            </p:cNvSpPr>
            <p:nvPr/>
          </p:nvSpPr>
          <p:spPr bwMode="auto">
            <a:xfrm>
              <a:off x="922338" y="3929063"/>
              <a:ext cx="231775" cy="1112837"/>
            </a:xfrm>
            <a:prstGeom prst="rect">
              <a:avLst/>
            </a:prstGeom>
            <a:solidFill>
              <a:srgbClr val="FF33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66" name="Rectangle 19"/>
            <p:cNvSpPr>
              <a:spLocks noChangeArrowheads="1"/>
            </p:cNvSpPr>
            <p:nvPr/>
          </p:nvSpPr>
          <p:spPr bwMode="auto">
            <a:xfrm>
              <a:off x="1152525" y="3929063"/>
              <a:ext cx="231775" cy="1112837"/>
            </a:xfrm>
            <a:prstGeom prst="rect">
              <a:avLst/>
            </a:prstGeom>
            <a:solidFill>
              <a:srgbClr val="FFCC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67" name="Rectangle 20"/>
            <p:cNvSpPr>
              <a:spLocks noChangeArrowheads="1"/>
            </p:cNvSpPr>
            <p:nvPr/>
          </p:nvSpPr>
          <p:spPr bwMode="auto">
            <a:xfrm>
              <a:off x="1384300" y="3929063"/>
              <a:ext cx="231775" cy="1112837"/>
            </a:xfrm>
            <a:prstGeom prst="rect">
              <a:avLst/>
            </a:prstGeom>
            <a:solidFill>
              <a:srgbClr val="FFFF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68" name="Rectangle 21"/>
            <p:cNvSpPr>
              <a:spLocks noChangeArrowheads="1"/>
            </p:cNvSpPr>
            <p:nvPr/>
          </p:nvSpPr>
          <p:spPr bwMode="auto">
            <a:xfrm>
              <a:off x="1614488" y="3929063"/>
              <a:ext cx="231775" cy="1112837"/>
            </a:xfrm>
            <a:prstGeom prst="rect">
              <a:avLst/>
            </a:prstGeom>
            <a:solidFill>
              <a:srgbClr val="00FF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69" name="Rectangle 22"/>
            <p:cNvSpPr>
              <a:spLocks noChangeArrowheads="1"/>
            </p:cNvSpPr>
            <p:nvPr/>
          </p:nvSpPr>
          <p:spPr bwMode="auto">
            <a:xfrm>
              <a:off x="1844675" y="3929063"/>
              <a:ext cx="231775" cy="1112837"/>
            </a:xfrm>
            <a:prstGeom prst="rect">
              <a:avLst/>
            </a:prstGeom>
            <a:solidFill>
              <a:srgbClr val="0000FF"/>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0" name="Rectangle 23"/>
            <p:cNvSpPr>
              <a:spLocks noChangeArrowheads="1"/>
            </p:cNvSpPr>
            <p:nvPr/>
          </p:nvSpPr>
          <p:spPr bwMode="auto">
            <a:xfrm>
              <a:off x="2073275" y="3929063"/>
              <a:ext cx="231775" cy="1112837"/>
            </a:xfrm>
            <a:prstGeom prst="rect">
              <a:avLst/>
            </a:prstGeom>
            <a:solidFill>
              <a:srgbClr val="80008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1" name="Rectangle 24"/>
            <p:cNvSpPr>
              <a:spLocks noChangeArrowheads="1"/>
            </p:cNvSpPr>
            <p:nvPr/>
          </p:nvSpPr>
          <p:spPr bwMode="auto">
            <a:xfrm>
              <a:off x="2305050" y="3929063"/>
              <a:ext cx="231775" cy="1112837"/>
            </a:xfrm>
            <a:prstGeom prst="rect">
              <a:avLst/>
            </a:prstGeom>
            <a:solidFill>
              <a:srgbClr val="FF33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2" name="Rectangle 25"/>
            <p:cNvSpPr>
              <a:spLocks noChangeArrowheads="1"/>
            </p:cNvSpPr>
            <p:nvPr/>
          </p:nvSpPr>
          <p:spPr bwMode="auto">
            <a:xfrm>
              <a:off x="2535238" y="3929063"/>
              <a:ext cx="231775" cy="1112837"/>
            </a:xfrm>
            <a:prstGeom prst="rect">
              <a:avLst/>
            </a:prstGeom>
            <a:solidFill>
              <a:srgbClr val="FFCC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3" name="Rectangle 26"/>
            <p:cNvSpPr>
              <a:spLocks noChangeArrowheads="1"/>
            </p:cNvSpPr>
            <p:nvPr/>
          </p:nvSpPr>
          <p:spPr bwMode="auto">
            <a:xfrm>
              <a:off x="2767013" y="3929063"/>
              <a:ext cx="231775" cy="1112837"/>
            </a:xfrm>
            <a:prstGeom prst="rect">
              <a:avLst/>
            </a:prstGeom>
            <a:solidFill>
              <a:srgbClr val="FFFF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4" name="Rectangle 27"/>
            <p:cNvSpPr>
              <a:spLocks noChangeArrowheads="1"/>
            </p:cNvSpPr>
            <p:nvPr/>
          </p:nvSpPr>
          <p:spPr bwMode="auto">
            <a:xfrm>
              <a:off x="2997200" y="3929063"/>
              <a:ext cx="231775" cy="1112837"/>
            </a:xfrm>
            <a:prstGeom prst="rect">
              <a:avLst/>
            </a:prstGeom>
            <a:solidFill>
              <a:srgbClr val="00FF0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5" name="Rectangle 28"/>
            <p:cNvSpPr>
              <a:spLocks noChangeArrowheads="1"/>
            </p:cNvSpPr>
            <p:nvPr/>
          </p:nvSpPr>
          <p:spPr bwMode="auto">
            <a:xfrm>
              <a:off x="3227388" y="3929063"/>
              <a:ext cx="231775" cy="1112837"/>
            </a:xfrm>
            <a:prstGeom prst="rect">
              <a:avLst/>
            </a:prstGeom>
            <a:solidFill>
              <a:srgbClr val="0000FF"/>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6" name="Rectangle 29"/>
            <p:cNvSpPr>
              <a:spLocks noChangeArrowheads="1"/>
            </p:cNvSpPr>
            <p:nvPr/>
          </p:nvSpPr>
          <p:spPr bwMode="auto">
            <a:xfrm>
              <a:off x="3455988" y="3929063"/>
              <a:ext cx="231775" cy="1112837"/>
            </a:xfrm>
            <a:prstGeom prst="rect">
              <a:avLst/>
            </a:prstGeom>
            <a:solidFill>
              <a:srgbClr val="800080"/>
            </a:solidFill>
            <a:ln w="9525" algn="ctr">
              <a:noFill/>
              <a:miter lim="800000"/>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77" name="Line 12"/>
            <p:cNvSpPr>
              <a:spLocks noChangeShapeType="1"/>
            </p:cNvSpPr>
            <p:nvPr/>
          </p:nvSpPr>
          <p:spPr bwMode="auto">
            <a:xfrm flipV="1">
              <a:off x="762000" y="3887788"/>
              <a:ext cx="0" cy="1150937"/>
            </a:xfrm>
            <a:prstGeom prst="line">
              <a:avLst/>
            </a:prstGeom>
            <a:noFill/>
            <a:ln w="9525">
              <a:solidFill>
                <a:srgbClr val="00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78" name="Text Box 14"/>
            <p:cNvSpPr txBox="1">
              <a:spLocks noChangeArrowheads="1"/>
            </p:cNvSpPr>
            <p:nvPr/>
          </p:nvSpPr>
          <p:spPr bwMode="auto">
            <a:xfrm rot="16200000">
              <a:off x="-499270" y="4418807"/>
              <a:ext cx="1827213" cy="457200"/>
            </a:xfrm>
            <a:prstGeom prst="rect">
              <a:avLst/>
            </a:prstGeom>
            <a:noFill/>
            <a:ln w="9525" algn="ctr">
              <a:noFill/>
              <a:miter lim="800000"/>
              <a:headEnd/>
              <a:tailEnd/>
            </a:ln>
            <a:effectLst/>
          </p:spPr>
          <p:txBody>
            <a:bodyPr wrap="none">
              <a:spAutoFit/>
            </a:bodyPr>
            <a:lstStyle/>
            <a:p>
              <a:pPr algn="ctr" rtl="0" fontAlgn="base">
                <a:spcBef>
                  <a:spcPct val="0"/>
                </a:spcBef>
                <a:spcAft>
                  <a:spcPct val="0"/>
                </a:spcAft>
              </a:pPr>
              <a:r>
                <a:rPr lang="en-US" sz="2400" b="1" kern="1200">
                  <a:solidFill>
                    <a:srgbClr val="000000"/>
                  </a:solidFill>
                  <a:latin typeface="Courier New" pitchFamily="49" charset="0"/>
                  <a:ea typeface="+mn-ea"/>
                  <a:cs typeface="Arial"/>
                </a:rPr>
                <a:t>frequency</a:t>
              </a:r>
            </a:p>
          </p:txBody>
        </p:sp>
      </p:grpSp>
      <p:sp>
        <p:nvSpPr>
          <p:cNvPr id="181" name="Rectangle 180"/>
          <p:cNvSpPr/>
          <p:nvPr/>
        </p:nvSpPr>
        <p:spPr>
          <a:xfrm>
            <a:off x="4953000" y="1815405"/>
            <a:ext cx="3581399"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rtl="0"/>
            <a:r>
              <a:rPr lang="en-US" sz="2800" b="1" dirty="0" smtClean="0">
                <a:ln>
                  <a:solidFill>
                    <a:sysClr val="windowText" lastClr="000000"/>
                  </a:solidFill>
                </a:ln>
                <a:solidFill>
                  <a:srgbClr val="FF6600"/>
                </a:solidFill>
                <a:latin typeface="Calibri"/>
              </a:rPr>
              <a:t>Frequency Division Multiplexing </a:t>
            </a:r>
          </a:p>
          <a:p>
            <a:pPr algn="ctr" rtl="0"/>
            <a:r>
              <a:rPr lang="en-US" sz="2800" b="1" dirty="0" smtClean="0">
                <a:ln>
                  <a:solidFill>
                    <a:sysClr val="windowText" lastClr="000000"/>
                  </a:solidFill>
                </a:ln>
                <a:solidFill>
                  <a:srgbClr val="FF0000"/>
                </a:solidFill>
                <a:latin typeface="Calibri"/>
              </a:rPr>
              <a:t>(F</a:t>
            </a:r>
            <a:r>
              <a:rPr lang="en-US" sz="2800" b="1" kern="1200" dirty="0" smtClean="0">
                <a:ln>
                  <a:solidFill>
                    <a:sysClr val="windowText" lastClr="000000"/>
                  </a:solidFill>
                </a:ln>
                <a:solidFill>
                  <a:srgbClr val="FF0000"/>
                </a:solidFill>
                <a:latin typeface="Calibri"/>
                <a:ea typeface="+mn-ea"/>
                <a:cs typeface="+mn-cs"/>
              </a:rPr>
              <a:t>DM)</a:t>
            </a:r>
            <a:endParaRPr lang="en-US" sz="2800" b="1" kern="1200" dirty="0">
              <a:ln>
                <a:solidFill>
                  <a:sysClr val="windowText" lastClr="000000"/>
                </a:solidFill>
              </a:ln>
              <a:solidFill>
                <a:srgbClr val="FF0000"/>
              </a:solidFill>
              <a:latin typeface="Calibri"/>
              <a:ea typeface="+mn-ea"/>
              <a:cs typeface="+mn-cs"/>
            </a:endParaRPr>
          </a:p>
        </p:txBody>
      </p:sp>
      <p:sp>
        <p:nvSpPr>
          <p:cNvPr id="182" name="Rectangle 181"/>
          <p:cNvSpPr/>
          <p:nvPr/>
        </p:nvSpPr>
        <p:spPr>
          <a:xfrm>
            <a:off x="609600" y="1815405"/>
            <a:ext cx="3505200" cy="138499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rtl="0"/>
            <a:r>
              <a:rPr lang="en-US" sz="2800" b="1" dirty="0" smtClean="0">
                <a:ln>
                  <a:solidFill>
                    <a:sysClr val="windowText" lastClr="000000"/>
                  </a:solidFill>
                </a:ln>
                <a:solidFill>
                  <a:srgbClr val="FF6600"/>
                </a:solidFill>
                <a:latin typeface="Calibri"/>
              </a:rPr>
              <a:t>Time Division Multiplexing </a:t>
            </a:r>
          </a:p>
          <a:p>
            <a:pPr algn="ctr" rtl="0"/>
            <a:r>
              <a:rPr lang="en-US" sz="2800" b="1" dirty="0" smtClean="0">
                <a:ln>
                  <a:solidFill>
                    <a:sysClr val="windowText" lastClr="000000"/>
                  </a:solidFill>
                </a:ln>
                <a:solidFill>
                  <a:srgbClr val="FF0000"/>
                </a:solidFill>
                <a:latin typeface="Calibri"/>
              </a:rPr>
              <a:t>(T</a:t>
            </a:r>
            <a:r>
              <a:rPr lang="en-US" sz="2800" b="1" kern="1200" dirty="0" smtClean="0">
                <a:ln>
                  <a:solidFill>
                    <a:sysClr val="windowText" lastClr="000000"/>
                  </a:solidFill>
                </a:ln>
                <a:solidFill>
                  <a:srgbClr val="FF0000"/>
                </a:solidFill>
                <a:latin typeface="Calibri"/>
                <a:ea typeface="+mn-ea"/>
                <a:cs typeface="+mn-cs"/>
              </a:rPr>
              <a:t>DM)</a:t>
            </a:r>
            <a:endParaRPr lang="en-US" sz="2800" b="1" kern="1200" dirty="0">
              <a:ln>
                <a:solidFill>
                  <a:sysClr val="windowText" lastClr="000000"/>
                </a:solidFill>
              </a:ln>
              <a:solidFill>
                <a:srgbClr val="FF0000"/>
              </a:solidFill>
              <a:latin typeface="Calibri"/>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Statistical multiplexing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75" name="Slide Number Placeholder 2"/>
          <p:cNvSpPr>
            <a:spLocks noGrp="1"/>
          </p:cNvSpPr>
          <p:nvPr>
            <p:ph type="sldNum" sz="quarter" idx="10"/>
          </p:nvPr>
        </p:nvSpPr>
        <p:spPr>
          <a:xfrm>
            <a:off x="8001000" y="6324600"/>
            <a:ext cx="914400" cy="381000"/>
          </a:xfrm>
        </p:spPr>
        <p:txBody>
          <a:bodyPr/>
          <a:lstStyle/>
          <a:p>
            <a:pPr algn="r" rtl="0" fontAlgn="base">
              <a:spcBef>
                <a:spcPct val="0"/>
              </a:spcBef>
              <a:spcAft>
                <a:spcPct val="0"/>
              </a:spcAft>
            </a:pPr>
            <a:fld id="{61C9007B-B64A-468F-B9B1-672AC33C0146}" type="slidenum">
              <a:rPr lang="en-US" sz="1400" kern="1200">
                <a:solidFill>
                  <a:srgbClr val="000000"/>
                </a:solidFill>
                <a:latin typeface="Times New Roman" pitchFamily="18" charset="0"/>
                <a:ea typeface="+mn-ea"/>
                <a:cs typeface="Arial"/>
              </a:rPr>
              <a:pPr algn="r" rtl="0" fontAlgn="base">
                <a:spcBef>
                  <a:spcPct val="0"/>
                </a:spcBef>
                <a:spcAft>
                  <a:spcPct val="0"/>
                </a:spcAft>
              </a:pPr>
              <a:t>23</a:t>
            </a:fld>
            <a:endParaRPr lang="en-US" sz="1400" kern="1200">
              <a:solidFill>
                <a:srgbClr val="000000"/>
              </a:solidFill>
              <a:latin typeface="Times New Roman" pitchFamily="18" charset="0"/>
              <a:ea typeface="+mn-ea"/>
              <a:cs typeface="Arial"/>
            </a:endParaRPr>
          </a:p>
        </p:txBody>
      </p:sp>
      <p:sp>
        <p:nvSpPr>
          <p:cNvPr id="76" name="Rectangle 2"/>
          <p:cNvSpPr>
            <a:spLocks noChangeArrowheads="1"/>
          </p:cNvSpPr>
          <p:nvPr/>
        </p:nvSpPr>
        <p:spPr bwMode="auto">
          <a:xfrm>
            <a:off x="457200" y="1828800"/>
            <a:ext cx="8458200" cy="4267200"/>
          </a:xfrm>
          <a:prstGeom prst="rect">
            <a:avLst/>
          </a:prstGeom>
          <a:solidFill>
            <a:srgbClr val="FFFFFF"/>
          </a:solidFill>
          <a:ln w="9525">
            <a:solidFill>
              <a:srgbClr val="000000"/>
            </a:solidFill>
            <a:miter lim="800000"/>
            <a:headEnd/>
            <a:tailEnd/>
          </a:ln>
          <a:effectLst>
            <a:outerShdw dist="107763" dir="2700000" algn="ctr" rotWithShape="0">
              <a:srgbClr val="777777"/>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77" name="Oval 4"/>
          <p:cNvSpPr>
            <a:spLocks noChangeArrowheads="1"/>
          </p:cNvSpPr>
          <p:nvPr/>
        </p:nvSpPr>
        <p:spPr bwMode="auto">
          <a:xfrm>
            <a:off x="1765300" y="3409950"/>
            <a:ext cx="990600" cy="914400"/>
          </a:xfrm>
          <a:prstGeom prst="ellipse">
            <a:avLst/>
          </a:prstGeom>
          <a:noFill/>
          <a:ln w="9525">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78" name="Oval 5"/>
          <p:cNvSpPr>
            <a:spLocks noChangeArrowheads="1"/>
          </p:cNvSpPr>
          <p:nvPr/>
        </p:nvSpPr>
        <p:spPr bwMode="auto">
          <a:xfrm>
            <a:off x="6413500" y="3409950"/>
            <a:ext cx="990600" cy="914400"/>
          </a:xfrm>
          <a:prstGeom prst="ellipse">
            <a:avLst/>
          </a:prstGeom>
          <a:noFill/>
          <a:ln w="9525">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79" name="Line 6"/>
          <p:cNvSpPr>
            <a:spLocks noChangeShapeType="1"/>
          </p:cNvSpPr>
          <p:nvPr/>
        </p:nvSpPr>
        <p:spPr bwMode="auto">
          <a:xfrm>
            <a:off x="2568575" y="3849688"/>
            <a:ext cx="457200" cy="0"/>
          </a:xfrm>
          <a:prstGeom prst="line">
            <a:avLst/>
          </a:prstGeom>
          <a:noFill/>
          <a:ln w="38100">
            <a:solidFill>
              <a:srgbClr val="000000"/>
            </a:solidFill>
            <a:round/>
            <a:headEnd/>
            <a:tailEnd type="triangle" w="med" len="me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80" name="Line 7"/>
          <p:cNvSpPr>
            <a:spLocks noChangeShapeType="1"/>
          </p:cNvSpPr>
          <p:nvPr/>
        </p:nvSpPr>
        <p:spPr bwMode="auto">
          <a:xfrm>
            <a:off x="6364288" y="3863975"/>
            <a:ext cx="457200" cy="0"/>
          </a:xfrm>
          <a:prstGeom prst="line">
            <a:avLst/>
          </a:prstGeom>
          <a:noFill/>
          <a:ln w="38100">
            <a:solidFill>
              <a:srgbClr val="000000"/>
            </a:solidFill>
            <a:round/>
            <a:headEnd/>
            <a:tailEnd type="triangle" w="med" len="me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81" name="Rectangle 8"/>
          <p:cNvSpPr>
            <a:spLocks noChangeArrowheads="1"/>
          </p:cNvSpPr>
          <p:nvPr/>
        </p:nvSpPr>
        <p:spPr bwMode="auto">
          <a:xfrm>
            <a:off x="6261100" y="3638550"/>
            <a:ext cx="76200" cy="457200"/>
          </a:xfrm>
          <a:prstGeom prst="rect">
            <a:avLst/>
          </a:prstGeom>
          <a:solidFill>
            <a:srgbClr val="000000"/>
          </a:solidFill>
          <a:ln w="9525">
            <a:solidFill>
              <a:srgbClr val="777777"/>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2" name="Rectangle 9"/>
          <p:cNvSpPr>
            <a:spLocks noChangeArrowheads="1"/>
          </p:cNvSpPr>
          <p:nvPr/>
        </p:nvSpPr>
        <p:spPr bwMode="auto">
          <a:xfrm>
            <a:off x="3136900" y="3638550"/>
            <a:ext cx="76200" cy="457200"/>
          </a:xfrm>
          <a:prstGeom prst="rect">
            <a:avLst/>
          </a:prstGeom>
          <a:solidFill>
            <a:srgbClr val="0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3" name="Rectangle 10"/>
          <p:cNvSpPr>
            <a:spLocks noChangeArrowheads="1"/>
          </p:cNvSpPr>
          <p:nvPr/>
        </p:nvSpPr>
        <p:spPr bwMode="auto">
          <a:xfrm>
            <a:off x="3517900" y="3638550"/>
            <a:ext cx="228600" cy="457200"/>
          </a:xfrm>
          <a:prstGeom prst="rect">
            <a:avLst/>
          </a:prstGeom>
          <a:solidFill>
            <a:srgbClr val="008000"/>
          </a:solidFill>
          <a:ln w="9525">
            <a:solidFill>
              <a:srgbClr val="008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4" name="Rectangle 11"/>
          <p:cNvSpPr>
            <a:spLocks noChangeArrowheads="1"/>
          </p:cNvSpPr>
          <p:nvPr/>
        </p:nvSpPr>
        <p:spPr bwMode="auto">
          <a:xfrm>
            <a:off x="3975100" y="3638550"/>
            <a:ext cx="228600" cy="457200"/>
          </a:xfrm>
          <a:prstGeom prst="rect">
            <a:avLst/>
          </a:prstGeom>
          <a:solidFill>
            <a:srgbClr val="A50021"/>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5" name="Rectangle 12"/>
          <p:cNvSpPr>
            <a:spLocks noChangeArrowheads="1"/>
          </p:cNvSpPr>
          <p:nvPr/>
        </p:nvSpPr>
        <p:spPr bwMode="auto">
          <a:xfrm>
            <a:off x="4432300" y="3638550"/>
            <a:ext cx="76200" cy="457200"/>
          </a:xfrm>
          <a:prstGeom prst="rect">
            <a:avLst/>
          </a:prstGeom>
          <a:solidFill>
            <a:srgbClr val="000000"/>
          </a:solidFill>
          <a:ln w="9525">
            <a:solidFill>
              <a:srgbClr val="777777"/>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6" name="Rectangle 13"/>
          <p:cNvSpPr>
            <a:spLocks noChangeArrowheads="1"/>
          </p:cNvSpPr>
          <p:nvPr/>
        </p:nvSpPr>
        <p:spPr bwMode="auto">
          <a:xfrm>
            <a:off x="4584700" y="3638550"/>
            <a:ext cx="762000" cy="457200"/>
          </a:xfrm>
          <a:prstGeom prst="rect">
            <a:avLst/>
          </a:prstGeom>
          <a:solidFill>
            <a:srgbClr val="008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7" name="Rectangle 14"/>
          <p:cNvSpPr>
            <a:spLocks noChangeArrowheads="1"/>
          </p:cNvSpPr>
          <p:nvPr/>
        </p:nvSpPr>
        <p:spPr bwMode="auto">
          <a:xfrm>
            <a:off x="5651500" y="3638550"/>
            <a:ext cx="76200" cy="457200"/>
          </a:xfrm>
          <a:prstGeom prst="rect">
            <a:avLst/>
          </a:prstGeom>
          <a:solidFill>
            <a:srgbClr val="777777"/>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8" name="Rectangle 15"/>
          <p:cNvSpPr>
            <a:spLocks noChangeArrowheads="1"/>
          </p:cNvSpPr>
          <p:nvPr/>
        </p:nvSpPr>
        <p:spPr bwMode="auto">
          <a:xfrm>
            <a:off x="5880100" y="3638550"/>
            <a:ext cx="228600" cy="457200"/>
          </a:xfrm>
          <a:prstGeom prst="rect">
            <a:avLst/>
          </a:prstGeom>
          <a:solidFill>
            <a:srgbClr val="A50021"/>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89" name="Rectangle 16"/>
          <p:cNvSpPr>
            <a:spLocks noChangeArrowheads="1"/>
          </p:cNvSpPr>
          <p:nvPr/>
        </p:nvSpPr>
        <p:spPr bwMode="auto">
          <a:xfrm>
            <a:off x="4279900" y="3638550"/>
            <a:ext cx="76200" cy="457200"/>
          </a:xfrm>
          <a:prstGeom prst="rect">
            <a:avLst/>
          </a:prstGeom>
          <a:solidFill>
            <a:srgbClr val="000000"/>
          </a:solidFill>
          <a:ln w="9525">
            <a:solidFill>
              <a:srgbClr val="777777"/>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nvGrpSpPr>
          <p:cNvPr id="90" name="Group 17"/>
          <p:cNvGrpSpPr>
            <a:grpSpLocks/>
          </p:cNvGrpSpPr>
          <p:nvPr/>
        </p:nvGrpSpPr>
        <p:grpSpPr bwMode="auto">
          <a:xfrm>
            <a:off x="2039938" y="3690938"/>
            <a:ext cx="504825" cy="354012"/>
            <a:chOff x="1285" y="2229"/>
            <a:chExt cx="318" cy="223"/>
          </a:xfrm>
        </p:grpSpPr>
        <p:sp>
          <p:nvSpPr>
            <p:cNvPr id="91" name="Freeform 18"/>
            <p:cNvSpPr>
              <a:spLocks/>
            </p:cNvSpPr>
            <p:nvPr/>
          </p:nvSpPr>
          <p:spPr bwMode="auto">
            <a:xfrm>
              <a:off x="1285" y="2229"/>
              <a:ext cx="318" cy="215"/>
            </a:xfrm>
            <a:custGeom>
              <a:avLst/>
              <a:gdLst/>
              <a:ahLst/>
              <a:cxnLst>
                <a:cxn ang="0">
                  <a:pos x="0" y="0"/>
                </a:cxn>
                <a:cxn ang="0">
                  <a:pos x="1009" y="0"/>
                </a:cxn>
                <a:cxn ang="0">
                  <a:pos x="1012" y="292"/>
                </a:cxn>
                <a:cxn ang="0">
                  <a:pos x="18" y="291"/>
                </a:cxn>
              </a:cxnLst>
              <a:rect l="0" t="0" r="r" b="b"/>
              <a:pathLst>
                <a:path w="1012" h="292">
                  <a:moveTo>
                    <a:pt x="0" y="0"/>
                  </a:moveTo>
                  <a:lnTo>
                    <a:pt x="1009" y="0"/>
                  </a:lnTo>
                  <a:lnTo>
                    <a:pt x="1012" y="292"/>
                  </a:lnTo>
                  <a:lnTo>
                    <a:pt x="18" y="291"/>
                  </a:lnTo>
                </a:path>
              </a:pathLst>
            </a:custGeom>
            <a:noFill/>
            <a:ln w="38100" cmpd="sng">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92" name="Line 19"/>
            <p:cNvSpPr>
              <a:spLocks noChangeShapeType="1"/>
            </p:cNvSpPr>
            <p:nvPr/>
          </p:nvSpPr>
          <p:spPr bwMode="auto">
            <a:xfrm>
              <a:off x="1500" y="2238"/>
              <a:ext cx="0" cy="214"/>
            </a:xfrm>
            <a:prstGeom prst="line">
              <a:avLst/>
            </a:prstGeom>
            <a:noFill/>
            <a:ln w="9525">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93" name="Line 20"/>
            <p:cNvSpPr>
              <a:spLocks noChangeShapeType="1"/>
            </p:cNvSpPr>
            <p:nvPr/>
          </p:nvSpPr>
          <p:spPr bwMode="auto">
            <a:xfrm>
              <a:off x="1431" y="2237"/>
              <a:ext cx="0" cy="214"/>
            </a:xfrm>
            <a:prstGeom prst="line">
              <a:avLst/>
            </a:prstGeom>
            <a:noFill/>
            <a:ln w="9525">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sp>
        <p:nvSpPr>
          <p:cNvPr id="94" name="Text Box 21"/>
          <p:cNvSpPr txBox="1">
            <a:spLocks noChangeArrowheads="1"/>
          </p:cNvSpPr>
          <p:nvPr/>
        </p:nvSpPr>
        <p:spPr bwMode="auto">
          <a:xfrm>
            <a:off x="3760788" y="2590800"/>
            <a:ext cx="1338262" cy="457200"/>
          </a:xfrm>
          <a:prstGeom prst="rect">
            <a:avLst/>
          </a:prstGeom>
          <a:noFill/>
          <a:ln w="9525">
            <a:noFill/>
            <a:miter lim="800000"/>
            <a:headEnd/>
            <a:tailEnd/>
          </a:ln>
          <a:effectLst/>
        </p:spPr>
        <p:txBody>
          <a:bodyPr wrap="none" lIns="91411" tIns="45708" rIns="91411" bIns="45708">
            <a:spAutoFit/>
          </a:bodyPr>
          <a:lstStyle/>
          <a:p>
            <a:pPr algn="l" rtl="0" fontAlgn="base">
              <a:spcBef>
                <a:spcPct val="0"/>
              </a:spcBef>
              <a:spcAft>
                <a:spcPct val="0"/>
              </a:spcAft>
            </a:pPr>
            <a:r>
              <a:rPr lang="en-US" sz="2400" b="1" kern="1200">
                <a:solidFill>
                  <a:srgbClr val="000000"/>
                </a:solidFill>
                <a:latin typeface="Arial" charset="0"/>
                <a:ea typeface="+mn-ea"/>
                <a:cs typeface="Arial"/>
              </a:rPr>
              <a:t>Packets</a:t>
            </a:r>
          </a:p>
        </p:txBody>
      </p:sp>
      <p:pic>
        <p:nvPicPr>
          <p:cNvPr id="95" name="Picture 22" descr="Click To Preview"/>
          <p:cNvPicPr>
            <a:picLocks noChangeAspect="1" noChangeArrowheads="1"/>
          </p:cNvPicPr>
          <p:nvPr/>
        </p:nvPicPr>
        <p:blipFill>
          <a:blip r:embed="rId3"/>
          <a:srcRect/>
          <a:stretch>
            <a:fillRect/>
          </a:stretch>
        </p:blipFill>
        <p:spPr bwMode="auto">
          <a:xfrm>
            <a:off x="8001000" y="4648200"/>
            <a:ext cx="731838" cy="731838"/>
          </a:xfrm>
          <a:prstGeom prst="rect">
            <a:avLst/>
          </a:prstGeom>
          <a:noFill/>
        </p:spPr>
      </p:pic>
      <p:pic>
        <p:nvPicPr>
          <p:cNvPr id="96" name="Picture 23" descr="Click To Preview"/>
          <p:cNvPicPr>
            <a:picLocks noChangeAspect="1" noChangeArrowheads="1"/>
          </p:cNvPicPr>
          <p:nvPr/>
        </p:nvPicPr>
        <p:blipFill>
          <a:blip r:embed="rId4"/>
          <a:srcRect/>
          <a:stretch>
            <a:fillRect/>
          </a:stretch>
        </p:blipFill>
        <p:spPr bwMode="auto">
          <a:xfrm>
            <a:off x="609600" y="4602163"/>
            <a:ext cx="731838" cy="731837"/>
          </a:xfrm>
          <a:prstGeom prst="rect">
            <a:avLst/>
          </a:prstGeom>
          <a:noFill/>
        </p:spPr>
      </p:pic>
      <p:pic>
        <p:nvPicPr>
          <p:cNvPr id="97" name="Picture 24" descr="Click To Preview"/>
          <p:cNvPicPr>
            <a:picLocks noChangeAspect="1" noChangeArrowheads="1"/>
          </p:cNvPicPr>
          <p:nvPr/>
        </p:nvPicPr>
        <p:blipFill>
          <a:blip r:embed="rId5"/>
          <a:srcRect/>
          <a:stretch>
            <a:fillRect/>
          </a:stretch>
        </p:blipFill>
        <p:spPr bwMode="auto">
          <a:xfrm>
            <a:off x="639763" y="3505200"/>
            <a:ext cx="731837" cy="731838"/>
          </a:xfrm>
          <a:prstGeom prst="rect">
            <a:avLst/>
          </a:prstGeom>
          <a:noFill/>
        </p:spPr>
      </p:pic>
      <p:pic>
        <p:nvPicPr>
          <p:cNvPr id="98" name="Picture 25" descr="Click To Preview"/>
          <p:cNvPicPr>
            <a:picLocks noChangeAspect="1" noChangeArrowheads="1"/>
          </p:cNvPicPr>
          <p:nvPr/>
        </p:nvPicPr>
        <p:blipFill>
          <a:blip r:embed="rId6"/>
          <a:srcRect/>
          <a:stretch>
            <a:fillRect/>
          </a:stretch>
        </p:blipFill>
        <p:spPr bwMode="auto">
          <a:xfrm>
            <a:off x="639763" y="2392363"/>
            <a:ext cx="731837" cy="731837"/>
          </a:xfrm>
          <a:prstGeom prst="rect">
            <a:avLst/>
          </a:prstGeom>
          <a:noFill/>
        </p:spPr>
      </p:pic>
      <p:pic>
        <p:nvPicPr>
          <p:cNvPr id="99" name="Picture 26" descr="Click To Preview"/>
          <p:cNvPicPr>
            <a:picLocks noChangeAspect="1" noChangeArrowheads="1"/>
          </p:cNvPicPr>
          <p:nvPr/>
        </p:nvPicPr>
        <p:blipFill>
          <a:blip r:embed="rId6">
            <a:grayscl/>
          </a:blip>
          <a:srcRect/>
          <a:stretch>
            <a:fillRect/>
          </a:stretch>
        </p:blipFill>
        <p:spPr bwMode="auto">
          <a:xfrm>
            <a:off x="8031163" y="2514600"/>
            <a:ext cx="731837" cy="731838"/>
          </a:xfrm>
          <a:prstGeom prst="rect">
            <a:avLst/>
          </a:prstGeom>
          <a:noFill/>
        </p:spPr>
      </p:pic>
      <p:pic>
        <p:nvPicPr>
          <p:cNvPr id="100" name="Picture 27" descr="Click To Preview"/>
          <p:cNvPicPr>
            <a:picLocks noChangeAspect="1" noChangeArrowheads="1"/>
          </p:cNvPicPr>
          <p:nvPr/>
        </p:nvPicPr>
        <p:blipFill>
          <a:blip r:embed="rId7"/>
          <a:srcRect/>
          <a:stretch>
            <a:fillRect/>
          </a:stretch>
        </p:blipFill>
        <p:spPr bwMode="auto">
          <a:xfrm>
            <a:off x="8001000" y="3535363"/>
            <a:ext cx="731838" cy="731837"/>
          </a:xfrm>
          <a:prstGeom prst="rect">
            <a:avLst/>
          </a:prstGeom>
          <a:noFill/>
        </p:spPr>
      </p:pic>
      <p:sp>
        <p:nvSpPr>
          <p:cNvPr id="101" name="Line 28"/>
          <p:cNvSpPr>
            <a:spLocks noChangeShapeType="1"/>
          </p:cNvSpPr>
          <p:nvPr/>
        </p:nvSpPr>
        <p:spPr bwMode="auto">
          <a:xfrm>
            <a:off x="2679700" y="4095750"/>
            <a:ext cx="3810000" cy="0"/>
          </a:xfrm>
          <a:prstGeom prst="line">
            <a:avLst/>
          </a:prstGeom>
          <a:noFill/>
          <a:ln w="38100">
            <a:solidFill>
              <a:srgbClr val="000000"/>
            </a:solidFill>
            <a:round/>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02" name="Line 29"/>
          <p:cNvSpPr>
            <a:spLocks noChangeShapeType="1"/>
          </p:cNvSpPr>
          <p:nvPr/>
        </p:nvSpPr>
        <p:spPr bwMode="auto">
          <a:xfrm>
            <a:off x="2679700" y="3638550"/>
            <a:ext cx="3810000" cy="0"/>
          </a:xfrm>
          <a:prstGeom prst="line">
            <a:avLst/>
          </a:prstGeom>
          <a:noFill/>
          <a:ln w="38100">
            <a:solidFill>
              <a:srgbClr val="000000"/>
            </a:solidFill>
            <a:round/>
            <a:headEnd/>
            <a:tailEnd/>
          </a:ln>
          <a:effectLst/>
        </p:spPr>
        <p:txBody>
          <a:bodyPr wrap="none" anchor="ctr"/>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103" name="Line 30"/>
          <p:cNvSpPr>
            <a:spLocks noChangeShapeType="1"/>
          </p:cNvSpPr>
          <p:nvPr/>
        </p:nvSpPr>
        <p:spPr bwMode="auto">
          <a:xfrm>
            <a:off x="4343400" y="2971800"/>
            <a:ext cx="0" cy="533400"/>
          </a:xfrm>
          <a:prstGeom prst="line">
            <a:avLst/>
          </a:prstGeom>
          <a:noFill/>
          <a:ln w="28575">
            <a:solidFill>
              <a:srgbClr val="000000"/>
            </a:solidFill>
            <a:round/>
            <a:headEnd/>
            <a:tailEnd type="triangl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nvGrpSpPr>
          <p:cNvPr id="104" name="Group 31"/>
          <p:cNvGrpSpPr>
            <a:grpSpLocks/>
          </p:cNvGrpSpPr>
          <p:nvPr/>
        </p:nvGrpSpPr>
        <p:grpSpPr bwMode="auto">
          <a:xfrm>
            <a:off x="1371600" y="2895600"/>
            <a:ext cx="914400" cy="2057400"/>
            <a:chOff x="864" y="1728"/>
            <a:chExt cx="576" cy="1296"/>
          </a:xfrm>
        </p:grpSpPr>
        <p:sp>
          <p:nvSpPr>
            <p:cNvPr id="105" name="Line 32"/>
            <p:cNvSpPr>
              <a:spLocks noChangeShapeType="1"/>
            </p:cNvSpPr>
            <p:nvPr/>
          </p:nvSpPr>
          <p:spPr bwMode="auto">
            <a:xfrm>
              <a:off x="912" y="1728"/>
              <a:ext cx="528" cy="624"/>
            </a:xfrm>
            <a:prstGeom prst="line">
              <a:avLst/>
            </a:prstGeom>
            <a:noFill/>
            <a:ln w="38100">
              <a:solidFill>
                <a:srgbClr val="000000"/>
              </a:solidFill>
              <a:round/>
              <a:headEnd type="oval" w="med" len="med"/>
              <a:tailEnd type="oval"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06" name="Line 33"/>
            <p:cNvSpPr>
              <a:spLocks noChangeShapeType="1"/>
            </p:cNvSpPr>
            <p:nvPr/>
          </p:nvSpPr>
          <p:spPr bwMode="auto">
            <a:xfrm>
              <a:off x="912" y="2352"/>
              <a:ext cx="528" cy="0"/>
            </a:xfrm>
            <a:prstGeom prst="line">
              <a:avLst/>
            </a:prstGeom>
            <a:noFill/>
            <a:ln w="38100">
              <a:solidFill>
                <a:srgbClr val="A50021"/>
              </a:solidFill>
              <a:round/>
              <a:headEnd type="oval" w="med" len="med"/>
              <a:tailEnd type="oval"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07" name="Line 34"/>
            <p:cNvSpPr>
              <a:spLocks noChangeShapeType="1"/>
            </p:cNvSpPr>
            <p:nvPr/>
          </p:nvSpPr>
          <p:spPr bwMode="auto">
            <a:xfrm flipV="1">
              <a:off x="864" y="2352"/>
              <a:ext cx="576" cy="672"/>
            </a:xfrm>
            <a:prstGeom prst="line">
              <a:avLst/>
            </a:prstGeom>
            <a:noFill/>
            <a:ln w="38100">
              <a:solidFill>
                <a:srgbClr val="008000"/>
              </a:solidFill>
              <a:round/>
              <a:headEnd type="oval" w="med" len="med"/>
              <a:tailEnd type="oval"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grpSp>
        <p:nvGrpSpPr>
          <p:cNvPr id="108" name="Group 35"/>
          <p:cNvGrpSpPr>
            <a:grpSpLocks/>
          </p:cNvGrpSpPr>
          <p:nvPr/>
        </p:nvGrpSpPr>
        <p:grpSpPr bwMode="auto">
          <a:xfrm rot="10800000">
            <a:off x="7010400" y="2819400"/>
            <a:ext cx="914400" cy="2057400"/>
            <a:chOff x="864" y="1728"/>
            <a:chExt cx="576" cy="1296"/>
          </a:xfrm>
        </p:grpSpPr>
        <p:sp>
          <p:nvSpPr>
            <p:cNvPr id="109" name="Line 36"/>
            <p:cNvSpPr>
              <a:spLocks noChangeShapeType="1"/>
            </p:cNvSpPr>
            <p:nvPr/>
          </p:nvSpPr>
          <p:spPr bwMode="auto">
            <a:xfrm>
              <a:off x="912" y="1728"/>
              <a:ext cx="528" cy="624"/>
            </a:xfrm>
            <a:prstGeom prst="line">
              <a:avLst/>
            </a:prstGeom>
            <a:noFill/>
            <a:ln w="38100">
              <a:solidFill>
                <a:srgbClr val="000000"/>
              </a:solidFill>
              <a:round/>
              <a:headEnd type="oval" w="med" len="med"/>
              <a:tailEnd type="oval"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10" name="Line 37"/>
            <p:cNvSpPr>
              <a:spLocks noChangeShapeType="1"/>
            </p:cNvSpPr>
            <p:nvPr/>
          </p:nvSpPr>
          <p:spPr bwMode="auto">
            <a:xfrm>
              <a:off x="912" y="2352"/>
              <a:ext cx="528" cy="0"/>
            </a:xfrm>
            <a:prstGeom prst="line">
              <a:avLst/>
            </a:prstGeom>
            <a:noFill/>
            <a:ln w="38100">
              <a:solidFill>
                <a:srgbClr val="A50021"/>
              </a:solidFill>
              <a:round/>
              <a:headEnd type="oval" w="med" len="med"/>
              <a:tailEnd type="oval"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11" name="Line 38"/>
            <p:cNvSpPr>
              <a:spLocks noChangeShapeType="1"/>
            </p:cNvSpPr>
            <p:nvPr/>
          </p:nvSpPr>
          <p:spPr bwMode="auto">
            <a:xfrm flipV="1">
              <a:off x="864" y="2352"/>
              <a:ext cx="576" cy="672"/>
            </a:xfrm>
            <a:prstGeom prst="line">
              <a:avLst/>
            </a:prstGeom>
            <a:noFill/>
            <a:ln w="38100">
              <a:solidFill>
                <a:srgbClr val="008000"/>
              </a:solidFill>
              <a:round/>
              <a:headEnd type="oval" w="med" len="med"/>
              <a:tailEnd type="oval"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grpSp>
        <p:nvGrpSpPr>
          <p:cNvPr id="112" name="Group 39"/>
          <p:cNvGrpSpPr>
            <a:grpSpLocks/>
          </p:cNvGrpSpPr>
          <p:nvPr/>
        </p:nvGrpSpPr>
        <p:grpSpPr bwMode="auto">
          <a:xfrm>
            <a:off x="6781800" y="3690938"/>
            <a:ext cx="504825" cy="354012"/>
            <a:chOff x="1285" y="2229"/>
            <a:chExt cx="318" cy="223"/>
          </a:xfrm>
        </p:grpSpPr>
        <p:sp>
          <p:nvSpPr>
            <p:cNvPr id="113" name="Freeform 40"/>
            <p:cNvSpPr>
              <a:spLocks/>
            </p:cNvSpPr>
            <p:nvPr/>
          </p:nvSpPr>
          <p:spPr bwMode="auto">
            <a:xfrm>
              <a:off x="1285" y="2229"/>
              <a:ext cx="318" cy="215"/>
            </a:xfrm>
            <a:custGeom>
              <a:avLst/>
              <a:gdLst/>
              <a:ahLst/>
              <a:cxnLst>
                <a:cxn ang="0">
                  <a:pos x="0" y="0"/>
                </a:cxn>
                <a:cxn ang="0">
                  <a:pos x="1009" y="0"/>
                </a:cxn>
                <a:cxn ang="0">
                  <a:pos x="1012" y="292"/>
                </a:cxn>
                <a:cxn ang="0">
                  <a:pos x="18" y="291"/>
                </a:cxn>
              </a:cxnLst>
              <a:rect l="0" t="0" r="r" b="b"/>
              <a:pathLst>
                <a:path w="1012" h="292">
                  <a:moveTo>
                    <a:pt x="0" y="0"/>
                  </a:moveTo>
                  <a:lnTo>
                    <a:pt x="1009" y="0"/>
                  </a:lnTo>
                  <a:lnTo>
                    <a:pt x="1012" y="292"/>
                  </a:lnTo>
                  <a:lnTo>
                    <a:pt x="18" y="291"/>
                  </a:lnTo>
                </a:path>
              </a:pathLst>
            </a:custGeom>
            <a:noFill/>
            <a:ln w="38100" cmpd="sng">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14" name="Line 41"/>
            <p:cNvSpPr>
              <a:spLocks noChangeShapeType="1"/>
            </p:cNvSpPr>
            <p:nvPr/>
          </p:nvSpPr>
          <p:spPr bwMode="auto">
            <a:xfrm>
              <a:off x="1500" y="2238"/>
              <a:ext cx="0" cy="214"/>
            </a:xfrm>
            <a:prstGeom prst="line">
              <a:avLst/>
            </a:prstGeom>
            <a:noFill/>
            <a:ln w="9525">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15" name="Line 42"/>
            <p:cNvSpPr>
              <a:spLocks noChangeShapeType="1"/>
            </p:cNvSpPr>
            <p:nvPr/>
          </p:nvSpPr>
          <p:spPr bwMode="auto">
            <a:xfrm>
              <a:off x="1431" y="2237"/>
              <a:ext cx="0" cy="214"/>
            </a:xfrm>
            <a:prstGeom prst="line">
              <a:avLst/>
            </a:prstGeom>
            <a:noFill/>
            <a:ln w="9525">
              <a:solidFill>
                <a:srgbClr val="0000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sp>
        <p:nvSpPr>
          <p:cNvPr id="116" name="Rectangle 115"/>
          <p:cNvSpPr/>
          <p:nvPr/>
        </p:nvSpPr>
        <p:spPr>
          <a:xfrm>
            <a:off x="0" y="990600"/>
            <a:ext cx="9144000" cy="523220"/>
          </a:xfrm>
          <a:prstGeom prst="rect">
            <a:avLst/>
          </a:prstGeom>
          <a:solidFill>
            <a:schemeClr val="tx1"/>
          </a:solidFill>
        </p:spPr>
        <p:txBody>
          <a:bodyPr wrap="square">
            <a:spAutoFit/>
          </a:bodyPr>
          <a:lstStyle/>
          <a:p>
            <a:pPr algn="ctr"/>
            <a:r>
              <a:rPr lang="en-US" sz="2800" b="1" dirty="0" smtClean="0">
                <a:ln>
                  <a:solidFill>
                    <a:sysClr val="windowText" lastClr="000000"/>
                  </a:solidFill>
                </a:ln>
                <a:solidFill>
                  <a:srgbClr val="FF6600"/>
                </a:solidFill>
              </a:rPr>
              <a:t>No fixed slot but allocation according to need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609600" y="1882676"/>
            <a:ext cx="8153400" cy="2308324"/>
          </a:xfrm>
          <a:prstGeom prst="rect">
            <a:avLst/>
          </a:prstGeom>
          <a:noFill/>
          <a:ln>
            <a:noFill/>
          </a:ln>
        </p:spPr>
        <p:txBody>
          <a:bodyPr wrap="square">
            <a:spAutoFit/>
          </a:bodyPr>
          <a:lstStyle/>
          <a:p>
            <a:pPr algn="ctr" rtl="0"/>
            <a:r>
              <a:rPr lang="en-US" sz="72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Support from common services</a:t>
            </a:r>
            <a:endParaRPr lang="en-US" sz="4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3" name="Rectangle 2"/>
          <p:cNvSpPr/>
          <p:nvPr/>
        </p:nvSpPr>
        <p:spPr>
          <a:xfrm>
            <a:off x="4419600" y="5867400"/>
            <a:ext cx="4762842" cy="923330"/>
          </a:xfrm>
          <a:prstGeom prst="rect">
            <a:avLst/>
          </a:prstGeom>
        </p:spPr>
        <p:txBody>
          <a:bodyPr wrap="none">
            <a:spAutoFit/>
          </a:bodyPr>
          <a:lstStyle/>
          <a:p>
            <a:pPr algn="l" rtl="0"/>
            <a:r>
              <a:rPr lang="en-US" sz="5400" b="1" kern="1200" dirty="0">
                <a:solidFill>
                  <a:srgbClr val="C00000"/>
                </a:solidFill>
                <a:latin typeface="Consolas" pitchFamily="49" charset="0"/>
                <a:ea typeface="+mn-ea"/>
                <a:cs typeface="+mn-cs"/>
              </a:rPr>
              <a:t>[</a:t>
            </a:r>
            <a:r>
              <a:rPr lang="en-US" sz="5400" b="1" kern="1200" dirty="0" smtClean="0">
                <a:solidFill>
                  <a:srgbClr val="FF6600"/>
                </a:solidFill>
                <a:latin typeface="Consolas" pitchFamily="49" charset="0"/>
                <a:ea typeface="+mn-ea"/>
                <a:cs typeface="+mn-cs"/>
              </a:rPr>
              <a:t>1.2.3;</a:t>
            </a:r>
            <a:r>
              <a:rPr lang="en-US" sz="5400" b="1" kern="1200" dirty="0" smtClean="0">
                <a:solidFill>
                  <a:srgbClr val="C00000"/>
                </a:solidFill>
                <a:latin typeface="Consolas" pitchFamily="49" charset="0"/>
                <a:ea typeface="+mn-ea"/>
                <a:cs typeface="+mn-cs"/>
              </a:rPr>
              <a:t> </a:t>
            </a:r>
            <a:r>
              <a:rPr lang="en-US" sz="5400" b="1" kern="1200" dirty="0">
                <a:solidFill>
                  <a:prstClr val="black"/>
                </a:solidFill>
                <a:latin typeface="Consolas" pitchFamily="49" charset="0"/>
                <a:ea typeface="+mn-ea"/>
                <a:cs typeface="+mn-cs"/>
              </a:rPr>
              <a:t>P&amp;D</a:t>
            </a:r>
            <a:r>
              <a:rPr lang="en-US" sz="5400" b="1" kern="1200" dirty="0">
                <a:solidFill>
                  <a:srgbClr val="C00000"/>
                </a:solidFill>
                <a:latin typeface="Consolas" pitchFamily="49" charset="0"/>
                <a:ea typeface="+mn-ea"/>
                <a:cs typeface="+mn-cs"/>
              </a:rPr>
              <a:t>]</a:t>
            </a:r>
            <a:endParaRPr lang="en-US" kern="1200" dirty="0">
              <a:solidFill>
                <a:prstClr val="white"/>
              </a:solidFill>
              <a:latin typeface="Calibri"/>
              <a:ea typeface="+mn-ea"/>
              <a:cs typeface="+mn-cs"/>
            </a:endParaRPr>
          </a:p>
        </p:txBody>
      </p:sp>
      <p:sp>
        <p:nvSpPr>
          <p:cNvPr id="5" name="Oval 4"/>
          <p:cNvSpPr/>
          <p:nvPr/>
        </p:nvSpPr>
        <p:spPr>
          <a:xfrm>
            <a:off x="228600" y="76200"/>
            <a:ext cx="1676400" cy="18288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prstClr val="white"/>
                </a:solidFill>
                <a:effectLst>
                  <a:outerShdw blurRad="38100" dist="38100" dir="2700000" algn="tl">
                    <a:srgbClr val="000000">
                      <a:alpha val="43137"/>
                    </a:srgbClr>
                  </a:outerShdw>
                </a:effectLst>
                <a:latin typeface="Calibri"/>
                <a:ea typeface="+mn-ea"/>
                <a:cs typeface="+mn-cs"/>
              </a:rPr>
              <a:t>3</a:t>
            </a:r>
            <a:endParaRPr lang="en-US" sz="1400" kern="1200" dirty="0">
              <a:solidFill>
                <a:prstClr val="white"/>
              </a:solidFill>
              <a:latin typeface="Calibri"/>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t="5641"/>
          <a:stretch>
            <a:fillRect/>
          </a:stretch>
        </p:blipFill>
        <p:spPr bwMode="auto">
          <a:xfrm>
            <a:off x="762000" y="1676400"/>
            <a:ext cx="7706776" cy="5181600"/>
          </a:xfrm>
          <a:prstGeom prst="rect">
            <a:avLst/>
          </a:prstGeom>
          <a:noFill/>
          <a:ln w="9525">
            <a:noFill/>
            <a:miter lim="800000"/>
            <a:headEnd/>
            <a:tailEnd/>
          </a:ln>
          <a:effectLst/>
        </p:spPr>
      </p:pic>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Logical channels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Request/ Reply channels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1027" name="Picture 3"/>
          <p:cNvPicPr>
            <a:picLocks noChangeAspect="1" noChangeArrowheads="1"/>
          </p:cNvPicPr>
          <p:nvPr/>
        </p:nvPicPr>
        <p:blipFill>
          <a:blip r:embed="rId3"/>
          <a:srcRect/>
          <a:stretch>
            <a:fillRect/>
          </a:stretch>
        </p:blipFill>
        <p:spPr bwMode="auto">
          <a:xfrm>
            <a:off x="56775" y="2395537"/>
            <a:ext cx="9011025" cy="2328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Message Stream Channels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609600" y="1295400"/>
            <a:ext cx="7848600" cy="5238750"/>
          </a:xfrm>
          <a:prstGeom prst="rect">
            <a:avLst/>
          </a:prstGeom>
          <a:noFill/>
          <a:ln w="9525">
            <a:noFill/>
            <a:miter lim="800000"/>
            <a:headEnd/>
            <a:tailEnd/>
          </a:ln>
          <a:effectLst/>
        </p:spPr>
      </p:pic>
      <p:sp>
        <p:nvSpPr>
          <p:cNvPr id="5" name="Rectangle 4"/>
          <p:cNvSpPr/>
          <p:nvPr/>
        </p:nvSpPr>
        <p:spPr>
          <a:xfrm>
            <a:off x="609600" y="1295400"/>
            <a:ext cx="7848600" cy="523220"/>
          </a:xfrm>
          <a:prstGeom prst="rect">
            <a:avLst/>
          </a:prstGeom>
          <a:solidFill>
            <a:schemeClr val="tx1">
              <a:alpha val="80000"/>
            </a:schemeClr>
          </a:solidFill>
        </p:spPr>
        <p:txBody>
          <a:bodyPr wrap="square">
            <a:spAutoFit/>
          </a:bodyPr>
          <a:lstStyle/>
          <a:p>
            <a:pPr algn="ctr"/>
            <a:r>
              <a:rPr lang="en-US" sz="2800" b="1" dirty="0" smtClean="0">
                <a:ln>
                  <a:solidFill>
                    <a:sysClr val="windowText" lastClr="000000"/>
                  </a:solidFill>
                </a:ln>
                <a:solidFill>
                  <a:srgbClr val="FF6600"/>
                </a:solidFill>
              </a:rPr>
              <a:t>Streaming video/ audio; Video on Demand</a:t>
            </a:r>
          </a:p>
        </p:txBody>
      </p:sp>
      <p:sp>
        <p:nvSpPr>
          <p:cNvPr id="6" name="Rectangle 5"/>
          <p:cNvSpPr/>
          <p:nvPr/>
        </p:nvSpPr>
        <p:spPr>
          <a:xfrm>
            <a:off x="609600" y="1865293"/>
            <a:ext cx="7848600" cy="954107"/>
          </a:xfrm>
          <a:prstGeom prst="rect">
            <a:avLst/>
          </a:prstGeom>
          <a:solidFill>
            <a:schemeClr val="tx1">
              <a:alpha val="80000"/>
            </a:schemeClr>
          </a:solidFill>
        </p:spPr>
        <p:txBody>
          <a:bodyPr wrap="square">
            <a:spAutoFit/>
          </a:bodyPr>
          <a:lstStyle/>
          <a:p>
            <a:pPr algn="ctr"/>
            <a:r>
              <a:rPr lang="en-US" sz="2800" b="1" dirty="0" smtClean="0">
                <a:ln>
                  <a:solidFill>
                    <a:sysClr val="windowText" lastClr="000000"/>
                  </a:solidFill>
                </a:ln>
                <a:solidFill>
                  <a:srgbClr val="C00000"/>
                </a:solidFill>
              </a:rPr>
              <a:t>Requirements:</a:t>
            </a:r>
          </a:p>
          <a:p>
            <a:pPr algn="ctr"/>
            <a:r>
              <a:rPr lang="en-US" sz="2800" b="1" dirty="0" smtClean="0">
                <a:ln>
                  <a:solidFill>
                    <a:sysClr val="windowText" lastClr="000000"/>
                  </a:solidFill>
                </a:ln>
                <a:solidFill>
                  <a:srgbClr val="FF6600"/>
                </a:solidFill>
              </a:rPr>
              <a:t>Packet loss is tolerable but sequencing is important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Reliability</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3" name="Rectangle 2"/>
          <p:cNvSpPr/>
          <p:nvPr/>
        </p:nvSpPr>
        <p:spPr>
          <a:xfrm>
            <a:off x="152399" y="887135"/>
            <a:ext cx="8991601" cy="5847755"/>
          </a:xfrm>
          <a:prstGeom prst="rect">
            <a:avLst/>
          </a:prstGeom>
          <a:effectLst>
            <a:glow rad="63500">
              <a:schemeClr val="accent2">
                <a:satMod val="175000"/>
                <a:alpha val="40000"/>
              </a:schemeClr>
            </a:glow>
          </a:effectLst>
        </p:spPr>
        <p:txBody>
          <a:bodyPr wrap="square">
            <a:spAutoFit/>
          </a:bodyPr>
          <a:lstStyle/>
          <a:p>
            <a:pPr marL="57150" indent="-514350">
              <a:buClr>
                <a:schemeClr val="bg2">
                  <a:lumMod val="60000"/>
                  <a:lumOff val="40000"/>
                </a:schemeClr>
              </a:buClr>
            </a:pPr>
            <a:r>
              <a:rPr lang="en-US" sz="2800" b="1" dirty="0" smtClean="0">
                <a:ln w="0" cap="rnd" cmpd="thickThin">
                  <a:solidFill>
                    <a:schemeClr val="bg1"/>
                  </a:solidFill>
                  <a:bevel/>
                </a:ln>
                <a:solidFill>
                  <a:srgbClr val="FF0000"/>
                </a:solidFill>
              </a:rPr>
              <a:t>To provide reliable service, failures must be understood.</a:t>
            </a:r>
          </a:p>
          <a:p>
            <a:pPr marL="514350" lvl="1" indent="-514350">
              <a:buClr>
                <a:schemeClr val="bg2">
                  <a:lumMod val="60000"/>
                  <a:lumOff val="40000"/>
                </a:schemeClr>
              </a:buClr>
            </a:pPr>
            <a:endParaRPr lang="en-US" b="1" dirty="0" smtClean="0">
              <a:ln w="0" cap="rnd" cmpd="thickThin">
                <a:solidFill>
                  <a:schemeClr val="bg1"/>
                </a:solidFill>
                <a:bevel/>
              </a:ln>
              <a:solidFill>
                <a:srgbClr val="FF6600"/>
              </a:solidFill>
            </a:endParaRPr>
          </a:p>
          <a:p>
            <a:pPr marL="514350" lvl="1" indent="-514350">
              <a:buClr>
                <a:schemeClr val="bg2">
                  <a:lumMod val="60000"/>
                  <a:lumOff val="40000"/>
                </a:schemeClr>
              </a:buClr>
            </a:pPr>
            <a:r>
              <a:rPr lang="en-US" sz="3600" b="1" dirty="0" smtClean="0">
                <a:ln w="0" cap="rnd" cmpd="thickThin">
                  <a:solidFill>
                    <a:schemeClr val="bg1"/>
                  </a:solidFill>
                  <a:bevel/>
                </a:ln>
                <a:solidFill>
                  <a:srgbClr val="FF6600"/>
                </a:solidFill>
              </a:rPr>
              <a:t>1.  Bit or burst errors</a:t>
            </a:r>
          </a:p>
          <a:p>
            <a:pPr marL="514350" lvl="1" indent="-514350">
              <a:buClr>
                <a:schemeClr val="bg2">
                  <a:lumMod val="60000"/>
                  <a:lumOff val="40000"/>
                </a:schemeClr>
              </a:buClr>
              <a:buFont typeface="Wingdings" pitchFamily="2" charset="2"/>
              <a:buChar char="§"/>
            </a:pPr>
            <a:r>
              <a:rPr lang="en-US" sz="3200" b="1" dirty="0" smtClean="0">
                <a:ln w="0" cap="rnd" cmpd="thickThin">
                  <a:noFill/>
                  <a:bevel/>
                </a:ln>
                <a:solidFill>
                  <a:schemeClr val="tx2">
                    <a:lumMod val="10000"/>
                  </a:schemeClr>
                </a:solidFill>
              </a:rPr>
              <a:t>Typically due to power surge, lightning, interference, etc.</a:t>
            </a:r>
          </a:p>
          <a:p>
            <a:pPr marL="514350" lvl="1" indent="-514350">
              <a:buClr>
                <a:schemeClr val="bg2">
                  <a:lumMod val="60000"/>
                  <a:lumOff val="40000"/>
                </a:schemeClr>
              </a:buClr>
              <a:buFont typeface="Wingdings" pitchFamily="2" charset="2"/>
              <a:buChar char="§"/>
            </a:pPr>
            <a:r>
              <a:rPr lang="en-US" sz="3200" b="1" dirty="0" smtClean="0">
                <a:ln w="0" cap="rnd" cmpd="thickThin">
                  <a:noFill/>
                  <a:bevel/>
                </a:ln>
                <a:solidFill>
                  <a:schemeClr val="tx2">
                    <a:lumMod val="10000"/>
                  </a:schemeClr>
                </a:solidFill>
              </a:rPr>
              <a:t>Typically low: </a:t>
            </a:r>
            <a:r>
              <a:rPr lang="en-US" sz="3200" b="1" dirty="0" smtClean="0">
                <a:ln w="0" cap="rnd" cmpd="thickThin">
                  <a:noFill/>
                  <a:bevel/>
                </a:ln>
                <a:solidFill>
                  <a:srgbClr val="FF0000"/>
                </a:solidFill>
              </a:rPr>
              <a:t>1 in 10</a:t>
            </a:r>
            <a:r>
              <a:rPr lang="en-US" sz="3200" b="1" baseline="30000" dirty="0" smtClean="0">
                <a:ln w="0" cap="rnd" cmpd="thickThin">
                  <a:noFill/>
                  <a:bevel/>
                </a:ln>
                <a:solidFill>
                  <a:srgbClr val="FF0000"/>
                </a:solidFill>
              </a:rPr>
              <a:t>6</a:t>
            </a:r>
            <a:r>
              <a:rPr lang="en-US" sz="3200" b="1" dirty="0" smtClean="0">
                <a:ln w="0" cap="rnd" cmpd="thickThin">
                  <a:noFill/>
                  <a:bevel/>
                </a:ln>
                <a:solidFill>
                  <a:srgbClr val="FF0000"/>
                </a:solidFill>
              </a:rPr>
              <a:t>/10</a:t>
            </a:r>
            <a:r>
              <a:rPr lang="en-US" sz="3200" b="1" baseline="30000" dirty="0" smtClean="0">
                <a:ln w="0" cap="rnd" cmpd="thickThin">
                  <a:noFill/>
                  <a:bevel/>
                </a:ln>
                <a:solidFill>
                  <a:srgbClr val="FF0000"/>
                </a:solidFill>
              </a:rPr>
              <a:t>7</a:t>
            </a:r>
            <a:r>
              <a:rPr lang="en-US" sz="3200" b="1" dirty="0" smtClean="0">
                <a:ln w="0" cap="rnd" cmpd="thickThin">
                  <a:noFill/>
                  <a:bevel/>
                </a:ln>
                <a:solidFill>
                  <a:schemeClr val="tx2">
                    <a:lumMod val="10000"/>
                  </a:schemeClr>
                </a:solidFill>
              </a:rPr>
              <a:t> for Cu Cable;                                     </a:t>
            </a:r>
            <a:r>
              <a:rPr lang="en-US" sz="3200" b="1" dirty="0" smtClean="0">
                <a:ln w="0" cap="rnd" cmpd="thickThin">
                  <a:noFill/>
                  <a:bevel/>
                </a:ln>
                <a:solidFill>
                  <a:srgbClr val="FF0000"/>
                </a:solidFill>
              </a:rPr>
              <a:t>1 in 10</a:t>
            </a:r>
            <a:r>
              <a:rPr lang="en-US" sz="3200" b="1" baseline="30000" dirty="0" smtClean="0">
                <a:ln w="0" cap="rnd" cmpd="thickThin">
                  <a:noFill/>
                  <a:bevel/>
                </a:ln>
                <a:solidFill>
                  <a:srgbClr val="FF0000"/>
                </a:solidFill>
              </a:rPr>
              <a:t>12</a:t>
            </a:r>
            <a:r>
              <a:rPr lang="en-US" sz="3200" b="1" dirty="0" smtClean="0">
                <a:ln w="0" cap="rnd" cmpd="thickThin">
                  <a:noFill/>
                  <a:bevel/>
                </a:ln>
                <a:solidFill>
                  <a:srgbClr val="FF0000"/>
                </a:solidFill>
              </a:rPr>
              <a:t>/10</a:t>
            </a:r>
            <a:r>
              <a:rPr lang="en-US" sz="3200" b="1" baseline="30000" dirty="0" smtClean="0">
                <a:ln w="0" cap="rnd" cmpd="thickThin">
                  <a:noFill/>
                  <a:bevel/>
                </a:ln>
                <a:solidFill>
                  <a:srgbClr val="FF0000"/>
                </a:solidFill>
              </a:rPr>
              <a:t>14</a:t>
            </a:r>
            <a:r>
              <a:rPr lang="en-US" sz="3200" b="1" dirty="0" smtClean="0">
                <a:ln w="0" cap="rnd" cmpd="thickThin">
                  <a:noFill/>
                  <a:bevel/>
                </a:ln>
                <a:solidFill>
                  <a:srgbClr val="FF0000"/>
                </a:solidFill>
              </a:rPr>
              <a:t> </a:t>
            </a:r>
            <a:r>
              <a:rPr lang="en-US" sz="3200" b="1" dirty="0" smtClean="0">
                <a:ln w="0" cap="rnd" cmpd="thickThin">
                  <a:noFill/>
                  <a:bevel/>
                </a:ln>
                <a:solidFill>
                  <a:schemeClr val="tx2">
                    <a:lumMod val="10000"/>
                  </a:schemeClr>
                </a:solidFill>
              </a:rPr>
              <a:t>for Optical fiber</a:t>
            </a:r>
          </a:p>
          <a:p>
            <a:pPr marL="514350" lvl="1" indent="-514350">
              <a:buClr>
                <a:schemeClr val="bg2">
                  <a:lumMod val="60000"/>
                  <a:lumOff val="40000"/>
                </a:schemeClr>
              </a:buClr>
              <a:buFont typeface="Wingdings" pitchFamily="2" charset="2"/>
              <a:buChar char="§"/>
            </a:pPr>
            <a:endParaRPr lang="en-US" b="1" dirty="0" smtClean="0">
              <a:ln w="0" cap="rnd" cmpd="thickThin">
                <a:solidFill>
                  <a:schemeClr val="bg1"/>
                </a:solidFill>
                <a:bevel/>
              </a:ln>
              <a:solidFill>
                <a:schemeClr val="tx2">
                  <a:lumMod val="10000"/>
                </a:schemeClr>
              </a:solidFill>
            </a:endParaRPr>
          </a:p>
          <a:p>
            <a:pPr marL="577850" lvl="1" indent="-577850">
              <a:buClr>
                <a:schemeClr val="bg2">
                  <a:lumMod val="60000"/>
                  <a:lumOff val="40000"/>
                </a:schemeClr>
              </a:buClr>
            </a:pPr>
            <a:r>
              <a:rPr lang="en-US" sz="3600" b="1" dirty="0" smtClean="0">
                <a:ln w="0" cap="rnd" cmpd="thickThin">
                  <a:solidFill>
                    <a:schemeClr val="bg1"/>
                  </a:solidFill>
                  <a:bevel/>
                </a:ln>
                <a:solidFill>
                  <a:srgbClr val="FF6600"/>
                </a:solidFill>
              </a:rPr>
              <a:t>2.  Packet delivery failure (errors)</a:t>
            </a:r>
          </a:p>
          <a:p>
            <a:pPr marL="514350" lvl="1" indent="-514350">
              <a:buClr>
                <a:schemeClr val="bg2">
                  <a:lumMod val="60000"/>
                  <a:lumOff val="40000"/>
                </a:schemeClr>
              </a:buClr>
              <a:buFont typeface="Wingdings" pitchFamily="2" charset="2"/>
              <a:buChar char="§"/>
            </a:pPr>
            <a:r>
              <a:rPr lang="en-US" sz="3200" b="1" dirty="0" smtClean="0">
                <a:ln w="0" cap="rnd" cmpd="thickThin">
                  <a:noFill/>
                  <a:bevel/>
                </a:ln>
                <a:solidFill>
                  <a:schemeClr val="tx2">
                    <a:lumMod val="10000"/>
                  </a:schemeClr>
                </a:solidFill>
              </a:rPr>
              <a:t>Uncorrectable bit error</a:t>
            </a:r>
            <a:r>
              <a:rPr lang="en-US" sz="3200" b="1" dirty="0" smtClean="0">
                <a:ln w="0" cap="rnd" cmpd="thickThin">
                  <a:noFill/>
                  <a:bevel/>
                </a:ln>
                <a:solidFill>
                  <a:srgbClr val="FF0000"/>
                </a:solidFill>
              </a:rPr>
              <a:t>; </a:t>
            </a:r>
          </a:p>
          <a:p>
            <a:pPr marL="514350" lvl="1" indent="-514350">
              <a:buClr>
                <a:schemeClr val="bg2">
                  <a:lumMod val="60000"/>
                  <a:lumOff val="40000"/>
                </a:schemeClr>
              </a:buClr>
              <a:buFont typeface="Wingdings" pitchFamily="2" charset="2"/>
              <a:buChar char="§"/>
            </a:pPr>
            <a:r>
              <a:rPr lang="en-US" sz="3200" b="1" dirty="0" smtClean="0">
                <a:ln w="0" cap="rnd" cmpd="thickThin">
                  <a:noFill/>
                  <a:bevel/>
                </a:ln>
                <a:solidFill>
                  <a:schemeClr val="tx2">
                    <a:lumMod val="10000"/>
                  </a:schemeClr>
                </a:solidFill>
              </a:rPr>
              <a:t>Lack of buffer space</a:t>
            </a:r>
            <a:r>
              <a:rPr lang="en-US" sz="3200" b="1" dirty="0" smtClean="0">
                <a:ln w="0" cap="rnd" cmpd="thickThin">
                  <a:noFill/>
                  <a:bevel/>
                </a:ln>
                <a:solidFill>
                  <a:srgbClr val="002060"/>
                </a:solidFill>
              </a:rPr>
              <a:t>;</a:t>
            </a:r>
            <a:r>
              <a:rPr lang="en-US" sz="3200" b="1" dirty="0" smtClean="0">
                <a:ln w="0" cap="rnd" cmpd="thickThin">
                  <a:noFill/>
                  <a:bevel/>
                </a:ln>
                <a:solidFill>
                  <a:schemeClr val="tx2">
                    <a:lumMod val="10000"/>
                  </a:schemeClr>
                </a:solidFill>
              </a:rPr>
              <a:t> buggy software</a:t>
            </a:r>
            <a:endParaRPr lang="en-US" sz="3200" b="1" dirty="0" smtClean="0">
              <a:ln w="0" cap="rnd" cmpd="thickThin">
                <a:noFill/>
                <a:bevel/>
              </a:ln>
              <a:solidFill>
                <a:srgbClr val="FF6600"/>
              </a:solidFill>
            </a:endParaRPr>
          </a:p>
          <a:p>
            <a:pPr marL="514350" lvl="1" indent="-514350">
              <a:buClr>
                <a:schemeClr val="bg2">
                  <a:lumMod val="60000"/>
                  <a:lumOff val="40000"/>
                </a:schemeClr>
              </a:buClr>
              <a:buFont typeface="Wingdings" pitchFamily="2" charset="2"/>
              <a:buChar char="§"/>
            </a:pPr>
            <a:r>
              <a:rPr lang="en-US" sz="3200" b="1" dirty="0" smtClean="0">
                <a:ln w="0" cap="rnd" cmpd="thickThin">
                  <a:noFill/>
                  <a:bevel/>
                </a:ln>
                <a:solidFill>
                  <a:schemeClr val="tx2">
                    <a:lumMod val="10000"/>
                  </a:schemeClr>
                </a:solidFill>
              </a:rPr>
              <a:t>Difficult to distinguish between </a:t>
            </a:r>
            <a:r>
              <a:rPr lang="en-US" sz="3200" b="1" dirty="0" smtClean="0">
                <a:ln w="0" cap="rnd" cmpd="thickThin">
                  <a:solidFill>
                    <a:schemeClr val="bg1"/>
                  </a:solidFill>
                  <a:bevel/>
                </a:ln>
                <a:solidFill>
                  <a:srgbClr val="C00000"/>
                </a:solidFill>
              </a:rPr>
              <a:t>late/ lost</a:t>
            </a:r>
            <a:r>
              <a:rPr lang="en-US" sz="3200" b="1" dirty="0" smtClean="0">
                <a:ln w="0" cap="rnd" cmpd="thickThin">
                  <a:noFill/>
                  <a:bevel/>
                </a:ln>
                <a:solidFill>
                  <a:schemeClr val="tx2">
                    <a:lumMod val="10000"/>
                  </a:schemeClr>
                </a:solidFill>
              </a:rPr>
              <a:t> packets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Reliability </a:t>
            </a:r>
            <a:r>
              <a:rPr lang="en-US" sz="3600" b="1" kern="1200" dirty="0" smtClean="0">
                <a:ln cap="rnd" cmpd="thickThin">
                  <a:solidFill>
                    <a:prstClr val="black"/>
                  </a:solidFill>
                  <a:bevel/>
                </a:ln>
                <a:solidFill>
                  <a:srgbClr val="C00000"/>
                </a:solidFill>
                <a:effectLst>
                  <a:outerShdw blurRad="50800" dist="50800" dir="5400000" algn="ctr" rotWithShape="0">
                    <a:srgbClr val="000000">
                      <a:alpha val="83000"/>
                    </a:srgbClr>
                  </a:outerShdw>
                </a:effectLst>
                <a:latin typeface="Calibri"/>
                <a:ea typeface="+mn-ea"/>
                <a:cs typeface="+mn-cs"/>
              </a:rPr>
              <a:t>(contd.)</a:t>
            </a:r>
            <a:endParaRPr lang="en-US" sz="3200" b="1" kern="1200" dirty="0">
              <a:ln cap="rnd" cmpd="thickThin">
                <a:solidFill>
                  <a:prstClr val="black"/>
                </a:solidFill>
                <a:bevel/>
              </a:ln>
              <a:solidFill>
                <a:srgbClr val="C00000"/>
              </a:solidFill>
              <a:effectLst>
                <a:outerShdw blurRad="50800" dist="50800" dir="5400000" algn="ctr" rotWithShape="0">
                  <a:srgbClr val="000000">
                    <a:alpha val="83000"/>
                  </a:srgbClr>
                </a:outerShdw>
              </a:effectLst>
              <a:latin typeface="Calibri"/>
              <a:ea typeface="+mn-ea"/>
              <a:cs typeface="+mn-cs"/>
            </a:endParaRPr>
          </a:p>
        </p:txBody>
      </p:sp>
      <p:sp>
        <p:nvSpPr>
          <p:cNvPr id="3" name="Rectangle 2"/>
          <p:cNvSpPr/>
          <p:nvPr/>
        </p:nvSpPr>
        <p:spPr>
          <a:xfrm>
            <a:off x="152399" y="887135"/>
            <a:ext cx="8991601" cy="2831544"/>
          </a:xfrm>
          <a:prstGeom prst="rect">
            <a:avLst/>
          </a:prstGeom>
          <a:effectLst>
            <a:glow rad="63500">
              <a:schemeClr val="accent2">
                <a:satMod val="175000"/>
                <a:alpha val="40000"/>
              </a:schemeClr>
            </a:glow>
          </a:effectLst>
        </p:spPr>
        <p:txBody>
          <a:bodyPr wrap="square">
            <a:spAutoFit/>
          </a:bodyPr>
          <a:lstStyle/>
          <a:p>
            <a:pPr marL="57150" indent="-514350">
              <a:buClr>
                <a:schemeClr val="bg2">
                  <a:lumMod val="60000"/>
                  <a:lumOff val="40000"/>
                </a:schemeClr>
              </a:buClr>
            </a:pPr>
            <a:r>
              <a:rPr lang="en-US" sz="2800" b="1" dirty="0" smtClean="0">
                <a:ln w="0" cap="rnd" cmpd="thickThin">
                  <a:solidFill>
                    <a:schemeClr val="bg1"/>
                  </a:solidFill>
                  <a:bevel/>
                </a:ln>
                <a:solidFill>
                  <a:srgbClr val="FF0000"/>
                </a:solidFill>
              </a:rPr>
              <a:t>To provide reliable service, failures must be understood.</a:t>
            </a:r>
          </a:p>
          <a:p>
            <a:pPr marL="514350" lvl="1" indent="-514350">
              <a:buClr>
                <a:schemeClr val="bg2">
                  <a:lumMod val="60000"/>
                  <a:lumOff val="40000"/>
                </a:schemeClr>
              </a:buClr>
            </a:pPr>
            <a:endParaRPr lang="en-US" b="1" dirty="0" smtClean="0">
              <a:ln w="0" cap="rnd" cmpd="thickThin">
                <a:solidFill>
                  <a:schemeClr val="bg1"/>
                </a:solidFill>
                <a:bevel/>
              </a:ln>
              <a:solidFill>
                <a:srgbClr val="FF6600"/>
              </a:solidFill>
            </a:endParaRPr>
          </a:p>
          <a:p>
            <a:pPr marL="522288" lvl="1" indent="-522288">
              <a:buClr>
                <a:schemeClr val="bg2">
                  <a:lumMod val="60000"/>
                  <a:lumOff val="40000"/>
                </a:schemeClr>
              </a:buClr>
            </a:pPr>
            <a:r>
              <a:rPr lang="en-US" sz="3600" b="1" dirty="0" smtClean="0">
                <a:ln w="0" cap="rnd" cmpd="thickThin">
                  <a:solidFill>
                    <a:schemeClr val="bg1"/>
                  </a:solidFill>
                  <a:bevel/>
                </a:ln>
                <a:solidFill>
                  <a:srgbClr val="FF6600"/>
                </a:solidFill>
              </a:rPr>
              <a:t>3.  Node/ link failure</a:t>
            </a:r>
          </a:p>
          <a:p>
            <a:pPr marL="514350" lvl="1"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Buggy software</a:t>
            </a:r>
          </a:p>
          <a:p>
            <a:pPr marL="514350" lvl="1" indent="-514350">
              <a:buClr>
                <a:schemeClr val="bg2">
                  <a:lumMod val="60000"/>
                  <a:lumOff val="40000"/>
                </a:schemeClr>
              </a:buClr>
              <a:buFont typeface="Wingdings" pitchFamily="2" charset="2"/>
              <a:buChar char="§"/>
            </a:pPr>
            <a:r>
              <a:rPr lang="en-US" sz="3200" b="1" dirty="0" smtClean="0">
                <a:ln w="0" cap="rnd" cmpd="thickThin">
                  <a:solidFill>
                    <a:schemeClr val="bg1"/>
                  </a:solidFill>
                  <a:bevel/>
                </a:ln>
                <a:solidFill>
                  <a:schemeClr val="tx2">
                    <a:lumMod val="10000"/>
                  </a:schemeClr>
                </a:solidFill>
              </a:rPr>
              <a:t>Power failure</a:t>
            </a:r>
          </a:p>
          <a:p>
            <a:pPr marL="514350" lvl="1" indent="-514350">
              <a:buClr>
                <a:schemeClr val="bg2">
                  <a:lumMod val="60000"/>
                  <a:lumOff val="40000"/>
                </a:schemeClr>
              </a:buClr>
              <a:buFont typeface="Wingdings" pitchFamily="2" charset="2"/>
              <a:buChar char="§"/>
            </a:pPr>
            <a:r>
              <a:rPr lang="en-US" sz="3200" b="1" dirty="0" err="1" smtClean="0">
                <a:ln w="0" cap="rnd" cmpd="thickThin">
                  <a:solidFill>
                    <a:schemeClr val="bg1"/>
                  </a:solidFill>
                  <a:bevel/>
                </a:ln>
                <a:solidFill>
                  <a:schemeClr val="tx2">
                    <a:lumMod val="10000"/>
                  </a:schemeClr>
                </a:solidFill>
              </a:rPr>
              <a:t>Misconfiguration</a:t>
            </a:r>
            <a:r>
              <a:rPr lang="en-US" sz="3200" b="1" dirty="0" smtClean="0">
                <a:ln w="0" cap="rnd" cmpd="thickThin">
                  <a:solidFill>
                    <a:schemeClr val="bg1"/>
                  </a:solidFill>
                  <a:bevel/>
                </a:ln>
                <a:solidFill>
                  <a:schemeClr val="tx2">
                    <a:lumMod val="10000"/>
                  </a:schemeClr>
                </a:solidFill>
              </a:rPr>
              <a:t> of a network device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rotWithShape="1">
          <a:gsLst>
            <a:gs pos="72000">
              <a:schemeClr val="tx2"/>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4" name="Rectangle 3"/>
          <p:cNvSpPr/>
          <p:nvPr/>
        </p:nvSpPr>
        <p:spPr>
          <a:xfrm>
            <a:off x="609600" y="1905000"/>
            <a:ext cx="8153400" cy="2308324"/>
          </a:xfrm>
          <a:prstGeom prst="rect">
            <a:avLst/>
          </a:prstGeom>
          <a:noFill/>
          <a:ln>
            <a:noFill/>
          </a:ln>
        </p:spPr>
        <p:txBody>
          <a:bodyPr wrap="square">
            <a:spAutoFit/>
          </a:bodyPr>
          <a:lstStyle/>
          <a:p>
            <a:pPr algn="ctr" rtl="0"/>
            <a:r>
              <a:rPr lang="en-US" sz="7200" b="1" kern="1200" dirty="0" smtClean="0">
                <a:ln cap="rnd" cmpd="thickThin">
                  <a:noFill/>
                  <a:bevel/>
                </a:ln>
                <a:solidFill>
                  <a:schemeClr val="bg1"/>
                </a:solidFill>
                <a:latin typeface="Calibri"/>
                <a:ea typeface="+mn-ea"/>
                <a:cs typeface="+mn-cs"/>
              </a:rPr>
              <a:t>Requirements from</a:t>
            </a:r>
            <a:endParaRPr lang="en-US" sz="7200" b="1" kern="1200" dirty="0" smtClean="0">
              <a:ln cap="rnd" cmpd="thickThin">
                <a:noFill/>
                <a:bevel/>
              </a:ln>
              <a:solidFill>
                <a:schemeClr val="bg1"/>
              </a:solidFill>
              <a:effectLst>
                <a:outerShdw blurRad="50800" dist="50800" dir="5400000" algn="ctr" rotWithShape="0">
                  <a:srgbClr val="000000">
                    <a:alpha val="83000"/>
                  </a:srgbClr>
                </a:outerShdw>
              </a:effectLst>
              <a:latin typeface="Calibri"/>
              <a:ea typeface="+mn-ea"/>
              <a:cs typeface="+mn-cs"/>
            </a:endParaRPr>
          </a:p>
          <a:p>
            <a:pPr algn="ctr" rtl="0"/>
            <a:r>
              <a:rPr lang="en-US" sz="72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Computer Networks</a:t>
            </a:r>
            <a:endParaRPr lang="en-US" sz="4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Logical channels</a:t>
            </a:r>
            <a:endParaRPr lang="en-US" sz="3200" b="1" kern="1200" dirty="0">
              <a:ln cap="rnd" cmpd="thickThin">
                <a:solidFill>
                  <a:prstClr val="black"/>
                </a:solidFill>
                <a:bevel/>
              </a:ln>
              <a:solidFill>
                <a:srgbClr val="C00000"/>
              </a:solidFill>
              <a:effectLst>
                <a:outerShdw blurRad="50800" dist="50800" dir="5400000" algn="ctr" rotWithShape="0">
                  <a:srgbClr val="000000">
                    <a:alpha val="83000"/>
                  </a:srgbClr>
                </a:outerShdw>
              </a:effectLst>
              <a:latin typeface="Calibri"/>
              <a:ea typeface="+mn-ea"/>
              <a:cs typeface="+mn-cs"/>
            </a:endParaRPr>
          </a:p>
        </p:txBody>
      </p:sp>
      <p:sp>
        <p:nvSpPr>
          <p:cNvPr id="3" name="Rectangle 2"/>
          <p:cNvSpPr/>
          <p:nvPr/>
        </p:nvSpPr>
        <p:spPr>
          <a:xfrm>
            <a:off x="457199" y="1207056"/>
            <a:ext cx="8305801" cy="3600986"/>
          </a:xfrm>
          <a:prstGeom prst="rect">
            <a:avLst/>
          </a:prstGeom>
          <a:effectLst>
            <a:glow rad="63500">
              <a:schemeClr val="accent2">
                <a:satMod val="175000"/>
                <a:alpha val="40000"/>
              </a:schemeClr>
            </a:glow>
          </a:effectLst>
        </p:spPr>
        <p:txBody>
          <a:bodyPr wrap="square">
            <a:spAutoFit/>
          </a:bodyPr>
          <a:lstStyle/>
          <a:p>
            <a:pPr marL="57150" indent="-514350">
              <a:buClr>
                <a:schemeClr val="bg2">
                  <a:lumMod val="60000"/>
                  <a:lumOff val="40000"/>
                </a:schemeClr>
              </a:buClr>
            </a:pPr>
            <a:r>
              <a:rPr lang="en-US" sz="3600" b="1" dirty="0" smtClean="0">
                <a:ln w="0" cap="rnd" cmpd="thickThin">
                  <a:noFill/>
                  <a:bevel/>
                </a:ln>
                <a:solidFill>
                  <a:srgbClr val="FF0000"/>
                </a:solidFill>
              </a:rPr>
              <a:t>Defining useful channels involves:</a:t>
            </a:r>
          </a:p>
          <a:p>
            <a:pPr marL="57150" indent="-514350">
              <a:buClr>
                <a:schemeClr val="bg2">
                  <a:lumMod val="60000"/>
                  <a:lumOff val="40000"/>
                </a:schemeClr>
              </a:buClr>
            </a:pPr>
            <a:endParaRPr lang="en-US" sz="1200" b="1" dirty="0" smtClean="0">
              <a:ln w="0" cap="rnd" cmpd="thickThin">
                <a:solidFill>
                  <a:schemeClr val="bg1"/>
                </a:solidFill>
                <a:bevel/>
              </a:ln>
              <a:solidFill>
                <a:srgbClr val="FF0000"/>
              </a:solidFill>
            </a:endParaRPr>
          </a:p>
          <a:p>
            <a:pPr marL="57150" indent="-514350">
              <a:buClr>
                <a:schemeClr val="bg2">
                  <a:lumMod val="60000"/>
                  <a:lumOff val="40000"/>
                </a:schemeClr>
              </a:buClr>
              <a:buAutoNum type="arabicParenR"/>
            </a:pPr>
            <a:r>
              <a:rPr lang="en-US" sz="3200" b="1" dirty="0" smtClean="0">
                <a:ln w="0" cap="rnd" cmpd="thickThin">
                  <a:solidFill>
                    <a:schemeClr val="bg1"/>
                  </a:solidFill>
                  <a:bevel/>
                </a:ln>
                <a:solidFill>
                  <a:srgbClr val="FF6600"/>
                </a:solidFill>
              </a:rPr>
              <a:t>Understanding the application requirements</a:t>
            </a:r>
          </a:p>
          <a:p>
            <a:pPr marL="57150" indent="-514350">
              <a:buClr>
                <a:schemeClr val="bg2">
                  <a:lumMod val="60000"/>
                  <a:lumOff val="40000"/>
                </a:schemeClr>
              </a:buClr>
              <a:buAutoNum type="arabicParenR"/>
            </a:pPr>
            <a:r>
              <a:rPr lang="en-US" sz="3200" b="1" dirty="0" smtClean="0">
                <a:ln w="0" cap="rnd" cmpd="thickThin">
                  <a:solidFill>
                    <a:schemeClr val="bg1"/>
                  </a:solidFill>
                  <a:bevel/>
                </a:ln>
                <a:solidFill>
                  <a:srgbClr val="FF6600"/>
                </a:solidFill>
              </a:rPr>
              <a:t>Limitations of underlying technology</a:t>
            </a:r>
          </a:p>
          <a:p>
            <a:pPr marL="57150" indent="-514350">
              <a:buClr>
                <a:schemeClr val="bg2">
                  <a:lumMod val="60000"/>
                  <a:lumOff val="40000"/>
                </a:schemeClr>
              </a:buClr>
            </a:pPr>
            <a:endParaRPr lang="en-US" sz="2000" b="1" dirty="0" smtClean="0">
              <a:ln w="0" cap="rnd" cmpd="thickThin">
                <a:solidFill>
                  <a:schemeClr val="bg1"/>
                </a:solidFill>
                <a:bevel/>
              </a:ln>
              <a:solidFill>
                <a:srgbClr val="FF0000"/>
              </a:solidFill>
            </a:endParaRPr>
          </a:p>
          <a:p>
            <a:pPr marL="57150" indent="-514350">
              <a:buClr>
                <a:schemeClr val="bg2">
                  <a:lumMod val="60000"/>
                  <a:lumOff val="40000"/>
                </a:schemeClr>
              </a:buClr>
            </a:pPr>
            <a:r>
              <a:rPr lang="en-US" sz="3200" b="1" dirty="0" smtClean="0">
                <a:ln w="0" cap="rnd" cmpd="thickThin">
                  <a:noFill/>
                  <a:bevel/>
                </a:ln>
                <a:solidFill>
                  <a:schemeClr val="bg1"/>
                </a:solidFill>
              </a:rPr>
              <a:t>Our aim is to close the gap </a:t>
            </a:r>
            <a:r>
              <a:rPr lang="en-US" sz="3200" b="1" dirty="0" smtClean="0">
                <a:ln w="0" cap="rnd" cmpd="thickThin">
                  <a:noFill/>
                  <a:bevel/>
                </a:ln>
                <a:solidFill>
                  <a:srgbClr val="002060"/>
                </a:solidFill>
              </a:rPr>
              <a:t>(called semantic gap)  </a:t>
            </a:r>
            <a:r>
              <a:rPr lang="en-US" sz="3200" b="1" dirty="0" smtClean="0">
                <a:ln w="0" cap="rnd" cmpd="thickThin">
                  <a:noFill/>
                  <a:bevel/>
                </a:ln>
                <a:solidFill>
                  <a:schemeClr val="bg1"/>
                </a:solidFill>
              </a:rPr>
              <a:t>between application requirement and what technology can provide</a:t>
            </a:r>
            <a:endParaRPr lang="en-US" sz="3600" b="1" dirty="0" smtClean="0">
              <a:ln w="0" cap="rnd" cmpd="thickThin">
                <a:noFill/>
                <a:bevel/>
              </a:ln>
              <a:solidFill>
                <a:schemeClr val="bg1"/>
              </a:solidFill>
            </a:endParaRPr>
          </a:p>
        </p:txBody>
      </p:sp>
      <p:sp>
        <p:nvSpPr>
          <p:cNvPr id="5" name="Rectangle 4"/>
          <p:cNvSpPr/>
          <p:nvPr/>
        </p:nvSpPr>
        <p:spPr>
          <a:xfrm>
            <a:off x="533400" y="5029200"/>
            <a:ext cx="8382000" cy="1477328"/>
          </a:xfrm>
          <a:prstGeom prst="rect">
            <a:avLst/>
          </a:prstGeom>
          <a:solidFill>
            <a:schemeClr val="tx1">
              <a:alpha val="80000"/>
            </a:schemeClr>
          </a:solidFill>
        </p:spPr>
        <p:txBody>
          <a:bodyPr wrap="square">
            <a:spAutoFit/>
          </a:bodyPr>
          <a:lstStyle/>
          <a:p>
            <a:r>
              <a:rPr lang="en-US" sz="2800" b="1" dirty="0" smtClean="0">
                <a:ln>
                  <a:solidFill>
                    <a:sysClr val="windowText" lastClr="000000"/>
                  </a:solidFill>
                </a:ln>
                <a:solidFill>
                  <a:srgbClr val="C00000"/>
                </a:solidFill>
              </a:rPr>
              <a:t>Design choice:</a:t>
            </a:r>
          </a:p>
          <a:p>
            <a:endParaRPr lang="en-US" sz="400" b="1" dirty="0" smtClean="0">
              <a:ln>
                <a:solidFill>
                  <a:sysClr val="windowText" lastClr="000000"/>
                </a:solidFill>
              </a:ln>
              <a:solidFill>
                <a:srgbClr val="C00000"/>
              </a:solidFill>
            </a:endParaRPr>
          </a:p>
          <a:p>
            <a:r>
              <a:rPr lang="en-US" sz="2800" b="1" dirty="0" smtClean="0">
                <a:solidFill>
                  <a:srgbClr val="002060"/>
                </a:solidFill>
              </a:rPr>
              <a:t>Where the functionality of providing a logical channel (switches, or hosts) is implemented?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rotWithShape="1">
          <a:gsLst>
            <a:gs pos="72000">
              <a:schemeClr val="tx2"/>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4" name="Rectangle 3"/>
          <p:cNvSpPr/>
          <p:nvPr/>
        </p:nvSpPr>
        <p:spPr>
          <a:xfrm>
            <a:off x="609600" y="1905000"/>
            <a:ext cx="8153400" cy="2308324"/>
          </a:xfrm>
          <a:prstGeom prst="rect">
            <a:avLst/>
          </a:prstGeom>
          <a:noFill/>
          <a:ln>
            <a:noFill/>
          </a:ln>
        </p:spPr>
        <p:txBody>
          <a:bodyPr wrap="square">
            <a:spAutoFit/>
          </a:bodyPr>
          <a:lstStyle/>
          <a:p>
            <a:pPr algn="ctr" rtl="0"/>
            <a:r>
              <a:rPr lang="en-US" sz="7200" b="1" kern="1200" dirty="0" smtClean="0">
                <a:ln cap="rnd" cmpd="thickThin">
                  <a:noFill/>
                  <a:bevel/>
                </a:ln>
                <a:solidFill>
                  <a:prstClr val="black"/>
                </a:solidFill>
                <a:latin typeface="Calibri"/>
                <a:ea typeface="+mn-ea"/>
                <a:cs typeface="+mn-cs"/>
              </a:rPr>
              <a:t>Architecture of </a:t>
            </a:r>
            <a:r>
              <a:rPr lang="en-US" sz="72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Computer </a:t>
            </a:r>
            <a:r>
              <a:rPr lang="en-US" sz="72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Networks</a:t>
            </a:r>
            <a:endParaRPr lang="en-US" sz="4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Layering and Protocols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7170" name="Picture 2"/>
          <p:cNvPicPr>
            <a:picLocks noChangeAspect="1" noChangeArrowheads="1"/>
          </p:cNvPicPr>
          <p:nvPr/>
        </p:nvPicPr>
        <p:blipFill>
          <a:blip r:embed="rId3"/>
          <a:srcRect/>
          <a:stretch>
            <a:fillRect/>
          </a:stretch>
        </p:blipFill>
        <p:spPr bwMode="auto">
          <a:xfrm>
            <a:off x="457200" y="2438400"/>
            <a:ext cx="3937392" cy="2971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4572000" y="2590800"/>
            <a:ext cx="4333875" cy="2743200"/>
          </a:xfrm>
          <a:prstGeom prst="rect">
            <a:avLst/>
          </a:prstGeom>
          <a:noFill/>
          <a:ln w="9525">
            <a:noFill/>
            <a:miter lim="800000"/>
            <a:headEnd/>
            <a:tailEnd/>
          </a:ln>
          <a:effectLst/>
        </p:spPr>
      </p:pic>
      <p:sp>
        <p:nvSpPr>
          <p:cNvPr id="5" name="Rectangle 4"/>
          <p:cNvSpPr/>
          <p:nvPr/>
        </p:nvSpPr>
        <p:spPr>
          <a:xfrm>
            <a:off x="0" y="990600"/>
            <a:ext cx="9144000" cy="954107"/>
          </a:xfrm>
          <a:prstGeom prst="rect">
            <a:avLst/>
          </a:prstGeom>
          <a:solidFill>
            <a:schemeClr val="tx1"/>
          </a:solidFill>
        </p:spPr>
        <p:txBody>
          <a:bodyPr wrap="square">
            <a:spAutoFit/>
          </a:bodyPr>
          <a:lstStyle/>
          <a:p>
            <a:pPr algn="ctr" rtl="0"/>
            <a:r>
              <a:rPr lang="en-US" sz="2800" b="1" kern="1200" dirty="0" smtClean="0">
                <a:ln>
                  <a:solidFill>
                    <a:sysClr val="windowText" lastClr="000000"/>
                  </a:solidFill>
                </a:ln>
                <a:solidFill>
                  <a:srgbClr val="FF6600"/>
                </a:solidFill>
                <a:latin typeface="Calibri"/>
                <a:ea typeface="+mn-ea"/>
                <a:cs typeface="+mn-cs"/>
              </a:rPr>
              <a:t>Layering reduces the complexity of building scalable networks through </a:t>
            </a:r>
            <a:r>
              <a:rPr lang="en-US" sz="2800" b="1" kern="1200" dirty="0" smtClean="0">
                <a:ln>
                  <a:solidFill>
                    <a:sysClr val="windowText" lastClr="000000"/>
                  </a:solidFill>
                </a:ln>
                <a:solidFill>
                  <a:srgbClr val="FF0000"/>
                </a:solidFill>
                <a:latin typeface="Calibri"/>
                <a:ea typeface="+mn-ea"/>
                <a:cs typeface="+mn-cs"/>
              </a:rPr>
              <a:t>encapsulation </a:t>
            </a:r>
            <a:r>
              <a:rPr lang="en-US" sz="2800" b="1" kern="1200" dirty="0" smtClean="0">
                <a:ln>
                  <a:solidFill>
                    <a:sysClr val="windowText" lastClr="000000"/>
                  </a:solidFill>
                </a:ln>
                <a:solidFill>
                  <a:srgbClr val="FF6600"/>
                </a:solidFill>
                <a:latin typeface="Calibri"/>
                <a:ea typeface="+mn-ea"/>
                <a:cs typeface="+mn-cs"/>
              </a:rPr>
              <a:t>and </a:t>
            </a:r>
            <a:r>
              <a:rPr lang="en-US" sz="2800" b="1" kern="1200" dirty="0" smtClean="0">
                <a:ln>
                  <a:solidFill>
                    <a:sysClr val="windowText" lastClr="000000"/>
                  </a:solidFill>
                </a:ln>
                <a:solidFill>
                  <a:srgbClr val="002060"/>
                </a:solidFill>
                <a:latin typeface="Calibri"/>
                <a:ea typeface="+mn-ea"/>
                <a:cs typeface="+mn-cs"/>
              </a:rPr>
              <a:t>modularity</a:t>
            </a:r>
            <a:endParaRPr lang="en-US" sz="2800" b="1" kern="1200" dirty="0">
              <a:ln>
                <a:solidFill>
                  <a:sysClr val="windowText" lastClr="000000"/>
                </a:solidFill>
              </a:ln>
              <a:solidFill>
                <a:srgbClr val="002060"/>
              </a:solidFill>
              <a:latin typeface="Calibri"/>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Protocols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8194" name="Picture 2"/>
          <p:cNvPicPr>
            <a:picLocks noChangeAspect="1" noChangeArrowheads="1"/>
          </p:cNvPicPr>
          <p:nvPr/>
        </p:nvPicPr>
        <p:blipFill>
          <a:blip r:embed="rId3"/>
          <a:srcRect/>
          <a:stretch>
            <a:fillRect/>
          </a:stretch>
        </p:blipFill>
        <p:spPr bwMode="auto">
          <a:xfrm>
            <a:off x="838200" y="2438400"/>
            <a:ext cx="7499685" cy="4191000"/>
          </a:xfrm>
          <a:prstGeom prst="rect">
            <a:avLst/>
          </a:prstGeom>
          <a:noFill/>
          <a:ln w="9525">
            <a:noFill/>
            <a:miter lim="800000"/>
            <a:headEnd/>
            <a:tailEnd/>
          </a:ln>
          <a:effectLst/>
        </p:spPr>
      </p:pic>
      <p:sp>
        <p:nvSpPr>
          <p:cNvPr id="5" name="Rectangle 4"/>
          <p:cNvSpPr/>
          <p:nvPr/>
        </p:nvSpPr>
        <p:spPr>
          <a:xfrm>
            <a:off x="0" y="990600"/>
            <a:ext cx="9144000" cy="954107"/>
          </a:xfrm>
          <a:prstGeom prst="rect">
            <a:avLst/>
          </a:prstGeom>
          <a:solidFill>
            <a:schemeClr val="tx1"/>
          </a:solidFill>
        </p:spPr>
        <p:txBody>
          <a:bodyPr wrap="square">
            <a:spAutoFit/>
          </a:bodyPr>
          <a:lstStyle/>
          <a:p>
            <a:pPr algn="ctr" rtl="0"/>
            <a:r>
              <a:rPr lang="en-US" sz="2800" b="1" kern="1200" dirty="0" smtClean="0">
                <a:ln>
                  <a:solidFill>
                    <a:sysClr val="windowText" lastClr="000000"/>
                  </a:solidFill>
                </a:ln>
                <a:solidFill>
                  <a:srgbClr val="FF6600"/>
                </a:solidFill>
                <a:latin typeface="Calibri"/>
                <a:ea typeface="+mn-ea"/>
                <a:cs typeface="+mn-cs"/>
              </a:rPr>
              <a:t>Protocols </a:t>
            </a:r>
            <a:r>
              <a:rPr lang="en-US" sz="2800" b="1" dirty="0" smtClean="0">
                <a:ln>
                  <a:solidFill>
                    <a:sysClr val="windowText" lastClr="000000"/>
                  </a:solidFill>
                </a:ln>
                <a:solidFill>
                  <a:srgbClr val="FF6600"/>
                </a:solidFill>
                <a:latin typeface="Calibri"/>
              </a:rPr>
              <a:t>specify and implement peer-to-peer interface as well as provide service interface to higher layers</a:t>
            </a:r>
            <a:endParaRPr lang="en-US" sz="2800" b="1" kern="1200" dirty="0">
              <a:ln>
                <a:solidFill>
                  <a:sysClr val="windowText" lastClr="000000"/>
                </a:solidFill>
              </a:ln>
              <a:solidFill>
                <a:srgbClr val="FF6600"/>
              </a:solidFill>
              <a:latin typeface="Calibri"/>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Protocol Graph</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1026" name="Picture 2"/>
          <p:cNvPicPr>
            <a:picLocks noChangeAspect="1" noChangeArrowheads="1"/>
          </p:cNvPicPr>
          <p:nvPr/>
        </p:nvPicPr>
        <p:blipFill>
          <a:blip r:embed="rId3"/>
          <a:srcRect b="9091"/>
          <a:stretch>
            <a:fillRect/>
          </a:stretch>
        </p:blipFill>
        <p:spPr bwMode="auto">
          <a:xfrm>
            <a:off x="1066800" y="1924273"/>
            <a:ext cx="7086600" cy="4857527"/>
          </a:xfrm>
          <a:prstGeom prst="rect">
            <a:avLst/>
          </a:prstGeom>
          <a:noFill/>
          <a:ln w="9525">
            <a:noFill/>
            <a:miter lim="800000"/>
            <a:headEnd/>
            <a:tailEnd/>
          </a:ln>
          <a:effectLst/>
        </p:spPr>
      </p:pic>
      <p:sp>
        <p:nvSpPr>
          <p:cNvPr id="5" name="Rectangle 4"/>
          <p:cNvSpPr/>
          <p:nvPr/>
        </p:nvSpPr>
        <p:spPr>
          <a:xfrm>
            <a:off x="0" y="990600"/>
            <a:ext cx="9144000" cy="523220"/>
          </a:xfrm>
          <a:prstGeom prst="rect">
            <a:avLst/>
          </a:prstGeom>
          <a:solidFill>
            <a:schemeClr val="tx1"/>
          </a:solidFill>
        </p:spPr>
        <p:txBody>
          <a:bodyPr wrap="square">
            <a:spAutoFit/>
          </a:bodyPr>
          <a:lstStyle/>
          <a:p>
            <a:pPr algn="ctr" rtl="0"/>
            <a:r>
              <a:rPr lang="en-US" sz="2800" b="1" kern="1200" dirty="0" smtClean="0">
                <a:ln>
                  <a:solidFill>
                    <a:sysClr val="windowText" lastClr="000000"/>
                  </a:solidFill>
                </a:ln>
                <a:solidFill>
                  <a:srgbClr val="FF6600"/>
                </a:solidFill>
                <a:latin typeface="Calibri"/>
                <a:ea typeface="+mn-ea"/>
                <a:cs typeface="+mn-cs"/>
              </a:rPr>
              <a:t>Protocols are </a:t>
            </a:r>
            <a:r>
              <a:rPr lang="en-US" sz="2800" b="1" dirty="0" smtClean="0">
                <a:ln>
                  <a:solidFill>
                    <a:sysClr val="windowText" lastClr="000000"/>
                  </a:solidFill>
                </a:ln>
                <a:solidFill>
                  <a:srgbClr val="FF6600"/>
                </a:solidFill>
                <a:latin typeface="Calibri"/>
              </a:rPr>
              <a:t>nodes and edges specify relationship</a:t>
            </a:r>
            <a:endParaRPr lang="en-US" sz="2800" b="1" kern="1200" dirty="0">
              <a:ln>
                <a:solidFill>
                  <a:sysClr val="windowText" lastClr="000000"/>
                </a:solidFill>
              </a:ln>
              <a:solidFill>
                <a:srgbClr val="FF6600"/>
              </a:solidFill>
              <a:latin typeface="Calibri"/>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447800" y="2133715"/>
            <a:ext cx="5867400" cy="5257685"/>
          </a:xfrm>
          <a:prstGeom prst="rect">
            <a:avLst/>
          </a:prstGeom>
          <a:noFill/>
          <a:ln w="9525">
            <a:noFill/>
            <a:miter lim="800000"/>
            <a:headEnd/>
            <a:tailEnd/>
          </a:ln>
          <a:effectLst/>
        </p:spPr>
      </p:pic>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Encapsulation</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5" name="Rectangle 4"/>
          <p:cNvSpPr/>
          <p:nvPr/>
        </p:nvSpPr>
        <p:spPr>
          <a:xfrm>
            <a:off x="0" y="990600"/>
            <a:ext cx="9144000" cy="954107"/>
          </a:xfrm>
          <a:prstGeom prst="rect">
            <a:avLst/>
          </a:prstGeom>
          <a:solidFill>
            <a:schemeClr val="tx1"/>
          </a:solidFill>
        </p:spPr>
        <p:txBody>
          <a:bodyPr wrap="square">
            <a:spAutoFit/>
          </a:bodyPr>
          <a:lstStyle/>
          <a:p>
            <a:pPr algn="ctr" rtl="0"/>
            <a:r>
              <a:rPr lang="en-US" sz="2800" b="1" dirty="0" smtClean="0">
                <a:ln>
                  <a:solidFill>
                    <a:sysClr val="windowText" lastClr="000000"/>
                  </a:solidFill>
                </a:ln>
                <a:solidFill>
                  <a:srgbClr val="FF6600"/>
                </a:solidFill>
                <a:latin typeface="Calibri"/>
              </a:rPr>
              <a:t>A protocol passes (</a:t>
            </a:r>
            <a:r>
              <a:rPr lang="en-US" sz="2800" b="1" dirty="0" err="1" smtClean="0">
                <a:ln>
                  <a:solidFill>
                    <a:sysClr val="windowText" lastClr="000000"/>
                  </a:solidFill>
                </a:ln>
                <a:solidFill>
                  <a:srgbClr val="FF6600"/>
                </a:solidFill>
                <a:latin typeface="Calibri"/>
              </a:rPr>
              <a:t>uninterpreted</a:t>
            </a:r>
            <a:r>
              <a:rPr lang="en-US" sz="2800" b="1" dirty="0" smtClean="0">
                <a:ln>
                  <a:solidFill>
                    <a:sysClr val="windowText" lastClr="000000"/>
                  </a:solidFill>
                </a:ln>
                <a:solidFill>
                  <a:srgbClr val="FF6600"/>
                </a:solidFill>
                <a:latin typeface="Calibri"/>
              </a:rPr>
              <a:t>) data to its peer along with control information about handling this data</a:t>
            </a:r>
            <a:endParaRPr lang="en-US" sz="2800" b="1" kern="1200" dirty="0">
              <a:ln>
                <a:solidFill>
                  <a:sysClr val="windowText" lastClr="000000"/>
                </a:solidFill>
              </a:ln>
              <a:solidFill>
                <a:srgbClr val="FF6600"/>
              </a:solidFill>
              <a:latin typeface="Calibri"/>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0" y="0"/>
            <a:ext cx="8763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Protocol </a:t>
            </a:r>
            <a:r>
              <a:rPr lang="en-US" sz="6000" b="1" kern="1200" dirty="0" err="1"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Mux</a:t>
            </a:r>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a:t>
            </a:r>
            <a:r>
              <a:rPr lang="en-US" sz="6000" b="1" kern="1200" dirty="0" err="1"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Demux</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pic>
        <p:nvPicPr>
          <p:cNvPr id="5" name="Picture 2"/>
          <p:cNvPicPr>
            <a:picLocks noChangeAspect="1" noChangeArrowheads="1"/>
          </p:cNvPicPr>
          <p:nvPr/>
        </p:nvPicPr>
        <p:blipFill>
          <a:blip r:embed="rId3"/>
          <a:srcRect/>
          <a:stretch>
            <a:fillRect/>
          </a:stretch>
        </p:blipFill>
        <p:spPr bwMode="auto">
          <a:xfrm>
            <a:off x="1524000" y="1447915"/>
            <a:ext cx="5867400" cy="52576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0" y="-228600"/>
            <a:ext cx="9144000" cy="7086600"/>
          </a:xfrm>
          <a:prstGeom prst="rect">
            <a:avLst/>
          </a:prstGeom>
          <a:noFill/>
          <a:ln w="9525">
            <a:noFill/>
            <a:miter lim="800000"/>
            <a:headEnd/>
            <a:tailEnd/>
          </a:ln>
          <a:effectLst/>
        </p:spPr>
      </p:pic>
      <p:sp>
        <p:nvSpPr>
          <p:cNvPr id="4" name="Rectangle 3"/>
          <p:cNvSpPr/>
          <p:nvPr/>
        </p:nvSpPr>
        <p:spPr>
          <a:xfrm>
            <a:off x="228600" y="0"/>
            <a:ext cx="8763000" cy="1938992"/>
          </a:xfrm>
          <a:prstGeom prst="rect">
            <a:avLst/>
          </a:prstGeom>
          <a:noFill/>
          <a:ln>
            <a:noFill/>
          </a:ln>
        </p:spPr>
        <p:txBody>
          <a:bodyPr wrap="square">
            <a:spAutoFit/>
          </a:bodyPr>
          <a:lstStyle/>
          <a:p>
            <a:pPr algn="ctr" rtl="0"/>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OSI </a:t>
            </a:r>
          </a:p>
          <a:p>
            <a:pPr algn="ctr" rtl="0"/>
            <a:r>
              <a:rPr lang="en-US" sz="6000" b="1"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rPr>
              <a:t>Architecture</a:t>
            </a:r>
            <a:endParaRPr lang="en-US" sz="6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228600" y="18871"/>
            <a:ext cx="8763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Internet Architecture</a:t>
            </a:r>
            <a:endParaRPr lang="en-US" sz="6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153" name="Group 152"/>
          <p:cNvGrpSpPr/>
          <p:nvPr/>
        </p:nvGrpSpPr>
        <p:grpSpPr>
          <a:xfrm>
            <a:off x="304800" y="1295400"/>
            <a:ext cx="8648700" cy="5434604"/>
            <a:chOff x="495300" y="1714500"/>
            <a:chExt cx="8077200" cy="3919061"/>
          </a:xfrm>
        </p:grpSpPr>
        <p:sp>
          <p:nvSpPr>
            <p:cNvPr id="116" name="Rectangle 2"/>
            <p:cNvSpPr>
              <a:spLocks noChangeArrowheads="1"/>
            </p:cNvSpPr>
            <p:nvPr/>
          </p:nvSpPr>
          <p:spPr bwMode="auto">
            <a:xfrm>
              <a:off x="495300" y="1714500"/>
              <a:ext cx="8077200" cy="3810000"/>
            </a:xfrm>
            <a:prstGeom prst="rect">
              <a:avLst/>
            </a:prstGeom>
            <a:solidFill>
              <a:srgbClr val="CCFFFF"/>
            </a:solidFill>
            <a:ln w="9525">
              <a:solidFill>
                <a:srgbClr val="000000"/>
              </a:solidFill>
              <a:miter lim="800000"/>
              <a:headEnd/>
              <a:tailEnd/>
            </a:ln>
            <a:effectLst>
              <a:outerShdw dist="107763" dir="2700000" algn="ctr" rotWithShape="0">
                <a:srgbClr val="777777"/>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17" name="Line 4"/>
            <p:cNvSpPr>
              <a:spLocks noChangeShapeType="1"/>
            </p:cNvSpPr>
            <p:nvPr/>
          </p:nvSpPr>
          <p:spPr bwMode="auto">
            <a:xfrm>
              <a:off x="2971800" y="3810000"/>
              <a:ext cx="2819400" cy="0"/>
            </a:xfrm>
            <a:prstGeom prst="line">
              <a:avLst/>
            </a:prstGeom>
            <a:noFill/>
            <a:ln w="25400">
              <a:solidFill>
                <a:srgbClr val="000000"/>
              </a:solidFill>
              <a:round/>
              <a:headEn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18" name="Arc 5"/>
            <p:cNvSpPr>
              <a:spLocks/>
            </p:cNvSpPr>
            <p:nvPr/>
          </p:nvSpPr>
          <p:spPr bwMode="auto">
            <a:xfrm>
              <a:off x="6553200" y="3767138"/>
              <a:ext cx="1181100" cy="13462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6600"/>
            </a:solidFill>
            <a:ln w="76200" cap="rnd">
              <a:solidFill>
                <a:srgbClr val="F47A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19" name="Arc 6"/>
            <p:cNvSpPr>
              <a:spLocks/>
            </p:cNvSpPr>
            <p:nvPr/>
          </p:nvSpPr>
          <p:spPr bwMode="auto">
            <a:xfrm>
              <a:off x="5373688" y="3767138"/>
              <a:ext cx="1181100" cy="1346200"/>
            </a:xfrm>
            <a:custGeom>
              <a:avLst/>
              <a:gdLst>
                <a:gd name="G0" fmla="+- 21600 0 0"/>
                <a:gd name="G1" fmla="+- 21600 0 0"/>
                <a:gd name="G2" fmla="+- 21600 0 0"/>
                <a:gd name="T0" fmla="*/ 0 w 21600"/>
                <a:gd name="T1" fmla="*/ 21600 h 21600"/>
                <a:gd name="T2" fmla="*/ 2157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1"/>
                    <a:pt x="9652" y="16"/>
                    <a:pt x="21571" y="0"/>
                  </a:cubicBezTo>
                </a:path>
                <a:path w="21600" h="21600" stroke="0" extrusionOk="0">
                  <a:moveTo>
                    <a:pt x="0" y="21600"/>
                  </a:moveTo>
                  <a:cubicBezTo>
                    <a:pt x="0" y="9681"/>
                    <a:pt x="9652" y="16"/>
                    <a:pt x="21571" y="0"/>
                  </a:cubicBezTo>
                  <a:lnTo>
                    <a:pt x="21600" y="21600"/>
                  </a:lnTo>
                  <a:close/>
                </a:path>
              </a:pathLst>
            </a:custGeom>
            <a:solidFill>
              <a:srgbClr val="FF6600"/>
            </a:solidFill>
            <a:ln w="76200" cap="rnd">
              <a:solidFill>
                <a:srgbClr val="F47A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20" name="Arc 7"/>
            <p:cNvSpPr>
              <a:spLocks/>
            </p:cNvSpPr>
            <p:nvPr/>
          </p:nvSpPr>
          <p:spPr bwMode="auto">
            <a:xfrm rot="10800000">
              <a:off x="6543675" y="1981200"/>
              <a:ext cx="1230313" cy="1677988"/>
            </a:xfrm>
            <a:custGeom>
              <a:avLst/>
              <a:gdLst>
                <a:gd name="G0" fmla="+- 21600 0 0"/>
                <a:gd name="G1" fmla="+- 21600 0 0"/>
                <a:gd name="G2" fmla="+- 21600 0 0"/>
                <a:gd name="T0" fmla="*/ 0 w 21600"/>
                <a:gd name="T1" fmla="*/ 21600 h 21600"/>
                <a:gd name="T2" fmla="*/ 2157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1"/>
                    <a:pt x="9652" y="16"/>
                    <a:pt x="21571" y="0"/>
                  </a:cubicBezTo>
                </a:path>
                <a:path w="21600" h="21600" stroke="0" extrusionOk="0">
                  <a:moveTo>
                    <a:pt x="0" y="21600"/>
                  </a:moveTo>
                  <a:cubicBezTo>
                    <a:pt x="0" y="9681"/>
                    <a:pt x="9652" y="16"/>
                    <a:pt x="21571" y="0"/>
                  </a:cubicBezTo>
                  <a:lnTo>
                    <a:pt x="21600" y="21600"/>
                  </a:lnTo>
                  <a:close/>
                </a:path>
              </a:pathLst>
            </a:custGeom>
            <a:solidFill>
              <a:srgbClr val="FF6600"/>
            </a:solidFill>
            <a:ln w="76200" cap="rnd">
              <a:solidFill>
                <a:srgbClr val="F47A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21" name="Arc 8"/>
            <p:cNvSpPr>
              <a:spLocks/>
            </p:cNvSpPr>
            <p:nvPr/>
          </p:nvSpPr>
          <p:spPr bwMode="auto">
            <a:xfrm rot="10800000">
              <a:off x="5334000" y="1981200"/>
              <a:ext cx="1209675" cy="16779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6600"/>
            </a:solidFill>
            <a:ln w="76200" cap="rnd">
              <a:solidFill>
                <a:srgbClr val="F47A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22" name="Line 9"/>
            <p:cNvSpPr>
              <a:spLocks noChangeShapeType="1"/>
            </p:cNvSpPr>
            <p:nvPr/>
          </p:nvSpPr>
          <p:spPr bwMode="auto">
            <a:xfrm flipV="1">
              <a:off x="5326063" y="1981200"/>
              <a:ext cx="2435225" cy="0"/>
            </a:xfrm>
            <a:prstGeom prst="line">
              <a:avLst/>
            </a:prstGeom>
            <a:noFill/>
            <a:ln w="76200">
              <a:solidFill>
                <a:srgbClr val="F47A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23" name="Line 10"/>
            <p:cNvSpPr>
              <a:spLocks noChangeShapeType="1"/>
            </p:cNvSpPr>
            <p:nvPr/>
          </p:nvSpPr>
          <p:spPr bwMode="auto">
            <a:xfrm flipV="1">
              <a:off x="5326063" y="5100638"/>
              <a:ext cx="2359025" cy="0"/>
            </a:xfrm>
            <a:prstGeom prst="line">
              <a:avLst/>
            </a:prstGeom>
            <a:noFill/>
            <a:ln w="76200">
              <a:solidFill>
                <a:srgbClr val="F47A00"/>
              </a:solidFill>
              <a:round/>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124" name="Rectangle 11"/>
            <p:cNvSpPr>
              <a:spLocks noChangeArrowheads="1"/>
            </p:cNvSpPr>
            <p:nvPr/>
          </p:nvSpPr>
          <p:spPr bwMode="auto">
            <a:xfrm>
              <a:off x="6400800" y="3584575"/>
              <a:ext cx="304800" cy="217488"/>
            </a:xfrm>
            <a:prstGeom prst="rect">
              <a:avLst/>
            </a:prstGeom>
            <a:solidFill>
              <a:srgbClr val="F47A00"/>
            </a:solidFill>
            <a:ln w="12700">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grpSp>
          <p:nvGrpSpPr>
            <p:cNvPr id="125" name="Group 12"/>
            <p:cNvGrpSpPr>
              <a:grpSpLocks/>
            </p:cNvGrpSpPr>
            <p:nvPr/>
          </p:nvGrpSpPr>
          <p:grpSpPr bwMode="auto">
            <a:xfrm>
              <a:off x="5935663" y="2819400"/>
              <a:ext cx="1247775" cy="365125"/>
              <a:chOff x="3739" y="2290"/>
              <a:chExt cx="786" cy="240"/>
            </a:xfrm>
          </p:grpSpPr>
          <p:sp>
            <p:nvSpPr>
              <p:cNvPr id="126" name="Rectangle 13"/>
              <p:cNvSpPr>
                <a:spLocks noChangeArrowheads="1"/>
              </p:cNvSpPr>
              <p:nvPr/>
            </p:nvSpPr>
            <p:spPr bwMode="auto">
              <a:xfrm>
                <a:off x="3739" y="2290"/>
                <a:ext cx="418" cy="239"/>
              </a:xfrm>
              <a:prstGeom prst="rect">
                <a:avLst/>
              </a:prstGeom>
              <a:noFill/>
              <a:ln w="12700">
                <a:noFill/>
                <a:miter lim="800000"/>
                <a:headEnd/>
                <a:tailEnd/>
              </a:ln>
              <a:effectLst/>
            </p:spPr>
            <p:txBody>
              <a:bodyPr wrap="none" lIns="90443" tIns="44430" rIns="90443" bIns="44430">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UDP</a:t>
                </a:r>
              </a:p>
            </p:txBody>
          </p:sp>
          <p:sp>
            <p:nvSpPr>
              <p:cNvPr id="127" name="Rectangle 14"/>
              <p:cNvSpPr>
                <a:spLocks noChangeArrowheads="1"/>
              </p:cNvSpPr>
              <p:nvPr/>
            </p:nvSpPr>
            <p:spPr bwMode="auto">
              <a:xfrm>
                <a:off x="4123" y="2290"/>
                <a:ext cx="402" cy="240"/>
              </a:xfrm>
              <a:prstGeom prst="rect">
                <a:avLst/>
              </a:prstGeom>
              <a:noFill/>
              <a:ln w="12700">
                <a:noFill/>
                <a:miter lim="800000"/>
                <a:headEnd/>
                <a:tailEnd/>
              </a:ln>
              <a:effectLst/>
            </p:spPr>
            <p:txBody>
              <a:bodyPr wrap="none" lIns="90443" tIns="44430" rIns="90443" bIns="44430">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TCP</a:t>
                </a:r>
              </a:p>
            </p:txBody>
          </p:sp>
        </p:grpSp>
        <p:sp>
          <p:nvSpPr>
            <p:cNvPr id="128" name="Rectangle 15"/>
            <p:cNvSpPr>
              <a:spLocks noChangeArrowheads="1"/>
            </p:cNvSpPr>
            <p:nvPr/>
          </p:nvSpPr>
          <p:spPr bwMode="auto">
            <a:xfrm>
              <a:off x="5954713" y="4144963"/>
              <a:ext cx="1209675" cy="363537"/>
            </a:xfrm>
            <a:prstGeom prst="rect">
              <a:avLst/>
            </a:prstGeom>
            <a:noFill/>
            <a:ln w="12700">
              <a:noFill/>
              <a:miter lim="800000"/>
              <a:headEnd/>
              <a:tailEnd/>
            </a:ln>
            <a:effectLst/>
          </p:spPr>
          <p:txBody>
            <a:bodyPr wrap="none" lIns="90452" tIns="44434" rIns="90452" bIns="44434">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Data Link</a:t>
              </a:r>
            </a:p>
          </p:txBody>
        </p:sp>
        <p:sp>
          <p:nvSpPr>
            <p:cNvPr id="129" name="Rectangle 16"/>
            <p:cNvSpPr>
              <a:spLocks noChangeArrowheads="1"/>
            </p:cNvSpPr>
            <p:nvPr/>
          </p:nvSpPr>
          <p:spPr bwMode="auto">
            <a:xfrm>
              <a:off x="6005513" y="4579938"/>
              <a:ext cx="1108075" cy="363537"/>
            </a:xfrm>
            <a:prstGeom prst="rect">
              <a:avLst/>
            </a:prstGeom>
            <a:noFill/>
            <a:ln w="12700">
              <a:noFill/>
              <a:miter lim="800000"/>
              <a:headEnd/>
              <a:tailEnd/>
            </a:ln>
            <a:effectLst/>
          </p:spPr>
          <p:txBody>
            <a:bodyPr wrap="none" lIns="90452" tIns="44434" rIns="90452" bIns="44434">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Physical</a:t>
              </a:r>
            </a:p>
          </p:txBody>
        </p:sp>
        <p:sp>
          <p:nvSpPr>
            <p:cNvPr id="130" name="Rectangle 17"/>
            <p:cNvSpPr>
              <a:spLocks noChangeArrowheads="1"/>
            </p:cNvSpPr>
            <p:nvPr/>
          </p:nvSpPr>
          <p:spPr bwMode="auto">
            <a:xfrm>
              <a:off x="5783263" y="2182813"/>
              <a:ext cx="1552575" cy="363537"/>
            </a:xfrm>
            <a:prstGeom prst="rect">
              <a:avLst/>
            </a:prstGeom>
            <a:noFill/>
            <a:ln w="12700">
              <a:noFill/>
              <a:miter lim="800000"/>
              <a:headEnd/>
              <a:tailEnd/>
            </a:ln>
            <a:effectLst/>
          </p:spPr>
          <p:txBody>
            <a:bodyPr wrap="none" lIns="90452" tIns="44434" rIns="90452" bIns="44434">
              <a:spAutoFit/>
            </a:bodyPr>
            <a:lstStyle/>
            <a:p>
              <a:pPr algn="l" rtl="0" eaLnBrk="0" fontAlgn="base" hangingPunct="0">
                <a:spcBef>
                  <a:spcPct val="0"/>
                </a:spcBef>
                <a:spcAft>
                  <a:spcPct val="0"/>
                </a:spcAft>
              </a:pPr>
              <a:r>
                <a:rPr lang="en-US" b="1" kern="1200">
                  <a:solidFill>
                    <a:srgbClr val="000000"/>
                  </a:solidFill>
                  <a:latin typeface="Arial" charset="0"/>
                  <a:ea typeface="+mn-ea"/>
                  <a:cs typeface="Arial"/>
                </a:rPr>
                <a:t>Applications</a:t>
              </a:r>
            </a:p>
          </p:txBody>
        </p:sp>
        <p:sp>
          <p:nvSpPr>
            <p:cNvPr id="131" name="Text Box 18"/>
            <p:cNvSpPr txBox="1">
              <a:spLocks noChangeArrowheads="1"/>
            </p:cNvSpPr>
            <p:nvPr/>
          </p:nvSpPr>
          <p:spPr bwMode="auto">
            <a:xfrm>
              <a:off x="5086350" y="5176361"/>
              <a:ext cx="3260725" cy="457200"/>
            </a:xfrm>
            <a:prstGeom prst="rect">
              <a:avLst/>
            </a:prstGeom>
            <a:noFill/>
            <a:ln w="50800">
              <a:noFill/>
              <a:miter lim="800000"/>
              <a:headEnd/>
              <a:tailEnd/>
            </a:ln>
            <a:effectLst/>
          </p:spPr>
          <p:txBody>
            <a:bodyPr wrap="none" lIns="91267" tIns="45632" rIns="91267" bIns="45632">
              <a:spAutoFit/>
            </a:bodyPr>
            <a:lstStyle/>
            <a:p>
              <a:pPr algn="l" defTabSz="912813" rtl="0" eaLnBrk="0" fontAlgn="base" hangingPunct="0">
                <a:spcBef>
                  <a:spcPct val="0"/>
                </a:spcBef>
                <a:spcAft>
                  <a:spcPct val="0"/>
                </a:spcAft>
              </a:pPr>
              <a:r>
                <a:rPr lang="en-US" sz="2400" b="1" kern="1200" dirty="0">
                  <a:solidFill>
                    <a:srgbClr val="000000"/>
                  </a:solidFill>
                  <a:latin typeface="Arial" charset="0"/>
                  <a:ea typeface="+mn-ea"/>
                  <a:cs typeface="Arial"/>
                </a:rPr>
                <a:t>The Hourglass Model</a:t>
              </a:r>
            </a:p>
          </p:txBody>
        </p:sp>
        <p:sp>
          <p:nvSpPr>
            <p:cNvPr id="132" name="Text Box 19"/>
            <p:cNvSpPr txBox="1">
              <a:spLocks noChangeArrowheads="1"/>
            </p:cNvSpPr>
            <p:nvPr/>
          </p:nvSpPr>
          <p:spPr bwMode="auto">
            <a:xfrm>
              <a:off x="5476833" y="3524764"/>
              <a:ext cx="2419602" cy="332793"/>
            </a:xfrm>
            <a:prstGeom prst="rect">
              <a:avLst/>
            </a:prstGeom>
            <a:noFill/>
            <a:ln w="50800">
              <a:noFill/>
              <a:miter lim="800000"/>
              <a:headEnd/>
              <a:tailEnd/>
            </a:ln>
            <a:effectLst/>
          </p:spPr>
          <p:txBody>
            <a:bodyPr wrap="square" lIns="91267" tIns="45632" rIns="91267" bIns="45632">
              <a:spAutoFit/>
            </a:bodyPr>
            <a:lstStyle/>
            <a:p>
              <a:pPr algn="l" defTabSz="912813" rtl="0" eaLnBrk="0" fontAlgn="base" hangingPunct="0">
                <a:spcBef>
                  <a:spcPct val="50000"/>
                </a:spcBef>
                <a:spcAft>
                  <a:spcPct val="0"/>
                </a:spcAft>
              </a:pPr>
              <a:r>
                <a:rPr lang="en-US" sz="2400" b="1" kern="1200" dirty="0" smtClean="0">
                  <a:solidFill>
                    <a:srgbClr val="000000"/>
                  </a:solidFill>
                  <a:latin typeface="Arial" charset="0"/>
                  <a:ea typeface="+mn-ea"/>
                  <a:cs typeface="Arial"/>
                </a:rPr>
                <a:t>Narrow Waist</a:t>
              </a:r>
              <a:endParaRPr lang="en-US" sz="2400" b="1" kern="1200" dirty="0">
                <a:solidFill>
                  <a:srgbClr val="000000"/>
                </a:solidFill>
                <a:latin typeface="Arial" charset="0"/>
                <a:ea typeface="+mn-ea"/>
                <a:cs typeface="Arial"/>
              </a:endParaRPr>
            </a:p>
          </p:txBody>
        </p:sp>
        <p:sp>
          <p:nvSpPr>
            <p:cNvPr id="133" name="Rectangle 21"/>
            <p:cNvSpPr>
              <a:spLocks noChangeArrowheads="1"/>
            </p:cNvSpPr>
            <p:nvPr/>
          </p:nvSpPr>
          <p:spPr bwMode="auto">
            <a:xfrm>
              <a:off x="851124" y="2209800"/>
              <a:ext cx="749076"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ysClr val="windowText" lastClr="000000"/>
                  </a:solidFill>
                  <a:effectLst/>
                  <a:uLnTx/>
                  <a:uFillTx/>
                  <a:latin typeface="Arial" charset="0"/>
                  <a:ea typeface="+mn-ea"/>
                  <a:cs typeface="Arial"/>
                </a:rPr>
                <a:t>FTP</a:t>
              </a:r>
            </a:p>
          </p:txBody>
        </p:sp>
        <p:sp>
          <p:nvSpPr>
            <p:cNvPr id="134" name="Rectangle 22"/>
            <p:cNvSpPr>
              <a:spLocks noChangeArrowheads="1"/>
            </p:cNvSpPr>
            <p:nvPr/>
          </p:nvSpPr>
          <p:spPr bwMode="auto">
            <a:xfrm>
              <a:off x="1752600" y="2209800"/>
              <a:ext cx="735313"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HTTP</a:t>
              </a:r>
            </a:p>
          </p:txBody>
        </p:sp>
        <p:sp>
          <p:nvSpPr>
            <p:cNvPr id="135" name="Rectangle 23"/>
            <p:cNvSpPr>
              <a:spLocks noChangeArrowheads="1"/>
            </p:cNvSpPr>
            <p:nvPr/>
          </p:nvSpPr>
          <p:spPr bwMode="auto">
            <a:xfrm>
              <a:off x="3428999" y="2209800"/>
              <a:ext cx="766868"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TFTP</a:t>
              </a:r>
            </a:p>
          </p:txBody>
        </p:sp>
        <p:sp>
          <p:nvSpPr>
            <p:cNvPr id="136" name="Rectangle 24"/>
            <p:cNvSpPr>
              <a:spLocks noChangeArrowheads="1"/>
            </p:cNvSpPr>
            <p:nvPr/>
          </p:nvSpPr>
          <p:spPr bwMode="auto">
            <a:xfrm>
              <a:off x="2590800" y="22098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NV</a:t>
              </a:r>
            </a:p>
          </p:txBody>
        </p:sp>
        <p:sp>
          <p:nvSpPr>
            <p:cNvPr id="137" name="Rectangle 25"/>
            <p:cNvSpPr>
              <a:spLocks noChangeArrowheads="1"/>
            </p:cNvSpPr>
            <p:nvPr/>
          </p:nvSpPr>
          <p:spPr bwMode="auto">
            <a:xfrm>
              <a:off x="1295400" y="2895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ysClr val="windowText" lastClr="000000"/>
                  </a:solidFill>
                  <a:effectLst/>
                  <a:uLnTx/>
                  <a:uFillTx/>
                  <a:latin typeface="Arial" charset="0"/>
                  <a:ea typeface="+mn-ea"/>
                  <a:cs typeface="Arial"/>
                </a:rPr>
                <a:t>TCP</a:t>
              </a:r>
            </a:p>
          </p:txBody>
        </p:sp>
        <p:sp>
          <p:nvSpPr>
            <p:cNvPr id="138" name="Rectangle 26"/>
            <p:cNvSpPr>
              <a:spLocks noChangeArrowheads="1"/>
            </p:cNvSpPr>
            <p:nvPr/>
          </p:nvSpPr>
          <p:spPr bwMode="auto">
            <a:xfrm>
              <a:off x="3048000" y="2895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UDP</a:t>
              </a:r>
            </a:p>
          </p:txBody>
        </p:sp>
        <p:sp>
          <p:nvSpPr>
            <p:cNvPr id="139" name="Rectangle 27"/>
            <p:cNvSpPr>
              <a:spLocks noChangeArrowheads="1"/>
            </p:cNvSpPr>
            <p:nvPr/>
          </p:nvSpPr>
          <p:spPr bwMode="auto">
            <a:xfrm>
              <a:off x="2209800" y="3657600"/>
              <a:ext cx="685800" cy="381000"/>
            </a:xfrm>
            <a:prstGeom prst="rect">
              <a:avLst/>
            </a:prstGeom>
            <a:solidFill>
              <a:srgbClr val="FF6600"/>
            </a:solidFill>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ysClr val="windowText" lastClr="000000"/>
                  </a:solidFill>
                  <a:effectLst/>
                  <a:uLnTx/>
                  <a:uFillTx/>
                  <a:latin typeface="Arial" charset="0"/>
                  <a:ea typeface="+mn-ea"/>
                  <a:cs typeface="Arial"/>
                </a:rPr>
                <a:t>IP</a:t>
              </a:r>
            </a:p>
          </p:txBody>
        </p:sp>
        <p:sp>
          <p:nvSpPr>
            <p:cNvPr id="140" name="Rectangle 28"/>
            <p:cNvSpPr>
              <a:spLocks noChangeArrowheads="1"/>
            </p:cNvSpPr>
            <p:nvPr/>
          </p:nvSpPr>
          <p:spPr bwMode="auto">
            <a:xfrm>
              <a:off x="838200"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ysClr val="windowText" lastClr="000000"/>
                  </a:solidFill>
                  <a:effectLst/>
                  <a:uLnTx/>
                  <a:uFillTx/>
                  <a:latin typeface="Arial" charset="0"/>
                  <a:ea typeface="+mn-ea"/>
                  <a:cs typeface="Arial"/>
                </a:rPr>
                <a:t>NET</a:t>
              </a:r>
              <a:r>
                <a:rPr kumimoji="0" lang="en-US" sz="2000" b="1" i="0" u="none" strike="noStrike" kern="1200" cap="none" spc="0" normalizeH="0" baseline="-25000" noProof="0" dirty="0" smtClean="0">
                  <a:ln>
                    <a:noFill/>
                  </a:ln>
                  <a:solidFill>
                    <a:sysClr val="windowText" lastClr="000000"/>
                  </a:solidFill>
                  <a:effectLst/>
                  <a:uLnTx/>
                  <a:uFillTx/>
                  <a:latin typeface="Arial" charset="0"/>
                  <a:ea typeface="+mn-ea"/>
                  <a:cs typeface="Arial"/>
                </a:rPr>
                <a:t>1</a:t>
              </a:r>
            </a:p>
          </p:txBody>
        </p:sp>
        <p:sp>
          <p:nvSpPr>
            <p:cNvPr id="141" name="Rectangle 29"/>
            <p:cNvSpPr>
              <a:spLocks noChangeArrowheads="1"/>
            </p:cNvSpPr>
            <p:nvPr/>
          </p:nvSpPr>
          <p:spPr bwMode="auto">
            <a:xfrm>
              <a:off x="1776266"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NET</a:t>
              </a:r>
              <a:r>
                <a:rPr kumimoji="0" lang="en-US" sz="2000" b="1" i="0" u="none" strike="noStrike" kern="1200" cap="none" spc="0" normalizeH="0" baseline="-25000" noProof="0" dirty="0" smtClean="0">
                  <a:ln>
                    <a:noFill/>
                  </a:ln>
                  <a:solidFill>
                    <a:srgbClr val="000000"/>
                  </a:solidFill>
                  <a:effectLst/>
                  <a:uLnTx/>
                  <a:uFillTx/>
                  <a:latin typeface="Arial" charset="0"/>
                  <a:ea typeface="+mn-ea"/>
                  <a:cs typeface="Arial"/>
                </a:rPr>
                <a:t>2</a:t>
              </a:r>
            </a:p>
          </p:txBody>
        </p:sp>
        <p:sp>
          <p:nvSpPr>
            <p:cNvPr id="142" name="Rectangle 30"/>
            <p:cNvSpPr>
              <a:spLocks noChangeArrowheads="1"/>
            </p:cNvSpPr>
            <p:nvPr/>
          </p:nvSpPr>
          <p:spPr bwMode="auto">
            <a:xfrm>
              <a:off x="3581400"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smtClean="0">
                  <a:ln>
                    <a:noFill/>
                  </a:ln>
                  <a:solidFill>
                    <a:srgbClr val="000000"/>
                  </a:solidFill>
                  <a:effectLst/>
                  <a:uLnTx/>
                  <a:uFillTx/>
                  <a:latin typeface="Arial" charset="0"/>
                  <a:ea typeface="+mn-ea"/>
                  <a:cs typeface="Arial"/>
                </a:rPr>
                <a:t>NET</a:t>
              </a:r>
              <a:r>
                <a:rPr kumimoji="0" lang="en-US" sz="2000" b="1" i="0" u="none" strike="noStrike" kern="1200" cap="none" spc="0" normalizeH="0" baseline="-25000" noProof="0" smtClean="0">
                  <a:ln>
                    <a:noFill/>
                  </a:ln>
                  <a:solidFill>
                    <a:srgbClr val="000000"/>
                  </a:solidFill>
                  <a:effectLst/>
                  <a:uLnTx/>
                  <a:uFillTx/>
                  <a:latin typeface="Arial" charset="0"/>
                  <a:ea typeface="+mn-ea"/>
                  <a:cs typeface="Arial"/>
                </a:rPr>
                <a:t>n</a:t>
              </a:r>
            </a:p>
          </p:txBody>
        </p:sp>
        <p:sp>
          <p:nvSpPr>
            <p:cNvPr id="143" name="Rectangle 31"/>
            <p:cNvSpPr>
              <a:spLocks noChangeArrowheads="1"/>
            </p:cNvSpPr>
            <p:nvPr/>
          </p:nvSpPr>
          <p:spPr bwMode="auto">
            <a:xfrm>
              <a:off x="2743200" y="4419600"/>
              <a:ext cx="685800" cy="381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lIns="91420" tIns="45712" rIns="91420" bIns="45712" anchor="ctr"/>
            <a:lstStyle/>
            <a:p>
              <a:pPr algn="ctr" rtl="0" fontAlgn="base">
                <a:spcBef>
                  <a:spcPct val="0"/>
                </a:spcBef>
                <a:spcAft>
                  <a:spcPct val="0"/>
                </a:spcAft>
              </a:pPr>
              <a:r>
                <a:rPr lang="en-US" sz="2000" kern="1200" dirty="0">
                  <a:solidFill>
                    <a:srgbClr val="000000"/>
                  </a:solidFill>
                  <a:latin typeface="Arial" charset="0"/>
                  <a:ea typeface="+mn-ea"/>
                  <a:cs typeface="Arial"/>
                </a:rPr>
                <a:t>…</a:t>
              </a:r>
              <a:endParaRPr lang="en-US" sz="2000" kern="1200" baseline="-25000" dirty="0">
                <a:solidFill>
                  <a:srgbClr val="000000"/>
                </a:solidFill>
                <a:latin typeface="Arial" charset="0"/>
                <a:ea typeface="+mn-ea"/>
                <a:cs typeface="Arial"/>
              </a:endParaRPr>
            </a:p>
          </p:txBody>
        </p:sp>
        <p:cxnSp>
          <p:nvCxnSpPr>
            <p:cNvPr id="144" name="AutoShape 32"/>
            <p:cNvCxnSpPr>
              <a:cxnSpLocks noChangeShapeType="1"/>
              <a:stCxn id="133" idx="2"/>
              <a:endCxn id="137" idx="0"/>
            </p:cNvCxnSpPr>
            <p:nvPr/>
          </p:nvCxnSpPr>
          <p:spPr bwMode="auto">
            <a:xfrm rot="16200000" flipH="1">
              <a:off x="1279582" y="2536881"/>
              <a:ext cx="304800" cy="412638"/>
            </a:xfrm>
            <a:prstGeom prst="straightConnector1">
              <a:avLst/>
            </a:prstGeom>
            <a:noFill/>
            <a:ln w="9525">
              <a:solidFill>
                <a:srgbClr val="000000"/>
              </a:solidFill>
              <a:round/>
              <a:headEnd/>
              <a:tailEnd/>
            </a:ln>
            <a:effectLst/>
          </p:spPr>
        </p:cxnSp>
        <p:cxnSp>
          <p:nvCxnSpPr>
            <p:cNvPr id="145" name="AutoShape 33"/>
            <p:cNvCxnSpPr>
              <a:cxnSpLocks noChangeShapeType="1"/>
              <a:endCxn id="137" idx="0"/>
            </p:cNvCxnSpPr>
            <p:nvPr/>
          </p:nvCxnSpPr>
          <p:spPr bwMode="auto">
            <a:xfrm flipH="1">
              <a:off x="1638300" y="2590800"/>
              <a:ext cx="419100" cy="304800"/>
            </a:xfrm>
            <a:prstGeom prst="straightConnector1">
              <a:avLst/>
            </a:prstGeom>
            <a:noFill/>
            <a:ln w="9525">
              <a:solidFill>
                <a:srgbClr val="000000"/>
              </a:solidFill>
              <a:round/>
              <a:headEnd/>
              <a:tailEnd/>
            </a:ln>
            <a:effectLst/>
          </p:spPr>
        </p:cxnSp>
        <p:cxnSp>
          <p:nvCxnSpPr>
            <p:cNvPr id="146" name="AutoShape 34"/>
            <p:cNvCxnSpPr>
              <a:cxnSpLocks noChangeShapeType="1"/>
              <a:stCxn id="136" idx="2"/>
            </p:cNvCxnSpPr>
            <p:nvPr/>
          </p:nvCxnSpPr>
          <p:spPr bwMode="auto">
            <a:xfrm>
              <a:off x="2933700" y="2590800"/>
              <a:ext cx="419100" cy="304800"/>
            </a:xfrm>
            <a:prstGeom prst="straightConnector1">
              <a:avLst/>
            </a:prstGeom>
            <a:noFill/>
            <a:ln w="9525">
              <a:solidFill>
                <a:srgbClr val="000000"/>
              </a:solidFill>
              <a:round/>
              <a:headEnd/>
              <a:tailEnd/>
            </a:ln>
            <a:effectLst/>
          </p:spPr>
        </p:cxnSp>
        <p:cxnSp>
          <p:nvCxnSpPr>
            <p:cNvPr id="147" name="AutoShape 35"/>
            <p:cNvCxnSpPr>
              <a:cxnSpLocks noChangeShapeType="1"/>
              <a:stCxn id="135" idx="2"/>
            </p:cNvCxnSpPr>
            <p:nvPr/>
          </p:nvCxnSpPr>
          <p:spPr bwMode="auto">
            <a:xfrm rot="5400000">
              <a:off x="3430219" y="2513385"/>
              <a:ext cx="304800" cy="459630"/>
            </a:xfrm>
            <a:prstGeom prst="straightConnector1">
              <a:avLst/>
            </a:prstGeom>
            <a:noFill/>
            <a:ln w="9525">
              <a:solidFill>
                <a:srgbClr val="000000"/>
              </a:solidFill>
              <a:round/>
              <a:headEnd/>
              <a:tailEnd/>
            </a:ln>
            <a:effectLst/>
          </p:spPr>
        </p:cxnSp>
        <p:cxnSp>
          <p:nvCxnSpPr>
            <p:cNvPr id="148" name="AutoShape 36"/>
            <p:cNvCxnSpPr>
              <a:cxnSpLocks noChangeShapeType="1"/>
              <a:stCxn id="137" idx="2"/>
              <a:endCxn id="139" idx="0"/>
            </p:cNvCxnSpPr>
            <p:nvPr/>
          </p:nvCxnSpPr>
          <p:spPr bwMode="auto">
            <a:xfrm>
              <a:off x="1638300" y="3276600"/>
              <a:ext cx="914400" cy="381000"/>
            </a:xfrm>
            <a:prstGeom prst="straightConnector1">
              <a:avLst/>
            </a:prstGeom>
            <a:noFill/>
            <a:ln w="9525">
              <a:solidFill>
                <a:srgbClr val="000000"/>
              </a:solidFill>
              <a:round/>
              <a:headEnd/>
              <a:tailEnd/>
            </a:ln>
            <a:effectLst/>
          </p:spPr>
        </p:cxnSp>
        <p:cxnSp>
          <p:nvCxnSpPr>
            <p:cNvPr id="149" name="AutoShape 37"/>
            <p:cNvCxnSpPr>
              <a:cxnSpLocks noChangeShapeType="1"/>
              <a:stCxn id="138" idx="2"/>
              <a:endCxn id="139" idx="0"/>
            </p:cNvCxnSpPr>
            <p:nvPr/>
          </p:nvCxnSpPr>
          <p:spPr bwMode="auto">
            <a:xfrm flipH="1">
              <a:off x="2552700" y="3276600"/>
              <a:ext cx="838200" cy="381000"/>
            </a:xfrm>
            <a:prstGeom prst="straightConnector1">
              <a:avLst/>
            </a:prstGeom>
            <a:noFill/>
            <a:ln w="9525">
              <a:solidFill>
                <a:srgbClr val="000000"/>
              </a:solidFill>
              <a:round/>
              <a:headEnd/>
              <a:tailEnd/>
            </a:ln>
            <a:effectLst/>
          </p:spPr>
        </p:cxnSp>
        <p:cxnSp>
          <p:nvCxnSpPr>
            <p:cNvPr id="150" name="AutoShape 38"/>
            <p:cNvCxnSpPr>
              <a:cxnSpLocks noChangeShapeType="1"/>
              <a:stCxn id="139" idx="2"/>
              <a:endCxn id="142" idx="0"/>
            </p:cNvCxnSpPr>
            <p:nvPr/>
          </p:nvCxnSpPr>
          <p:spPr bwMode="auto">
            <a:xfrm>
              <a:off x="2552700" y="4038600"/>
              <a:ext cx="1371600" cy="381000"/>
            </a:xfrm>
            <a:prstGeom prst="straightConnector1">
              <a:avLst/>
            </a:prstGeom>
            <a:noFill/>
            <a:ln w="9525">
              <a:solidFill>
                <a:srgbClr val="000000"/>
              </a:solidFill>
              <a:round/>
              <a:headEnd/>
              <a:tailEnd/>
            </a:ln>
            <a:effectLst/>
          </p:spPr>
        </p:cxnSp>
        <p:cxnSp>
          <p:nvCxnSpPr>
            <p:cNvPr id="151" name="AutoShape 39"/>
            <p:cNvCxnSpPr>
              <a:cxnSpLocks noChangeShapeType="1"/>
              <a:stCxn id="139" idx="2"/>
              <a:endCxn id="140" idx="0"/>
            </p:cNvCxnSpPr>
            <p:nvPr/>
          </p:nvCxnSpPr>
          <p:spPr bwMode="auto">
            <a:xfrm flipH="1">
              <a:off x="1181100" y="4038600"/>
              <a:ext cx="1371600" cy="381000"/>
            </a:xfrm>
            <a:prstGeom prst="straightConnector1">
              <a:avLst/>
            </a:prstGeom>
            <a:noFill/>
            <a:ln w="9525">
              <a:solidFill>
                <a:srgbClr val="000000"/>
              </a:solidFill>
              <a:round/>
              <a:headEnd/>
              <a:tailEnd/>
            </a:ln>
            <a:effectLst/>
          </p:spPr>
        </p:cxnSp>
        <p:cxnSp>
          <p:nvCxnSpPr>
            <p:cNvPr id="152" name="AutoShape 40"/>
            <p:cNvCxnSpPr>
              <a:cxnSpLocks noChangeShapeType="1"/>
              <a:stCxn id="139" idx="2"/>
              <a:endCxn id="141" idx="0"/>
            </p:cNvCxnSpPr>
            <p:nvPr/>
          </p:nvCxnSpPr>
          <p:spPr bwMode="auto">
            <a:xfrm rot="5400000">
              <a:off x="2145434" y="4012333"/>
              <a:ext cx="381000" cy="433534"/>
            </a:xfrm>
            <a:prstGeom prst="straightConnector1">
              <a:avLst/>
            </a:prstGeom>
            <a:noFill/>
            <a:ln w="9525">
              <a:solidFill>
                <a:srgbClr val="000000"/>
              </a:solidFill>
              <a:round/>
              <a:headEnd/>
              <a:tailEnd/>
            </a:ln>
            <a:effectLst/>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Protocol </a:t>
            </a:r>
            <a:r>
              <a:rPr lang="en-US" sz="6000" b="1" kern="1200" dirty="0" err="1">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Demultiplexing</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38" name="Rectangle 4"/>
          <p:cNvSpPr>
            <a:spLocks noChangeArrowheads="1"/>
          </p:cNvSpPr>
          <p:nvPr/>
        </p:nvSpPr>
        <p:spPr bwMode="auto">
          <a:xfrm>
            <a:off x="4724400" y="2438400"/>
            <a:ext cx="4038600" cy="3810000"/>
          </a:xfrm>
          <a:prstGeom prst="rect">
            <a:avLst/>
          </a:prstGeom>
          <a:solidFill>
            <a:srgbClr val="FFFFFF"/>
          </a:solidFill>
          <a:ln w="9525">
            <a:solidFill>
              <a:srgbClr val="000000"/>
            </a:solidFill>
            <a:miter lim="800000"/>
            <a:headEnd/>
            <a:tailEnd/>
          </a:ln>
          <a:effectLst>
            <a:outerShdw dist="107763" dir="2700000" algn="ctr" rotWithShape="0">
              <a:srgbClr val="777777"/>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39" name="Rectangle 5"/>
          <p:cNvSpPr>
            <a:spLocks noChangeArrowheads="1"/>
          </p:cNvSpPr>
          <p:nvPr/>
        </p:nvSpPr>
        <p:spPr bwMode="auto">
          <a:xfrm>
            <a:off x="381000" y="2438400"/>
            <a:ext cx="4038600" cy="3810000"/>
          </a:xfrm>
          <a:prstGeom prst="rect">
            <a:avLst/>
          </a:prstGeom>
          <a:solidFill>
            <a:srgbClr val="FFFFFF"/>
          </a:solidFill>
          <a:ln w="9525">
            <a:solidFill>
              <a:srgbClr val="000000"/>
            </a:solidFill>
            <a:miter lim="800000"/>
            <a:headEnd/>
            <a:tailEnd/>
          </a:ln>
          <a:effectLst>
            <a:outerShdw dist="107763" dir="2700000" algn="ctr" rotWithShape="0">
              <a:srgbClr val="777777"/>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smtClean="0">
              <a:ln>
                <a:noFill/>
              </a:ln>
              <a:solidFill>
                <a:srgbClr val="000000"/>
              </a:solidFill>
              <a:effectLst/>
              <a:uLnTx/>
              <a:uFillTx/>
              <a:latin typeface="Courier New" pitchFamily="49" charset="0"/>
              <a:ea typeface="+mn-ea"/>
              <a:cs typeface="Arial"/>
            </a:endParaRPr>
          </a:p>
        </p:txBody>
      </p:sp>
      <p:sp>
        <p:nvSpPr>
          <p:cNvPr id="40" name="Rectangle 6"/>
          <p:cNvSpPr>
            <a:spLocks noChangeArrowheads="1"/>
          </p:cNvSpPr>
          <p:nvPr/>
        </p:nvSpPr>
        <p:spPr bwMode="auto">
          <a:xfrm>
            <a:off x="762000" y="2895600"/>
            <a:ext cx="685800" cy="381000"/>
          </a:xfrm>
          <a:prstGeom prst="rect">
            <a:avLst/>
          </a:prstGeom>
          <a:solidFill>
            <a:srgbClr val="00CC66"/>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Arial" charset="0"/>
                <a:ea typeface="+mn-ea"/>
                <a:cs typeface="Arial"/>
              </a:rPr>
              <a:t>FTP</a:t>
            </a:r>
          </a:p>
        </p:txBody>
      </p:sp>
      <p:sp>
        <p:nvSpPr>
          <p:cNvPr id="41" name="Rectangle 7"/>
          <p:cNvSpPr>
            <a:spLocks noChangeArrowheads="1"/>
          </p:cNvSpPr>
          <p:nvPr/>
        </p:nvSpPr>
        <p:spPr bwMode="auto">
          <a:xfrm>
            <a:off x="1600200" y="2895600"/>
            <a:ext cx="685800" cy="381000"/>
          </a:xfrm>
          <a:prstGeom prst="rect">
            <a:avLst/>
          </a:prstGeom>
          <a:solidFill>
            <a:srgbClr val="FFFFFF"/>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HTTP</a:t>
            </a:r>
          </a:p>
        </p:txBody>
      </p:sp>
      <p:sp>
        <p:nvSpPr>
          <p:cNvPr id="42" name="Rectangle 8"/>
          <p:cNvSpPr>
            <a:spLocks noChangeArrowheads="1"/>
          </p:cNvSpPr>
          <p:nvPr/>
        </p:nvSpPr>
        <p:spPr bwMode="auto">
          <a:xfrm>
            <a:off x="3276600" y="2895600"/>
            <a:ext cx="685800" cy="381000"/>
          </a:xfrm>
          <a:prstGeom prst="rect">
            <a:avLst/>
          </a:prstGeom>
          <a:solidFill>
            <a:srgbClr val="FFFFFF"/>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TFTP</a:t>
            </a:r>
          </a:p>
        </p:txBody>
      </p:sp>
      <p:sp>
        <p:nvSpPr>
          <p:cNvPr id="43" name="Rectangle 9"/>
          <p:cNvSpPr>
            <a:spLocks noChangeArrowheads="1"/>
          </p:cNvSpPr>
          <p:nvPr/>
        </p:nvSpPr>
        <p:spPr bwMode="auto">
          <a:xfrm>
            <a:off x="2438400" y="2895600"/>
            <a:ext cx="685800" cy="381000"/>
          </a:xfrm>
          <a:prstGeom prst="rect">
            <a:avLst/>
          </a:prstGeom>
          <a:solidFill>
            <a:srgbClr val="FFFFFF"/>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smtClean="0">
                <a:ln>
                  <a:noFill/>
                </a:ln>
                <a:solidFill>
                  <a:srgbClr val="000000"/>
                </a:solidFill>
                <a:effectLst/>
                <a:uLnTx/>
                <a:uFillTx/>
                <a:latin typeface="Arial" charset="0"/>
                <a:ea typeface="+mn-ea"/>
                <a:cs typeface="Arial"/>
              </a:rPr>
              <a:t>NV</a:t>
            </a:r>
          </a:p>
        </p:txBody>
      </p:sp>
      <p:sp>
        <p:nvSpPr>
          <p:cNvPr id="44" name="Rectangle 10"/>
          <p:cNvSpPr>
            <a:spLocks noChangeArrowheads="1"/>
          </p:cNvSpPr>
          <p:nvPr/>
        </p:nvSpPr>
        <p:spPr bwMode="auto">
          <a:xfrm>
            <a:off x="1143000" y="3581400"/>
            <a:ext cx="685800" cy="381000"/>
          </a:xfrm>
          <a:prstGeom prst="rect">
            <a:avLst/>
          </a:prstGeom>
          <a:solidFill>
            <a:srgbClr val="000066"/>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Arial" charset="0"/>
                <a:ea typeface="+mn-ea"/>
                <a:cs typeface="Arial"/>
              </a:rPr>
              <a:t>TCP</a:t>
            </a:r>
          </a:p>
        </p:txBody>
      </p:sp>
      <p:sp>
        <p:nvSpPr>
          <p:cNvPr id="45" name="Rectangle 11"/>
          <p:cNvSpPr>
            <a:spLocks noChangeArrowheads="1"/>
          </p:cNvSpPr>
          <p:nvPr/>
        </p:nvSpPr>
        <p:spPr bwMode="auto">
          <a:xfrm>
            <a:off x="2895600" y="3581400"/>
            <a:ext cx="685800" cy="381000"/>
          </a:xfrm>
          <a:prstGeom prst="rect">
            <a:avLst/>
          </a:prstGeom>
          <a:solidFill>
            <a:srgbClr val="FFFFFF"/>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UDP</a:t>
            </a:r>
          </a:p>
        </p:txBody>
      </p:sp>
      <p:sp>
        <p:nvSpPr>
          <p:cNvPr id="46" name="Rectangle 12"/>
          <p:cNvSpPr>
            <a:spLocks noChangeArrowheads="1"/>
          </p:cNvSpPr>
          <p:nvPr/>
        </p:nvSpPr>
        <p:spPr bwMode="auto">
          <a:xfrm>
            <a:off x="2057400" y="4343400"/>
            <a:ext cx="685800" cy="381000"/>
          </a:xfrm>
          <a:prstGeom prst="rect">
            <a:avLst/>
          </a:prstGeom>
          <a:solidFill>
            <a:srgbClr val="F47A00"/>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Arial" charset="0"/>
                <a:ea typeface="+mn-ea"/>
                <a:cs typeface="Arial"/>
              </a:rPr>
              <a:t>IP</a:t>
            </a:r>
          </a:p>
        </p:txBody>
      </p:sp>
      <p:sp>
        <p:nvSpPr>
          <p:cNvPr id="47" name="Rectangle 13"/>
          <p:cNvSpPr>
            <a:spLocks noChangeArrowheads="1"/>
          </p:cNvSpPr>
          <p:nvPr/>
        </p:nvSpPr>
        <p:spPr bwMode="auto">
          <a:xfrm>
            <a:off x="685800" y="5105400"/>
            <a:ext cx="685800" cy="381000"/>
          </a:xfrm>
          <a:prstGeom prst="rect">
            <a:avLst/>
          </a:prstGeom>
          <a:solidFill>
            <a:srgbClr val="008000"/>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Arial" charset="0"/>
                <a:ea typeface="+mn-ea"/>
                <a:cs typeface="Arial"/>
              </a:rPr>
              <a:t>NET</a:t>
            </a:r>
            <a:r>
              <a:rPr kumimoji="0" lang="en-US" sz="2000" b="1" i="0" u="none" strike="noStrike" kern="1200" cap="none" spc="0" normalizeH="0" baseline="-25000" noProof="0" dirty="0" smtClean="0">
                <a:ln>
                  <a:noFill/>
                </a:ln>
                <a:solidFill>
                  <a:srgbClr val="FFFFFF"/>
                </a:solidFill>
                <a:effectLst/>
                <a:uLnTx/>
                <a:uFillTx/>
                <a:latin typeface="Arial" charset="0"/>
                <a:ea typeface="+mn-ea"/>
                <a:cs typeface="Arial"/>
              </a:rPr>
              <a:t>1</a:t>
            </a:r>
          </a:p>
        </p:txBody>
      </p:sp>
      <p:sp>
        <p:nvSpPr>
          <p:cNvPr id="48" name="Rectangle 14"/>
          <p:cNvSpPr>
            <a:spLocks noChangeArrowheads="1"/>
          </p:cNvSpPr>
          <p:nvPr/>
        </p:nvSpPr>
        <p:spPr bwMode="auto">
          <a:xfrm>
            <a:off x="1828800" y="5105400"/>
            <a:ext cx="685800" cy="381000"/>
          </a:xfrm>
          <a:prstGeom prst="rect">
            <a:avLst/>
          </a:prstGeom>
          <a:solidFill>
            <a:srgbClr val="FFFFFF"/>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Arial"/>
              </a:rPr>
              <a:t>NET</a:t>
            </a:r>
            <a:r>
              <a:rPr kumimoji="0" lang="en-US" sz="2000" b="1" i="0" u="none" strike="noStrike" kern="1200" cap="none" spc="0" normalizeH="0" baseline="-25000" noProof="0" dirty="0" smtClean="0">
                <a:ln>
                  <a:noFill/>
                </a:ln>
                <a:solidFill>
                  <a:srgbClr val="000000"/>
                </a:solidFill>
                <a:effectLst/>
                <a:uLnTx/>
                <a:uFillTx/>
                <a:latin typeface="Arial" charset="0"/>
                <a:ea typeface="+mn-ea"/>
                <a:cs typeface="Arial"/>
              </a:rPr>
              <a:t>2</a:t>
            </a:r>
          </a:p>
        </p:txBody>
      </p:sp>
      <p:sp>
        <p:nvSpPr>
          <p:cNvPr id="49" name="Rectangle 15"/>
          <p:cNvSpPr>
            <a:spLocks noChangeArrowheads="1"/>
          </p:cNvSpPr>
          <p:nvPr/>
        </p:nvSpPr>
        <p:spPr bwMode="auto">
          <a:xfrm>
            <a:off x="3429000" y="5105400"/>
            <a:ext cx="685800" cy="381000"/>
          </a:xfrm>
          <a:prstGeom prst="rect">
            <a:avLst/>
          </a:prstGeom>
          <a:solidFill>
            <a:srgbClr val="FFFFFF"/>
          </a:solidFill>
          <a:ln w="9525">
            <a:solidFill>
              <a:srgbClr val="000000"/>
            </a:solidFill>
            <a:miter lim="800000"/>
            <a:headEnd/>
            <a:tailEnd/>
          </a:ln>
          <a:effectLst/>
        </p:spPr>
        <p:txBody>
          <a:bodyPr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err="1" smtClean="0">
                <a:ln>
                  <a:noFill/>
                </a:ln>
                <a:solidFill>
                  <a:srgbClr val="000000"/>
                </a:solidFill>
                <a:effectLst/>
                <a:uLnTx/>
                <a:uFillTx/>
                <a:latin typeface="Arial" charset="0"/>
                <a:ea typeface="+mn-ea"/>
                <a:cs typeface="Arial"/>
              </a:rPr>
              <a:t>NET</a:t>
            </a:r>
            <a:r>
              <a:rPr kumimoji="0" lang="en-US" sz="2000" b="1" i="0" u="none" strike="noStrike" kern="1200" cap="none" spc="0" normalizeH="0" baseline="-25000" noProof="0" dirty="0" err="1" smtClean="0">
                <a:ln>
                  <a:noFill/>
                </a:ln>
                <a:solidFill>
                  <a:srgbClr val="000000"/>
                </a:solidFill>
                <a:effectLst/>
                <a:uLnTx/>
                <a:uFillTx/>
                <a:latin typeface="Arial" charset="0"/>
                <a:ea typeface="+mn-ea"/>
                <a:cs typeface="Arial"/>
              </a:rPr>
              <a:t>n</a:t>
            </a:r>
            <a:endParaRPr kumimoji="0" lang="en-US" sz="2000" b="1" i="0" u="none" strike="noStrike" kern="1200" cap="none" spc="0" normalizeH="0" baseline="-25000" noProof="0" dirty="0" smtClean="0">
              <a:ln>
                <a:noFill/>
              </a:ln>
              <a:solidFill>
                <a:srgbClr val="000000"/>
              </a:solidFill>
              <a:effectLst/>
              <a:uLnTx/>
              <a:uFillTx/>
              <a:latin typeface="Arial" charset="0"/>
              <a:ea typeface="+mn-ea"/>
              <a:cs typeface="Arial"/>
            </a:endParaRPr>
          </a:p>
        </p:txBody>
      </p:sp>
      <p:sp>
        <p:nvSpPr>
          <p:cNvPr id="50" name="Rectangle 16"/>
          <p:cNvSpPr>
            <a:spLocks noChangeArrowheads="1"/>
          </p:cNvSpPr>
          <p:nvPr/>
        </p:nvSpPr>
        <p:spPr bwMode="auto">
          <a:xfrm>
            <a:off x="2590800" y="5105400"/>
            <a:ext cx="685800" cy="381000"/>
          </a:xfrm>
          <a:prstGeom prst="rect">
            <a:avLst/>
          </a:prstGeom>
          <a:solidFill>
            <a:srgbClr val="FFFFFF"/>
          </a:solidFill>
          <a:ln w="9525">
            <a:noFill/>
            <a:miter lim="800000"/>
            <a:headEnd/>
            <a:tailEnd/>
          </a:ln>
          <a:effectLst/>
        </p:spPr>
        <p:txBody>
          <a:bodyPr wrap="none" lIns="91420" tIns="45712" rIns="91420" bIns="45712" anchor="ctr"/>
          <a:lstStyle/>
          <a:p>
            <a:pPr algn="ctr" rtl="0" fontAlgn="base">
              <a:spcBef>
                <a:spcPct val="0"/>
              </a:spcBef>
              <a:spcAft>
                <a:spcPct val="0"/>
              </a:spcAft>
            </a:pPr>
            <a:r>
              <a:rPr lang="en-US" sz="2000" kern="1200">
                <a:solidFill>
                  <a:srgbClr val="000000"/>
                </a:solidFill>
                <a:latin typeface="Arial" charset="0"/>
                <a:ea typeface="+mn-ea"/>
                <a:cs typeface="Arial"/>
              </a:rPr>
              <a:t>…</a:t>
            </a:r>
            <a:endParaRPr lang="en-US" sz="2000" kern="1200" baseline="-25000">
              <a:solidFill>
                <a:srgbClr val="000000"/>
              </a:solidFill>
              <a:latin typeface="Arial" charset="0"/>
              <a:ea typeface="+mn-ea"/>
              <a:cs typeface="Arial"/>
            </a:endParaRPr>
          </a:p>
        </p:txBody>
      </p:sp>
      <p:cxnSp>
        <p:nvCxnSpPr>
          <p:cNvPr id="51" name="AutoShape 17"/>
          <p:cNvCxnSpPr>
            <a:cxnSpLocks noChangeShapeType="1"/>
            <a:stCxn id="40" idx="2"/>
            <a:endCxn id="44" idx="0"/>
          </p:cNvCxnSpPr>
          <p:nvPr/>
        </p:nvCxnSpPr>
        <p:spPr bwMode="auto">
          <a:xfrm>
            <a:off x="1104900" y="3276600"/>
            <a:ext cx="381000" cy="304800"/>
          </a:xfrm>
          <a:prstGeom prst="straightConnector1">
            <a:avLst/>
          </a:prstGeom>
          <a:noFill/>
          <a:ln w="9525">
            <a:solidFill>
              <a:srgbClr val="000000"/>
            </a:solidFill>
            <a:round/>
            <a:headEnd/>
            <a:tailEnd/>
          </a:ln>
          <a:effectLst/>
        </p:spPr>
      </p:cxnSp>
      <p:cxnSp>
        <p:nvCxnSpPr>
          <p:cNvPr id="52" name="AutoShape 18"/>
          <p:cNvCxnSpPr>
            <a:cxnSpLocks noChangeShapeType="1"/>
            <a:endCxn id="44" idx="0"/>
          </p:cNvCxnSpPr>
          <p:nvPr/>
        </p:nvCxnSpPr>
        <p:spPr bwMode="auto">
          <a:xfrm flipH="1">
            <a:off x="1485900" y="3276600"/>
            <a:ext cx="419100" cy="304800"/>
          </a:xfrm>
          <a:prstGeom prst="straightConnector1">
            <a:avLst/>
          </a:prstGeom>
          <a:noFill/>
          <a:ln w="9525">
            <a:solidFill>
              <a:srgbClr val="000000"/>
            </a:solidFill>
            <a:round/>
            <a:headEnd/>
            <a:tailEnd/>
          </a:ln>
          <a:effectLst/>
        </p:spPr>
      </p:cxnSp>
      <p:cxnSp>
        <p:nvCxnSpPr>
          <p:cNvPr id="53" name="AutoShape 19"/>
          <p:cNvCxnSpPr>
            <a:cxnSpLocks noChangeShapeType="1"/>
            <a:stCxn id="43" idx="2"/>
          </p:cNvCxnSpPr>
          <p:nvPr/>
        </p:nvCxnSpPr>
        <p:spPr bwMode="auto">
          <a:xfrm>
            <a:off x="2781300" y="3276600"/>
            <a:ext cx="419100" cy="304800"/>
          </a:xfrm>
          <a:prstGeom prst="straightConnector1">
            <a:avLst/>
          </a:prstGeom>
          <a:noFill/>
          <a:ln w="9525">
            <a:solidFill>
              <a:srgbClr val="000000"/>
            </a:solidFill>
            <a:round/>
            <a:headEnd/>
            <a:tailEnd/>
          </a:ln>
          <a:effectLst/>
        </p:spPr>
      </p:cxnSp>
      <p:cxnSp>
        <p:nvCxnSpPr>
          <p:cNvPr id="54" name="AutoShape 20"/>
          <p:cNvCxnSpPr>
            <a:cxnSpLocks noChangeShapeType="1"/>
            <a:stCxn id="42" idx="2"/>
          </p:cNvCxnSpPr>
          <p:nvPr/>
        </p:nvCxnSpPr>
        <p:spPr bwMode="auto">
          <a:xfrm flipH="1">
            <a:off x="3200400" y="3276600"/>
            <a:ext cx="419100" cy="304800"/>
          </a:xfrm>
          <a:prstGeom prst="straightConnector1">
            <a:avLst/>
          </a:prstGeom>
          <a:noFill/>
          <a:ln w="9525">
            <a:solidFill>
              <a:srgbClr val="000000"/>
            </a:solidFill>
            <a:round/>
            <a:headEnd/>
            <a:tailEnd/>
          </a:ln>
          <a:effectLst/>
        </p:spPr>
      </p:cxnSp>
      <p:cxnSp>
        <p:nvCxnSpPr>
          <p:cNvPr id="55" name="AutoShape 21"/>
          <p:cNvCxnSpPr>
            <a:cxnSpLocks noChangeShapeType="1"/>
            <a:stCxn id="44" idx="2"/>
            <a:endCxn id="46" idx="0"/>
          </p:cNvCxnSpPr>
          <p:nvPr/>
        </p:nvCxnSpPr>
        <p:spPr bwMode="auto">
          <a:xfrm>
            <a:off x="1485900" y="3962400"/>
            <a:ext cx="914400" cy="381000"/>
          </a:xfrm>
          <a:prstGeom prst="straightConnector1">
            <a:avLst/>
          </a:prstGeom>
          <a:noFill/>
          <a:ln w="9525">
            <a:solidFill>
              <a:srgbClr val="000000"/>
            </a:solidFill>
            <a:round/>
            <a:headEnd/>
            <a:tailEnd/>
          </a:ln>
          <a:effectLst/>
        </p:spPr>
      </p:cxnSp>
      <p:cxnSp>
        <p:nvCxnSpPr>
          <p:cNvPr id="56" name="AutoShape 22"/>
          <p:cNvCxnSpPr>
            <a:cxnSpLocks noChangeShapeType="1"/>
            <a:stCxn id="45" idx="2"/>
            <a:endCxn id="46" idx="0"/>
          </p:cNvCxnSpPr>
          <p:nvPr/>
        </p:nvCxnSpPr>
        <p:spPr bwMode="auto">
          <a:xfrm flipH="1">
            <a:off x="2400300" y="3962400"/>
            <a:ext cx="838200" cy="381000"/>
          </a:xfrm>
          <a:prstGeom prst="straightConnector1">
            <a:avLst/>
          </a:prstGeom>
          <a:noFill/>
          <a:ln w="9525">
            <a:solidFill>
              <a:srgbClr val="000000"/>
            </a:solidFill>
            <a:round/>
            <a:headEnd/>
            <a:tailEnd/>
          </a:ln>
          <a:effectLst/>
        </p:spPr>
      </p:cxnSp>
      <p:cxnSp>
        <p:nvCxnSpPr>
          <p:cNvPr id="57" name="AutoShape 23"/>
          <p:cNvCxnSpPr>
            <a:cxnSpLocks noChangeShapeType="1"/>
            <a:stCxn id="46" idx="2"/>
            <a:endCxn id="49" idx="0"/>
          </p:cNvCxnSpPr>
          <p:nvPr/>
        </p:nvCxnSpPr>
        <p:spPr bwMode="auto">
          <a:xfrm>
            <a:off x="2400300" y="4724400"/>
            <a:ext cx="1371600" cy="381000"/>
          </a:xfrm>
          <a:prstGeom prst="straightConnector1">
            <a:avLst/>
          </a:prstGeom>
          <a:noFill/>
          <a:ln w="9525">
            <a:solidFill>
              <a:srgbClr val="000000"/>
            </a:solidFill>
            <a:round/>
            <a:headEnd/>
            <a:tailEnd/>
          </a:ln>
          <a:effectLst/>
        </p:spPr>
      </p:cxnSp>
      <p:cxnSp>
        <p:nvCxnSpPr>
          <p:cNvPr id="58" name="AutoShape 24"/>
          <p:cNvCxnSpPr>
            <a:cxnSpLocks noChangeShapeType="1"/>
            <a:stCxn id="46" idx="2"/>
            <a:endCxn id="47" idx="0"/>
          </p:cNvCxnSpPr>
          <p:nvPr/>
        </p:nvCxnSpPr>
        <p:spPr bwMode="auto">
          <a:xfrm flipH="1">
            <a:off x="1028700" y="4724400"/>
            <a:ext cx="1371600" cy="381000"/>
          </a:xfrm>
          <a:prstGeom prst="straightConnector1">
            <a:avLst/>
          </a:prstGeom>
          <a:noFill/>
          <a:ln w="9525">
            <a:solidFill>
              <a:srgbClr val="000000"/>
            </a:solidFill>
            <a:round/>
            <a:headEnd/>
            <a:tailEnd/>
          </a:ln>
          <a:effectLst/>
        </p:spPr>
      </p:cxnSp>
      <p:cxnSp>
        <p:nvCxnSpPr>
          <p:cNvPr id="59" name="AutoShape 25"/>
          <p:cNvCxnSpPr>
            <a:cxnSpLocks noChangeShapeType="1"/>
            <a:stCxn id="46" idx="2"/>
            <a:endCxn id="48" idx="0"/>
          </p:cNvCxnSpPr>
          <p:nvPr/>
        </p:nvCxnSpPr>
        <p:spPr bwMode="auto">
          <a:xfrm flipH="1">
            <a:off x="2171700" y="4724400"/>
            <a:ext cx="228600" cy="381000"/>
          </a:xfrm>
          <a:prstGeom prst="straightConnector1">
            <a:avLst/>
          </a:prstGeom>
          <a:noFill/>
          <a:ln w="9525">
            <a:solidFill>
              <a:srgbClr val="000000"/>
            </a:solidFill>
            <a:round/>
            <a:headEnd/>
            <a:tailEnd/>
          </a:ln>
          <a:effectLst/>
        </p:spPr>
      </p:cxnSp>
      <p:sp>
        <p:nvSpPr>
          <p:cNvPr id="60" name="Rectangle 26"/>
          <p:cNvSpPr>
            <a:spLocks noChangeArrowheads="1"/>
          </p:cNvSpPr>
          <p:nvPr/>
        </p:nvSpPr>
        <p:spPr bwMode="auto">
          <a:xfrm rot="10800000">
            <a:off x="7086600" y="3810000"/>
            <a:ext cx="1371600" cy="838200"/>
          </a:xfrm>
          <a:prstGeom prst="rect">
            <a:avLst/>
          </a:prstGeom>
          <a:solidFill>
            <a:srgbClr val="000066"/>
          </a:solidFill>
          <a:ln w="9525">
            <a:solidFill>
              <a:srgbClr val="000000"/>
            </a:solidFill>
            <a:miter lim="800000"/>
            <a:headEnd/>
            <a:tailEnd/>
          </a:ln>
          <a:effectLst/>
        </p:spPr>
        <p:txBody>
          <a:bodyPr rot="10800000"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Arial" charset="0"/>
                <a:ea typeface="+mn-ea"/>
                <a:cs typeface="Arial"/>
              </a:rPr>
              <a:t>TCP/UDP</a:t>
            </a:r>
            <a:endParaRPr kumimoji="0" lang="en-US" sz="1800" b="1" i="0" u="none" strike="noStrike" kern="1200" cap="none" spc="0" normalizeH="0" baseline="0" noProof="0" dirty="0" smtClean="0">
              <a:ln>
                <a:noFill/>
              </a:ln>
              <a:solidFill>
                <a:srgbClr val="FFFFFF"/>
              </a:solidFill>
              <a:effectLst/>
              <a:uLnTx/>
              <a:uFillTx/>
              <a:latin typeface="Arial" charset="0"/>
              <a:ea typeface="+mn-ea"/>
              <a:cs typeface="Arial"/>
            </a:endParaRPr>
          </a:p>
        </p:txBody>
      </p:sp>
      <p:sp>
        <p:nvSpPr>
          <p:cNvPr id="61" name="Rectangle 27"/>
          <p:cNvSpPr>
            <a:spLocks noChangeArrowheads="1"/>
          </p:cNvSpPr>
          <p:nvPr/>
        </p:nvSpPr>
        <p:spPr bwMode="auto">
          <a:xfrm rot="10800000">
            <a:off x="6248400" y="3810000"/>
            <a:ext cx="838200" cy="838200"/>
          </a:xfrm>
          <a:prstGeom prst="rect">
            <a:avLst/>
          </a:prstGeom>
          <a:solidFill>
            <a:srgbClr val="F47A00"/>
          </a:solidFill>
          <a:ln w="9525">
            <a:solidFill>
              <a:srgbClr val="000000"/>
            </a:solidFill>
            <a:miter lim="800000"/>
            <a:headEnd/>
            <a:tailEnd/>
          </a:ln>
          <a:effectLst/>
        </p:spPr>
        <p:txBody>
          <a:bodyPr rot="10800000"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smtClean="0">
                <a:ln>
                  <a:noFill/>
                </a:ln>
                <a:solidFill>
                  <a:srgbClr val="FFFFFF"/>
                </a:solidFill>
                <a:effectLst/>
                <a:uLnTx/>
                <a:uFillTx/>
                <a:latin typeface="Arial" charset="0"/>
                <a:ea typeface="+mn-ea"/>
                <a:cs typeface="Arial"/>
              </a:rPr>
              <a:t>IP</a:t>
            </a:r>
          </a:p>
        </p:txBody>
      </p:sp>
      <p:sp>
        <p:nvSpPr>
          <p:cNvPr id="62" name="Text Box 29"/>
          <p:cNvSpPr txBox="1">
            <a:spLocks noChangeArrowheads="1"/>
          </p:cNvSpPr>
          <p:nvPr/>
        </p:nvSpPr>
        <p:spPr bwMode="auto">
          <a:xfrm>
            <a:off x="7151688" y="4876800"/>
            <a:ext cx="1458912" cy="400093"/>
          </a:xfrm>
          <a:prstGeom prst="rect">
            <a:avLst/>
          </a:prstGeom>
          <a:noFill/>
          <a:ln w="9525">
            <a:noFill/>
            <a:miter lim="800000"/>
            <a:headEnd/>
            <a:tailEnd/>
          </a:ln>
          <a:effectLst/>
        </p:spPr>
        <p:txBody>
          <a:bodyPr wrap="square" lIns="91420" tIns="45712" rIns="91420" bIns="45712">
            <a:spAutoFit/>
          </a:bodyPr>
          <a:lstStyle/>
          <a:p>
            <a:pPr algn="ctr" rtl="0" fontAlgn="base">
              <a:spcBef>
                <a:spcPct val="0"/>
              </a:spcBef>
              <a:spcAft>
                <a:spcPct val="0"/>
              </a:spcAft>
            </a:pPr>
            <a:r>
              <a:rPr lang="en-US" sz="2000" b="1" kern="1200" dirty="0">
                <a:solidFill>
                  <a:srgbClr val="002060"/>
                </a:solidFill>
                <a:latin typeface="Arial" charset="0"/>
                <a:ea typeface="+mn-ea"/>
                <a:cs typeface="Arial"/>
              </a:rPr>
              <a:t>Port </a:t>
            </a:r>
            <a:r>
              <a:rPr lang="en-US" sz="2000" b="1" kern="1200" dirty="0" smtClean="0">
                <a:solidFill>
                  <a:srgbClr val="002060"/>
                </a:solidFill>
                <a:latin typeface="Arial" charset="0"/>
                <a:ea typeface="+mn-ea"/>
                <a:cs typeface="Arial"/>
              </a:rPr>
              <a:t> No. </a:t>
            </a:r>
            <a:endParaRPr lang="en-US" sz="2000" b="1" kern="1200" dirty="0">
              <a:solidFill>
                <a:srgbClr val="002060"/>
              </a:solidFill>
              <a:latin typeface="Arial" charset="0"/>
              <a:ea typeface="+mn-ea"/>
              <a:cs typeface="Arial"/>
            </a:endParaRPr>
          </a:p>
        </p:txBody>
      </p:sp>
      <p:sp>
        <p:nvSpPr>
          <p:cNvPr id="63" name="Rectangle 30"/>
          <p:cNvSpPr>
            <a:spLocks noChangeArrowheads="1"/>
          </p:cNvSpPr>
          <p:nvPr/>
        </p:nvSpPr>
        <p:spPr bwMode="auto">
          <a:xfrm rot="10800000">
            <a:off x="5029200" y="3810000"/>
            <a:ext cx="1219200" cy="838200"/>
          </a:xfrm>
          <a:prstGeom prst="rect">
            <a:avLst/>
          </a:prstGeom>
          <a:solidFill>
            <a:srgbClr val="008000"/>
          </a:solidFill>
          <a:ln w="9525">
            <a:solidFill>
              <a:srgbClr val="000000"/>
            </a:solidFill>
            <a:miter lim="800000"/>
            <a:headEnd/>
            <a:tailEnd/>
          </a:ln>
          <a:effectLst/>
        </p:spPr>
        <p:txBody>
          <a:bodyPr rot="10800000" wrap="none" lIns="91420" tIns="45712" rIns="91420" bIns="45712"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FFFF"/>
                </a:solidFill>
                <a:effectLst/>
                <a:uLnTx/>
                <a:uFillTx/>
                <a:latin typeface="Arial" charset="0"/>
                <a:ea typeface="+mn-ea"/>
                <a:cs typeface="Arial"/>
              </a:rPr>
              <a:t>Network</a:t>
            </a:r>
            <a:endParaRPr kumimoji="0" lang="en-US" sz="1800" b="1" i="0" u="none" strike="noStrike" kern="1200" cap="none" spc="0" normalizeH="0" baseline="0" noProof="0" dirty="0" smtClean="0">
              <a:ln>
                <a:noFill/>
              </a:ln>
              <a:solidFill>
                <a:srgbClr val="FFFFFF"/>
              </a:solidFill>
              <a:effectLst/>
              <a:uLnTx/>
              <a:uFillTx/>
              <a:latin typeface="Arial" charset="0"/>
              <a:ea typeface="+mn-ea"/>
              <a:cs typeface="Arial"/>
            </a:endParaRPr>
          </a:p>
        </p:txBody>
      </p:sp>
      <p:sp>
        <p:nvSpPr>
          <p:cNvPr id="64" name="Text Box 31"/>
          <p:cNvSpPr txBox="1">
            <a:spLocks noChangeArrowheads="1"/>
          </p:cNvSpPr>
          <p:nvPr/>
        </p:nvSpPr>
        <p:spPr bwMode="auto">
          <a:xfrm>
            <a:off x="5943600" y="4778530"/>
            <a:ext cx="1447800" cy="707870"/>
          </a:xfrm>
          <a:prstGeom prst="rect">
            <a:avLst/>
          </a:prstGeom>
          <a:noFill/>
          <a:ln w="9525">
            <a:noFill/>
            <a:miter lim="800000"/>
            <a:headEnd/>
            <a:tailEnd/>
          </a:ln>
          <a:effectLst/>
        </p:spPr>
        <p:txBody>
          <a:bodyPr wrap="square" lIns="91420" tIns="45712" rIns="91420" bIns="45712">
            <a:spAutoFit/>
          </a:bodyPr>
          <a:lstStyle/>
          <a:p>
            <a:pPr algn="ctr" rtl="0" fontAlgn="base">
              <a:spcBef>
                <a:spcPct val="0"/>
              </a:spcBef>
              <a:spcAft>
                <a:spcPct val="0"/>
              </a:spcAft>
            </a:pPr>
            <a:r>
              <a:rPr lang="en-US" sz="2000" b="1" kern="1200" dirty="0">
                <a:solidFill>
                  <a:srgbClr val="FF6600"/>
                </a:solidFill>
                <a:latin typeface="Arial" charset="0"/>
                <a:ea typeface="+mn-ea"/>
                <a:cs typeface="Arial"/>
              </a:rPr>
              <a:t>Protocol Field</a:t>
            </a:r>
          </a:p>
        </p:txBody>
      </p:sp>
      <p:sp>
        <p:nvSpPr>
          <p:cNvPr id="65" name="Text Box 32"/>
          <p:cNvSpPr txBox="1">
            <a:spLocks noChangeArrowheads="1"/>
          </p:cNvSpPr>
          <p:nvPr/>
        </p:nvSpPr>
        <p:spPr bwMode="auto">
          <a:xfrm>
            <a:off x="5105400" y="4724400"/>
            <a:ext cx="1066800" cy="707870"/>
          </a:xfrm>
          <a:prstGeom prst="rect">
            <a:avLst/>
          </a:prstGeom>
          <a:noFill/>
          <a:ln w="9525">
            <a:noFill/>
            <a:miter lim="800000"/>
            <a:headEnd/>
            <a:tailEnd/>
          </a:ln>
          <a:effectLst/>
        </p:spPr>
        <p:txBody>
          <a:bodyPr wrap="square" lIns="91420" tIns="45712" rIns="91420" bIns="45712">
            <a:spAutoFit/>
          </a:bodyPr>
          <a:lstStyle/>
          <a:p>
            <a:pPr rtl="0" fontAlgn="base">
              <a:spcBef>
                <a:spcPct val="0"/>
              </a:spcBef>
              <a:spcAft>
                <a:spcPct val="0"/>
              </a:spcAft>
            </a:pPr>
            <a:r>
              <a:rPr lang="en-US" sz="2000" b="1" dirty="0" smtClean="0">
                <a:solidFill>
                  <a:srgbClr val="005C2A"/>
                </a:solidFill>
                <a:latin typeface="Arial" charset="0"/>
                <a:cs typeface="Arial"/>
              </a:rPr>
              <a:t>T</a:t>
            </a:r>
            <a:r>
              <a:rPr lang="en-US" sz="2000" b="1" kern="1200" dirty="0" smtClean="0">
                <a:solidFill>
                  <a:srgbClr val="005C2A"/>
                </a:solidFill>
                <a:latin typeface="Arial" charset="0"/>
                <a:ea typeface="+mn-ea"/>
                <a:cs typeface="Arial"/>
              </a:rPr>
              <a:t>ype </a:t>
            </a:r>
            <a:r>
              <a:rPr lang="en-US" sz="2000" b="1" kern="1200" dirty="0">
                <a:solidFill>
                  <a:srgbClr val="005C2A"/>
                </a:solidFill>
                <a:latin typeface="Arial" charset="0"/>
                <a:ea typeface="+mn-ea"/>
                <a:cs typeface="Arial"/>
              </a:rPr>
              <a:t>Field</a:t>
            </a:r>
          </a:p>
        </p:txBody>
      </p:sp>
      <p:sp>
        <p:nvSpPr>
          <p:cNvPr id="66" name="Line 33"/>
          <p:cNvSpPr>
            <a:spLocks noChangeShapeType="1"/>
          </p:cNvSpPr>
          <p:nvPr/>
        </p:nvSpPr>
        <p:spPr bwMode="auto">
          <a:xfrm flipH="1">
            <a:off x="5334000" y="3581400"/>
            <a:ext cx="914400" cy="228600"/>
          </a:xfrm>
          <a:prstGeom prst="line">
            <a:avLst/>
          </a:prstGeom>
          <a:noFill/>
          <a:ln w="28575">
            <a:solidFill>
              <a:srgbClr val="FF0000"/>
            </a:solidFill>
            <a:prstDash val="sysDot"/>
            <a:round/>
            <a:headEnd/>
            <a:tailEnd/>
          </a:ln>
          <a:effectLst/>
        </p:spPr>
        <p:txBody>
          <a:bodyPr wrap="none"/>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67" name="Line 34"/>
          <p:cNvSpPr>
            <a:spLocks noChangeShapeType="1"/>
          </p:cNvSpPr>
          <p:nvPr/>
        </p:nvSpPr>
        <p:spPr bwMode="auto">
          <a:xfrm>
            <a:off x="6858000" y="3581400"/>
            <a:ext cx="1371600" cy="228600"/>
          </a:xfrm>
          <a:prstGeom prst="line">
            <a:avLst/>
          </a:prstGeom>
          <a:noFill/>
          <a:ln w="28575">
            <a:solidFill>
              <a:srgbClr val="FF0000"/>
            </a:solidFill>
            <a:prstDash val="sysDot"/>
            <a:round/>
            <a:headEnd/>
            <a:tailEnd/>
          </a:ln>
          <a:effectLst/>
        </p:spPr>
        <p:txBody>
          <a:bodyPr wrap="none"/>
          <a:lstStyle/>
          <a:p>
            <a:pPr algn="ctr" rtl="0" fontAlgn="base">
              <a:spcBef>
                <a:spcPct val="0"/>
              </a:spcBef>
              <a:spcAft>
                <a:spcPct val="0"/>
              </a:spcAft>
            </a:pPr>
            <a:endParaRPr lang="en-US" sz="2000" b="1" kern="1200">
              <a:solidFill>
                <a:srgbClr val="000000"/>
              </a:solidFill>
              <a:latin typeface="Courier New" pitchFamily="49" charset="0"/>
              <a:ea typeface="+mn-ea"/>
              <a:cs typeface="Arial"/>
            </a:endParaRPr>
          </a:p>
        </p:txBody>
      </p:sp>
      <p:sp>
        <p:nvSpPr>
          <p:cNvPr id="68" name="Rectangle 35"/>
          <p:cNvSpPr>
            <a:spLocks noChangeArrowheads="1"/>
          </p:cNvSpPr>
          <p:nvPr/>
        </p:nvSpPr>
        <p:spPr bwMode="auto">
          <a:xfrm rot="10800000">
            <a:off x="6781800" y="3276600"/>
            <a:ext cx="609600" cy="304800"/>
          </a:xfrm>
          <a:prstGeom prst="rect">
            <a:avLst/>
          </a:prstGeom>
          <a:solidFill>
            <a:srgbClr val="00CC66"/>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69" name="Rectangle 36"/>
          <p:cNvSpPr>
            <a:spLocks noChangeArrowheads="1"/>
          </p:cNvSpPr>
          <p:nvPr/>
        </p:nvSpPr>
        <p:spPr bwMode="auto">
          <a:xfrm rot="10800000">
            <a:off x="6553200" y="3276600"/>
            <a:ext cx="304800" cy="304800"/>
          </a:xfrm>
          <a:prstGeom prst="rect">
            <a:avLst/>
          </a:prstGeom>
          <a:solidFill>
            <a:srgbClr val="000066"/>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70" name="Rectangle 37"/>
          <p:cNvSpPr>
            <a:spLocks noChangeArrowheads="1"/>
          </p:cNvSpPr>
          <p:nvPr/>
        </p:nvSpPr>
        <p:spPr bwMode="auto">
          <a:xfrm rot="10800000">
            <a:off x="6323013" y="3276600"/>
            <a:ext cx="304800" cy="304800"/>
          </a:xfrm>
          <a:prstGeom prst="rect">
            <a:avLst/>
          </a:prstGeom>
          <a:solidFill>
            <a:srgbClr val="F47A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71" name="Rectangle 38"/>
          <p:cNvSpPr>
            <a:spLocks noChangeArrowheads="1"/>
          </p:cNvSpPr>
          <p:nvPr/>
        </p:nvSpPr>
        <p:spPr bwMode="auto">
          <a:xfrm rot="10800000">
            <a:off x="6246813" y="3276600"/>
            <a:ext cx="228600" cy="304800"/>
          </a:xfrm>
          <a:prstGeom prst="rect">
            <a:avLst/>
          </a:prstGeom>
          <a:solidFill>
            <a:srgbClr val="008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smtClean="0">
              <a:ln>
                <a:noFill/>
              </a:ln>
              <a:solidFill>
                <a:srgbClr val="000000"/>
              </a:solidFill>
              <a:effectLst/>
              <a:uLnTx/>
              <a:uFillTx/>
              <a:latin typeface="Courier New" pitchFamily="49" charset="0"/>
              <a:ea typeface="+mn-ea"/>
              <a:cs typeface="Arial"/>
            </a:endParaRPr>
          </a:p>
        </p:txBody>
      </p:sp>
      <p:sp>
        <p:nvSpPr>
          <p:cNvPr id="72" name="Rectangle 71"/>
          <p:cNvSpPr/>
          <p:nvPr/>
        </p:nvSpPr>
        <p:spPr>
          <a:xfrm>
            <a:off x="0" y="990600"/>
            <a:ext cx="9144000" cy="954107"/>
          </a:xfrm>
          <a:prstGeom prst="rect">
            <a:avLst/>
          </a:prstGeom>
          <a:solidFill>
            <a:schemeClr val="tx1"/>
          </a:solidFill>
        </p:spPr>
        <p:txBody>
          <a:bodyPr wrap="square">
            <a:spAutoFit/>
          </a:bodyPr>
          <a:lstStyle/>
          <a:p>
            <a:pPr algn="ctr" rtl="0"/>
            <a:r>
              <a:rPr lang="en-US" sz="2800" b="1" dirty="0" smtClean="0">
                <a:ln>
                  <a:solidFill>
                    <a:sysClr val="windowText" lastClr="000000"/>
                  </a:solidFill>
                </a:ln>
                <a:solidFill>
                  <a:srgbClr val="FF6600"/>
                </a:solidFill>
                <a:latin typeface="Calibri"/>
              </a:rPr>
              <a:t>Multiple choices at each layer; </a:t>
            </a:r>
          </a:p>
          <a:p>
            <a:pPr algn="ctr" rtl="0"/>
            <a:r>
              <a:rPr lang="en-US" sz="2800" b="1" dirty="0" smtClean="0">
                <a:ln>
                  <a:solidFill>
                    <a:sysClr val="windowText" lastClr="000000"/>
                  </a:solidFill>
                </a:ln>
                <a:solidFill>
                  <a:srgbClr val="FF6600"/>
                </a:solidFill>
                <a:latin typeface="Calibri"/>
              </a:rPr>
              <a:t>identifier is usually used to identify higher layer protocol</a:t>
            </a:r>
            <a:endParaRPr lang="en-US" sz="2800" b="1" kern="1200" dirty="0">
              <a:ln>
                <a:solidFill>
                  <a:sysClr val="windowText" lastClr="000000"/>
                </a:solidFill>
              </a:ln>
              <a:solidFill>
                <a:srgbClr val="FF6600"/>
              </a:solidFill>
              <a:latin typeface="Calibri"/>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33400" y="2304871"/>
            <a:ext cx="8153400" cy="1200329"/>
          </a:xfrm>
          <a:prstGeom prst="rect">
            <a:avLst/>
          </a:prstGeom>
          <a:noFill/>
          <a:ln>
            <a:noFill/>
          </a:ln>
        </p:spPr>
        <p:txBody>
          <a:bodyPr wrap="square">
            <a:spAutoFit/>
          </a:bodyPr>
          <a:lstStyle/>
          <a:p>
            <a:pPr algn="ctr" rtl="0"/>
            <a:r>
              <a:rPr lang="en-US" sz="72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Connectivity</a:t>
            </a:r>
            <a:endParaRPr lang="en-US" sz="40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3" name="Rectangle 2"/>
          <p:cNvSpPr/>
          <p:nvPr/>
        </p:nvSpPr>
        <p:spPr>
          <a:xfrm>
            <a:off x="4419600" y="5867400"/>
            <a:ext cx="4762842" cy="923330"/>
          </a:xfrm>
          <a:prstGeom prst="rect">
            <a:avLst/>
          </a:prstGeom>
        </p:spPr>
        <p:txBody>
          <a:bodyPr wrap="none">
            <a:spAutoFit/>
          </a:bodyPr>
          <a:lstStyle/>
          <a:p>
            <a:r>
              <a:rPr lang="en-US" sz="5400" b="1" dirty="0" smtClean="0">
                <a:solidFill>
                  <a:srgbClr val="C00000"/>
                </a:solidFill>
                <a:latin typeface="Consolas" pitchFamily="49" charset="0"/>
              </a:rPr>
              <a:t>[</a:t>
            </a:r>
            <a:r>
              <a:rPr lang="en-US" sz="5400" b="1" dirty="0" smtClean="0">
                <a:solidFill>
                  <a:srgbClr val="FF6600"/>
                </a:solidFill>
                <a:latin typeface="Consolas" pitchFamily="49" charset="0"/>
              </a:rPr>
              <a:t>1.2.1;</a:t>
            </a:r>
            <a:r>
              <a:rPr lang="en-US" sz="5400" b="1" dirty="0" smtClean="0">
                <a:solidFill>
                  <a:srgbClr val="C00000"/>
                </a:solidFill>
                <a:latin typeface="Consolas" pitchFamily="49" charset="0"/>
              </a:rPr>
              <a:t> </a:t>
            </a:r>
            <a:r>
              <a:rPr lang="en-US" sz="5400" b="1" dirty="0" smtClean="0">
                <a:solidFill>
                  <a:schemeClr val="bg1"/>
                </a:solidFill>
                <a:latin typeface="Consolas" pitchFamily="49" charset="0"/>
              </a:rPr>
              <a:t>P&amp;D</a:t>
            </a:r>
            <a:r>
              <a:rPr lang="en-US" sz="5400" b="1" dirty="0" smtClean="0">
                <a:solidFill>
                  <a:srgbClr val="C00000"/>
                </a:solidFill>
                <a:latin typeface="Consolas" pitchFamily="49" charset="0"/>
              </a:rPr>
              <a:t>]</a:t>
            </a:r>
            <a:endParaRPr lang="en-US" dirty="0"/>
          </a:p>
        </p:txBody>
      </p:sp>
      <p:sp>
        <p:nvSpPr>
          <p:cNvPr id="5" name="Oval 4"/>
          <p:cNvSpPr/>
          <p:nvPr/>
        </p:nvSpPr>
        <p:spPr>
          <a:xfrm>
            <a:off x="228600" y="76200"/>
            <a:ext cx="1676400" cy="1828800"/>
          </a:xfrm>
          <a:prstGeom prst="ellipse">
            <a:avLst/>
          </a:prstGeom>
          <a:solidFill>
            <a:schemeClr val="accent6">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prstClr val="white"/>
                </a:solidFill>
                <a:effectLst>
                  <a:outerShdw blurRad="38100" dist="38100" dir="2700000" algn="tl">
                    <a:srgbClr val="000000">
                      <a:alpha val="43137"/>
                    </a:srgbClr>
                  </a:outerShdw>
                </a:effectLst>
                <a:latin typeface="Calibri"/>
                <a:ea typeface="+mn-ea"/>
                <a:cs typeface="+mn-cs"/>
              </a:rPr>
              <a:t>1</a:t>
            </a:r>
            <a:endParaRPr lang="en-US" sz="1400" kern="1200" dirty="0">
              <a:solidFill>
                <a:prstClr val="white"/>
              </a:solidFill>
              <a:latin typeface="Calibri"/>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a:stretch>
            <a:fillRect/>
          </a:stretch>
        </p:blipFill>
        <p:spPr bwMode="auto">
          <a:xfrm>
            <a:off x="5334000" y="1828800"/>
            <a:ext cx="3341218" cy="4419600"/>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
        <p:nvSpPr>
          <p:cNvPr id="8" name="TextBox 7"/>
          <p:cNvSpPr txBox="1"/>
          <p:nvPr/>
        </p:nvSpPr>
        <p:spPr>
          <a:xfrm>
            <a:off x="304800" y="1875234"/>
            <a:ext cx="5791200" cy="4385816"/>
          </a:xfrm>
          <a:prstGeom prst="rect">
            <a:avLst/>
          </a:prstGeom>
          <a:noFill/>
          <a:ln>
            <a:noFill/>
          </a:ln>
        </p:spPr>
        <p:txBody>
          <a:bodyPr wrap="square" rtlCol="0">
            <a:spAutoFit/>
            <a:scene3d>
              <a:camera prst="orthographicFront"/>
              <a:lightRig rig="threePt" dir="t"/>
            </a:scene3d>
            <a:sp3d extrusionH="57150">
              <a:bevelT w="69850" h="69850" prst="divot"/>
            </a:sp3d>
          </a:bodyPr>
          <a:lstStyle/>
          <a:p>
            <a:pPr algn="l" rtl="0"/>
            <a:r>
              <a:rPr lang="en-US" sz="4400" b="1" kern="1200" dirty="0">
                <a:latin typeface="Consolas" pitchFamily="49" charset="0"/>
                <a:ea typeface="+mn-ea"/>
                <a:cs typeface="+mn-cs"/>
              </a:rPr>
              <a:t>Chapter 1 - Foundation</a:t>
            </a:r>
          </a:p>
          <a:p>
            <a:pPr algn="l" rtl="0"/>
            <a:endParaRPr lang="en-US" sz="1100" b="1" kern="1200" dirty="0">
              <a:solidFill>
                <a:srgbClr val="FF6600"/>
              </a:solidFill>
              <a:latin typeface="Consolas" pitchFamily="49" charset="0"/>
              <a:ea typeface="+mn-ea"/>
              <a:cs typeface="+mn-cs"/>
            </a:endParaRPr>
          </a:p>
          <a:p>
            <a:pPr algn="l" rtl="0">
              <a:lnSpc>
                <a:spcPct val="150000"/>
              </a:lnSpc>
            </a:pPr>
            <a:r>
              <a:rPr lang="en-US" sz="4000" b="1" kern="1200" dirty="0">
                <a:solidFill>
                  <a:srgbClr val="FF6600"/>
                </a:solidFill>
                <a:latin typeface="Consolas" pitchFamily="49" charset="0"/>
                <a:ea typeface="+mn-ea"/>
                <a:cs typeface="+mn-cs"/>
              </a:rPr>
              <a:t>1.1 Applications; </a:t>
            </a:r>
          </a:p>
          <a:p>
            <a:pPr algn="l" rtl="0">
              <a:lnSpc>
                <a:spcPct val="150000"/>
              </a:lnSpc>
            </a:pPr>
            <a:r>
              <a:rPr lang="en-US" sz="4000" b="1" kern="1200" dirty="0">
                <a:solidFill>
                  <a:srgbClr val="FF6600"/>
                </a:solidFill>
                <a:latin typeface="Consolas" pitchFamily="49" charset="0"/>
                <a:ea typeface="+mn-ea"/>
                <a:cs typeface="+mn-cs"/>
              </a:rPr>
              <a:t>1.2 Requirements;</a:t>
            </a:r>
          </a:p>
          <a:p>
            <a:pPr algn="l" rtl="0">
              <a:lnSpc>
                <a:spcPct val="150000"/>
              </a:lnSpc>
            </a:pPr>
            <a:r>
              <a:rPr lang="en-US" sz="4000" b="1" kern="1200" dirty="0">
                <a:solidFill>
                  <a:srgbClr val="FF6600"/>
                </a:solidFill>
                <a:latin typeface="Consolas" pitchFamily="49" charset="0"/>
                <a:ea typeface="+mn-ea"/>
                <a:cs typeface="+mn-cs"/>
              </a:rPr>
              <a:t>1.3 Architecture</a:t>
            </a:r>
          </a:p>
        </p:txBody>
      </p:sp>
      <p:grpSp>
        <p:nvGrpSpPr>
          <p:cNvPr id="9" name="Group 8"/>
          <p:cNvGrpSpPr/>
          <p:nvPr/>
        </p:nvGrpSpPr>
        <p:grpSpPr>
          <a:xfrm>
            <a:off x="228600" y="584537"/>
            <a:ext cx="5902754" cy="1015663"/>
            <a:chOff x="228600" y="584537"/>
            <a:chExt cx="5902754" cy="1015663"/>
          </a:xfrm>
        </p:grpSpPr>
        <p:sp>
          <p:nvSpPr>
            <p:cNvPr id="5" name="TextBox 4"/>
            <p:cNvSpPr txBox="1"/>
            <p:nvPr/>
          </p:nvSpPr>
          <p:spPr>
            <a:xfrm>
              <a:off x="228600" y="584537"/>
              <a:ext cx="4191000" cy="1015663"/>
            </a:xfrm>
            <a:prstGeom prst="rect">
              <a:avLst/>
            </a:prstGeom>
            <a:noFill/>
            <a:ln>
              <a:noFill/>
            </a:ln>
          </p:spPr>
          <p:txBody>
            <a:bodyPr wrap="square" rtlCol="0">
              <a:spAutoFit/>
            </a:bodyPr>
            <a:lstStyle/>
            <a:p>
              <a:r>
                <a:rPr lang="en-US" sz="6000" b="1" dirty="0" smtClean="0">
                  <a:ln cap="rnd" cmpd="thickThin">
                    <a:solidFill>
                      <a:prstClr val="black"/>
                    </a:solidFill>
                    <a:bevel/>
                  </a:ln>
                  <a:solidFill>
                    <a:schemeClr val="accent2">
                      <a:lumMod val="75000"/>
                    </a:schemeClr>
                  </a:solidFill>
                  <a:effectLst>
                    <a:outerShdw blurRad="50800" dist="50800" dir="5400000" algn="ctr" rotWithShape="0">
                      <a:srgbClr val="000000">
                        <a:alpha val="83000"/>
                      </a:srgbClr>
                    </a:outerShdw>
                  </a:effectLst>
                  <a:latin typeface="Calibri"/>
                </a:rPr>
                <a:t>References</a:t>
              </a:r>
              <a:endParaRPr lang="en-US" sz="6000" b="1" dirty="0">
                <a:ln cap="rnd" cmpd="thickThin">
                  <a:solidFill>
                    <a:prstClr val="black"/>
                  </a:solidFill>
                  <a:bevel/>
                </a:ln>
                <a:solidFill>
                  <a:schemeClr val="accent2">
                    <a:lumMod val="75000"/>
                  </a:schemeClr>
                </a:solidFill>
                <a:effectLst>
                  <a:outerShdw blurRad="50800" dist="50800" dir="5400000" algn="ctr" rotWithShape="0">
                    <a:srgbClr val="000000">
                      <a:alpha val="83000"/>
                    </a:srgbClr>
                  </a:outerShdw>
                </a:effectLst>
                <a:latin typeface="Calibri"/>
              </a:endParaRPr>
            </a:p>
          </p:txBody>
        </p:sp>
        <p:sp>
          <p:nvSpPr>
            <p:cNvPr id="6" name="Rectangle 5"/>
            <p:cNvSpPr/>
            <p:nvPr/>
          </p:nvSpPr>
          <p:spPr>
            <a:xfrm>
              <a:off x="3657600" y="609600"/>
              <a:ext cx="2473754" cy="923330"/>
            </a:xfrm>
            <a:prstGeom prst="rect">
              <a:avLst/>
            </a:prstGeom>
          </p:spPr>
          <p:txBody>
            <a:bodyPr wrap="none">
              <a:spAutoFit/>
            </a:bodyPr>
            <a:lstStyle/>
            <a:p>
              <a:pPr algn="l" rtl="0"/>
              <a:r>
                <a:rPr lang="en-US" sz="5400" b="1" kern="1200" dirty="0" smtClean="0">
                  <a:solidFill>
                    <a:srgbClr val="C00000"/>
                  </a:solidFill>
                  <a:latin typeface="Consolas" pitchFamily="49" charset="0"/>
                  <a:ea typeface="+mn-ea"/>
                  <a:cs typeface="+mn-cs"/>
                </a:rPr>
                <a:t> [</a:t>
              </a:r>
              <a:r>
                <a:rPr lang="en-US" sz="5400" b="1" kern="1200" dirty="0">
                  <a:solidFill>
                    <a:srgbClr val="FF6600"/>
                  </a:solidFill>
                  <a:latin typeface="Consolas" pitchFamily="49" charset="0"/>
                  <a:ea typeface="+mn-ea"/>
                  <a:cs typeface="+mn-cs"/>
                </a:rPr>
                <a:t>P&amp;D</a:t>
              </a:r>
              <a:r>
                <a:rPr lang="en-US" sz="5400" b="1" kern="1200" dirty="0">
                  <a:solidFill>
                    <a:srgbClr val="C00000"/>
                  </a:solidFill>
                  <a:latin typeface="Consolas" pitchFamily="49" charset="0"/>
                  <a:ea typeface="+mn-ea"/>
                  <a:cs typeface="+mn-cs"/>
                </a:rPr>
                <a:t>]</a:t>
              </a:r>
              <a:endParaRPr lang="en-US" kern="1200" dirty="0">
                <a:solidFill>
                  <a:prstClr val="white"/>
                </a:solidFill>
                <a:latin typeface="Calibri"/>
                <a:ea typeface="+mn-ea"/>
                <a:cs typeface="+mn-cs"/>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Direct link networks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7" name="Group 6"/>
          <p:cNvGrpSpPr/>
          <p:nvPr/>
        </p:nvGrpSpPr>
        <p:grpSpPr>
          <a:xfrm>
            <a:off x="990599" y="1905000"/>
            <a:ext cx="7086601" cy="4420476"/>
            <a:chOff x="914399" y="1828800"/>
            <a:chExt cx="7465220" cy="4960596"/>
          </a:xfrm>
        </p:grpSpPr>
        <p:pic>
          <p:nvPicPr>
            <p:cNvPr id="1026" name="Picture 2"/>
            <p:cNvPicPr>
              <a:picLocks noChangeAspect="1" noChangeArrowheads="1"/>
            </p:cNvPicPr>
            <p:nvPr/>
          </p:nvPicPr>
          <p:blipFill>
            <a:blip r:embed="rId3"/>
            <a:srcRect/>
            <a:stretch>
              <a:fillRect/>
            </a:stretch>
          </p:blipFill>
          <p:spPr bwMode="auto">
            <a:xfrm>
              <a:off x="914400" y="1828800"/>
              <a:ext cx="7465219" cy="4343401"/>
            </a:xfrm>
            <a:prstGeom prst="rect">
              <a:avLst/>
            </a:prstGeom>
            <a:noFill/>
            <a:ln w="9525">
              <a:noFill/>
              <a:miter lim="800000"/>
              <a:headEnd/>
              <a:tailEnd/>
            </a:ln>
            <a:effectLst/>
          </p:spPr>
        </p:pic>
        <p:sp>
          <p:nvSpPr>
            <p:cNvPr id="5" name="TextBox 4"/>
            <p:cNvSpPr txBox="1"/>
            <p:nvPr/>
          </p:nvSpPr>
          <p:spPr>
            <a:xfrm>
              <a:off x="914399" y="2667000"/>
              <a:ext cx="7304677" cy="794380"/>
            </a:xfrm>
            <a:prstGeom prst="rect">
              <a:avLst/>
            </a:prstGeom>
            <a:noFill/>
          </p:spPr>
          <p:txBody>
            <a:bodyPr wrap="square" rtlCol="0">
              <a:spAutoFit/>
            </a:bodyPr>
            <a:lstStyle/>
            <a:p>
              <a:pPr algn="ctr"/>
              <a:r>
                <a:rPr lang="en-US" sz="4000" b="1" dirty="0" smtClean="0">
                  <a:ln cap="rnd" cmpd="thickThin">
                    <a:noFill/>
                    <a:bevel/>
                  </a:ln>
                  <a:solidFill>
                    <a:srgbClr val="002060"/>
                  </a:solidFill>
                  <a:latin typeface="Calibri"/>
                </a:rPr>
                <a:t>Direct Link</a:t>
              </a:r>
            </a:p>
          </p:txBody>
        </p:sp>
        <p:sp>
          <p:nvSpPr>
            <p:cNvPr id="6" name="TextBox 5"/>
            <p:cNvSpPr txBox="1"/>
            <p:nvPr/>
          </p:nvSpPr>
          <p:spPr>
            <a:xfrm>
              <a:off x="994670" y="5995016"/>
              <a:ext cx="7276792" cy="794380"/>
            </a:xfrm>
            <a:prstGeom prst="rect">
              <a:avLst/>
            </a:prstGeom>
            <a:noFill/>
          </p:spPr>
          <p:txBody>
            <a:bodyPr wrap="square" rtlCol="0">
              <a:spAutoFit/>
            </a:bodyPr>
            <a:lstStyle/>
            <a:p>
              <a:pPr algn="ctr"/>
              <a:r>
                <a:rPr lang="en-US" sz="4000" b="1" dirty="0" smtClean="0">
                  <a:ln cap="rnd" cmpd="thickThin">
                    <a:noFill/>
                    <a:bevel/>
                  </a:ln>
                  <a:solidFill>
                    <a:srgbClr val="002060"/>
                  </a:solidFill>
                  <a:latin typeface="Calibri"/>
                </a:rPr>
                <a:t>Multiple-access Link</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smtClean="0">
                <a:ln cap="rnd" cmpd="thickThin">
                  <a:solidFill>
                    <a:prstClr val="black"/>
                  </a:solidFill>
                  <a:bevel/>
                </a:ln>
                <a:solidFill>
                  <a:srgbClr val="FF0000"/>
                </a:solidFill>
                <a:effectLst>
                  <a:glow rad="101600">
                    <a:schemeClr val="accent1">
                      <a:satMod val="175000"/>
                      <a:alpha val="40000"/>
                    </a:schemeClr>
                  </a:glow>
                  <a:outerShdw blurRad="50800" dist="50800" dir="5400000" algn="ctr" rotWithShape="0">
                    <a:srgbClr val="000000">
                      <a:alpha val="83000"/>
                    </a:srgbClr>
                  </a:outerShdw>
                </a:effectLst>
                <a:latin typeface="Calibri"/>
                <a:ea typeface="+mn-ea"/>
                <a:cs typeface="+mn-cs"/>
              </a:rPr>
              <a:t>Links</a:t>
            </a:r>
            <a:r>
              <a:rPr lang="en-US" sz="6000" b="1" kern="1200" dirty="0" smtClean="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Nodes/ Clouds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24" name="Group 23"/>
          <p:cNvGrpSpPr/>
          <p:nvPr/>
        </p:nvGrpSpPr>
        <p:grpSpPr>
          <a:xfrm>
            <a:off x="990600" y="1905000"/>
            <a:ext cx="7086600" cy="4420476"/>
            <a:chOff x="990600" y="1905000"/>
            <a:chExt cx="7086600" cy="4420476"/>
          </a:xfrm>
        </p:grpSpPr>
        <p:grpSp>
          <p:nvGrpSpPr>
            <p:cNvPr id="2" name="Group 6"/>
            <p:cNvGrpSpPr/>
            <p:nvPr/>
          </p:nvGrpSpPr>
          <p:grpSpPr>
            <a:xfrm>
              <a:off x="990600" y="1905000"/>
              <a:ext cx="7086600" cy="4420476"/>
              <a:chOff x="914400" y="1828800"/>
              <a:chExt cx="7465219" cy="4960596"/>
            </a:xfrm>
          </p:grpSpPr>
          <p:pic>
            <p:nvPicPr>
              <p:cNvPr id="1026" name="Picture 2"/>
              <p:cNvPicPr>
                <a:picLocks noChangeAspect="1" noChangeArrowheads="1"/>
              </p:cNvPicPr>
              <p:nvPr/>
            </p:nvPicPr>
            <p:blipFill>
              <a:blip r:embed="rId3"/>
              <a:srcRect/>
              <a:stretch>
                <a:fillRect/>
              </a:stretch>
            </p:blipFill>
            <p:spPr bwMode="auto">
              <a:xfrm>
                <a:off x="914400" y="1828800"/>
                <a:ext cx="7465219" cy="4343401"/>
              </a:xfrm>
              <a:prstGeom prst="rect">
                <a:avLst/>
              </a:prstGeom>
              <a:noFill/>
              <a:ln w="9525">
                <a:noFill/>
                <a:miter lim="800000"/>
                <a:headEnd/>
                <a:tailEnd/>
              </a:ln>
              <a:effectLst/>
            </p:spPr>
          </p:pic>
          <p:sp>
            <p:nvSpPr>
              <p:cNvPr id="5" name="TextBox 4"/>
              <p:cNvSpPr txBox="1"/>
              <p:nvPr/>
            </p:nvSpPr>
            <p:spPr>
              <a:xfrm>
                <a:off x="1877653" y="2667000"/>
                <a:ext cx="5458441" cy="794380"/>
              </a:xfrm>
              <a:prstGeom prst="rect">
                <a:avLst/>
              </a:prstGeom>
              <a:noFill/>
            </p:spPr>
            <p:txBody>
              <a:bodyPr wrap="square" rtlCol="0">
                <a:spAutoFit/>
              </a:bodyPr>
              <a:lstStyle/>
              <a:p>
                <a:pPr algn="ctr"/>
                <a:r>
                  <a:rPr lang="en-US" sz="4000" b="1" dirty="0" smtClean="0">
                    <a:ln cap="rnd" cmpd="thickThin">
                      <a:noFill/>
                      <a:bevel/>
                    </a:ln>
                    <a:solidFill>
                      <a:srgbClr val="002060"/>
                    </a:solidFill>
                    <a:latin typeface="Calibri"/>
                  </a:rPr>
                  <a:t>Direct Link</a:t>
                </a:r>
              </a:p>
            </p:txBody>
          </p:sp>
          <p:sp>
            <p:nvSpPr>
              <p:cNvPr id="6" name="TextBox 5"/>
              <p:cNvSpPr txBox="1"/>
              <p:nvPr/>
            </p:nvSpPr>
            <p:spPr>
              <a:xfrm>
                <a:off x="994670" y="5995016"/>
                <a:ext cx="7276792" cy="794380"/>
              </a:xfrm>
              <a:prstGeom prst="rect">
                <a:avLst/>
              </a:prstGeom>
              <a:noFill/>
            </p:spPr>
            <p:txBody>
              <a:bodyPr wrap="square" rtlCol="0">
                <a:spAutoFit/>
              </a:bodyPr>
              <a:lstStyle/>
              <a:p>
                <a:pPr algn="ctr"/>
                <a:r>
                  <a:rPr lang="en-US" sz="4000" b="1" dirty="0" smtClean="0">
                    <a:ln cap="rnd" cmpd="thickThin">
                      <a:noFill/>
                      <a:bevel/>
                    </a:ln>
                    <a:solidFill>
                      <a:srgbClr val="002060"/>
                    </a:solidFill>
                    <a:latin typeface="Calibri"/>
                  </a:rPr>
                  <a:t>Multiple-access Link</a:t>
                </a:r>
              </a:p>
            </p:txBody>
          </p:sp>
        </p:grpSp>
        <p:cxnSp>
          <p:nvCxnSpPr>
            <p:cNvPr id="8" name="Straight Connector 7"/>
            <p:cNvCxnSpPr/>
            <p:nvPr/>
          </p:nvCxnSpPr>
          <p:spPr>
            <a:xfrm>
              <a:off x="1905000" y="2590800"/>
              <a:ext cx="52578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66800" y="5561012"/>
              <a:ext cx="68580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flipH="1" flipV="1">
              <a:off x="1067197"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2742803"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flipH="1" flipV="1">
              <a:off x="4495403"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7010002" y="5105003"/>
              <a:ext cx="914400" cy="79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dirty="0">
                <a:ln cap="rnd" cmpd="thickThin">
                  <a:solidFill>
                    <a:prstClr val="black"/>
                  </a:solidFill>
                  <a:bevel/>
                </a:ln>
                <a:solidFill>
                  <a:srgbClr val="FF0000"/>
                </a:solidFill>
                <a:effectLst>
                  <a:glow rad="101600">
                    <a:schemeClr val="accent1">
                      <a:satMod val="175000"/>
                      <a:alpha val="40000"/>
                    </a:schemeClr>
                  </a:glow>
                  <a:outerShdw blurRad="50800" dist="50800" dir="5400000" algn="ctr" rotWithShape="0">
                    <a:srgbClr val="000000">
                      <a:alpha val="83000"/>
                    </a:srgbClr>
                  </a:outerShdw>
                </a:effectLst>
                <a:latin typeface="Calibri"/>
              </a:rPr>
              <a:t>Links</a:t>
            </a:r>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Nodes/ Clouds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sp>
        <p:nvSpPr>
          <p:cNvPr id="13" name="Rectangle 12"/>
          <p:cNvSpPr/>
          <p:nvPr/>
        </p:nvSpPr>
        <p:spPr>
          <a:xfrm>
            <a:off x="152399" y="1295400"/>
            <a:ext cx="8991601" cy="3970318"/>
          </a:xfrm>
          <a:prstGeom prst="rect">
            <a:avLst/>
          </a:prstGeom>
          <a:effectLst>
            <a:glow rad="63500">
              <a:schemeClr val="accent2">
                <a:satMod val="175000"/>
                <a:alpha val="40000"/>
              </a:schemeClr>
            </a:glow>
          </a:effectLst>
        </p:spPr>
        <p:txBody>
          <a:bodyPr wrap="square">
            <a:spAutoFit/>
          </a:bodyPr>
          <a:lstStyle/>
          <a:p>
            <a:pPr marL="514350" lvl="1" indent="-514350">
              <a:buClr>
                <a:schemeClr val="bg2">
                  <a:lumMod val="60000"/>
                  <a:lumOff val="40000"/>
                </a:schemeClr>
              </a:buClr>
            </a:pPr>
            <a:r>
              <a:rPr lang="en-US" sz="3200" b="1" dirty="0" smtClean="0">
                <a:ln w="0" cap="rnd" cmpd="thickThin">
                  <a:solidFill>
                    <a:schemeClr val="bg1"/>
                  </a:solidFill>
                  <a:bevel/>
                </a:ln>
                <a:solidFill>
                  <a:schemeClr val="tx2">
                    <a:lumMod val="10000"/>
                  </a:schemeClr>
                </a:solidFill>
              </a:rPr>
              <a:t>Links connect computers through physical medium</a:t>
            </a:r>
          </a:p>
          <a:p>
            <a:pPr marL="514350" lvl="1" indent="-514350">
              <a:buClr>
                <a:schemeClr val="bg2">
                  <a:lumMod val="60000"/>
                  <a:lumOff val="40000"/>
                </a:schemeClr>
              </a:buClr>
            </a:pPr>
            <a:endParaRPr lang="en-US" sz="1400" b="1" dirty="0" smtClean="0">
              <a:ln w="0" cap="rnd" cmpd="thickThin">
                <a:solidFill>
                  <a:schemeClr val="bg1"/>
                </a:solidFill>
                <a:bevel/>
              </a:ln>
              <a:solidFill>
                <a:schemeClr val="tx2">
                  <a:lumMod val="10000"/>
                </a:schemeClr>
              </a:solidFill>
            </a:endParaRPr>
          </a:p>
          <a:p>
            <a:pPr marL="514350" lvl="1" indent="-514350">
              <a:buClr>
                <a:schemeClr val="bg2">
                  <a:lumMod val="60000"/>
                  <a:lumOff val="40000"/>
                </a:schemeClr>
              </a:buClr>
            </a:pPr>
            <a:r>
              <a:rPr lang="en-US" sz="3200" b="1" dirty="0" smtClean="0">
                <a:ln w="0" cap="rnd" cmpd="thickThin">
                  <a:solidFill>
                    <a:schemeClr val="bg1"/>
                  </a:solidFill>
                  <a:bevel/>
                </a:ln>
                <a:solidFill>
                  <a:srgbClr val="002060"/>
                </a:solidFill>
              </a:rPr>
              <a:t>Wide variety of transmission links:</a:t>
            </a:r>
          </a:p>
          <a:p>
            <a:pPr marL="514350" lvl="1" indent="-514350">
              <a:buClr>
                <a:schemeClr val="bg2">
                  <a:lumMod val="60000"/>
                  <a:lumOff val="40000"/>
                </a:schemeClr>
              </a:buClr>
              <a:buAutoNum type="arabicParenR"/>
            </a:pPr>
            <a:r>
              <a:rPr lang="en-US" sz="3200" b="1" dirty="0" smtClean="0">
                <a:ln w="0" cap="rnd" cmpd="thickThin">
                  <a:solidFill>
                    <a:schemeClr val="bg1"/>
                  </a:solidFill>
                  <a:bevel/>
                </a:ln>
                <a:solidFill>
                  <a:srgbClr val="FF6600"/>
                </a:solidFill>
              </a:rPr>
              <a:t>Magnetic media (transported)</a:t>
            </a:r>
          </a:p>
          <a:p>
            <a:pPr marL="514350" lvl="1" indent="-514350">
              <a:buClr>
                <a:schemeClr val="bg2">
                  <a:lumMod val="60000"/>
                  <a:lumOff val="40000"/>
                </a:schemeClr>
              </a:buClr>
              <a:buAutoNum type="arabicParenR"/>
            </a:pPr>
            <a:r>
              <a:rPr lang="en-US" sz="3200" b="1" dirty="0" smtClean="0">
                <a:ln w="0" cap="rnd" cmpd="thickThin">
                  <a:solidFill>
                    <a:schemeClr val="bg1"/>
                  </a:solidFill>
                  <a:bevel/>
                </a:ln>
                <a:solidFill>
                  <a:srgbClr val="FF6600"/>
                </a:solidFill>
              </a:rPr>
              <a:t>Copper Twisted pair</a:t>
            </a:r>
          </a:p>
          <a:p>
            <a:pPr marL="514350" lvl="1" indent="-514350">
              <a:buClr>
                <a:schemeClr val="bg2">
                  <a:lumMod val="60000"/>
                  <a:lumOff val="40000"/>
                </a:schemeClr>
              </a:buClr>
              <a:buAutoNum type="arabicParenR"/>
            </a:pPr>
            <a:r>
              <a:rPr lang="en-US" sz="3200" b="1" dirty="0" smtClean="0">
                <a:ln w="0" cap="rnd" cmpd="thickThin">
                  <a:solidFill>
                    <a:schemeClr val="bg1"/>
                  </a:solidFill>
                  <a:bevel/>
                </a:ln>
                <a:solidFill>
                  <a:srgbClr val="FF6600"/>
                </a:solidFill>
              </a:rPr>
              <a:t>Coaxial Cable</a:t>
            </a:r>
          </a:p>
          <a:p>
            <a:pPr marL="514350" lvl="1" indent="-514350">
              <a:buClr>
                <a:schemeClr val="bg2">
                  <a:lumMod val="60000"/>
                  <a:lumOff val="40000"/>
                </a:schemeClr>
              </a:buClr>
              <a:buAutoNum type="arabicParenR"/>
            </a:pPr>
            <a:r>
              <a:rPr lang="en-US" sz="3200" b="1" dirty="0" smtClean="0">
                <a:ln w="0" cap="rnd" cmpd="thickThin">
                  <a:solidFill>
                    <a:schemeClr val="bg1"/>
                  </a:solidFill>
                  <a:bevel/>
                </a:ln>
                <a:solidFill>
                  <a:srgbClr val="FF6600"/>
                </a:solidFill>
              </a:rPr>
              <a:t>Optical Fiber</a:t>
            </a:r>
          </a:p>
          <a:p>
            <a:pPr marL="514350" lvl="1" indent="-514350">
              <a:buClr>
                <a:schemeClr val="bg2">
                  <a:lumMod val="60000"/>
                  <a:lumOff val="40000"/>
                </a:schemeClr>
              </a:buClr>
              <a:buAutoNum type="arabicParenR"/>
            </a:pPr>
            <a:r>
              <a:rPr lang="en-US" sz="3200" b="1" dirty="0" smtClean="0">
                <a:ln w="0" cap="rnd" cmpd="thickThin">
                  <a:solidFill>
                    <a:schemeClr val="bg1"/>
                  </a:solidFill>
                  <a:bevel/>
                </a:ln>
                <a:solidFill>
                  <a:srgbClr val="FF6600"/>
                </a:solidFill>
              </a:rPr>
              <a:t>Wireless media</a:t>
            </a:r>
          </a:p>
          <a:p>
            <a:pPr marL="514350" lvl="1" indent="-514350">
              <a:buClr>
                <a:schemeClr val="bg2">
                  <a:lumMod val="60000"/>
                  <a:lumOff val="40000"/>
                </a:schemeClr>
              </a:buClr>
              <a:buAutoNum type="arabicParenR"/>
            </a:pPr>
            <a:endParaRPr lang="en-US" sz="1400" b="1" dirty="0" smtClean="0">
              <a:ln w="0" cap="rnd" cmpd="thickThin">
                <a:solidFill>
                  <a:schemeClr val="bg1"/>
                </a:solidFill>
                <a:bevel/>
              </a:ln>
              <a:solidFill>
                <a:schemeClr val="tx2">
                  <a:lumMod val="10000"/>
                </a:schemeClr>
              </a:solidFill>
            </a:endParaRPr>
          </a:p>
        </p:txBody>
      </p:sp>
      <p:sp>
        <p:nvSpPr>
          <p:cNvPr id="6" name="TextBox 5"/>
          <p:cNvSpPr txBox="1"/>
          <p:nvPr/>
        </p:nvSpPr>
        <p:spPr>
          <a:xfrm>
            <a:off x="152400" y="5181600"/>
            <a:ext cx="8229600" cy="1200329"/>
          </a:xfrm>
          <a:prstGeom prst="rect">
            <a:avLst/>
          </a:prstGeom>
          <a:noFill/>
        </p:spPr>
        <p:txBody>
          <a:bodyPr wrap="square" rtlCol="0">
            <a:spAutoFit/>
          </a:bodyPr>
          <a:lstStyle/>
          <a:p>
            <a:pPr rtl="0"/>
            <a:r>
              <a:rPr lang="en-US" sz="3600" b="1" dirty="0" smtClean="0">
                <a:ln cap="rnd" cmpd="thickThin">
                  <a:noFill/>
                  <a:bevel/>
                </a:ln>
                <a:solidFill>
                  <a:srgbClr val="C00000"/>
                </a:solidFill>
                <a:latin typeface="Calibri"/>
              </a:rPr>
              <a:t>To be discussed on the discussion forum; </a:t>
            </a:r>
          </a:p>
          <a:p>
            <a:pPr rtl="0"/>
            <a:r>
              <a:rPr lang="en-US" sz="3600" b="1" dirty="0" smtClean="0">
                <a:ln cap="rnd" cmpd="thickThin">
                  <a:noFill/>
                  <a:bevel/>
                </a:ln>
                <a:solidFill>
                  <a:srgbClr val="C00000"/>
                </a:solidFill>
                <a:latin typeface="Calibri"/>
              </a:rPr>
              <a:t>For reference, see [</a:t>
            </a:r>
            <a:r>
              <a:rPr lang="en-US" sz="3600" b="1" dirty="0" smtClean="0">
                <a:ln cap="rnd" cmpd="thickThin">
                  <a:noFill/>
                  <a:bevel/>
                </a:ln>
                <a:solidFill>
                  <a:schemeClr val="bg1"/>
                </a:solidFill>
                <a:latin typeface="Calibri"/>
              </a:rPr>
              <a:t>Chapter 2, </a:t>
            </a:r>
            <a:r>
              <a:rPr lang="en-US" sz="3600" b="1" dirty="0" err="1" smtClean="0">
                <a:ln cap="rnd" cmpd="thickThin">
                  <a:noFill/>
                  <a:bevel/>
                </a:ln>
                <a:solidFill>
                  <a:schemeClr val="bg1"/>
                </a:solidFill>
                <a:latin typeface="Calibri"/>
              </a:rPr>
              <a:t>Tanen</a:t>
            </a:r>
            <a:r>
              <a:rPr lang="en-US" sz="3600" b="1" dirty="0" smtClean="0">
                <a:ln cap="rnd" cmpd="thickThin">
                  <a:noFill/>
                  <a:bevel/>
                </a:ln>
                <a:solidFill>
                  <a:srgbClr val="C00000"/>
                </a:solidFill>
                <a:latin typeface="Calibri"/>
              </a:rPr>
              <a:t>] </a:t>
            </a:r>
            <a:endParaRPr lang="en-US" sz="3600" b="1" kern="1200" dirty="0">
              <a:ln cap="rnd" cmpd="thickThin">
                <a:noFill/>
                <a:bevel/>
              </a:ln>
              <a:solidFill>
                <a:srgbClr val="C00000"/>
              </a:solidFill>
              <a:latin typeface="Calibri"/>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Links/ </a:t>
            </a:r>
            <a:r>
              <a:rPr lang="en-US" sz="6000" b="1" dirty="0">
                <a:ln cap="rnd" cmpd="thickThin">
                  <a:solidFill>
                    <a:prstClr val="black"/>
                  </a:solidFill>
                  <a:bevel/>
                </a:ln>
                <a:solidFill>
                  <a:srgbClr val="FF0000"/>
                </a:solidFill>
                <a:effectLst>
                  <a:glow rad="101600">
                    <a:schemeClr val="accent1">
                      <a:satMod val="175000"/>
                      <a:alpha val="40000"/>
                    </a:schemeClr>
                  </a:glow>
                  <a:outerShdw blurRad="50800" dist="50800" dir="5400000" algn="ctr" rotWithShape="0">
                    <a:srgbClr val="000000">
                      <a:alpha val="83000"/>
                    </a:srgbClr>
                  </a:outerShdw>
                </a:effectLst>
                <a:latin typeface="Calibri"/>
              </a:rPr>
              <a:t>Nodes</a:t>
            </a:r>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Clouds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15" name="Group 14"/>
          <p:cNvGrpSpPr/>
          <p:nvPr/>
        </p:nvGrpSpPr>
        <p:grpSpPr>
          <a:xfrm>
            <a:off x="990599" y="1905000"/>
            <a:ext cx="7086601" cy="4420476"/>
            <a:chOff x="990599" y="1905000"/>
            <a:chExt cx="7086601" cy="4420476"/>
          </a:xfrm>
        </p:grpSpPr>
        <p:grpSp>
          <p:nvGrpSpPr>
            <p:cNvPr id="2" name="Group 6"/>
            <p:cNvGrpSpPr/>
            <p:nvPr/>
          </p:nvGrpSpPr>
          <p:grpSpPr>
            <a:xfrm>
              <a:off x="990599" y="1905000"/>
              <a:ext cx="7086601" cy="4420476"/>
              <a:chOff x="914399" y="1828800"/>
              <a:chExt cx="7465220" cy="4960596"/>
            </a:xfrm>
          </p:grpSpPr>
          <p:pic>
            <p:nvPicPr>
              <p:cNvPr id="1026" name="Picture 2"/>
              <p:cNvPicPr>
                <a:picLocks noChangeAspect="1" noChangeArrowheads="1"/>
              </p:cNvPicPr>
              <p:nvPr/>
            </p:nvPicPr>
            <p:blipFill>
              <a:blip r:embed="rId3"/>
              <a:srcRect/>
              <a:stretch>
                <a:fillRect/>
              </a:stretch>
            </p:blipFill>
            <p:spPr bwMode="auto">
              <a:xfrm>
                <a:off x="914400" y="1828800"/>
                <a:ext cx="7465219" cy="4343401"/>
              </a:xfrm>
              <a:prstGeom prst="rect">
                <a:avLst/>
              </a:prstGeom>
              <a:noFill/>
              <a:ln w="9525">
                <a:noFill/>
                <a:miter lim="800000"/>
                <a:headEnd/>
                <a:tailEnd/>
              </a:ln>
              <a:effectLst/>
            </p:spPr>
          </p:pic>
          <p:sp>
            <p:nvSpPr>
              <p:cNvPr id="5" name="TextBox 4"/>
              <p:cNvSpPr txBox="1"/>
              <p:nvPr/>
            </p:nvSpPr>
            <p:spPr>
              <a:xfrm>
                <a:off x="914399" y="2667000"/>
                <a:ext cx="7304677" cy="794380"/>
              </a:xfrm>
              <a:prstGeom prst="rect">
                <a:avLst/>
              </a:prstGeom>
              <a:noFill/>
            </p:spPr>
            <p:txBody>
              <a:bodyPr wrap="square" rtlCol="0">
                <a:spAutoFit/>
              </a:bodyPr>
              <a:lstStyle/>
              <a:p>
                <a:pPr algn="ctr" rtl="0"/>
                <a:r>
                  <a:rPr lang="en-US" sz="4000" b="1" kern="1200" dirty="0">
                    <a:ln cap="rnd" cmpd="thickThin">
                      <a:noFill/>
                      <a:bevel/>
                    </a:ln>
                    <a:solidFill>
                      <a:srgbClr val="002060"/>
                    </a:solidFill>
                    <a:latin typeface="Calibri"/>
                    <a:ea typeface="+mn-ea"/>
                    <a:cs typeface="+mn-cs"/>
                  </a:rPr>
                  <a:t>Direct Link</a:t>
                </a:r>
              </a:p>
            </p:txBody>
          </p:sp>
          <p:sp>
            <p:nvSpPr>
              <p:cNvPr id="6" name="TextBox 5"/>
              <p:cNvSpPr txBox="1"/>
              <p:nvPr/>
            </p:nvSpPr>
            <p:spPr>
              <a:xfrm>
                <a:off x="994670" y="5995016"/>
                <a:ext cx="7276792" cy="794380"/>
              </a:xfrm>
              <a:prstGeom prst="rect">
                <a:avLst/>
              </a:prstGeom>
              <a:noFill/>
            </p:spPr>
            <p:txBody>
              <a:bodyPr wrap="square" rtlCol="0">
                <a:spAutoFit/>
              </a:bodyPr>
              <a:lstStyle/>
              <a:p>
                <a:pPr algn="ctr" rtl="0"/>
                <a:r>
                  <a:rPr lang="en-US" sz="4000" b="1" kern="1200" dirty="0">
                    <a:ln cap="rnd" cmpd="thickThin">
                      <a:noFill/>
                      <a:bevel/>
                    </a:ln>
                    <a:solidFill>
                      <a:srgbClr val="002060"/>
                    </a:solidFill>
                    <a:latin typeface="Calibri"/>
                    <a:ea typeface="+mn-ea"/>
                    <a:cs typeface="+mn-cs"/>
                  </a:rPr>
                  <a:t>Multiple-access Link</a:t>
                </a:r>
              </a:p>
            </p:txBody>
          </p:sp>
        </p:grpSp>
        <p:sp>
          <p:nvSpPr>
            <p:cNvPr id="7" name="Rectangle 6"/>
            <p:cNvSpPr/>
            <p:nvPr/>
          </p:nvSpPr>
          <p:spPr>
            <a:xfrm>
              <a:off x="990600" y="19050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10400" y="19050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0104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958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432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90600" y="3886200"/>
              <a:ext cx="990600" cy="990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1015663"/>
          </a:xfrm>
          <a:prstGeom prst="rect">
            <a:avLst/>
          </a:prstGeom>
          <a:noFill/>
          <a:ln>
            <a:noFill/>
          </a:ln>
        </p:spPr>
        <p:txBody>
          <a:bodyPr wrap="square">
            <a:spAutoFit/>
          </a:bodyPr>
          <a:lstStyle/>
          <a:p>
            <a:pPr algn="ctr" rtl="0"/>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Links/ </a:t>
            </a:r>
            <a:r>
              <a:rPr lang="en-US" sz="6000" b="1" dirty="0">
                <a:ln cap="rnd" cmpd="thickThin">
                  <a:solidFill>
                    <a:prstClr val="black"/>
                  </a:solidFill>
                  <a:bevel/>
                </a:ln>
                <a:solidFill>
                  <a:srgbClr val="FF0000"/>
                </a:solidFill>
                <a:effectLst>
                  <a:glow rad="101600">
                    <a:schemeClr val="accent1">
                      <a:satMod val="175000"/>
                      <a:alpha val="40000"/>
                    </a:schemeClr>
                  </a:glow>
                  <a:outerShdw blurRad="50800" dist="50800" dir="5400000" algn="ctr" rotWithShape="0">
                    <a:srgbClr val="000000">
                      <a:alpha val="83000"/>
                    </a:srgbClr>
                  </a:outerShdw>
                </a:effectLst>
                <a:latin typeface="Calibri"/>
              </a:rPr>
              <a:t>Nodes</a:t>
            </a:r>
            <a:r>
              <a:rPr lang="en-US" sz="6000" b="1" kern="1200" dirty="0">
                <a:ln cap="rnd" cmpd="thickThin">
                  <a:solidFill>
                    <a:prstClr val="black"/>
                  </a:solidFill>
                  <a:bevel/>
                </a:ln>
                <a:solidFill>
                  <a:srgbClr val="FF6600"/>
                </a:solidFill>
                <a:effectLst>
                  <a:outerShdw blurRad="50800" dist="50800" dir="5400000" algn="ctr" rotWithShape="0">
                    <a:srgbClr val="000000">
                      <a:alpha val="83000"/>
                    </a:srgbClr>
                  </a:outerShdw>
                </a:effectLst>
                <a:latin typeface="Calibri"/>
                <a:ea typeface="+mn-ea"/>
                <a:cs typeface="+mn-cs"/>
              </a:rPr>
              <a:t>/ Clouds</a:t>
            </a:r>
            <a:endParaRPr lang="en-US" sz="3200" b="1" kern="1200" dirty="0">
              <a:ln cap="rnd" cmpd="thickThin">
                <a:solidFill>
                  <a:prstClr val="black"/>
                </a:solidFill>
                <a:bevel/>
              </a:ln>
              <a:solidFill>
                <a:prstClr val="white"/>
              </a:solidFill>
              <a:effectLst>
                <a:outerShdw blurRad="50800" dist="50800" dir="5400000" algn="ctr" rotWithShape="0">
                  <a:srgbClr val="000000">
                    <a:alpha val="83000"/>
                  </a:srgbClr>
                </a:outerShdw>
              </a:effectLst>
              <a:latin typeface="Calibri"/>
              <a:ea typeface="+mn-ea"/>
              <a:cs typeface="+mn-cs"/>
            </a:endParaRPr>
          </a:p>
        </p:txBody>
      </p:sp>
      <p:grpSp>
        <p:nvGrpSpPr>
          <p:cNvPr id="11" name="Group 10"/>
          <p:cNvGrpSpPr/>
          <p:nvPr/>
        </p:nvGrpSpPr>
        <p:grpSpPr>
          <a:xfrm>
            <a:off x="1676400" y="2133600"/>
            <a:ext cx="5791200" cy="4162425"/>
            <a:chOff x="1219200" y="1295400"/>
            <a:chExt cx="6629400" cy="5305425"/>
          </a:xfrm>
        </p:grpSpPr>
        <p:pic>
          <p:nvPicPr>
            <p:cNvPr id="2050" name="Picture 2"/>
            <p:cNvPicPr>
              <a:picLocks noChangeAspect="1" noChangeArrowheads="1"/>
            </p:cNvPicPr>
            <p:nvPr/>
          </p:nvPicPr>
          <p:blipFill>
            <a:blip r:embed="rId3"/>
            <a:srcRect/>
            <a:stretch>
              <a:fillRect/>
            </a:stretch>
          </p:blipFill>
          <p:spPr bwMode="auto">
            <a:xfrm>
              <a:off x="1219200" y="1295400"/>
              <a:ext cx="6629400" cy="5305425"/>
            </a:xfrm>
            <a:prstGeom prst="rect">
              <a:avLst/>
            </a:prstGeom>
            <a:noFill/>
            <a:ln w="9525">
              <a:noFill/>
              <a:miter lim="800000"/>
              <a:headEnd/>
              <a:tailEnd/>
            </a:ln>
            <a:effectLst/>
          </p:spPr>
        </p:pic>
        <p:sp>
          <p:nvSpPr>
            <p:cNvPr id="6" name="Rectangle 5"/>
            <p:cNvSpPr/>
            <p:nvPr/>
          </p:nvSpPr>
          <p:spPr>
            <a:xfrm>
              <a:off x="4038600" y="2743200"/>
              <a:ext cx="762000" cy="76200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p:cNvSpPr/>
            <p:nvPr/>
          </p:nvSpPr>
          <p:spPr>
            <a:xfrm>
              <a:off x="4038600" y="3733800"/>
              <a:ext cx="762000" cy="76200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p:cNvSpPr/>
            <p:nvPr/>
          </p:nvSpPr>
          <p:spPr>
            <a:xfrm>
              <a:off x="5562600" y="3733800"/>
              <a:ext cx="762000" cy="76200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p:nvSpPr>
          <p:spPr>
            <a:xfrm>
              <a:off x="4038600" y="4800600"/>
              <a:ext cx="762000" cy="76200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p:nvSpPr>
          <p:spPr>
            <a:xfrm>
              <a:off x="2514600" y="3733800"/>
              <a:ext cx="762000" cy="762000"/>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2" name="Rectangle 11"/>
          <p:cNvSpPr/>
          <p:nvPr/>
        </p:nvSpPr>
        <p:spPr>
          <a:xfrm>
            <a:off x="0" y="990600"/>
            <a:ext cx="9144000" cy="76200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ysClr val="windowText" lastClr="000000"/>
                  </a:solidFill>
                </a:ln>
                <a:solidFill>
                  <a:srgbClr val="FF6600"/>
                </a:solidFill>
                <a:latin typeface="Calibri"/>
              </a:rPr>
              <a:t>Nodes that implement the network: </a:t>
            </a:r>
            <a:r>
              <a:rPr lang="en-US" sz="2800" b="1" dirty="0" smtClean="0">
                <a:solidFill>
                  <a:schemeClr val="bg1"/>
                </a:solidFill>
                <a:latin typeface="Calibri"/>
              </a:rPr>
              <a:t>Switches/ Routers</a:t>
            </a:r>
            <a:endParaRPr lang="en-US" sz="2800" b="1" dirty="0">
              <a:solidFill>
                <a:schemeClr val="bg1"/>
              </a:solidFill>
              <a:latin typeface="Calibri"/>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313&quot;/&gt;&lt;/object&gt;&lt;object type=&quot;3&quot; unique_id=&quot;10006&quot;&gt;&lt;property id=&quot;20148&quot; value=&quot;5&quot;/&gt;&lt;property id=&quot;20300&quot; value=&quot;Slide 3&quot;/&gt;&lt;property id=&quot;20307&quot; value=&quot;327&quot;/&gt;&lt;/object&gt;&lt;object type=&quot;3&quot; unique_id=&quot;10007&quot;&gt;&lt;property id=&quot;20148&quot; value=&quot;5&quot;/&gt;&lt;property id=&quot;20300&quot; value=&quot;Slide 4&quot;/&gt;&lt;property id=&quot;20307&quot; value=&quot;371&quot;/&gt;&lt;/object&gt;&lt;object type=&quot;3&quot; unique_id=&quot;10008&quot;&gt;&lt;property id=&quot;20148&quot; value=&quot;5&quot;/&gt;&lt;property id=&quot;20300&quot; value=&quot;Slide 5&quot;/&gt;&lt;property id=&quot;20307&quot; value=&quot;372&quot;/&gt;&lt;/object&gt;&lt;object type=&quot;3&quot; unique_id=&quot;10009&quot;&gt;&lt;property id=&quot;20148&quot; value=&quot;5&quot;/&gt;&lt;property id=&quot;20300&quot; value=&quot;Slide 6 - &amp;quot;1&amp;quot;&quot;/&gt;&lt;property id=&quot;20307&quot; value=&quot;373&quot;/&gt;&lt;/object&gt;&lt;object type=&quot;3&quot; unique_id=&quot;10010&quot;&gt;&lt;property id=&quot;20148&quot; value=&quot;5&quot;/&gt;&lt;property id=&quot;20300&quot; value=&quot;Slide 7&quot;/&gt;&lt;property id=&quot;20307&quot; value=&quot;374&quot;/&gt;&lt;/object&gt;&lt;object type=&quot;3&quot; unique_id=&quot;10011&quot;&gt;&lt;property id=&quot;20148&quot; value=&quot;5&quot;/&gt;&lt;property id=&quot;20300&quot; value=&quot;Slide 8 - &amp;quot;2&amp;quot;&quot;/&gt;&lt;property id=&quot;20307&quot; value=&quot;375&quot;/&gt;&lt;/object&gt;&lt;object type=&quot;3&quot; unique_id=&quot;10012&quot;&gt;&lt;property id=&quot;20148&quot; value=&quot;5&quot;/&gt;&lt;property id=&quot;20300&quot; value=&quot;Slide 9&quot;/&gt;&lt;property id=&quot;20307&quot; value=&quot;376&quot;/&gt;&lt;/object&gt;&lt;object type=&quot;3&quot; unique_id=&quot;10013&quot;&gt;&lt;property id=&quot;20148&quot; value=&quot;5&quot;/&gt;&lt;property id=&quot;20300&quot; value=&quot;Slide 10 - &amp;quot;3&amp;quot;&quot;/&gt;&lt;property id=&quot;20307&quot; value=&quot;377&quot;/&gt;&lt;/object&gt;&lt;object type=&quot;3&quot; unique_id=&quot;10014&quot;&gt;&lt;property id=&quot;20148&quot; value=&quot;5&quot;/&gt;&lt;property id=&quot;20300&quot; value=&quot;Slide 11&quot;/&gt;&lt;property id=&quot;20307&quot; value=&quot;378&quot;/&gt;&lt;/object&gt;&lt;object type=&quot;3&quot; unique_id=&quot;10015&quot;&gt;&lt;property id=&quot;20148&quot; value=&quot;5&quot;/&gt;&lt;property id=&quot;20300&quot; value=&quot;Slide 12 - &amp;quot;4&amp;quot;&quot;/&gt;&lt;property id=&quot;20307&quot; value=&quot;379&quot;/&gt;&lt;/object&gt;&lt;object type=&quot;3&quot; unique_id=&quot;10016&quot;&gt;&lt;property id=&quot;20148&quot; value=&quot;5&quot;/&gt;&lt;property id=&quot;20300&quot; value=&quot;Slide 13&quot;/&gt;&lt;property id=&quot;20307&quot; value=&quot;380&quot;/&gt;&lt;/object&gt;&lt;object type=&quot;3&quot; unique_id=&quot;10017&quot;&gt;&lt;property id=&quot;20148&quot; value=&quot;5&quot;/&gt;&lt;property id=&quot;20300&quot; value=&quot;Slide 14 - &amp;quot;…&amp;quot;&quot;/&gt;&lt;property id=&quot;20307&quot; value=&quot;381&quot;/&gt;&lt;/object&gt;&lt;object type=&quot;3&quot; unique_id=&quot;10018&quot;&gt;&lt;property id=&quot;20148&quot; value=&quot;5&quot;/&gt;&lt;property id=&quot;20300&quot; value=&quot;Slide 15&quot;/&gt;&lt;property id=&quot;20307&quot; value=&quot;382&quot;/&gt;&lt;/object&gt;&lt;object type=&quot;3&quot; unique_id=&quot;10019&quot;&gt;&lt;property id=&quot;20148&quot; value=&quot;5&quot;/&gt;&lt;property id=&quot;20300&quot; value=&quot;Slide 16&quot;/&gt;&lt;property id=&quot;20307&quot; value=&quot;383&quot;/&gt;&lt;/object&gt;&lt;object type=&quot;3&quot; unique_id=&quot;10020&quot;&gt;&lt;property id=&quot;20148&quot; value=&quot;5&quot;/&gt;&lt;property id=&quot;20300&quot; value=&quot;Slide 17&quot;/&gt;&lt;property id=&quot;20307&quot; value=&quot;384&quot;/&gt;&lt;/object&gt;&lt;object type=&quot;3&quot; unique_id=&quot;10021&quot;&gt;&lt;property id=&quot;20148&quot; value=&quot;5&quot;/&gt;&lt;property id=&quot;20300&quot; value=&quot;Slide 18&quot;/&gt;&lt;property id=&quot;20307&quot; value=&quot;354&quot;/&gt;&lt;/object&gt;&lt;object type=&quot;3&quot; unique_id=&quot;10022&quot;&gt;&lt;property id=&quot;20148&quot; value=&quot;5&quot;/&gt;&lt;property id=&quot;20300&quot; value=&quot;Slide 19&quot;/&gt;&lt;property id=&quot;20307&quot; value=&quot;339&quot;/&gt;&lt;/object&gt;&lt;object type=&quot;3&quot; unique_id=&quot;10023&quot;&gt;&lt;property id=&quot;20148&quot; value=&quot;5&quot;/&gt;&lt;property id=&quot;20300&quot; value=&quot;Slide 20&quot;/&gt;&lt;property id=&quot;20307&quot; value=&quot;346&quot;/&gt;&lt;/object&gt;&lt;object type=&quot;3&quot; unique_id=&quot;10024&quot;&gt;&lt;property id=&quot;20148&quot; value=&quot;5&quot;/&gt;&lt;property id=&quot;20300&quot; value=&quot;Slide 21&quot;/&gt;&lt;property id=&quot;20307&quot; value=&quot;364&quot;/&gt;&lt;/object&gt;&lt;object type=&quot;3&quot; unique_id=&quot;10025&quot;&gt;&lt;property id=&quot;20148&quot; value=&quot;5&quot;/&gt;&lt;property id=&quot;20300&quot; value=&quot;Slide 22&quot;/&gt;&lt;property id=&quot;20307&quot; value=&quot;353&quot;/&gt;&lt;/object&gt;&lt;object type=&quot;3&quot; unique_id=&quot;10026&quot;&gt;&lt;property id=&quot;20148&quot; value=&quot;5&quot;/&gt;&lt;property id=&quot;20300&quot; value=&quot;Slide 23&quot;/&gt;&lt;property id=&quot;20307&quot; value=&quot;344&quot;/&gt;&lt;/object&gt;&lt;object type=&quot;3&quot; unique_id=&quot;10027&quot;&gt;&lt;property id=&quot;20148&quot; value=&quot;5&quot;/&gt;&lt;property id=&quot;20300&quot; value=&quot;Slide 24&quot;/&gt;&lt;property id=&quot;20307&quot; value=&quot;355&quot;/&gt;&lt;/object&gt;&lt;object type=&quot;3&quot; unique_id=&quot;10028&quot;&gt;&lt;property id=&quot;20148&quot; value=&quot;5&quot;/&gt;&lt;property id=&quot;20300&quot; value=&quot;Slide 25&quot;/&gt;&lt;property id=&quot;20307&quot; value=&quot;343&quot;/&gt;&lt;/object&gt;&lt;object type=&quot;3&quot; unique_id=&quot;10029&quot;&gt;&lt;property id=&quot;20148&quot; value=&quot;5&quot;/&gt;&lt;property id=&quot;20300&quot; value=&quot;Slide 26&quot;/&gt;&lt;property id=&quot;20307&quot; value=&quot;365&quot;/&gt;&lt;/object&gt;&lt;object type=&quot;3&quot; unique_id=&quot;10030&quot;&gt;&lt;property id=&quot;20148&quot; value=&quot;5&quot;/&gt;&lt;property id=&quot;20300&quot; value=&quot;Slide 27&quot;/&gt;&lt;property id=&quot;20307&quot; value=&quot;312&quot;/&gt;&lt;/object&gt;&lt;object type=&quot;3&quot; unique_id=&quot;10031&quot;&gt;&lt;property id=&quot;20148&quot; value=&quot;5&quot;/&gt;&lt;property id=&quot;20300&quot; value=&quot;Slide 28&quot;/&gt;&lt;property id=&quot;20307&quot; value=&quot;278&quot;/&gt;&lt;/object&gt;&lt;object type=&quot;3&quot; unique_id=&quot;10032&quot;&gt;&lt;property id=&quot;20148&quot; value=&quot;5&quot;/&gt;&lt;property id=&quot;20300&quot; value=&quot;Slide 29&quot;/&gt;&lt;property id=&quot;20307&quot; value=&quot;263&quot;/&gt;&lt;/object&gt;&lt;object type=&quot;3&quot; unique_id=&quot;10033&quot;&gt;&lt;property id=&quot;20148&quot; value=&quot;5&quot;/&gt;&lt;property id=&quot;20300&quot; value=&quot;Slide 30&quot;/&gt;&lt;property id=&quot;20307&quot; value=&quot;370&quot;/&gt;&lt;/object&gt;&lt;object type=&quot;3&quot; unique_id=&quot;10034&quot;&gt;&lt;property id=&quot;20148&quot; value=&quot;5&quot;/&gt;&lt;property id=&quot;20300&quot; value=&quot;Slide 31&quot;/&gt;&lt;property id=&quot;20307&quot; value=&quot;361&quot;/&gt;&lt;/object&gt;&lt;object type=&quot;3&quot; unique_id=&quot;10035&quot;&gt;&lt;property id=&quot;20148&quot; value=&quot;5&quot;/&gt;&lt;property id=&quot;20300&quot; value=&quot;Slide 32&quot;/&gt;&lt;property id=&quot;20307&quot; value=&quot;273&quot;/&gt;&lt;/object&gt;&lt;object type=&quot;3&quot; unique_id=&quot;10036&quot;&gt;&lt;property id=&quot;20148&quot; value=&quot;5&quot;/&gt;&lt;property id=&quot;20300&quot; value=&quot;Slide 33&quot;/&gt;&lt;property id=&quot;20307&quot; value=&quot;385&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4740</TotalTime>
  <Words>2844</Words>
  <Application>Microsoft Office PowerPoint</Application>
  <PresentationFormat>On-screen Show (4:3)</PresentationFormat>
  <Paragraphs>561</Paragraphs>
  <Slides>40</Slides>
  <Notes>40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40</vt:i4>
      </vt:variant>
    </vt:vector>
  </HeadingPairs>
  <TitlesOfParts>
    <vt:vector size="53" baseType="lpstr">
      <vt:lpstr>Agency FB</vt:lpstr>
      <vt:lpstr>Arial</vt:lpstr>
      <vt:lpstr>Calibri</vt:lpstr>
      <vt:lpstr>Consolas</vt:lpstr>
      <vt:lpstr>Constantia</vt:lpstr>
      <vt:lpstr>Courier New</vt:lpstr>
      <vt:lpstr>Tahoma</vt:lpstr>
      <vt:lpstr>Times New Roman</vt:lpstr>
      <vt:lpstr>Wingdings</vt:lpstr>
      <vt:lpstr>Wingdings 2</vt:lpstr>
      <vt:lpstr>Wingdings-Regular</vt:lpstr>
      <vt:lpstr>Default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junaid.qadir</dc:creator>
  <cp:lastModifiedBy>user</cp:lastModifiedBy>
  <cp:revision>897</cp:revision>
  <dcterms:created xsi:type="dcterms:W3CDTF">2008-10-31T04:37:28Z</dcterms:created>
  <dcterms:modified xsi:type="dcterms:W3CDTF">2021-03-25T03:33:31Z</dcterms:modified>
</cp:coreProperties>
</file>