
<file path=[Content_Types].xml><?xml version="1.0" encoding="utf-8"?>
<Types xmlns="http://schemas.openxmlformats.org/package/2006/content-types">
  <Override PartName="/ppt/slideMasters/slideMaster3.xml" ContentType="application/vnd.openxmlformats-officedocument.presentationml.slideMaster+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5" r:id="rId3"/>
  </p:sldMasterIdLst>
  <p:notesMasterIdLst>
    <p:notesMasterId r:id="rId25"/>
  </p:notesMasterIdLst>
  <p:sldIdLst>
    <p:sldId id="273" r:id="rId4"/>
    <p:sldId id="274" r:id="rId5"/>
    <p:sldId id="315" r:id="rId6"/>
    <p:sldId id="302" r:id="rId7"/>
    <p:sldId id="305" r:id="rId8"/>
    <p:sldId id="306" r:id="rId9"/>
    <p:sldId id="307" r:id="rId10"/>
    <p:sldId id="308" r:id="rId11"/>
    <p:sldId id="303" r:id="rId12"/>
    <p:sldId id="310" r:id="rId13"/>
    <p:sldId id="313" r:id="rId14"/>
    <p:sldId id="314" r:id="rId15"/>
    <p:sldId id="304" r:id="rId16"/>
    <p:sldId id="287" r:id="rId17"/>
    <p:sldId id="288" r:id="rId18"/>
    <p:sldId id="289" r:id="rId19"/>
    <p:sldId id="290" r:id="rId20"/>
    <p:sldId id="291" r:id="rId21"/>
    <p:sldId id="292" r:id="rId22"/>
    <p:sldId id="311" r:id="rId23"/>
    <p:sldId id="275"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69312" autoAdjust="0"/>
  </p:normalViewPr>
  <p:slideViewPr>
    <p:cSldViewPr>
      <p:cViewPr varScale="1">
        <p:scale>
          <a:sx n="46" d="100"/>
          <a:sy n="46" d="100"/>
        </p:scale>
        <p:origin x="-112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4AA6DD-DA0F-439A-B789-678C4F7D0D31}" type="doc">
      <dgm:prSet loTypeId="urn:microsoft.com/office/officeart/2005/8/layout/hierarchy3" loCatId="hierarchy" qsTypeId="urn:microsoft.com/office/officeart/2005/8/quickstyle/simple1" qsCatId="simple" csTypeId="urn:microsoft.com/office/officeart/2005/8/colors/accent1_2" csCatId="accent1"/>
      <dgm:spPr/>
      <dgm:t>
        <a:bodyPr/>
        <a:lstStyle/>
        <a:p>
          <a:endParaRPr lang="en-US"/>
        </a:p>
      </dgm:t>
    </dgm:pt>
    <dgm:pt modelId="{6130E305-5D5E-4811-9C4F-8C6A92BBBDF9}">
      <dgm:prSet/>
      <dgm:spPr/>
      <dgm:t>
        <a:bodyPr/>
        <a:lstStyle/>
        <a:p>
          <a:pPr rtl="0"/>
          <a:r>
            <a:rPr lang="en-US" b="1" dirty="0" smtClean="0"/>
            <a:t>General</a:t>
          </a:r>
          <a:endParaRPr lang="en-US" b="1" dirty="0"/>
        </a:p>
      </dgm:t>
    </dgm:pt>
    <dgm:pt modelId="{782B9E9B-07CD-48C8-8184-614148022ECB}" type="parTrans" cxnId="{125A158C-2187-4F0F-BBA0-9B28AFE163F1}">
      <dgm:prSet/>
      <dgm:spPr/>
      <dgm:t>
        <a:bodyPr/>
        <a:lstStyle/>
        <a:p>
          <a:endParaRPr lang="en-US"/>
        </a:p>
      </dgm:t>
    </dgm:pt>
    <dgm:pt modelId="{323A4D17-928D-4A49-9C68-608CA5634314}" type="sibTrans" cxnId="{125A158C-2187-4F0F-BBA0-9B28AFE163F1}">
      <dgm:prSet/>
      <dgm:spPr/>
      <dgm:t>
        <a:bodyPr/>
        <a:lstStyle/>
        <a:p>
          <a:endParaRPr lang="en-US"/>
        </a:p>
      </dgm:t>
    </dgm:pt>
    <dgm:pt modelId="{CFB34B30-F546-4CBB-B1CC-C0DDD5F8196C}">
      <dgm:prSet/>
      <dgm:spPr/>
      <dgm:t>
        <a:bodyPr/>
        <a:lstStyle/>
        <a:p>
          <a:pPr rtl="0"/>
          <a:r>
            <a:rPr lang="en-US" b="1" dirty="0" smtClean="0"/>
            <a:t>Socket call</a:t>
          </a:r>
          <a:endParaRPr lang="en-US" dirty="0"/>
        </a:p>
      </dgm:t>
    </dgm:pt>
    <dgm:pt modelId="{F2AF6089-DBA9-4FBC-98B8-F7F21F3270E3}" type="parTrans" cxnId="{66202AD7-4A6D-4CD2-ABC9-04C7768C705F}">
      <dgm:prSet/>
      <dgm:spPr/>
      <dgm:t>
        <a:bodyPr/>
        <a:lstStyle/>
        <a:p>
          <a:endParaRPr lang="en-US"/>
        </a:p>
      </dgm:t>
    </dgm:pt>
    <dgm:pt modelId="{A3B9F45B-43EA-4E32-9A83-89AE15392B26}" type="sibTrans" cxnId="{66202AD7-4A6D-4CD2-ABC9-04C7768C705F}">
      <dgm:prSet/>
      <dgm:spPr/>
      <dgm:t>
        <a:bodyPr/>
        <a:lstStyle/>
        <a:p>
          <a:endParaRPr lang="en-US"/>
        </a:p>
      </dgm:t>
    </dgm:pt>
    <dgm:pt modelId="{55213E7D-0324-42E3-A2D0-F629C3E18B5A}">
      <dgm:prSet/>
      <dgm:spPr/>
      <dgm:t>
        <a:bodyPr/>
        <a:lstStyle/>
        <a:p>
          <a:pPr rtl="0"/>
          <a:r>
            <a:rPr lang="en-US" b="1" dirty="0" smtClean="0"/>
            <a:t>Write call</a:t>
          </a:r>
          <a:endParaRPr lang="en-US" dirty="0"/>
        </a:p>
      </dgm:t>
    </dgm:pt>
    <dgm:pt modelId="{10435C73-DBBE-4C25-9510-A91CC40A626F}" type="parTrans" cxnId="{218B388F-233E-40AF-9C90-2AB4CF35EB40}">
      <dgm:prSet/>
      <dgm:spPr/>
      <dgm:t>
        <a:bodyPr/>
        <a:lstStyle/>
        <a:p>
          <a:endParaRPr lang="en-US"/>
        </a:p>
      </dgm:t>
    </dgm:pt>
    <dgm:pt modelId="{43C5E116-5D40-4C89-9D53-85F21FA6C49D}" type="sibTrans" cxnId="{218B388F-233E-40AF-9C90-2AB4CF35EB40}">
      <dgm:prSet/>
      <dgm:spPr/>
      <dgm:t>
        <a:bodyPr/>
        <a:lstStyle/>
        <a:p>
          <a:endParaRPr lang="en-US"/>
        </a:p>
      </dgm:t>
    </dgm:pt>
    <dgm:pt modelId="{FA55B1A3-2430-4B99-B192-989FF16B8ED7}">
      <dgm:prSet/>
      <dgm:spPr/>
      <dgm:t>
        <a:bodyPr/>
        <a:lstStyle/>
        <a:p>
          <a:pPr rtl="0"/>
          <a:r>
            <a:rPr lang="en-US" b="1" dirty="0" smtClean="0"/>
            <a:t>Read call</a:t>
          </a:r>
          <a:endParaRPr lang="en-US" dirty="0"/>
        </a:p>
      </dgm:t>
    </dgm:pt>
    <dgm:pt modelId="{E2ABFBB7-4095-4116-ADD7-73EC32EC75FA}" type="parTrans" cxnId="{5957A3C5-9271-4553-B483-8008C21C863F}">
      <dgm:prSet/>
      <dgm:spPr/>
      <dgm:t>
        <a:bodyPr/>
        <a:lstStyle/>
        <a:p>
          <a:endParaRPr lang="en-US"/>
        </a:p>
      </dgm:t>
    </dgm:pt>
    <dgm:pt modelId="{BC243B33-C405-41E0-BE85-4C770F2967E9}" type="sibTrans" cxnId="{5957A3C5-9271-4553-B483-8008C21C863F}">
      <dgm:prSet/>
      <dgm:spPr/>
      <dgm:t>
        <a:bodyPr/>
        <a:lstStyle/>
        <a:p>
          <a:endParaRPr lang="en-US"/>
        </a:p>
      </dgm:t>
    </dgm:pt>
    <dgm:pt modelId="{ABB58C17-1E8A-4D1F-82DA-BE91A8843D6A}">
      <dgm:prSet/>
      <dgm:spPr/>
      <dgm:t>
        <a:bodyPr/>
        <a:lstStyle/>
        <a:p>
          <a:pPr rtl="0"/>
          <a:r>
            <a:rPr lang="en-US" b="1" dirty="0" smtClean="0"/>
            <a:t>Close calls</a:t>
          </a:r>
          <a:endParaRPr lang="en-US" dirty="0"/>
        </a:p>
      </dgm:t>
    </dgm:pt>
    <dgm:pt modelId="{60ABEE0F-E179-427A-B5C3-D3B371998B16}" type="parTrans" cxnId="{B33FA75D-368C-4C88-923A-2B70E96EEDB1}">
      <dgm:prSet/>
      <dgm:spPr/>
      <dgm:t>
        <a:bodyPr/>
        <a:lstStyle/>
        <a:p>
          <a:endParaRPr lang="en-US"/>
        </a:p>
      </dgm:t>
    </dgm:pt>
    <dgm:pt modelId="{489A1546-083C-4B96-B57F-D56E3ADF3FB8}" type="sibTrans" cxnId="{B33FA75D-368C-4C88-923A-2B70E96EEDB1}">
      <dgm:prSet/>
      <dgm:spPr/>
      <dgm:t>
        <a:bodyPr/>
        <a:lstStyle/>
        <a:p>
          <a:endParaRPr lang="en-US"/>
        </a:p>
      </dgm:t>
    </dgm:pt>
    <dgm:pt modelId="{D61FFE1A-95F4-4F2F-8A78-CDCBA5FA9E86}">
      <dgm:prSet/>
      <dgm:spPr/>
      <dgm:t>
        <a:bodyPr/>
        <a:lstStyle/>
        <a:p>
          <a:pPr rtl="0"/>
          <a:r>
            <a:rPr lang="en-US" b="1" dirty="0" smtClean="0"/>
            <a:t>Server</a:t>
          </a:r>
          <a:endParaRPr lang="en-US" dirty="0"/>
        </a:p>
      </dgm:t>
    </dgm:pt>
    <dgm:pt modelId="{63712401-17AC-4230-A3A9-A7DE1237AA66}" type="parTrans" cxnId="{0452C939-1EB8-4E9F-81A9-4F74AF9697A8}">
      <dgm:prSet/>
      <dgm:spPr/>
      <dgm:t>
        <a:bodyPr/>
        <a:lstStyle/>
        <a:p>
          <a:endParaRPr lang="en-US"/>
        </a:p>
      </dgm:t>
    </dgm:pt>
    <dgm:pt modelId="{B7EB0089-BE91-4204-A29B-565DB3E8A61D}" type="sibTrans" cxnId="{0452C939-1EB8-4E9F-81A9-4F74AF9697A8}">
      <dgm:prSet/>
      <dgm:spPr/>
      <dgm:t>
        <a:bodyPr/>
        <a:lstStyle/>
        <a:p>
          <a:endParaRPr lang="en-US"/>
        </a:p>
      </dgm:t>
    </dgm:pt>
    <dgm:pt modelId="{E3650DA7-58FE-4B68-AEA7-A75CFF00EB4F}">
      <dgm:prSet/>
      <dgm:spPr/>
      <dgm:t>
        <a:bodyPr/>
        <a:lstStyle/>
        <a:p>
          <a:pPr rtl="0"/>
          <a:r>
            <a:rPr lang="en-US" b="1" dirty="0" smtClean="0"/>
            <a:t>Bind call</a:t>
          </a:r>
          <a:endParaRPr lang="en-US" dirty="0"/>
        </a:p>
      </dgm:t>
    </dgm:pt>
    <dgm:pt modelId="{C6249BF2-6FAC-4AC1-8119-5E3B4D62E1A7}" type="parTrans" cxnId="{D41FF349-0DBF-4B21-9388-6787908F7072}">
      <dgm:prSet/>
      <dgm:spPr/>
      <dgm:t>
        <a:bodyPr/>
        <a:lstStyle/>
        <a:p>
          <a:endParaRPr lang="en-US"/>
        </a:p>
      </dgm:t>
    </dgm:pt>
    <dgm:pt modelId="{9ACFEBA4-7B1F-404A-9122-2B179E1935F9}" type="sibTrans" cxnId="{D41FF349-0DBF-4B21-9388-6787908F7072}">
      <dgm:prSet/>
      <dgm:spPr/>
      <dgm:t>
        <a:bodyPr/>
        <a:lstStyle/>
        <a:p>
          <a:endParaRPr lang="en-US"/>
        </a:p>
      </dgm:t>
    </dgm:pt>
    <dgm:pt modelId="{85ED5282-97A3-4B06-97E3-AB7394026E70}">
      <dgm:prSet/>
      <dgm:spPr/>
      <dgm:t>
        <a:bodyPr/>
        <a:lstStyle/>
        <a:p>
          <a:pPr rtl="0"/>
          <a:r>
            <a:rPr lang="en-US" b="1" dirty="0" smtClean="0"/>
            <a:t>Listen call</a:t>
          </a:r>
          <a:endParaRPr lang="en-US" dirty="0"/>
        </a:p>
      </dgm:t>
    </dgm:pt>
    <dgm:pt modelId="{5B45097A-1B85-45BC-92A0-2CA2A1440A75}" type="parTrans" cxnId="{761B82AC-AFDA-4824-8833-C55FB3F379FC}">
      <dgm:prSet/>
      <dgm:spPr/>
      <dgm:t>
        <a:bodyPr/>
        <a:lstStyle/>
        <a:p>
          <a:endParaRPr lang="en-US"/>
        </a:p>
      </dgm:t>
    </dgm:pt>
    <dgm:pt modelId="{DA5ED077-292F-4044-917E-4698AADDBC44}" type="sibTrans" cxnId="{761B82AC-AFDA-4824-8833-C55FB3F379FC}">
      <dgm:prSet/>
      <dgm:spPr/>
      <dgm:t>
        <a:bodyPr/>
        <a:lstStyle/>
        <a:p>
          <a:endParaRPr lang="en-US"/>
        </a:p>
      </dgm:t>
    </dgm:pt>
    <dgm:pt modelId="{37E65DE5-89C7-4F59-8A83-49FF257351E1}">
      <dgm:prSet/>
      <dgm:spPr/>
      <dgm:t>
        <a:bodyPr/>
        <a:lstStyle/>
        <a:p>
          <a:pPr rtl="0"/>
          <a:r>
            <a:rPr lang="en-US" b="1" dirty="0" smtClean="0"/>
            <a:t>Accept call</a:t>
          </a:r>
          <a:endParaRPr lang="en-US" dirty="0"/>
        </a:p>
      </dgm:t>
    </dgm:pt>
    <dgm:pt modelId="{9B2D6874-1040-47EB-8684-55F265E6A8EF}" type="parTrans" cxnId="{CAB8169A-0A8B-4C74-9FA5-8E851D60B777}">
      <dgm:prSet/>
      <dgm:spPr/>
      <dgm:t>
        <a:bodyPr/>
        <a:lstStyle/>
        <a:p>
          <a:endParaRPr lang="en-US"/>
        </a:p>
      </dgm:t>
    </dgm:pt>
    <dgm:pt modelId="{9962EBDF-C2B4-4D73-BC64-8385D07180B4}" type="sibTrans" cxnId="{CAB8169A-0A8B-4C74-9FA5-8E851D60B777}">
      <dgm:prSet/>
      <dgm:spPr/>
      <dgm:t>
        <a:bodyPr/>
        <a:lstStyle/>
        <a:p>
          <a:endParaRPr lang="en-US"/>
        </a:p>
      </dgm:t>
    </dgm:pt>
    <dgm:pt modelId="{93B910A2-1823-4DD2-941D-C1A7A0B813EC}">
      <dgm:prSet/>
      <dgm:spPr/>
      <dgm:t>
        <a:bodyPr/>
        <a:lstStyle/>
        <a:p>
          <a:pPr rtl="0"/>
          <a:r>
            <a:rPr lang="en-US" b="1" dirty="0" smtClean="0"/>
            <a:t>Client</a:t>
          </a:r>
          <a:endParaRPr lang="en-US" dirty="0"/>
        </a:p>
      </dgm:t>
    </dgm:pt>
    <dgm:pt modelId="{E2CDD855-ED88-4173-87E2-FFEBF79BE6F1}" type="parTrans" cxnId="{EC73563D-A856-4475-A712-69D5C7AD3613}">
      <dgm:prSet/>
      <dgm:spPr/>
      <dgm:t>
        <a:bodyPr/>
        <a:lstStyle/>
        <a:p>
          <a:endParaRPr lang="en-US"/>
        </a:p>
      </dgm:t>
    </dgm:pt>
    <dgm:pt modelId="{497A790F-96A6-46AC-B331-97049421AD40}" type="sibTrans" cxnId="{EC73563D-A856-4475-A712-69D5C7AD3613}">
      <dgm:prSet/>
      <dgm:spPr/>
      <dgm:t>
        <a:bodyPr/>
        <a:lstStyle/>
        <a:p>
          <a:endParaRPr lang="en-US"/>
        </a:p>
      </dgm:t>
    </dgm:pt>
    <dgm:pt modelId="{F2D3E829-A1B2-44E0-A498-7FEDB615A69F}">
      <dgm:prSet/>
      <dgm:spPr/>
      <dgm:t>
        <a:bodyPr/>
        <a:lstStyle/>
        <a:p>
          <a:pPr rtl="0"/>
          <a:r>
            <a:rPr lang="en-US" b="1" dirty="0" smtClean="0"/>
            <a:t>Connect call</a:t>
          </a:r>
          <a:endParaRPr lang="en-US" dirty="0"/>
        </a:p>
      </dgm:t>
    </dgm:pt>
    <dgm:pt modelId="{D4E478EF-A4B2-4718-B0D9-6C8640C66187}" type="parTrans" cxnId="{0D6504BE-FA54-41B1-8779-9240F3A0FD75}">
      <dgm:prSet/>
      <dgm:spPr/>
      <dgm:t>
        <a:bodyPr/>
        <a:lstStyle/>
        <a:p>
          <a:endParaRPr lang="en-US"/>
        </a:p>
      </dgm:t>
    </dgm:pt>
    <dgm:pt modelId="{61EBF0E5-5A98-42C4-BAC3-2B560C54933E}" type="sibTrans" cxnId="{0D6504BE-FA54-41B1-8779-9240F3A0FD75}">
      <dgm:prSet/>
      <dgm:spPr/>
      <dgm:t>
        <a:bodyPr/>
        <a:lstStyle/>
        <a:p>
          <a:endParaRPr lang="en-US"/>
        </a:p>
      </dgm:t>
    </dgm:pt>
    <dgm:pt modelId="{F329E383-72BC-4EC7-8957-960537938C33}" type="pres">
      <dgm:prSet presAssocID="{574AA6DD-DA0F-439A-B789-678C4F7D0D31}" presName="diagram" presStyleCnt="0">
        <dgm:presLayoutVars>
          <dgm:chPref val="1"/>
          <dgm:dir/>
          <dgm:animOne val="branch"/>
          <dgm:animLvl val="lvl"/>
          <dgm:resizeHandles/>
        </dgm:presLayoutVars>
      </dgm:prSet>
      <dgm:spPr/>
      <dgm:t>
        <a:bodyPr/>
        <a:lstStyle/>
        <a:p>
          <a:endParaRPr lang="en-US"/>
        </a:p>
      </dgm:t>
    </dgm:pt>
    <dgm:pt modelId="{5E7BF703-E24D-4D5B-B611-C575C805B11D}" type="pres">
      <dgm:prSet presAssocID="{6130E305-5D5E-4811-9C4F-8C6A92BBBDF9}" presName="root" presStyleCnt="0"/>
      <dgm:spPr/>
    </dgm:pt>
    <dgm:pt modelId="{9E3024B8-ACA2-450B-9463-C2BB4AB14F99}" type="pres">
      <dgm:prSet presAssocID="{6130E305-5D5E-4811-9C4F-8C6A92BBBDF9}" presName="rootComposite" presStyleCnt="0"/>
      <dgm:spPr/>
    </dgm:pt>
    <dgm:pt modelId="{DF005CE7-3789-45E1-94FF-1E13B35FDD6F}" type="pres">
      <dgm:prSet presAssocID="{6130E305-5D5E-4811-9C4F-8C6A92BBBDF9}" presName="rootText" presStyleLbl="node1" presStyleIdx="0" presStyleCnt="3"/>
      <dgm:spPr/>
      <dgm:t>
        <a:bodyPr/>
        <a:lstStyle/>
        <a:p>
          <a:endParaRPr lang="en-US"/>
        </a:p>
      </dgm:t>
    </dgm:pt>
    <dgm:pt modelId="{A0CF9E36-B734-462D-B729-6B9AEE0D3794}" type="pres">
      <dgm:prSet presAssocID="{6130E305-5D5E-4811-9C4F-8C6A92BBBDF9}" presName="rootConnector" presStyleLbl="node1" presStyleIdx="0" presStyleCnt="3"/>
      <dgm:spPr/>
      <dgm:t>
        <a:bodyPr/>
        <a:lstStyle/>
        <a:p>
          <a:endParaRPr lang="en-US"/>
        </a:p>
      </dgm:t>
    </dgm:pt>
    <dgm:pt modelId="{6C8EA369-A4BE-4EAC-B8EF-7C7ED0E33A5B}" type="pres">
      <dgm:prSet presAssocID="{6130E305-5D5E-4811-9C4F-8C6A92BBBDF9}" presName="childShape" presStyleCnt="0"/>
      <dgm:spPr/>
    </dgm:pt>
    <dgm:pt modelId="{0261EB4C-84B3-4406-9C94-B928406442A2}" type="pres">
      <dgm:prSet presAssocID="{F2AF6089-DBA9-4FBC-98B8-F7F21F3270E3}" presName="Name13" presStyleLbl="parChTrans1D2" presStyleIdx="0" presStyleCnt="8"/>
      <dgm:spPr/>
      <dgm:t>
        <a:bodyPr/>
        <a:lstStyle/>
        <a:p>
          <a:endParaRPr lang="en-US"/>
        </a:p>
      </dgm:t>
    </dgm:pt>
    <dgm:pt modelId="{0876AA13-2EC5-4585-86B6-8FE1294C8FE5}" type="pres">
      <dgm:prSet presAssocID="{CFB34B30-F546-4CBB-B1CC-C0DDD5F8196C}" presName="childText" presStyleLbl="bgAcc1" presStyleIdx="0" presStyleCnt="8">
        <dgm:presLayoutVars>
          <dgm:bulletEnabled val="1"/>
        </dgm:presLayoutVars>
      </dgm:prSet>
      <dgm:spPr/>
      <dgm:t>
        <a:bodyPr/>
        <a:lstStyle/>
        <a:p>
          <a:endParaRPr lang="en-US"/>
        </a:p>
      </dgm:t>
    </dgm:pt>
    <dgm:pt modelId="{85385CFE-D647-4430-AD01-211CE9554842}" type="pres">
      <dgm:prSet presAssocID="{10435C73-DBBE-4C25-9510-A91CC40A626F}" presName="Name13" presStyleLbl="parChTrans1D2" presStyleIdx="1" presStyleCnt="8"/>
      <dgm:spPr/>
      <dgm:t>
        <a:bodyPr/>
        <a:lstStyle/>
        <a:p>
          <a:endParaRPr lang="en-US"/>
        </a:p>
      </dgm:t>
    </dgm:pt>
    <dgm:pt modelId="{29ED06A6-A291-44BD-8821-7CD49E7703D7}" type="pres">
      <dgm:prSet presAssocID="{55213E7D-0324-42E3-A2D0-F629C3E18B5A}" presName="childText" presStyleLbl="bgAcc1" presStyleIdx="1" presStyleCnt="8">
        <dgm:presLayoutVars>
          <dgm:bulletEnabled val="1"/>
        </dgm:presLayoutVars>
      </dgm:prSet>
      <dgm:spPr/>
      <dgm:t>
        <a:bodyPr/>
        <a:lstStyle/>
        <a:p>
          <a:endParaRPr lang="en-US"/>
        </a:p>
      </dgm:t>
    </dgm:pt>
    <dgm:pt modelId="{85C1CF9D-EFFF-47FF-A217-81025C139ABF}" type="pres">
      <dgm:prSet presAssocID="{E2ABFBB7-4095-4116-ADD7-73EC32EC75FA}" presName="Name13" presStyleLbl="parChTrans1D2" presStyleIdx="2" presStyleCnt="8"/>
      <dgm:spPr/>
      <dgm:t>
        <a:bodyPr/>
        <a:lstStyle/>
        <a:p>
          <a:endParaRPr lang="en-US"/>
        </a:p>
      </dgm:t>
    </dgm:pt>
    <dgm:pt modelId="{667B6B61-D3D6-4A06-B6A1-1C4D2B51FCCB}" type="pres">
      <dgm:prSet presAssocID="{FA55B1A3-2430-4B99-B192-989FF16B8ED7}" presName="childText" presStyleLbl="bgAcc1" presStyleIdx="2" presStyleCnt="8">
        <dgm:presLayoutVars>
          <dgm:bulletEnabled val="1"/>
        </dgm:presLayoutVars>
      </dgm:prSet>
      <dgm:spPr/>
      <dgm:t>
        <a:bodyPr/>
        <a:lstStyle/>
        <a:p>
          <a:endParaRPr lang="en-US"/>
        </a:p>
      </dgm:t>
    </dgm:pt>
    <dgm:pt modelId="{7B83F196-A16C-4CA1-8442-834A16710360}" type="pres">
      <dgm:prSet presAssocID="{60ABEE0F-E179-427A-B5C3-D3B371998B16}" presName="Name13" presStyleLbl="parChTrans1D2" presStyleIdx="3" presStyleCnt="8"/>
      <dgm:spPr/>
      <dgm:t>
        <a:bodyPr/>
        <a:lstStyle/>
        <a:p>
          <a:endParaRPr lang="en-US"/>
        </a:p>
      </dgm:t>
    </dgm:pt>
    <dgm:pt modelId="{BE7CBD86-6BD6-4272-83E2-4803EB904773}" type="pres">
      <dgm:prSet presAssocID="{ABB58C17-1E8A-4D1F-82DA-BE91A8843D6A}" presName="childText" presStyleLbl="bgAcc1" presStyleIdx="3" presStyleCnt="8">
        <dgm:presLayoutVars>
          <dgm:bulletEnabled val="1"/>
        </dgm:presLayoutVars>
      </dgm:prSet>
      <dgm:spPr/>
      <dgm:t>
        <a:bodyPr/>
        <a:lstStyle/>
        <a:p>
          <a:endParaRPr lang="en-US"/>
        </a:p>
      </dgm:t>
    </dgm:pt>
    <dgm:pt modelId="{429B6D8F-FED0-4ED9-AF3C-52A00918163D}" type="pres">
      <dgm:prSet presAssocID="{D61FFE1A-95F4-4F2F-8A78-CDCBA5FA9E86}" presName="root" presStyleCnt="0"/>
      <dgm:spPr/>
    </dgm:pt>
    <dgm:pt modelId="{01FBDA64-24AC-4337-AC51-0523DDA28029}" type="pres">
      <dgm:prSet presAssocID="{D61FFE1A-95F4-4F2F-8A78-CDCBA5FA9E86}" presName="rootComposite" presStyleCnt="0"/>
      <dgm:spPr/>
    </dgm:pt>
    <dgm:pt modelId="{E3A76D42-6F83-4ECB-A1CA-CA6F0B8CF4E7}" type="pres">
      <dgm:prSet presAssocID="{D61FFE1A-95F4-4F2F-8A78-CDCBA5FA9E86}" presName="rootText" presStyleLbl="node1" presStyleIdx="1" presStyleCnt="3"/>
      <dgm:spPr/>
      <dgm:t>
        <a:bodyPr/>
        <a:lstStyle/>
        <a:p>
          <a:endParaRPr lang="en-US"/>
        </a:p>
      </dgm:t>
    </dgm:pt>
    <dgm:pt modelId="{8AACFF1E-3A8B-4506-A884-81BBCAE42FE5}" type="pres">
      <dgm:prSet presAssocID="{D61FFE1A-95F4-4F2F-8A78-CDCBA5FA9E86}" presName="rootConnector" presStyleLbl="node1" presStyleIdx="1" presStyleCnt="3"/>
      <dgm:spPr/>
      <dgm:t>
        <a:bodyPr/>
        <a:lstStyle/>
        <a:p>
          <a:endParaRPr lang="en-US"/>
        </a:p>
      </dgm:t>
    </dgm:pt>
    <dgm:pt modelId="{0A2400DD-CA1B-4867-B8DE-803F55CB2F8A}" type="pres">
      <dgm:prSet presAssocID="{D61FFE1A-95F4-4F2F-8A78-CDCBA5FA9E86}" presName="childShape" presStyleCnt="0"/>
      <dgm:spPr/>
    </dgm:pt>
    <dgm:pt modelId="{075CB7CB-0210-4AE7-ACE0-6AE1B2B6D8F2}" type="pres">
      <dgm:prSet presAssocID="{C6249BF2-6FAC-4AC1-8119-5E3B4D62E1A7}" presName="Name13" presStyleLbl="parChTrans1D2" presStyleIdx="4" presStyleCnt="8"/>
      <dgm:spPr/>
      <dgm:t>
        <a:bodyPr/>
        <a:lstStyle/>
        <a:p>
          <a:endParaRPr lang="en-US"/>
        </a:p>
      </dgm:t>
    </dgm:pt>
    <dgm:pt modelId="{967D17C6-9EC4-4ECC-A523-CD0D6F4744F1}" type="pres">
      <dgm:prSet presAssocID="{E3650DA7-58FE-4B68-AEA7-A75CFF00EB4F}" presName="childText" presStyleLbl="bgAcc1" presStyleIdx="4" presStyleCnt="8">
        <dgm:presLayoutVars>
          <dgm:bulletEnabled val="1"/>
        </dgm:presLayoutVars>
      </dgm:prSet>
      <dgm:spPr/>
      <dgm:t>
        <a:bodyPr/>
        <a:lstStyle/>
        <a:p>
          <a:endParaRPr lang="en-US"/>
        </a:p>
      </dgm:t>
    </dgm:pt>
    <dgm:pt modelId="{09BAD016-54C6-4A4B-BD7A-5D1621DA2DE0}" type="pres">
      <dgm:prSet presAssocID="{5B45097A-1B85-45BC-92A0-2CA2A1440A75}" presName="Name13" presStyleLbl="parChTrans1D2" presStyleIdx="5" presStyleCnt="8"/>
      <dgm:spPr/>
      <dgm:t>
        <a:bodyPr/>
        <a:lstStyle/>
        <a:p>
          <a:endParaRPr lang="en-US"/>
        </a:p>
      </dgm:t>
    </dgm:pt>
    <dgm:pt modelId="{9D3D4027-8850-4574-A0F5-2C823718EA1F}" type="pres">
      <dgm:prSet presAssocID="{85ED5282-97A3-4B06-97E3-AB7394026E70}" presName="childText" presStyleLbl="bgAcc1" presStyleIdx="5" presStyleCnt="8">
        <dgm:presLayoutVars>
          <dgm:bulletEnabled val="1"/>
        </dgm:presLayoutVars>
      </dgm:prSet>
      <dgm:spPr/>
      <dgm:t>
        <a:bodyPr/>
        <a:lstStyle/>
        <a:p>
          <a:endParaRPr lang="en-US"/>
        </a:p>
      </dgm:t>
    </dgm:pt>
    <dgm:pt modelId="{1A5222AC-5A8E-4261-A4F4-0569C1237F2D}" type="pres">
      <dgm:prSet presAssocID="{9B2D6874-1040-47EB-8684-55F265E6A8EF}" presName="Name13" presStyleLbl="parChTrans1D2" presStyleIdx="6" presStyleCnt="8"/>
      <dgm:spPr/>
      <dgm:t>
        <a:bodyPr/>
        <a:lstStyle/>
        <a:p>
          <a:endParaRPr lang="en-US"/>
        </a:p>
      </dgm:t>
    </dgm:pt>
    <dgm:pt modelId="{6AA9107F-BAF4-410C-8A9A-1A018A7A445E}" type="pres">
      <dgm:prSet presAssocID="{37E65DE5-89C7-4F59-8A83-49FF257351E1}" presName="childText" presStyleLbl="bgAcc1" presStyleIdx="6" presStyleCnt="8">
        <dgm:presLayoutVars>
          <dgm:bulletEnabled val="1"/>
        </dgm:presLayoutVars>
      </dgm:prSet>
      <dgm:spPr/>
      <dgm:t>
        <a:bodyPr/>
        <a:lstStyle/>
        <a:p>
          <a:endParaRPr lang="en-US"/>
        </a:p>
      </dgm:t>
    </dgm:pt>
    <dgm:pt modelId="{109CBCFB-25EE-4558-80B2-65B3CA7D0C15}" type="pres">
      <dgm:prSet presAssocID="{93B910A2-1823-4DD2-941D-C1A7A0B813EC}" presName="root" presStyleCnt="0"/>
      <dgm:spPr/>
    </dgm:pt>
    <dgm:pt modelId="{B396038F-F2AC-4606-94CC-5EADA58B64BB}" type="pres">
      <dgm:prSet presAssocID="{93B910A2-1823-4DD2-941D-C1A7A0B813EC}" presName="rootComposite" presStyleCnt="0"/>
      <dgm:spPr/>
    </dgm:pt>
    <dgm:pt modelId="{C5551628-A96D-48D3-93E3-FD188815E4D7}" type="pres">
      <dgm:prSet presAssocID="{93B910A2-1823-4DD2-941D-C1A7A0B813EC}" presName="rootText" presStyleLbl="node1" presStyleIdx="2" presStyleCnt="3"/>
      <dgm:spPr/>
      <dgm:t>
        <a:bodyPr/>
        <a:lstStyle/>
        <a:p>
          <a:endParaRPr lang="en-US"/>
        </a:p>
      </dgm:t>
    </dgm:pt>
    <dgm:pt modelId="{845E5F4F-D33A-4E93-B0F4-77AD6E0B90D9}" type="pres">
      <dgm:prSet presAssocID="{93B910A2-1823-4DD2-941D-C1A7A0B813EC}" presName="rootConnector" presStyleLbl="node1" presStyleIdx="2" presStyleCnt="3"/>
      <dgm:spPr/>
      <dgm:t>
        <a:bodyPr/>
        <a:lstStyle/>
        <a:p>
          <a:endParaRPr lang="en-US"/>
        </a:p>
      </dgm:t>
    </dgm:pt>
    <dgm:pt modelId="{06E982A5-24A4-4A53-9F2E-76B67FD6CBE9}" type="pres">
      <dgm:prSet presAssocID="{93B910A2-1823-4DD2-941D-C1A7A0B813EC}" presName="childShape" presStyleCnt="0"/>
      <dgm:spPr/>
    </dgm:pt>
    <dgm:pt modelId="{B2034885-72C7-4EE9-AE1F-D7F684FC1387}" type="pres">
      <dgm:prSet presAssocID="{D4E478EF-A4B2-4718-B0D9-6C8640C66187}" presName="Name13" presStyleLbl="parChTrans1D2" presStyleIdx="7" presStyleCnt="8"/>
      <dgm:spPr/>
      <dgm:t>
        <a:bodyPr/>
        <a:lstStyle/>
        <a:p>
          <a:endParaRPr lang="en-US"/>
        </a:p>
      </dgm:t>
    </dgm:pt>
    <dgm:pt modelId="{57213BDA-AD3E-489B-B02A-C313EA1EAE07}" type="pres">
      <dgm:prSet presAssocID="{F2D3E829-A1B2-44E0-A498-7FEDB615A69F}" presName="childText" presStyleLbl="bgAcc1" presStyleIdx="7" presStyleCnt="8">
        <dgm:presLayoutVars>
          <dgm:bulletEnabled val="1"/>
        </dgm:presLayoutVars>
      </dgm:prSet>
      <dgm:spPr/>
      <dgm:t>
        <a:bodyPr/>
        <a:lstStyle/>
        <a:p>
          <a:endParaRPr lang="en-US"/>
        </a:p>
      </dgm:t>
    </dgm:pt>
  </dgm:ptLst>
  <dgm:cxnLst>
    <dgm:cxn modelId="{A01853BF-9987-4B83-9F1D-6AF0F5CCD1E2}" type="presOf" srcId="{37E65DE5-89C7-4F59-8A83-49FF257351E1}" destId="{6AA9107F-BAF4-410C-8A9A-1A018A7A445E}" srcOrd="0" destOrd="0" presId="urn:microsoft.com/office/officeart/2005/8/layout/hierarchy3"/>
    <dgm:cxn modelId="{0D6504BE-FA54-41B1-8779-9240F3A0FD75}" srcId="{93B910A2-1823-4DD2-941D-C1A7A0B813EC}" destId="{F2D3E829-A1B2-44E0-A498-7FEDB615A69F}" srcOrd="0" destOrd="0" parTransId="{D4E478EF-A4B2-4718-B0D9-6C8640C66187}" sibTransId="{61EBF0E5-5A98-42C4-BAC3-2B560C54933E}"/>
    <dgm:cxn modelId="{761B82AC-AFDA-4824-8833-C55FB3F379FC}" srcId="{D61FFE1A-95F4-4F2F-8A78-CDCBA5FA9E86}" destId="{85ED5282-97A3-4B06-97E3-AB7394026E70}" srcOrd="1" destOrd="0" parTransId="{5B45097A-1B85-45BC-92A0-2CA2A1440A75}" sibTransId="{DA5ED077-292F-4044-917E-4698AADDBC44}"/>
    <dgm:cxn modelId="{E2E29D96-9049-4737-9529-0454C61D89F1}" type="presOf" srcId="{55213E7D-0324-42E3-A2D0-F629C3E18B5A}" destId="{29ED06A6-A291-44BD-8821-7CD49E7703D7}" srcOrd="0" destOrd="0" presId="urn:microsoft.com/office/officeart/2005/8/layout/hierarchy3"/>
    <dgm:cxn modelId="{B140A6B0-D5B1-4C9E-8290-300A1BE64207}" type="presOf" srcId="{9B2D6874-1040-47EB-8684-55F265E6A8EF}" destId="{1A5222AC-5A8E-4261-A4F4-0569C1237F2D}" srcOrd="0" destOrd="0" presId="urn:microsoft.com/office/officeart/2005/8/layout/hierarchy3"/>
    <dgm:cxn modelId="{81CC3F85-DF3D-4885-A674-B759988A41D3}" type="presOf" srcId="{5B45097A-1B85-45BC-92A0-2CA2A1440A75}" destId="{09BAD016-54C6-4A4B-BD7A-5D1621DA2DE0}" srcOrd="0" destOrd="0" presId="urn:microsoft.com/office/officeart/2005/8/layout/hierarchy3"/>
    <dgm:cxn modelId="{5957A3C5-9271-4553-B483-8008C21C863F}" srcId="{6130E305-5D5E-4811-9C4F-8C6A92BBBDF9}" destId="{FA55B1A3-2430-4B99-B192-989FF16B8ED7}" srcOrd="2" destOrd="0" parTransId="{E2ABFBB7-4095-4116-ADD7-73EC32EC75FA}" sibTransId="{BC243B33-C405-41E0-BE85-4C770F2967E9}"/>
    <dgm:cxn modelId="{F788BFAF-FB66-4D7F-9EEE-C24145AEDCB8}" type="presOf" srcId="{D4E478EF-A4B2-4718-B0D9-6C8640C66187}" destId="{B2034885-72C7-4EE9-AE1F-D7F684FC1387}" srcOrd="0" destOrd="0" presId="urn:microsoft.com/office/officeart/2005/8/layout/hierarchy3"/>
    <dgm:cxn modelId="{43AEAF5C-4220-443A-B1A9-EB6282F72A46}" type="presOf" srcId="{D61FFE1A-95F4-4F2F-8A78-CDCBA5FA9E86}" destId="{E3A76D42-6F83-4ECB-A1CA-CA6F0B8CF4E7}" srcOrd="0" destOrd="0" presId="urn:microsoft.com/office/officeart/2005/8/layout/hierarchy3"/>
    <dgm:cxn modelId="{125A158C-2187-4F0F-BBA0-9B28AFE163F1}" srcId="{574AA6DD-DA0F-439A-B789-678C4F7D0D31}" destId="{6130E305-5D5E-4811-9C4F-8C6A92BBBDF9}" srcOrd="0" destOrd="0" parTransId="{782B9E9B-07CD-48C8-8184-614148022ECB}" sibTransId="{323A4D17-928D-4A49-9C68-608CA5634314}"/>
    <dgm:cxn modelId="{66202AD7-4A6D-4CD2-ABC9-04C7768C705F}" srcId="{6130E305-5D5E-4811-9C4F-8C6A92BBBDF9}" destId="{CFB34B30-F546-4CBB-B1CC-C0DDD5F8196C}" srcOrd="0" destOrd="0" parTransId="{F2AF6089-DBA9-4FBC-98B8-F7F21F3270E3}" sibTransId="{A3B9F45B-43EA-4E32-9A83-89AE15392B26}"/>
    <dgm:cxn modelId="{218B388F-233E-40AF-9C90-2AB4CF35EB40}" srcId="{6130E305-5D5E-4811-9C4F-8C6A92BBBDF9}" destId="{55213E7D-0324-42E3-A2D0-F629C3E18B5A}" srcOrd="1" destOrd="0" parTransId="{10435C73-DBBE-4C25-9510-A91CC40A626F}" sibTransId="{43C5E116-5D40-4C89-9D53-85F21FA6C49D}"/>
    <dgm:cxn modelId="{CAB8169A-0A8B-4C74-9FA5-8E851D60B777}" srcId="{D61FFE1A-95F4-4F2F-8A78-CDCBA5FA9E86}" destId="{37E65DE5-89C7-4F59-8A83-49FF257351E1}" srcOrd="2" destOrd="0" parTransId="{9B2D6874-1040-47EB-8684-55F265E6A8EF}" sibTransId="{9962EBDF-C2B4-4D73-BC64-8385D07180B4}"/>
    <dgm:cxn modelId="{12886041-F056-48B5-B99E-0C519EBB5AE1}" type="presOf" srcId="{6130E305-5D5E-4811-9C4F-8C6A92BBBDF9}" destId="{DF005CE7-3789-45E1-94FF-1E13B35FDD6F}" srcOrd="0" destOrd="0" presId="urn:microsoft.com/office/officeart/2005/8/layout/hierarchy3"/>
    <dgm:cxn modelId="{0452C939-1EB8-4E9F-81A9-4F74AF9697A8}" srcId="{574AA6DD-DA0F-439A-B789-678C4F7D0D31}" destId="{D61FFE1A-95F4-4F2F-8A78-CDCBA5FA9E86}" srcOrd="1" destOrd="0" parTransId="{63712401-17AC-4230-A3A9-A7DE1237AA66}" sibTransId="{B7EB0089-BE91-4204-A29B-565DB3E8A61D}"/>
    <dgm:cxn modelId="{A762FF1E-002A-4F4A-8253-3B3A481AB9D1}" type="presOf" srcId="{E2ABFBB7-4095-4116-ADD7-73EC32EC75FA}" destId="{85C1CF9D-EFFF-47FF-A217-81025C139ABF}" srcOrd="0" destOrd="0" presId="urn:microsoft.com/office/officeart/2005/8/layout/hierarchy3"/>
    <dgm:cxn modelId="{45EFD0D7-6B6C-45EA-8FE1-36C8F3A7FCCF}" type="presOf" srcId="{D61FFE1A-95F4-4F2F-8A78-CDCBA5FA9E86}" destId="{8AACFF1E-3A8B-4506-A884-81BBCAE42FE5}" srcOrd="1" destOrd="0" presId="urn:microsoft.com/office/officeart/2005/8/layout/hierarchy3"/>
    <dgm:cxn modelId="{571982C0-4F73-4B54-82F3-A22A6D5309A6}" type="presOf" srcId="{CFB34B30-F546-4CBB-B1CC-C0DDD5F8196C}" destId="{0876AA13-2EC5-4585-86B6-8FE1294C8FE5}" srcOrd="0" destOrd="0" presId="urn:microsoft.com/office/officeart/2005/8/layout/hierarchy3"/>
    <dgm:cxn modelId="{B33FA75D-368C-4C88-923A-2B70E96EEDB1}" srcId="{6130E305-5D5E-4811-9C4F-8C6A92BBBDF9}" destId="{ABB58C17-1E8A-4D1F-82DA-BE91A8843D6A}" srcOrd="3" destOrd="0" parTransId="{60ABEE0F-E179-427A-B5C3-D3B371998B16}" sibTransId="{489A1546-083C-4B96-B57F-D56E3ADF3FB8}"/>
    <dgm:cxn modelId="{E06AA964-D99F-4F65-BBF2-65A3307FA086}" type="presOf" srcId="{574AA6DD-DA0F-439A-B789-678C4F7D0D31}" destId="{F329E383-72BC-4EC7-8957-960537938C33}" srcOrd="0" destOrd="0" presId="urn:microsoft.com/office/officeart/2005/8/layout/hierarchy3"/>
    <dgm:cxn modelId="{7FC6D771-9EB4-4E04-8BD7-7A6F805D80AB}" type="presOf" srcId="{6130E305-5D5E-4811-9C4F-8C6A92BBBDF9}" destId="{A0CF9E36-B734-462D-B729-6B9AEE0D3794}" srcOrd="1" destOrd="0" presId="urn:microsoft.com/office/officeart/2005/8/layout/hierarchy3"/>
    <dgm:cxn modelId="{169991B3-6F49-4F95-AB8C-B4A00FAC8909}" type="presOf" srcId="{10435C73-DBBE-4C25-9510-A91CC40A626F}" destId="{85385CFE-D647-4430-AD01-211CE9554842}" srcOrd="0" destOrd="0" presId="urn:microsoft.com/office/officeart/2005/8/layout/hierarchy3"/>
    <dgm:cxn modelId="{D41FF349-0DBF-4B21-9388-6787908F7072}" srcId="{D61FFE1A-95F4-4F2F-8A78-CDCBA5FA9E86}" destId="{E3650DA7-58FE-4B68-AEA7-A75CFF00EB4F}" srcOrd="0" destOrd="0" parTransId="{C6249BF2-6FAC-4AC1-8119-5E3B4D62E1A7}" sibTransId="{9ACFEBA4-7B1F-404A-9122-2B179E1935F9}"/>
    <dgm:cxn modelId="{8AC881B3-F1AB-4690-BDA3-B7AD9799ADDA}" type="presOf" srcId="{F2D3E829-A1B2-44E0-A498-7FEDB615A69F}" destId="{57213BDA-AD3E-489B-B02A-C313EA1EAE07}" srcOrd="0" destOrd="0" presId="urn:microsoft.com/office/officeart/2005/8/layout/hierarchy3"/>
    <dgm:cxn modelId="{49689D00-8CC6-4661-BB27-19FD2A52B76C}" type="presOf" srcId="{93B910A2-1823-4DD2-941D-C1A7A0B813EC}" destId="{C5551628-A96D-48D3-93E3-FD188815E4D7}" srcOrd="0" destOrd="0" presId="urn:microsoft.com/office/officeart/2005/8/layout/hierarchy3"/>
    <dgm:cxn modelId="{7B760BE9-AF11-43AD-841A-C0AA15BA0E2E}" type="presOf" srcId="{ABB58C17-1E8A-4D1F-82DA-BE91A8843D6A}" destId="{BE7CBD86-6BD6-4272-83E2-4803EB904773}" srcOrd="0" destOrd="0" presId="urn:microsoft.com/office/officeart/2005/8/layout/hierarchy3"/>
    <dgm:cxn modelId="{256588E4-3AEE-4C86-AA5A-484003BF5E1F}" type="presOf" srcId="{C6249BF2-6FAC-4AC1-8119-5E3B4D62E1A7}" destId="{075CB7CB-0210-4AE7-ACE0-6AE1B2B6D8F2}" srcOrd="0" destOrd="0" presId="urn:microsoft.com/office/officeart/2005/8/layout/hierarchy3"/>
    <dgm:cxn modelId="{D43C3FE2-EE0C-4B42-BC50-D5E549BED2C6}" type="presOf" srcId="{E3650DA7-58FE-4B68-AEA7-A75CFF00EB4F}" destId="{967D17C6-9EC4-4ECC-A523-CD0D6F4744F1}" srcOrd="0" destOrd="0" presId="urn:microsoft.com/office/officeart/2005/8/layout/hierarchy3"/>
    <dgm:cxn modelId="{745F9BC4-D3B3-48B3-803A-48FCEBA9C05E}" type="presOf" srcId="{FA55B1A3-2430-4B99-B192-989FF16B8ED7}" destId="{667B6B61-D3D6-4A06-B6A1-1C4D2B51FCCB}" srcOrd="0" destOrd="0" presId="urn:microsoft.com/office/officeart/2005/8/layout/hierarchy3"/>
    <dgm:cxn modelId="{2CA1CD9B-443A-4F39-AAEC-320842839695}" type="presOf" srcId="{F2AF6089-DBA9-4FBC-98B8-F7F21F3270E3}" destId="{0261EB4C-84B3-4406-9C94-B928406442A2}" srcOrd="0" destOrd="0" presId="urn:microsoft.com/office/officeart/2005/8/layout/hierarchy3"/>
    <dgm:cxn modelId="{04820003-5186-4746-BCA8-F349172B0483}" type="presOf" srcId="{85ED5282-97A3-4B06-97E3-AB7394026E70}" destId="{9D3D4027-8850-4574-A0F5-2C823718EA1F}" srcOrd="0" destOrd="0" presId="urn:microsoft.com/office/officeart/2005/8/layout/hierarchy3"/>
    <dgm:cxn modelId="{EC73563D-A856-4475-A712-69D5C7AD3613}" srcId="{574AA6DD-DA0F-439A-B789-678C4F7D0D31}" destId="{93B910A2-1823-4DD2-941D-C1A7A0B813EC}" srcOrd="2" destOrd="0" parTransId="{E2CDD855-ED88-4173-87E2-FFEBF79BE6F1}" sibTransId="{497A790F-96A6-46AC-B331-97049421AD40}"/>
    <dgm:cxn modelId="{3B8FAB52-9C90-4E05-ADBF-929CC43FBC4F}" type="presOf" srcId="{93B910A2-1823-4DD2-941D-C1A7A0B813EC}" destId="{845E5F4F-D33A-4E93-B0F4-77AD6E0B90D9}" srcOrd="1" destOrd="0" presId="urn:microsoft.com/office/officeart/2005/8/layout/hierarchy3"/>
    <dgm:cxn modelId="{2695CD65-C977-43A2-8609-D078DD9A520A}" type="presOf" srcId="{60ABEE0F-E179-427A-B5C3-D3B371998B16}" destId="{7B83F196-A16C-4CA1-8442-834A16710360}" srcOrd="0" destOrd="0" presId="urn:microsoft.com/office/officeart/2005/8/layout/hierarchy3"/>
    <dgm:cxn modelId="{182B86C4-7D29-4987-AF9F-702B76EEB5E6}" type="presParOf" srcId="{F329E383-72BC-4EC7-8957-960537938C33}" destId="{5E7BF703-E24D-4D5B-B611-C575C805B11D}" srcOrd="0" destOrd="0" presId="urn:microsoft.com/office/officeart/2005/8/layout/hierarchy3"/>
    <dgm:cxn modelId="{85382DF0-EE0B-4C07-BF24-4DC52871E41F}" type="presParOf" srcId="{5E7BF703-E24D-4D5B-B611-C575C805B11D}" destId="{9E3024B8-ACA2-450B-9463-C2BB4AB14F99}" srcOrd="0" destOrd="0" presId="urn:microsoft.com/office/officeart/2005/8/layout/hierarchy3"/>
    <dgm:cxn modelId="{96216917-B4A6-441A-B2E3-0D1E01CD526B}" type="presParOf" srcId="{9E3024B8-ACA2-450B-9463-C2BB4AB14F99}" destId="{DF005CE7-3789-45E1-94FF-1E13B35FDD6F}" srcOrd="0" destOrd="0" presId="urn:microsoft.com/office/officeart/2005/8/layout/hierarchy3"/>
    <dgm:cxn modelId="{2572C147-E9BB-4774-899B-BB68906DC036}" type="presParOf" srcId="{9E3024B8-ACA2-450B-9463-C2BB4AB14F99}" destId="{A0CF9E36-B734-462D-B729-6B9AEE0D3794}" srcOrd="1" destOrd="0" presId="urn:microsoft.com/office/officeart/2005/8/layout/hierarchy3"/>
    <dgm:cxn modelId="{3989FA29-A44F-45E0-9759-E8A594ACC3CB}" type="presParOf" srcId="{5E7BF703-E24D-4D5B-B611-C575C805B11D}" destId="{6C8EA369-A4BE-4EAC-B8EF-7C7ED0E33A5B}" srcOrd="1" destOrd="0" presId="urn:microsoft.com/office/officeart/2005/8/layout/hierarchy3"/>
    <dgm:cxn modelId="{02C6D7C6-CEAB-4C07-BA9D-A1CA5B9038CC}" type="presParOf" srcId="{6C8EA369-A4BE-4EAC-B8EF-7C7ED0E33A5B}" destId="{0261EB4C-84B3-4406-9C94-B928406442A2}" srcOrd="0" destOrd="0" presId="urn:microsoft.com/office/officeart/2005/8/layout/hierarchy3"/>
    <dgm:cxn modelId="{640D23C7-958D-4354-92C6-1D054A141907}" type="presParOf" srcId="{6C8EA369-A4BE-4EAC-B8EF-7C7ED0E33A5B}" destId="{0876AA13-2EC5-4585-86B6-8FE1294C8FE5}" srcOrd="1" destOrd="0" presId="urn:microsoft.com/office/officeart/2005/8/layout/hierarchy3"/>
    <dgm:cxn modelId="{5BF7DFBA-844D-4758-8029-FBA41C1CB235}" type="presParOf" srcId="{6C8EA369-A4BE-4EAC-B8EF-7C7ED0E33A5B}" destId="{85385CFE-D647-4430-AD01-211CE9554842}" srcOrd="2" destOrd="0" presId="urn:microsoft.com/office/officeart/2005/8/layout/hierarchy3"/>
    <dgm:cxn modelId="{2CDFA473-64DD-4617-93A4-F31BCAED03F0}" type="presParOf" srcId="{6C8EA369-A4BE-4EAC-B8EF-7C7ED0E33A5B}" destId="{29ED06A6-A291-44BD-8821-7CD49E7703D7}" srcOrd="3" destOrd="0" presId="urn:microsoft.com/office/officeart/2005/8/layout/hierarchy3"/>
    <dgm:cxn modelId="{C9F88A22-E5A3-4EC2-8491-DBA8BF715774}" type="presParOf" srcId="{6C8EA369-A4BE-4EAC-B8EF-7C7ED0E33A5B}" destId="{85C1CF9D-EFFF-47FF-A217-81025C139ABF}" srcOrd="4" destOrd="0" presId="urn:microsoft.com/office/officeart/2005/8/layout/hierarchy3"/>
    <dgm:cxn modelId="{AB1BD2DE-9F23-4D31-BBD6-649CD2CF428E}" type="presParOf" srcId="{6C8EA369-A4BE-4EAC-B8EF-7C7ED0E33A5B}" destId="{667B6B61-D3D6-4A06-B6A1-1C4D2B51FCCB}" srcOrd="5" destOrd="0" presId="urn:microsoft.com/office/officeart/2005/8/layout/hierarchy3"/>
    <dgm:cxn modelId="{1FB92A36-2452-4B0A-9131-E157D6857E46}" type="presParOf" srcId="{6C8EA369-A4BE-4EAC-B8EF-7C7ED0E33A5B}" destId="{7B83F196-A16C-4CA1-8442-834A16710360}" srcOrd="6" destOrd="0" presId="urn:microsoft.com/office/officeart/2005/8/layout/hierarchy3"/>
    <dgm:cxn modelId="{FE3FD0D5-EC76-4F5D-BBF1-373496F9E31D}" type="presParOf" srcId="{6C8EA369-A4BE-4EAC-B8EF-7C7ED0E33A5B}" destId="{BE7CBD86-6BD6-4272-83E2-4803EB904773}" srcOrd="7" destOrd="0" presId="urn:microsoft.com/office/officeart/2005/8/layout/hierarchy3"/>
    <dgm:cxn modelId="{C6CA65B9-346B-48A2-9543-3FA437F0C480}" type="presParOf" srcId="{F329E383-72BC-4EC7-8957-960537938C33}" destId="{429B6D8F-FED0-4ED9-AF3C-52A00918163D}" srcOrd="1" destOrd="0" presId="urn:microsoft.com/office/officeart/2005/8/layout/hierarchy3"/>
    <dgm:cxn modelId="{7F758224-306C-44B8-9A0C-4DA4C38FD582}" type="presParOf" srcId="{429B6D8F-FED0-4ED9-AF3C-52A00918163D}" destId="{01FBDA64-24AC-4337-AC51-0523DDA28029}" srcOrd="0" destOrd="0" presId="urn:microsoft.com/office/officeart/2005/8/layout/hierarchy3"/>
    <dgm:cxn modelId="{3DBF079C-6644-42B7-955E-856FD472DA39}" type="presParOf" srcId="{01FBDA64-24AC-4337-AC51-0523DDA28029}" destId="{E3A76D42-6F83-4ECB-A1CA-CA6F0B8CF4E7}" srcOrd="0" destOrd="0" presId="urn:microsoft.com/office/officeart/2005/8/layout/hierarchy3"/>
    <dgm:cxn modelId="{79FDBFEC-F6A1-4364-897D-C0B09FCC9151}" type="presParOf" srcId="{01FBDA64-24AC-4337-AC51-0523DDA28029}" destId="{8AACFF1E-3A8B-4506-A884-81BBCAE42FE5}" srcOrd="1" destOrd="0" presId="urn:microsoft.com/office/officeart/2005/8/layout/hierarchy3"/>
    <dgm:cxn modelId="{F1C0A2C4-A99B-49B9-87DC-54CCF4149E6A}" type="presParOf" srcId="{429B6D8F-FED0-4ED9-AF3C-52A00918163D}" destId="{0A2400DD-CA1B-4867-B8DE-803F55CB2F8A}" srcOrd="1" destOrd="0" presId="urn:microsoft.com/office/officeart/2005/8/layout/hierarchy3"/>
    <dgm:cxn modelId="{32407154-7F66-40BF-9A64-3D16EBDFC35A}" type="presParOf" srcId="{0A2400DD-CA1B-4867-B8DE-803F55CB2F8A}" destId="{075CB7CB-0210-4AE7-ACE0-6AE1B2B6D8F2}" srcOrd="0" destOrd="0" presId="urn:microsoft.com/office/officeart/2005/8/layout/hierarchy3"/>
    <dgm:cxn modelId="{4278DF4B-ABCC-4F17-A03B-F5F0D207F5ED}" type="presParOf" srcId="{0A2400DD-CA1B-4867-B8DE-803F55CB2F8A}" destId="{967D17C6-9EC4-4ECC-A523-CD0D6F4744F1}" srcOrd="1" destOrd="0" presId="urn:microsoft.com/office/officeart/2005/8/layout/hierarchy3"/>
    <dgm:cxn modelId="{B65F4C15-FB2B-44F1-93B9-B56334B65E13}" type="presParOf" srcId="{0A2400DD-CA1B-4867-B8DE-803F55CB2F8A}" destId="{09BAD016-54C6-4A4B-BD7A-5D1621DA2DE0}" srcOrd="2" destOrd="0" presId="urn:microsoft.com/office/officeart/2005/8/layout/hierarchy3"/>
    <dgm:cxn modelId="{AEF63F63-792E-4EA7-97B5-9431A427EA29}" type="presParOf" srcId="{0A2400DD-CA1B-4867-B8DE-803F55CB2F8A}" destId="{9D3D4027-8850-4574-A0F5-2C823718EA1F}" srcOrd="3" destOrd="0" presId="urn:microsoft.com/office/officeart/2005/8/layout/hierarchy3"/>
    <dgm:cxn modelId="{C53F19DB-87CA-4C6A-A548-9FD4058D7592}" type="presParOf" srcId="{0A2400DD-CA1B-4867-B8DE-803F55CB2F8A}" destId="{1A5222AC-5A8E-4261-A4F4-0569C1237F2D}" srcOrd="4" destOrd="0" presId="urn:microsoft.com/office/officeart/2005/8/layout/hierarchy3"/>
    <dgm:cxn modelId="{47835BBF-2BDD-440F-B0A7-B9E899013145}" type="presParOf" srcId="{0A2400DD-CA1B-4867-B8DE-803F55CB2F8A}" destId="{6AA9107F-BAF4-410C-8A9A-1A018A7A445E}" srcOrd="5" destOrd="0" presId="urn:microsoft.com/office/officeart/2005/8/layout/hierarchy3"/>
    <dgm:cxn modelId="{40F973C7-827A-4451-9642-BF1B6CB36428}" type="presParOf" srcId="{F329E383-72BC-4EC7-8957-960537938C33}" destId="{109CBCFB-25EE-4558-80B2-65B3CA7D0C15}" srcOrd="2" destOrd="0" presId="urn:microsoft.com/office/officeart/2005/8/layout/hierarchy3"/>
    <dgm:cxn modelId="{A918C16E-D9DC-473A-B4A2-DCF673C1DABF}" type="presParOf" srcId="{109CBCFB-25EE-4558-80B2-65B3CA7D0C15}" destId="{B396038F-F2AC-4606-94CC-5EADA58B64BB}" srcOrd="0" destOrd="0" presId="urn:microsoft.com/office/officeart/2005/8/layout/hierarchy3"/>
    <dgm:cxn modelId="{9C4D9064-1DC9-42EE-B04B-21E0D271E63E}" type="presParOf" srcId="{B396038F-F2AC-4606-94CC-5EADA58B64BB}" destId="{C5551628-A96D-48D3-93E3-FD188815E4D7}" srcOrd="0" destOrd="0" presId="urn:microsoft.com/office/officeart/2005/8/layout/hierarchy3"/>
    <dgm:cxn modelId="{5ADE6834-EF2E-4741-B291-3F36D94A26E0}" type="presParOf" srcId="{B396038F-F2AC-4606-94CC-5EADA58B64BB}" destId="{845E5F4F-D33A-4E93-B0F4-77AD6E0B90D9}" srcOrd="1" destOrd="0" presId="urn:microsoft.com/office/officeart/2005/8/layout/hierarchy3"/>
    <dgm:cxn modelId="{392413E7-C748-4F4C-836A-0E30981D99AF}" type="presParOf" srcId="{109CBCFB-25EE-4558-80B2-65B3CA7D0C15}" destId="{06E982A5-24A4-4A53-9F2E-76B67FD6CBE9}" srcOrd="1" destOrd="0" presId="urn:microsoft.com/office/officeart/2005/8/layout/hierarchy3"/>
    <dgm:cxn modelId="{536E45B1-144C-412A-90CC-97B467D538C8}" type="presParOf" srcId="{06E982A5-24A4-4A53-9F2E-76B67FD6CBE9}" destId="{B2034885-72C7-4EE9-AE1F-D7F684FC1387}" srcOrd="0" destOrd="0" presId="urn:microsoft.com/office/officeart/2005/8/layout/hierarchy3"/>
    <dgm:cxn modelId="{0D163FDA-CC21-418E-85A8-EE8D4FAD0979}" type="presParOf" srcId="{06E982A5-24A4-4A53-9F2E-76B67FD6CBE9}" destId="{57213BDA-AD3E-489B-B02A-C313EA1EAE07}" srcOrd="1" destOrd="0" presId="urn:microsoft.com/office/officeart/2005/8/layout/hierarchy3"/>
  </dgm:cxnLst>
  <dgm:bg/>
  <dgm:whole/>
</dgm:dataModel>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9A24EC-52E4-45B5-A2E8-68511C61AA2D}" type="datetimeFigureOut">
              <a:rPr lang="en-US" smtClean="0"/>
              <a:pPr/>
              <a:t>4/24/2009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1AF51A-8A5D-4A78-A5EF-2EF45F5AD25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i="1"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a:t>
            </a:fld>
            <a:endParaRPr lang="en-US" sz="1200" kern="1200" dirty="0">
              <a:solidFill>
                <a:prstClr val="black"/>
              </a:solidFill>
              <a:latin typeface="Calibri"/>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13</a:t>
            </a:fld>
            <a:endParaRPr lang="en-US" sz="1200" kern="1200" dirty="0">
              <a:solidFill>
                <a:prstClr val="black"/>
              </a:solidFill>
              <a:latin typeface="Calibri"/>
              <a:ea typeface="+mn-ea"/>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Python Network Programming</a:t>
            </a:r>
          </a:p>
        </p:txBody>
      </p:sp>
      <p:sp>
        <p:nvSpPr>
          <p:cNvPr id="5" name="Rectangle 3"/>
          <p:cNvSpPr>
            <a:spLocks noGrp="1" noChangeArrowheads="1"/>
          </p:cNvSpPr>
          <p:nvPr>
            <p:ph type="dt" idx="1"/>
          </p:nvPr>
        </p:nvSpPr>
        <p:spPr>
          <a:ln/>
        </p:spPr>
        <p:txBody>
          <a:bodyPr/>
          <a:lstStyle/>
          <a:p>
            <a:r>
              <a:rPr lang="en-US" altLang="en-US"/>
              <a:t>LinuxWorld, New York, January 20, 2004</a:t>
            </a:r>
          </a:p>
        </p:txBody>
      </p:sp>
      <p:sp>
        <p:nvSpPr>
          <p:cNvPr id="6" name="Rectangle 6"/>
          <p:cNvSpPr>
            <a:spLocks noGrp="1" noChangeArrowheads="1"/>
          </p:cNvSpPr>
          <p:nvPr>
            <p:ph type="ftr" sz="quarter" idx="4"/>
          </p:nvPr>
        </p:nvSpPr>
        <p:spPr>
          <a:ln/>
        </p:spPr>
        <p:txBody>
          <a:bodyPr/>
          <a:lstStyle/>
          <a:p>
            <a:r>
              <a:rPr lang="en-US" altLang="en-US"/>
              <a:t>Steve Holden, Holden Web LLC</a:t>
            </a:r>
          </a:p>
        </p:txBody>
      </p:sp>
      <p:sp>
        <p:nvSpPr>
          <p:cNvPr id="7" name="Rectangle 7"/>
          <p:cNvSpPr>
            <a:spLocks noGrp="1" noChangeArrowheads="1"/>
          </p:cNvSpPr>
          <p:nvPr>
            <p:ph type="sldNum" sz="quarter" idx="5"/>
          </p:nvPr>
        </p:nvSpPr>
        <p:spPr>
          <a:ln/>
        </p:spPr>
        <p:txBody>
          <a:bodyPr/>
          <a:lstStyle/>
          <a:p>
            <a:fld id="{904AC295-F335-43FC-9110-400196489990}" type="slidenum">
              <a:rPr lang="en-US" altLang="en-US"/>
              <a:pPr/>
              <a:t>14</a:t>
            </a:fld>
            <a:endParaRPr lang="en-US" altLang="en-US"/>
          </a:p>
        </p:txBody>
      </p:sp>
      <p:sp>
        <p:nvSpPr>
          <p:cNvPr id="376836" name="Rectangle 4"/>
          <p:cNvSpPr>
            <a:spLocks noGrp="1" noRot="1" noChangeAspect="1" noChangeArrowheads="1" noTextEdit="1"/>
          </p:cNvSpPr>
          <p:nvPr>
            <p:ph type="sldImg"/>
          </p:nvPr>
        </p:nvSpPr>
        <p:spPr>
          <a:ln/>
        </p:spPr>
      </p:sp>
      <p:sp>
        <p:nvSpPr>
          <p:cNvPr id="376837" name="Rectangle 5"/>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Notes credit: </a:t>
            </a:r>
            <a:r>
              <a:rPr lang="en-US" sz="1200" b="0" dirty="0" smtClean="0">
                <a:latin typeface="Courier New" pitchFamily="49" charset="0"/>
                <a:cs typeface="Courier New" pitchFamily="49" charset="0"/>
              </a:rPr>
              <a:t>http://holdenweb.com/py/networking/</a:t>
            </a:r>
          </a:p>
          <a:p>
            <a:endParaRPr lang="en-US" dirty="0" smtClean="0"/>
          </a:p>
          <a:p>
            <a:r>
              <a:rPr lang="en-US" dirty="0" smtClean="0"/>
              <a:t>When </a:t>
            </a:r>
            <a:r>
              <a:rPr lang="en-US" dirty="0"/>
              <a:t>UDP is used, the server creates a socket and binds address(</a:t>
            </a:r>
            <a:r>
              <a:rPr lang="en-US" dirty="0" err="1"/>
              <a:t>es</a:t>
            </a:r>
            <a:r>
              <a:rPr lang="en-US" dirty="0"/>
              <a:t>) and a port number to it. The server then waits for incoming data (remember: UDP is connectionless).</a:t>
            </a:r>
          </a:p>
          <a:p>
            <a:endParaRPr lang="en-US" dirty="0"/>
          </a:p>
          <a:p>
            <a:r>
              <a:rPr lang="en-US" dirty="0"/>
              <a:t>The clients also create a socket, then they bind it to the appropriate interface – typically allowing the transport layer to choose an </a:t>
            </a:r>
            <a:r>
              <a:rPr lang="en-US" i="1" dirty="0" err="1"/>
              <a:t>epehemeral</a:t>
            </a:r>
            <a:r>
              <a:rPr lang="en-US" dirty="0"/>
              <a:t> (short-lived) port number rather than specifying a particular port.</a:t>
            </a:r>
          </a:p>
          <a:p>
            <a:endParaRPr lang="en-US" dirty="0"/>
          </a:p>
          <a:p>
            <a:r>
              <a:rPr lang="en-US" dirty="0" smtClean="0"/>
              <a:t>The </a:t>
            </a:r>
            <a:r>
              <a:rPr lang="en-US" dirty="0"/>
              <a:t>client sends data to the server, which awakes from its blocked state and starts to compute its response. Meantime the client has issued a </a:t>
            </a:r>
            <a:r>
              <a:rPr lang="en-US" b="1" dirty="0" err="1">
                <a:latin typeface="Courier New" pitchFamily="49" charset="0"/>
              </a:rPr>
              <a:t>recvfrom</a:t>
            </a:r>
            <a:r>
              <a:rPr lang="en-US" b="1" dirty="0">
                <a:latin typeface="Courier New" pitchFamily="49" charset="0"/>
              </a:rPr>
              <a:t>()</a:t>
            </a:r>
            <a:r>
              <a:rPr lang="en-US" dirty="0"/>
              <a:t> using the same address it sent the data to, and is blocked awaiting the response which should eventually arrive from the server.</a:t>
            </a:r>
          </a:p>
          <a:p>
            <a:endParaRPr lang="en-US" dirty="0"/>
          </a:p>
          <a:p>
            <a:r>
              <a:rPr lang="en-US" dirty="0"/>
              <a:t>When the server sends its result back, it goes to the address and port number the incoming data was received from. The server then loops around to wait for another request. The arrival of the server’s data unblocks the client, which can then continue.</a:t>
            </a:r>
          </a:p>
          <a:p>
            <a:endParaRPr lang="en-US" dirty="0"/>
          </a:p>
          <a:p>
            <a:r>
              <a:rPr lang="en-US" dirty="0"/>
              <a:t>This is something of a simplification: using a library based on the </a:t>
            </a:r>
            <a:r>
              <a:rPr lang="en-US" b="1" dirty="0">
                <a:latin typeface="Courier New" pitchFamily="49" charset="0"/>
              </a:rPr>
              <a:t>select()</a:t>
            </a:r>
            <a:r>
              <a:rPr lang="en-US" dirty="0"/>
              <a:t> system call it is possible to use sockets in a non-blocking fashion. This does complicate the code somewhat, however.</a:t>
            </a:r>
          </a:p>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Python Network Programming</a:t>
            </a:r>
          </a:p>
        </p:txBody>
      </p:sp>
      <p:sp>
        <p:nvSpPr>
          <p:cNvPr id="5" name="Rectangle 3"/>
          <p:cNvSpPr>
            <a:spLocks noGrp="1" noChangeArrowheads="1"/>
          </p:cNvSpPr>
          <p:nvPr>
            <p:ph type="dt" idx="1"/>
          </p:nvPr>
        </p:nvSpPr>
        <p:spPr>
          <a:ln/>
        </p:spPr>
        <p:txBody>
          <a:bodyPr/>
          <a:lstStyle/>
          <a:p>
            <a:r>
              <a:rPr lang="en-US" altLang="en-US"/>
              <a:t>LinuxWorld, New York, January 20, 2004</a:t>
            </a:r>
          </a:p>
        </p:txBody>
      </p:sp>
      <p:sp>
        <p:nvSpPr>
          <p:cNvPr id="6" name="Rectangle 6"/>
          <p:cNvSpPr>
            <a:spLocks noGrp="1" noChangeArrowheads="1"/>
          </p:cNvSpPr>
          <p:nvPr>
            <p:ph type="ftr" sz="quarter" idx="4"/>
          </p:nvPr>
        </p:nvSpPr>
        <p:spPr>
          <a:ln/>
        </p:spPr>
        <p:txBody>
          <a:bodyPr/>
          <a:lstStyle/>
          <a:p>
            <a:r>
              <a:rPr lang="en-US" altLang="en-US"/>
              <a:t>Steve Holden, Holden Web LLC</a:t>
            </a:r>
          </a:p>
        </p:txBody>
      </p:sp>
      <p:sp>
        <p:nvSpPr>
          <p:cNvPr id="7" name="Rectangle 7"/>
          <p:cNvSpPr>
            <a:spLocks noGrp="1" noChangeArrowheads="1"/>
          </p:cNvSpPr>
          <p:nvPr>
            <p:ph type="sldNum" sz="quarter" idx="5"/>
          </p:nvPr>
        </p:nvSpPr>
        <p:spPr>
          <a:ln/>
        </p:spPr>
        <p:txBody>
          <a:bodyPr/>
          <a:lstStyle/>
          <a:p>
            <a:fld id="{D54EFF9D-1E46-4D27-A474-FAD38E1C7AB6}" type="slidenum">
              <a:rPr lang="en-US" altLang="en-US"/>
              <a:pPr/>
              <a:t>15</a:t>
            </a:fld>
            <a:endParaRPr lang="en-US" altLang="en-US"/>
          </a:p>
        </p:txBody>
      </p:sp>
      <p:sp>
        <p:nvSpPr>
          <p:cNvPr id="381956" name="Rectangle 4"/>
          <p:cNvSpPr>
            <a:spLocks noGrp="1" noRot="1" noChangeAspect="1" noChangeArrowheads="1" noTextEdit="1"/>
          </p:cNvSpPr>
          <p:nvPr>
            <p:ph type="sldImg"/>
          </p:nvPr>
        </p:nvSpPr>
        <p:spPr>
          <a:ln/>
        </p:spPr>
      </p:sp>
      <p:sp>
        <p:nvSpPr>
          <p:cNvPr id="381957" name="Rectangle 5"/>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Notes credit: </a:t>
            </a:r>
            <a:r>
              <a:rPr lang="en-US" sz="1200" b="0" dirty="0" smtClean="0">
                <a:latin typeface="Courier New" pitchFamily="49" charset="0"/>
                <a:cs typeface="Courier New" pitchFamily="49" charset="0"/>
              </a:rPr>
              <a:t>http://holdenweb.com/py/networking/</a:t>
            </a:r>
          </a:p>
          <a:p>
            <a:endParaRPr lang="en-US" dirty="0" smtClean="0"/>
          </a:p>
          <a:p>
            <a:r>
              <a:rPr lang="en-US" dirty="0" smtClean="0"/>
              <a:t>Initially,</a:t>
            </a:r>
            <a:r>
              <a:rPr lang="en-US" baseline="0" dirty="0" smtClean="0"/>
              <a:t> we will import the socket method and AF_INET and SOCK_DGRAM constants from the socket class.</a:t>
            </a:r>
          </a:p>
          <a:p>
            <a:endParaRPr lang="en-US" baseline="0" dirty="0" smtClean="0"/>
          </a:p>
          <a:p>
            <a:r>
              <a:rPr lang="en-US" baseline="0" dirty="0" smtClean="0"/>
              <a:t>Then we will create a new datagram (UDP) socket; the identifier for this newly creates socket is </a:t>
            </a:r>
            <a:r>
              <a:rPr lang="en-US" i="1" baseline="0" dirty="0" smtClean="0"/>
              <a:t>s</a:t>
            </a:r>
          </a:p>
          <a:p>
            <a:endParaRPr lang="en-US" i="1" baseline="0" dirty="0" smtClean="0"/>
          </a:p>
          <a:p>
            <a:r>
              <a:rPr lang="en-US" i="0" baseline="0" dirty="0" smtClean="0"/>
              <a:t>Since we are creating a UDP server here, we have to bind this socket to an end point identifier. The end point </a:t>
            </a:r>
            <a:r>
              <a:rPr lang="en-US" i="0" baseline="0" dirty="0" err="1" smtClean="0"/>
              <a:t>identifer</a:t>
            </a:r>
            <a:r>
              <a:rPr lang="en-US" i="0" baseline="0" dirty="0" smtClean="0"/>
              <a:t> here is identified by the </a:t>
            </a:r>
            <a:r>
              <a:rPr lang="en-US" i="0" baseline="0" dirty="0" err="1" smtClean="0"/>
              <a:t>tuple</a:t>
            </a:r>
            <a:r>
              <a:rPr lang="en-US" i="0" baseline="0" dirty="0" smtClean="0"/>
              <a:t> (‘127.0.0.1’, 11111); the IP address here is 127.0.0.1 which refer to the local machine (called </a:t>
            </a:r>
            <a:r>
              <a:rPr lang="en-US" i="0" baseline="0" dirty="0" err="1" smtClean="0"/>
              <a:t>localhost</a:t>
            </a:r>
            <a:r>
              <a:rPr lang="en-US" i="0" baseline="0" dirty="0" smtClean="0"/>
              <a:t>) and the port number is 11111.</a:t>
            </a:r>
          </a:p>
          <a:p>
            <a:endParaRPr lang="en-US" i="0" baseline="0" dirty="0" smtClean="0"/>
          </a:p>
          <a:p>
            <a:r>
              <a:rPr lang="en-US" i="0" baseline="0" dirty="0" smtClean="0"/>
              <a:t>Then the server begins a blocking loop.</a:t>
            </a:r>
            <a:endParaRPr lang="en-US" i="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Python Network Programming</a:t>
            </a:r>
          </a:p>
        </p:txBody>
      </p:sp>
      <p:sp>
        <p:nvSpPr>
          <p:cNvPr id="5" name="Rectangle 3"/>
          <p:cNvSpPr>
            <a:spLocks noGrp="1" noChangeArrowheads="1"/>
          </p:cNvSpPr>
          <p:nvPr>
            <p:ph type="dt" idx="1"/>
          </p:nvPr>
        </p:nvSpPr>
        <p:spPr>
          <a:ln/>
        </p:spPr>
        <p:txBody>
          <a:bodyPr/>
          <a:lstStyle/>
          <a:p>
            <a:r>
              <a:rPr lang="en-US" altLang="en-US"/>
              <a:t>LinuxWorld, New York, January 20, 2004</a:t>
            </a:r>
          </a:p>
        </p:txBody>
      </p:sp>
      <p:sp>
        <p:nvSpPr>
          <p:cNvPr id="6" name="Rectangle 6"/>
          <p:cNvSpPr>
            <a:spLocks noGrp="1" noChangeArrowheads="1"/>
          </p:cNvSpPr>
          <p:nvPr>
            <p:ph type="ftr" sz="quarter" idx="4"/>
          </p:nvPr>
        </p:nvSpPr>
        <p:spPr>
          <a:ln/>
        </p:spPr>
        <p:txBody>
          <a:bodyPr/>
          <a:lstStyle/>
          <a:p>
            <a:r>
              <a:rPr lang="en-US" altLang="en-US"/>
              <a:t>Steve Holden, Holden Web LLC</a:t>
            </a:r>
          </a:p>
        </p:txBody>
      </p:sp>
      <p:sp>
        <p:nvSpPr>
          <p:cNvPr id="7" name="Rectangle 7"/>
          <p:cNvSpPr>
            <a:spLocks noGrp="1" noChangeArrowheads="1"/>
          </p:cNvSpPr>
          <p:nvPr>
            <p:ph type="sldNum" sz="quarter" idx="5"/>
          </p:nvPr>
        </p:nvSpPr>
        <p:spPr>
          <a:ln/>
        </p:spPr>
        <p:txBody>
          <a:bodyPr/>
          <a:lstStyle/>
          <a:p>
            <a:fld id="{AF1B69E1-3113-4EF0-B4CF-C85E69F93CFC}" type="slidenum">
              <a:rPr lang="en-US" altLang="en-US"/>
              <a:pPr/>
              <a:t>16</a:t>
            </a:fld>
            <a:endParaRPr lang="en-US" altLang="en-US"/>
          </a:p>
        </p:txBody>
      </p:sp>
      <p:sp>
        <p:nvSpPr>
          <p:cNvPr id="384004" name="Rectangle 4"/>
          <p:cNvSpPr>
            <a:spLocks noGrp="1" noRot="1" noChangeAspect="1" noChangeArrowheads="1" noTextEdit="1"/>
          </p:cNvSpPr>
          <p:nvPr>
            <p:ph type="sldImg"/>
          </p:nvPr>
        </p:nvSpPr>
        <p:spPr>
          <a:ln/>
        </p:spPr>
      </p:sp>
      <p:sp>
        <p:nvSpPr>
          <p:cNvPr id="384005" name="Rectangle 5"/>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Notes credit: </a:t>
            </a:r>
            <a:r>
              <a:rPr lang="en-US" sz="1200" b="0" dirty="0" smtClean="0">
                <a:latin typeface="Courier New" pitchFamily="49" charset="0"/>
                <a:cs typeface="Courier New" pitchFamily="49" charset="0"/>
              </a:rPr>
              <a:t>http://holdenweb.com/py/networking/</a:t>
            </a:r>
          </a:p>
          <a:p>
            <a:endParaRPr lang="en-US" dirty="0" smtClean="0"/>
          </a:p>
          <a:p>
            <a:r>
              <a:rPr lang="en-US" dirty="0" smtClean="0"/>
              <a:t>The </a:t>
            </a:r>
            <a:r>
              <a:rPr lang="en-US" dirty="0"/>
              <a:t>client specifies port number zero to indicate that it simply wants an ephemeral port – this is more efficient than attempting to use a specific port number because the port requested might already be in use and then the </a:t>
            </a:r>
            <a:r>
              <a:rPr lang="en-US" b="1" dirty="0">
                <a:latin typeface="Courier New" pitchFamily="49" charset="0"/>
              </a:rPr>
              <a:t>bind()</a:t>
            </a:r>
            <a:r>
              <a:rPr lang="en-US" dirty="0"/>
              <a:t> call would fail.</a:t>
            </a:r>
          </a:p>
          <a:p>
            <a:endParaRPr lang="en-US" dirty="0"/>
          </a:p>
          <a:p>
            <a:r>
              <a:rPr lang="en-US" dirty="0"/>
              <a:t>The </a:t>
            </a:r>
            <a:r>
              <a:rPr lang="en-US" b="1" dirty="0" err="1">
                <a:latin typeface="Courier New" pitchFamily="49" charset="0"/>
              </a:rPr>
              <a:t>getsocketname</a:t>
            </a:r>
            <a:r>
              <a:rPr lang="en-US" b="1" dirty="0">
                <a:latin typeface="Courier New" pitchFamily="49" charset="0"/>
              </a:rPr>
              <a:t>()</a:t>
            </a:r>
            <a:r>
              <a:rPr lang="en-US" dirty="0"/>
              <a:t> call tells the user the address and port number being used for the client end of the communication. While this isn't an essential part of the program it's useful debugging data.</a:t>
            </a:r>
          </a:p>
          <a:p>
            <a:endParaRPr lang="en-US" dirty="0"/>
          </a:p>
          <a:p>
            <a:r>
              <a:rPr lang="en-US" dirty="0"/>
              <a:t>The client simply sends the data and (usually) receives a reply from the server. This particular program is somewhat inadequate in terms of error checking: if the server's response is somehow lost then the client will hang forever. The socket library was recently (2.3) updated to include timeout features that previously had only been available in third-party additions.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Python Network Programming</a:t>
            </a:r>
          </a:p>
        </p:txBody>
      </p:sp>
      <p:sp>
        <p:nvSpPr>
          <p:cNvPr id="5" name="Rectangle 3"/>
          <p:cNvSpPr>
            <a:spLocks noGrp="1" noChangeArrowheads="1"/>
          </p:cNvSpPr>
          <p:nvPr>
            <p:ph type="dt" idx="1"/>
          </p:nvPr>
        </p:nvSpPr>
        <p:spPr>
          <a:ln/>
        </p:spPr>
        <p:txBody>
          <a:bodyPr/>
          <a:lstStyle/>
          <a:p>
            <a:r>
              <a:rPr lang="en-US" altLang="en-US"/>
              <a:t>LinuxWorld, New York, January 20, 2004</a:t>
            </a:r>
          </a:p>
        </p:txBody>
      </p:sp>
      <p:sp>
        <p:nvSpPr>
          <p:cNvPr id="6" name="Rectangle 6"/>
          <p:cNvSpPr>
            <a:spLocks noGrp="1" noChangeArrowheads="1"/>
          </p:cNvSpPr>
          <p:nvPr>
            <p:ph type="ftr" sz="quarter" idx="4"/>
          </p:nvPr>
        </p:nvSpPr>
        <p:spPr>
          <a:ln/>
        </p:spPr>
        <p:txBody>
          <a:bodyPr/>
          <a:lstStyle/>
          <a:p>
            <a:r>
              <a:rPr lang="en-US" altLang="en-US"/>
              <a:t>Steve Holden, Holden Web LLC</a:t>
            </a:r>
          </a:p>
        </p:txBody>
      </p:sp>
      <p:sp>
        <p:nvSpPr>
          <p:cNvPr id="7" name="Rectangle 7"/>
          <p:cNvSpPr>
            <a:spLocks noGrp="1" noChangeArrowheads="1"/>
          </p:cNvSpPr>
          <p:nvPr>
            <p:ph type="sldNum" sz="quarter" idx="5"/>
          </p:nvPr>
        </p:nvSpPr>
        <p:spPr>
          <a:ln/>
        </p:spPr>
        <p:txBody>
          <a:bodyPr/>
          <a:lstStyle/>
          <a:p>
            <a:fld id="{395FDD22-A376-452E-88A6-B07F03665F0C}" type="slidenum">
              <a:rPr lang="en-US" altLang="en-US"/>
              <a:pPr/>
              <a:t>17</a:t>
            </a:fld>
            <a:endParaRPr lang="en-US" altLang="en-US"/>
          </a:p>
        </p:txBody>
      </p:sp>
      <p:sp>
        <p:nvSpPr>
          <p:cNvPr id="379906" name="Rectangle 2"/>
          <p:cNvSpPr>
            <a:spLocks noGrp="1" noRot="1" noChangeAspect="1" noChangeArrowheads="1" noTextEdit="1"/>
          </p:cNvSpPr>
          <p:nvPr>
            <p:ph type="sldImg"/>
          </p:nvPr>
        </p:nvSpPr>
        <p:spPr>
          <a:ln/>
        </p:spPr>
      </p:sp>
      <p:sp>
        <p:nvSpPr>
          <p:cNvPr id="379907"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Notes credit: </a:t>
            </a:r>
            <a:r>
              <a:rPr lang="en-US" sz="1200" b="0" dirty="0" smtClean="0">
                <a:latin typeface="Courier New" pitchFamily="49" charset="0"/>
                <a:cs typeface="Courier New" pitchFamily="49" charset="0"/>
              </a:rPr>
              <a:t>http://holdenweb.com/py/networking/</a:t>
            </a:r>
          </a:p>
          <a:p>
            <a:endParaRPr lang="en-US" dirty="0" smtClean="0"/>
          </a:p>
          <a:p>
            <a:r>
              <a:rPr lang="en-US" dirty="0" smtClean="0"/>
              <a:t>A </a:t>
            </a:r>
            <a:r>
              <a:rPr lang="en-US" dirty="0"/>
              <a:t>connection-oriented server creates a socket, binds it to one or more local ports on which it will listen for connections, and then puts the socket into the listening state to wait for incoming connections. At this point the server process blocks until a connection request arrives.</a:t>
            </a:r>
          </a:p>
          <a:p>
            <a:endParaRPr lang="en-US" dirty="0"/>
          </a:p>
          <a:p>
            <a:r>
              <a:rPr lang="en-US" dirty="0"/>
              <a:t>A client creates its own socket, usually without specifying any particular port number, and then connects to the endpoint the server is listening on. The server’s </a:t>
            </a:r>
            <a:r>
              <a:rPr lang="en-US" b="1" dirty="0">
                <a:latin typeface="Courier New" pitchFamily="49" charset="0"/>
              </a:rPr>
              <a:t>accept()</a:t>
            </a:r>
            <a:r>
              <a:rPr lang="en-US" dirty="0"/>
              <a:t> call returns a </a:t>
            </a:r>
            <a:r>
              <a:rPr lang="en-US" b="1" i="1" dirty="0"/>
              <a:t>new</a:t>
            </a:r>
            <a:r>
              <a:rPr lang="en-US" dirty="0"/>
              <a:t> socket that the server can use to send data across this particular connection..</a:t>
            </a:r>
          </a:p>
          <a:p>
            <a:endParaRPr lang="en-US" dirty="0"/>
          </a:p>
          <a:p>
            <a:r>
              <a:rPr lang="en-US" dirty="0"/>
              <a:t>The two parties then exchange data using </a:t>
            </a:r>
            <a:r>
              <a:rPr lang="en-US" b="1" dirty="0">
                <a:latin typeface="Courier New" pitchFamily="49" charset="0"/>
              </a:rPr>
              <a:t>read()</a:t>
            </a:r>
            <a:r>
              <a:rPr lang="en-US" i="1" dirty="0"/>
              <a:t> </a:t>
            </a:r>
            <a:r>
              <a:rPr lang="en-US" dirty="0"/>
              <a:t>and </a:t>
            </a:r>
            <a:r>
              <a:rPr lang="en-US" b="1" dirty="0">
                <a:latin typeface="Courier New" pitchFamily="49" charset="0"/>
              </a:rPr>
              <a:t>write()</a:t>
            </a:r>
            <a:r>
              <a:rPr lang="en-US" dirty="0"/>
              <a:t> calls.</a:t>
            </a:r>
          </a:p>
          <a:p>
            <a:endParaRPr lang="en-US" dirty="0"/>
          </a:p>
          <a:p>
            <a:r>
              <a:rPr lang="en-US" dirty="0"/>
              <a:t>The major limitation of this structure is the non-overlapped nature of the request handling in the server. Theoretically it's possible for the server to use its original socket to listen for further requests while the current request is being handled, but that isn't shown here. You will learn how to overcome this limitation using standard library classes.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Python Network Programming</a:t>
            </a:r>
          </a:p>
        </p:txBody>
      </p:sp>
      <p:sp>
        <p:nvSpPr>
          <p:cNvPr id="5" name="Rectangle 3"/>
          <p:cNvSpPr>
            <a:spLocks noGrp="1" noChangeArrowheads="1"/>
          </p:cNvSpPr>
          <p:nvPr>
            <p:ph type="dt" idx="1"/>
          </p:nvPr>
        </p:nvSpPr>
        <p:spPr>
          <a:ln/>
        </p:spPr>
        <p:txBody>
          <a:bodyPr/>
          <a:lstStyle/>
          <a:p>
            <a:r>
              <a:rPr lang="en-US" altLang="en-US"/>
              <a:t>LinuxWorld, New York, January 20, 2004</a:t>
            </a:r>
          </a:p>
        </p:txBody>
      </p:sp>
      <p:sp>
        <p:nvSpPr>
          <p:cNvPr id="6" name="Rectangle 6"/>
          <p:cNvSpPr>
            <a:spLocks noGrp="1" noChangeArrowheads="1"/>
          </p:cNvSpPr>
          <p:nvPr>
            <p:ph type="ftr" sz="quarter" idx="4"/>
          </p:nvPr>
        </p:nvSpPr>
        <p:spPr>
          <a:ln/>
        </p:spPr>
        <p:txBody>
          <a:bodyPr/>
          <a:lstStyle/>
          <a:p>
            <a:r>
              <a:rPr lang="en-US" altLang="en-US"/>
              <a:t>Steve Holden, Holden Web LLC</a:t>
            </a:r>
          </a:p>
        </p:txBody>
      </p:sp>
      <p:sp>
        <p:nvSpPr>
          <p:cNvPr id="7" name="Rectangle 7"/>
          <p:cNvSpPr>
            <a:spLocks noGrp="1" noChangeArrowheads="1"/>
          </p:cNvSpPr>
          <p:nvPr>
            <p:ph type="sldNum" sz="quarter" idx="5"/>
          </p:nvPr>
        </p:nvSpPr>
        <p:spPr>
          <a:ln/>
        </p:spPr>
        <p:txBody>
          <a:bodyPr/>
          <a:lstStyle/>
          <a:p>
            <a:fld id="{4A71F90E-12CF-40D4-8FD8-982B1338B90B}" type="slidenum">
              <a:rPr lang="en-US" altLang="en-US"/>
              <a:pPr/>
              <a:t>18</a:t>
            </a:fld>
            <a:endParaRPr lang="en-US" altLang="en-US"/>
          </a:p>
        </p:txBody>
      </p:sp>
      <p:sp>
        <p:nvSpPr>
          <p:cNvPr id="395266" name="Rectangle 2"/>
          <p:cNvSpPr>
            <a:spLocks noGrp="1" noRot="1" noChangeAspect="1" noChangeArrowheads="1" noTextEdit="1"/>
          </p:cNvSpPr>
          <p:nvPr>
            <p:ph type="sldImg"/>
          </p:nvPr>
        </p:nvSpPr>
        <p:spPr>
          <a:ln/>
        </p:spPr>
      </p:sp>
      <p:sp>
        <p:nvSpPr>
          <p:cNvPr id="395267"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Notes credit: </a:t>
            </a:r>
            <a:r>
              <a:rPr lang="en-US" sz="1200" b="0" dirty="0" smtClean="0">
                <a:latin typeface="Courier New" pitchFamily="49" charset="0"/>
                <a:cs typeface="Courier New" pitchFamily="49" charset="0"/>
              </a:rPr>
              <a:t>http://holdenweb.com/py/networking/</a:t>
            </a:r>
          </a:p>
          <a:p>
            <a:endParaRPr lang="en-US" dirty="0" smtClean="0"/>
          </a:p>
          <a:p>
            <a:r>
              <a:rPr lang="en-US" dirty="0" smtClean="0"/>
              <a:t>Connection-oriented </a:t>
            </a:r>
            <a:r>
              <a:rPr lang="en-US" dirty="0"/>
              <a:t>servers are a little more complex because the connection allows clients and servers to interact across multiple </a:t>
            </a:r>
            <a:r>
              <a:rPr lang="en-US" b="1" dirty="0">
                <a:latin typeface="Courier New" pitchFamily="49" charset="0"/>
              </a:rPr>
              <a:t>send()</a:t>
            </a:r>
            <a:r>
              <a:rPr lang="en-US" dirty="0"/>
              <a:t> and </a:t>
            </a:r>
            <a:r>
              <a:rPr lang="en-US" b="1" dirty="0" err="1">
                <a:latin typeface="Courier New" pitchFamily="49" charset="0"/>
              </a:rPr>
              <a:t>recv</a:t>
            </a:r>
            <a:r>
              <a:rPr lang="en-US" b="1" dirty="0">
                <a:latin typeface="Courier New" pitchFamily="49" charset="0"/>
              </a:rPr>
              <a:t>()</a:t>
            </a:r>
            <a:r>
              <a:rPr lang="en-US" dirty="0"/>
              <a:t> calls.</a:t>
            </a:r>
          </a:p>
          <a:p>
            <a:endParaRPr lang="en-US" dirty="0"/>
          </a:p>
          <a:p>
            <a:r>
              <a:rPr lang="en-US" dirty="0"/>
              <a:t>The server blocks in </a:t>
            </a:r>
            <a:r>
              <a:rPr lang="en-US" b="1" dirty="0">
                <a:latin typeface="Courier New" pitchFamily="49" charset="0"/>
              </a:rPr>
              <a:t>accept()</a:t>
            </a:r>
            <a:r>
              <a:rPr lang="en-US" b="1" i="1" dirty="0"/>
              <a:t> </a:t>
            </a:r>
            <a:r>
              <a:rPr lang="en-US" dirty="0"/>
              <a:t>until a server connects. The return value from </a:t>
            </a:r>
            <a:r>
              <a:rPr lang="en-US" b="1" i="1" dirty="0">
                <a:latin typeface="Courier New" pitchFamily="49" charset="0"/>
              </a:rPr>
              <a:t>accept()</a:t>
            </a:r>
            <a:r>
              <a:rPr lang="en-US" dirty="0"/>
              <a:t> is a </a:t>
            </a:r>
            <a:r>
              <a:rPr lang="en-US" dirty="0" err="1"/>
              <a:t>tuple</a:t>
            </a:r>
            <a:r>
              <a:rPr lang="en-US" dirty="0"/>
              <a:t> consisting of a socket and the client address (which is the usual (address, port) </a:t>
            </a:r>
            <a:r>
              <a:rPr lang="en-US" dirty="0" err="1"/>
              <a:t>tuple</a:t>
            </a:r>
            <a:r>
              <a:rPr lang="en-US" dirty="0"/>
              <a:t>).</a:t>
            </a:r>
          </a:p>
          <a:p>
            <a:endParaRPr lang="en-US" dirty="0"/>
          </a:p>
          <a:p>
            <a:r>
              <a:rPr lang="en-US" dirty="0"/>
              <a:t>The server can, if it chooses, use multitasking techniques such as creating a new thread or forking a new process to allow it to handle several concurrent connections. Either solution allows the connection to be processed while the main control loop returns to execute another </a:t>
            </a:r>
            <a:r>
              <a:rPr lang="en-US" b="1" dirty="0">
                <a:latin typeface="Courier New" pitchFamily="49" charset="0"/>
              </a:rPr>
              <a:t>accept()</a:t>
            </a:r>
            <a:r>
              <a:rPr lang="en-US" dirty="0"/>
              <a:t> and deal with the next client connection.</a:t>
            </a:r>
          </a:p>
          <a:p>
            <a:endParaRPr lang="en-US" dirty="0"/>
          </a:p>
          <a:p>
            <a:r>
              <a:rPr lang="en-US" dirty="0"/>
              <a:t>Since each connection generates a new server-side socket there is no conflict between the different conversations, and the server can continue to use the </a:t>
            </a:r>
            <a:r>
              <a:rPr lang="en-US" b="1" dirty="0">
                <a:latin typeface="Courier New" pitchFamily="49" charset="0"/>
              </a:rPr>
              <a:t>listen()</a:t>
            </a:r>
            <a:r>
              <a:rPr lang="en-US" dirty="0" err="1"/>
              <a:t>ing</a:t>
            </a:r>
            <a:r>
              <a:rPr lang="en-US" dirty="0"/>
              <a:t> socket to listen for incoming connections while it serves already-connected clients.</a:t>
            </a:r>
          </a:p>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Python Network Programming</a:t>
            </a:r>
          </a:p>
        </p:txBody>
      </p:sp>
      <p:sp>
        <p:nvSpPr>
          <p:cNvPr id="5" name="Rectangle 3"/>
          <p:cNvSpPr>
            <a:spLocks noGrp="1" noChangeArrowheads="1"/>
          </p:cNvSpPr>
          <p:nvPr>
            <p:ph type="dt" idx="1"/>
          </p:nvPr>
        </p:nvSpPr>
        <p:spPr>
          <a:ln/>
        </p:spPr>
        <p:txBody>
          <a:bodyPr/>
          <a:lstStyle/>
          <a:p>
            <a:r>
              <a:rPr lang="en-US" altLang="en-US"/>
              <a:t>LinuxWorld, New York, January 20, 2004</a:t>
            </a:r>
          </a:p>
        </p:txBody>
      </p:sp>
      <p:sp>
        <p:nvSpPr>
          <p:cNvPr id="6" name="Rectangle 6"/>
          <p:cNvSpPr>
            <a:spLocks noGrp="1" noChangeArrowheads="1"/>
          </p:cNvSpPr>
          <p:nvPr>
            <p:ph type="ftr" sz="quarter" idx="4"/>
          </p:nvPr>
        </p:nvSpPr>
        <p:spPr>
          <a:ln/>
        </p:spPr>
        <p:txBody>
          <a:bodyPr/>
          <a:lstStyle/>
          <a:p>
            <a:r>
              <a:rPr lang="en-US" altLang="en-US"/>
              <a:t>Steve Holden, Holden Web LLC</a:t>
            </a:r>
          </a:p>
        </p:txBody>
      </p:sp>
      <p:sp>
        <p:nvSpPr>
          <p:cNvPr id="7" name="Rectangle 7"/>
          <p:cNvSpPr>
            <a:spLocks noGrp="1" noChangeArrowheads="1"/>
          </p:cNvSpPr>
          <p:nvPr>
            <p:ph type="sldNum" sz="quarter" idx="5"/>
          </p:nvPr>
        </p:nvSpPr>
        <p:spPr>
          <a:ln/>
        </p:spPr>
        <p:txBody>
          <a:bodyPr/>
          <a:lstStyle/>
          <a:p>
            <a:fld id="{3A0C4767-A681-48F8-BC98-B8D371D3DBBF}" type="slidenum">
              <a:rPr lang="en-US" altLang="en-US"/>
              <a:pPr/>
              <a:t>19</a:t>
            </a:fld>
            <a:endParaRPr lang="en-US" altLang="en-US"/>
          </a:p>
        </p:txBody>
      </p:sp>
      <p:sp>
        <p:nvSpPr>
          <p:cNvPr id="396290" name="Rectangle 2"/>
          <p:cNvSpPr>
            <a:spLocks noGrp="1" noRot="1" noChangeAspect="1" noChangeArrowheads="1" noTextEdit="1"/>
          </p:cNvSpPr>
          <p:nvPr>
            <p:ph type="sldImg"/>
          </p:nvPr>
        </p:nvSpPr>
        <p:spPr>
          <a:ln/>
        </p:spPr>
      </p:sp>
      <p:sp>
        <p:nvSpPr>
          <p:cNvPr id="39629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smtClean="0"/>
              <a:t>Notes credit: </a:t>
            </a:r>
            <a:r>
              <a:rPr lang="en-US" sz="1200" b="0" smtClean="0">
                <a:latin typeface="Courier New" pitchFamily="49" charset="0"/>
                <a:cs typeface="Courier New" pitchFamily="49" charset="0"/>
              </a:rPr>
              <a:t>http://holdenweb.com/py/networking/</a:t>
            </a:r>
          </a:p>
          <a:p>
            <a:endParaRPr lang="en-US" dirty="0" smtClean="0"/>
          </a:p>
          <a:p>
            <a:endParaRPr lang="en-US" dirty="0" smtClean="0"/>
          </a:p>
          <a:p>
            <a:r>
              <a:rPr lang="en-US" dirty="0" smtClean="0"/>
              <a:t>This </a:t>
            </a:r>
            <a:r>
              <a:rPr lang="en-US" dirty="0"/>
              <a:t>very simple client just sends a single message and receives a single response.</a:t>
            </a:r>
          </a:p>
          <a:p>
            <a:endParaRPr lang="en-US" dirty="0"/>
          </a:p>
          <a:p>
            <a:r>
              <a:rPr lang="en-US" dirty="0"/>
              <a:t>More typical code will send a request and use its understanding of the application protocol to determine when the response to that request has been completed.</a:t>
            </a:r>
          </a:p>
          <a:p>
            <a:endParaRPr lang="en-US" dirty="0"/>
          </a:p>
          <a:p>
            <a:r>
              <a:rPr lang="en-US" dirty="0"/>
              <a:t>Protocols like HTTP 1.0 use a separate connection for each request. Protocols like telnet can exchange thousands of messages before the connection is closed, and the code tends to be more complex </a:t>
            </a:r>
            <a:r>
              <a:rPr lang="en-US" dirty="0" err="1"/>
              <a:t>iin</a:t>
            </a:r>
            <a:r>
              <a:rPr lang="en-US" dirty="0"/>
              <a:t> that case.</a:t>
            </a:r>
          </a:p>
          <a:p>
            <a:endParaRPr lang="en-US" dirty="0"/>
          </a:p>
          <a:p>
            <a:r>
              <a:rPr lang="en-US" dirty="0"/>
              <a:t>Under normal circumstances a </a:t>
            </a:r>
            <a:r>
              <a:rPr lang="en-US" b="1" dirty="0" err="1">
                <a:latin typeface="Courier New" pitchFamily="49" charset="0"/>
              </a:rPr>
              <a:t>recv</a:t>
            </a:r>
            <a:r>
              <a:rPr lang="en-US" b="1" dirty="0">
                <a:latin typeface="Courier New" pitchFamily="49" charset="0"/>
              </a:rPr>
              <a:t>()</a:t>
            </a:r>
            <a:r>
              <a:rPr lang="en-US" dirty="0"/>
              <a:t> call guarantees that at least one byte of data will be returned. When a program seems the empty string (zero bytes) returned from the </a:t>
            </a:r>
            <a:r>
              <a:rPr lang="en-US" b="1" dirty="0" err="1">
                <a:latin typeface="Courier New" pitchFamily="49" charset="0"/>
              </a:rPr>
              <a:t>recv</a:t>
            </a:r>
            <a:r>
              <a:rPr lang="en-US" b="1" dirty="0">
                <a:latin typeface="Courier New" pitchFamily="49" charset="0"/>
              </a:rPr>
              <a:t>()</a:t>
            </a:r>
            <a:r>
              <a:rPr lang="en-US" dirty="0"/>
              <a:t> it knows that the other end has terminated the connection by calling </a:t>
            </a:r>
            <a:r>
              <a:rPr lang="en-US" b="1" dirty="0">
                <a:latin typeface="Courier New" pitchFamily="49" charset="0"/>
              </a:rPr>
              <a:t>close()</a:t>
            </a:r>
            <a:r>
              <a:rPr lang="en-US" dirty="0"/>
              <a:t> on its socket.</a:t>
            </a:r>
          </a:p>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20</a:t>
            </a:fld>
            <a:endParaRPr lang="en-US" sz="1200" kern="1200" dirty="0">
              <a:solidFill>
                <a:prstClr val="black"/>
              </a:solidFill>
              <a:latin typeface="Calibri"/>
              <a:ea typeface="+mn-ea"/>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21</a:t>
            </a:fld>
            <a:endParaRPr lang="en-US" sz="1200" kern="1200" dirty="0">
              <a:solidFill>
                <a:prstClr val="black"/>
              </a:solidFill>
              <a:latin typeface="Calibri"/>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a:t>
            </a:fld>
            <a:endParaRPr lang="en-US" sz="1200" kern="1200" dirty="0">
              <a:solidFill>
                <a:prstClr val="black"/>
              </a:solidFill>
              <a:latin typeface="Calibri"/>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See the notes of first slide.</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4</a:t>
            </a:fld>
            <a:endParaRPr lang="en-US" sz="1200" kern="1200" dirty="0">
              <a:solidFill>
                <a:prstClr val="black"/>
              </a:solidFill>
              <a:latin typeface="Calibri"/>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Python Network Programming</a:t>
            </a:r>
          </a:p>
        </p:txBody>
      </p:sp>
      <p:sp>
        <p:nvSpPr>
          <p:cNvPr id="5" name="Rectangle 3"/>
          <p:cNvSpPr>
            <a:spLocks noGrp="1" noChangeArrowheads="1"/>
          </p:cNvSpPr>
          <p:nvPr>
            <p:ph type="dt" idx="1"/>
          </p:nvPr>
        </p:nvSpPr>
        <p:spPr>
          <a:ln/>
        </p:spPr>
        <p:txBody>
          <a:bodyPr/>
          <a:lstStyle/>
          <a:p>
            <a:r>
              <a:rPr lang="en-US" altLang="en-US"/>
              <a:t>LinuxWorld, New York, January 20, 2004</a:t>
            </a:r>
          </a:p>
        </p:txBody>
      </p:sp>
      <p:sp>
        <p:nvSpPr>
          <p:cNvPr id="6" name="Rectangle 6"/>
          <p:cNvSpPr>
            <a:spLocks noGrp="1" noChangeArrowheads="1"/>
          </p:cNvSpPr>
          <p:nvPr>
            <p:ph type="ftr" sz="quarter" idx="4"/>
          </p:nvPr>
        </p:nvSpPr>
        <p:spPr>
          <a:ln/>
        </p:spPr>
        <p:txBody>
          <a:bodyPr/>
          <a:lstStyle/>
          <a:p>
            <a:r>
              <a:rPr lang="en-US" altLang="en-US"/>
              <a:t>Steve Holden, Holden Web LLC</a:t>
            </a:r>
          </a:p>
        </p:txBody>
      </p:sp>
      <p:sp>
        <p:nvSpPr>
          <p:cNvPr id="7" name="Rectangle 7"/>
          <p:cNvSpPr>
            <a:spLocks noGrp="1" noChangeArrowheads="1"/>
          </p:cNvSpPr>
          <p:nvPr>
            <p:ph type="sldNum" sz="quarter" idx="5"/>
          </p:nvPr>
        </p:nvSpPr>
        <p:spPr>
          <a:ln/>
        </p:spPr>
        <p:txBody>
          <a:bodyPr/>
          <a:lstStyle/>
          <a:p>
            <a:fld id="{4C408038-3011-4AA8-9787-CAE8167C1223}" type="slidenum">
              <a:rPr lang="en-US" altLang="en-US"/>
              <a:pPr/>
              <a:t>5</a:t>
            </a:fld>
            <a:endParaRPr lang="en-US" altLang="en-US"/>
          </a:p>
        </p:txBody>
      </p:sp>
      <p:sp>
        <p:nvSpPr>
          <p:cNvPr id="343044" name="Rectangle 4"/>
          <p:cNvSpPr>
            <a:spLocks noGrp="1" noRot="1" noChangeAspect="1" noChangeArrowheads="1" noTextEdit="1"/>
          </p:cNvSpPr>
          <p:nvPr>
            <p:ph type="sldImg"/>
          </p:nvPr>
        </p:nvSpPr>
        <p:spPr>
          <a:ln/>
        </p:spPr>
      </p:sp>
      <p:sp>
        <p:nvSpPr>
          <p:cNvPr id="343045" name="Rectangle 5"/>
          <p:cNvSpPr>
            <a:spLocks noGrp="1" noChangeArrowheads="1"/>
          </p:cNvSpPr>
          <p:nvPr>
            <p:ph type="body" idx="1"/>
          </p:nvPr>
        </p:nvSpPr>
        <p:spPr/>
        <p:txBody>
          <a:bodyPr/>
          <a:lstStyle/>
          <a:p>
            <a:r>
              <a:rPr lang="en-US" altLang="en-US"/>
              <a:t>A TCP/IP application must provide its own presentation- and session-layer services if it needs to use them. Many times the data that are interchanged are simple enough not to require presentation layer services, and the interactions are short so no session-layer services are needed. The TCP/IP application layer therefore corresponds to the top three layers of the OSI model. From an application point of view the distinction between datalink and physical layer is irrelevant. They are both collapsed into a single subnetwork layer.</a:t>
            </a:r>
          </a:p>
          <a:p>
            <a:endParaRPr lang="en-US" altLang="en-US"/>
          </a:p>
          <a:p>
            <a:r>
              <a:rPr lang="en-US" altLang="en-US"/>
              <a:t>The really important point is that the application can treat the transport-layer API as its way to communicate with remote processes. The layered complexity is essentially invisible to the application code, and is called on by the transport layer libraries without any action being required by the application..</a:t>
            </a:r>
          </a:p>
          <a:p>
            <a:endParaRPr lang="en-US" altLang="en-US"/>
          </a:p>
          <a:p>
            <a:r>
              <a:rPr lang="en-US" altLang="en-US"/>
              <a:t>The subnetwork layer </a:t>
            </a:r>
            <a:r>
              <a:rPr lang="en-US" altLang="en-US" i="1"/>
              <a:t>data</a:t>
            </a:r>
            <a:r>
              <a:rPr lang="en-US" altLang="en-US"/>
              <a:t> is actually an IP datagram, whose data is a TCP or UDP segment, whose data is an application protocol data unit.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Python Network Programming</a:t>
            </a:r>
          </a:p>
        </p:txBody>
      </p:sp>
      <p:sp>
        <p:nvSpPr>
          <p:cNvPr id="5" name="Rectangle 3"/>
          <p:cNvSpPr>
            <a:spLocks noGrp="1" noChangeArrowheads="1"/>
          </p:cNvSpPr>
          <p:nvPr>
            <p:ph type="dt" idx="1"/>
          </p:nvPr>
        </p:nvSpPr>
        <p:spPr>
          <a:ln/>
        </p:spPr>
        <p:txBody>
          <a:bodyPr/>
          <a:lstStyle/>
          <a:p>
            <a:r>
              <a:rPr lang="en-US" altLang="en-US"/>
              <a:t>LinuxWorld, New York, January 20, 2004</a:t>
            </a:r>
          </a:p>
        </p:txBody>
      </p:sp>
      <p:sp>
        <p:nvSpPr>
          <p:cNvPr id="6" name="Rectangle 6"/>
          <p:cNvSpPr>
            <a:spLocks noGrp="1" noChangeArrowheads="1"/>
          </p:cNvSpPr>
          <p:nvPr>
            <p:ph type="ftr" sz="quarter" idx="4"/>
          </p:nvPr>
        </p:nvSpPr>
        <p:spPr>
          <a:ln/>
        </p:spPr>
        <p:txBody>
          <a:bodyPr/>
          <a:lstStyle/>
          <a:p>
            <a:r>
              <a:rPr lang="en-US" altLang="en-US"/>
              <a:t>Steve Holden, Holden Web LLC</a:t>
            </a:r>
          </a:p>
        </p:txBody>
      </p:sp>
      <p:sp>
        <p:nvSpPr>
          <p:cNvPr id="7" name="Rectangle 7"/>
          <p:cNvSpPr>
            <a:spLocks noGrp="1" noChangeArrowheads="1"/>
          </p:cNvSpPr>
          <p:nvPr>
            <p:ph type="sldNum" sz="quarter" idx="5"/>
          </p:nvPr>
        </p:nvSpPr>
        <p:spPr>
          <a:ln/>
        </p:spPr>
        <p:txBody>
          <a:bodyPr/>
          <a:lstStyle/>
          <a:p>
            <a:fld id="{490B16A8-4829-4658-9D49-2B74684D1B68}" type="slidenum">
              <a:rPr lang="en-US" altLang="en-US"/>
              <a:pPr/>
              <a:t>6</a:t>
            </a:fld>
            <a:endParaRPr lang="en-US" altLang="en-US"/>
          </a:p>
        </p:txBody>
      </p:sp>
      <p:sp>
        <p:nvSpPr>
          <p:cNvPr id="347143" name="Rectangle 7"/>
          <p:cNvSpPr>
            <a:spLocks noGrp="1" noRot="1" noChangeAspect="1" noChangeArrowheads="1" noTextEdit="1"/>
          </p:cNvSpPr>
          <p:nvPr>
            <p:ph type="sldImg"/>
          </p:nvPr>
        </p:nvSpPr>
        <p:spPr>
          <a:ln/>
        </p:spPr>
      </p:sp>
      <p:sp>
        <p:nvSpPr>
          <p:cNvPr id="347144" name="Rectangle 8"/>
          <p:cNvSpPr>
            <a:spLocks noGrp="1" noChangeArrowheads="1"/>
          </p:cNvSpPr>
          <p:nvPr>
            <p:ph type="body" idx="1"/>
          </p:nvPr>
        </p:nvSpPr>
        <p:spPr/>
        <p:txBody>
          <a:bodyPr/>
          <a:lstStyle/>
          <a:p>
            <a:r>
              <a:rPr lang="en-US" altLang="en-US" dirty="0"/>
              <a:t>The network layer of TCP/IP makes no guarantees of delivery: at any hop along the way a packet may be discarded, either because transmission errors have been detected or simply because the receiving equipment does not have the capacity to process it.</a:t>
            </a:r>
          </a:p>
          <a:p>
            <a:endParaRPr lang="en-US" altLang="en-US" dirty="0"/>
          </a:p>
          <a:p>
            <a:r>
              <a:rPr lang="en-US" altLang="en-US" dirty="0"/>
              <a:t>In such circumstances the originating host may or may not receive an ICMP (Internet Control Message Protocol) message detailing the reason for non-delivery. ICMP messages can be useful in helping hosts to change to more appropriate behavior, but are not always </a:t>
            </a:r>
            <a:r>
              <a:rPr lang="en-US" altLang="en-US" dirty="0" err="1"/>
              <a:t>actioned</a:t>
            </a:r>
            <a:r>
              <a:rPr lang="en-US" altLang="en-US" dirty="0"/>
              <a:t> even when raised.</a:t>
            </a:r>
          </a:p>
          <a:p>
            <a:endParaRPr lang="en-US" altLang="en-US" dirty="0"/>
          </a:p>
          <a:p>
            <a:r>
              <a:rPr lang="en-US" altLang="en-US" dirty="0"/>
              <a:t>Since different physical network use different addressing schemes it's important that IP provides a unified scheme independent of the underlying hardware. This is crucial when building large internets (an "internet" with a small "I" is any interconnected collection of IP networks). You can find a detailed description of IP addressing at </a:t>
            </a:r>
          </a:p>
          <a:p>
            <a:r>
              <a:rPr lang="en-US" altLang="en-US" dirty="0"/>
              <a:t>        http://www.holdenweb.com/students/3comip.pdf</a:t>
            </a:r>
          </a:p>
          <a:p>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Python Network Programming</a:t>
            </a:r>
          </a:p>
        </p:txBody>
      </p:sp>
      <p:sp>
        <p:nvSpPr>
          <p:cNvPr id="5" name="Rectangle 3"/>
          <p:cNvSpPr>
            <a:spLocks noGrp="1" noChangeArrowheads="1"/>
          </p:cNvSpPr>
          <p:nvPr>
            <p:ph type="dt" idx="1"/>
          </p:nvPr>
        </p:nvSpPr>
        <p:spPr>
          <a:ln/>
        </p:spPr>
        <p:txBody>
          <a:bodyPr/>
          <a:lstStyle/>
          <a:p>
            <a:r>
              <a:rPr lang="en-US" altLang="en-US"/>
              <a:t>LinuxWorld, New York, January 20, 2004</a:t>
            </a:r>
          </a:p>
        </p:txBody>
      </p:sp>
      <p:sp>
        <p:nvSpPr>
          <p:cNvPr id="6" name="Rectangle 6"/>
          <p:cNvSpPr>
            <a:spLocks noGrp="1" noChangeArrowheads="1"/>
          </p:cNvSpPr>
          <p:nvPr>
            <p:ph type="ftr" sz="quarter" idx="4"/>
          </p:nvPr>
        </p:nvSpPr>
        <p:spPr>
          <a:ln/>
        </p:spPr>
        <p:txBody>
          <a:bodyPr/>
          <a:lstStyle/>
          <a:p>
            <a:r>
              <a:rPr lang="en-US" altLang="en-US"/>
              <a:t>Steve Holden, Holden Web LLC</a:t>
            </a:r>
          </a:p>
        </p:txBody>
      </p:sp>
      <p:sp>
        <p:nvSpPr>
          <p:cNvPr id="7" name="Rectangle 7"/>
          <p:cNvSpPr>
            <a:spLocks noGrp="1" noChangeArrowheads="1"/>
          </p:cNvSpPr>
          <p:nvPr>
            <p:ph type="sldNum" sz="quarter" idx="5"/>
          </p:nvPr>
        </p:nvSpPr>
        <p:spPr>
          <a:ln/>
        </p:spPr>
        <p:txBody>
          <a:bodyPr/>
          <a:lstStyle/>
          <a:p>
            <a:fld id="{70B846BD-8572-4C1C-B73F-B82326C9BE7B}" type="slidenum">
              <a:rPr lang="en-US" altLang="en-US"/>
              <a:pPr/>
              <a:t>7</a:t>
            </a:fld>
            <a:endParaRPr lang="en-US" altLang="en-US"/>
          </a:p>
        </p:txBody>
      </p:sp>
      <p:sp>
        <p:nvSpPr>
          <p:cNvPr id="349188" name="Rectangle 4"/>
          <p:cNvSpPr>
            <a:spLocks noGrp="1" noRot="1" noChangeAspect="1" noChangeArrowheads="1" noTextEdit="1"/>
          </p:cNvSpPr>
          <p:nvPr>
            <p:ph type="sldImg"/>
          </p:nvPr>
        </p:nvSpPr>
        <p:spPr>
          <a:ln/>
        </p:spPr>
      </p:sp>
      <p:sp>
        <p:nvSpPr>
          <p:cNvPr id="349189" name="Rectangle 5"/>
          <p:cNvSpPr>
            <a:spLocks noGrp="1" noChangeArrowheads="1"/>
          </p:cNvSpPr>
          <p:nvPr>
            <p:ph type="body" idx="1"/>
          </p:nvPr>
        </p:nvSpPr>
        <p:spPr/>
        <p:txBody>
          <a:bodyPr/>
          <a:lstStyle/>
          <a:p>
            <a:r>
              <a:rPr lang="en-US" altLang="en-US"/>
              <a:t>You can think of UDP as similar to the postal service – packets go out, they can be lost along the way if an intermediate router runs out of resources or if they are mangled by noise, no acknowledgements are issued. UDP applications are therefore usually simpler messaging-style applications, where the only recovery action will be a fixed number of retries.</a:t>
            </a:r>
          </a:p>
          <a:p>
            <a:endParaRPr lang="en-US" altLang="en-US"/>
          </a:p>
          <a:p>
            <a:r>
              <a:rPr lang="en-US" altLang="en-US"/>
              <a:t>DNS is a good example -- although it can use TCP, most DNS traffic is carried by UDP. If a server does not reply, or if the reply (or the request) gets lost, the consequences are usually not tragic. If you fail to resolve a host name because of such an error you (as a user) will usually be quite happy to try again, and this failure will not have been significant.</a:t>
            </a:r>
          </a:p>
          <a:p>
            <a:endParaRPr lang="en-US" altLang="en-US"/>
          </a:p>
          <a:p>
            <a:r>
              <a:rPr lang="en-US" altLang="en-US"/>
              <a:t>As you will see later, a server binds to a specific port when it starts up. Originally a client had to "just know" what port the server would be listening on, and so default port numbers were allocated: 80 for HTTP, 25 for SMTP and so on. Later on, services like the PortMapper were introduced so that a server could use any port, and register it with the Portmapper – the clients would start with a PortMapper enquiry to find out which port their server was listening 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Python Network Programming</a:t>
            </a:r>
          </a:p>
        </p:txBody>
      </p:sp>
      <p:sp>
        <p:nvSpPr>
          <p:cNvPr id="5" name="Rectangle 3"/>
          <p:cNvSpPr>
            <a:spLocks noGrp="1" noChangeArrowheads="1"/>
          </p:cNvSpPr>
          <p:nvPr>
            <p:ph type="dt" idx="1"/>
          </p:nvPr>
        </p:nvSpPr>
        <p:spPr>
          <a:ln/>
        </p:spPr>
        <p:txBody>
          <a:bodyPr/>
          <a:lstStyle/>
          <a:p>
            <a:r>
              <a:rPr lang="en-US" altLang="en-US"/>
              <a:t>LinuxWorld, New York, January 20, 2004</a:t>
            </a:r>
          </a:p>
        </p:txBody>
      </p:sp>
      <p:sp>
        <p:nvSpPr>
          <p:cNvPr id="6" name="Rectangle 6"/>
          <p:cNvSpPr>
            <a:spLocks noGrp="1" noChangeArrowheads="1"/>
          </p:cNvSpPr>
          <p:nvPr>
            <p:ph type="ftr" sz="quarter" idx="4"/>
          </p:nvPr>
        </p:nvSpPr>
        <p:spPr>
          <a:ln/>
        </p:spPr>
        <p:txBody>
          <a:bodyPr/>
          <a:lstStyle/>
          <a:p>
            <a:r>
              <a:rPr lang="en-US" altLang="en-US"/>
              <a:t>Steve Holden, Holden Web LLC</a:t>
            </a:r>
          </a:p>
        </p:txBody>
      </p:sp>
      <p:sp>
        <p:nvSpPr>
          <p:cNvPr id="7" name="Rectangle 7"/>
          <p:cNvSpPr>
            <a:spLocks noGrp="1" noChangeArrowheads="1"/>
          </p:cNvSpPr>
          <p:nvPr>
            <p:ph type="sldNum" sz="quarter" idx="5"/>
          </p:nvPr>
        </p:nvSpPr>
        <p:spPr>
          <a:ln/>
        </p:spPr>
        <p:txBody>
          <a:bodyPr/>
          <a:lstStyle/>
          <a:p>
            <a:fld id="{3E01338E-7045-486B-AE43-B1E222A51471}" type="slidenum">
              <a:rPr lang="en-US" altLang="en-US"/>
              <a:pPr/>
              <a:t>8</a:t>
            </a:fld>
            <a:endParaRPr lang="en-US" altLang="en-US"/>
          </a:p>
        </p:txBody>
      </p:sp>
      <p:sp>
        <p:nvSpPr>
          <p:cNvPr id="370692" name="Rectangle 4"/>
          <p:cNvSpPr>
            <a:spLocks noGrp="1" noRot="1" noChangeAspect="1" noChangeArrowheads="1" noTextEdit="1"/>
          </p:cNvSpPr>
          <p:nvPr>
            <p:ph type="sldImg"/>
          </p:nvPr>
        </p:nvSpPr>
        <p:spPr>
          <a:ln/>
        </p:spPr>
      </p:sp>
      <p:sp>
        <p:nvSpPr>
          <p:cNvPr id="370693" name="Rectangle 5"/>
          <p:cNvSpPr>
            <a:spLocks noGrp="1" noChangeArrowheads="1"/>
          </p:cNvSpPr>
          <p:nvPr>
            <p:ph type="body" idx="1"/>
          </p:nvPr>
        </p:nvSpPr>
        <p:spPr/>
        <p:txBody>
          <a:bodyPr/>
          <a:lstStyle/>
          <a:p>
            <a:r>
              <a:rPr lang="en-US"/>
              <a:t> A TCP conversation requires specific endpoints, so you can think of it as more like a telephone call: one system calls another, and has to get a reply before communication can take place.</a:t>
            </a:r>
          </a:p>
          <a:p>
            <a:endParaRPr lang="en-US"/>
          </a:p>
          <a:p>
            <a:r>
              <a:rPr lang="en-US"/>
              <a:t>Because of the need for defined endpoints, TCP has no broadcast capability, unlike UDP. Because TCP is a reliable protocol the possibility of error is rather low (though not zero) – errors are detected and corrected in the transport layer. This makes it relatively easy to use, since the applications can assume the data they send will, eventually, be received in the absence of a complete connectivity failure.</a:t>
            </a:r>
          </a:p>
          <a:p>
            <a:endParaRPr lang="en-US"/>
          </a:p>
          <a:p>
            <a:r>
              <a:rPr lang="en-US"/>
              <a:t>TCP is a much more sophisticated protocol than UDP and includes both error detection and correction, relieving applications of housekeeping tasks which would otherwise quickly become burdensome. There is no need to transmit data is any particular block size, and an application is free to send as few as one byte or as much as several megabytes at a time. The transport layer will take responsibility for buffering this data and sending it out as a stream of packets of an appropriate size.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baseline="0" dirty="0" smtClean="0"/>
              <a:t>Berkeley API is the de-facto sockets standard.</a:t>
            </a:r>
          </a:p>
          <a:p>
            <a:endParaRPr lang="en-US" i="1" baseline="0" dirty="0" smtClean="0"/>
          </a:p>
          <a:p>
            <a:r>
              <a:rPr lang="en-US" i="1" baseline="0" dirty="0" smtClean="0"/>
              <a:t>In 1980s, DARPA funded a group at University of California Berkeley to transport TCP/ IP software to UNIX to make the resulting software available to other sites.</a:t>
            </a:r>
          </a:p>
          <a:p>
            <a:endParaRPr lang="en-US" i="1" baseline="0" dirty="0" smtClean="0"/>
          </a:p>
          <a:p>
            <a:r>
              <a:rPr lang="en-US" i="1" baseline="0" dirty="0" smtClean="0"/>
              <a:t>The designers decided to use existing system calls whenever possible and to add new system calls to support TCP/ IP functions that did not fit easily into the existing set of functions. The result became known as the Berkeley interface, or Berkeley socket API, and the system is called BSD (Berkeley Software Distribution)</a:t>
            </a:r>
          </a:p>
          <a:p>
            <a:endParaRPr lang="en-US" i="1" baseline="0" dirty="0" smtClean="0"/>
          </a:p>
          <a:p>
            <a:r>
              <a:rPr lang="en-US" i="1" baseline="0" dirty="0" smtClean="0"/>
              <a:t>Two design choices: </a:t>
            </a:r>
          </a:p>
          <a:p>
            <a:endParaRPr lang="en-US" i="1" baseline="0" dirty="0" smtClean="0"/>
          </a:p>
          <a:p>
            <a:pPr marL="228600" indent="-228600">
              <a:buAutoNum type="arabicParenR"/>
            </a:pPr>
            <a:r>
              <a:rPr lang="en-US" i="1" baseline="0" dirty="0" smtClean="0"/>
              <a:t>Define functions specifically for TCP/ IP</a:t>
            </a:r>
          </a:p>
          <a:p>
            <a:pPr marL="228600" indent="-228600">
              <a:buAutoNum type="arabicParenR"/>
            </a:pPr>
            <a:r>
              <a:rPr lang="en-US" i="1" baseline="0" dirty="0" smtClean="0"/>
              <a:t>Define functions that support network communications in general and use parameters that make TCP/ IP a special case.</a:t>
            </a:r>
          </a:p>
          <a:p>
            <a:pPr marL="228600" indent="-228600">
              <a:buAutoNum type="arabicParenR"/>
            </a:pPr>
            <a:endParaRPr lang="en-US" i="1" baseline="0" dirty="0" smtClean="0"/>
          </a:p>
          <a:p>
            <a:pPr marL="228600" indent="-228600">
              <a:buNone/>
            </a:pPr>
            <a:r>
              <a:rPr lang="en-US" i="1" baseline="0" dirty="0" smtClean="0"/>
              <a:t>The Berkeley socket interface provides generalized functions that support network communication using many possible protocols. Socket calls refer to TCP/IP as a family of protocols.</a:t>
            </a:r>
          </a:p>
          <a:p>
            <a:pPr marL="228600" indent="-228600">
              <a:buNone/>
            </a:pPr>
            <a:endParaRPr lang="en-US" i="1" baseline="0" dirty="0" smtClean="0"/>
          </a:p>
          <a:p>
            <a:pPr marL="228600" indent="-228600">
              <a:buNone/>
            </a:pPr>
            <a:r>
              <a:rPr lang="en-US" i="1" baseline="0" dirty="0" smtClean="0"/>
              <a:t>BSD is not the only interface (API) available for network communication (although, it is the most common). There is also TLI (Transport Layer Interface) , also called XTI (X/ Open Transport Interface) in recognition of work done by X/Open, developed by AT&amp;T.</a:t>
            </a:r>
          </a:p>
          <a:p>
            <a:endParaRPr lang="en-US" b="1" i="1" baseline="0" dirty="0" smtClean="0"/>
          </a:p>
          <a:p>
            <a:r>
              <a:rPr lang="en-US" baseline="0" dirty="0" smtClean="0"/>
              <a:t>BSD Unix contains a separate system function </a:t>
            </a:r>
            <a:r>
              <a:rPr lang="en-US" i="1" baseline="0" dirty="0" smtClean="0"/>
              <a:t>socket</a:t>
            </a:r>
            <a:r>
              <a:rPr lang="en-US" baseline="0" dirty="0" smtClean="0"/>
              <a:t> that applications call to create a socket; an application only uses open to create file descriptors.</a:t>
            </a:r>
          </a:p>
          <a:p>
            <a:endParaRPr lang="en-US" baseline="0" dirty="0" smtClean="0"/>
          </a:p>
          <a:p>
            <a:r>
              <a:rPr lang="en-US" baseline="0" dirty="0" smtClean="0"/>
              <a:t>The general idea underlying sockets is that a single system call is sufficient to create any socket. Once a socket has been created, an application must make additional system calls to specify the details of its exact usage.</a:t>
            </a:r>
          </a:p>
          <a:p>
            <a:endParaRPr lang="en-US" baseline="0" dirty="0" smtClean="0"/>
          </a:p>
          <a:p>
            <a:r>
              <a:rPr lang="en-US" baseline="0" dirty="0" smtClean="0"/>
              <a:t>Once a socket has been created, it can be used to wait for an incoming connection (passive socket) or to initiate a connection (active socket).</a:t>
            </a:r>
          </a:p>
          <a:p>
            <a:endParaRPr lang="en-US" baseline="0" dirty="0" smtClean="0"/>
          </a:p>
          <a:p>
            <a:r>
              <a:rPr lang="en-US" b="1" i="1" baseline="0" dirty="0" smtClean="0"/>
              <a:t>Specifying an end-point:</a:t>
            </a:r>
          </a:p>
          <a:p>
            <a:endParaRPr lang="en-US" b="1" i="1" baseline="0" dirty="0" smtClean="0"/>
          </a:p>
          <a:p>
            <a:r>
              <a:rPr lang="en-US" b="0" i="0" baseline="0" dirty="0" smtClean="0"/>
              <a:t>When a socket is created, it does not contain detailed information about how it will be used. In particular, the socket does not contain information about the protocol port numbers or IP address of either the local machine or the remote machine. Before an application uses a socket, it must specify one or both of these addresses.</a:t>
            </a:r>
          </a:p>
          <a:p>
            <a:endParaRPr lang="en-US" b="0" i="0" baseline="0" dirty="0" smtClean="0"/>
          </a:p>
          <a:p>
            <a:r>
              <a:rPr lang="en-US" b="0" i="0" baseline="0" dirty="0" smtClean="0"/>
              <a:t>TCP/ IP protocols define communication end point as IP address plus a protocol port number. Because sockets interface is general, AF_INET is used for TCP/ IP addressing.</a:t>
            </a:r>
          </a:p>
          <a:p>
            <a:endParaRPr lang="en-US" b="0" i="0" baseline="0" dirty="0" smtClean="0"/>
          </a:p>
          <a:p>
            <a:r>
              <a:rPr lang="en-US" b="0" i="0" baseline="0" dirty="0" smtClean="0"/>
              <a:t>PF_INET is TCP/ IP protocol family and AF_INET is the TCP/ IP address family.</a:t>
            </a:r>
          </a:p>
          <a:p>
            <a:endParaRPr lang="en-US" b="0" i="0" baseline="0" dirty="0" smtClean="0"/>
          </a:p>
          <a:p>
            <a:endParaRPr lang="en-US" b="0" i="0" baseline="0" dirty="0" smtClean="0"/>
          </a:p>
          <a:p>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9</a:t>
            </a:fld>
            <a:endParaRPr lang="en-US" sz="1200" kern="1200" dirty="0">
              <a:solidFill>
                <a:prstClr val="black"/>
              </a:solidFill>
              <a:latin typeface="Calibri"/>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Python Network Programming</a:t>
            </a:r>
          </a:p>
        </p:txBody>
      </p:sp>
      <p:sp>
        <p:nvSpPr>
          <p:cNvPr id="5" name="Rectangle 3"/>
          <p:cNvSpPr>
            <a:spLocks noGrp="1" noChangeArrowheads="1"/>
          </p:cNvSpPr>
          <p:nvPr>
            <p:ph type="dt" idx="1"/>
          </p:nvPr>
        </p:nvSpPr>
        <p:spPr>
          <a:ln/>
        </p:spPr>
        <p:txBody>
          <a:bodyPr/>
          <a:lstStyle/>
          <a:p>
            <a:r>
              <a:rPr lang="en-US" altLang="en-US"/>
              <a:t>LinuxWorld, New York, January 20, 2004</a:t>
            </a:r>
          </a:p>
        </p:txBody>
      </p:sp>
      <p:sp>
        <p:nvSpPr>
          <p:cNvPr id="6" name="Rectangle 6"/>
          <p:cNvSpPr>
            <a:spLocks noGrp="1" noChangeArrowheads="1"/>
          </p:cNvSpPr>
          <p:nvPr>
            <p:ph type="ftr" sz="quarter" idx="4"/>
          </p:nvPr>
        </p:nvSpPr>
        <p:spPr>
          <a:ln/>
        </p:spPr>
        <p:txBody>
          <a:bodyPr/>
          <a:lstStyle/>
          <a:p>
            <a:r>
              <a:rPr lang="en-US" altLang="en-US"/>
              <a:t>Steve Holden, Holden Web LLC</a:t>
            </a:r>
          </a:p>
        </p:txBody>
      </p:sp>
      <p:sp>
        <p:nvSpPr>
          <p:cNvPr id="7" name="Rectangle 7"/>
          <p:cNvSpPr>
            <a:spLocks noGrp="1" noChangeArrowheads="1"/>
          </p:cNvSpPr>
          <p:nvPr>
            <p:ph type="sldNum" sz="quarter" idx="5"/>
          </p:nvPr>
        </p:nvSpPr>
        <p:spPr>
          <a:ln/>
        </p:spPr>
        <p:txBody>
          <a:bodyPr/>
          <a:lstStyle/>
          <a:p>
            <a:fld id="{3E01338E-7045-486B-AE43-B1E222A51471}" type="slidenum">
              <a:rPr lang="en-US" altLang="en-US"/>
              <a:pPr/>
              <a:t>10</a:t>
            </a:fld>
            <a:endParaRPr lang="en-US" altLang="en-US"/>
          </a:p>
        </p:txBody>
      </p:sp>
      <p:sp>
        <p:nvSpPr>
          <p:cNvPr id="370692" name="Rectangle 4"/>
          <p:cNvSpPr>
            <a:spLocks noGrp="1" noRot="1" noChangeAspect="1" noChangeArrowheads="1" noTextEdit="1"/>
          </p:cNvSpPr>
          <p:nvPr>
            <p:ph type="sldImg"/>
          </p:nvPr>
        </p:nvSpPr>
        <p:spPr>
          <a:ln/>
        </p:spPr>
      </p:sp>
      <p:sp>
        <p:nvSpPr>
          <p:cNvPr id="370693" name="Rectangle 5"/>
          <p:cNvSpPr>
            <a:spLocks noGrp="1" noChangeArrowheads="1"/>
          </p:cNvSpPr>
          <p:nvPr>
            <p:ph type="body" idx="1"/>
          </p:nvPr>
        </p:nvSpPr>
        <p:spPr/>
        <p:txBody>
          <a:bodyPr/>
          <a:lstStyle/>
          <a:p>
            <a:r>
              <a:rPr lang="en-US" b="1" i="1" dirty="0" smtClean="0"/>
              <a:t>Socket</a:t>
            </a:r>
            <a:r>
              <a:rPr lang="en-US" b="1" i="1" baseline="0" dirty="0" smtClean="0"/>
              <a:t> call: </a:t>
            </a:r>
            <a:r>
              <a:rPr lang="en-US" i="0" baseline="0" dirty="0" smtClean="0"/>
              <a:t>An application calls socket to create a new socket than can be used for network communication. The call returns a descriptor for the newly created socket. Arguments to the call include the protocol family that the application will use (PF_INET for TCP/ IP) and the protocol or type of service it will need (SOCK_DGRAM for UDP and SOCK_STREAM for TCP).</a:t>
            </a:r>
          </a:p>
          <a:p>
            <a:endParaRPr lang="en-US" i="0" baseline="0" dirty="0" smtClean="0"/>
          </a:p>
          <a:p>
            <a:r>
              <a:rPr lang="en-US" b="1" i="1" dirty="0" smtClean="0"/>
              <a:t>Connect call: </a:t>
            </a:r>
            <a:r>
              <a:rPr lang="en-US" b="0" i="0" dirty="0" smtClean="0"/>
              <a:t>After</a:t>
            </a:r>
            <a:r>
              <a:rPr lang="en-US" b="0" i="0" baseline="0" dirty="0" smtClean="0"/>
              <a:t> creating a socket, a client calls </a:t>
            </a:r>
            <a:r>
              <a:rPr lang="en-US" b="0" i="1" baseline="0" dirty="0" smtClean="0"/>
              <a:t>connect </a:t>
            </a:r>
            <a:r>
              <a:rPr lang="en-US" b="0" i="0" baseline="0" dirty="0" smtClean="0"/>
              <a:t>to establish an active connection to a remote server. The argument to connect allows the client to specify the remote endpoint which includes the remote machine’s IP address and protocol port number. Once a connection is made, data can be sent on it.</a:t>
            </a:r>
          </a:p>
          <a:p>
            <a:endParaRPr lang="en-US" b="0" i="0" baseline="0" dirty="0" smtClean="0"/>
          </a:p>
          <a:p>
            <a:r>
              <a:rPr lang="en-US" b="1" i="1" baseline="0" dirty="0" smtClean="0"/>
              <a:t>Write call: </a:t>
            </a:r>
            <a:r>
              <a:rPr lang="en-US" b="0" i="0" baseline="0" dirty="0" smtClean="0"/>
              <a:t> Write call is used by both servers and clients to send data across a TCP connection. Clients usually use write to send requests and servers use it to send replies. A call to write requires three arguments: 1) socket descriptor, 2) address of data to be sent, and 3) length of data.</a:t>
            </a:r>
          </a:p>
          <a:p>
            <a:endParaRPr lang="en-US" b="0" i="0" baseline="0" dirty="0" smtClean="0"/>
          </a:p>
          <a:p>
            <a:r>
              <a:rPr lang="en-US" b="1" i="1" baseline="0" dirty="0" smtClean="0"/>
              <a:t>Read call:</a:t>
            </a:r>
            <a:r>
              <a:rPr lang="en-US" b="0" i="0" baseline="0" dirty="0" smtClean="0"/>
              <a:t> Read call is used by both server and client to receive data on a TCP or UDP connection.</a:t>
            </a:r>
          </a:p>
          <a:p>
            <a:endParaRPr lang="en-US" b="0" i="0" baseline="0" dirty="0" smtClean="0"/>
          </a:p>
          <a:p>
            <a:r>
              <a:rPr lang="en-US" b="1" i="1" baseline="0" dirty="0" smtClean="0"/>
              <a:t>Close call:  </a:t>
            </a:r>
            <a:r>
              <a:rPr lang="en-US" b="0" i="0" baseline="0" dirty="0" smtClean="0"/>
              <a:t>Once a client or server finishes using a socket, it calls close to </a:t>
            </a:r>
            <a:r>
              <a:rPr lang="en-US" b="0" i="0" baseline="0" dirty="0" err="1" smtClean="0"/>
              <a:t>deallocate</a:t>
            </a:r>
            <a:r>
              <a:rPr lang="en-US" b="0" i="0" baseline="0" dirty="0" smtClean="0"/>
              <a:t> it. If only process is using the socket, close immediately terminates the connection and </a:t>
            </a:r>
            <a:r>
              <a:rPr lang="en-US" b="0" i="0" baseline="0" dirty="0" err="1" smtClean="0"/>
              <a:t>deallocates</a:t>
            </a:r>
            <a:r>
              <a:rPr lang="en-US" b="0" i="0" baseline="0" dirty="0" smtClean="0"/>
              <a:t> the socket. </a:t>
            </a:r>
          </a:p>
          <a:p>
            <a:endParaRPr lang="en-US" b="0" i="0" baseline="0" dirty="0" smtClean="0"/>
          </a:p>
          <a:p>
            <a:r>
              <a:rPr lang="en-US" b="1" i="1" baseline="0" dirty="0" smtClean="0"/>
              <a:t>Bind call:</a:t>
            </a:r>
            <a:r>
              <a:rPr lang="en-US" b="0" i="0" baseline="0" dirty="0" smtClean="0"/>
              <a:t> When a socket is created, it does not have any notion of end point addresses (neither the local nor remote address are assigned). An application calls bind to specify the local end point for a socket. The call takes argument that specify socket descriptor and an end point address. This call is primarily used by servers to specify the well-known port at which they will await connections.</a:t>
            </a:r>
          </a:p>
          <a:p>
            <a:endParaRPr lang="en-US" b="0" i="0" baseline="0" dirty="0" smtClean="0"/>
          </a:p>
          <a:p>
            <a:r>
              <a:rPr lang="en-US" b="1" i="1" baseline="0" dirty="0" smtClean="0"/>
              <a:t>Listen call: </a:t>
            </a:r>
            <a:r>
              <a:rPr lang="en-US" b="0" i="0" baseline="0" dirty="0" smtClean="0"/>
              <a:t>When a socket is created, it is neither active (i.e., ready for use by a client) nor passive (ready for use by a server) until the application takes further action. Connection-oriented servers call listen to place a socket in passive mode and make it ready to accept incoming connections. Most servers consist of an infinite loop that accepts the next incoming connection, handles it, and then returns to accept the next connection. Even if handling takes a few ms, it may be that a new connection request comes during the time server is handling an existing request. To ensure that no connection request is lost, a server must pass listen an argument that tells the OS to </a:t>
            </a:r>
            <a:r>
              <a:rPr lang="en-US" b="0" i="0" baseline="0" dirty="0" err="1" smtClean="0"/>
              <a:t>enqueue</a:t>
            </a:r>
            <a:r>
              <a:rPr lang="en-US" b="0" i="0" baseline="0" dirty="0" smtClean="0"/>
              <a:t> connections requests for a socket.</a:t>
            </a:r>
          </a:p>
          <a:p>
            <a:endParaRPr lang="en-US" b="0" i="0" baseline="0" dirty="0" smtClean="0"/>
          </a:p>
          <a:p>
            <a:r>
              <a:rPr lang="en-US" b="1" i="1" baseline="0" dirty="0" smtClean="0"/>
              <a:t>Accept call: </a:t>
            </a:r>
            <a:r>
              <a:rPr lang="en-US" b="0" i="0" baseline="0" dirty="0" smtClean="0"/>
              <a:t>For TCP sockets, after a server calls socket to create a socket, bind to specify a local endpoint address, and listen to place it in passive mode, the server calls accept to extract the next incoming connection request. An argument to accept specifies the socket from which a connection should be accepted. </a:t>
            </a:r>
            <a:r>
              <a:rPr lang="en-US" b="0" i="1" baseline="0" dirty="0" smtClean="0"/>
              <a:t>Accept </a:t>
            </a:r>
            <a:r>
              <a:rPr lang="en-US" b="0" i="0" baseline="0" dirty="0" smtClean="0"/>
              <a:t>creates a new socket for each new connection request, and returns the descriptor of the new socket to its caller. The server uses the new socket only for the new connection; it uses the original socket to accept additional connection requests.</a:t>
            </a:r>
            <a:endParaRPr lang="en-US" b="0" i="1" baseline="0"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lgn="l" rtl="0"/>
            <a:fld id="{D00AE82B-E6DE-496D-8593-D879E45BA82B}" type="datetime1">
              <a:rPr lang="en-US" sz="1200" kern="1200">
                <a:solidFill>
                  <a:prstClr val="black">
                    <a:tint val="75000"/>
                  </a:prstClr>
                </a:solidFill>
                <a:latin typeface="Calibri"/>
                <a:ea typeface="+mn-ea"/>
                <a:cs typeface="+mn-cs"/>
              </a:rPr>
              <a:pPr algn="l" rtl="0"/>
              <a:t>4/24/2009</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lgn="l" rtl="0"/>
            <a:fld id="{66B78E9A-6735-4E07-A74B-4B6796617BE3}" type="datetime1">
              <a:rPr lang="en-US" sz="1200" kern="1200">
                <a:solidFill>
                  <a:prstClr val="black">
                    <a:tint val="75000"/>
                  </a:prstClr>
                </a:solidFill>
                <a:latin typeface="Calibri"/>
                <a:ea typeface="+mn-ea"/>
                <a:cs typeface="+mn-cs"/>
              </a:rPr>
              <a:pPr algn="l" rtl="0"/>
              <a:t>4/24/2009</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lgn="l" rtl="0"/>
            <a:fld id="{6EA5B254-B072-4CB1-B43D-2BC2DB9CD7C4}" type="datetime1">
              <a:rPr lang="en-US" sz="1200" kern="1200">
                <a:solidFill>
                  <a:prstClr val="black">
                    <a:tint val="75000"/>
                  </a:prstClr>
                </a:solidFill>
                <a:latin typeface="Calibri"/>
                <a:ea typeface="+mn-ea"/>
                <a:cs typeface="+mn-cs"/>
              </a:rPr>
              <a:pPr algn="l" rtl="0"/>
              <a:t>4/24/2009</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781050"/>
            <a:ext cx="7772400" cy="585788"/>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685800" y="1544638"/>
            <a:ext cx="3810000" cy="1884362"/>
          </a:xfrm>
        </p:spPr>
        <p:txBody>
          <a:bodyPr/>
          <a:lstStyle/>
          <a:p>
            <a:endParaRPr lang="en-US"/>
          </a:p>
        </p:txBody>
      </p:sp>
      <p:sp>
        <p:nvSpPr>
          <p:cNvPr id="4" name="Text Placeholder 3"/>
          <p:cNvSpPr>
            <a:spLocks noGrp="1"/>
          </p:cNvSpPr>
          <p:nvPr>
            <p:ph type="body" sz="half" idx="2"/>
          </p:nvPr>
        </p:nvSpPr>
        <p:spPr>
          <a:xfrm>
            <a:off x="4648200" y="1544638"/>
            <a:ext cx="3810000" cy="18843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228600" y="6248400"/>
            <a:ext cx="1066800" cy="406400"/>
          </a:xfrm>
        </p:spPr>
        <p:txBody>
          <a:bodyPr/>
          <a:lstStyle>
            <a:lvl1pPr>
              <a:defRPr/>
            </a:lvl1pPr>
          </a:lstStyle>
          <a:p>
            <a:endParaRPr lang="en-US" altLang="en-US"/>
          </a:p>
        </p:txBody>
      </p:sp>
    </p:spTree>
  </p:cSld>
  <p:clrMapOvr>
    <a:masterClrMapping/>
  </p:clrMapOvr>
  <p:transition>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pPr algn="l" rtl="0"/>
            <a:fld id="{0B3C0AEA-CD41-4F3C-B390-ED135E50998F}" type="datetimeFigureOut">
              <a:rPr lang="en-US" sz="1200" kern="1200">
                <a:solidFill>
                  <a:srgbClr val="C9C2D1">
                    <a:shade val="90000"/>
                  </a:srgbClr>
                </a:solidFill>
                <a:latin typeface="Calibri"/>
                <a:ea typeface="+mn-ea"/>
                <a:cs typeface="+mn-cs"/>
              </a:rPr>
              <a:pPr algn="l" rtl="0"/>
              <a:t>4/24/2009</a:t>
            </a:fld>
            <a:endParaRPr lang="en-US" sz="1200" kern="1200">
              <a:solidFill>
                <a:srgbClr val="C9C2D1">
                  <a:shade val="90000"/>
                </a:srgbClr>
              </a:solidFill>
              <a:latin typeface="Calibri"/>
              <a:ea typeface="+mn-ea"/>
              <a:cs typeface="+mn-cs"/>
            </a:endParaRPr>
          </a:p>
        </p:txBody>
      </p:sp>
      <p:sp>
        <p:nvSpPr>
          <p:cNvPr id="19" name="Footer Placeholder 18"/>
          <p:cNvSpPr>
            <a:spLocks noGrp="1"/>
          </p:cNvSpPr>
          <p:nvPr>
            <p:ph type="ftr" sz="quarter" idx="11"/>
          </p:nvPr>
        </p:nvSpPr>
        <p:spPr/>
        <p:txBody>
          <a:bodyPr/>
          <a:lstStyle/>
          <a:p>
            <a:pPr algn="l" rtl="0"/>
            <a:endParaRPr lang="en-US" sz="1200" kern="1200">
              <a:solidFill>
                <a:srgbClr val="C9C2D1">
                  <a:shade val="90000"/>
                </a:srgbClr>
              </a:solidFill>
              <a:latin typeface="Calibri"/>
              <a:ea typeface="+mn-ea"/>
              <a:cs typeface="+mn-cs"/>
            </a:endParaRPr>
          </a:p>
        </p:txBody>
      </p:sp>
      <p:sp>
        <p:nvSpPr>
          <p:cNvPr id="27" name="Slide Number Placeholder 26"/>
          <p:cNvSpPr>
            <a:spLocks noGrp="1"/>
          </p:cNvSpPr>
          <p:nvPr>
            <p:ph type="sldNum" sz="quarter" idx="12"/>
          </p:nvPr>
        </p:nvSpPr>
        <p:spPr/>
        <p:txBody>
          <a:bodyPr/>
          <a:lstStyle/>
          <a:p>
            <a:pPr algn="r" rtl="0"/>
            <a:fld id="{206E2B85-19E5-46B6-96E8-D48D86305B43}" type="slidenum">
              <a:rPr lang="en-US" sz="1200" kern="1200">
                <a:solidFill>
                  <a:srgbClr val="C9C2D1">
                    <a:shade val="90000"/>
                  </a:srgbClr>
                </a:solidFill>
                <a:latin typeface="Calibri"/>
                <a:ea typeface="+mn-ea"/>
                <a:cs typeface="+mn-cs"/>
              </a:rPr>
              <a:pPr algn="r" rtl="0"/>
              <a:t>‹#›</a:t>
            </a:fld>
            <a:endParaRPr lang="en-US" sz="1200" kern="1200">
              <a:solidFill>
                <a:srgbClr val="C9C2D1">
                  <a:shade val="90000"/>
                </a:srgbClr>
              </a:solidFill>
              <a:latin typeface="Calibri"/>
              <a:ea typeface="+mn-ea"/>
              <a:cs typeface="+mn-cs"/>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4/24/2009</a:t>
            </a:fld>
            <a:endParaRPr lang="en-US" sz="1200" kern="1200">
              <a:solidFill>
                <a:srgbClr val="69676D">
                  <a:shade val="90000"/>
                </a:srgbClr>
              </a:solidFill>
              <a:latin typeface="Calibri"/>
              <a:ea typeface="+mn-ea"/>
              <a:cs typeface="+mn-cs"/>
            </a:endParaRPr>
          </a:p>
        </p:txBody>
      </p:sp>
      <p:sp>
        <p:nvSpPr>
          <p:cNvPr id="5" name="Footer Placeholder 4"/>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lgn="l" rtl="0"/>
            <a:fld id="{0B3C0AEA-CD41-4F3C-B390-ED135E50998F}" type="datetimeFigureOut">
              <a:rPr lang="en-US" sz="1200" kern="1200">
                <a:solidFill>
                  <a:srgbClr val="C9C2D1">
                    <a:shade val="90000"/>
                  </a:srgbClr>
                </a:solidFill>
                <a:latin typeface="Calibri"/>
                <a:ea typeface="+mn-ea"/>
                <a:cs typeface="+mn-cs"/>
              </a:rPr>
              <a:pPr algn="l" rtl="0"/>
              <a:t>4/24/2009</a:t>
            </a:fld>
            <a:endParaRPr lang="en-US" sz="1200" kern="1200">
              <a:solidFill>
                <a:srgbClr val="C9C2D1">
                  <a:shade val="90000"/>
                </a:srgbClr>
              </a:solidFill>
              <a:latin typeface="Calibri"/>
              <a:ea typeface="+mn-ea"/>
              <a:cs typeface="+mn-cs"/>
            </a:endParaRPr>
          </a:p>
        </p:txBody>
      </p:sp>
      <p:sp>
        <p:nvSpPr>
          <p:cNvPr id="5" name="Footer Placeholder 4"/>
          <p:cNvSpPr>
            <a:spLocks noGrp="1"/>
          </p:cNvSpPr>
          <p:nvPr>
            <p:ph type="ftr" sz="quarter" idx="11"/>
          </p:nvPr>
        </p:nvSpPr>
        <p:spPr/>
        <p:txBody>
          <a:bodyPr/>
          <a:lstStyle/>
          <a:p>
            <a:pPr algn="l" rtl="0"/>
            <a:endParaRPr lang="en-US" sz="1200" kern="1200">
              <a:solidFill>
                <a:srgbClr val="C9C2D1">
                  <a:shade val="90000"/>
                </a:srgb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206E2B85-19E5-46B6-96E8-D48D86305B43}" type="slidenum">
              <a:rPr lang="en-US" sz="1200" kern="1200">
                <a:solidFill>
                  <a:srgbClr val="C9C2D1">
                    <a:shade val="90000"/>
                  </a:srgbClr>
                </a:solidFill>
                <a:latin typeface="Calibri"/>
                <a:ea typeface="+mn-ea"/>
                <a:cs typeface="+mn-cs"/>
              </a:rPr>
              <a:pPr algn="r" rtl="0"/>
              <a:t>‹#›</a:t>
            </a:fld>
            <a:endParaRPr lang="en-US" sz="1200" kern="1200">
              <a:solidFill>
                <a:srgbClr val="C9C2D1">
                  <a:shade val="90000"/>
                </a:srgbClr>
              </a:solidFill>
              <a:latin typeface="Calibri"/>
              <a:ea typeface="+mn-ea"/>
              <a:cs typeface="+mn-cs"/>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4/24/2009</a:t>
            </a:fld>
            <a:endParaRPr lang="en-US" sz="1200" kern="1200">
              <a:solidFill>
                <a:srgbClr val="69676D">
                  <a:shade val="90000"/>
                </a:srgbClr>
              </a:solidFill>
              <a:latin typeface="Calibri"/>
              <a:ea typeface="+mn-ea"/>
              <a:cs typeface="+mn-cs"/>
            </a:endParaRPr>
          </a:p>
        </p:txBody>
      </p:sp>
      <p:sp>
        <p:nvSpPr>
          <p:cNvPr id="6" name="Footer Placeholder 5"/>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4/24/2009</a:t>
            </a:fld>
            <a:endParaRPr lang="en-US" sz="1200" kern="1200">
              <a:solidFill>
                <a:srgbClr val="69676D">
                  <a:shade val="90000"/>
                </a:srgbClr>
              </a:solidFill>
              <a:latin typeface="Calibri"/>
              <a:ea typeface="+mn-ea"/>
              <a:cs typeface="+mn-cs"/>
            </a:endParaRPr>
          </a:p>
        </p:txBody>
      </p:sp>
      <p:sp>
        <p:nvSpPr>
          <p:cNvPr id="8" name="Footer Placeholder 7"/>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9" name="Slide Number Placeholder 8"/>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4/24/2009</a:t>
            </a:fld>
            <a:endParaRPr lang="en-US" sz="1200" kern="1200">
              <a:solidFill>
                <a:srgbClr val="69676D">
                  <a:shade val="90000"/>
                </a:srgbClr>
              </a:solidFill>
              <a:latin typeface="Calibri"/>
              <a:ea typeface="+mn-ea"/>
              <a:cs typeface="+mn-cs"/>
            </a:endParaRPr>
          </a:p>
        </p:txBody>
      </p:sp>
      <p:sp>
        <p:nvSpPr>
          <p:cNvPr id="4" name="Footer Placeholder 3"/>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5" name="Slide Number Placeholder 4"/>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4/24/2009</a:t>
            </a:fld>
            <a:endParaRPr lang="en-US" sz="1200" kern="1200">
              <a:solidFill>
                <a:srgbClr val="69676D">
                  <a:shade val="90000"/>
                </a:srgbClr>
              </a:solidFill>
              <a:latin typeface="Calibri"/>
              <a:ea typeface="+mn-ea"/>
              <a:cs typeface="+mn-cs"/>
            </a:endParaRPr>
          </a:p>
        </p:txBody>
      </p:sp>
      <p:sp>
        <p:nvSpPr>
          <p:cNvPr id="3" name="Footer Placeholder 2"/>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4" name="Slide Number Placeholder 3"/>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lgn="l" rtl="0"/>
            <a:fld id="{77420030-1D19-48EE-8FEC-248B2DA967E1}" type="datetime1">
              <a:rPr lang="en-US" sz="1200" kern="1200">
                <a:solidFill>
                  <a:prstClr val="black">
                    <a:tint val="75000"/>
                  </a:prstClr>
                </a:solidFill>
                <a:latin typeface="Calibri"/>
                <a:ea typeface="+mn-ea"/>
                <a:cs typeface="+mn-cs"/>
              </a:rPr>
              <a:pPr algn="l" rtl="0"/>
              <a:t>4/24/2009</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4/24/2009</a:t>
            </a:fld>
            <a:endParaRPr lang="en-US" sz="1200" kern="1200">
              <a:solidFill>
                <a:srgbClr val="69676D">
                  <a:shade val="90000"/>
                </a:srgbClr>
              </a:solidFill>
              <a:latin typeface="Calibri"/>
              <a:ea typeface="+mn-ea"/>
              <a:cs typeface="+mn-cs"/>
            </a:endParaRPr>
          </a:p>
        </p:txBody>
      </p:sp>
      <p:sp>
        <p:nvSpPr>
          <p:cNvPr id="6" name="Footer Placeholder 5"/>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4/24/2009</a:t>
            </a:fld>
            <a:endParaRPr lang="en-US" sz="1200" kern="1200">
              <a:solidFill>
                <a:srgbClr val="69676D">
                  <a:shade val="90000"/>
                </a:srgbClr>
              </a:solidFill>
              <a:latin typeface="Calibri"/>
              <a:ea typeface="+mn-ea"/>
              <a:cs typeface="+mn-cs"/>
            </a:endParaRPr>
          </a:p>
        </p:txBody>
      </p:sp>
      <p:sp>
        <p:nvSpPr>
          <p:cNvPr id="6" name="Footer Placeholder 5"/>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7" name="Slide Number Placeholder 6"/>
          <p:cNvSpPr>
            <a:spLocks noGrp="1"/>
          </p:cNvSpPr>
          <p:nvPr>
            <p:ph type="sldNum" sz="quarter" idx="12"/>
          </p:nvPr>
        </p:nvSpPr>
        <p:spPr>
          <a:xfrm>
            <a:off x="8077200" y="6356350"/>
            <a:ext cx="609600" cy="365125"/>
          </a:xfrm>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4/24/2009</a:t>
            </a:fld>
            <a:endParaRPr lang="en-US" sz="1200" kern="1200">
              <a:solidFill>
                <a:srgbClr val="69676D">
                  <a:shade val="90000"/>
                </a:srgbClr>
              </a:solidFill>
              <a:latin typeface="Calibri"/>
              <a:ea typeface="+mn-ea"/>
              <a:cs typeface="+mn-cs"/>
            </a:endParaRPr>
          </a:p>
        </p:txBody>
      </p:sp>
      <p:sp>
        <p:nvSpPr>
          <p:cNvPr id="5" name="Footer Placeholder 4"/>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4/24/2009</a:t>
            </a:fld>
            <a:endParaRPr lang="en-US" sz="1200" kern="1200">
              <a:solidFill>
                <a:srgbClr val="69676D">
                  <a:shade val="90000"/>
                </a:srgbClr>
              </a:solidFill>
              <a:latin typeface="Calibri"/>
              <a:ea typeface="+mn-ea"/>
              <a:cs typeface="+mn-cs"/>
            </a:endParaRPr>
          </a:p>
        </p:txBody>
      </p:sp>
      <p:sp>
        <p:nvSpPr>
          <p:cNvPr id="5" name="Footer Placeholder 4"/>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eaLnBrk="0" fontAlgn="base" hangingPunct="0">
              <a:spcBef>
                <a:spcPct val="0"/>
              </a:spcBef>
              <a:spcAft>
                <a:spcPct val="0"/>
              </a:spcAft>
            </a:pPr>
            <a:fld id="{977F41EA-4E9E-4748-85C3-4EFCFDCC2890}"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eaLnBrk="0" fontAlgn="base" hangingPunct="0">
              <a:spcBef>
                <a:spcPct val="0"/>
              </a:spcBef>
              <a:spcAft>
                <a:spcPct val="0"/>
              </a:spcAft>
            </a:pPr>
            <a:fld id="{DE29E3B3-AD41-4BA2-8349-982E3A8CB97D}"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eaLnBrk="0" fontAlgn="base" hangingPunct="0">
              <a:spcBef>
                <a:spcPct val="0"/>
              </a:spcBef>
              <a:spcAft>
                <a:spcPct val="0"/>
              </a:spcAft>
            </a:pPr>
            <a:fld id="{429A22CE-6630-436E-9F81-7ED116946D13}"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p:txBody>
          <a:bodyPr/>
          <a:lstStyle>
            <a:lvl1pPr>
              <a:defRPr/>
            </a:lvl1pPr>
          </a:lstStyle>
          <a:p>
            <a:pPr algn="r" rtl="0" eaLnBrk="0" fontAlgn="base" hangingPunct="0">
              <a:spcBef>
                <a:spcPct val="0"/>
              </a:spcBef>
              <a:spcAft>
                <a:spcPct val="0"/>
              </a:spcAft>
            </a:pPr>
            <a:fld id="{328A5AEE-1311-41D1-8F67-9F75DAF9F4CA}"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8" name="Footer Placeholder 7"/>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9" name="Slide Number Placeholder 8"/>
          <p:cNvSpPr>
            <a:spLocks noGrp="1"/>
          </p:cNvSpPr>
          <p:nvPr>
            <p:ph type="sldNum" sz="quarter" idx="12"/>
          </p:nvPr>
        </p:nvSpPr>
        <p:spPr/>
        <p:txBody>
          <a:bodyPr/>
          <a:lstStyle>
            <a:lvl1pPr>
              <a:defRPr/>
            </a:lvl1pPr>
          </a:lstStyle>
          <a:p>
            <a:pPr algn="r" rtl="0" eaLnBrk="0" fontAlgn="base" hangingPunct="0">
              <a:spcBef>
                <a:spcPct val="0"/>
              </a:spcBef>
              <a:spcAft>
                <a:spcPct val="0"/>
              </a:spcAft>
            </a:pPr>
            <a:fld id="{8E4E89A9-6194-49B6-8F8A-B1324964186B}"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4" name="Footer Placeholder 3"/>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5" name="Slide Number Placeholder 4"/>
          <p:cNvSpPr>
            <a:spLocks noGrp="1"/>
          </p:cNvSpPr>
          <p:nvPr>
            <p:ph type="sldNum" sz="quarter" idx="12"/>
          </p:nvPr>
        </p:nvSpPr>
        <p:spPr/>
        <p:txBody>
          <a:bodyPr/>
          <a:lstStyle>
            <a:lvl1pPr>
              <a:defRPr/>
            </a:lvl1pPr>
          </a:lstStyle>
          <a:p>
            <a:pPr algn="r" rtl="0" eaLnBrk="0" fontAlgn="base" hangingPunct="0">
              <a:spcBef>
                <a:spcPct val="0"/>
              </a:spcBef>
              <a:spcAft>
                <a:spcPct val="0"/>
              </a:spcAft>
            </a:pPr>
            <a:fld id="{D917FEAB-ADF7-49E0-9D0B-B4CB3C4F22B5}"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lgn="l" rtl="0"/>
            <a:fld id="{1DCC7024-A3EF-4289-85F3-1C5CEC3D99F0}" type="datetime1">
              <a:rPr lang="en-US" sz="1200" kern="1200">
                <a:solidFill>
                  <a:prstClr val="black">
                    <a:tint val="75000"/>
                  </a:prstClr>
                </a:solidFill>
                <a:latin typeface="Calibri"/>
                <a:ea typeface="+mn-ea"/>
                <a:cs typeface="+mn-cs"/>
              </a:rPr>
              <a:pPr algn="l" rtl="0"/>
              <a:t>4/24/2009</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3" name="Footer Placeholder 2"/>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4" name="Slide Number Placeholder 3"/>
          <p:cNvSpPr>
            <a:spLocks noGrp="1"/>
          </p:cNvSpPr>
          <p:nvPr>
            <p:ph type="sldNum" sz="quarter" idx="12"/>
          </p:nvPr>
        </p:nvSpPr>
        <p:spPr/>
        <p:txBody>
          <a:bodyPr/>
          <a:lstStyle>
            <a:lvl1pPr>
              <a:defRPr/>
            </a:lvl1pPr>
          </a:lstStyle>
          <a:p>
            <a:pPr algn="r" rtl="0" eaLnBrk="0" fontAlgn="base" hangingPunct="0">
              <a:spcBef>
                <a:spcPct val="0"/>
              </a:spcBef>
              <a:spcAft>
                <a:spcPct val="0"/>
              </a:spcAft>
            </a:pPr>
            <a:fld id="{EB631620-8334-4551-91CF-A5AB6CD00ABC}"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p:txBody>
          <a:bodyPr/>
          <a:lstStyle>
            <a:lvl1pPr>
              <a:defRPr/>
            </a:lvl1pPr>
          </a:lstStyle>
          <a:p>
            <a:pPr algn="r" rtl="0" eaLnBrk="0" fontAlgn="base" hangingPunct="0">
              <a:spcBef>
                <a:spcPct val="0"/>
              </a:spcBef>
              <a:spcAft>
                <a:spcPct val="0"/>
              </a:spcAft>
            </a:pPr>
            <a:fld id="{BC33F8D3-9165-4C0D-8AD2-A419B821193D}"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p:txBody>
          <a:bodyPr/>
          <a:lstStyle>
            <a:lvl1pPr>
              <a:defRPr/>
            </a:lvl1pPr>
          </a:lstStyle>
          <a:p>
            <a:pPr algn="r" rtl="0" eaLnBrk="0" fontAlgn="base" hangingPunct="0">
              <a:spcBef>
                <a:spcPct val="0"/>
              </a:spcBef>
              <a:spcAft>
                <a:spcPct val="0"/>
              </a:spcAft>
            </a:pPr>
            <a:fld id="{988ECF90-20FC-447D-877C-85E650B253FA}"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eaLnBrk="0" fontAlgn="base" hangingPunct="0">
              <a:spcBef>
                <a:spcPct val="0"/>
              </a:spcBef>
              <a:spcAft>
                <a:spcPct val="0"/>
              </a:spcAft>
            </a:pPr>
            <a:fld id="{459680C9-1C30-4958-9601-462A96CC58EE}"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eaLnBrk="0" fontAlgn="base" hangingPunct="0">
              <a:spcBef>
                <a:spcPct val="0"/>
              </a:spcBef>
              <a:spcAft>
                <a:spcPct val="0"/>
              </a:spcAft>
            </a:pPr>
            <a:fld id="{525A90D7-6446-4C32-93E3-45F763A3DA98}"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4958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a:xfrm>
            <a:off x="5410200" y="6400800"/>
            <a:ext cx="2895600" cy="457200"/>
          </a:xfrm>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a:xfrm>
            <a:off x="8305800" y="6400800"/>
            <a:ext cx="457200" cy="457200"/>
          </a:xfrm>
        </p:spPr>
        <p:txBody>
          <a:bodyPr/>
          <a:lstStyle>
            <a:lvl1pPr>
              <a:defRPr/>
            </a:lvl1pPr>
          </a:lstStyle>
          <a:p>
            <a:pPr algn="r" rtl="0" eaLnBrk="0" fontAlgn="base" hangingPunct="0">
              <a:spcBef>
                <a:spcPct val="0"/>
              </a:spcBef>
              <a:spcAft>
                <a:spcPct val="0"/>
              </a:spcAft>
            </a:pPr>
            <a:fld id="{7C726EDF-E73B-4653-8CA3-901FDACFA9A4}"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958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a:xfrm>
            <a:off x="5410200" y="6400800"/>
            <a:ext cx="2895600" cy="457200"/>
          </a:xfrm>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a:xfrm>
            <a:off x="8305800" y="6400800"/>
            <a:ext cx="457200" cy="457200"/>
          </a:xfrm>
        </p:spPr>
        <p:txBody>
          <a:bodyPr/>
          <a:lstStyle>
            <a:lvl1pPr>
              <a:defRPr/>
            </a:lvl1pPr>
          </a:lstStyle>
          <a:p>
            <a:pPr algn="r" rtl="0" eaLnBrk="0" fontAlgn="base" hangingPunct="0">
              <a:spcBef>
                <a:spcPct val="0"/>
              </a:spcBef>
              <a:spcAft>
                <a:spcPct val="0"/>
              </a:spcAft>
            </a:pPr>
            <a:fld id="{BE64D242-45AE-466E-935B-D5A07B1E6A31}"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495800" y="1600200"/>
            <a:ext cx="3810000" cy="4648200"/>
          </a:xfrm>
        </p:spPr>
        <p:txBody>
          <a:bodyPr/>
          <a:lstStyle/>
          <a:p>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a:xfrm>
            <a:off x="5410200" y="6400800"/>
            <a:ext cx="2895600" cy="457200"/>
          </a:xfrm>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a:xfrm>
            <a:off x="8305800" y="6400800"/>
            <a:ext cx="457200" cy="457200"/>
          </a:xfrm>
        </p:spPr>
        <p:txBody>
          <a:bodyPr/>
          <a:lstStyle>
            <a:lvl1pPr>
              <a:defRPr/>
            </a:lvl1pPr>
          </a:lstStyle>
          <a:p>
            <a:pPr algn="r" rtl="0" eaLnBrk="0" fontAlgn="base" hangingPunct="0">
              <a:spcBef>
                <a:spcPct val="0"/>
              </a:spcBef>
              <a:spcAft>
                <a:spcPct val="0"/>
              </a:spcAft>
            </a:pPr>
            <a:fld id="{B4CB3038-7DB3-4A34-98C0-4A18AECFF9D8}"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00200"/>
            <a:ext cx="7772400" cy="2247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33400" y="4000500"/>
            <a:ext cx="7772400" cy="2247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a:xfrm>
            <a:off x="5410200" y="6400800"/>
            <a:ext cx="2895600" cy="457200"/>
          </a:xfrm>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a:xfrm>
            <a:off x="8305800" y="6400800"/>
            <a:ext cx="457200" cy="457200"/>
          </a:xfrm>
        </p:spPr>
        <p:txBody>
          <a:bodyPr/>
          <a:lstStyle>
            <a:lvl1pPr>
              <a:defRPr/>
            </a:lvl1pPr>
          </a:lstStyle>
          <a:p>
            <a:pPr algn="r" rtl="0" eaLnBrk="0" fontAlgn="base" hangingPunct="0">
              <a:spcBef>
                <a:spcPct val="0"/>
              </a:spcBef>
              <a:spcAft>
                <a:spcPct val="0"/>
              </a:spcAft>
            </a:pPr>
            <a:fld id="{77FF0141-824D-40CF-8FA6-E341E6479C41}"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lgn="l" rtl="0"/>
            <a:fld id="{EB93474D-E5F8-4FC2-9B60-E2ED55F7E2BC}" type="datetime1">
              <a:rPr lang="en-US" sz="1200" kern="1200">
                <a:solidFill>
                  <a:prstClr val="black">
                    <a:tint val="75000"/>
                  </a:prstClr>
                </a:solidFill>
                <a:latin typeface="Calibri"/>
                <a:ea typeface="+mn-ea"/>
                <a:cs typeface="+mn-cs"/>
              </a:rPr>
              <a:pPr algn="l" rtl="0"/>
              <a:t>4/24/2009</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lgn="l" rtl="0"/>
            <a:fld id="{45F01133-C2BB-4240-8A90-E7F9C260C7F2}" type="datetime1">
              <a:rPr lang="en-US" sz="1200" kern="1200">
                <a:solidFill>
                  <a:prstClr val="black">
                    <a:tint val="75000"/>
                  </a:prstClr>
                </a:solidFill>
                <a:latin typeface="Calibri"/>
                <a:ea typeface="+mn-ea"/>
                <a:cs typeface="+mn-cs"/>
              </a:rPr>
              <a:pPr algn="l" rtl="0"/>
              <a:t>4/24/2009</a:t>
            </a:fld>
            <a:endParaRPr lang="en-US" sz="1200" kern="1200" dirty="0">
              <a:solidFill>
                <a:prstClr val="black">
                  <a:tint val="75000"/>
                </a:prstClr>
              </a:solidFill>
              <a:latin typeface="Calibri"/>
              <a:ea typeface="+mn-ea"/>
              <a:cs typeface="+mn-cs"/>
            </a:endParaRPr>
          </a:p>
        </p:txBody>
      </p:sp>
      <p:sp>
        <p:nvSpPr>
          <p:cNvPr id="8" name="Footer Placeholder 7"/>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9" name="Slide Number Placeholder 8"/>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lgn="l" rtl="0"/>
            <a:fld id="{60208E7E-0F10-4335-A88E-EEEC5A96BB53}" type="datetime1">
              <a:rPr lang="en-US" sz="1200" kern="1200">
                <a:solidFill>
                  <a:prstClr val="black">
                    <a:tint val="75000"/>
                  </a:prstClr>
                </a:solidFill>
                <a:latin typeface="Calibri"/>
                <a:ea typeface="+mn-ea"/>
                <a:cs typeface="+mn-cs"/>
              </a:rPr>
              <a:pPr algn="l" rtl="0"/>
              <a:t>4/24/2009</a:t>
            </a:fld>
            <a:endParaRPr lang="en-US" sz="1200" kern="1200" dirty="0">
              <a:solidFill>
                <a:prstClr val="black">
                  <a:tint val="75000"/>
                </a:prstClr>
              </a:solidFill>
              <a:latin typeface="Calibri"/>
              <a:ea typeface="+mn-ea"/>
              <a:cs typeface="+mn-cs"/>
            </a:endParaRPr>
          </a:p>
        </p:txBody>
      </p:sp>
      <p:sp>
        <p:nvSpPr>
          <p:cNvPr id="4" name="Footer Placeholder 3"/>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5" name="Slide Number Placeholder 4"/>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l" rtl="0"/>
            <a:fld id="{B3768742-6EA7-4B48-AECD-8DE7C8634080}" type="datetime1">
              <a:rPr lang="en-US" sz="1200" kern="1200">
                <a:solidFill>
                  <a:prstClr val="black">
                    <a:tint val="75000"/>
                  </a:prstClr>
                </a:solidFill>
                <a:latin typeface="Calibri"/>
                <a:ea typeface="+mn-ea"/>
                <a:cs typeface="+mn-cs"/>
              </a:rPr>
              <a:pPr algn="l" rtl="0"/>
              <a:t>4/24/2009</a:t>
            </a:fld>
            <a:endParaRPr lang="en-US" sz="1200" kern="1200" dirty="0">
              <a:solidFill>
                <a:prstClr val="black">
                  <a:tint val="75000"/>
                </a:prstClr>
              </a:solidFill>
              <a:latin typeface="Calibri"/>
              <a:ea typeface="+mn-ea"/>
              <a:cs typeface="+mn-cs"/>
            </a:endParaRPr>
          </a:p>
        </p:txBody>
      </p:sp>
      <p:sp>
        <p:nvSpPr>
          <p:cNvPr id="3" name="Footer Placeholder 2"/>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4" name="Slide Number Placeholder 3"/>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lgn="l" rtl="0"/>
            <a:fld id="{AEF9BD24-8B58-4783-8F34-32EB50B922AF}" type="datetime1">
              <a:rPr lang="en-US" sz="1200" kern="1200">
                <a:solidFill>
                  <a:prstClr val="black">
                    <a:tint val="75000"/>
                  </a:prstClr>
                </a:solidFill>
                <a:latin typeface="Calibri"/>
                <a:ea typeface="+mn-ea"/>
                <a:cs typeface="+mn-cs"/>
              </a:rPr>
              <a:pPr algn="l" rtl="0"/>
              <a:t>4/24/2009</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lgn="l" rtl="0"/>
            <a:fld id="{BE698035-A15B-4316-8BE6-2D4E036B8C5E}" type="datetime1">
              <a:rPr lang="en-US" sz="1200" kern="1200">
                <a:solidFill>
                  <a:prstClr val="black">
                    <a:tint val="75000"/>
                  </a:prstClr>
                </a:solidFill>
                <a:latin typeface="Calibri"/>
                <a:ea typeface="+mn-ea"/>
                <a:cs typeface="+mn-cs"/>
              </a:rPr>
              <a:pPr algn="l" rtl="0"/>
              <a:t>4/24/2009</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6" Type="http://schemas.openxmlformats.org/officeDocument/2006/relationships/theme" Target="../theme/theme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56B6B065-F737-42D4-B0BE-72B22DA3D634}" type="datetime1">
              <a:rPr lang="en-US" kern="1200" smtClean="0">
                <a:solidFill>
                  <a:prstClr val="black">
                    <a:tint val="75000"/>
                  </a:prstClr>
                </a:solidFill>
                <a:latin typeface="Calibri"/>
                <a:ea typeface="+mn-ea"/>
                <a:cs typeface="+mn-cs"/>
              </a:rPr>
              <a:pPr rtl="0"/>
              <a:t>4/24/2009</a:t>
            </a:fld>
            <a:endParaRPr lang="en-US" kern="1200" dirty="0">
              <a:solidFill>
                <a:prstClr val="black">
                  <a:tint val="75000"/>
                </a:prstClr>
              </a:solidFill>
              <a:latin typeface="Calibri"/>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n-US"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61B07901-0FDA-43D8-9966-A72C4CAA4B59}" type="slidenum">
              <a:rPr lang="en-US" kern="1200" smtClean="0">
                <a:solidFill>
                  <a:prstClr val="black">
                    <a:tint val="75000"/>
                  </a:prstClr>
                </a:solidFill>
                <a:latin typeface="Calibri"/>
                <a:ea typeface="+mn-ea"/>
                <a:cs typeface="+mn-cs"/>
              </a:rPr>
              <a:pPr rtl="0"/>
              <a:t>‹#›</a:t>
            </a:fld>
            <a:endParaRPr lang="en-US" kern="1200" dirty="0">
              <a:solidFill>
                <a:prstClr val="black">
                  <a:tint val="75000"/>
                </a:prstClr>
              </a:solidFill>
              <a:latin typeface="Calibri"/>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rtl="0"/>
            <a:fld id="{0B3C0AEA-CD41-4F3C-B390-ED135E50998F}" type="datetimeFigureOut">
              <a:rPr lang="en-US" kern="1200" smtClean="0">
                <a:solidFill>
                  <a:srgbClr val="69676D">
                    <a:shade val="90000"/>
                  </a:srgbClr>
                </a:solidFill>
                <a:latin typeface="Calibri"/>
                <a:ea typeface="+mn-ea"/>
                <a:cs typeface="+mn-cs"/>
              </a:rPr>
              <a:pPr rtl="0"/>
              <a:t>4/24/2009</a:t>
            </a:fld>
            <a:endParaRPr lang="en-US" kern="1200" dirty="0">
              <a:solidFill>
                <a:srgbClr val="69676D">
                  <a:shade val="90000"/>
                </a:srgbClr>
              </a:solidFill>
              <a:latin typeface="Calibri"/>
              <a:ea typeface="+mn-ea"/>
              <a:cs typeface="+mn-cs"/>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rtl="0"/>
            <a:endParaRPr lang="en-US" kern="1200" dirty="0">
              <a:solidFill>
                <a:srgbClr val="69676D">
                  <a:shade val="90000"/>
                </a:srgbClr>
              </a:solidFill>
              <a:latin typeface="Calibri"/>
              <a:ea typeface="+mn-ea"/>
              <a:cs typeface="+mn-cs"/>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rtl="0"/>
            <a:fld id="{206E2B85-19E5-46B6-96E8-D48D86305B43}" type="slidenum">
              <a:rPr lang="en-US" kern="1200" smtClean="0">
                <a:solidFill>
                  <a:srgbClr val="69676D">
                    <a:shade val="90000"/>
                  </a:srgbClr>
                </a:solidFill>
                <a:latin typeface="Calibri"/>
                <a:ea typeface="+mn-ea"/>
                <a:cs typeface="+mn-cs"/>
              </a:rPr>
              <a:pPr rtl="0"/>
              <a:t>‹#›</a:t>
            </a:fld>
            <a:endParaRPr lang="en-US" kern="1200" dirty="0">
              <a:solidFill>
                <a:srgbClr val="69676D">
                  <a:shade val="90000"/>
                </a:srgbClr>
              </a:solidFill>
              <a:latin typeface="Calibri"/>
              <a:ea typeface="+mn-ea"/>
              <a:cs typeface="+mn-cs"/>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gr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8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533400" y="1600200"/>
            <a:ext cx="7772400" cy="464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buSzTx/>
              <a:buFontTx/>
              <a:buNone/>
              <a:defRPr sz="1400">
                <a:latin typeface="Times New Roman" pitchFamily="18" charset="0"/>
              </a:defRPr>
            </a:lvl1pPr>
          </a:lstStyle>
          <a:p>
            <a:pPr algn="l" rtl="0" eaLnBrk="0" fontAlgn="base" hangingPunct="0">
              <a:spcAft>
                <a:spcPct val="0"/>
              </a:spcAft>
            </a:pPr>
            <a:endParaRPr lang="en-US" kern="1200">
              <a:solidFill>
                <a:srgbClr val="000000"/>
              </a:solidFill>
              <a:ea typeface="+mn-ea"/>
              <a:cs typeface="+mn-cs"/>
            </a:endParaRPr>
          </a:p>
        </p:txBody>
      </p:sp>
      <p:sp>
        <p:nvSpPr>
          <p:cNvPr id="1029" name="Rectangle 5"/>
          <p:cNvSpPr>
            <a:spLocks noGrp="1" noChangeArrowheads="1"/>
          </p:cNvSpPr>
          <p:nvPr>
            <p:ph type="ftr" sz="quarter" idx="3"/>
          </p:nvPr>
        </p:nvSpPr>
        <p:spPr bwMode="auto">
          <a:xfrm>
            <a:off x="5410200" y="64008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400"/>
            </a:lvl1pPr>
          </a:lstStyle>
          <a:p>
            <a:pPr rtl="0" eaLnBrk="0" fontAlgn="base" hangingPunct="0">
              <a:spcAft>
                <a:spcPct val="0"/>
              </a:spcAft>
            </a:pPr>
            <a:r>
              <a:rPr lang="en-US" kern="1200">
                <a:solidFill>
                  <a:srgbClr val="000000"/>
                </a:solidFill>
                <a:latin typeface="Comic Sans MS" pitchFamily="66" charset="0"/>
                <a:ea typeface="+mn-ea"/>
                <a:cs typeface="+mn-cs"/>
              </a:rPr>
              <a:t>2: Application Layer</a:t>
            </a:r>
            <a:endParaRPr lang="en-US" kern="1200">
              <a:solidFill>
                <a:srgbClr val="000000"/>
              </a:solidFill>
              <a:latin typeface="Times New Roman" pitchFamily="18" charset="0"/>
              <a:ea typeface="+mn-ea"/>
              <a:cs typeface="+mn-cs"/>
            </a:endParaRPr>
          </a:p>
        </p:txBody>
      </p:sp>
      <p:sp>
        <p:nvSpPr>
          <p:cNvPr id="1030" name="Rectangle 6"/>
          <p:cNvSpPr>
            <a:spLocks noGrp="1" noChangeArrowheads="1"/>
          </p:cNvSpPr>
          <p:nvPr>
            <p:ph type="sldNum" sz="quarter" idx="4"/>
          </p:nvPr>
        </p:nvSpPr>
        <p:spPr bwMode="auto">
          <a:xfrm>
            <a:off x="8305800" y="6400800"/>
            <a:ext cx="457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400">
                <a:latin typeface="Times New Roman" pitchFamily="18" charset="0"/>
              </a:defRPr>
            </a:lvl1pPr>
          </a:lstStyle>
          <a:p>
            <a:pPr rtl="0" eaLnBrk="0" fontAlgn="base" hangingPunct="0">
              <a:spcAft>
                <a:spcPct val="0"/>
              </a:spcAft>
            </a:pPr>
            <a:fld id="{2B13FDBE-2CC5-44C0-B4E2-7F19561BBC93}" type="slidenum">
              <a:rPr lang="en-US" kern="1200">
                <a:solidFill>
                  <a:srgbClr val="000000"/>
                </a:solidFill>
                <a:ea typeface="+mn-ea"/>
                <a:cs typeface="+mn-cs"/>
              </a:rPr>
              <a:pPr rtl="0" eaLnBrk="0" fontAlgn="base" hangingPunct="0">
                <a:spcAft>
                  <a:spcPct val="0"/>
                </a:spcAft>
              </a:pPr>
              <a:t>‹#›</a:t>
            </a:fld>
            <a:endParaRPr lang="en-US" kern="1200">
              <a:solidFill>
                <a:srgbClr val="000000"/>
              </a:solidFill>
              <a:ea typeface="+mn-ea"/>
              <a:cs typeface="+mn-cs"/>
            </a:endParaRPr>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Lst>
  <p:hf hdr="0" dt="0"/>
  <p:txStyles>
    <p:titleStyle>
      <a:lvl1pPr algn="l" rtl="0" eaLnBrk="0" fontAlgn="base" hangingPunct="0">
        <a:spcBef>
          <a:spcPct val="0"/>
        </a:spcBef>
        <a:spcAft>
          <a:spcPct val="0"/>
        </a:spcAft>
        <a:defRPr sz="4000" u="sng">
          <a:solidFill>
            <a:schemeClr val="accent2"/>
          </a:solidFill>
          <a:latin typeface="+mj-lt"/>
          <a:ea typeface="+mj-ea"/>
          <a:cs typeface="+mj-cs"/>
        </a:defRPr>
      </a:lvl1pPr>
      <a:lvl2pPr algn="l" rtl="0" eaLnBrk="0" fontAlgn="base" hangingPunct="0">
        <a:spcBef>
          <a:spcPct val="0"/>
        </a:spcBef>
        <a:spcAft>
          <a:spcPct val="0"/>
        </a:spcAft>
        <a:defRPr sz="4000" u="sng">
          <a:solidFill>
            <a:schemeClr val="accent2"/>
          </a:solidFill>
          <a:latin typeface="Comic Sans MS" pitchFamily="66" charset="0"/>
        </a:defRPr>
      </a:lvl2pPr>
      <a:lvl3pPr algn="l" rtl="0" eaLnBrk="0" fontAlgn="base" hangingPunct="0">
        <a:spcBef>
          <a:spcPct val="0"/>
        </a:spcBef>
        <a:spcAft>
          <a:spcPct val="0"/>
        </a:spcAft>
        <a:defRPr sz="4000" u="sng">
          <a:solidFill>
            <a:schemeClr val="accent2"/>
          </a:solidFill>
          <a:latin typeface="Comic Sans MS" pitchFamily="66" charset="0"/>
        </a:defRPr>
      </a:lvl3pPr>
      <a:lvl4pPr algn="l" rtl="0" eaLnBrk="0" fontAlgn="base" hangingPunct="0">
        <a:spcBef>
          <a:spcPct val="0"/>
        </a:spcBef>
        <a:spcAft>
          <a:spcPct val="0"/>
        </a:spcAft>
        <a:defRPr sz="4000" u="sng">
          <a:solidFill>
            <a:schemeClr val="accent2"/>
          </a:solidFill>
          <a:latin typeface="Comic Sans MS" pitchFamily="66" charset="0"/>
        </a:defRPr>
      </a:lvl4pPr>
      <a:lvl5pPr algn="l" rtl="0" eaLnBrk="0" fontAlgn="base" hangingPunct="0">
        <a:spcBef>
          <a:spcPct val="0"/>
        </a:spcBef>
        <a:spcAft>
          <a:spcPct val="0"/>
        </a:spcAft>
        <a:defRPr sz="4000" u="sng">
          <a:solidFill>
            <a:schemeClr val="accent2"/>
          </a:solidFill>
          <a:latin typeface="Comic Sans MS" pitchFamily="66"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v"/>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11.jpeg"/></Relationships>
</file>

<file path=ppt/slides/_rels/slide21.xml.rels><?xml version="1.0" encoding="UTF-8" standalone="yes"?>
<Relationships xmlns="http://schemas.openxmlformats.org/package/2006/relationships"><Relationship Id="rId3" Type="http://schemas.openxmlformats.org/officeDocument/2006/relationships/hyperlink" Target="http://sites.google.com/site/cse320site/"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hyperlink" Target="http://compnets.ning.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30" name="Group 29"/>
          <p:cNvGrpSpPr/>
          <p:nvPr/>
        </p:nvGrpSpPr>
        <p:grpSpPr>
          <a:xfrm>
            <a:off x="0" y="1066800"/>
            <a:ext cx="9067800" cy="1670923"/>
            <a:chOff x="0" y="829270"/>
            <a:chExt cx="9067800" cy="1670923"/>
          </a:xfrm>
        </p:grpSpPr>
        <p:sp>
          <p:nvSpPr>
            <p:cNvPr id="9" name="Rectangle 8"/>
            <p:cNvSpPr/>
            <p:nvPr/>
          </p:nvSpPr>
          <p:spPr>
            <a:xfrm>
              <a:off x="0" y="1915418"/>
              <a:ext cx="9067800" cy="584775"/>
            </a:xfrm>
            <a:prstGeom prst="rect">
              <a:avLst/>
            </a:prstGeom>
          </p:spPr>
          <p:txBody>
            <a:bodyPr wrap="square">
              <a:spAutoFit/>
            </a:bodyPr>
            <a:lstStyle/>
            <a:p>
              <a:pPr algn="ctr" rtl="0"/>
              <a:r>
                <a:rPr lang="en-US" sz="3200" b="1" dirty="0" smtClean="0">
                  <a:ln>
                    <a:solidFill>
                      <a:schemeClr val="accent6">
                        <a:lumMod val="75000"/>
                      </a:schemeClr>
                    </a:solidFill>
                  </a:ln>
                  <a:solidFill>
                    <a:srgbClr val="EEECE1">
                      <a:lumMod val="90000"/>
                    </a:srgbClr>
                  </a:solidFill>
                  <a:effectLst>
                    <a:outerShdw dir="5040000" algn="tl">
                      <a:srgbClr val="1F497D">
                        <a:lumMod val="75000"/>
                      </a:srgbClr>
                    </a:outerShdw>
                  </a:effectLst>
                  <a:cs typeface="Tahoma" pitchFamily="34" charset="0"/>
                </a:rPr>
                <a:t>Network (Socket) Programming</a:t>
              </a:r>
            </a:p>
          </p:txBody>
        </p:sp>
        <p:grpSp>
          <p:nvGrpSpPr>
            <p:cNvPr id="7" name="Group 6"/>
            <p:cNvGrpSpPr/>
            <p:nvPr/>
          </p:nvGrpSpPr>
          <p:grpSpPr>
            <a:xfrm>
              <a:off x="0" y="829270"/>
              <a:ext cx="8077200" cy="923330"/>
              <a:chOff x="0" y="1972270"/>
              <a:chExt cx="8077200" cy="923330"/>
            </a:xfrm>
          </p:grpSpPr>
          <p:sp>
            <p:nvSpPr>
              <p:cNvPr id="6" name="TextBox 5"/>
              <p:cNvSpPr txBox="1"/>
              <p:nvPr/>
            </p:nvSpPr>
            <p:spPr>
              <a:xfrm>
                <a:off x="0" y="1972270"/>
                <a:ext cx="8077200" cy="923330"/>
              </a:xfrm>
              <a:prstGeom prst="rect">
                <a:avLst/>
              </a:prstGeom>
              <a:noFill/>
            </p:spPr>
            <p:style>
              <a:lnRef idx="0">
                <a:scrgbClr r="0" g="0" b="0"/>
              </a:lnRef>
              <a:fillRef idx="1002">
                <a:schemeClr val="dk2"/>
              </a:fillRef>
              <a:effectRef idx="0">
                <a:scrgbClr r="0" g="0" b="0"/>
              </a:effectRef>
              <a:fontRef idx="major"/>
            </p:style>
            <p:txBody>
              <a:bodyPr wrap="square" rtlCol="0">
                <a:spAutoFit/>
              </a:bodyPr>
              <a:lstStyle/>
              <a:p>
                <a:pPr algn="ctr" rtl="0"/>
                <a:r>
                  <a:rPr lang="en-US" sz="5400" b="1" kern="1200" dirty="0">
                    <a:solidFill>
                      <a:schemeClr val="accent6">
                        <a:lumMod val="75000"/>
                      </a:schemeClr>
                    </a:solidFill>
                    <a:effectLst>
                      <a:outerShdw blurRad="38100" dist="38100" dir="2700000" algn="tl">
                        <a:srgbClr val="000000">
                          <a:alpha val="43137"/>
                        </a:srgbClr>
                      </a:outerShdw>
                    </a:effectLst>
                    <a:latin typeface="Calibri"/>
                    <a:ea typeface="+mj-ea"/>
                    <a:cs typeface="+mj-cs"/>
                  </a:rPr>
                  <a:t>Lecture</a:t>
                </a:r>
                <a:endParaRPr lang="en-US" sz="3200" kern="1200" dirty="0">
                  <a:solidFill>
                    <a:schemeClr val="accent6">
                      <a:lumMod val="75000"/>
                    </a:schemeClr>
                  </a:solidFill>
                  <a:effectLst>
                    <a:outerShdw blurRad="38100" dist="38100" dir="2700000" algn="tl">
                      <a:srgbClr val="000000">
                        <a:alpha val="43137"/>
                      </a:srgbClr>
                    </a:outerShdw>
                  </a:effectLst>
                  <a:latin typeface="Calibri"/>
                  <a:ea typeface="+mj-ea"/>
                  <a:cs typeface="+mj-cs"/>
                </a:endParaRPr>
              </a:p>
            </p:txBody>
          </p:sp>
          <p:sp>
            <p:nvSpPr>
              <p:cNvPr id="10" name="Oval 9"/>
              <p:cNvSpPr/>
              <p:nvPr/>
            </p:nvSpPr>
            <p:spPr>
              <a:xfrm>
                <a:off x="5181600" y="2057400"/>
                <a:ext cx="838200" cy="762000"/>
              </a:xfrm>
              <a:prstGeom prst="ellipse">
                <a:avLst/>
              </a:prstGeom>
              <a:solidFill>
                <a:schemeClr val="accent6">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rtl="0"/>
                <a:r>
                  <a:rPr lang="en-US" sz="6000" b="1" kern="1200" dirty="0" smtClean="0">
                    <a:solidFill>
                      <a:schemeClr val="tx1"/>
                    </a:solidFill>
                    <a:effectLst>
                      <a:outerShdw blurRad="38100" dist="38100" dir="2700000" algn="tl">
                        <a:srgbClr val="000000">
                          <a:alpha val="43137"/>
                        </a:srgbClr>
                      </a:outerShdw>
                    </a:effectLst>
                    <a:latin typeface="Calibri"/>
                    <a:ea typeface="+mn-ea"/>
                    <a:cs typeface="+mn-cs"/>
                  </a:rPr>
                  <a:t>4</a:t>
                </a:r>
                <a:endParaRPr lang="en-US" sz="1100" kern="1200" dirty="0">
                  <a:solidFill>
                    <a:schemeClr val="tx1"/>
                  </a:solidFill>
                  <a:latin typeface="Calibri"/>
                  <a:ea typeface="+mn-ea"/>
                  <a:cs typeface="+mn-cs"/>
                </a:endParaRPr>
              </a:p>
            </p:txBody>
          </p:sp>
        </p:grpSp>
      </p:grpSp>
      <p:sp>
        <p:nvSpPr>
          <p:cNvPr id="8" name="TextBox 7"/>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kern="1200" dirty="0" smtClean="0">
                <a:ln>
                  <a:solidFill>
                    <a:schemeClr val="tx1"/>
                  </a:solidFill>
                </a:ln>
                <a:solidFill>
                  <a:schemeClr val="bg1"/>
                </a:solidFill>
                <a:latin typeface="Tahoma" pitchFamily="34" charset="0"/>
                <a:cs typeface="Tahoma" pitchFamily="34" charset="0"/>
              </a:rPr>
              <a:t>Topic 1: Foundation</a:t>
            </a:r>
            <a:endParaRPr lang="th-TH" sz="4000" b="1" kern="1200" dirty="0">
              <a:ln>
                <a:solidFill>
                  <a:schemeClr val="tx1"/>
                </a:solidFill>
              </a:ln>
              <a:solidFill>
                <a:schemeClr val="bg1"/>
              </a:solidFill>
              <a:latin typeface="Tahoma" pitchFamily="34" charset="0"/>
              <a:cs typeface="Tahoma" pitchFamily="34" charset="0"/>
            </a:endParaRPr>
          </a:p>
        </p:txBody>
      </p:sp>
      <p:grpSp>
        <p:nvGrpSpPr>
          <p:cNvPr id="61" name="Group 60"/>
          <p:cNvGrpSpPr/>
          <p:nvPr/>
        </p:nvGrpSpPr>
        <p:grpSpPr>
          <a:xfrm>
            <a:off x="633695" y="4114802"/>
            <a:ext cx="7585393" cy="1981198"/>
            <a:chOff x="795514" y="4421187"/>
            <a:chExt cx="8051624" cy="2385726"/>
          </a:xfrm>
        </p:grpSpPr>
        <p:sp>
          <p:nvSpPr>
            <p:cNvPr id="62" name="Cloud"/>
            <p:cNvSpPr>
              <a:spLocks noChangeAspect="1" noEditPoints="1" noChangeArrowheads="1"/>
            </p:cNvSpPr>
            <p:nvPr/>
          </p:nvSpPr>
          <p:spPr bwMode="auto">
            <a:xfrm>
              <a:off x="3499913" y="5926133"/>
              <a:ext cx="2689225" cy="77946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b="1" i="0" u="none" strike="noStrike" kern="1200" cap="none" spc="0" normalizeH="0" baseline="0" noProof="0" smtClean="0">
                <a:ln>
                  <a:noFill/>
                </a:ln>
                <a:solidFill>
                  <a:schemeClr val="bg1"/>
                </a:solidFill>
                <a:effectLst/>
                <a:uLnTx/>
                <a:uFillTx/>
                <a:latin typeface="Courier New" pitchFamily="49" charset="0"/>
                <a:ea typeface="+mn-ea"/>
                <a:cs typeface="Arial"/>
              </a:endParaRPr>
            </a:p>
          </p:txBody>
        </p:sp>
        <p:grpSp>
          <p:nvGrpSpPr>
            <p:cNvPr id="63" name="Group 14"/>
            <p:cNvGrpSpPr/>
            <p:nvPr/>
          </p:nvGrpSpPr>
          <p:grpSpPr>
            <a:xfrm>
              <a:off x="795514" y="4421187"/>
              <a:ext cx="8051624" cy="2385726"/>
              <a:chOff x="795514" y="4421187"/>
              <a:chExt cx="8051624" cy="2385726"/>
            </a:xfrm>
          </p:grpSpPr>
          <p:sp>
            <p:nvSpPr>
              <p:cNvPr id="64" name="Oval 5"/>
              <p:cNvSpPr>
                <a:spLocks noChangeArrowheads="1"/>
              </p:cNvSpPr>
              <p:nvPr/>
            </p:nvSpPr>
            <p:spPr bwMode="auto">
              <a:xfrm>
                <a:off x="795514" y="4421187"/>
                <a:ext cx="3048000" cy="920750"/>
              </a:xfrm>
              <a:prstGeom prst="ellipse">
                <a:avLst/>
              </a:prstGeom>
              <a:noFill/>
              <a:ln w="9525" algn="ctr">
                <a:solidFill>
                  <a:schemeClr val="accent6">
                    <a:lumMod val="75000"/>
                  </a:schemeClr>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b="1" i="0" u="none" strike="noStrike" kern="1200" cap="none" spc="0" normalizeH="0" baseline="0" noProof="0" dirty="0" smtClean="0">
                  <a:ln>
                    <a:noFill/>
                  </a:ln>
                  <a:solidFill>
                    <a:schemeClr val="accent6">
                      <a:lumMod val="75000"/>
                    </a:schemeClr>
                  </a:solidFill>
                  <a:effectLst/>
                  <a:uLnTx/>
                  <a:uFillTx/>
                  <a:latin typeface="Courier New" pitchFamily="49" charset="0"/>
                  <a:ea typeface="+mn-ea"/>
                  <a:cs typeface="Arial"/>
                </a:endParaRPr>
              </a:p>
            </p:txBody>
          </p:sp>
          <p:sp>
            <p:nvSpPr>
              <p:cNvPr id="65" name="Oval 6"/>
              <p:cNvSpPr>
                <a:spLocks noChangeArrowheads="1"/>
              </p:cNvSpPr>
              <p:nvPr/>
            </p:nvSpPr>
            <p:spPr bwMode="auto">
              <a:xfrm>
                <a:off x="5875338" y="4497388"/>
                <a:ext cx="2971800" cy="844550"/>
              </a:xfrm>
              <a:prstGeom prst="ellipse">
                <a:avLst/>
              </a:prstGeom>
              <a:noFill/>
              <a:ln w="9525" algn="ctr">
                <a:solidFill>
                  <a:schemeClr val="accent6">
                    <a:lumMod val="75000"/>
                  </a:schemeClr>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b="1" i="0" u="none" strike="noStrike" kern="1200" cap="none" spc="0" normalizeH="0" baseline="0" noProof="0" smtClean="0">
                  <a:ln>
                    <a:noFill/>
                  </a:ln>
                  <a:solidFill>
                    <a:srgbClr val="000000"/>
                  </a:solidFill>
                  <a:effectLst/>
                  <a:uLnTx/>
                  <a:uFillTx/>
                  <a:latin typeface="Courier New" pitchFamily="49" charset="0"/>
                  <a:ea typeface="+mn-ea"/>
                  <a:cs typeface="Arial"/>
                </a:endParaRPr>
              </a:p>
            </p:txBody>
          </p:sp>
          <p:sp>
            <p:nvSpPr>
              <p:cNvPr id="66" name="Text Box 8"/>
              <p:cNvSpPr txBox="1">
                <a:spLocks noChangeArrowheads="1"/>
              </p:cNvSpPr>
              <p:nvPr/>
            </p:nvSpPr>
            <p:spPr bwMode="auto">
              <a:xfrm>
                <a:off x="1718022" y="5444582"/>
                <a:ext cx="1074006" cy="444744"/>
              </a:xfrm>
              <a:prstGeom prst="rect">
                <a:avLst/>
              </a:prstGeom>
              <a:solidFill>
                <a:srgbClr val="CCFFFF"/>
              </a:solidFill>
              <a:ln w="9525" algn="ctr">
                <a:solidFill>
                  <a:srgbClr val="000000"/>
                </a:solidFill>
                <a:miter lim="800000"/>
                <a:headEnd/>
                <a:tailEnd/>
              </a:ln>
              <a:effec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b="1" i="0" u="none" strike="noStrike" kern="1200" cap="none" spc="0" normalizeH="0" baseline="0" noProof="0" dirty="0" smtClean="0">
                    <a:ln>
                      <a:noFill/>
                    </a:ln>
                    <a:solidFill>
                      <a:srgbClr val="000000"/>
                    </a:solidFill>
                    <a:effectLst/>
                    <a:uLnTx/>
                    <a:uFillTx/>
                    <a:latin typeface="Courier New" pitchFamily="49" charset="0"/>
                    <a:ea typeface="+mn-ea"/>
                    <a:cs typeface="Arial"/>
                  </a:rPr>
                  <a:t>socket</a:t>
                </a:r>
              </a:p>
            </p:txBody>
          </p:sp>
          <p:sp>
            <p:nvSpPr>
              <p:cNvPr id="67" name="Text Box 9"/>
              <p:cNvSpPr txBox="1">
                <a:spLocks noChangeArrowheads="1"/>
              </p:cNvSpPr>
              <p:nvPr/>
            </p:nvSpPr>
            <p:spPr bwMode="auto">
              <a:xfrm>
                <a:off x="6813688" y="5444583"/>
                <a:ext cx="1074006" cy="444744"/>
              </a:xfrm>
              <a:prstGeom prst="rect">
                <a:avLst/>
              </a:prstGeom>
              <a:solidFill>
                <a:srgbClr val="CCFFFF"/>
              </a:solidFill>
              <a:ln w="9525" algn="ctr">
                <a:solidFill>
                  <a:srgbClr val="000000"/>
                </a:solidFill>
                <a:miter lim="800000"/>
                <a:headEnd/>
                <a:tailEnd/>
              </a:ln>
              <a:effec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b="1" i="0" u="none" strike="noStrike" kern="1200" cap="none" spc="0" normalizeH="0" baseline="0" noProof="0" dirty="0" smtClean="0">
                    <a:ln>
                      <a:noFill/>
                    </a:ln>
                    <a:solidFill>
                      <a:srgbClr val="000000"/>
                    </a:solidFill>
                    <a:effectLst/>
                    <a:uLnTx/>
                    <a:uFillTx/>
                    <a:latin typeface="Courier New" pitchFamily="49" charset="0"/>
                    <a:ea typeface="+mn-ea"/>
                    <a:cs typeface="Arial"/>
                  </a:rPr>
                  <a:t>socket</a:t>
                </a:r>
              </a:p>
            </p:txBody>
          </p:sp>
          <p:sp>
            <p:nvSpPr>
              <p:cNvPr id="68" name="Text Box 11"/>
              <p:cNvSpPr txBox="1">
                <a:spLocks noChangeArrowheads="1"/>
              </p:cNvSpPr>
              <p:nvPr/>
            </p:nvSpPr>
            <p:spPr bwMode="auto">
              <a:xfrm>
                <a:off x="1325333" y="4710513"/>
                <a:ext cx="1951996" cy="444744"/>
              </a:xfrm>
              <a:prstGeom prst="rect">
                <a:avLst/>
              </a:prstGeom>
              <a:noFill/>
              <a:ln w="9525" algn="ctr">
                <a:noFill/>
                <a:miter lim="800000"/>
                <a:headEnd/>
                <a:tailEnd/>
              </a:ln>
              <a:effec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b="1" i="0" u="none" strike="noStrike" kern="1200" cap="none" spc="0" normalizeH="0" baseline="0" noProof="0" dirty="0" smtClean="0">
                    <a:ln>
                      <a:noFill/>
                    </a:ln>
                    <a:solidFill>
                      <a:schemeClr val="accent6">
                        <a:lumMod val="75000"/>
                      </a:schemeClr>
                    </a:solidFill>
                    <a:effectLst/>
                    <a:uLnTx/>
                    <a:uFillTx/>
                    <a:latin typeface="Courier New" pitchFamily="49" charset="0"/>
                    <a:ea typeface="+mn-ea"/>
                    <a:cs typeface="Arial"/>
                  </a:rPr>
                  <a:t>User process</a:t>
                </a:r>
              </a:p>
            </p:txBody>
          </p:sp>
          <p:sp>
            <p:nvSpPr>
              <p:cNvPr id="69" name="Text Box 12"/>
              <p:cNvSpPr txBox="1">
                <a:spLocks noChangeArrowheads="1"/>
              </p:cNvSpPr>
              <p:nvPr/>
            </p:nvSpPr>
            <p:spPr bwMode="auto">
              <a:xfrm>
                <a:off x="6340115" y="4710513"/>
                <a:ext cx="1951996" cy="444744"/>
              </a:xfrm>
              <a:prstGeom prst="rect">
                <a:avLst/>
              </a:prstGeom>
              <a:noFill/>
              <a:ln w="9525" algn="ctr">
                <a:noFill/>
                <a:miter lim="800000"/>
                <a:headEnd/>
                <a:tailEnd/>
              </a:ln>
              <a:effec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b="1" i="0" u="none" strike="noStrike" kern="1200" cap="none" spc="0" normalizeH="0" baseline="0" noProof="0" dirty="0" smtClean="0">
                    <a:ln>
                      <a:noFill/>
                    </a:ln>
                    <a:solidFill>
                      <a:schemeClr val="accent6">
                        <a:lumMod val="75000"/>
                      </a:schemeClr>
                    </a:solidFill>
                    <a:effectLst/>
                    <a:uLnTx/>
                    <a:uFillTx/>
                    <a:latin typeface="Courier New" pitchFamily="49" charset="0"/>
                    <a:ea typeface="+mn-ea"/>
                    <a:cs typeface="Arial"/>
                  </a:rPr>
                  <a:t>User process</a:t>
                </a:r>
              </a:p>
            </p:txBody>
          </p:sp>
          <p:sp>
            <p:nvSpPr>
              <p:cNvPr id="70" name="Text Box 13"/>
              <p:cNvSpPr txBox="1">
                <a:spLocks noChangeArrowheads="1"/>
              </p:cNvSpPr>
              <p:nvPr/>
            </p:nvSpPr>
            <p:spPr bwMode="auto">
              <a:xfrm>
                <a:off x="1521677" y="5981084"/>
                <a:ext cx="1513002" cy="778301"/>
              </a:xfrm>
              <a:prstGeom prst="rect">
                <a:avLst/>
              </a:prstGeom>
              <a:solidFill>
                <a:srgbClr val="99CCFF"/>
              </a:solidFill>
              <a:ln w="9525" algn="ctr">
                <a:noFill/>
                <a:miter lim="800000"/>
                <a:headEnd/>
                <a:tailEnd/>
              </a:ln>
              <a:effec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b="1" i="0" u="none" strike="noStrike" kern="1200" cap="none" spc="0" normalizeH="0" baseline="0" noProof="0" dirty="0" smtClean="0">
                    <a:ln>
                      <a:noFill/>
                    </a:ln>
                    <a:solidFill>
                      <a:srgbClr val="000000"/>
                    </a:solidFill>
                    <a:effectLst/>
                    <a:uLnTx/>
                    <a:uFillTx/>
                    <a:latin typeface="Courier New" pitchFamily="49" charset="0"/>
                    <a:ea typeface="+mn-ea"/>
                    <a:cs typeface="Arial"/>
                  </a:rPr>
                  <a:t>Operating</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b="1" i="0" u="none" strike="noStrike" kern="1200" cap="none" spc="0" normalizeH="0" baseline="0" noProof="0" dirty="0" smtClean="0">
                    <a:ln>
                      <a:noFill/>
                    </a:ln>
                    <a:solidFill>
                      <a:srgbClr val="000000"/>
                    </a:solidFill>
                    <a:effectLst/>
                    <a:uLnTx/>
                    <a:uFillTx/>
                    <a:latin typeface="Courier New" pitchFamily="49" charset="0"/>
                    <a:ea typeface="+mn-ea"/>
                    <a:cs typeface="Arial"/>
                  </a:rPr>
                  <a:t>System</a:t>
                </a:r>
              </a:p>
            </p:txBody>
          </p:sp>
          <p:sp>
            <p:nvSpPr>
              <p:cNvPr id="71" name="Text Box 14"/>
              <p:cNvSpPr txBox="1">
                <a:spLocks noChangeArrowheads="1"/>
              </p:cNvSpPr>
              <p:nvPr/>
            </p:nvSpPr>
            <p:spPr bwMode="auto">
              <a:xfrm>
                <a:off x="6674439" y="6028612"/>
                <a:ext cx="1513002" cy="778301"/>
              </a:xfrm>
              <a:prstGeom prst="rect">
                <a:avLst/>
              </a:prstGeom>
              <a:solidFill>
                <a:srgbClr val="99CCFF"/>
              </a:solidFill>
              <a:ln w="9525" algn="ctr">
                <a:noFill/>
                <a:miter lim="800000"/>
                <a:headEnd/>
                <a:tailEnd/>
              </a:ln>
              <a:effec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b="1" i="0" u="none" strike="noStrike" kern="1200" cap="none" spc="0" normalizeH="0" baseline="0" noProof="0" dirty="0" smtClean="0">
                    <a:ln>
                      <a:noFill/>
                    </a:ln>
                    <a:solidFill>
                      <a:srgbClr val="000000"/>
                    </a:solidFill>
                    <a:effectLst/>
                    <a:uLnTx/>
                    <a:uFillTx/>
                    <a:latin typeface="Courier New" pitchFamily="49" charset="0"/>
                    <a:ea typeface="+mn-ea"/>
                    <a:cs typeface="Arial"/>
                  </a:rPr>
                  <a:t>Operating</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b="1" i="0" u="none" strike="noStrike" kern="1200" cap="none" spc="0" normalizeH="0" baseline="0" noProof="0" dirty="0" smtClean="0">
                    <a:ln>
                      <a:noFill/>
                    </a:ln>
                    <a:solidFill>
                      <a:srgbClr val="000000"/>
                    </a:solidFill>
                    <a:effectLst/>
                    <a:uLnTx/>
                    <a:uFillTx/>
                    <a:latin typeface="Courier New" pitchFamily="49" charset="0"/>
                    <a:ea typeface="+mn-ea"/>
                    <a:cs typeface="Arial"/>
                  </a:rPr>
                  <a:t>System</a:t>
                </a:r>
              </a:p>
            </p:txBody>
          </p:sp>
          <p:sp>
            <p:nvSpPr>
              <p:cNvPr id="72" name="Line 16"/>
              <p:cNvSpPr>
                <a:spLocks noChangeShapeType="1"/>
              </p:cNvSpPr>
              <p:nvPr/>
            </p:nvSpPr>
            <p:spPr bwMode="auto">
              <a:xfrm flipV="1">
                <a:off x="2945481" y="6400190"/>
                <a:ext cx="3648075" cy="39687"/>
              </a:xfrm>
              <a:prstGeom prst="line">
                <a:avLst/>
              </a:prstGeom>
              <a:ln w="127000">
                <a:headEnd type="triangle" w="med" len="med"/>
                <a:tailEnd type="triangle" w="med" len="med"/>
              </a:ln>
              <a:effectLst>
                <a:reflection blurRad="6350" stA="50000" endA="300" endPos="38500" dist="50800" dir="5400000" sy="-100000" algn="bl" rotWithShape="0"/>
              </a:effectLst>
            </p:spPr>
            <p:style>
              <a:lnRef idx="1">
                <a:schemeClr val="accent6"/>
              </a:lnRef>
              <a:fillRef idx="0">
                <a:schemeClr val="accent6"/>
              </a:fillRef>
              <a:effectRef idx="0">
                <a:schemeClr val="accent6"/>
              </a:effectRef>
              <a:fontRef idx="minor">
                <a:schemeClr val="tx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b="1" i="0" u="none" strike="noStrike" kern="1200" cap="none" spc="0" normalizeH="0" baseline="0" noProof="0" smtClean="0">
                  <a:ln>
                    <a:noFill/>
                  </a:ln>
                  <a:solidFill>
                    <a:srgbClr val="000000"/>
                  </a:solidFill>
                  <a:effectLst/>
                  <a:uLnTx/>
                  <a:uFillTx/>
                  <a:latin typeface="Courier New" pitchFamily="49" charset="0"/>
                  <a:ea typeface="+mn-ea"/>
                  <a:cs typeface="Arial"/>
                </a:endParaRP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allAtOnce"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228600" y="1341437"/>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kern="1200" dirty="0" smtClean="0">
                <a:latin typeface="Tahoma" pitchFamily="34" charset="0"/>
                <a:cs typeface="Tahoma" pitchFamily="34" charset="0"/>
              </a:rPr>
              <a:t>Major System Calls</a:t>
            </a:r>
            <a:endParaRPr lang="th-TH" sz="4000" b="1" kern="1200" dirty="0">
              <a:latin typeface="Tahoma" pitchFamily="34" charset="0"/>
              <a:cs typeface="Tahoma" pitchFamily="34" charset="0"/>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kern="1200" dirty="0" smtClean="0">
                <a:latin typeface="Tahoma" pitchFamily="34" charset="0"/>
                <a:cs typeface="Tahoma" pitchFamily="34" charset="0"/>
              </a:rPr>
              <a:t>Major System Calls</a:t>
            </a:r>
            <a:endParaRPr lang="th-TH" sz="4000" b="1" kern="1200" dirty="0">
              <a:latin typeface="Tahoma" pitchFamily="34" charset="0"/>
              <a:cs typeface="Tahoma" pitchFamily="34" charset="0"/>
            </a:endParaRPr>
          </a:p>
        </p:txBody>
      </p:sp>
      <p:grpSp>
        <p:nvGrpSpPr>
          <p:cNvPr id="7" name="Group 6"/>
          <p:cNvGrpSpPr/>
          <p:nvPr/>
        </p:nvGrpSpPr>
        <p:grpSpPr>
          <a:xfrm>
            <a:off x="1304515" y="1066800"/>
            <a:ext cx="6620285" cy="6015334"/>
            <a:chOff x="932125" y="1143000"/>
            <a:chExt cx="7827700" cy="8079544"/>
          </a:xfrm>
        </p:grpSpPr>
        <p:sp>
          <p:nvSpPr>
            <p:cNvPr id="8" name="Text Box 15"/>
            <p:cNvSpPr txBox="1">
              <a:spLocks noChangeArrowheads="1"/>
            </p:cNvSpPr>
            <p:nvPr/>
          </p:nvSpPr>
          <p:spPr bwMode="auto">
            <a:xfrm>
              <a:off x="6397625" y="2608263"/>
              <a:ext cx="2362200" cy="6614281"/>
            </a:xfrm>
            <a:prstGeom prst="rect">
              <a:avLst/>
            </a:prstGeom>
            <a:noFill/>
            <a:ln w="9525">
              <a:noFill/>
              <a:miter lim="800000"/>
              <a:headEnd/>
              <a:tailEnd/>
            </a:ln>
            <a:effectLst/>
          </p:spPr>
          <p:txBody>
            <a:bodyPr wrap="square">
              <a:spAutoFit/>
            </a:bodyPr>
            <a:lstStyle/>
            <a:p>
              <a:pPr>
                <a:spcBef>
                  <a:spcPct val="50000"/>
                </a:spcBef>
              </a:pPr>
              <a:r>
                <a:rPr lang="en-US" sz="2800" b="1" dirty="0"/>
                <a:t>socket()</a:t>
              </a:r>
              <a:br>
                <a:rPr lang="en-US" sz="2800" b="1" dirty="0"/>
              </a:br>
              <a:r>
                <a:rPr lang="en-US" sz="2800" b="1" dirty="0"/>
                <a:t>bind()</a:t>
              </a:r>
              <a:br>
                <a:rPr lang="en-US" sz="2800" b="1" dirty="0"/>
              </a:br>
              <a:r>
                <a:rPr lang="en-US" sz="2800" b="1" dirty="0"/>
                <a:t>listen()</a:t>
              </a:r>
              <a:br>
                <a:rPr lang="en-US" sz="2800" b="1" dirty="0"/>
              </a:br>
              <a:r>
                <a:rPr lang="en-US" sz="2800" b="1" dirty="0"/>
                <a:t>accept()</a:t>
              </a:r>
              <a:br>
                <a:rPr lang="en-US" sz="2800" b="1" dirty="0"/>
              </a:br>
              <a:r>
                <a:rPr lang="en-US" sz="2800" b="1" dirty="0"/>
                <a:t/>
              </a:r>
              <a:br>
                <a:rPr lang="en-US" sz="2800" b="1" dirty="0"/>
              </a:br>
              <a:r>
                <a:rPr lang="en-US" sz="2800" b="1" dirty="0" err="1"/>
                <a:t>recv</a:t>
              </a:r>
              <a:r>
                <a:rPr lang="en-US" sz="2800" b="1" dirty="0"/>
                <a:t>()</a:t>
              </a:r>
              <a:br>
                <a:rPr lang="en-US" sz="2800" b="1" dirty="0"/>
              </a:br>
              <a:r>
                <a:rPr lang="en-US" sz="2800" b="1" dirty="0"/>
                <a:t/>
              </a:r>
              <a:br>
                <a:rPr lang="en-US" sz="2800" b="1" dirty="0"/>
              </a:br>
              <a:r>
                <a:rPr lang="en-US" sz="2800" b="1" dirty="0"/>
                <a:t>send()</a:t>
              </a:r>
              <a:br>
                <a:rPr lang="en-US" sz="2800" b="1" dirty="0"/>
              </a:br>
              <a:r>
                <a:rPr lang="en-US" sz="2800" b="1" dirty="0"/>
                <a:t/>
              </a:r>
              <a:br>
                <a:rPr lang="en-US" sz="2800" b="1" dirty="0"/>
              </a:br>
              <a:endParaRPr lang="en-US" sz="1000" b="1" dirty="0" smtClean="0"/>
            </a:p>
            <a:p>
              <a:pPr>
                <a:spcBef>
                  <a:spcPct val="50000"/>
                </a:spcBef>
              </a:pPr>
              <a:r>
                <a:rPr lang="en-US" sz="2800" b="1" dirty="0" smtClean="0"/>
                <a:t>close</a:t>
              </a:r>
              <a:r>
                <a:rPr lang="en-US" sz="2800" b="1" dirty="0"/>
                <a:t>()</a:t>
              </a:r>
            </a:p>
          </p:txBody>
        </p:sp>
        <p:grpSp>
          <p:nvGrpSpPr>
            <p:cNvPr id="9" name="Group 25"/>
            <p:cNvGrpSpPr/>
            <p:nvPr/>
          </p:nvGrpSpPr>
          <p:grpSpPr>
            <a:xfrm>
              <a:off x="932125" y="1143000"/>
              <a:ext cx="6989500" cy="7955526"/>
              <a:chOff x="932125" y="1143000"/>
              <a:chExt cx="6989500" cy="7955526"/>
            </a:xfrm>
          </p:grpSpPr>
          <p:sp>
            <p:nvSpPr>
              <p:cNvPr id="10" name="Oval 4"/>
              <p:cNvSpPr>
                <a:spLocks noChangeArrowheads="1"/>
              </p:cNvSpPr>
              <p:nvPr/>
            </p:nvSpPr>
            <p:spPr bwMode="auto">
              <a:xfrm>
                <a:off x="1597025" y="1508125"/>
                <a:ext cx="2108200" cy="566738"/>
              </a:xfrm>
              <a:prstGeom prst="ellipse">
                <a:avLst/>
              </a:prstGeom>
              <a:solidFill>
                <a:schemeClr val="accent1"/>
              </a:solidFill>
              <a:ln w="9525">
                <a:solidFill>
                  <a:schemeClr val="tx1"/>
                </a:solidFill>
                <a:miter lim="800000"/>
                <a:headEnd/>
                <a:tailEnd/>
              </a:ln>
              <a:effectLst/>
            </p:spPr>
            <p:txBody>
              <a:bodyPr wrap="none" anchor="ctr"/>
              <a:lstStyle/>
              <a:p>
                <a:pPr algn="ctr"/>
                <a:r>
                  <a:rPr lang="en-US" sz="2800" dirty="0">
                    <a:solidFill>
                      <a:schemeClr val="bg1"/>
                    </a:solidFill>
                  </a:rPr>
                  <a:t>Client</a:t>
                </a:r>
              </a:p>
            </p:txBody>
          </p:sp>
          <p:sp>
            <p:nvSpPr>
              <p:cNvPr id="11" name="Oval 5"/>
              <p:cNvSpPr>
                <a:spLocks noChangeArrowheads="1"/>
              </p:cNvSpPr>
              <p:nvPr/>
            </p:nvSpPr>
            <p:spPr bwMode="auto">
              <a:xfrm>
                <a:off x="5868988" y="1508125"/>
                <a:ext cx="2052637" cy="566738"/>
              </a:xfrm>
              <a:prstGeom prst="ellipse">
                <a:avLst/>
              </a:prstGeom>
              <a:solidFill>
                <a:schemeClr val="accent1"/>
              </a:solidFill>
              <a:ln w="9525">
                <a:solidFill>
                  <a:schemeClr val="tx1"/>
                </a:solidFill>
                <a:miter lim="800000"/>
                <a:headEnd/>
                <a:tailEnd/>
              </a:ln>
              <a:effectLst/>
            </p:spPr>
            <p:txBody>
              <a:bodyPr wrap="none" anchor="ctr"/>
              <a:lstStyle/>
              <a:p>
                <a:pPr algn="ctr"/>
                <a:r>
                  <a:rPr lang="en-US" sz="2800" dirty="0">
                    <a:solidFill>
                      <a:schemeClr val="bg1"/>
                    </a:solidFill>
                  </a:rPr>
                  <a:t>Server</a:t>
                </a:r>
              </a:p>
            </p:txBody>
          </p:sp>
          <p:sp>
            <p:nvSpPr>
              <p:cNvPr id="12" name="Arc 6"/>
              <p:cNvSpPr>
                <a:spLocks/>
              </p:cNvSpPr>
              <p:nvPr/>
            </p:nvSpPr>
            <p:spPr bwMode="auto">
              <a:xfrm flipV="1">
                <a:off x="2651125" y="2074863"/>
                <a:ext cx="4271963" cy="363537"/>
              </a:xfrm>
              <a:custGeom>
                <a:avLst/>
                <a:gdLst>
                  <a:gd name="G0" fmla="+- 21600 0 0"/>
                  <a:gd name="G1" fmla="+- 21600 0 0"/>
                  <a:gd name="G2" fmla="+- 21600 0 0"/>
                  <a:gd name="T0" fmla="*/ 9 w 43200"/>
                  <a:gd name="T1" fmla="*/ 22226 h 22226"/>
                  <a:gd name="T2" fmla="*/ 43192 w 43200"/>
                  <a:gd name="T3" fmla="*/ 22179 h 22226"/>
                  <a:gd name="T4" fmla="*/ 21600 w 43200"/>
                  <a:gd name="T5" fmla="*/ 21600 h 22226"/>
                </a:gdLst>
                <a:ahLst/>
                <a:cxnLst>
                  <a:cxn ang="0">
                    <a:pos x="T0" y="T1"/>
                  </a:cxn>
                  <a:cxn ang="0">
                    <a:pos x="T2" y="T3"/>
                  </a:cxn>
                  <a:cxn ang="0">
                    <a:pos x="T4" y="T5"/>
                  </a:cxn>
                </a:cxnLst>
                <a:rect l="0" t="0" r="r" b="b"/>
                <a:pathLst>
                  <a:path w="43200" h="22226" fill="none" extrusionOk="0">
                    <a:moveTo>
                      <a:pt x="9" y="22225"/>
                    </a:moveTo>
                    <a:cubicBezTo>
                      <a:pt x="3" y="22017"/>
                      <a:pt x="0" y="21808"/>
                      <a:pt x="0" y="21600"/>
                    </a:cubicBezTo>
                    <a:cubicBezTo>
                      <a:pt x="0" y="9670"/>
                      <a:pt x="9670" y="0"/>
                      <a:pt x="21600" y="0"/>
                    </a:cubicBezTo>
                    <a:cubicBezTo>
                      <a:pt x="33529" y="0"/>
                      <a:pt x="43200" y="9670"/>
                      <a:pt x="43200" y="21600"/>
                    </a:cubicBezTo>
                    <a:cubicBezTo>
                      <a:pt x="43200" y="21793"/>
                      <a:pt x="43197" y="21986"/>
                      <a:pt x="43192" y="22179"/>
                    </a:cubicBezTo>
                  </a:path>
                  <a:path w="43200" h="22226" stroke="0" extrusionOk="0">
                    <a:moveTo>
                      <a:pt x="9" y="22225"/>
                    </a:moveTo>
                    <a:cubicBezTo>
                      <a:pt x="3" y="22017"/>
                      <a:pt x="0" y="21808"/>
                      <a:pt x="0" y="21600"/>
                    </a:cubicBezTo>
                    <a:cubicBezTo>
                      <a:pt x="0" y="9670"/>
                      <a:pt x="9670" y="0"/>
                      <a:pt x="21600" y="0"/>
                    </a:cubicBezTo>
                    <a:cubicBezTo>
                      <a:pt x="33529" y="0"/>
                      <a:pt x="43200" y="9670"/>
                      <a:pt x="43200" y="21600"/>
                    </a:cubicBezTo>
                    <a:cubicBezTo>
                      <a:pt x="43200" y="21793"/>
                      <a:pt x="43197" y="21986"/>
                      <a:pt x="43192" y="22179"/>
                    </a:cubicBezTo>
                    <a:lnTo>
                      <a:pt x="21600" y="21600"/>
                    </a:lnTo>
                    <a:close/>
                  </a:path>
                </a:pathLst>
              </a:custGeom>
              <a:noFill/>
              <a:ln w="76200">
                <a:solidFill>
                  <a:schemeClr val="tx1"/>
                </a:solidFill>
                <a:miter lim="800000"/>
                <a:headEnd/>
                <a:tailEnd type="triangle" w="med" len="med"/>
              </a:ln>
              <a:effectLst/>
            </p:spPr>
            <p:txBody>
              <a:bodyPr wrap="none" anchor="ctr"/>
              <a:lstStyle/>
              <a:p>
                <a:endParaRPr lang="en-US"/>
              </a:p>
            </p:txBody>
          </p:sp>
          <p:sp>
            <p:nvSpPr>
              <p:cNvPr id="13" name="Arc 7"/>
              <p:cNvSpPr>
                <a:spLocks/>
              </p:cNvSpPr>
              <p:nvPr/>
            </p:nvSpPr>
            <p:spPr bwMode="auto">
              <a:xfrm>
                <a:off x="2651125" y="1143000"/>
                <a:ext cx="4271963" cy="365125"/>
              </a:xfrm>
              <a:custGeom>
                <a:avLst/>
                <a:gdLst>
                  <a:gd name="G0" fmla="+- 21600 0 0"/>
                  <a:gd name="G1" fmla="+- 21600 0 0"/>
                  <a:gd name="G2" fmla="+- 21600 0 0"/>
                  <a:gd name="T0" fmla="*/ 9 w 43200"/>
                  <a:gd name="T1" fmla="*/ 22226 h 22226"/>
                  <a:gd name="T2" fmla="*/ 43192 w 43200"/>
                  <a:gd name="T3" fmla="*/ 22179 h 22226"/>
                  <a:gd name="T4" fmla="*/ 21600 w 43200"/>
                  <a:gd name="T5" fmla="*/ 21600 h 22226"/>
                </a:gdLst>
                <a:ahLst/>
                <a:cxnLst>
                  <a:cxn ang="0">
                    <a:pos x="T0" y="T1"/>
                  </a:cxn>
                  <a:cxn ang="0">
                    <a:pos x="T2" y="T3"/>
                  </a:cxn>
                  <a:cxn ang="0">
                    <a:pos x="T4" y="T5"/>
                  </a:cxn>
                </a:cxnLst>
                <a:rect l="0" t="0" r="r" b="b"/>
                <a:pathLst>
                  <a:path w="43200" h="22226" fill="none" extrusionOk="0">
                    <a:moveTo>
                      <a:pt x="9" y="22225"/>
                    </a:moveTo>
                    <a:cubicBezTo>
                      <a:pt x="3" y="22017"/>
                      <a:pt x="0" y="21808"/>
                      <a:pt x="0" y="21600"/>
                    </a:cubicBezTo>
                    <a:cubicBezTo>
                      <a:pt x="0" y="9670"/>
                      <a:pt x="9670" y="0"/>
                      <a:pt x="21600" y="0"/>
                    </a:cubicBezTo>
                    <a:cubicBezTo>
                      <a:pt x="33529" y="0"/>
                      <a:pt x="43200" y="9670"/>
                      <a:pt x="43200" y="21600"/>
                    </a:cubicBezTo>
                    <a:cubicBezTo>
                      <a:pt x="43200" y="21793"/>
                      <a:pt x="43197" y="21986"/>
                      <a:pt x="43192" y="22179"/>
                    </a:cubicBezTo>
                  </a:path>
                  <a:path w="43200" h="22226" stroke="0" extrusionOk="0">
                    <a:moveTo>
                      <a:pt x="9" y="22225"/>
                    </a:moveTo>
                    <a:cubicBezTo>
                      <a:pt x="3" y="22017"/>
                      <a:pt x="0" y="21808"/>
                      <a:pt x="0" y="21600"/>
                    </a:cubicBezTo>
                    <a:cubicBezTo>
                      <a:pt x="0" y="9670"/>
                      <a:pt x="9670" y="0"/>
                      <a:pt x="21600" y="0"/>
                    </a:cubicBezTo>
                    <a:cubicBezTo>
                      <a:pt x="33529" y="0"/>
                      <a:pt x="43200" y="9670"/>
                      <a:pt x="43200" y="21600"/>
                    </a:cubicBezTo>
                    <a:cubicBezTo>
                      <a:pt x="43200" y="21793"/>
                      <a:pt x="43197" y="21986"/>
                      <a:pt x="43192" y="22179"/>
                    </a:cubicBezTo>
                    <a:lnTo>
                      <a:pt x="21600" y="21600"/>
                    </a:lnTo>
                    <a:close/>
                  </a:path>
                </a:pathLst>
              </a:custGeom>
              <a:noFill/>
              <a:ln w="76200">
                <a:solidFill>
                  <a:schemeClr val="tx1"/>
                </a:solidFill>
                <a:miter lim="800000"/>
                <a:headEnd type="triangle" w="med" len="med"/>
                <a:tailEnd/>
              </a:ln>
              <a:effectLst/>
            </p:spPr>
            <p:txBody>
              <a:bodyPr wrap="none" anchor="ctr"/>
              <a:lstStyle/>
              <a:p>
                <a:endParaRPr lang="en-US"/>
              </a:p>
            </p:txBody>
          </p:sp>
          <p:sp>
            <p:nvSpPr>
              <p:cNvPr id="14" name="Text Box 8"/>
              <p:cNvSpPr txBox="1">
                <a:spLocks noChangeArrowheads="1"/>
              </p:cNvSpPr>
              <p:nvPr/>
            </p:nvSpPr>
            <p:spPr bwMode="auto">
              <a:xfrm>
                <a:off x="2633199" y="2371184"/>
                <a:ext cx="1370118" cy="620089"/>
              </a:xfrm>
              <a:prstGeom prst="rect">
                <a:avLst/>
              </a:prstGeom>
              <a:noFill/>
              <a:ln w="9525">
                <a:noFill/>
                <a:miter lim="800000"/>
                <a:headEnd/>
                <a:tailEnd/>
              </a:ln>
              <a:effectLst/>
            </p:spPr>
            <p:txBody>
              <a:bodyPr wrap="none">
                <a:spAutoFit/>
              </a:bodyPr>
              <a:lstStyle/>
              <a:p>
                <a:r>
                  <a:rPr lang="en-US" sz="2400" b="1" dirty="0">
                    <a:solidFill>
                      <a:srgbClr val="C00000"/>
                    </a:solidFill>
                  </a:rPr>
                  <a:t>request</a:t>
                </a:r>
              </a:p>
            </p:txBody>
          </p:sp>
          <p:sp>
            <p:nvSpPr>
              <p:cNvPr id="15" name="Text Box 9"/>
              <p:cNvSpPr txBox="1">
                <a:spLocks noChangeArrowheads="1"/>
              </p:cNvSpPr>
              <p:nvPr/>
            </p:nvSpPr>
            <p:spPr bwMode="auto">
              <a:xfrm>
                <a:off x="4387850" y="1143000"/>
                <a:ext cx="1588388" cy="620089"/>
              </a:xfrm>
              <a:prstGeom prst="rect">
                <a:avLst/>
              </a:prstGeom>
              <a:noFill/>
              <a:ln w="9525">
                <a:noFill/>
                <a:miter lim="800000"/>
                <a:headEnd/>
                <a:tailEnd/>
              </a:ln>
              <a:effectLst/>
            </p:spPr>
            <p:txBody>
              <a:bodyPr wrap="none">
                <a:spAutoFit/>
              </a:bodyPr>
              <a:lstStyle/>
              <a:p>
                <a:r>
                  <a:rPr lang="en-US" sz="2400" b="1" dirty="0">
                    <a:solidFill>
                      <a:srgbClr val="C00000"/>
                    </a:solidFill>
                  </a:rPr>
                  <a:t>response</a:t>
                </a:r>
              </a:p>
            </p:txBody>
          </p:sp>
          <p:sp>
            <p:nvSpPr>
              <p:cNvPr id="16" name="Text Box 14"/>
              <p:cNvSpPr txBox="1">
                <a:spLocks noChangeArrowheads="1"/>
              </p:cNvSpPr>
              <p:nvPr/>
            </p:nvSpPr>
            <p:spPr bwMode="auto">
              <a:xfrm>
                <a:off x="1673225" y="2608263"/>
                <a:ext cx="2362200" cy="6490263"/>
              </a:xfrm>
              <a:prstGeom prst="rect">
                <a:avLst/>
              </a:prstGeom>
              <a:noFill/>
              <a:ln w="9525">
                <a:noFill/>
                <a:miter lim="800000"/>
                <a:headEnd/>
                <a:tailEnd/>
              </a:ln>
              <a:effectLst/>
            </p:spPr>
            <p:txBody>
              <a:bodyPr>
                <a:spAutoFit/>
              </a:bodyPr>
              <a:lstStyle/>
              <a:p>
                <a:pPr>
                  <a:spcBef>
                    <a:spcPct val="50000"/>
                  </a:spcBef>
                </a:pPr>
                <a:r>
                  <a:rPr lang="en-US" sz="2800" b="1" dirty="0"/>
                  <a:t/>
                </a:r>
                <a:br>
                  <a:rPr lang="en-US" sz="2800" b="1" dirty="0"/>
                </a:br>
                <a:r>
                  <a:rPr lang="en-US" sz="2800" b="1" dirty="0"/>
                  <a:t/>
                </a:r>
                <a:br>
                  <a:rPr lang="en-US" sz="2800" b="1" dirty="0"/>
                </a:br>
                <a:r>
                  <a:rPr lang="en-US" sz="2800" b="1" dirty="0"/>
                  <a:t>socket()</a:t>
                </a:r>
                <a:br>
                  <a:rPr lang="en-US" sz="2800" b="1" dirty="0"/>
                </a:br>
                <a:r>
                  <a:rPr lang="en-US" sz="2800" b="1" dirty="0"/>
                  <a:t>connect()</a:t>
                </a:r>
                <a:br>
                  <a:rPr lang="en-US" sz="2800" b="1" dirty="0"/>
                </a:br>
                <a:r>
                  <a:rPr lang="en-US" sz="2800" b="1" dirty="0"/>
                  <a:t>send()</a:t>
                </a:r>
                <a:br>
                  <a:rPr lang="en-US" sz="2800" b="1" dirty="0"/>
                </a:br>
                <a:r>
                  <a:rPr lang="en-US" sz="2800" b="1" dirty="0"/>
                  <a:t/>
                </a:r>
                <a:br>
                  <a:rPr lang="en-US" sz="2800" b="1" dirty="0"/>
                </a:br>
                <a:r>
                  <a:rPr lang="en-US" sz="2800" b="1" dirty="0"/>
                  <a:t/>
                </a:r>
                <a:br>
                  <a:rPr lang="en-US" sz="2800" b="1" dirty="0"/>
                </a:br>
                <a:r>
                  <a:rPr lang="en-US" sz="2800" b="1" dirty="0"/>
                  <a:t/>
                </a:r>
                <a:br>
                  <a:rPr lang="en-US" sz="2800" b="1" dirty="0"/>
                </a:br>
                <a:r>
                  <a:rPr lang="en-US" sz="2800" b="1" dirty="0" err="1"/>
                  <a:t>recv</a:t>
                </a:r>
                <a:r>
                  <a:rPr lang="en-US" sz="2800" b="1" dirty="0"/>
                  <a:t>()</a:t>
                </a:r>
                <a:br>
                  <a:rPr lang="en-US" sz="2800" b="1" dirty="0"/>
                </a:br>
                <a:endParaRPr lang="en-US" sz="700" b="1" dirty="0" smtClean="0"/>
              </a:p>
              <a:p>
                <a:pPr>
                  <a:spcBef>
                    <a:spcPct val="50000"/>
                  </a:spcBef>
                </a:pPr>
                <a:r>
                  <a:rPr lang="en-US" sz="2800" b="1" dirty="0" smtClean="0"/>
                  <a:t>close</a:t>
                </a:r>
                <a:r>
                  <a:rPr lang="en-US" sz="2800" b="1" dirty="0"/>
                  <a:t>()</a:t>
                </a:r>
              </a:p>
            </p:txBody>
          </p:sp>
          <p:sp>
            <p:nvSpPr>
              <p:cNvPr id="17" name="Line 16"/>
              <p:cNvSpPr>
                <a:spLocks noChangeShapeType="1"/>
              </p:cNvSpPr>
              <p:nvPr/>
            </p:nvSpPr>
            <p:spPr bwMode="auto">
              <a:xfrm>
                <a:off x="2282824" y="5962369"/>
                <a:ext cx="0" cy="1219201"/>
              </a:xfrm>
              <a:prstGeom prst="line">
                <a:avLst/>
              </a:prstGeom>
              <a:noFill/>
              <a:ln w="38100">
                <a:solidFill>
                  <a:schemeClr val="tx1"/>
                </a:solidFill>
                <a:miter lim="800000"/>
                <a:headEnd/>
                <a:tailEnd type="triangle" w="med" len="med"/>
              </a:ln>
              <a:effectLst/>
            </p:spPr>
            <p:txBody>
              <a:bodyPr wrap="none"/>
              <a:lstStyle/>
              <a:p>
                <a:endParaRPr lang="en-US"/>
              </a:p>
            </p:txBody>
          </p:sp>
          <p:sp>
            <p:nvSpPr>
              <p:cNvPr id="18" name="Line 17"/>
              <p:cNvSpPr>
                <a:spLocks noChangeShapeType="1"/>
              </p:cNvSpPr>
              <p:nvPr/>
            </p:nvSpPr>
            <p:spPr bwMode="auto">
              <a:xfrm>
                <a:off x="3044824" y="5674430"/>
                <a:ext cx="3276600" cy="228600"/>
              </a:xfrm>
              <a:prstGeom prst="line">
                <a:avLst/>
              </a:prstGeom>
              <a:noFill/>
              <a:ln w="38100">
                <a:solidFill>
                  <a:schemeClr val="tx1"/>
                </a:solidFill>
                <a:miter lim="800000"/>
                <a:headEnd/>
                <a:tailEnd type="triangle" w="med" len="med"/>
              </a:ln>
              <a:effectLst/>
            </p:spPr>
            <p:txBody>
              <a:bodyPr wrap="none"/>
              <a:lstStyle/>
              <a:p>
                <a:endParaRPr lang="en-US"/>
              </a:p>
            </p:txBody>
          </p:sp>
          <p:sp>
            <p:nvSpPr>
              <p:cNvPr id="19" name="Line 18"/>
              <p:cNvSpPr>
                <a:spLocks noChangeShapeType="1"/>
              </p:cNvSpPr>
              <p:nvPr/>
            </p:nvSpPr>
            <p:spPr bwMode="auto">
              <a:xfrm flipH="1">
                <a:off x="3444076" y="4814767"/>
                <a:ext cx="2971800" cy="0"/>
              </a:xfrm>
              <a:prstGeom prst="line">
                <a:avLst/>
              </a:prstGeom>
              <a:noFill/>
              <a:ln w="38100">
                <a:solidFill>
                  <a:schemeClr val="tx1"/>
                </a:solidFill>
                <a:miter lim="800000"/>
                <a:headEnd type="triangle" w="med" len="med"/>
                <a:tailEnd type="triangle" w="med" len="med"/>
              </a:ln>
              <a:effectLst/>
            </p:spPr>
            <p:txBody>
              <a:bodyPr wrap="none"/>
              <a:lstStyle/>
              <a:p>
                <a:endParaRPr lang="en-US"/>
              </a:p>
            </p:txBody>
          </p:sp>
          <p:sp>
            <p:nvSpPr>
              <p:cNvPr id="20" name="Line 19"/>
              <p:cNvSpPr>
                <a:spLocks noChangeShapeType="1"/>
              </p:cNvSpPr>
              <p:nvPr/>
            </p:nvSpPr>
            <p:spPr bwMode="auto">
              <a:xfrm flipH="1">
                <a:off x="2816225" y="7183815"/>
                <a:ext cx="3581400" cy="304800"/>
              </a:xfrm>
              <a:prstGeom prst="line">
                <a:avLst/>
              </a:prstGeom>
              <a:noFill/>
              <a:ln w="38100">
                <a:solidFill>
                  <a:schemeClr val="tx1"/>
                </a:solidFill>
                <a:miter lim="800000"/>
                <a:headEnd/>
                <a:tailEnd type="triangle" w="med" len="med"/>
              </a:ln>
              <a:effectLst/>
            </p:spPr>
            <p:txBody>
              <a:bodyPr wrap="none"/>
              <a:lstStyle/>
              <a:p>
                <a:endParaRPr lang="en-US"/>
              </a:p>
            </p:txBody>
          </p:sp>
          <p:sp>
            <p:nvSpPr>
              <p:cNvPr id="21" name="Text Box 20"/>
              <p:cNvSpPr txBox="1">
                <a:spLocks noChangeArrowheads="1"/>
              </p:cNvSpPr>
              <p:nvPr/>
            </p:nvSpPr>
            <p:spPr bwMode="auto">
              <a:xfrm>
                <a:off x="3804465" y="3804065"/>
                <a:ext cx="2360406" cy="1116160"/>
              </a:xfrm>
              <a:prstGeom prst="rect">
                <a:avLst/>
              </a:prstGeom>
              <a:noFill/>
              <a:ln w="9525">
                <a:noFill/>
                <a:miter lim="800000"/>
                <a:headEnd/>
                <a:tailEnd/>
              </a:ln>
              <a:effectLst/>
            </p:spPr>
            <p:txBody>
              <a:bodyPr wrap="none">
                <a:spAutoFit/>
              </a:bodyPr>
              <a:lstStyle/>
              <a:p>
                <a:r>
                  <a:rPr lang="en-US" sz="2400" b="1" dirty="0">
                    <a:solidFill>
                      <a:srgbClr val="C00000"/>
                    </a:solidFill>
                  </a:rPr>
                  <a:t>Connection</a:t>
                </a:r>
                <a:br>
                  <a:rPr lang="en-US" sz="2400" b="1" dirty="0">
                    <a:solidFill>
                      <a:srgbClr val="C00000"/>
                    </a:solidFill>
                  </a:rPr>
                </a:br>
                <a:r>
                  <a:rPr lang="en-US" sz="2400" b="1" dirty="0">
                    <a:solidFill>
                      <a:srgbClr val="C00000"/>
                    </a:solidFill>
                  </a:rPr>
                  <a:t>establishment</a:t>
                </a:r>
              </a:p>
            </p:txBody>
          </p:sp>
          <p:sp>
            <p:nvSpPr>
              <p:cNvPr id="22" name="Text Box 21"/>
              <p:cNvSpPr txBox="1">
                <a:spLocks noChangeArrowheads="1"/>
              </p:cNvSpPr>
              <p:nvPr/>
            </p:nvSpPr>
            <p:spPr bwMode="auto">
              <a:xfrm rot="21372433">
                <a:off x="3239393" y="6663830"/>
                <a:ext cx="2379360" cy="620089"/>
              </a:xfrm>
              <a:prstGeom prst="rect">
                <a:avLst/>
              </a:prstGeom>
              <a:noFill/>
              <a:ln w="9525">
                <a:noFill/>
                <a:miter lim="800000"/>
                <a:headEnd/>
                <a:tailEnd/>
              </a:ln>
              <a:effectLst/>
            </p:spPr>
            <p:txBody>
              <a:bodyPr wrap="none">
                <a:spAutoFit/>
              </a:bodyPr>
              <a:lstStyle/>
              <a:p>
                <a:r>
                  <a:rPr lang="en-US" sz="2400" b="1" dirty="0">
                    <a:solidFill>
                      <a:srgbClr val="C00000"/>
                    </a:solidFill>
                  </a:rPr>
                  <a:t>Data</a:t>
                </a:r>
                <a:r>
                  <a:rPr lang="en-US" sz="2400" dirty="0">
                    <a:solidFill>
                      <a:srgbClr val="C00000"/>
                    </a:solidFill>
                  </a:rPr>
                  <a:t> </a:t>
                </a:r>
                <a:r>
                  <a:rPr lang="en-US" sz="2400" b="1" dirty="0">
                    <a:solidFill>
                      <a:srgbClr val="C00000"/>
                    </a:solidFill>
                  </a:rPr>
                  <a:t>response</a:t>
                </a:r>
              </a:p>
            </p:txBody>
          </p:sp>
          <p:sp>
            <p:nvSpPr>
              <p:cNvPr id="23" name="Text Box 22"/>
              <p:cNvSpPr txBox="1">
                <a:spLocks noChangeArrowheads="1"/>
              </p:cNvSpPr>
              <p:nvPr/>
            </p:nvSpPr>
            <p:spPr bwMode="auto">
              <a:xfrm rot="231289">
                <a:off x="3737359" y="5161733"/>
                <a:ext cx="2161090" cy="620089"/>
              </a:xfrm>
              <a:prstGeom prst="rect">
                <a:avLst/>
              </a:prstGeom>
              <a:noFill/>
              <a:ln w="9525">
                <a:noFill/>
                <a:miter lim="800000"/>
                <a:headEnd/>
                <a:tailEnd/>
              </a:ln>
              <a:effectLst/>
            </p:spPr>
            <p:txBody>
              <a:bodyPr wrap="none">
                <a:spAutoFit/>
              </a:bodyPr>
              <a:lstStyle/>
              <a:p>
                <a:r>
                  <a:rPr lang="en-US" sz="2400" b="1" dirty="0">
                    <a:solidFill>
                      <a:srgbClr val="C00000"/>
                    </a:solidFill>
                  </a:rPr>
                  <a:t>Data request</a:t>
                </a:r>
              </a:p>
            </p:txBody>
          </p:sp>
          <p:sp>
            <p:nvSpPr>
              <p:cNvPr id="24" name="Line 25"/>
              <p:cNvSpPr>
                <a:spLocks noChangeShapeType="1"/>
              </p:cNvSpPr>
              <p:nvPr/>
            </p:nvSpPr>
            <p:spPr bwMode="auto">
              <a:xfrm>
                <a:off x="6957876" y="6212628"/>
                <a:ext cx="0" cy="457199"/>
              </a:xfrm>
              <a:prstGeom prst="line">
                <a:avLst/>
              </a:prstGeom>
              <a:noFill/>
              <a:ln w="38100">
                <a:solidFill>
                  <a:schemeClr val="tx1"/>
                </a:solidFill>
                <a:miter lim="800000"/>
                <a:headEnd/>
                <a:tailEnd type="triangle" w="med" len="med"/>
              </a:ln>
              <a:effectLst/>
            </p:spPr>
            <p:txBody>
              <a:bodyPr wrap="none"/>
              <a:lstStyle/>
              <a:p>
                <a:endParaRPr lang="en-US"/>
              </a:p>
            </p:txBody>
          </p:sp>
          <p:sp>
            <p:nvSpPr>
              <p:cNvPr id="25" name="Freeform 26"/>
              <p:cNvSpPr>
                <a:spLocks/>
              </p:cNvSpPr>
              <p:nvPr/>
            </p:nvSpPr>
            <p:spPr bwMode="auto">
              <a:xfrm>
                <a:off x="932125" y="5134598"/>
                <a:ext cx="800100" cy="2558716"/>
              </a:xfrm>
              <a:custGeom>
                <a:avLst/>
                <a:gdLst/>
                <a:ahLst/>
                <a:cxnLst>
                  <a:cxn ang="0">
                    <a:pos x="504" y="1240"/>
                  </a:cxn>
                  <a:cxn ang="0">
                    <a:pos x="72" y="1240"/>
                  </a:cxn>
                  <a:cxn ang="0">
                    <a:pos x="72" y="184"/>
                  </a:cxn>
                  <a:cxn ang="0">
                    <a:pos x="456" y="136"/>
                  </a:cxn>
                </a:cxnLst>
                <a:rect l="0" t="0" r="r" b="b"/>
                <a:pathLst>
                  <a:path w="504" h="1416">
                    <a:moveTo>
                      <a:pt x="504" y="1240"/>
                    </a:moveTo>
                    <a:cubicBezTo>
                      <a:pt x="324" y="1328"/>
                      <a:pt x="144" y="1416"/>
                      <a:pt x="72" y="1240"/>
                    </a:cubicBezTo>
                    <a:cubicBezTo>
                      <a:pt x="0" y="1064"/>
                      <a:pt x="8" y="368"/>
                      <a:pt x="72" y="184"/>
                    </a:cubicBezTo>
                    <a:cubicBezTo>
                      <a:pt x="136" y="0"/>
                      <a:pt x="296" y="68"/>
                      <a:pt x="456" y="136"/>
                    </a:cubicBezTo>
                  </a:path>
                </a:pathLst>
              </a:custGeom>
              <a:noFill/>
              <a:ln w="38100" cap="flat" cmpd="sng">
                <a:solidFill>
                  <a:schemeClr val="tx1"/>
                </a:solidFill>
                <a:prstDash val="sysDot"/>
                <a:miter lim="800000"/>
                <a:headEnd type="none" w="med" len="med"/>
                <a:tailEnd type="triangle" w="med" len="med"/>
              </a:ln>
              <a:effectLst/>
            </p:spPr>
            <p:txBody>
              <a:bodyPr wrap="none"/>
              <a:lstStyle/>
              <a:p>
                <a:endParaRPr lang="en-US"/>
              </a:p>
            </p:txBody>
          </p:sp>
          <p:sp>
            <p:nvSpPr>
              <p:cNvPr id="26" name="Line 27"/>
              <p:cNvSpPr>
                <a:spLocks noChangeShapeType="1"/>
              </p:cNvSpPr>
              <p:nvPr/>
            </p:nvSpPr>
            <p:spPr bwMode="auto">
              <a:xfrm flipV="1">
                <a:off x="3083686" y="8512101"/>
                <a:ext cx="3243508" cy="61408"/>
              </a:xfrm>
              <a:prstGeom prst="line">
                <a:avLst/>
              </a:prstGeom>
              <a:noFill/>
              <a:ln w="38100">
                <a:solidFill>
                  <a:schemeClr val="tx1"/>
                </a:solidFill>
                <a:miter lim="800000"/>
                <a:headEnd/>
                <a:tailEnd type="triangle" w="med" len="med"/>
              </a:ln>
              <a:effectLst/>
            </p:spPr>
            <p:txBody>
              <a:bodyPr wrap="none"/>
              <a:lstStyle/>
              <a:p>
                <a:endParaRPr lang="en-US"/>
              </a:p>
            </p:txBody>
          </p:sp>
          <p:sp>
            <p:nvSpPr>
              <p:cNvPr id="27" name="Text Box 28"/>
              <p:cNvSpPr txBox="1">
                <a:spLocks noChangeArrowheads="1"/>
              </p:cNvSpPr>
              <p:nvPr/>
            </p:nvSpPr>
            <p:spPr bwMode="auto">
              <a:xfrm>
                <a:off x="2967547" y="7866148"/>
                <a:ext cx="3592238" cy="620089"/>
              </a:xfrm>
              <a:prstGeom prst="rect">
                <a:avLst/>
              </a:prstGeom>
              <a:noFill/>
              <a:ln w="9525">
                <a:noFill/>
                <a:miter lim="800000"/>
                <a:headEnd/>
                <a:tailEnd/>
              </a:ln>
              <a:effectLst/>
            </p:spPr>
            <p:txBody>
              <a:bodyPr wrap="none">
                <a:spAutoFit/>
              </a:bodyPr>
              <a:lstStyle/>
              <a:p>
                <a:r>
                  <a:rPr lang="en-US" sz="2400" b="1" dirty="0">
                    <a:solidFill>
                      <a:srgbClr val="C00000"/>
                    </a:solidFill>
                  </a:rPr>
                  <a:t>End-of-file</a:t>
                </a:r>
                <a:r>
                  <a:rPr lang="en-US" sz="2400" dirty="0">
                    <a:solidFill>
                      <a:srgbClr val="C00000"/>
                    </a:solidFill>
                  </a:rPr>
                  <a:t> </a:t>
                </a:r>
                <a:r>
                  <a:rPr lang="en-US" sz="2400" b="1" dirty="0">
                    <a:solidFill>
                      <a:srgbClr val="C00000"/>
                    </a:solidFill>
                  </a:rPr>
                  <a:t>notification</a:t>
                </a:r>
              </a:p>
            </p:txBody>
          </p:sp>
          <p:sp>
            <p:nvSpPr>
              <p:cNvPr id="28" name="Line 29"/>
              <p:cNvSpPr>
                <a:spLocks noChangeShapeType="1"/>
              </p:cNvSpPr>
              <p:nvPr/>
            </p:nvSpPr>
            <p:spPr bwMode="auto">
              <a:xfrm>
                <a:off x="2272809" y="7850206"/>
                <a:ext cx="0" cy="457199"/>
              </a:xfrm>
              <a:prstGeom prst="line">
                <a:avLst/>
              </a:prstGeom>
              <a:noFill/>
              <a:ln w="38100">
                <a:solidFill>
                  <a:schemeClr val="tx1"/>
                </a:solidFill>
                <a:miter lim="800000"/>
                <a:headEnd/>
                <a:tailEnd type="triangle" w="med" len="med"/>
              </a:ln>
              <a:effectLst/>
            </p:spPr>
            <p:txBody>
              <a:bodyPr wrap="none"/>
              <a:lstStyle/>
              <a:p>
                <a:endParaRPr lang="en-US"/>
              </a:p>
            </p:txBody>
          </p:sp>
        </p:gr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6-5"/>
          <p:cNvPicPr>
            <a:picLocks noChangeAspect="1" noChangeArrowheads="1"/>
          </p:cNvPicPr>
          <p:nvPr/>
        </p:nvPicPr>
        <p:blipFill>
          <a:blip r:embed="rId2"/>
          <a:srcRect/>
          <a:stretch>
            <a:fillRect/>
          </a:stretch>
        </p:blipFill>
        <p:spPr bwMode="auto">
          <a:xfrm>
            <a:off x="914400" y="1447800"/>
            <a:ext cx="7315200" cy="4497071"/>
          </a:xfrm>
          <a:prstGeom prst="rect">
            <a:avLst/>
          </a:prstGeom>
          <a:noFill/>
        </p:spPr>
      </p:pic>
      <p:sp>
        <p:nvSpPr>
          <p:cNvPr id="6" name="TextBox 5"/>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kern="1200" dirty="0" smtClean="0">
                <a:latin typeface="Tahoma" pitchFamily="34" charset="0"/>
                <a:cs typeface="Tahoma" pitchFamily="34" charset="0"/>
              </a:rPr>
              <a:t>Major System Calls </a:t>
            </a:r>
            <a:r>
              <a:rPr lang="en-US" sz="3600" b="1" kern="1200" dirty="0" smtClean="0">
                <a:latin typeface="Tahoma" pitchFamily="34" charset="0"/>
                <a:cs typeface="Tahoma" pitchFamily="34" charset="0"/>
              </a:rPr>
              <a:t>(Summary)</a:t>
            </a:r>
            <a:endParaRPr lang="th-TH" sz="4000" b="1" kern="1200" dirty="0">
              <a:latin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2133600"/>
            <a:ext cx="9144000" cy="1508105"/>
          </a:xfrm>
          <a:prstGeom prst="rect">
            <a:avLst/>
          </a:prstGeom>
          <a:solidFill>
            <a:schemeClr val="accent6">
              <a:lumMod val="75000"/>
            </a:schemeClr>
          </a:solidFill>
        </p:spPr>
        <p:txBody>
          <a:bodyPr wrap="square" rtlCol="0">
            <a:spAutoFit/>
          </a:bodyPr>
          <a:lstStyle/>
          <a:p>
            <a:pPr algn="ctr" rtl="0"/>
            <a:r>
              <a:rPr lang="en-US" sz="4800" b="1" dirty="0" smtClean="0">
                <a:ln>
                  <a:solidFill>
                    <a:schemeClr val="bg1"/>
                  </a:solidFill>
                </a:ln>
                <a:latin typeface="Tahoma" pitchFamily="34" charset="0"/>
                <a:cs typeface="Tahoma" pitchFamily="34" charset="0"/>
              </a:rPr>
              <a:t>Python</a:t>
            </a:r>
          </a:p>
          <a:p>
            <a:pPr algn="ctr" rtl="0"/>
            <a:r>
              <a:rPr lang="en-US" sz="4400" b="1" dirty="0" smtClean="0">
                <a:ln>
                  <a:solidFill>
                    <a:prstClr val="black"/>
                  </a:solidFill>
                </a:ln>
                <a:solidFill>
                  <a:schemeClr val="bg1"/>
                </a:solidFill>
                <a:latin typeface="Tahoma" pitchFamily="34" charset="0"/>
                <a:cs typeface="Tahoma" pitchFamily="34" charset="0"/>
              </a:rPr>
              <a:t>Example Code</a:t>
            </a:r>
            <a:endParaRPr lang="th-TH" sz="3600" b="1" kern="1200" dirty="0">
              <a:ln>
                <a:solidFill>
                  <a:prstClr val="black"/>
                </a:solidFill>
              </a:ln>
              <a:solidFill>
                <a:schemeClr val="tx2"/>
              </a:solidFill>
              <a:latin typeface="Tahoma" pitchFamily="34" charset="0"/>
              <a:ea typeface="+mn-ea"/>
              <a:cs typeface="Tahoma" pitchFamily="34" charset="0"/>
            </a:endParaRPr>
          </a:p>
        </p:txBody>
      </p:sp>
      <p:sp>
        <p:nvSpPr>
          <p:cNvPr id="3" name="Rectangle 2"/>
          <p:cNvSpPr/>
          <p:nvPr/>
        </p:nvSpPr>
        <p:spPr>
          <a:xfrm>
            <a:off x="609600" y="6324600"/>
            <a:ext cx="8111516" cy="461665"/>
          </a:xfrm>
          <a:prstGeom prst="rect">
            <a:avLst/>
          </a:prstGeom>
        </p:spPr>
        <p:txBody>
          <a:bodyPr wrap="none">
            <a:spAutoFit/>
          </a:bodyPr>
          <a:lstStyle/>
          <a:p>
            <a:r>
              <a:rPr lang="en-US" sz="2400" b="1" dirty="0" smtClean="0">
                <a:solidFill>
                  <a:schemeClr val="tx2"/>
                </a:solidFill>
                <a:latin typeface="Courier New" pitchFamily="49" charset="0"/>
                <a:cs typeface="Courier New" pitchFamily="49" charset="0"/>
              </a:rPr>
              <a:t>Credit: </a:t>
            </a:r>
            <a:r>
              <a:rPr lang="en-US" sz="2400" b="1" dirty="0" smtClean="0">
                <a:latin typeface="Courier New" pitchFamily="49" charset="0"/>
                <a:cs typeface="Courier New" pitchFamily="49" charset="0"/>
              </a:rPr>
              <a:t>http://holdenweb.com/py/networking/</a:t>
            </a:r>
            <a:endParaRPr lang="en-US" sz="2400" b="1" dirty="0">
              <a:latin typeface="Courier New" pitchFamily="49" charset="0"/>
              <a:cs typeface="Courier New" pitchFamily="49" charset="0"/>
            </a:endParaRPr>
          </a:p>
        </p:txBody>
      </p:sp>
    </p:spTree>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p:cNvGrpSpPr/>
          <p:nvPr/>
        </p:nvGrpSpPr>
        <p:grpSpPr>
          <a:xfrm>
            <a:off x="990600" y="1381781"/>
            <a:ext cx="7467600" cy="5247619"/>
            <a:chOff x="1676400" y="1600202"/>
            <a:chExt cx="6324600" cy="4325992"/>
          </a:xfrm>
        </p:grpSpPr>
        <p:grpSp>
          <p:nvGrpSpPr>
            <p:cNvPr id="2" name="Group 8"/>
            <p:cNvGrpSpPr>
              <a:grpSpLocks/>
            </p:cNvGrpSpPr>
            <p:nvPr/>
          </p:nvGrpSpPr>
          <p:grpSpPr bwMode="auto">
            <a:xfrm>
              <a:off x="1828800" y="1600202"/>
              <a:ext cx="1828800" cy="452438"/>
              <a:chOff x="1152" y="1056"/>
              <a:chExt cx="1152" cy="285"/>
            </a:xfrm>
          </p:grpSpPr>
          <p:sp>
            <p:nvSpPr>
              <p:cNvPr id="374789" name="Rectangle 5" descr="Paper bag"/>
              <p:cNvSpPr>
                <a:spLocks noChangeArrowheads="1"/>
              </p:cNvSpPr>
              <p:nvPr/>
            </p:nvSpPr>
            <p:spPr bwMode="auto">
              <a:xfrm>
                <a:off x="1192" y="1063"/>
                <a:ext cx="1033" cy="278"/>
              </a:xfrm>
              <a:prstGeom prst="rect">
                <a:avLst/>
              </a:prstGeom>
              <a:noFill/>
              <a:ln w="38100">
                <a:solidFill>
                  <a:schemeClr val="tx1"/>
                </a:solidFill>
                <a:miter lim="800000"/>
                <a:headEnd/>
                <a:tailEnd/>
              </a:ln>
              <a:effectLst/>
            </p:spPr>
            <p:txBody>
              <a:bodyPr wrap="none" anchor="ctr"/>
              <a:lstStyle/>
              <a:p>
                <a:pPr algn="ctr"/>
                <a:endParaRPr lang="en-US" sz="2800" b="1"/>
              </a:p>
            </p:txBody>
          </p:sp>
          <p:sp>
            <p:nvSpPr>
              <p:cNvPr id="374790" name="Text Box 6" descr="Paper bag"/>
              <p:cNvSpPr txBox="1">
                <a:spLocks noChangeArrowheads="1"/>
              </p:cNvSpPr>
              <p:nvPr/>
            </p:nvSpPr>
            <p:spPr bwMode="auto">
              <a:xfrm>
                <a:off x="1152" y="1056"/>
                <a:ext cx="1152" cy="272"/>
              </a:xfrm>
              <a:prstGeom prst="rect">
                <a:avLst/>
              </a:prstGeom>
              <a:noFill/>
              <a:ln w="38100">
                <a:noFill/>
                <a:miter lim="800000"/>
                <a:headEnd/>
                <a:tailEnd/>
              </a:ln>
              <a:effectLst/>
            </p:spPr>
            <p:txBody>
              <a:bodyPr>
                <a:spAutoFit/>
              </a:bodyPr>
              <a:lstStyle/>
              <a:p>
                <a:pPr algn="ctr">
                  <a:spcBef>
                    <a:spcPct val="50000"/>
                  </a:spcBef>
                </a:pPr>
                <a:r>
                  <a:rPr lang="en-US" sz="2800" b="1" dirty="0"/>
                  <a:t>socket()</a:t>
                </a:r>
              </a:p>
            </p:txBody>
          </p:sp>
        </p:grpSp>
        <p:grpSp>
          <p:nvGrpSpPr>
            <p:cNvPr id="3" name="Group 9"/>
            <p:cNvGrpSpPr>
              <a:grpSpLocks/>
            </p:cNvGrpSpPr>
            <p:nvPr/>
          </p:nvGrpSpPr>
          <p:grpSpPr bwMode="auto">
            <a:xfrm>
              <a:off x="1828800" y="2362202"/>
              <a:ext cx="1828800" cy="452438"/>
              <a:chOff x="1152" y="1056"/>
              <a:chExt cx="1152" cy="285"/>
            </a:xfrm>
          </p:grpSpPr>
          <p:sp>
            <p:nvSpPr>
              <p:cNvPr id="374794" name="Rectangle 10" descr="Paper bag"/>
              <p:cNvSpPr>
                <a:spLocks noChangeArrowheads="1"/>
              </p:cNvSpPr>
              <p:nvPr/>
            </p:nvSpPr>
            <p:spPr bwMode="auto">
              <a:xfrm>
                <a:off x="1192" y="1063"/>
                <a:ext cx="1033" cy="278"/>
              </a:xfrm>
              <a:prstGeom prst="rect">
                <a:avLst/>
              </a:prstGeom>
              <a:noFill/>
              <a:ln w="38100">
                <a:solidFill>
                  <a:schemeClr val="tx1"/>
                </a:solidFill>
                <a:miter lim="800000"/>
                <a:headEnd/>
                <a:tailEnd/>
              </a:ln>
              <a:effectLst/>
            </p:spPr>
            <p:txBody>
              <a:bodyPr wrap="none" anchor="ctr"/>
              <a:lstStyle/>
              <a:p>
                <a:pPr algn="ctr"/>
                <a:endParaRPr lang="en-US" sz="2800" b="1"/>
              </a:p>
            </p:txBody>
          </p:sp>
          <p:sp>
            <p:nvSpPr>
              <p:cNvPr id="374795" name="Text Box 11" descr="Paper bag"/>
              <p:cNvSpPr txBox="1">
                <a:spLocks noChangeArrowheads="1"/>
              </p:cNvSpPr>
              <p:nvPr/>
            </p:nvSpPr>
            <p:spPr bwMode="auto">
              <a:xfrm>
                <a:off x="1152" y="1056"/>
                <a:ext cx="1152" cy="272"/>
              </a:xfrm>
              <a:prstGeom prst="rect">
                <a:avLst/>
              </a:prstGeom>
              <a:noFill/>
              <a:ln w="38100">
                <a:noFill/>
                <a:miter lim="800000"/>
                <a:headEnd/>
                <a:tailEnd/>
              </a:ln>
              <a:effectLst/>
            </p:spPr>
            <p:txBody>
              <a:bodyPr>
                <a:spAutoFit/>
              </a:bodyPr>
              <a:lstStyle/>
              <a:p>
                <a:pPr algn="ctr">
                  <a:spcBef>
                    <a:spcPct val="50000"/>
                  </a:spcBef>
                </a:pPr>
                <a:r>
                  <a:rPr lang="en-US" sz="2800" b="1"/>
                  <a:t>bind()</a:t>
                </a:r>
              </a:p>
            </p:txBody>
          </p:sp>
        </p:grpSp>
        <p:grpSp>
          <p:nvGrpSpPr>
            <p:cNvPr id="4" name="Group 12"/>
            <p:cNvGrpSpPr>
              <a:grpSpLocks/>
            </p:cNvGrpSpPr>
            <p:nvPr/>
          </p:nvGrpSpPr>
          <p:grpSpPr bwMode="auto">
            <a:xfrm>
              <a:off x="1828800" y="3124202"/>
              <a:ext cx="1828800" cy="452438"/>
              <a:chOff x="1152" y="1056"/>
              <a:chExt cx="1152" cy="285"/>
            </a:xfrm>
          </p:grpSpPr>
          <p:sp>
            <p:nvSpPr>
              <p:cNvPr id="374797" name="Rectangle 13" descr="Paper bag"/>
              <p:cNvSpPr>
                <a:spLocks noChangeArrowheads="1"/>
              </p:cNvSpPr>
              <p:nvPr/>
            </p:nvSpPr>
            <p:spPr bwMode="auto">
              <a:xfrm>
                <a:off x="1192" y="1063"/>
                <a:ext cx="1033" cy="278"/>
              </a:xfrm>
              <a:prstGeom prst="rect">
                <a:avLst/>
              </a:prstGeom>
              <a:noFill/>
              <a:ln w="38100">
                <a:solidFill>
                  <a:schemeClr val="tx1"/>
                </a:solidFill>
                <a:miter lim="800000"/>
                <a:headEnd/>
                <a:tailEnd/>
              </a:ln>
              <a:effectLst/>
            </p:spPr>
            <p:txBody>
              <a:bodyPr wrap="none" anchor="ctr"/>
              <a:lstStyle/>
              <a:p>
                <a:pPr algn="ctr"/>
                <a:endParaRPr lang="en-US" sz="2800" b="1"/>
              </a:p>
            </p:txBody>
          </p:sp>
          <p:sp>
            <p:nvSpPr>
              <p:cNvPr id="374798" name="Text Box 14" descr="Paper bag"/>
              <p:cNvSpPr txBox="1">
                <a:spLocks noChangeArrowheads="1"/>
              </p:cNvSpPr>
              <p:nvPr/>
            </p:nvSpPr>
            <p:spPr bwMode="auto">
              <a:xfrm>
                <a:off x="1152" y="1056"/>
                <a:ext cx="1152" cy="272"/>
              </a:xfrm>
              <a:prstGeom prst="rect">
                <a:avLst/>
              </a:prstGeom>
              <a:noFill/>
              <a:ln w="38100">
                <a:noFill/>
                <a:miter lim="800000"/>
                <a:headEnd/>
                <a:tailEnd/>
              </a:ln>
              <a:effectLst/>
            </p:spPr>
            <p:txBody>
              <a:bodyPr>
                <a:spAutoFit/>
              </a:bodyPr>
              <a:lstStyle/>
              <a:p>
                <a:pPr algn="ctr">
                  <a:spcBef>
                    <a:spcPct val="50000"/>
                  </a:spcBef>
                </a:pPr>
                <a:r>
                  <a:rPr lang="en-US" sz="2800" b="1"/>
                  <a:t>recvfrom()</a:t>
                </a:r>
              </a:p>
            </p:txBody>
          </p:sp>
        </p:grpSp>
        <p:sp>
          <p:nvSpPr>
            <p:cNvPr id="374800" name="Rectangle 16" descr="Paper bag"/>
            <p:cNvSpPr>
              <a:spLocks noChangeArrowheads="1"/>
            </p:cNvSpPr>
            <p:nvPr/>
          </p:nvSpPr>
          <p:spPr bwMode="auto">
            <a:xfrm>
              <a:off x="1892300" y="4659313"/>
              <a:ext cx="1639888" cy="441325"/>
            </a:xfrm>
            <a:prstGeom prst="rect">
              <a:avLst/>
            </a:prstGeom>
            <a:noFill/>
            <a:ln w="38100">
              <a:solidFill>
                <a:schemeClr val="tx1"/>
              </a:solidFill>
              <a:miter lim="800000"/>
              <a:headEnd/>
              <a:tailEnd/>
            </a:ln>
            <a:effectLst/>
          </p:spPr>
          <p:txBody>
            <a:bodyPr wrap="none" anchor="ctr"/>
            <a:lstStyle/>
            <a:p>
              <a:pPr algn="ctr"/>
              <a:endParaRPr lang="en-US" sz="2800" b="1"/>
            </a:p>
          </p:txBody>
        </p:sp>
        <p:sp>
          <p:nvSpPr>
            <p:cNvPr id="374801" name="Text Box 17" descr="Paper bag"/>
            <p:cNvSpPr txBox="1">
              <a:spLocks noChangeArrowheads="1"/>
            </p:cNvSpPr>
            <p:nvPr/>
          </p:nvSpPr>
          <p:spPr bwMode="auto">
            <a:xfrm>
              <a:off x="1981200" y="4648200"/>
              <a:ext cx="1447800" cy="431328"/>
            </a:xfrm>
            <a:prstGeom prst="rect">
              <a:avLst/>
            </a:prstGeom>
            <a:noFill/>
            <a:ln w="38100">
              <a:noFill/>
              <a:miter lim="800000"/>
              <a:headEnd/>
              <a:tailEnd/>
            </a:ln>
            <a:effectLst/>
          </p:spPr>
          <p:txBody>
            <a:bodyPr>
              <a:spAutoFit/>
            </a:bodyPr>
            <a:lstStyle/>
            <a:p>
              <a:pPr algn="ctr">
                <a:spcBef>
                  <a:spcPct val="50000"/>
                </a:spcBef>
              </a:pPr>
              <a:r>
                <a:rPr lang="en-US" sz="2800" b="1"/>
                <a:t>sendto()</a:t>
              </a:r>
            </a:p>
          </p:txBody>
        </p:sp>
        <p:sp>
          <p:nvSpPr>
            <p:cNvPr id="374802" name="Line 18"/>
            <p:cNvSpPr>
              <a:spLocks noChangeShapeType="1"/>
            </p:cNvSpPr>
            <p:nvPr/>
          </p:nvSpPr>
          <p:spPr bwMode="auto">
            <a:xfrm>
              <a:off x="2667000" y="2057400"/>
              <a:ext cx="0" cy="304800"/>
            </a:xfrm>
            <a:prstGeom prst="line">
              <a:avLst/>
            </a:prstGeom>
            <a:noFill/>
            <a:ln w="38100">
              <a:solidFill>
                <a:schemeClr val="tx1"/>
              </a:solidFill>
              <a:round/>
              <a:headEnd/>
              <a:tailEnd type="triangle" w="med" len="med"/>
            </a:ln>
            <a:effectLst/>
          </p:spPr>
          <p:txBody>
            <a:bodyPr wrap="none" anchor="ctr"/>
            <a:lstStyle/>
            <a:p>
              <a:pPr algn="ctr"/>
              <a:endParaRPr lang="en-US" sz="2800" b="1"/>
            </a:p>
          </p:txBody>
        </p:sp>
        <p:sp>
          <p:nvSpPr>
            <p:cNvPr id="374803" name="Line 19"/>
            <p:cNvSpPr>
              <a:spLocks noChangeShapeType="1"/>
            </p:cNvSpPr>
            <p:nvPr/>
          </p:nvSpPr>
          <p:spPr bwMode="auto">
            <a:xfrm>
              <a:off x="2667000" y="2819400"/>
              <a:ext cx="0" cy="304800"/>
            </a:xfrm>
            <a:prstGeom prst="line">
              <a:avLst/>
            </a:prstGeom>
            <a:noFill/>
            <a:ln w="38100">
              <a:solidFill>
                <a:schemeClr val="tx1"/>
              </a:solidFill>
              <a:round/>
              <a:headEnd/>
              <a:tailEnd type="triangle" w="med" len="med"/>
            </a:ln>
            <a:effectLst/>
          </p:spPr>
          <p:txBody>
            <a:bodyPr wrap="none" anchor="ctr"/>
            <a:lstStyle/>
            <a:p>
              <a:pPr algn="ctr"/>
              <a:endParaRPr lang="en-US" sz="2800" b="1"/>
            </a:p>
          </p:txBody>
        </p:sp>
        <p:sp>
          <p:nvSpPr>
            <p:cNvPr id="374804" name="Line 20"/>
            <p:cNvSpPr>
              <a:spLocks noChangeShapeType="1"/>
            </p:cNvSpPr>
            <p:nvPr/>
          </p:nvSpPr>
          <p:spPr bwMode="auto">
            <a:xfrm>
              <a:off x="2667000" y="3581400"/>
              <a:ext cx="0" cy="304800"/>
            </a:xfrm>
            <a:prstGeom prst="line">
              <a:avLst/>
            </a:prstGeom>
            <a:noFill/>
            <a:ln w="38100">
              <a:solidFill>
                <a:schemeClr val="tx1"/>
              </a:solidFill>
              <a:round/>
              <a:headEnd/>
              <a:tailEnd type="triangle" w="med" len="med"/>
            </a:ln>
            <a:effectLst/>
          </p:spPr>
          <p:txBody>
            <a:bodyPr wrap="none" anchor="ctr"/>
            <a:lstStyle/>
            <a:p>
              <a:pPr algn="ctr"/>
              <a:endParaRPr lang="en-US" sz="2800" b="1"/>
            </a:p>
          </p:txBody>
        </p:sp>
        <p:sp>
          <p:nvSpPr>
            <p:cNvPr id="374805" name="Line 21"/>
            <p:cNvSpPr>
              <a:spLocks noChangeShapeType="1"/>
            </p:cNvSpPr>
            <p:nvPr/>
          </p:nvSpPr>
          <p:spPr bwMode="auto">
            <a:xfrm>
              <a:off x="2667000" y="4343400"/>
              <a:ext cx="0" cy="304800"/>
            </a:xfrm>
            <a:prstGeom prst="line">
              <a:avLst/>
            </a:prstGeom>
            <a:noFill/>
            <a:ln w="38100">
              <a:solidFill>
                <a:schemeClr val="tx1"/>
              </a:solidFill>
              <a:round/>
              <a:headEnd/>
              <a:tailEnd type="triangle" w="med" len="med"/>
            </a:ln>
            <a:effectLst/>
          </p:spPr>
          <p:txBody>
            <a:bodyPr wrap="none" anchor="ctr"/>
            <a:lstStyle/>
            <a:p>
              <a:pPr algn="ctr"/>
              <a:endParaRPr lang="en-US" sz="2800" b="1"/>
            </a:p>
          </p:txBody>
        </p:sp>
        <p:sp>
          <p:nvSpPr>
            <p:cNvPr id="374807" name="Text Box 23" descr="Paper bag"/>
            <p:cNvSpPr txBox="1">
              <a:spLocks noChangeArrowheads="1"/>
            </p:cNvSpPr>
            <p:nvPr/>
          </p:nvSpPr>
          <p:spPr bwMode="auto">
            <a:xfrm>
              <a:off x="1905000" y="3886200"/>
              <a:ext cx="1676400" cy="431328"/>
            </a:xfrm>
            <a:prstGeom prst="rect">
              <a:avLst/>
            </a:prstGeom>
            <a:noFill/>
            <a:ln w="38100">
              <a:noFill/>
              <a:miter lim="800000"/>
              <a:headEnd/>
              <a:tailEnd/>
            </a:ln>
            <a:effectLst/>
          </p:spPr>
          <p:txBody>
            <a:bodyPr>
              <a:spAutoFit/>
            </a:bodyPr>
            <a:lstStyle/>
            <a:p>
              <a:pPr algn="ctr">
                <a:spcBef>
                  <a:spcPct val="50000"/>
                </a:spcBef>
              </a:pPr>
              <a:r>
                <a:rPr lang="en-US" sz="2800" b="1" i="1"/>
                <a:t>[blocked]</a:t>
              </a:r>
            </a:p>
          </p:txBody>
        </p:sp>
        <p:cxnSp>
          <p:nvCxnSpPr>
            <p:cNvPr id="374809" name="AutoShape 25"/>
            <p:cNvCxnSpPr>
              <a:cxnSpLocks noChangeShapeType="1"/>
              <a:endCxn id="374798" idx="1"/>
            </p:cNvCxnSpPr>
            <p:nvPr/>
          </p:nvCxnSpPr>
          <p:spPr bwMode="auto">
            <a:xfrm rot="16200000" flipV="1">
              <a:off x="1365134" y="3803532"/>
              <a:ext cx="1765536" cy="838203"/>
            </a:xfrm>
            <a:prstGeom prst="bentConnector4">
              <a:avLst>
                <a:gd name="adj1" fmla="val -20151"/>
                <a:gd name="adj2" fmla="val 123098"/>
              </a:avLst>
            </a:prstGeom>
            <a:noFill/>
            <a:ln w="38100">
              <a:solidFill>
                <a:schemeClr val="tx1"/>
              </a:solidFill>
              <a:miter lim="800000"/>
              <a:headEnd/>
              <a:tailEnd type="triangle" w="med" len="med"/>
            </a:ln>
            <a:effectLst/>
          </p:spPr>
        </p:cxnSp>
        <p:sp>
          <p:nvSpPr>
            <p:cNvPr id="374810" name="Text Box 26" descr="Paper bag"/>
            <p:cNvSpPr txBox="1">
              <a:spLocks noChangeArrowheads="1"/>
            </p:cNvSpPr>
            <p:nvPr/>
          </p:nvSpPr>
          <p:spPr bwMode="auto">
            <a:xfrm>
              <a:off x="1676400" y="5494866"/>
              <a:ext cx="2057400" cy="431328"/>
            </a:xfrm>
            <a:prstGeom prst="rect">
              <a:avLst/>
            </a:prstGeom>
            <a:noFill/>
            <a:ln w="38100">
              <a:noFill/>
              <a:miter lim="800000"/>
              <a:headEnd/>
              <a:tailEnd/>
            </a:ln>
            <a:effectLst/>
          </p:spPr>
          <p:txBody>
            <a:bodyPr>
              <a:spAutoFit/>
            </a:bodyPr>
            <a:lstStyle/>
            <a:p>
              <a:pPr algn="ctr">
                <a:spcBef>
                  <a:spcPct val="50000"/>
                </a:spcBef>
              </a:pPr>
              <a:r>
                <a:rPr lang="en-US" sz="2800" b="1" dirty="0">
                  <a:solidFill>
                    <a:schemeClr val="tx2">
                      <a:lumMod val="50000"/>
                    </a:schemeClr>
                  </a:solidFill>
                </a:rPr>
                <a:t>SERVER</a:t>
              </a:r>
            </a:p>
          </p:txBody>
        </p:sp>
        <p:grpSp>
          <p:nvGrpSpPr>
            <p:cNvPr id="5" name="Group 27"/>
            <p:cNvGrpSpPr>
              <a:grpSpLocks/>
            </p:cNvGrpSpPr>
            <p:nvPr/>
          </p:nvGrpSpPr>
          <p:grpSpPr bwMode="auto">
            <a:xfrm>
              <a:off x="6096000" y="1600202"/>
              <a:ext cx="1828800" cy="452438"/>
              <a:chOff x="1152" y="1056"/>
              <a:chExt cx="1152" cy="285"/>
            </a:xfrm>
          </p:grpSpPr>
          <p:sp>
            <p:nvSpPr>
              <p:cNvPr id="374812" name="Rectangle 28" descr="Paper bag"/>
              <p:cNvSpPr>
                <a:spLocks noChangeArrowheads="1"/>
              </p:cNvSpPr>
              <p:nvPr/>
            </p:nvSpPr>
            <p:spPr bwMode="auto">
              <a:xfrm>
                <a:off x="1192" y="1063"/>
                <a:ext cx="1033" cy="278"/>
              </a:xfrm>
              <a:prstGeom prst="rect">
                <a:avLst/>
              </a:prstGeom>
              <a:noFill/>
              <a:ln w="38100">
                <a:solidFill>
                  <a:schemeClr val="tx1"/>
                </a:solidFill>
                <a:miter lim="800000"/>
                <a:headEnd/>
                <a:tailEnd/>
              </a:ln>
              <a:effectLst/>
            </p:spPr>
            <p:txBody>
              <a:bodyPr wrap="none" anchor="ctr"/>
              <a:lstStyle/>
              <a:p>
                <a:pPr algn="ctr"/>
                <a:endParaRPr lang="en-US" sz="2800" b="1"/>
              </a:p>
            </p:txBody>
          </p:sp>
          <p:sp>
            <p:nvSpPr>
              <p:cNvPr id="374813" name="Text Box 29" descr="Paper bag"/>
              <p:cNvSpPr txBox="1">
                <a:spLocks noChangeArrowheads="1"/>
              </p:cNvSpPr>
              <p:nvPr/>
            </p:nvSpPr>
            <p:spPr bwMode="auto">
              <a:xfrm>
                <a:off x="1152" y="1056"/>
                <a:ext cx="1152" cy="272"/>
              </a:xfrm>
              <a:prstGeom prst="rect">
                <a:avLst/>
              </a:prstGeom>
              <a:noFill/>
              <a:ln w="38100">
                <a:noFill/>
                <a:miter lim="800000"/>
                <a:headEnd/>
                <a:tailEnd/>
              </a:ln>
              <a:effectLst/>
            </p:spPr>
            <p:txBody>
              <a:bodyPr>
                <a:spAutoFit/>
              </a:bodyPr>
              <a:lstStyle/>
              <a:p>
                <a:pPr algn="ctr">
                  <a:spcBef>
                    <a:spcPct val="50000"/>
                  </a:spcBef>
                </a:pPr>
                <a:r>
                  <a:rPr lang="en-US" sz="2800" b="1"/>
                  <a:t>socket()</a:t>
                </a:r>
              </a:p>
            </p:txBody>
          </p:sp>
        </p:grpSp>
        <p:grpSp>
          <p:nvGrpSpPr>
            <p:cNvPr id="6" name="Group 30"/>
            <p:cNvGrpSpPr>
              <a:grpSpLocks/>
            </p:cNvGrpSpPr>
            <p:nvPr/>
          </p:nvGrpSpPr>
          <p:grpSpPr bwMode="auto">
            <a:xfrm>
              <a:off x="6096000" y="2362202"/>
              <a:ext cx="1828800" cy="452438"/>
              <a:chOff x="1152" y="1056"/>
              <a:chExt cx="1152" cy="285"/>
            </a:xfrm>
          </p:grpSpPr>
          <p:sp>
            <p:nvSpPr>
              <p:cNvPr id="374815" name="Rectangle 31" descr="Paper bag"/>
              <p:cNvSpPr>
                <a:spLocks noChangeArrowheads="1"/>
              </p:cNvSpPr>
              <p:nvPr/>
            </p:nvSpPr>
            <p:spPr bwMode="auto">
              <a:xfrm>
                <a:off x="1192" y="1063"/>
                <a:ext cx="1033" cy="278"/>
              </a:xfrm>
              <a:prstGeom prst="rect">
                <a:avLst/>
              </a:prstGeom>
              <a:noFill/>
              <a:ln w="38100">
                <a:solidFill>
                  <a:schemeClr val="tx1"/>
                </a:solidFill>
                <a:miter lim="800000"/>
                <a:headEnd/>
                <a:tailEnd/>
              </a:ln>
              <a:effectLst/>
            </p:spPr>
            <p:txBody>
              <a:bodyPr wrap="none" anchor="ctr"/>
              <a:lstStyle/>
              <a:p>
                <a:pPr algn="ctr"/>
                <a:endParaRPr lang="en-US" sz="2800" b="1"/>
              </a:p>
            </p:txBody>
          </p:sp>
          <p:sp>
            <p:nvSpPr>
              <p:cNvPr id="374816" name="Text Box 32" descr="Paper bag"/>
              <p:cNvSpPr txBox="1">
                <a:spLocks noChangeArrowheads="1"/>
              </p:cNvSpPr>
              <p:nvPr/>
            </p:nvSpPr>
            <p:spPr bwMode="auto">
              <a:xfrm>
                <a:off x="1152" y="1056"/>
                <a:ext cx="1152" cy="272"/>
              </a:xfrm>
              <a:prstGeom prst="rect">
                <a:avLst/>
              </a:prstGeom>
              <a:noFill/>
              <a:ln w="38100">
                <a:noFill/>
                <a:miter lim="800000"/>
                <a:headEnd/>
                <a:tailEnd/>
              </a:ln>
              <a:effectLst/>
            </p:spPr>
            <p:txBody>
              <a:bodyPr>
                <a:spAutoFit/>
              </a:bodyPr>
              <a:lstStyle/>
              <a:p>
                <a:pPr algn="ctr">
                  <a:spcBef>
                    <a:spcPct val="50000"/>
                  </a:spcBef>
                </a:pPr>
                <a:r>
                  <a:rPr lang="en-US" sz="2800" b="1" dirty="0"/>
                  <a:t>bind()</a:t>
                </a:r>
              </a:p>
            </p:txBody>
          </p:sp>
        </p:grpSp>
        <p:grpSp>
          <p:nvGrpSpPr>
            <p:cNvPr id="7" name="Group 36"/>
            <p:cNvGrpSpPr>
              <a:grpSpLocks/>
            </p:cNvGrpSpPr>
            <p:nvPr/>
          </p:nvGrpSpPr>
          <p:grpSpPr bwMode="auto">
            <a:xfrm>
              <a:off x="6096000" y="3886202"/>
              <a:ext cx="1828800" cy="452438"/>
              <a:chOff x="1152" y="1056"/>
              <a:chExt cx="1152" cy="285"/>
            </a:xfrm>
          </p:grpSpPr>
          <p:sp>
            <p:nvSpPr>
              <p:cNvPr id="374821" name="Rectangle 37" descr="Paper bag"/>
              <p:cNvSpPr>
                <a:spLocks noChangeArrowheads="1"/>
              </p:cNvSpPr>
              <p:nvPr/>
            </p:nvSpPr>
            <p:spPr bwMode="auto">
              <a:xfrm>
                <a:off x="1192" y="1063"/>
                <a:ext cx="1033" cy="278"/>
              </a:xfrm>
              <a:prstGeom prst="rect">
                <a:avLst/>
              </a:prstGeom>
              <a:noFill/>
              <a:ln w="38100">
                <a:solidFill>
                  <a:schemeClr val="tx1"/>
                </a:solidFill>
                <a:miter lim="800000"/>
                <a:headEnd/>
                <a:tailEnd/>
              </a:ln>
              <a:effectLst/>
            </p:spPr>
            <p:txBody>
              <a:bodyPr wrap="none" anchor="ctr"/>
              <a:lstStyle/>
              <a:p>
                <a:pPr algn="ctr"/>
                <a:endParaRPr lang="en-US" sz="2800" b="1"/>
              </a:p>
            </p:txBody>
          </p:sp>
          <p:sp>
            <p:nvSpPr>
              <p:cNvPr id="374822" name="Text Box 38" descr="Paper bag"/>
              <p:cNvSpPr txBox="1">
                <a:spLocks noChangeArrowheads="1"/>
              </p:cNvSpPr>
              <p:nvPr/>
            </p:nvSpPr>
            <p:spPr bwMode="auto">
              <a:xfrm>
                <a:off x="1152" y="1056"/>
                <a:ext cx="1152" cy="272"/>
              </a:xfrm>
              <a:prstGeom prst="rect">
                <a:avLst/>
              </a:prstGeom>
              <a:noFill/>
              <a:ln w="38100">
                <a:noFill/>
                <a:miter lim="800000"/>
                <a:headEnd/>
                <a:tailEnd/>
              </a:ln>
              <a:effectLst/>
            </p:spPr>
            <p:txBody>
              <a:bodyPr>
                <a:spAutoFit/>
              </a:bodyPr>
              <a:lstStyle/>
              <a:p>
                <a:pPr algn="ctr">
                  <a:spcBef>
                    <a:spcPct val="50000"/>
                  </a:spcBef>
                </a:pPr>
                <a:r>
                  <a:rPr lang="en-US" sz="2800" b="1"/>
                  <a:t>recvfrom()</a:t>
                </a:r>
              </a:p>
            </p:txBody>
          </p:sp>
        </p:grpSp>
        <p:sp>
          <p:nvSpPr>
            <p:cNvPr id="374823" name="Line 39"/>
            <p:cNvSpPr>
              <a:spLocks noChangeShapeType="1"/>
            </p:cNvSpPr>
            <p:nvPr/>
          </p:nvSpPr>
          <p:spPr bwMode="auto">
            <a:xfrm>
              <a:off x="6934200" y="2057400"/>
              <a:ext cx="0" cy="304800"/>
            </a:xfrm>
            <a:prstGeom prst="line">
              <a:avLst/>
            </a:prstGeom>
            <a:noFill/>
            <a:ln w="38100">
              <a:solidFill>
                <a:schemeClr val="tx1"/>
              </a:solidFill>
              <a:round/>
              <a:headEnd/>
              <a:tailEnd type="triangle" w="med" len="med"/>
            </a:ln>
            <a:effectLst/>
          </p:spPr>
          <p:txBody>
            <a:bodyPr wrap="none" anchor="ctr"/>
            <a:lstStyle/>
            <a:p>
              <a:pPr algn="ctr"/>
              <a:endParaRPr lang="en-US" sz="2800" b="1"/>
            </a:p>
          </p:txBody>
        </p:sp>
        <p:sp>
          <p:nvSpPr>
            <p:cNvPr id="374824" name="Line 40"/>
            <p:cNvSpPr>
              <a:spLocks noChangeShapeType="1"/>
            </p:cNvSpPr>
            <p:nvPr/>
          </p:nvSpPr>
          <p:spPr bwMode="auto">
            <a:xfrm>
              <a:off x="6934200" y="2819400"/>
              <a:ext cx="0" cy="304800"/>
            </a:xfrm>
            <a:prstGeom prst="line">
              <a:avLst/>
            </a:prstGeom>
            <a:noFill/>
            <a:ln w="38100">
              <a:solidFill>
                <a:schemeClr val="tx1"/>
              </a:solidFill>
              <a:round/>
              <a:headEnd/>
              <a:tailEnd type="triangle" w="med" len="med"/>
            </a:ln>
            <a:effectLst/>
          </p:spPr>
          <p:txBody>
            <a:bodyPr wrap="none" anchor="ctr"/>
            <a:lstStyle/>
            <a:p>
              <a:pPr algn="ctr"/>
              <a:endParaRPr lang="en-US" sz="2800" b="1"/>
            </a:p>
          </p:txBody>
        </p:sp>
        <p:sp>
          <p:nvSpPr>
            <p:cNvPr id="374825" name="Line 41"/>
            <p:cNvSpPr>
              <a:spLocks noChangeShapeType="1"/>
            </p:cNvSpPr>
            <p:nvPr/>
          </p:nvSpPr>
          <p:spPr bwMode="auto">
            <a:xfrm>
              <a:off x="6934200" y="3581400"/>
              <a:ext cx="0" cy="304800"/>
            </a:xfrm>
            <a:prstGeom prst="line">
              <a:avLst/>
            </a:prstGeom>
            <a:noFill/>
            <a:ln w="38100">
              <a:solidFill>
                <a:schemeClr val="tx1"/>
              </a:solidFill>
              <a:round/>
              <a:headEnd/>
              <a:tailEnd type="triangle" w="med" len="med"/>
            </a:ln>
            <a:effectLst/>
          </p:spPr>
          <p:txBody>
            <a:bodyPr wrap="none" anchor="ctr"/>
            <a:lstStyle/>
            <a:p>
              <a:pPr algn="ctr"/>
              <a:endParaRPr lang="en-US" sz="2800" b="1"/>
            </a:p>
          </p:txBody>
        </p:sp>
        <p:sp>
          <p:nvSpPr>
            <p:cNvPr id="374826" name="Line 42"/>
            <p:cNvSpPr>
              <a:spLocks noChangeShapeType="1"/>
            </p:cNvSpPr>
            <p:nvPr/>
          </p:nvSpPr>
          <p:spPr bwMode="auto">
            <a:xfrm>
              <a:off x="6934200" y="4858302"/>
              <a:ext cx="0" cy="304800"/>
            </a:xfrm>
            <a:prstGeom prst="line">
              <a:avLst/>
            </a:prstGeom>
            <a:noFill/>
            <a:ln w="38100">
              <a:solidFill>
                <a:schemeClr val="tx1"/>
              </a:solidFill>
              <a:round/>
              <a:headEnd/>
              <a:tailEnd type="triangle" w="med" len="med"/>
            </a:ln>
            <a:effectLst/>
          </p:spPr>
          <p:txBody>
            <a:bodyPr wrap="none" anchor="ctr"/>
            <a:lstStyle/>
            <a:p>
              <a:pPr algn="ctr"/>
              <a:endParaRPr lang="en-US" sz="2800" b="1"/>
            </a:p>
          </p:txBody>
        </p:sp>
        <p:sp>
          <p:nvSpPr>
            <p:cNvPr id="374827" name="Text Box 43" descr="Paper bag"/>
            <p:cNvSpPr txBox="1">
              <a:spLocks noChangeArrowheads="1"/>
            </p:cNvSpPr>
            <p:nvPr/>
          </p:nvSpPr>
          <p:spPr bwMode="auto">
            <a:xfrm>
              <a:off x="6172200" y="4495800"/>
              <a:ext cx="1676400" cy="431328"/>
            </a:xfrm>
            <a:prstGeom prst="rect">
              <a:avLst/>
            </a:prstGeom>
            <a:noFill/>
            <a:ln w="38100">
              <a:noFill/>
              <a:miter lim="800000"/>
              <a:headEnd/>
              <a:tailEnd/>
            </a:ln>
            <a:effectLst/>
          </p:spPr>
          <p:txBody>
            <a:bodyPr>
              <a:spAutoFit/>
            </a:bodyPr>
            <a:lstStyle/>
            <a:p>
              <a:pPr algn="ctr">
                <a:spcBef>
                  <a:spcPct val="50000"/>
                </a:spcBef>
              </a:pPr>
              <a:r>
                <a:rPr lang="en-US" sz="2800" b="1" i="1"/>
                <a:t>[blocked]</a:t>
              </a:r>
            </a:p>
          </p:txBody>
        </p:sp>
        <p:cxnSp>
          <p:nvCxnSpPr>
            <p:cNvPr id="374829" name="AutoShape 45"/>
            <p:cNvCxnSpPr>
              <a:cxnSpLocks noChangeShapeType="1"/>
            </p:cNvCxnSpPr>
            <p:nvPr/>
          </p:nvCxnSpPr>
          <p:spPr bwMode="auto">
            <a:xfrm rot="10800000" flipV="1">
              <a:off x="2829507" y="3287873"/>
              <a:ext cx="3429001" cy="964729"/>
            </a:xfrm>
            <a:prstGeom prst="bentConnector4">
              <a:avLst>
                <a:gd name="adj1" fmla="val 37778"/>
                <a:gd name="adj2" fmla="val 117809"/>
              </a:avLst>
            </a:prstGeom>
            <a:noFill/>
            <a:ln w="76200">
              <a:solidFill>
                <a:schemeClr val="accent2"/>
              </a:solidFill>
              <a:miter lim="800000"/>
              <a:headEnd/>
              <a:tailEnd type="triangle" w="med" len="med"/>
            </a:ln>
            <a:effectLst/>
          </p:spPr>
        </p:cxnSp>
        <p:cxnSp>
          <p:nvCxnSpPr>
            <p:cNvPr id="374831" name="AutoShape 47"/>
            <p:cNvCxnSpPr>
              <a:cxnSpLocks noChangeShapeType="1"/>
              <a:stCxn id="374800" idx="3"/>
            </p:cNvCxnSpPr>
            <p:nvPr/>
          </p:nvCxnSpPr>
          <p:spPr bwMode="auto">
            <a:xfrm>
              <a:off x="3551238" y="4879975"/>
              <a:ext cx="3306762" cy="301625"/>
            </a:xfrm>
            <a:prstGeom prst="bentConnector3">
              <a:avLst>
                <a:gd name="adj1" fmla="val 39704"/>
              </a:avLst>
            </a:prstGeom>
            <a:noFill/>
            <a:ln w="76200">
              <a:solidFill>
                <a:schemeClr val="accent2"/>
              </a:solidFill>
              <a:miter lim="800000"/>
              <a:headEnd/>
              <a:tailEnd type="triangle" w="med" len="med"/>
            </a:ln>
            <a:effectLst/>
          </p:spPr>
        </p:cxnSp>
        <p:sp>
          <p:nvSpPr>
            <p:cNvPr id="374832" name="Line 48"/>
            <p:cNvSpPr>
              <a:spLocks noChangeShapeType="1"/>
            </p:cNvSpPr>
            <p:nvPr/>
          </p:nvSpPr>
          <p:spPr bwMode="auto">
            <a:xfrm>
              <a:off x="6934200" y="4343400"/>
              <a:ext cx="0" cy="304800"/>
            </a:xfrm>
            <a:prstGeom prst="line">
              <a:avLst/>
            </a:prstGeom>
            <a:noFill/>
            <a:ln w="38100">
              <a:solidFill>
                <a:schemeClr val="tx1"/>
              </a:solidFill>
              <a:round/>
              <a:headEnd/>
              <a:tailEnd type="triangle" w="med" len="med"/>
            </a:ln>
            <a:effectLst/>
          </p:spPr>
          <p:txBody>
            <a:bodyPr wrap="none" anchor="ctr"/>
            <a:lstStyle/>
            <a:p>
              <a:pPr algn="ctr"/>
              <a:endParaRPr lang="en-US" sz="2800" b="1"/>
            </a:p>
          </p:txBody>
        </p:sp>
        <p:sp>
          <p:nvSpPr>
            <p:cNvPr id="374833" name="Rectangle 49" descr="Paper bag"/>
            <p:cNvSpPr>
              <a:spLocks noChangeArrowheads="1"/>
            </p:cNvSpPr>
            <p:nvPr/>
          </p:nvSpPr>
          <p:spPr bwMode="auto">
            <a:xfrm>
              <a:off x="6132513" y="3135313"/>
              <a:ext cx="1639887" cy="441325"/>
            </a:xfrm>
            <a:prstGeom prst="rect">
              <a:avLst/>
            </a:prstGeom>
            <a:noFill/>
            <a:ln w="38100">
              <a:solidFill>
                <a:schemeClr val="tx1"/>
              </a:solidFill>
              <a:miter lim="800000"/>
              <a:headEnd/>
              <a:tailEnd/>
            </a:ln>
            <a:effectLst/>
          </p:spPr>
          <p:txBody>
            <a:bodyPr wrap="none" anchor="ctr"/>
            <a:lstStyle/>
            <a:p>
              <a:pPr algn="ctr"/>
              <a:endParaRPr lang="en-US" sz="2800" b="1"/>
            </a:p>
          </p:txBody>
        </p:sp>
        <p:sp>
          <p:nvSpPr>
            <p:cNvPr id="374834" name="Text Box 50" descr="Paper bag"/>
            <p:cNvSpPr txBox="1">
              <a:spLocks noChangeArrowheads="1"/>
            </p:cNvSpPr>
            <p:nvPr/>
          </p:nvSpPr>
          <p:spPr bwMode="auto">
            <a:xfrm>
              <a:off x="6221413" y="3124200"/>
              <a:ext cx="1447800" cy="431328"/>
            </a:xfrm>
            <a:prstGeom prst="rect">
              <a:avLst/>
            </a:prstGeom>
            <a:noFill/>
            <a:ln w="38100">
              <a:noFill/>
              <a:miter lim="800000"/>
              <a:headEnd/>
              <a:tailEnd/>
            </a:ln>
            <a:effectLst/>
          </p:spPr>
          <p:txBody>
            <a:bodyPr>
              <a:spAutoFit/>
            </a:bodyPr>
            <a:lstStyle/>
            <a:p>
              <a:pPr algn="ctr">
                <a:spcBef>
                  <a:spcPct val="50000"/>
                </a:spcBef>
              </a:pPr>
              <a:r>
                <a:rPr lang="en-US" sz="2800" b="1"/>
                <a:t>sendto()</a:t>
              </a:r>
            </a:p>
          </p:txBody>
        </p:sp>
        <p:sp>
          <p:nvSpPr>
            <p:cNvPr id="374835" name="Text Box 51" descr="Paper bag"/>
            <p:cNvSpPr txBox="1">
              <a:spLocks noChangeArrowheads="1"/>
            </p:cNvSpPr>
            <p:nvPr/>
          </p:nvSpPr>
          <p:spPr bwMode="auto">
            <a:xfrm>
              <a:off x="5943600" y="5440442"/>
              <a:ext cx="2057400" cy="431328"/>
            </a:xfrm>
            <a:prstGeom prst="rect">
              <a:avLst/>
            </a:prstGeom>
            <a:noFill/>
            <a:ln w="38100">
              <a:noFill/>
              <a:miter lim="800000"/>
              <a:headEnd/>
              <a:tailEnd/>
            </a:ln>
            <a:effectLst/>
          </p:spPr>
          <p:txBody>
            <a:bodyPr>
              <a:spAutoFit/>
            </a:bodyPr>
            <a:lstStyle/>
            <a:p>
              <a:pPr algn="ctr">
                <a:spcBef>
                  <a:spcPct val="50000"/>
                </a:spcBef>
              </a:pPr>
              <a:r>
                <a:rPr lang="en-US" sz="2800" b="1" dirty="0">
                  <a:solidFill>
                    <a:schemeClr val="tx2">
                      <a:lumMod val="50000"/>
                    </a:schemeClr>
                  </a:solidFill>
                </a:rPr>
                <a:t>CLIENT</a:t>
              </a:r>
            </a:p>
          </p:txBody>
        </p:sp>
      </p:grpSp>
      <p:sp>
        <p:nvSpPr>
          <p:cNvPr id="45" name="TextBox 44"/>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dirty="0" smtClean="0">
                <a:ln>
                  <a:solidFill>
                    <a:schemeClr val="bg1"/>
                  </a:solidFill>
                </a:ln>
                <a:latin typeface="Tahoma" pitchFamily="34" charset="0"/>
                <a:cs typeface="Tahoma" pitchFamily="34" charset="0"/>
              </a:rPr>
              <a:t>Connectionless </a:t>
            </a:r>
            <a:r>
              <a:rPr lang="en-US" sz="4400" b="1" kern="1200" dirty="0" smtClean="0">
                <a:ln>
                  <a:solidFill>
                    <a:prstClr val="black"/>
                  </a:solidFill>
                </a:ln>
                <a:solidFill>
                  <a:schemeClr val="bg1"/>
                </a:solidFill>
                <a:latin typeface="Tahoma" pitchFamily="34" charset="0"/>
                <a:ea typeface="+mn-ea"/>
                <a:cs typeface="Tahoma" pitchFamily="34" charset="0"/>
              </a:rPr>
              <a:t>Service</a:t>
            </a:r>
            <a:endParaRPr lang="th-TH" sz="3600" b="1" kern="1200" dirty="0">
              <a:ln>
                <a:solidFill>
                  <a:prstClr val="black"/>
                </a:solidFill>
              </a:ln>
              <a:solidFill>
                <a:schemeClr val="tx2"/>
              </a:solidFill>
              <a:latin typeface="Tahoma" pitchFamily="34" charset="0"/>
              <a:ea typeface="+mn-ea"/>
              <a:cs typeface="Tahoma" pitchFamily="34"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769441"/>
          </a:xfrm>
          <a:prstGeom prst="rect">
            <a:avLst/>
          </a:prstGeom>
          <a:solidFill>
            <a:schemeClr val="accent6">
              <a:lumMod val="75000"/>
            </a:schemeClr>
          </a:solidFill>
        </p:spPr>
        <p:txBody>
          <a:bodyPr wrap="square" rtlCol="0">
            <a:spAutoFit/>
          </a:bodyPr>
          <a:lstStyle/>
          <a:p>
            <a:pPr algn="ctr" rtl="0"/>
            <a:r>
              <a:rPr lang="en-US" sz="4400" b="1" dirty="0" smtClean="0">
                <a:ln>
                  <a:solidFill>
                    <a:schemeClr val="bg1"/>
                  </a:solidFill>
                </a:ln>
                <a:latin typeface="Tahoma" pitchFamily="34" charset="0"/>
                <a:cs typeface="Tahoma" pitchFamily="34" charset="0"/>
              </a:rPr>
              <a:t>Simple Connectionless Server</a:t>
            </a:r>
            <a:endParaRPr lang="th-TH" sz="4400" b="1" dirty="0">
              <a:ln>
                <a:solidFill>
                  <a:schemeClr val="bg1"/>
                </a:solidFill>
              </a:ln>
              <a:latin typeface="Tahoma" pitchFamily="34" charset="0"/>
              <a:cs typeface="Tahoma" pitchFamily="34" charset="0"/>
            </a:endParaRPr>
          </a:p>
        </p:txBody>
      </p:sp>
      <p:pic>
        <p:nvPicPr>
          <p:cNvPr id="4098" name="Picture 2"/>
          <p:cNvPicPr>
            <a:picLocks noChangeAspect="1" noChangeArrowheads="1"/>
          </p:cNvPicPr>
          <p:nvPr/>
        </p:nvPicPr>
        <p:blipFill>
          <a:blip r:embed="rId3"/>
          <a:srcRect/>
          <a:stretch>
            <a:fillRect/>
          </a:stretch>
        </p:blipFill>
        <p:spPr bwMode="auto">
          <a:xfrm>
            <a:off x="152400" y="1772951"/>
            <a:ext cx="8915400" cy="2570449"/>
          </a:xfrm>
          <a:prstGeom prst="rect">
            <a:avLst/>
          </a:prstGeom>
          <a:noFill/>
          <a:ln w="9525">
            <a:noFill/>
            <a:miter lim="800000"/>
            <a:headEnd/>
            <a:tailEnd/>
          </a:ln>
          <a:effectLst/>
        </p:spPr>
      </p:pic>
      <p:sp>
        <p:nvSpPr>
          <p:cNvPr id="7" name="Rectangle 6"/>
          <p:cNvSpPr/>
          <p:nvPr/>
        </p:nvSpPr>
        <p:spPr>
          <a:xfrm>
            <a:off x="14577" y="6027003"/>
            <a:ext cx="9129423" cy="769441"/>
          </a:xfrm>
          <a:prstGeom prst="rect">
            <a:avLst/>
          </a:prstGeom>
          <a:solidFill>
            <a:schemeClr val="bg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280988" algn="ctr"/>
            <a:r>
              <a:rPr lang="en-US" sz="3600" b="1" dirty="0" smtClean="0"/>
              <a:t> </a:t>
            </a:r>
            <a:r>
              <a:rPr lang="en-US" sz="4400" b="1" dirty="0" smtClean="0">
                <a:ln>
                  <a:solidFill>
                    <a:schemeClr val="bg1"/>
                  </a:solidFill>
                </a:ln>
              </a:rPr>
              <a:t>UDP server</a:t>
            </a:r>
            <a:endParaRPr lang="en-US" sz="400" b="1" kern="1200" dirty="0" smtClean="0">
              <a:ln>
                <a:solidFill>
                  <a:schemeClr val="bg1"/>
                </a:solidFill>
              </a:ln>
              <a:solidFill>
                <a:srgbClr val="C00000"/>
              </a:solidFill>
              <a:effectLst>
                <a:outerShdw dir="5040000" algn="tl">
                  <a:srgbClr val="1F497D">
                    <a:lumMod val="75000"/>
                  </a:srgbClr>
                </a:outerShdw>
              </a:effectLst>
              <a:cs typeface="Tahoma" pitchFamily="34" charset="0"/>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769441"/>
          </a:xfrm>
          <a:prstGeom prst="rect">
            <a:avLst/>
          </a:prstGeom>
          <a:solidFill>
            <a:schemeClr val="accent6">
              <a:lumMod val="75000"/>
            </a:schemeClr>
          </a:solidFill>
        </p:spPr>
        <p:txBody>
          <a:bodyPr wrap="square" rtlCol="0">
            <a:spAutoFit/>
          </a:bodyPr>
          <a:lstStyle/>
          <a:p>
            <a:pPr algn="ctr" rtl="0"/>
            <a:r>
              <a:rPr lang="en-US" sz="4400" b="1" dirty="0" smtClean="0">
                <a:ln>
                  <a:solidFill>
                    <a:schemeClr val="bg1"/>
                  </a:solidFill>
                </a:ln>
                <a:latin typeface="Tahoma" pitchFamily="34" charset="0"/>
                <a:cs typeface="Tahoma" pitchFamily="34" charset="0"/>
              </a:rPr>
              <a:t>Simple Connectionless Client</a:t>
            </a:r>
            <a:endParaRPr lang="th-TH" sz="4400" b="1" dirty="0">
              <a:ln>
                <a:solidFill>
                  <a:schemeClr val="bg1"/>
                </a:solidFill>
              </a:ln>
              <a:latin typeface="Tahoma" pitchFamily="34" charset="0"/>
              <a:cs typeface="Tahoma" pitchFamily="34" charset="0"/>
            </a:endParaRPr>
          </a:p>
        </p:txBody>
      </p:sp>
      <p:grpSp>
        <p:nvGrpSpPr>
          <p:cNvPr id="7" name="Group 6"/>
          <p:cNvGrpSpPr/>
          <p:nvPr/>
        </p:nvGrpSpPr>
        <p:grpSpPr>
          <a:xfrm>
            <a:off x="228600" y="1447800"/>
            <a:ext cx="8686800" cy="3048000"/>
            <a:chOff x="76200" y="1828800"/>
            <a:chExt cx="9067800" cy="3048000"/>
          </a:xfrm>
        </p:grpSpPr>
        <p:pic>
          <p:nvPicPr>
            <p:cNvPr id="3074" name="Picture 2"/>
            <p:cNvPicPr>
              <a:picLocks noChangeAspect="1" noChangeArrowheads="1"/>
            </p:cNvPicPr>
            <p:nvPr/>
          </p:nvPicPr>
          <p:blipFill>
            <a:blip r:embed="rId3"/>
            <a:srcRect/>
            <a:stretch>
              <a:fillRect/>
            </a:stretch>
          </p:blipFill>
          <p:spPr bwMode="auto">
            <a:xfrm>
              <a:off x="76200" y="1828800"/>
              <a:ext cx="9016204" cy="3014663"/>
            </a:xfrm>
            <a:prstGeom prst="rect">
              <a:avLst/>
            </a:prstGeom>
            <a:noFill/>
            <a:ln w="9525">
              <a:noFill/>
              <a:miter lim="800000"/>
              <a:headEnd/>
              <a:tailEnd/>
            </a:ln>
            <a:effectLst/>
          </p:spPr>
        </p:pic>
        <p:sp>
          <p:nvSpPr>
            <p:cNvPr id="6" name="Rectangle 5"/>
            <p:cNvSpPr/>
            <p:nvPr/>
          </p:nvSpPr>
          <p:spPr>
            <a:xfrm>
              <a:off x="7010400" y="2209800"/>
              <a:ext cx="2133600" cy="2667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7"/>
          <p:cNvSpPr/>
          <p:nvPr/>
        </p:nvSpPr>
        <p:spPr>
          <a:xfrm>
            <a:off x="14577" y="6027003"/>
            <a:ext cx="9129423" cy="769441"/>
          </a:xfrm>
          <a:prstGeom prst="rect">
            <a:avLst/>
          </a:prstGeom>
          <a:solidFill>
            <a:schemeClr val="bg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280988" algn="ctr"/>
            <a:r>
              <a:rPr lang="en-US" sz="3600" b="1" dirty="0" smtClean="0"/>
              <a:t> </a:t>
            </a:r>
            <a:r>
              <a:rPr lang="en-US" sz="4400" b="1" dirty="0" smtClean="0">
                <a:ln>
                  <a:solidFill>
                    <a:schemeClr val="bg1"/>
                  </a:solidFill>
                </a:ln>
              </a:rPr>
              <a:t>UDP client</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Group 58"/>
          <p:cNvGrpSpPr/>
          <p:nvPr/>
        </p:nvGrpSpPr>
        <p:grpSpPr>
          <a:xfrm>
            <a:off x="457200" y="1066800"/>
            <a:ext cx="8686800" cy="5960428"/>
            <a:chOff x="1905000" y="1422399"/>
            <a:chExt cx="6764941" cy="4861215"/>
          </a:xfrm>
        </p:grpSpPr>
        <p:grpSp>
          <p:nvGrpSpPr>
            <p:cNvPr id="2" name="Group 7"/>
            <p:cNvGrpSpPr>
              <a:grpSpLocks/>
            </p:cNvGrpSpPr>
            <p:nvPr/>
          </p:nvGrpSpPr>
          <p:grpSpPr bwMode="auto">
            <a:xfrm>
              <a:off x="2209803" y="1422399"/>
              <a:ext cx="1296989" cy="376238"/>
              <a:chOff x="1200" y="896"/>
              <a:chExt cx="817" cy="237"/>
            </a:xfrm>
          </p:grpSpPr>
          <p:sp>
            <p:nvSpPr>
              <p:cNvPr id="377860" name="Rectangle 4" descr="Paper bag"/>
              <p:cNvSpPr>
                <a:spLocks noChangeArrowheads="1"/>
              </p:cNvSpPr>
              <p:nvPr/>
            </p:nvSpPr>
            <p:spPr bwMode="auto">
              <a:xfrm>
                <a:off x="1200" y="912"/>
                <a:ext cx="768" cy="192"/>
              </a:xfrm>
              <a:prstGeom prst="rect">
                <a:avLst/>
              </a:prstGeom>
              <a:noFill/>
              <a:ln w="38100">
                <a:solidFill>
                  <a:schemeClr val="tx1"/>
                </a:solidFill>
                <a:miter lim="800000"/>
                <a:headEnd/>
                <a:tailEnd/>
              </a:ln>
              <a:effectLst/>
            </p:spPr>
            <p:txBody>
              <a:bodyPr wrap="none" anchor="ctr"/>
              <a:lstStyle/>
              <a:p>
                <a:pPr algn="ctr"/>
                <a:endParaRPr lang="en-US" sz="2400" b="1">
                  <a:latin typeface="Courier New" pitchFamily="49" charset="0"/>
                  <a:cs typeface="Courier New" pitchFamily="49" charset="0"/>
                </a:endParaRPr>
              </a:p>
            </p:txBody>
          </p:sp>
          <p:sp>
            <p:nvSpPr>
              <p:cNvPr id="377861" name="Text Box 5" descr="Paper bag"/>
              <p:cNvSpPr txBox="1">
                <a:spLocks noChangeArrowheads="1"/>
              </p:cNvSpPr>
              <p:nvPr/>
            </p:nvSpPr>
            <p:spPr bwMode="auto">
              <a:xfrm>
                <a:off x="1207" y="896"/>
                <a:ext cx="810" cy="237"/>
              </a:xfrm>
              <a:prstGeom prst="rect">
                <a:avLst/>
              </a:prstGeom>
              <a:noFill/>
              <a:ln w="38100">
                <a:noFill/>
                <a:miter lim="800000"/>
                <a:headEnd/>
                <a:tailEnd/>
              </a:ln>
              <a:effectLst/>
            </p:spPr>
            <p:txBody>
              <a:bodyPr wrap="square">
                <a:spAutoFit/>
              </a:bodyPr>
              <a:lstStyle/>
              <a:p>
                <a:pPr algn="ctr">
                  <a:spcBef>
                    <a:spcPct val="50000"/>
                  </a:spcBef>
                </a:pPr>
                <a:r>
                  <a:rPr lang="en-US" sz="2400" b="1" dirty="0">
                    <a:latin typeface="Courier New" pitchFamily="49" charset="0"/>
                    <a:cs typeface="Courier New" pitchFamily="49" charset="0"/>
                  </a:rPr>
                  <a:t>socket()</a:t>
                </a:r>
              </a:p>
            </p:txBody>
          </p:sp>
        </p:grpSp>
        <p:grpSp>
          <p:nvGrpSpPr>
            <p:cNvPr id="3" name="Group 8"/>
            <p:cNvGrpSpPr>
              <a:grpSpLocks/>
            </p:cNvGrpSpPr>
            <p:nvPr/>
          </p:nvGrpSpPr>
          <p:grpSpPr bwMode="auto">
            <a:xfrm>
              <a:off x="2209800" y="2008189"/>
              <a:ext cx="1219200" cy="376237"/>
              <a:chOff x="1200" y="896"/>
              <a:chExt cx="768" cy="237"/>
            </a:xfrm>
          </p:grpSpPr>
          <p:sp>
            <p:nvSpPr>
              <p:cNvPr id="377865" name="Rectangle 9" descr="Paper bag"/>
              <p:cNvSpPr>
                <a:spLocks noChangeArrowheads="1"/>
              </p:cNvSpPr>
              <p:nvPr/>
            </p:nvSpPr>
            <p:spPr bwMode="auto">
              <a:xfrm>
                <a:off x="1200" y="912"/>
                <a:ext cx="768" cy="192"/>
              </a:xfrm>
              <a:prstGeom prst="rect">
                <a:avLst/>
              </a:prstGeom>
              <a:noFill/>
              <a:ln w="38100">
                <a:solidFill>
                  <a:schemeClr val="tx1"/>
                </a:solidFill>
                <a:miter lim="800000"/>
                <a:headEnd/>
                <a:tailEnd/>
              </a:ln>
              <a:effectLst/>
            </p:spPr>
            <p:txBody>
              <a:bodyPr wrap="none" anchor="ctr"/>
              <a:lstStyle/>
              <a:p>
                <a:pPr algn="ctr"/>
                <a:endParaRPr lang="en-US" sz="2400" b="1">
                  <a:latin typeface="Courier New" pitchFamily="49" charset="0"/>
                  <a:cs typeface="Courier New" pitchFamily="49" charset="0"/>
                </a:endParaRPr>
              </a:p>
            </p:txBody>
          </p:sp>
          <p:sp>
            <p:nvSpPr>
              <p:cNvPr id="377866" name="Text Box 10" descr="Paper bag"/>
              <p:cNvSpPr txBox="1">
                <a:spLocks noChangeArrowheads="1"/>
              </p:cNvSpPr>
              <p:nvPr/>
            </p:nvSpPr>
            <p:spPr bwMode="auto">
              <a:xfrm>
                <a:off x="1200" y="896"/>
                <a:ext cx="768" cy="237"/>
              </a:xfrm>
              <a:prstGeom prst="rect">
                <a:avLst/>
              </a:prstGeom>
              <a:noFill/>
              <a:ln w="38100">
                <a:noFill/>
                <a:miter lim="800000"/>
                <a:headEnd/>
                <a:tailEnd/>
              </a:ln>
              <a:effectLst/>
            </p:spPr>
            <p:txBody>
              <a:bodyPr>
                <a:spAutoFit/>
              </a:bodyPr>
              <a:lstStyle/>
              <a:p>
                <a:pPr algn="ctr">
                  <a:spcBef>
                    <a:spcPct val="50000"/>
                  </a:spcBef>
                </a:pPr>
                <a:r>
                  <a:rPr lang="en-US" sz="2400" b="1">
                    <a:latin typeface="Courier New" pitchFamily="49" charset="0"/>
                    <a:cs typeface="Courier New" pitchFamily="49" charset="0"/>
                  </a:rPr>
                  <a:t>bind()</a:t>
                </a:r>
              </a:p>
            </p:txBody>
          </p:sp>
        </p:grpSp>
        <p:grpSp>
          <p:nvGrpSpPr>
            <p:cNvPr id="4" name="Group 11"/>
            <p:cNvGrpSpPr>
              <a:grpSpLocks/>
            </p:cNvGrpSpPr>
            <p:nvPr/>
          </p:nvGrpSpPr>
          <p:grpSpPr bwMode="auto">
            <a:xfrm>
              <a:off x="2209801" y="2606674"/>
              <a:ext cx="1357313" cy="376238"/>
              <a:chOff x="1200" y="896"/>
              <a:chExt cx="855" cy="237"/>
            </a:xfrm>
          </p:grpSpPr>
          <p:sp>
            <p:nvSpPr>
              <p:cNvPr id="377868" name="Rectangle 12" descr="Paper bag"/>
              <p:cNvSpPr>
                <a:spLocks noChangeArrowheads="1"/>
              </p:cNvSpPr>
              <p:nvPr/>
            </p:nvSpPr>
            <p:spPr bwMode="auto">
              <a:xfrm>
                <a:off x="1200" y="912"/>
                <a:ext cx="768" cy="192"/>
              </a:xfrm>
              <a:prstGeom prst="rect">
                <a:avLst/>
              </a:prstGeom>
              <a:noFill/>
              <a:ln w="38100">
                <a:solidFill>
                  <a:schemeClr val="tx1"/>
                </a:solidFill>
                <a:miter lim="800000"/>
                <a:headEnd/>
                <a:tailEnd/>
              </a:ln>
              <a:effectLst/>
            </p:spPr>
            <p:txBody>
              <a:bodyPr wrap="none" anchor="ctr"/>
              <a:lstStyle/>
              <a:p>
                <a:pPr algn="ctr"/>
                <a:endParaRPr lang="en-US" sz="2400" b="1">
                  <a:latin typeface="Courier New" pitchFamily="49" charset="0"/>
                  <a:cs typeface="Courier New" pitchFamily="49" charset="0"/>
                </a:endParaRPr>
              </a:p>
            </p:txBody>
          </p:sp>
          <p:sp>
            <p:nvSpPr>
              <p:cNvPr id="377869" name="Text Box 13" descr="Paper bag"/>
              <p:cNvSpPr txBox="1">
                <a:spLocks noChangeArrowheads="1"/>
              </p:cNvSpPr>
              <p:nvPr/>
            </p:nvSpPr>
            <p:spPr bwMode="auto">
              <a:xfrm>
                <a:off x="1212" y="896"/>
                <a:ext cx="843" cy="237"/>
              </a:xfrm>
              <a:prstGeom prst="rect">
                <a:avLst/>
              </a:prstGeom>
              <a:noFill/>
              <a:ln w="38100">
                <a:noFill/>
                <a:miter lim="800000"/>
                <a:headEnd/>
                <a:tailEnd/>
              </a:ln>
              <a:effectLst/>
            </p:spPr>
            <p:txBody>
              <a:bodyPr wrap="square">
                <a:spAutoFit/>
              </a:bodyPr>
              <a:lstStyle/>
              <a:p>
                <a:pPr algn="ctr">
                  <a:spcBef>
                    <a:spcPct val="50000"/>
                  </a:spcBef>
                </a:pPr>
                <a:r>
                  <a:rPr lang="en-US" sz="2400" b="1" dirty="0">
                    <a:latin typeface="Courier New" pitchFamily="49" charset="0"/>
                    <a:cs typeface="Courier New" pitchFamily="49" charset="0"/>
                  </a:rPr>
                  <a:t>listen()</a:t>
                </a:r>
              </a:p>
            </p:txBody>
          </p:sp>
        </p:grpSp>
        <p:grpSp>
          <p:nvGrpSpPr>
            <p:cNvPr id="5" name="Group 14"/>
            <p:cNvGrpSpPr>
              <a:grpSpLocks/>
            </p:cNvGrpSpPr>
            <p:nvPr/>
          </p:nvGrpSpPr>
          <p:grpSpPr bwMode="auto">
            <a:xfrm>
              <a:off x="2101851" y="3201989"/>
              <a:ext cx="1465263" cy="376237"/>
              <a:chOff x="1132" y="896"/>
              <a:chExt cx="923" cy="237"/>
            </a:xfrm>
          </p:grpSpPr>
          <p:sp>
            <p:nvSpPr>
              <p:cNvPr id="377871" name="Rectangle 15" descr="Paper bag"/>
              <p:cNvSpPr>
                <a:spLocks noChangeArrowheads="1"/>
              </p:cNvSpPr>
              <p:nvPr/>
            </p:nvSpPr>
            <p:spPr bwMode="auto">
              <a:xfrm>
                <a:off x="1200" y="912"/>
                <a:ext cx="768" cy="192"/>
              </a:xfrm>
              <a:prstGeom prst="rect">
                <a:avLst/>
              </a:prstGeom>
              <a:noFill/>
              <a:ln w="38100">
                <a:solidFill>
                  <a:schemeClr val="tx1"/>
                </a:solidFill>
                <a:miter lim="800000"/>
                <a:headEnd/>
                <a:tailEnd/>
              </a:ln>
              <a:effectLst/>
            </p:spPr>
            <p:txBody>
              <a:bodyPr wrap="none" anchor="ctr"/>
              <a:lstStyle/>
              <a:p>
                <a:pPr algn="ctr"/>
                <a:endParaRPr lang="en-US" sz="2400" b="1">
                  <a:latin typeface="Courier New" pitchFamily="49" charset="0"/>
                  <a:cs typeface="Courier New" pitchFamily="49" charset="0"/>
                </a:endParaRPr>
              </a:p>
            </p:txBody>
          </p:sp>
          <p:sp>
            <p:nvSpPr>
              <p:cNvPr id="377872" name="Text Box 16" descr="Paper bag"/>
              <p:cNvSpPr txBox="1">
                <a:spLocks noChangeArrowheads="1"/>
              </p:cNvSpPr>
              <p:nvPr/>
            </p:nvSpPr>
            <p:spPr bwMode="auto">
              <a:xfrm>
                <a:off x="1132" y="896"/>
                <a:ext cx="923" cy="237"/>
              </a:xfrm>
              <a:prstGeom prst="rect">
                <a:avLst/>
              </a:prstGeom>
              <a:noFill/>
              <a:ln w="38100">
                <a:noFill/>
                <a:miter lim="800000"/>
                <a:headEnd/>
                <a:tailEnd/>
              </a:ln>
              <a:effectLst/>
            </p:spPr>
            <p:txBody>
              <a:bodyPr wrap="square">
                <a:spAutoFit/>
              </a:bodyPr>
              <a:lstStyle/>
              <a:p>
                <a:pPr algn="ctr">
                  <a:spcBef>
                    <a:spcPct val="50000"/>
                  </a:spcBef>
                </a:pPr>
                <a:r>
                  <a:rPr lang="en-US" sz="2400" b="1" dirty="0">
                    <a:latin typeface="Courier New" pitchFamily="49" charset="0"/>
                    <a:cs typeface="Courier New" pitchFamily="49" charset="0"/>
                  </a:rPr>
                  <a:t>accept()</a:t>
                </a:r>
              </a:p>
            </p:txBody>
          </p:sp>
        </p:grpSp>
        <p:grpSp>
          <p:nvGrpSpPr>
            <p:cNvPr id="6" name="Group 17"/>
            <p:cNvGrpSpPr>
              <a:grpSpLocks/>
            </p:cNvGrpSpPr>
            <p:nvPr/>
          </p:nvGrpSpPr>
          <p:grpSpPr bwMode="auto">
            <a:xfrm>
              <a:off x="2209800" y="4419599"/>
              <a:ext cx="1219200" cy="376238"/>
              <a:chOff x="1200" y="896"/>
              <a:chExt cx="768" cy="237"/>
            </a:xfrm>
          </p:grpSpPr>
          <p:sp>
            <p:nvSpPr>
              <p:cNvPr id="377874" name="Rectangle 18" descr="Paper bag"/>
              <p:cNvSpPr>
                <a:spLocks noChangeArrowheads="1"/>
              </p:cNvSpPr>
              <p:nvPr/>
            </p:nvSpPr>
            <p:spPr bwMode="auto">
              <a:xfrm>
                <a:off x="1200" y="912"/>
                <a:ext cx="768" cy="192"/>
              </a:xfrm>
              <a:prstGeom prst="rect">
                <a:avLst/>
              </a:prstGeom>
              <a:noFill/>
              <a:ln w="38100">
                <a:solidFill>
                  <a:schemeClr val="tx1"/>
                </a:solidFill>
                <a:miter lim="800000"/>
                <a:headEnd/>
                <a:tailEnd/>
              </a:ln>
              <a:effectLst/>
            </p:spPr>
            <p:txBody>
              <a:bodyPr wrap="none" anchor="ctr"/>
              <a:lstStyle/>
              <a:p>
                <a:pPr algn="ctr"/>
                <a:endParaRPr lang="en-US" sz="2400" b="1">
                  <a:latin typeface="Courier New" pitchFamily="49" charset="0"/>
                  <a:cs typeface="Courier New" pitchFamily="49" charset="0"/>
                </a:endParaRPr>
              </a:p>
            </p:txBody>
          </p:sp>
          <p:sp>
            <p:nvSpPr>
              <p:cNvPr id="377875" name="Text Box 19" descr="Paper bag"/>
              <p:cNvSpPr txBox="1">
                <a:spLocks noChangeArrowheads="1"/>
              </p:cNvSpPr>
              <p:nvPr/>
            </p:nvSpPr>
            <p:spPr bwMode="auto">
              <a:xfrm>
                <a:off x="1200" y="896"/>
                <a:ext cx="768" cy="237"/>
              </a:xfrm>
              <a:prstGeom prst="rect">
                <a:avLst/>
              </a:prstGeom>
              <a:noFill/>
              <a:ln w="38100">
                <a:noFill/>
                <a:miter lim="800000"/>
                <a:headEnd/>
                <a:tailEnd/>
              </a:ln>
              <a:effectLst/>
            </p:spPr>
            <p:txBody>
              <a:bodyPr>
                <a:spAutoFit/>
              </a:bodyPr>
              <a:lstStyle/>
              <a:p>
                <a:pPr algn="ctr">
                  <a:spcBef>
                    <a:spcPct val="50000"/>
                  </a:spcBef>
                </a:pPr>
                <a:r>
                  <a:rPr lang="en-US" sz="2400" b="1">
                    <a:latin typeface="Courier New" pitchFamily="49" charset="0"/>
                    <a:cs typeface="Courier New" pitchFamily="49" charset="0"/>
                  </a:rPr>
                  <a:t>read()</a:t>
                </a:r>
              </a:p>
            </p:txBody>
          </p:sp>
        </p:grpSp>
        <p:grpSp>
          <p:nvGrpSpPr>
            <p:cNvPr id="7" name="Group 20"/>
            <p:cNvGrpSpPr>
              <a:grpSpLocks/>
            </p:cNvGrpSpPr>
            <p:nvPr/>
          </p:nvGrpSpPr>
          <p:grpSpPr bwMode="auto">
            <a:xfrm>
              <a:off x="2209800" y="5602289"/>
              <a:ext cx="1219200" cy="376237"/>
              <a:chOff x="1200" y="896"/>
              <a:chExt cx="768" cy="237"/>
            </a:xfrm>
          </p:grpSpPr>
          <p:sp>
            <p:nvSpPr>
              <p:cNvPr id="377877" name="Rectangle 21" descr="Paper bag"/>
              <p:cNvSpPr>
                <a:spLocks noChangeArrowheads="1"/>
              </p:cNvSpPr>
              <p:nvPr/>
            </p:nvSpPr>
            <p:spPr bwMode="auto">
              <a:xfrm>
                <a:off x="1200" y="912"/>
                <a:ext cx="768" cy="192"/>
              </a:xfrm>
              <a:prstGeom prst="rect">
                <a:avLst/>
              </a:prstGeom>
              <a:noFill/>
              <a:ln w="38100">
                <a:solidFill>
                  <a:schemeClr val="tx1"/>
                </a:solidFill>
                <a:miter lim="800000"/>
                <a:headEnd/>
                <a:tailEnd/>
              </a:ln>
              <a:effectLst/>
            </p:spPr>
            <p:txBody>
              <a:bodyPr wrap="none" anchor="ctr"/>
              <a:lstStyle/>
              <a:p>
                <a:pPr algn="ctr"/>
                <a:endParaRPr lang="en-US" sz="2400" b="1">
                  <a:latin typeface="Courier New" pitchFamily="49" charset="0"/>
                  <a:cs typeface="Courier New" pitchFamily="49" charset="0"/>
                </a:endParaRPr>
              </a:p>
            </p:txBody>
          </p:sp>
          <p:sp>
            <p:nvSpPr>
              <p:cNvPr id="377878" name="Text Box 22" descr="Paper bag"/>
              <p:cNvSpPr txBox="1">
                <a:spLocks noChangeArrowheads="1"/>
              </p:cNvSpPr>
              <p:nvPr/>
            </p:nvSpPr>
            <p:spPr bwMode="auto">
              <a:xfrm>
                <a:off x="1200" y="896"/>
                <a:ext cx="768" cy="237"/>
              </a:xfrm>
              <a:prstGeom prst="rect">
                <a:avLst/>
              </a:prstGeom>
              <a:noFill/>
              <a:ln w="38100">
                <a:noFill/>
                <a:miter lim="800000"/>
                <a:headEnd/>
                <a:tailEnd/>
              </a:ln>
              <a:effectLst/>
            </p:spPr>
            <p:txBody>
              <a:bodyPr>
                <a:spAutoFit/>
              </a:bodyPr>
              <a:lstStyle/>
              <a:p>
                <a:pPr algn="ctr">
                  <a:spcBef>
                    <a:spcPct val="50000"/>
                  </a:spcBef>
                </a:pPr>
                <a:r>
                  <a:rPr lang="en-US" sz="2400" b="1" dirty="0">
                    <a:latin typeface="Courier New" pitchFamily="49" charset="0"/>
                    <a:cs typeface="Courier New" pitchFamily="49" charset="0"/>
                  </a:rPr>
                  <a:t>write()</a:t>
                </a:r>
              </a:p>
            </p:txBody>
          </p:sp>
        </p:grpSp>
        <p:sp>
          <p:nvSpPr>
            <p:cNvPr id="377879" name="Line 23"/>
            <p:cNvSpPr>
              <a:spLocks noChangeShapeType="1"/>
            </p:cNvSpPr>
            <p:nvPr/>
          </p:nvSpPr>
          <p:spPr bwMode="auto">
            <a:xfrm>
              <a:off x="2819400" y="1752600"/>
              <a:ext cx="0" cy="304800"/>
            </a:xfrm>
            <a:prstGeom prst="line">
              <a:avLst/>
            </a:prstGeom>
            <a:noFill/>
            <a:ln w="38100">
              <a:solidFill>
                <a:schemeClr val="tx1"/>
              </a:solidFill>
              <a:round/>
              <a:headEnd/>
              <a:tailEnd type="triangle" w="med" len="med"/>
            </a:ln>
            <a:effectLst/>
          </p:spPr>
          <p:txBody>
            <a:bodyPr wrap="none" anchor="ctr"/>
            <a:lstStyle/>
            <a:p>
              <a:pPr algn="ctr"/>
              <a:endParaRPr lang="en-US" sz="2400" b="1">
                <a:latin typeface="Courier New" pitchFamily="49" charset="0"/>
                <a:cs typeface="Courier New" pitchFamily="49" charset="0"/>
              </a:endParaRPr>
            </a:p>
          </p:txBody>
        </p:sp>
        <p:sp>
          <p:nvSpPr>
            <p:cNvPr id="377880" name="Line 24"/>
            <p:cNvSpPr>
              <a:spLocks noChangeShapeType="1"/>
            </p:cNvSpPr>
            <p:nvPr/>
          </p:nvSpPr>
          <p:spPr bwMode="auto">
            <a:xfrm>
              <a:off x="2819400" y="2336800"/>
              <a:ext cx="0" cy="304800"/>
            </a:xfrm>
            <a:prstGeom prst="line">
              <a:avLst/>
            </a:prstGeom>
            <a:noFill/>
            <a:ln w="38100">
              <a:solidFill>
                <a:schemeClr val="tx1"/>
              </a:solidFill>
              <a:round/>
              <a:headEnd/>
              <a:tailEnd type="triangle" w="med" len="med"/>
            </a:ln>
            <a:effectLst/>
          </p:spPr>
          <p:txBody>
            <a:bodyPr wrap="none" anchor="ctr"/>
            <a:lstStyle/>
            <a:p>
              <a:pPr algn="ctr"/>
              <a:endParaRPr lang="en-US" sz="2400" b="1">
                <a:latin typeface="Courier New" pitchFamily="49" charset="0"/>
                <a:cs typeface="Courier New" pitchFamily="49" charset="0"/>
              </a:endParaRPr>
            </a:p>
          </p:txBody>
        </p:sp>
        <p:sp>
          <p:nvSpPr>
            <p:cNvPr id="377881" name="Line 25"/>
            <p:cNvSpPr>
              <a:spLocks noChangeShapeType="1"/>
            </p:cNvSpPr>
            <p:nvPr/>
          </p:nvSpPr>
          <p:spPr bwMode="auto">
            <a:xfrm>
              <a:off x="2819400" y="2935288"/>
              <a:ext cx="0" cy="304800"/>
            </a:xfrm>
            <a:prstGeom prst="line">
              <a:avLst/>
            </a:prstGeom>
            <a:noFill/>
            <a:ln w="38100">
              <a:solidFill>
                <a:schemeClr val="tx1"/>
              </a:solidFill>
              <a:round/>
              <a:headEnd/>
              <a:tailEnd type="triangle" w="med" len="med"/>
            </a:ln>
            <a:effectLst/>
          </p:spPr>
          <p:txBody>
            <a:bodyPr wrap="none" anchor="ctr"/>
            <a:lstStyle/>
            <a:p>
              <a:pPr algn="ctr"/>
              <a:endParaRPr lang="en-US" sz="2400" b="1">
                <a:latin typeface="Courier New" pitchFamily="49" charset="0"/>
                <a:cs typeface="Courier New" pitchFamily="49" charset="0"/>
              </a:endParaRPr>
            </a:p>
          </p:txBody>
        </p:sp>
        <p:sp>
          <p:nvSpPr>
            <p:cNvPr id="377882" name="Line 26"/>
            <p:cNvSpPr>
              <a:spLocks noChangeShapeType="1"/>
            </p:cNvSpPr>
            <p:nvPr/>
          </p:nvSpPr>
          <p:spPr bwMode="auto">
            <a:xfrm>
              <a:off x="2819400" y="3517900"/>
              <a:ext cx="0" cy="304800"/>
            </a:xfrm>
            <a:prstGeom prst="line">
              <a:avLst/>
            </a:prstGeom>
            <a:noFill/>
            <a:ln w="38100">
              <a:solidFill>
                <a:schemeClr val="tx1"/>
              </a:solidFill>
              <a:round/>
              <a:headEnd/>
              <a:tailEnd type="triangle" w="med" len="med"/>
            </a:ln>
            <a:effectLst/>
          </p:spPr>
          <p:txBody>
            <a:bodyPr wrap="none" anchor="ctr"/>
            <a:lstStyle/>
            <a:p>
              <a:pPr algn="ctr"/>
              <a:endParaRPr lang="en-US" sz="2400" b="1">
                <a:latin typeface="Courier New" pitchFamily="49" charset="0"/>
                <a:cs typeface="Courier New" pitchFamily="49" charset="0"/>
              </a:endParaRPr>
            </a:p>
          </p:txBody>
        </p:sp>
        <p:sp>
          <p:nvSpPr>
            <p:cNvPr id="377883" name="Text Box 27" descr="Paper bag"/>
            <p:cNvSpPr txBox="1">
              <a:spLocks noChangeArrowheads="1"/>
            </p:cNvSpPr>
            <p:nvPr/>
          </p:nvSpPr>
          <p:spPr bwMode="auto">
            <a:xfrm>
              <a:off x="1905000" y="3733799"/>
              <a:ext cx="1905000" cy="376525"/>
            </a:xfrm>
            <a:prstGeom prst="rect">
              <a:avLst/>
            </a:prstGeom>
            <a:noFill/>
            <a:ln w="38100">
              <a:noFill/>
              <a:miter lim="800000"/>
              <a:headEnd/>
              <a:tailEnd/>
            </a:ln>
            <a:effectLst/>
          </p:spPr>
          <p:txBody>
            <a:bodyPr>
              <a:spAutoFit/>
            </a:bodyPr>
            <a:lstStyle/>
            <a:p>
              <a:pPr algn="ctr">
                <a:spcBef>
                  <a:spcPct val="50000"/>
                </a:spcBef>
              </a:pPr>
              <a:r>
                <a:rPr lang="en-US" sz="2400" b="1" i="1" dirty="0">
                  <a:latin typeface="Courier New" pitchFamily="49" charset="0"/>
                  <a:cs typeface="Courier New" pitchFamily="49" charset="0"/>
                </a:rPr>
                <a:t>[blocked]</a:t>
              </a:r>
            </a:p>
          </p:txBody>
        </p:sp>
        <p:grpSp>
          <p:nvGrpSpPr>
            <p:cNvPr id="8" name="Group 28"/>
            <p:cNvGrpSpPr>
              <a:grpSpLocks/>
            </p:cNvGrpSpPr>
            <p:nvPr/>
          </p:nvGrpSpPr>
          <p:grpSpPr bwMode="auto">
            <a:xfrm>
              <a:off x="6719888" y="2133599"/>
              <a:ext cx="1416050" cy="376238"/>
              <a:chOff x="1193" y="896"/>
              <a:chExt cx="892" cy="237"/>
            </a:xfrm>
          </p:grpSpPr>
          <p:sp>
            <p:nvSpPr>
              <p:cNvPr id="377885" name="Rectangle 29" descr="Paper bag"/>
              <p:cNvSpPr>
                <a:spLocks noChangeArrowheads="1"/>
              </p:cNvSpPr>
              <p:nvPr/>
            </p:nvSpPr>
            <p:spPr bwMode="auto">
              <a:xfrm>
                <a:off x="1200" y="912"/>
                <a:ext cx="768" cy="192"/>
              </a:xfrm>
              <a:prstGeom prst="rect">
                <a:avLst/>
              </a:prstGeom>
              <a:noFill/>
              <a:ln w="38100">
                <a:solidFill>
                  <a:schemeClr val="tx1"/>
                </a:solidFill>
                <a:miter lim="800000"/>
                <a:headEnd/>
                <a:tailEnd/>
              </a:ln>
              <a:effectLst/>
            </p:spPr>
            <p:txBody>
              <a:bodyPr wrap="none" anchor="ctr"/>
              <a:lstStyle/>
              <a:p>
                <a:pPr algn="ctr"/>
                <a:endParaRPr lang="en-US" sz="2400" b="1">
                  <a:latin typeface="Courier New" pitchFamily="49" charset="0"/>
                  <a:cs typeface="Courier New" pitchFamily="49" charset="0"/>
                </a:endParaRPr>
              </a:p>
            </p:txBody>
          </p:sp>
          <p:sp>
            <p:nvSpPr>
              <p:cNvPr id="377886" name="Text Box 30" descr="Paper bag"/>
              <p:cNvSpPr txBox="1">
                <a:spLocks noChangeArrowheads="1"/>
              </p:cNvSpPr>
              <p:nvPr/>
            </p:nvSpPr>
            <p:spPr bwMode="auto">
              <a:xfrm>
                <a:off x="1193" y="896"/>
                <a:ext cx="892" cy="237"/>
              </a:xfrm>
              <a:prstGeom prst="rect">
                <a:avLst/>
              </a:prstGeom>
              <a:noFill/>
              <a:ln w="38100">
                <a:noFill/>
                <a:miter lim="800000"/>
                <a:headEnd/>
                <a:tailEnd/>
              </a:ln>
              <a:effectLst/>
            </p:spPr>
            <p:txBody>
              <a:bodyPr wrap="square">
                <a:spAutoFit/>
              </a:bodyPr>
              <a:lstStyle/>
              <a:p>
                <a:pPr algn="ctr">
                  <a:spcBef>
                    <a:spcPct val="50000"/>
                  </a:spcBef>
                </a:pPr>
                <a:r>
                  <a:rPr lang="en-US" sz="2400" b="1" dirty="0">
                    <a:latin typeface="Courier New" pitchFamily="49" charset="0"/>
                    <a:cs typeface="Courier New" pitchFamily="49" charset="0"/>
                  </a:rPr>
                  <a:t>socket()</a:t>
                </a:r>
              </a:p>
            </p:txBody>
          </p:sp>
        </p:grpSp>
        <p:grpSp>
          <p:nvGrpSpPr>
            <p:cNvPr id="9" name="Group 31"/>
            <p:cNvGrpSpPr>
              <a:grpSpLocks/>
            </p:cNvGrpSpPr>
            <p:nvPr/>
          </p:nvGrpSpPr>
          <p:grpSpPr bwMode="auto">
            <a:xfrm>
              <a:off x="6600826" y="2743199"/>
              <a:ext cx="1593850" cy="376238"/>
              <a:chOff x="1118" y="896"/>
              <a:chExt cx="1004" cy="237"/>
            </a:xfrm>
          </p:grpSpPr>
          <p:sp>
            <p:nvSpPr>
              <p:cNvPr id="377888" name="Rectangle 32" descr="Paper bag"/>
              <p:cNvSpPr>
                <a:spLocks noChangeArrowheads="1"/>
              </p:cNvSpPr>
              <p:nvPr/>
            </p:nvSpPr>
            <p:spPr bwMode="auto">
              <a:xfrm>
                <a:off x="1200" y="912"/>
                <a:ext cx="768" cy="192"/>
              </a:xfrm>
              <a:prstGeom prst="rect">
                <a:avLst/>
              </a:prstGeom>
              <a:noFill/>
              <a:ln w="38100">
                <a:solidFill>
                  <a:schemeClr val="tx1"/>
                </a:solidFill>
                <a:miter lim="800000"/>
                <a:headEnd/>
                <a:tailEnd/>
              </a:ln>
              <a:effectLst/>
            </p:spPr>
            <p:txBody>
              <a:bodyPr wrap="none" anchor="ctr"/>
              <a:lstStyle/>
              <a:p>
                <a:pPr algn="ctr"/>
                <a:endParaRPr lang="en-US" sz="2400" b="1">
                  <a:latin typeface="Courier New" pitchFamily="49" charset="0"/>
                  <a:cs typeface="Courier New" pitchFamily="49" charset="0"/>
                </a:endParaRPr>
              </a:p>
            </p:txBody>
          </p:sp>
          <p:sp>
            <p:nvSpPr>
              <p:cNvPr id="377889" name="Text Box 33" descr="Paper bag"/>
              <p:cNvSpPr txBox="1">
                <a:spLocks noChangeArrowheads="1"/>
              </p:cNvSpPr>
              <p:nvPr/>
            </p:nvSpPr>
            <p:spPr bwMode="auto">
              <a:xfrm>
                <a:off x="1118" y="896"/>
                <a:ext cx="1004" cy="237"/>
              </a:xfrm>
              <a:prstGeom prst="rect">
                <a:avLst/>
              </a:prstGeom>
              <a:noFill/>
              <a:ln w="38100">
                <a:noFill/>
                <a:miter lim="800000"/>
                <a:headEnd/>
                <a:tailEnd/>
              </a:ln>
              <a:effectLst/>
            </p:spPr>
            <p:txBody>
              <a:bodyPr wrap="square">
                <a:spAutoFit/>
              </a:bodyPr>
              <a:lstStyle/>
              <a:p>
                <a:pPr algn="ctr">
                  <a:spcBef>
                    <a:spcPct val="50000"/>
                  </a:spcBef>
                </a:pPr>
                <a:r>
                  <a:rPr lang="en-US" sz="2400" b="1" dirty="0">
                    <a:latin typeface="Courier New" pitchFamily="49" charset="0"/>
                    <a:cs typeface="Courier New" pitchFamily="49" charset="0"/>
                  </a:rPr>
                  <a:t>connect()</a:t>
                </a:r>
              </a:p>
            </p:txBody>
          </p:sp>
        </p:grpSp>
        <p:grpSp>
          <p:nvGrpSpPr>
            <p:cNvPr id="10" name="Group 34"/>
            <p:cNvGrpSpPr>
              <a:grpSpLocks/>
            </p:cNvGrpSpPr>
            <p:nvPr/>
          </p:nvGrpSpPr>
          <p:grpSpPr bwMode="auto">
            <a:xfrm>
              <a:off x="6731000" y="3352799"/>
              <a:ext cx="1219200" cy="376238"/>
              <a:chOff x="1200" y="896"/>
              <a:chExt cx="768" cy="237"/>
            </a:xfrm>
          </p:grpSpPr>
          <p:sp>
            <p:nvSpPr>
              <p:cNvPr id="377891" name="Rectangle 35" descr="Paper bag"/>
              <p:cNvSpPr>
                <a:spLocks noChangeArrowheads="1"/>
              </p:cNvSpPr>
              <p:nvPr/>
            </p:nvSpPr>
            <p:spPr bwMode="auto">
              <a:xfrm>
                <a:off x="1200" y="912"/>
                <a:ext cx="768" cy="192"/>
              </a:xfrm>
              <a:prstGeom prst="rect">
                <a:avLst/>
              </a:prstGeom>
              <a:noFill/>
              <a:ln w="38100">
                <a:solidFill>
                  <a:schemeClr val="tx1"/>
                </a:solidFill>
                <a:miter lim="800000"/>
                <a:headEnd/>
                <a:tailEnd/>
              </a:ln>
              <a:effectLst/>
            </p:spPr>
            <p:txBody>
              <a:bodyPr wrap="none" anchor="ctr"/>
              <a:lstStyle/>
              <a:p>
                <a:pPr algn="ctr"/>
                <a:endParaRPr lang="en-US" sz="2400" b="1">
                  <a:latin typeface="Courier New" pitchFamily="49" charset="0"/>
                  <a:cs typeface="Courier New" pitchFamily="49" charset="0"/>
                </a:endParaRPr>
              </a:p>
            </p:txBody>
          </p:sp>
          <p:sp>
            <p:nvSpPr>
              <p:cNvPr id="377892" name="Text Box 36" descr="Paper bag"/>
              <p:cNvSpPr txBox="1">
                <a:spLocks noChangeArrowheads="1"/>
              </p:cNvSpPr>
              <p:nvPr/>
            </p:nvSpPr>
            <p:spPr bwMode="auto">
              <a:xfrm>
                <a:off x="1200" y="896"/>
                <a:ext cx="768" cy="237"/>
              </a:xfrm>
              <a:prstGeom prst="rect">
                <a:avLst/>
              </a:prstGeom>
              <a:noFill/>
              <a:ln w="38100">
                <a:noFill/>
                <a:miter lim="800000"/>
                <a:headEnd/>
                <a:tailEnd/>
              </a:ln>
              <a:effectLst/>
            </p:spPr>
            <p:txBody>
              <a:bodyPr>
                <a:spAutoFit/>
              </a:bodyPr>
              <a:lstStyle/>
              <a:p>
                <a:pPr algn="ctr">
                  <a:spcBef>
                    <a:spcPct val="50000"/>
                  </a:spcBef>
                </a:pPr>
                <a:r>
                  <a:rPr lang="en-US" sz="2400" b="1">
                    <a:latin typeface="Courier New" pitchFamily="49" charset="0"/>
                    <a:cs typeface="Courier New" pitchFamily="49" charset="0"/>
                  </a:rPr>
                  <a:t>write()</a:t>
                </a:r>
              </a:p>
            </p:txBody>
          </p:sp>
        </p:grpSp>
        <p:grpSp>
          <p:nvGrpSpPr>
            <p:cNvPr id="11" name="Group 37"/>
            <p:cNvGrpSpPr>
              <a:grpSpLocks/>
            </p:cNvGrpSpPr>
            <p:nvPr/>
          </p:nvGrpSpPr>
          <p:grpSpPr bwMode="auto">
            <a:xfrm>
              <a:off x="6731000" y="3948114"/>
              <a:ext cx="1219200" cy="376237"/>
              <a:chOff x="1200" y="896"/>
              <a:chExt cx="768" cy="237"/>
            </a:xfrm>
          </p:grpSpPr>
          <p:sp>
            <p:nvSpPr>
              <p:cNvPr id="377894" name="Rectangle 38" descr="Paper bag"/>
              <p:cNvSpPr>
                <a:spLocks noChangeArrowheads="1"/>
              </p:cNvSpPr>
              <p:nvPr/>
            </p:nvSpPr>
            <p:spPr bwMode="auto">
              <a:xfrm>
                <a:off x="1200" y="912"/>
                <a:ext cx="768" cy="192"/>
              </a:xfrm>
              <a:prstGeom prst="rect">
                <a:avLst/>
              </a:prstGeom>
              <a:noFill/>
              <a:ln w="38100">
                <a:solidFill>
                  <a:schemeClr val="tx1"/>
                </a:solidFill>
                <a:miter lim="800000"/>
                <a:headEnd/>
                <a:tailEnd/>
              </a:ln>
              <a:effectLst/>
            </p:spPr>
            <p:txBody>
              <a:bodyPr wrap="none" anchor="ctr"/>
              <a:lstStyle/>
              <a:p>
                <a:pPr algn="ctr"/>
                <a:endParaRPr lang="en-US" sz="2400" b="1">
                  <a:latin typeface="Courier New" pitchFamily="49" charset="0"/>
                  <a:cs typeface="Courier New" pitchFamily="49" charset="0"/>
                </a:endParaRPr>
              </a:p>
            </p:txBody>
          </p:sp>
          <p:sp>
            <p:nvSpPr>
              <p:cNvPr id="377895" name="Text Box 39" descr="Paper bag"/>
              <p:cNvSpPr txBox="1">
                <a:spLocks noChangeArrowheads="1"/>
              </p:cNvSpPr>
              <p:nvPr/>
            </p:nvSpPr>
            <p:spPr bwMode="auto">
              <a:xfrm>
                <a:off x="1200" y="896"/>
                <a:ext cx="768" cy="237"/>
              </a:xfrm>
              <a:prstGeom prst="rect">
                <a:avLst/>
              </a:prstGeom>
              <a:noFill/>
              <a:ln w="38100">
                <a:noFill/>
                <a:miter lim="800000"/>
                <a:headEnd/>
                <a:tailEnd/>
              </a:ln>
              <a:effectLst/>
            </p:spPr>
            <p:txBody>
              <a:bodyPr>
                <a:spAutoFit/>
              </a:bodyPr>
              <a:lstStyle/>
              <a:p>
                <a:pPr algn="ctr">
                  <a:spcBef>
                    <a:spcPct val="50000"/>
                  </a:spcBef>
                </a:pPr>
                <a:r>
                  <a:rPr lang="en-US" sz="2400" b="1">
                    <a:latin typeface="Courier New" pitchFamily="49" charset="0"/>
                    <a:cs typeface="Courier New" pitchFamily="49" charset="0"/>
                  </a:rPr>
                  <a:t>read()</a:t>
                </a:r>
              </a:p>
            </p:txBody>
          </p:sp>
        </p:grpSp>
        <p:sp>
          <p:nvSpPr>
            <p:cNvPr id="377896" name="Line 40"/>
            <p:cNvSpPr>
              <a:spLocks noChangeShapeType="1"/>
            </p:cNvSpPr>
            <p:nvPr/>
          </p:nvSpPr>
          <p:spPr bwMode="auto">
            <a:xfrm>
              <a:off x="7340600" y="2463800"/>
              <a:ext cx="0" cy="304800"/>
            </a:xfrm>
            <a:prstGeom prst="line">
              <a:avLst/>
            </a:prstGeom>
            <a:noFill/>
            <a:ln w="38100">
              <a:solidFill>
                <a:schemeClr val="tx1"/>
              </a:solidFill>
              <a:round/>
              <a:headEnd/>
              <a:tailEnd type="triangle" w="med" len="med"/>
            </a:ln>
            <a:effectLst/>
          </p:spPr>
          <p:txBody>
            <a:bodyPr wrap="none" anchor="ctr"/>
            <a:lstStyle/>
            <a:p>
              <a:pPr algn="ctr"/>
              <a:endParaRPr lang="en-US" sz="2400" b="1">
                <a:latin typeface="Courier New" pitchFamily="49" charset="0"/>
                <a:cs typeface="Courier New" pitchFamily="49" charset="0"/>
              </a:endParaRPr>
            </a:p>
          </p:txBody>
        </p:sp>
        <p:sp>
          <p:nvSpPr>
            <p:cNvPr id="377897" name="Line 41"/>
            <p:cNvSpPr>
              <a:spLocks noChangeShapeType="1"/>
            </p:cNvSpPr>
            <p:nvPr/>
          </p:nvSpPr>
          <p:spPr bwMode="auto">
            <a:xfrm>
              <a:off x="7340600" y="3071813"/>
              <a:ext cx="0" cy="304800"/>
            </a:xfrm>
            <a:prstGeom prst="line">
              <a:avLst/>
            </a:prstGeom>
            <a:noFill/>
            <a:ln w="38100">
              <a:solidFill>
                <a:schemeClr val="tx1"/>
              </a:solidFill>
              <a:round/>
              <a:headEnd/>
              <a:tailEnd type="triangle" w="med" len="med"/>
            </a:ln>
            <a:effectLst/>
          </p:spPr>
          <p:txBody>
            <a:bodyPr wrap="none" anchor="ctr"/>
            <a:lstStyle/>
            <a:p>
              <a:pPr algn="ctr"/>
              <a:endParaRPr lang="en-US" sz="2400" b="1">
                <a:latin typeface="Courier New" pitchFamily="49" charset="0"/>
                <a:cs typeface="Courier New" pitchFamily="49" charset="0"/>
              </a:endParaRPr>
            </a:p>
          </p:txBody>
        </p:sp>
        <p:sp>
          <p:nvSpPr>
            <p:cNvPr id="377898" name="Line 42"/>
            <p:cNvSpPr>
              <a:spLocks noChangeShapeType="1"/>
            </p:cNvSpPr>
            <p:nvPr/>
          </p:nvSpPr>
          <p:spPr bwMode="auto">
            <a:xfrm>
              <a:off x="7340600" y="3681413"/>
              <a:ext cx="0" cy="304800"/>
            </a:xfrm>
            <a:prstGeom prst="line">
              <a:avLst/>
            </a:prstGeom>
            <a:noFill/>
            <a:ln w="38100">
              <a:solidFill>
                <a:schemeClr val="tx1"/>
              </a:solidFill>
              <a:round/>
              <a:headEnd/>
              <a:tailEnd type="triangle" w="med" len="med"/>
            </a:ln>
            <a:effectLst/>
          </p:spPr>
          <p:txBody>
            <a:bodyPr wrap="none" anchor="ctr"/>
            <a:lstStyle/>
            <a:p>
              <a:pPr algn="ctr"/>
              <a:endParaRPr lang="en-US" sz="2400" b="1">
                <a:latin typeface="Courier New" pitchFamily="49" charset="0"/>
                <a:cs typeface="Courier New" pitchFamily="49" charset="0"/>
              </a:endParaRPr>
            </a:p>
          </p:txBody>
        </p:sp>
        <p:sp>
          <p:nvSpPr>
            <p:cNvPr id="377899" name="Line 43"/>
            <p:cNvSpPr>
              <a:spLocks noChangeShapeType="1"/>
            </p:cNvSpPr>
            <p:nvPr/>
          </p:nvSpPr>
          <p:spPr bwMode="auto">
            <a:xfrm>
              <a:off x="7340600" y="4264025"/>
              <a:ext cx="0" cy="304800"/>
            </a:xfrm>
            <a:prstGeom prst="line">
              <a:avLst/>
            </a:prstGeom>
            <a:noFill/>
            <a:ln w="38100">
              <a:solidFill>
                <a:schemeClr val="tx1"/>
              </a:solidFill>
              <a:round/>
              <a:headEnd/>
              <a:tailEnd type="triangle" w="med" len="med"/>
            </a:ln>
            <a:effectLst/>
          </p:spPr>
          <p:txBody>
            <a:bodyPr wrap="none" anchor="ctr"/>
            <a:lstStyle/>
            <a:p>
              <a:pPr algn="ctr"/>
              <a:endParaRPr lang="en-US" sz="2400" b="1">
                <a:latin typeface="Courier New" pitchFamily="49" charset="0"/>
                <a:cs typeface="Courier New" pitchFamily="49" charset="0"/>
              </a:endParaRPr>
            </a:p>
          </p:txBody>
        </p:sp>
        <p:cxnSp>
          <p:nvCxnSpPr>
            <p:cNvPr id="377900" name="AutoShape 44"/>
            <p:cNvCxnSpPr>
              <a:cxnSpLocks noChangeShapeType="1"/>
            </p:cNvCxnSpPr>
            <p:nvPr/>
          </p:nvCxnSpPr>
          <p:spPr bwMode="auto">
            <a:xfrm rot="10800000" flipV="1">
              <a:off x="3507223" y="2925283"/>
              <a:ext cx="3203636" cy="1045155"/>
            </a:xfrm>
            <a:prstGeom prst="bentConnector3">
              <a:avLst>
                <a:gd name="adj1" fmla="val 86878"/>
              </a:avLst>
            </a:prstGeom>
            <a:noFill/>
            <a:ln w="38100">
              <a:solidFill>
                <a:schemeClr val="tx1"/>
              </a:solidFill>
              <a:prstDash val="sysDot"/>
              <a:miter lim="800000"/>
              <a:headEnd type="triangle" w="med" len="med"/>
              <a:tailEnd type="triangle" w="med" len="med"/>
            </a:ln>
            <a:effectLst/>
          </p:spPr>
        </p:cxnSp>
        <p:sp>
          <p:nvSpPr>
            <p:cNvPr id="377901" name="Line 45"/>
            <p:cNvSpPr>
              <a:spLocks noChangeShapeType="1"/>
            </p:cNvSpPr>
            <p:nvPr/>
          </p:nvSpPr>
          <p:spPr bwMode="auto">
            <a:xfrm>
              <a:off x="2819400" y="4114800"/>
              <a:ext cx="0" cy="304800"/>
            </a:xfrm>
            <a:prstGeom prst="line">
              <a:avLst/>
            </a:prstGeom>
            <a:noFill/>
            <a:ln w="38100">
              <a:solidFill>
                <a:schemeClr val="tx1"/>
              </a:solidFill>
              <a:round/>
              <a:headEnd/>
              <a:tailEnd type="triangle" w="med" len="med"/>
            </a:ln>
            <a:effectLst/>
          </p:spPr>
          <p:txBody>
            <a:bodyPr wrap="none" anchor="ctr"/>
            <a:lstStyle/>
            <a:p>
              <a:pPr algn="ctr"/>
              <a:endParaRPr lang="en-US" sz="2400" b="1">
                <a:latin typeface="Courier New" pitchFamily="49" charset="0"/>
                <a:cs typeface="Courier New" pitchFamily="49" charset="0"/>
              </a:endParaRPr>
            </a:p>
          </p:txBody>
        </p:sp>
        <p:sp>
          <p:nvSpPr>
            <p:cNvPr id="377902" name="Line 46"/>
            <p:cNvSpPr>
              <a:spLocks noChangeShapeType="1"/>
            </p:cNvSpPr>
            <p:nvPr/>
          </p:nvSpPr>
          <p:spPr bwMode="auto">
            <a:xfrm>
              <a:off x="2819400" y="4737100"/>
              <a:ext cx="0" cy="304800"/>
            </a:xfrm>
            <a:prstGeom prst="line">
              <a:avLst/>
            </a:prstGeom>
            <a:noFill/>
            <a:ln w="38100">
              <a:solidFill>
                <a:schemeClr val="tx1"/>
              </a:solidFill>
              <a:round/>
              <a:headEnd/>
              <a:tailEnd type="triangle" w="med" len="med"/>
            </a:ln>
            <a:effectLst/>
          </p:spPr>
          <p:txBody>
            <a:bodyPr wrap="none" anchor="ctr"/>
            <a:lstStyle/>
            <a:p>
              <a:pPr algn="ctr"/>
              <a:endParaRPr lang="en-US" sz="2400" b="1">
                <a:latin typeface="Courier New" pitchFamily="49" charset="0"/>
                <a:cs typeface="Courier New" pitchFamily="49" charset="0"/>
              </a:endParaRPr>
            </a:p>
          </p:txBody>
        </p:sp>
        <p:sp>
          <p:nvSpPr>
            <p:cNvPr id="377903" name="Text Box 47" descr="Paper bag"/>
            <p:cNvSpPr txBox="1">
              <a:spLocks noChangeArrowheads="1"/>
            </p:cNvSpPr>
            <p:nvPr/>
          </p:nvSpPr>
          <p:spPr bwMode="auto">
            <a:xfrm>
              <a:off x="1905000" y="4953000"/>
              <a:ext cx="1905000" cy="376525"/>
            </a:xfrm>
            <a:prstGeom prst="rect">
              <a:avLst/>
            </a:prstGeom>
            <a:noFill/>
            <a:ln w="38100">
              <a:noFill/>
              <a:miter lim="800000"/>
              <a:headEnd/>
              <a:tailEnd/>
            </a:ln>
            <a:effectLst/>
          </p:spPr>
          <p:txBody>
            <a:bodyPr>
              <a:spAutoFit/>
            </a:bodyPr>
            <a:lstStyle/>
            <a:p>
              <a:pPr algn="ctr">
                <a:spcBef>
                  <a:spcPct val="50000"/>
                </a:spcBef>
              </a:pPr>
              <a:r>
                <a:rPr lang="en-US" sz="2400" b="1" i="1" dirty="0">
                  <a:latin typeface="Courier New" pitchFamily="49" charset="0"/>
                  <a:cs typeface="Courier New" pitchFamily="49" charset="0"/>
                </a:rPr>
                <a:t>[blocked]</a:t>
              </a:r>
            </a:p>
          </p:txBody>
        </p:sp>
        <p:sp>
          <p:nvSpPr>
            <p:cNvPr id="377904" name="Line 48"/>
            <p:cNvSpPr>
              <a:spLocks noChangeShapeType="1"/>
            </p:cNvSpPr>
            <p:nvPr/>
          </p:nvSpPr>
          <p:spPr bwMode="auto">
            <a:xfrm>
              <a:off x="2819400" y="5334000"/>
              <a:ext cx="0" cy="304800"/>
            </a:xfrm>
            <a:prstGeom prst="line">
              <a:avLst/>
            </a:prstGeom>
            <a:noFill/>
            <a:ln w="38100">
              <a:solidFill>
                <a:schemeClr val="tx1"/>
              </a:solidFill>
              <a:round/>
              <a:headEnd/>
              <a:tailEnd type="triangle" w="med" len="med"/>
            </a:ln>
            <a:effectLst/>
          </p:spPr>
          <p:txBody>
            <a:bodyPr wrap="none" anchor="ctr"/>
            <a:lstStyle/>
            <a:p>
              <a:pPr algn="ctr"/>
              <a:endParaRPr lang="en-US" sz="2400" b="1">
                <a:latin typeface="Courier New" pitchFamily="49" charset="0"/>
                <a:cs typeface="Courier New" pitchFamily="49" charset="0"/>
              </a:endParaRPr>
            </a:p>
          </p:txBody>
        </p:sp>
        <p:sp>
          <p:nvSpPr>
            <p:cNvPr id="377905" name="Text Box 49" descr="Paper bag"/>
            <p:cNvSpPr txBox="1">
              <a:spLocks noChangeArrowheads="1"/>
            </p:cNvSpPr>
            <p:nvPr/>
          </p:nvSpPr>
          <p:spPr bwMode="auto">
            <a:xfrm>
              <a:off x="6400800" y="4495800"/>
              <a:ext cx="1905000" cy="376525"/>
            </a:xfrm>
            <a:prstGeom prst="rect">
              <a:avLst/>
            </a:prstGeom>
            <a:noFill/>
            <a:ln w="38100">
              <a:noFill/>
              <a:miter lim="800000"/>
              <a:headEnd/>
              <a:tailEnd/>
            </a:ln>
            <a:effectLst/>
          </p:spPr>
          <p:txBody>
            <a:bodyPr>
              <a:spAutoFit/>
            </a:bodyPr>
            <a:lstStyle/>
            <a:p>
              <a:pPr algn="ctr">
                <a:spcBef>
                  <a:spcPct val="50000"/>
                </a:spcBef>
              </a:pPr>
              <a:r>
                <a:rPr lang="en-US" sz="2400" b="1" i="1">
                  <a:latin typeface="Courier New" pitchFamily="49" charset="0"/>
                  <a:cs typeface="Courier New" pitchFamily="49" charset="0"/>
                </a:rPr>
                <a:t>[blocked]</a:t>
              </a:r>
            </a:p>
          </p:txBody>
        </p:sp>
        <p:cxnSp>
          <p:nvCxnSpPr>
            <p:cNvPr id="377907" name="AutoShape 51"/>
            <p:cNvCxnSpPr>
              <a:cxnSpLocks noChangeShapeType="1"/>
            </p:cNvCxnSpPr>
            <p:nvPr/>
          </p:nvCxnSpPr>
          <p:spPr bwMode="auto">
            <a:xfrm rot="10800000" flipV="1">
              <a:off x="3507223" y="3484608"/>
              <a:ext cx="3233995" cy="1666629"/>
            </a:xfrm>
            <a:prstGeom prst="bentConnector3">
              <a:avLst>
                <a:gd name="adj1" fmla="val 50000"/>
              </a:avLst>
            </a:prstGeom>
            <a:noFill/>
            <a:ln w="76200">
              <a:solidFill>
                <a:schemeClr val="accent2"/>
              </a:solidFill>
              <a:miter lim="800000"/>
              <a:headEnd/>
              <a:tailEnd type="triangle" w="med" len="med"/>
            </a:ln>
            <a:effectLst/>
          </p:spPr>
        </p:cxnSp>
        <p:cxnSp>
          <p:nvCxnSpPr>
            <p:cNvPr id="377908" name="AutoShape 52"/>
            <p:cNvCxnSpPr>
              <a:cxnSpLocks noChangeShapeType="1"/>
              <a:stCxn id="377878" idx="3"/>
            </p:cNvCxnSpPr>
            <p:nvPr/>
          </p:nvCxnSpPr>
          <p:spPr bwMode="auto">
            <a:xfrm flipV="1">
              <a:off x="3429000" y="4857754"/>
              <a:ext cx="3937000" cy="932797"/>
            </a:xfrm>
            <a:prstGeom prst="bentConnector3">
              <a:avLst>
                <a:gd name="adj1" fmla="val 50000"/>
              </a:avLst>
            </a:prstGeom>
            <a:noFill/>
            <a:ln w="76200">
              <a:solidFill>
                <a:schemeClr val="accent2"/>
              </a:solidFill>
              <a:miter lim="800000"/>
              <a:headEnd/>
              <a:tailEnd type="triangle" w="med" len="med"/>
            </a:ln>
            <a:effectLst/>
          </p:spPr>
        </p:cxnSp>
        <p:cxnSp>
          <p:nvCxnSpPr>
            <p:cNvPr id="377909" name="AutoShape 53"/>
            <p:cNvCxnSpPr>
              <a:cxnSpLocks noChangeShapeType="1"/>
              <a:endCxn id="377875" idx="1"/>
            </p:cNvCxnSpPr>
            <p:nvPr/>
          </p:nvCxnSpPr>
          <p:spPr bwMode="auto">
            <a:xfrm rot="16200000" flipV="1">
              <a:off x="1773707" y="5043958"/>
              <a:ext cx="1329389" cy="457203"/>
            </a:xfrm>
            <a:prstGeom prst="bentConnector4">
              <a:avLst>
                <a:gd name="adj1" fmla="val -2980"/>
                <a:gd name="adj2" fmla="val 138938"/>
              </a:avLst>
            </a:prstGeom>
            <a:noFill/>
            <a:ln w="38100">
              <a:solidFill>
                <a:schemeClr val="tx1"/>
              </a:solidFill>
              <a:miter lim="800000"/>
              <a:headEnd/>
              <a:tailEnd type="triangle" w="med" len="med"/>
            </a:ln>
            <a:effectLst/>
          </p:spPr>
        </p:cxnSp>
        <p:cxnSp>
          <p:nvCxnSpPr>
            <p:cNvPr id="377910" name="AutoShape 54"/>
            <p:cNvCxnSpPr>
              <a:cxnSpLocks noChangeShapeType="1"/>
              <a:stCxn id="377905" idx="2"/>
              <a:endCxn id="377892" idx="3"/>
            </p:cNvCxnSpPr>
            <p:nvPr/>
          </p:nvCxnSpPr>
          <p:spPr bwMode="auto">
            <a:xfrm rot="5400000" flipH="1" flipV="1">
              <a:off x="6986120" y="3908245"/>
              <a:ext cx="1331261" cy="596900"/>
            </a:xfrm>
            <a:prstGeom prst="bentConnector4">
              <a:avLst>
                <a:gd name="adj1" fmla="val -14005"/>
                <a:gd name="adj2" fmla="val 189399"/>
              </a:avLst>
            </a:prstGeom>
            <a:noFill/>
            <a:ln w="38100">
              <a:solidFill>
                <a:schemeClr val="tx1"/>
              </a:solidFill>
              <a:miter lim="800000"/>
              <a:headEnd/>
              <a:tailEnd type="triangle" w="med" len="med"/>
            </a:ln>
            <a:effectLst/>
          </p:spPr>
        </p:cxnSp>
        <p:sp>
          <p:nvSpPr>
            <p:cNvPr id="377911" name="Text Box 55" descr="Paper bag"/>
            <p:cNvSpPr txBox="1">
              <a:spLocks noChangeArrowheads="1"/>
            </p:cNvSpPr>
            <p:nvPr/>
          </p:nvSpPr>
          <p:spPr bwMode="auto">
            <a:xfrm>
              <a:off x="3566564" y="1430105"/>
              <a:ext cx="949465" cy="426729"/>
            </a:xfrm>
            <a:prstGeom prst="rect">
              <a:avLst/>
            </a:prstGeom>
            <a:noFill/>
            <a:ln w="38100">
              <a:noFill/>
              <a:miter lim="800000"/>
              <a:headEnd/>
              <a:tailEnd/>
            </a:ln>
            <a:effectLst/>
          </p:spPr>
          <p:txBody>
            <a:bodyPr wrap="square">
              <a:spAutoFit/>
            </a:bodyPr>
            <a:lstStyle/>
            <a:p>
              <a:pPr algn="ctr">
                <a:spcBef>
                  <a:spcPct val="50000"/>
                </a:spcBef>
              </a:pPr>
              <a:r>
                <a:rPr lang="en-US" sz="2800" b="1" dirty="0">
                  <a:solidFill>
                    <a:schemeClr val="accent2"/>
                  </a:solidFill>
                  <a:cs typeface="Courier New" pitchFamily="49" charset="0"/>
                </a:rPr>
                <a:t>Server</a:t>
              </a:r>
            </a:p>
          </p:txBody>
        </p:sp>
        <p:sp>
          <p:nvSpPr>
            <p:cNvPr id="377912" name="Text Box 56" descr="Paper bag"/>
            <p:cNvSpPr txBox="1">
              <a:spLocks noChangeArrowheads="1"/>
            </p:cNvSpPr>
            <p:nvPr/>
          </p:nvSpPr>
          <p:spPr bwMode="auto">
            <a:xfrm>
              <a:off x="6315833" y="1682336"/>
              <a:ext cx="2057400" cy="426729"/>
            </a:xfrm>
            <a:prstGeom prst="rect">
              <a:avLst/>
            </a:prstGeom>
            <a:noFill/>
            <a:ln w="38100">
              <a:noFill/>
              <a:miter lim="800000"/>
              <a:headEnd/>
              <a:tailEnd/>
            </a:ln>
            <a:effectLst/>
          </p:spPr>
          <p:txBody>
            <a:bodyPr>
              <a:spAutoFit/>
            </a:bodyPr>
            <a:lstStyle/>
            <a:p>
              <a:pPr algn="ctr">
                <a:spcBef>
                  <a:spcPct val="50000"/>
                </a:spcBef>
              </a:pPr>
              <a:r>
                <a:rPr lang="en-US" sz="2800" b="1" dirty="0">
                  <a:solidFill>
                    <a:schemeClr val="accent2"/>
                  </a:solidFill>
                  <a:cs typeface="Courier New" pitchFamily="49" charset="0"/>
                </a:rPr>
                <a:t>Client</a:t>
              </a:r>
            </a:p>
          </p:txBody>
        </p:sp>
        <p:cxnSp>
          <p:nvCxnSpPr>
            <p:cNvPr id="377913" name="AutoShape 57"/>
            <p:cNvCxnSpPr>
              <a:cxnSpLocks noChangeShapeType="1"/>
              <a:endCxn id="377872" idx="1"/>
            </p:cNvCxnSpPr>
            <p:nvPr/>
          </p:nvCxnSpPr>
          <p:spPr bwMode="auto">
            <a:xfrm rot="16200000" flipV="1">
              <a:off x="1195039" y="4296920"/>
              <a:ext cx="2506898" cy="693273"/>
            </a:xfrm>
            <a:prstGeom prst="bentConnector4">
              <a:avLst>
                <a:gd name="adj1" fmla="val -5812"/>
                <a:gd name="adj2" fmla="val 153692"/>
              </a:avLst>
            </a:prstGeom>
            <a:noFill/>
            <a:ln w="38100">
              <a:solidFill>
                <a:schemeClr val="tx1"/>
              </a:solidFill>
              <a:miter lim="800000"/>
              <a:headEnd/>
              <a:tailEnd type="triangle" w="med" len="med"/>
            </a:ln>
            <a:effectLst/>
          </p:spPr>
        </p:cxnSp>
        <p:sp>
          <p:nvSpPr>
            <p:cNvPr id="377914" name="Text Box 58" descr="Paper bag"/>
            <p:cNvSpPr txBox="1">
              <a:spLocks noChangeArrowheads="1"/>
            </p:cNvSpPr>
            <p:nvPr/>
          </p:nvSpPr>
          <p:spPr bwMode="auto">
            <a:xfrm>
              <a:off x="3184525" y="5907089"/>
              <a:ext cx="5426075" cy="376525"/>
            </a:xfrm>
            <a:prstGeom prst="rect">
              <a:avLst/>
            </a:prstGeom>
            <a:noFill/>
            <a:ln w="38100">
              <a:noFill/>
              <a:miter lim="800000"/>
              <a:headEnd/>
              <a:tailEnd/>
            </a:ln>
            <a:effectLst/>
          </p:spPr>
          <p:txBody>
            <a:bodyPr>
              <a:spAutoFit/>
            </a:bodyPr>
            <a:lstStyle/>
            <a:p>
              <a:pPr algn="ctr"/>
              <a:endParaRPr lang="en-US" sz="2400" b="1">
                <a:latin typeface="Courier New" pitchFamily="49" charset="0"/>
                <a:cs typeface="Courier New" pitchFamily="49" charset="0"/>
              </a:endParaRPr>
            </a:p>
          </p:txBody>
        </p:sp>
        <p:sp>
          <p:nvSpPr>
            <p:cNvPr id="377915" name="Text Box 59" descr="Paper bag"/>
            <p:cNvSpPr txBox="1">
              <a:spLocks noChangeArrowheads="1"/>
            </p:cNvSpPr>
            <p:nvPr/>
          </p:nvSpPr>
          <p:spPr bwMode="auto">
            <a:xfrm>
              <a:off x="5621941" y="5073537"/>
              <a:ext cx="3048000" cy="978966"/>
            </a:xfrm>
            <a:prstGeom prst="rect">
              <a:avLst/>
            </a:prstGeom>
            <a:noFill/>
            <a:ln w="38100">
              <a:noFill/>
              <a:miter lim="800000"/>
              <a:headEnd/>
              <a:tailEnd/>
            </a:ln>
            <a:effectLst/>
          </p:spPr>
          <p:txBody>
            <a:bodyPr>
              <a:spAutoFit/>
            </a:bodyPr>
            <a:lstStyle/>
            <a:p>
              <a:pPr algn="ctr">
                <a:spcBef>
                  <a:spcPct val="50000"/>
                </a:spcBef>
              </a:pPr>
              <a:r>
                <a:rPr lang="en-US" sz="2400" b="1" dirty="0">
                  <a:cs typeface="Courier New" pitchFamily="49" charset="0"/>
                </a:rPr>
                <a:t>When interaction is over, server loops to accept a new connection</a:t>
              </a:r>
            </a:p>
          </p:txBody>
        </p:sp>
      </p:grpSp>
      <p:sp>
        <p:nvSpPr>
          <p:cNvPr id="63" name="TextBox 62"/>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dirty="0" smtClean="0">
                <a:ln>
                  <a:solidFill>
                    <a:schemeClr val="bg1"/>
                  </a:solidFill>
                </a:ln>
                <a:latin typeface="Tahoma" pitchFamily="34" charset="0"/>
                <a:cs typeface="Tahoma" pitchFamily="34" charset="0"/>
              </a:rPr>
              <a:t>Connection-oriented </a:t>
            </a:r>
            <a:r>
              <a:rPr lang="en-US" sz="4400" b="1" kern="1200" dirty="0" smtClean="0">
                <a:ln>
                  <a:solidFill>
                    <a:prstClr val="black"/>
                  </a:solidFill>
                </a:ln>
                <a:solidFill>
                  <a:schemeClr val="bg1"/>
                </a:solidFill>
                <a:latin typeface="Tahoma" pitchFamily="34" charset="0"/>
                <a:ea typeface="+mn-ea"/>
                <a:cs typeface="Tahoma" pitchFamily="34" charset="0"/>
              </a:rPr>
              <a:t>Service</a:t>
            </a:r>
            <a:endParaRPr lang="th-TH" sz="3600" b="1" kern="1200" dirty="0">
              <a:ln>
                <a:solidFill>
                  <a:prstClr val="black"/>
                </a:solidFill>
              </a:ln>
              <a:solidFill>
                <a:schemeClr val="tx2"/>
              </a:solidFill>
              <a:latin typeface="Tahoma" pitchFamily="34" charset="0"/>
              <a:ea typeface="+mn-ea"/>
              <a:cs typeface="Tahoma" pitchFamily="34"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769441"/>
          </a:xfrm>
          <a:prstGeom prst="rect">
            <a:avLst/>
          </a:prstGeom>
          <a:solidFill>
            <a:schemeClr val="accent6">
              <a:lumMod val="75000"/>
            </a:schemeClr>
          </a:solidFill>
        </p:spPr>
        <p:txBody>
          <a:bodyPr wrap="square" rtlCol="0">
            <a:spAutoFit/>
          </a:bodyPr>
          <a:lstStyle/>
          <a:p>
            <a:pPr algn="ctr"/>
            <a:r>
              <a:rPr lang="en-US" sz="4400" b="1" dirty="0" smtClean="0">
                <a:ln>
                  <a:solidFill>
                    <a:schemeClr val="bg1"/>
                  </a:solidFill>
                </a:ln>
                <a:latin typeface="Tahoma" pitchFamily="34" charset="0"/>
                <a:cs typeface="Tahoma" pitchFamily="34" charset="0"/>
              </a:rPr>
              <a:t>Connection-oriented server</a:t>
            </a:r>
            <a:endParaRPr lang="th-TH" sz="4400" b="1" dirty="0">
              <a:ln>
                <a:solidFill>
                  <a:schemeClr val="bg1"/>
                </a:solidFill>
              </a:ln>
              <a:latin typeface="Tahoma" pitchFamily="34" charset="0"/>
              <a:cs typeface="Tahoma" pitchFamily="34" charset="0"/>
            </a:endParaRPr>
          </a:p>
        </p:txBody>
      </p:sp>
      <p:pic>
        <p:nvPicPr>
          <p:cNvPr id="2050" name="Picture 2"/>
          <p:cNvPicPr>
            <a:picLocks noChangeAspect="1" noChangeArrowheads="1"/>
          </p:cNvPicPr>
          <p:nvPr/>
        </p:nvPicPr>
        <p:blipFill>
          <a:blip r:embed="rId3"/>
          <a:srcRect/>
          <a:stretch>
            <a:fillRect/>
          </a:stretch>
        </p:blipFill>
        <p:spPr bwMode="auto">
          <a:xfrm>
            <a:off x="152400" y="1143000"/>
            <a:ext cx="8667909" cy="4648200"/>
          </a:xfrm>
          <a:prstGeom prst="rect">
            <a:avLst/>
          </a:prstGeom>
          <a:noFill/>
          <a:ln w="9525">
            <a:noFill/>
            <a:miter lim="800000"/>
            <a:headEnd/>
            <a:tailEnd/>
          </a:ln>
          <a:effectLst/>
        </p:spPr>
      </p:pic>
      <p:sp>
        <p:nvSpPr>
          <p:cNvPr id="6" name="Rectangle 5"/>
          <p:cNvSpPr/>
          <p:nvPr/>
        </p:nvSpPr>
        <p:spPr>
          <a:xfrm>
            <a:off x="14577" y="6027003"/>
            <a:ext cx="9129423" cy="830997"/>
          </a:xfrm>
          <a:prstGeom prst="rect">
            <a:avLst/>
          </a:prstGeom>
          <a:solidFill>
            <a:schemeClr val="bg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280988" algn="ctr"/>
            <a:r>
              <a:rPr lang="en-US" sz="3600" b="1" dirty="0" smtClean="0"/>
              <a:t> </a:t>
            </a:r>
            <a:r>
              <a:rPr lang="en-US" sz="4400" b="1" dirty="0" smtClean="0">
                <a:ln>
                  <a:solidFill>
                    <a:schemeClr val="bg1"/>
                  </a:solidFill>
                </a:ln>
              </a:rPr>
              <a:t>TCP server </a:t>
            </a:r>
          </a:p>
          <a:p>
            <a:pPr marL="280988" rtl="0"/>
            <a:endParaRPr lang="en-US" sz="400" b="1" kern="1200" dirty="0" smtClean="0">
              <a:solidFill>
                <a:srgbClr val="C00000"/>
              </a:solidFill>
              <a:effectLst>
                <a:outerShdw dir="5040000" algn="tl">
                  <a:srgbClr val="1F497D">
                    <a:lumMod val="75000"/>
                  </a:srgbClr>
                </a:outerShdw>
              </a:effectLst>
              <a:cs typeface="Tahoma" pitchFamily="34" charset="0"/>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769441"/>
          </a:xfrm>
          <a:prstGeom prst="rect">
            <a:avLst/>
          </a:prstGeom>
          <a:solidFill>
            <a:schemeClr val="accent6">
              <a:lumMod val="75000"/>
            </a:schemeClr>
          </a:solidFill>
        </p:spPr>
        <p:txBody>
          <a:bodyPr wrap="square" rtlCol="0">
            <a:spAutoFit/>
          </a:bodyPr>
          <a:lstStyle/>
          <a:p>
            <a:pPr algn="ctr"/>
            <a:r>
              <a:rPr lang="en-US" sz="4400" b="1" dirty="0" smtClean="0">
                <a:ln>
                  <a:solidFill>
                    <a:schemeClr val="bg1"/>
                  </a:solidFill>
                </a:ln>
                <a:latin typeface="Tahoma" pitchFamily="34" charset="0"/>
                <a:cs typeface="Tahoma" pitchFamily="34" charset="0"/>
              </a:rPr>
              <a:t>Connection-oriented client</a:t>
            </a:r>
            <a:endParaRPr lang="th-TH" sz="4400" b="1" dirty="0">
              <a:ln>
                <a:solidFill>
                  <a:schemeClr val="bg1"/>
                </a:solidFill>
              </a:ln>
              <a:latin typeface="Tahoma" pitchFamily="34" charset="0"/>
              <a:cs typeface="Tahoma" pitchFamily="34" charset="0"/>
            </a:endParaRPr>
          </a:p>
        </p:txBody>
      </p:sp>
      <p:pic>
        <p:nvPicPr>
          <p:cNvPr id="1026" name="Picture 2"/>
          <p:cNvPicPr>
            <a:picLocks noChangeAspect="1" noChangeArrowheads="1"/>
          </p:cNvPicPr>
          <p:nvPr/>
        </p:nvPicPr>
        <p:blipFill>
          <a:blip r:embed="rId3"/>
          <a:srcRect/>
          <a:stretch>
            <a:fillRect/>
          </a:stretch>
        </p:blipFill>
        <p:spPr bwMode="auto">
          <a:xfrm>
            <a:off x="172226" y="1219200"/>
            <a:ext cx="8895574" cy="4267200"/>
          </a:xfrm>
          <a:prstGeom prst="rect">
            <a:avLst/>
          </a:prstGeom>
          <a:noFill/>
          <a:ln w="9525">
            <a:noFill/>
            <a:miter lim="800000"/>
            <a:headEnd/>
            <a:tailEnd/>
          </a:ln>
          <a:effectLst/>
        </p:spPr>
      </p:pic>
      <p:sp>
        <p:nvSpPr>
          <p:cNvPr id="7" name="Rectangle 6"/>
          <p:cNvSpPr/>
          <p:nvPr/>
        </p:nvSpPr>
        <p:spPr>
          <a:xfrm>
            <a:off x="14577" y="6027003"/>
            <a:ext cx="9129423" cy="830997"/>
          </a:xfrm>
          <a:prstGeom prst="rect">
            <a:avLst/>
          </a:prstGeom>
          <a:solidFill>
            <a:schemeClr val="bg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280988" algn="ctr"/>
            <a:r>
              <a:rPr lang="en-US" sz="3600" b="1" dirty="0" smtClean="0"/>
              <a:t> </a:t>
            </a:r>
            <a:r>
              <a:rPr lang="en-US" sz="4400" b="1" dirty="0" smtClean="0">
                <a:ln>
                  <a:solidFill>
                    <a:schemeClr val="bg1"/>
                  </a:solidFill>
                </a:ln>
              </a:rPr>
              <a:t>TCP client </a:t>
            </a:r>
          </a:p>
          <a:p>
            <a:pPr marL="280988" rtl="0"/>
            <a:endParaRPr lang="en-US" sz="400" b="1" kern="1200" dirty="0" smtClean="0">
              <a:solidFill>
                <a:srgbClr val="C00000"/>
              </a:solidFill>
              <a:effectLst>
                <a:outerShdw dir="5040000" algn="tl">
                  <a:srgbClr val="1F497D">
                    <a:lumMod val="75000"/>
                  </a:srgbClr>
                </a:outerShdw>
              </a:effectLst>
              <a:cs typeface="Tahoma" pitchFamily="34"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 y="1120676"/>
            <a:ext cx="9144000" cy="3046988"/>
          </a:xfrm>
          <a:prstGeom prst="rect">
            <a:avLst/>
          </a:prstGeom>
          <a:effectLst>
            <a:glow rad="63500">
              <a:schemeClr val="accent2">
                <a:satMod val="175000"/>
                <a:alpha val="40000"/>
              </a:schemeClr>
            </a:glow>
          </a:effectLst>
        </p:spPr>
        <p:txBody>
          <a:bodyPr wrap="square">
            <a:spAutoFit/>
          </a:bodyPr>
          <a:lstStyle/>
          <a:p>
            <a:pPr marL="514350" lvl="1" indent="-514350">
              <a:lnSpc>
                <a:spcPct val="150000"/>
              </a:lnSpc>
              <a:buClr>
                <a:schemeClr val="accent6">
                  <a:lumMod val="75000"/>
                </a:schemeClr>
              </a:buClr>
              <a:buFont typeface="+mj-lt"/>
              <a:buAutoNum type="arabicPeriod"/>
            </a:pPr>
            <a:r>
              <a:rPr lang="en-US" sz="3200" b="1" dirty="0" smtClean="0">
                <a:ln w="0" cap="rnd" cmpd="thickThin">
                  <a:solidFill>
                    <a:prstClr val="black"/>
                  </a:solidFill>
                  <a:bevel/>
                </a:ln>
                <a:solidFill>
                  <a:schemeClr val="tx2"/>
                </a:solidFill>
              </a:rPr>
              <a:t>Background: IP, TCP and UDP characteristics</a:t>
            </a:r>
          </a:p>
          <a:p>
            <a:pPr marL="514350" lvl="1" indent="-514350">
              <a:lnSpc>
                <a:spcPct val="150000"/>
              </a:lnSpc>
              <a:buClr>
                <a:schemeClr val="accent6">
                  <a:lumMod val="75000"/>
                </a:schemeClr>
              </a:buClr>
              <a:buFont typeface="+mj-lt"/>
              <a:buAutoNum type="arabicPeriod"/>
            </a:pPr>
            <a:r>
              <a:rPr lang="en-US" sz="3200" b="1" dirty="0" smtClean="0">
                <a:ln w="0" cap="rnd" cmpd="thickThin">
                  <a:solidFill>
                    <a:prstClr val="black"/>
                  </a:solidFill>
                  <a:bevel/>
                </a:ln>
                <a:solidFill>
                  <a:schemeClr val="tx2"/>
                </a:solidFill>
              </a:rPr>
              <a:t>Berkeley Socket Interface</a:t>
            </a:r>
          </a:p>
          <a:p>
            <a:pPr marL="971550" lvl="2" indent="-514350">
              <a:lnSpc>
                <a:spcPct val="150000"/>
              </a:lnSpc>
              <a:buClr>
                <a:schemeClr val="accent6">
                  <a:lumMod val="75000"/>
                </a:schemeClr>
              </a:buClr>
              <a:buFont typeface="Arial" pitchFamily="34" charset="0"/>
              <a:buChar char="•"/>
            </a:pPr>
            <a:r>
              <a:rPr lang="en-US" sz="3200" b="1" dirty="0" smtClean="0">
                <a:ln w="0" cap="rnd" cmpd="thickThin">
                  <a:solidFill>
                    <a:prstClr val="black"/>
                  </a:solidFill>
                  <a:bevel/>
                </a:ln>
                <a:solidFill>
                  <a:srgbClr val="C00000"/>
                </a:solidFill>
              </a:rPr>
              <a:t>Common System Calls</a:t>
            </a:r>
          </a:p>
          <a:p>
            <a:pPr marL="514350" lvl="1" indent="-514350">
              <a:lnSpc>
                <a:spcPct val="150000"/>
              </a:lnSpc>
              <a:buClr>
                <a:schemeClr val="accent6">
                  <a:lumMod val="75000"/>
                </a:schemeClr>
              </a:buClr>
              <a:buFont typeface="+mj-lt"/>
              <a:buAutoNum type="arabicPeriod"/>
            </a:pPr>
            <a:r>
              <a:rPr lang="en-US" sz="3200" b="1" dirty="0" smtClean="0">
                <a:ln w="0" cap="rnd" cmpd="thickThin">
                  <a:solidFill>
                    <a:prstClr val="black"/>
                  </a:solidFill>
                  <a:bevel/>
                </a:ln>
                <a:solidFill>
                  <a:schemeClr val="tx2"/>
                </a:solidFill>
              </a:rPr>
              <a:t>Python example code</a:t>
            </a:r>
          </a:p>
        </p:txBody>
      </p:sp>
      <p:sp>
        <p:nvSpPr>
          <p:cNvPr id="4" name="TextBox 3"/>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kern="1200" dirty="0" smtClean="0">
                <a:latin typeface="Tahoma" pitchFamily="34" charset="0"/>
                <a:cs typeface="Tahoma" pitchFamily="34" charset="0"/>
              </a:rPr>
              <a:t>Today’s lecture outline</a:t>
            </a:r>
            <a:endParaRPr lang="th-TH" sz="4000" b="1" kern="1200" dirty="0">
              <a:latin typeface="Tahoma" pitchFamily="34" charset="0"/>
              <a:cs typeface="Tahoma" pitchFamily="34" charset="0"/>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 name="TextBox 7"/>
          <p:cNvSpPr txBox="1"/>
          <p:nvPr/>
        </p:nvSpPr>
        <p:spPr>
          <a:xfrm>
            <a:off x="1600200" y="1600200"/>
            <a:ext cx="5791200" cy="1446550"/>
          </a:xfrm>
          <a:prstGeom prst="rect">
            <a:avLst/>
          </a:prstGeom>
          <a:noFill/>
          <a:ln>
            <a:noFill/>
          </a:ln>
        </p:spPr>
        <p:txBody>
          <a:bodyPr wrap="square" rtlCol="0">
            <a:spAutoFit/>
          </a:bodyPr>
          <a:lstStyle/>
          <a:p>
            <a:r>
              <a:rPr lang="en-US" sz="4400" b="1" kern="1200" dirty="0" smtClean="0">
                <a:solidFill>
                  <a:prstClr val="white"/>
                </a:solidFill>
                <a:latin typeface="Consolas" pitchFamily="49" charset="0"/>
                <a:ea typeface="+mn-ea"/>
                <a:cs typeface="+mn-cs"/>
              </a:rPr>
              <a:t>Chapter on Sockets </a:t>
            </a:r>
            <a:r>
              <a:rPr lang="en-US" sz="4400" b="1" dirty="0" smtClean="0">
                <a:solidFill>
                  <a:srgbClr val="C00000"/>
                </a:solidFill>
                <a:latin typeface="Consolas" pitchFamily="49" charset="0"/>
              </a:rPr>
              <a:t>[</a:t>
            </a:r>
            <a:r>
              <a:rPr lang="en-US" sz="4400" b="1" dirty="0" smtClean="0">
                <a:solidFill>
                  <a:srgbClr val="FF6600"/>
                </a:solidFill>
                <a:latin typeface="Consolas" pitchFamily="49" charset="0"/>
              </a:rPr>
              <a:t>Comer</a:t>
            </a:r>
            <a:r>
              <a:rPr lang="en-US" sz="4400" b="1" dirty="0" smtClean="0">
                <a:solidFill>
                  <a:srgbClr val="C00000"/>
                </a:solidFill>
                <a:latin typeface="Consolas" pitchFamily="49" charset="0"/>
              </a:rPr>
              <a:t>]</a:t>
            </a:r>
            <a:endParaRPr lang="en-US" sz="4400" b="1" kern="1200" dirty="0">
              <a:solidFill>
                <a:prstClr val="white"/>
              </a:solidFill>
              <a:latin typeface="Consolas" pitchFamily="49" charset="0"/>
              <a:ea typeface="+mn-ea"/>
              <a:cs typeface="+mn-cs"/>
            </a:endParaRPr>
          </a:p>
        </p:txBody>
      </p:sp>
      <p:pic>
        <p:nvPicPr>
          <p:cNvPr id="9" name="Picture 2"/>
          <p:cNvPicPr>
            <a:picLocks noChangeAspect="1" noChangeArrowheads="1"/>
          </p:cNvPicPr>
          <p:nvPr/>
        </p:nvPicPr>
        <p:blipFill>
          <a:blip r:embed="rId3" cstate="print"/>
          <a:srcRect/>
          <a:stretch>
            <a:fillRect/>
          </a:stretch>
        </p:blipFill>
        <p:spPr bwMode="auto">
          <a:xfrm>
            <a:off x="228600" y="1600200"/>
            <a:ext cx="1295400" cy="1753034"/>
          </a:xfrm>
          <a:prstGeom prst="rect">
            <a:avLst/>
          </a:prstGeom>
          <a:ln>
            <a:noFill/>
          </a:ln>
          <a:effectLst>
            <a:reflection blurRad="12700" stA="30000" endPos="30000" dist="5000" dir="5400000" sy="-100000" algn="bl" rotWithShape="0"/>
          </a:effectLst>
          <a:scene3d>
            <a:camera prst="perspectiveContrastingLeftFacing">
              <a:rot lat="600000" lon="2400000" rev="0"/>
            </a:camera>
            <a:lightRig rig="threePt" dir="t">
              <a:rot lat="0" lon="0" rev="2700000"/>
            </a:lightRig>
          </a:scene3d>
          <a:sp3d>
            <a:bevelT w="63500" h="50800"/>
          </a:sp3d>
        </p:spPr>
      </p:pic>
      <p:pic>
        <p:nvPicPr>
          <p:cNvPr id="11" name="Picture 10"/>
          <p:cNvPicPr>
            <a:picLocks noChangeAspect="1" noChangeArrowheads="1"/>
          </p:cNvPicPr>
          <p:nvPr/>
        </p:nvPicPr>
        <p:blipFill>
          <a:blip r:embed="rId4" cstate="print"/>
          <a:srcRect/>
          <a:stretch>
            <a:fillRect/>
          </a:stretch>
        </p:blipFill>
        <p:spPr bwMode="auto">
          <a:xfrm>
            <a:off x="140818" y="4384141"/>
            <a:ext cx="1383182" cy="1711859"/>
          </a:xfrm>
          <a:prstGeom prst="rect">
            <a:avLst/>
          </a:prstGeom>
          <a:ln>
            <a:noFill/>
          </a:ln>
          <a:effectLst>
            <a:reflection blurRad="12700" stA="30000" endPos="30000" dist="5000" dir="5400000" sy="-100000" algn="bl" rotWithShape="0"/>
          </a:effectLst>
          <a:scene3d>
            <a:camera prst="perspectiveContrastingLeftFacing">
              <a:rot lat="600000" lon="2400000" rev="0"/>
            </a:camera>
            <a:lightRig rig="threePt" dir="t">
              <a:rot lat="0" lon="0" rev="2700000"/>
            </a:lightRig>
          </a:scene3d>
          <a:sp3d>
            <a:bevelT w="63500" h="50800"/>
          </a:sp3d>
        </p:spPr>
      </p:pic>
      <p:sp>
        <p:nvSpPr>
          <p:cNvPr id="12" name="TextBox 11"/>
          <p:cNvSpPr txBox="1"/>
          <p:nvPr/>
        </p:nvSpPr>
        <p:spPr>
          <a:xfrm>
            <a:off x="1676400" y="4200942"/>
            <a:ext cx="5791200" cy="2123658"/>
          </a:xfrm>
          <a:prstGeom prst="rect">
            <a:avLst/>
          </a:prstGeom>
          <a:noFill/>
          <a:ln>
            <a:noFill/>
          </a:ln>
        </p:spPr>
        <p:txBody>
          <a:bodyPr wrap="square" rtlCol="0">
            <a:spAutoFit/>
          </a:bodyPr>
          <a:lstStyle/>
          <a:p>
            <a:r>
              <a:rPr lang="en-US" sz="4400" b="1" kern="1200" dirty="0" smtClean="0">
                <a:solidFill>
                  <a:prstClr val="white"/>
                </a:solidFill>
                <a:latin typeface="Consolas" pitchFamily="49" charset="0"/>
                <a:ea typeface="+mn-ea"/>
                <a:cs typeface="+mn-cs"/>
              </a:rPr>
              <a:t>Chapter 2: Application layer </a:t>
            </a:r>
            <a:r>
              <a:rPr lang="en-US" sz="4400" b="1" dirty="0" smtClean="0">
                <a:solidFill>
                  <a:srgbClr val="C00000"/>
                </a:solidFill>
                <a:latin typeface="Consolas" pitchFamily="49" charset="0"/>
              </a:rPr>
              <a:t>[</a:t>
            </a:r>
            <a:r>
              <a:rPr lang="en-US" sz="4400" b="1" dirty="0" smtClean="0">
                <a:solidFill>
                  <a:srgbClr val="FF6600"/>
                </a:solidFill>
                <a:latin typeface="Consolas" pitchFamily="49" charset="0"/>
              </a:rPr>
              <a:t>K&amp;R</a:t>
            </a:r>
            <a:r>
              <a:rPr lang="en-US" sz="4400" b="1" dirty="0" smtClean="0">
                <a:solidFill>
                  <a:srgbClr val="C00000"/>
                </a:solidFill>
                <a:latin typeface="Consolas" pitchFamily="49" charset="0"/>
              </a:rPr>
              <a:t>]</a:t>
            </a:r>
            <a:endParaRPr lang="en-US" sz="4400" b="1" kern="1200" dirty="0">
              <a:solidFill>
                <a:prstClr val="white"/>
              </a:solidFill>
              <a:latin typeface="Consolas" pitchFamily="49" charset="0"/>
              <a:ea typeface="+mn-ea"/>
              <a:cs typeface="+mn-cs"/>
            </a:endParaRPr>
          </a:p>
        </p:txBody>
      </p:sp>
      <p:sp>
        <p:nvSpPr>
          <p:cNvPr id="14" name="TextBox 13"/>
          <p:cNvSpPr txBox="1"/>
          <p:nvPr/>
        </p:nvSpPr>
        <p:spPr>
          <a:xfrm>
            <a:off x="0" y="0"/>
            <a:ext cx="9144000" cy="769441"/>
          </a:xfrm>
          <a:prstGeom prst="rect">
            <a:avLst/>
          </a:prstGeom>
          <a:solidFill>
            <a:srgbClr val="F79646">
              <a:lumMod val="75000"/>
            </a:srgb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smtClean="0">
                <a:ln>
                  <a:solidFill>
                    <a:prstClr val="black"/>
                  </a:solidFill>
                </a:ln>
                <a:solidFill>
                  <a:prstClr val="white"/>
                </a:solidFill>
                <a:effectLst/>
                <a:uLnTx/>
                <a:uFillTx/>
                <a:latin typeface="Tahoma" pitchFamily="34" charset="0"/>
                <a:ea typeface="+mn-ea"/>
                <a:cs typeface="Tahoma" pitchFamily="34" charset="0"/>
              </a:rPr>
              <a:t>References</a:t>
            </a:r>
            <a:endParaRPr kumimoji="0" lang="th-TH" sz="3600" b="1" i="0" u="none" strike="noStrike" kern="1200" cap="none" spc="0" normalizeH="0" baseline="0" noProof="0" dirty="0">
              <a:ln>
                <a:solidFill>
                  <a:prstClr val="black"/>
                </a:solidFill>
              </a:ln>
              <a:solidFill>
                <a:srgbClr val="1F497D"/>
              </a:solidFill>
              <a:effectLst/>
              <a:uLnTx/>
              <a:uFillTx/>
              <a:latin typeface="Tahoma" pitchFamily="34" charset="0"/>
              <a:ea typeface="+mn-ea"/>
              <a:cs typeface="Tahoma"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60000"/>
                <a:lumOff val="4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grpSp>
        <p:nvGrpSpPr>
          <p:cNvPr id="2" name="Group 5"/>
          <p:cNvGrpSpPr/>
          <p:nvPr/>
        </p:nvGrpSpPr>
        <p:grpSpPr>
          <a:xfrm>
            <a:off x="534240" y="108649"/>
            <a:ext cx="1714803" cy="2657325"/>
            <a:chOff x="534240" y="108649"/>
            <a:chExt cx="1714803" cy="2657325"/>
          </a:xfrm>
        </p:grpSpPr>
        <p:sp>
          <p:nvSpPr>
            <p:cNvPr id="7" name="Rectangle 6"/>
            <p:cNvSpPr/>
            <p:nvPr/>
          </p:nvSpPr>
          <p:spPr>
            <a:xfrm rot="19241039">
              <a:off x="871342" y="522720"/>
              <a:ext cx="707245" cy="1446550"/>
            </a:xfrm>
            <a:prstGeom prst="rect">
              <a:avLst/>
            </a:prstGeom>
          </p:spPr>
          <p:txBody>
            <a:bodyPr wrap="none">
              <a:spAutoFit/>
            </a:bodyPr>
            <a:lstStyle/>
            <a:p>
              <a:pPr algn="l" rtl="0"/>
              <a:r>
                <a:rPr lang="en-US" sz="8800" kern="1200" dirty="0">
                  <a:ln cap="rnd" cmpd="thickThin">
                    <a:solidFill>
                      <a:prstClr val="black"/>
                    </a:solidFill>
                    <a:bevel/>
                  </a:ln>
                  <a:solidFill>
                    <a:srgbClr val="EEECE1">
                      <a:lumMod val="25000"/>
                    </a:srgbClr>
                  </a:solidFill>
                  <a:latin typeface="Calibri"/>
                  <a:ea typeface="+mn-ea"/>
                  <a:cs typeface="+mn-cs"/>
                </a:rPr>
                <a:t>?</a:t>
              </a:r>
              <a:endParaRPr lang="en-US" sz="6600" kern="1200" dirty="0">
                <a:solidFill>
                  <a:srgbClr val="EEECE1">
                    <a:lumMod val="25000"/>
                  </a:srgbClr>
                </a:solidFill>
                <a:latin typeface="Calibri"/>
                <a:ea typeface="+mn-ea"/>
                <a:cs typeface="+mn-cs"/>
              </a:endParaRPr>
            </a:p>
          </p:txBody>
        </p:sp>
        <p:grpSp>
          <p:nvGrpSpPr>
            <p:cNvPr id="3" name="Group 9"/>
            <p:cNvGrpSpPr/>
            <p:nvPr/>
          </p:nvGrpSpPr>
          <p:grpSpPr>
            <a:xfrm>
              <a:off x="534240" y="108649"/>
              <a:ext cx="1714803" cy="2657325"/>
              <a:chOff x="534240" y="108649"/>
              <a:chExt cx="1714803" cy="2657325"/>
            </a:xfrm>
          </p:grpSpPr>
          <p:sp>
            <p:nvSpPr>
              <p:cNvPr id="9" name="Rectangle 8"/>
              <p:cNvSpPr/>
              <p:nvPr/>
            </p:nvSpPr>
            <p:spPr>
              <a:xfrm rot="20169128">
                <a:off x="1243640" y="108649"/>
                <a:ext cx="1005403" cy="2215991"/>
              </a:xfrm>
              <a:prstGeom prst="rect">
                <a:avLst/>
              </a:prstGeom>
            </p:spPr>
            <p:txBody>
              <a:bodyPr wrap="none">
                <a:spAutoFit/>
              </a:bodyPr>
              <a:lstStyle/>
              <a:p>
                <a:pPr algn="l" rtl="0"/>
                <a:r>
                  <a:rPr lang="en-US" sz="13800" kern="1200" dirty="0">
                    <a:ln cap="rnd" cmpd="thickThin">
                      <a:solidFill>
                        <a:prstClr val="black"/>
                      </a:solidFill>
                      <a:bevel/>
                    </a:ln>
                    <a:solidFill>
                      <a:srgbClr val="F79646">
                        <a:lumMod val="75000"/>
                      </a:srgbClr>
                    </a:solidFill>
                    <a:latin typeface="Calibri"/>
                    <a:ea typeface="+mn-ea"/>
                    <a:cs typeface="+mn-cs"/>
                  </a:rPr>
                  <a:t>?</a:t>
                </a:r>
                <a:endParaRPr lang="en-US" sz="8800" kern="1200" dirty="0">
                  <a:solidFill>
                    <a:srgbClr val="F79646">
                      <a:lumMod val="75000"/>
                    </a:srgbClr>
                  </a:solidFill>
                  <a:latin typeface="Calibri"/>
                  <a:ea typeface="+mn-ea"/>
                  <a:cs typeface="+mn-cs"/>
                </a:endParaRPr>
              </a:p>
            </p:txBody>
          </p:sp>
          <p:sp>
            <p:nvSpPr>
              <p:cNvPr id="10" name="Rectangle 9"/>
              <p:cNvSpPr/>
              <p:nvPr/>
            </p:nvSpPr>
            <p:spPr>
              <a:xfrm rot="19258157">
                <a:off x="534240" y="549983"/>
                <a:ext cx="1465152" cy="2215991"/>
              </a:xfrm>
              <a:prstGeom prst="rect">
                <a:avLst/>
              </a:prstGeom>
              <a:scene3d>
                <a:camera prst="orthographicFront">
                  <a:rot lat="0" lon="10200000" rev="600000"/>
                </a:camera>
                <a:lightRig rig="threePt" dir="t"/>
              </a:scene3d>
            </p:spPr>
            <p:txBody>
              <a:bodyPr wrap="square">
                <a:spAutoFit/>
              </a:bodyPr>
              <a:lstStyle/>
              <a:p>
                <a:pPr algn="l" rtl="0"/>
                <a:r>
                  <a:rPr lang="en-US" sz="13800" kern="1200" dirty="0">
                    <a:ln cap="rnd" cmpd="thickThin">
                      <a:solidFill>
                        <a:prstClr val="black"/>
                      </a:solidFill>
                      <a:bevel/>
                    </a:ln>
                    <a:solidFill>
                      <a:srgbClr val="1F497D">
                        <a:lumMod val="75000"/>
                      </a:srgbClr>
                    </a:solidFill>
                    <a:latin typeface="Calibri"/>
                    <a:ea typeface="+mn-ea"/>
                    <a:cs typeface="+mn-cs"/>
                  </a:rPr>
                  <a:t>?</a:t>
                </a:r>
                <a:endParaRPr lang="en-US" sz="8800" kern="1200" dirty="0">
                  <a:solidFill>
                    <a:srgbClr val="1F497D">
                      <a:lumMod val="75000"/>
                    </a:srgbClr>
                  </a:solidFill>
                  <a:latin typeface="Calibri"/>
                  <a:ea typeface="+mn-ea"/>
                  <a:cs typeface="+mn-cs"/>
                </a:endParaRPr>
              </a:p>
            </p:txBody>
          </p:sp>
        </p:grpSp>
      </p:grpSp>
      <p:sp>
        <p:nvSpPr>
          <p:cNvPr id="11" name="TextBox 10"/>
          <p:cNvSpPr txBox="1"/>
          <p:nvPr/>
        </p:nvSpPr>
        <p:spPr>
          <a:xfrm>
            <a:off x="1828800" y="457200"/>
            <a:ext cx="5715000" cy="1938992"/>
          </a:xfrm>
          <a:prstGeom prst="rect">
            <a:avLst/>
          </a:prstGeom>
          <a:noFill/>
          <a:scene3d>
            <a:camera prst="orthographicFront">
              <a:rot lat="0" lon="0" rev="0"/>
            </a:camera>
            <a:lightRig rig="threePt" dir="t"/>
          </a:scene3d>
        </p:spPr>
        <p:txBody>
          <a:bodyPr wrap="square" rtlCol="0">
            <a:spAutoFit/>
            <a:scene3d>
              <a:camera prst="orthographicFront">
                <a:rot lat="0" lon="0" rev="1200000"/>
              </a:camera>
              <a:lightRig rig="threePt" dir="t"/>
            </a:scene3d>
          </a:bodyPr>
          <a:lstStyle/>
          <a:p>
            <a:pPr algn="ctr" rtl="0"/>
            <a:r>
              <a:rPr lang="en-US" sz="60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rPr>
              <a:t>Questions/ Confusions?</a:t>
            </a:r>
            <a:endParaRPr lang="en-US" sz="54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endParaRPr>
          </a:p>
        </p:txBody>
      </p:sp>
      <p:sp>
        <p:nvSpPr>
          <p:cNvPr id="12" name="TextBox 11"/>
          <p:cNvSpPr txBox="1"/>
          <p:nvPr/>
        </p:nvSpPr>
        <p:spPr>
          <a:xfrm>
            <a:off x="0" y="4932908"/>
            <a:ext cx="9144000" cy="1523494"/>
          </a:xfrm>
          <a:prstGeom prst="rect">
            <a:avLst/>
          </a:prstGeom>
          <a:noFill/>
          <a:scene3d>
            <a:camera prst="orthographicFront">
              <a:rot lat="0" lon="0" rev="0"/>
            </a:camera>
            <a:lightRig rig="threePt" dir="t"/>
          </a:scene3d>
        </p:spPr>
        <p:txBody>
          <a:bodyPr wrap="square" rtlCol="0">
            <a:spAutoFit/>
            <a:scene3d>
              <a:camera prst="orthographicFront">
                <a:rot lat="0" lon="0" rev="1200000"/>
              </a:camera>
              <a:lightRig rig="threePt" dir="t"/>
            </a:scene3d>
          </a:bodyPr>
          <a:lstStyle/>
          <a:p>
            <a:pPr algn="ctr" rtl="0"/>
            <a:r>
              <a:rPr lang="en-US" sz="3600" b="1" kern="1200" dirty="0">
                <a:ln cap="rnd" cmpd="thickThin">
                  <a:solidFill>
                    <a:prstClr val="black"/>
                  </a:solidFill>
                  <a:bevel/>
                </a:ln>
                <a:solidFill>
                  <a:srgbClr val="FF6600"/>
                </a:solidFill>
                <a:effectLst>
                  <a:outerShdw blurRad="38100" dist="38100" dir="2700000" algn="tl">
                    <a:srgbClr val="000000">
                      <a:alpha val="43137"/>
                    </a:srgbClr>
                  </a:outerShdw>
                </a:effectLst>
                <a:latin typeface="Calibri"/>
                <a:ea typeface="+mn-ea"/>
                <a:cs typeface="+mn-cs"/>
              </a:rPr>
              <a:t>Credits/ Acknowledgement</a:t>
            </a:r>
            <a:r>
              <a:rPr lang="en-US" sz="36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rPr>
              <a:t> at: </a:t>
            </a:r>
          </a:p>
          <a:p>
            <a:pPr algn="ctr" rtl="0"/>
            <a:endParaRPr lang="en-US" sz="9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endParaRPr>
          </a:p>
          <a:p>
            <a:pPr algn="ctr" rtl="0"/>
            <a:r>
              <a:rPr lang="en-US" sz="2400" kern="1200" dirty="0">
                <a:ln cap="rnd" cmpd="thickThin">
                  <a:solidFill>
                    <a:prstClr val="black"/>
                  </a:solidFill>
                  <a:bevel/>
                </a:ln>
                <a:solidFill>
                  <a:prstClr val="black"/>
                </a:solidFill>
                <a:effectLst>
                  <a:outerShdw blurRad="38100" dist="38100" dir="2700000" algn="tl">
                    <a:srgbClr val="000000">
                      <a:alpha val="43137"/>
                    </a:srgbClr>
                  </a:outerShdw>
                </a:effectLst>
                <a:latin typeface="Consolas" pitchFamily="49" charset="0"/>
                <a:ea typeface="+mn-ea"/>
                <a:cs typeface="+mn-cs"/>
                <a:hlinkClick r:id="rId3"/>
              </a:rPr>
              <a:t>http://sites.google.com/site/cse320site/</a:t>
            </a:r>
            <a:endParaRPr lang="en-US" sz="2400" kern="1200" dirty="0">
              <a:ln cap="rnd" cmpd="thickThin">
                <a:solidFill>
                  <a:prstClr val="black"/>
                </a:solidFill>
                <a:bevel/>
              </a:ln>
              <a:solidFill>
                <a:prstClr val="black"/>
              </a:solidFill>
              <a:effectLst>
                <a:outerShdw blurRad="38100" dist="38100" dir="2700000" algn="tl">
                  <a:srgbClr val="000000">
                    <a:alpha val="43137"/>
                  </a:srgbClr>
                </a:outerShdw>
              </a:effectLst>
              <a:latin typeface="Consolas" pitchFamily="49" charset="0"/>
              <a:ea typeface="+mn-ea"/>
              <a:cs typeface="+mn-cs"/>
            </a:endParaRPr>
          </a:p>
          <a:p>
            <a:pPr algn="ctr" rtl="0"/>
            <a:endParaRPr lang="en-US" sz="2400" kern="1200" dirty="0">
              <a:ln cap="rnd" cmpd="thickThin">
                <a:solidFill>
                  <a:prstClr val="black"/>
                </a:solidFill>
                <a:bevel/>
              </a:ln>
              <a:solidFill>
                <a:prstClr val="black"/>
              </a:solidFill>
              <a:effectLst>
                <a:outerShdw blurRad="38100" dist="38100" dir="2700000" algn="tl">
                  <a:srgbClr val="000000">
                    <a:alpha val="43137"/>
                  </a:srgbClr>
                </a:outerShdw>
              </a:effectLst>
              <a:latin typeface="Consolas" pitchFamily="49" charset="0"/>
              <a:ea typeface="+mn-ea"/>
              <a:cs typeface="+mn-cs"/>
            </a:endParaRPr>
          </a:p>
        </p:txBody>
      </p:sp>
      <p:sp>
        <p:nvSpPr>
          <p:cNvPr id="13" name="TextBox 12"/>
          <p:cNvSpPr txBox="1"/>
          <p:nvPr/>
        </p:nvSpPr>
        <p:spPr>
          <a:xfrm>
            <a:off x="0" y="3048000"/>
            <a:ext cx="9144000" cy="1723549"/>
          </a:xfrm>
          <a:prstGeom prst="rect">
            <a:avLst/>
          </a:prstGeom>
          <a:noFill/>
          <a:scene3d>
            <a:camera prst="orthographicFront">
              <a:rot lat="0" lon="0" rev="0"/>
            </a:camera>
            <a:lightRig rig="threePt" dir="t"/>
          </a:scene3d>
        </p:spPr>
        <p:txBody>
          <a:bodyPr wrap="square" rtlCol="0">
            <a:spAutoFit/>
            <a:scene3d>
              <a:camera prst="orthographicFront">
                <a:rot lat="0" lon="0" rev="1200000"/>
              </a:camera>
              <a:lightRig rig="threePt" dir="t"/>
            </a:scene3d>
          </a:bodyPr>
          <a:lstStyle/>
          <a:p>
            <a:pPr algn="ctr" rtl="0"/>
            <a:r>
              <a:rPr lang="en-US" sz="40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rPr>
              <a:t>Use the </a:t>
            </a:r>
            <a:r>
              <a:rPr lang="en-US" sz="4000" b="1" kern="1200" dirty="0">
                <a:ln cap="rnd" cmpd="thickThin">
                  <a:solidFill>
                    <a:prstClr val="black"/>
                  </a:solidFill>
                  <a:bevel/>
                </a:ln>
                <a:solidFill>
                  <a:srgbClr val="FF6600"/>
                </a:solidFill>
                <a:effectLst>
                  <a:outerShdw blurRad="38100" dist="38100" dir="2700000" algn="tl">
                    <a:srgbClr val="000000">
                      <a:alpha val="43137"/>
                    </a:srgbClr>
                  </a:outerShdw>
                </a:effectLst>
                <a:latin typeface="Calibri"/>
                <a:ea typeface="+mn-ea"/>
                <a:cs typeface="+mn-cs"/>
              </a:rPr>
              <a:t>discussion forum</a:t>
            </a:r>
            <a:r>
              <a:rPr lang="en-US" sz="40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rPr>
              <a:t> at:</a:t>
            </a:r>
          </a:p>
          <a:p>
            <a:pPr algn="ctr" rtl="0"/>
            <a:endParaRPr lang="en-US" sz="10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endParaRPr>
          </a:p>
          <a:p>
            <a:pPr algn="ctr" rtl="0"/>
            <a:r>
              <a:rPr lang="en-US" sz="2400" kern="1200" dirty="0">
                <a:ln cap="rnd" cmpd="thickThin">
                  <a:solidFill>
                    <a:prstClr val="black"/>
                  </a:solidFill>
                  <a:bevel/>
                </a:ln>
                <a:solidFill>
                  <a:prstClr val="black"/>
                </a:solidFill>
                <a:effectLst>
                  <a:outerShdw blurRad="38100" dist="38100" dir="2700000" algn="tl">
                    <a:srgbClr val="000000">
                      <a:alpha val="43137"/>
                    </a:srgbClr>
                  </a:outerShdw>
                </a:effectLst>
                <a:latin typeface="Consolas" pitchFamily="49" charset="0"/>
                <a:ea typeface="+mn-ea"/>
                <a:cs typeface="+mn-cs"/>
                <a:hlinkClick r:id="rId4"/>
              </a:rPr>
              <a:t>http://compnets.ning.com/</a:t>
            </a:r>
            <a:r>
              <a:rPr lang="en-US" sz="2800" kern="1200" dirty="0">
                <a:ln cap="rnd" cmpd="thickThin">
                  <a:solidFill>
                    <a:prstClr val="black"/>
                  </a:solidFill>
                  <a:bevel/>
                </a:ln>
                <a:solidFill>
                  <a:prstClr val="black"/>
                </a:solidFill>
                <a:effectLst>
                  <a:outerShdw blurRad="38100" dist="38100" dir="2700000" algn="tl">
                    <a:srgbClr val="000000">
                      <a:alpha val="43137"/>
                    </a:srgbClr>
                  </a:outerShdw>
                </a:effectLst>
                <a:latin typeface="Consolas" pitchFamily="49" charset="0"/>
                <a:ea typeface="+mn-ea"/>
                <a:cs typeface="+mn-cs"/>
              </a:rPr>
              <a:t> </a:t>
            </a:r>
          </a:p>
          <a:p>
            <a:pPr algn="ctr" rtl="0"/>
            <a:endParaRPr lang="en-US" sz="2800" kern="1200" dirty="0">
              <a:ln cap="rnd" cmpd="thickThin">
                <a:solidFill>
                  <a:prstClr val="black"/>
                </a:solidFill>
                <a:bevel/>
              </a:ln>
              <a:solidFill>
                <a:prstClr val="black"/>
              </a:solidFill>
              <a:effectLst>
                <a:outerShdw blurRad="38100" dist="38100" dir="2700000" algn="tl">
                  <a:srgbClr val="000000">
                    <a:alpha val="43137"/>
                  </a:srgbClr>
                </a:outerShdw>
              </a:effectLst>
              <a:latin typeface="Consolas" pitchFamily="49" charset="0"/>
              <a:ea typeface="+mn-ea"/>
              <a:cs typeface="+mn-cs"/>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3"/>
          <p:cNvSpPr>
            <a:spLocks noGrp="1" noChangeArrowheads="1"/>
          </p:cNvSpPr>
          <p:nvPr>
            <p:ph type="body" idx="1"/>
          </p:nvPr>
        </p:nvSpPr>
        <p:spPr>
          <a:xfrm>
            <a:off x="304800" y="2295525"/>
            <a:ext cx="8229600" cy="3695700"/>
          </a:xfrm>
        </p:spPr>
        <p:txBody>
          <a:bodyPr/>
          <a:lstStyle/>
          <a:p>
            <a:pPr>
              <a:buFont typeface="ZapfDingbats" pitchFamily="82" charset="2"/>
              <a:buNone/>
            </a:pPr>
            <a:r>
              <a:rPr lang="en-US" sz="3200" b="1" kern="1200" dirty="0">
                <a:ln w="0" cap="rnd" cmpd="thickThin">
                  <a:solidFill>
                    <a:prstClr val="black"/>
                  </a:solidFill>
                  <a:bevel/>
                </a:ln>
                <a:solidFill>
                  <a:srgbClr val="C00000"/>
                </a:solidFill>
                <a:latin typeface="Tahoma" pitchFamily="34" charset="0"/>
                <a:cs typeface="Tahoma" pitchFamily="34" charset="0"/>
              </a:rPr>
              <a:t>Socket API</a:t>
            </a:r>
          </a:p>
          <a:p>
            <a:r>
              <a:rPr lang="en-US" dirty="0">
                <a:latin typeface="Tahoma" pitchFamily="34" charset="0"/>
                <a:cs typeface="Tahoma" pitchFamily="34" charset="0"/>
              </a:rPr>
              <a:t>introduced in BSD4.1 UNIX, 1981</a:t>
            </a:r>
          </a:p>
          <a:p>
            <a:r>
              <a:rPr lang="en-US" dirty="0">
                <a:latin typeface="Tahoma" pitchFamily="34" charset="0"/>
                <a:cs typeface="Tahoma" pitchFamily="34" charset="0"/>
              </a:rPr>
              <a:t>explicitly created, used, released by apps </a:t>
            </a:r>
          </a:p>
          <a:p>
            <a:r>
              <a:rPr lang="en-US" dirty="0">
                <a:latin typeface="Tahoma" pitchFamily="34" charset="0"/>
                <a:cs typeface="Tahoma" pitchFamily="34" charset="0"/>
              </a:rPr>
              <a:t>client/server paradigm </a:t>
            </a:r>
          </a:p>
          <a:p>
            <a:r>
              <a:rPr lang="en-US" dirty="0">
                <a:latin typeface="Tahoma" pitchFamily="34" charset="0"/>
                <a:cs typeface="Tahoma" pitchFamily="34" charset="0"/>
              </a:rPr>
              <a:t>two types of transport service via socket API: </a:t>
            </a:r>
          </a:p>
          <a:p>
            <a:pPr lvl="1"/>
            <a:r>
              <a:rPr lang="en-US" sz="2800" dirty="0">
                <a:latin typeface="Tahoma" pitchFamily="34" charset="0"/>
                <a:cs typeface="Tahoma" pitchFamily="34" charset="0"/>
              </a:rPr>
              <a:t>unreliable datagram </a:t>
            </a:r>
          </a:p>
          <a:p>
            <a:pPr lvl="1"/>
            <a:r>
              <a:rPr lang="en-US" sz="2800" dirty="0">
                <a:latin typeface="Tahoma" pitchFamily="34" charset="0"/>
                <a:cs typeface="Tahoma" pitchFamily="34" charset="0"/>
              </a:rPr>
              <a:t>reliable, byte stream-oriented </a:t>
            </a:r>
          </a:p>
        </p:txBody>
      </p:sp>
      <p:sp>
        <p:nvSpPr>
          <p:cNvPr id="87050" name="Rectangle 10"/>
          <p:cNvSpPr>
            <a:spLocks noChangeArrowheads="1"/>
          </p:cNvSpPr>
          <p:nvPr/>
        </p:nvSpPr>
        <p:spPr bwMode="auto">
          <a:xfrm>
            <a:off x="0" y="1143000"/>
            <a:ext cx="8763000" cy="895350"/>
          </a:xfrm>
          <a:prstGeom prst="rect">
            <a:avLst/>
          </a:prstGeom>
          <a:noFill/>
          <a:ln w="9525">
            <a:noFill/>
            <a:miter lim="800000"/>
            <a:headEnd/>
            <a:tailEnd/>
          </a:ln>
          <a:effectLst/>
        </p:spPr>
        <p:txBody>
          <a:bodyPr/>
          <a:lstStyle/>
          <a:p>
            <a:pPr marL="342900" indent="11113" algn="l" rtl="0" eaLnBrk="0" fontAlgn="base" hangingPunct="0">
              <a:spcBef>
                <a:spcPct val="20000"/>
              </a:spcBef>
              <a:spcAft>
                <a:spcPct val="0"/>
              </a:spcAft>
              <a:buClr>
                <a:srgbClr val="3333CC"/>
              </a:buClr>
              <a:buSzPct val="85000"/>
              <a:buFont typeface="ZapfDingbats" pitchFamily="82" charset="2"/>
              <a:buNone/>
            </a:pPr>
            <a:r>
              <a:rPr lang="en-US" sz="3200" b="1" dirty="0" smtClean="0">
                <a:ln w="0" cap="rnd" cmpd="thickThin">
                  <a:solidFill>
                    <a:prstClr val="black"/>
                  </a:solidFill>
                  <a:bevel/>
                </a:ln>
                <a:solidFill>
                  <a:srgbClr val="C00000"/>
                </a:solidFill>
                <a:latin typeface="Tahoma" pitchFamily="34" charset="0"/>
                <a:cs typeface="Tahoma" pitchFamily="34" charset="0"/>
              </a:rPr>
              <a:t>Goal: </a:t>
            </a:r>
            <a:r>
              <a:rPr lang="en-US" sz="2800" dirty="0" smtClean="0">
                <a:ln w="0" cap="rnd" cmpd="thickThin">
                  <a:solidFill>
                    <a:prstClr val="black"/>
                  </a:solidFill>
                  <a:bevel/>
                </a:ln>
                <a:solidFill>
                  <a:schemeClr val="tx2"/>
                </a:solidFill>
                <a:latin typeface="Tahoma" pitchFamily="34" charset="0"/>
                <a:cs typeface="Tahoma" pitchFamily="34" charset="0"/>
              </a:rPr>
              <a:t>Learn how to build client/server application that communicate using sockets</a:t>
            </a:r>
            <a:endParaRPr lang="en-US" sz="3200" dirty="0" smtClean="0">
              <a:ln w="0" cap="rnd" cmpd="thickThin">
                <a:solidFill>
                  <a:prstClr val="black"/>
                </a:solidFill>
                <a:bevel/>
              </a:ln>
              <a:solidFill>
                <a:schemeClr val="tx2"/>
              </a:solidFill>
              <a:latin typeface="Tahoma" pitchFamily="34" charset="0"/>
              <a:cs typeface="Tahoma" pitchFamily="34" charset="0"/>
            </a:endParaRPr>
          </a:p>
        </p:txBody>
      </p:sp>
      <p:sp>
        <p:nvSpPr>
          <p:cNvPr id="15" name="TextBox 14"/>
          <p:cNvSpPr txBox="1"/>
          <p:nvPr/>
        </p:nvSpPr>
        <p:spPr>
          <a:xfrm>
            <a:off x="0" y="0"/>
            <a:ext cx="9144000" cy="830997"/>
          </a:xfrm>
          <a:prstGeom prst="rect">
            <a:avLst/>
          </a:prstGeom>
          <a:solidFill>
            <a:srgbClr val="F79646">
              <a:lumMod val="75000"/>
            </a:srgb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smtClean="0">
                <a:ln>
                  <a:noFill/>
                </a:ln>
                <a:solidFill>
                  <a:prstClr val="black"/>
                </a:solidFill>
                <a:effectLst/>
                <a:uLnTx/>
                <a:uFillTx/>
                <a:latin typeface="Tahoma" pitchFamily="34" charset="0"/>
                <a:ea typeface="+mn-ea"/>
                <a:cs typeface="Tahoma" pitchFamily="34" charset="0"/>
              </a:rPr>
              <a:t>Today’s lecture’s objective</a:t>
            </a:r>
            <a:endParaRPr kumimoji="0" lang="th-TH" sz="4000" b="1" i="0" u="none" strike="noStrike" kern="1200" cap="none" spc="0" normalizeH="0" baseline="0" noProof="0" dirty="0">
              <a:ln>
                <a:noFill/>
              </a:ln>
              <a:solidFill>
                <a:prstClr val="black"/>
              </a:solidFill>
              <a:effectLst/>
              <a:uLnTx/>
              <a:uFillTx/>
              <a:latin typeface="Tahoma" pitchFamily="34" charset="0"/>
              <a:ea typeface="+mn-ea"/>
              <a:cs typeface="Tahoma"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2133600"/>
            <a:ext cx="9144000" cy="1631216"/>
          </a:xfrm>
          <a:prstGeom prst="rect">
            <a:avLst/>
          </a:prstGeom>
          <a:solidFill>
            <a:schemeClr val="accent6">
              <a:lumMod val="75000"/>
            </a:schemeClr>
          </a:solidFill>
        </p:spPr>
        <p:txBody>
          <a:bodyPr wrap="square" rtlCol="0">
            <a:spAutoFit/>
          </a:bodyPr>
          <a:lstStyle/>
          <a:p>
            <a:pPr algn="ctr" rtl="0"/>
            <a:r>
              <a:rPr lang="en-US" sz="4800" b="1" dirty="0" smtClean="0">
                <a:ln>
                  <a:solidFill>
                    <a:schemeClr val="bg1"/>
                  </a:solidFill>
                </a:ln>
                <a:solidFill>
                  <a:schemeClr val="tx2"/>
                </a:solidFill>
                <a:latin typeface="Tahoma" pitchFamily="34" charset="0"/>
                <a:cs typeface="Tahoma" pitchFamily="34" charset="0"/>
              </a:rPr>
              <a:t>Background:</a:t>
            </a:r>
          </a:p>
          <a:p>
            <a:pPr algn="ctr" rtl="0"/>
            <a:endParaRPr lang="en-US" sz="1050" b="1" dirty="0" smtClean="0">
              <a:ln>
                <a:solidFill>
                  <a:schemeClr val="bg1"/>
                </a:solidFill>
              </a:ln>
              <a:latin typeface="Tahoma" pitchFamily="34" charset="0"/>
              <a:cs typeface="Tahoma" pitchFamily="34" charset="0"/>
            </a:endParaRPr>
          </a:p>
          <a:p>
            <a:pPr algn="ctr" rtl="0"/>
            <a:r>
              <a:rPr lang="en-US" sz="4000" b="1" dirty="0" smtClean="0">
                <a:ln>
                  <a:solidFill>
                    <a:schemeClr val="bg1"/>
                  </a:solidFill>
                </a:ln>
                <a:latin typeface="Tahoma" pitchFamily="34" charset="0"/>
                <a:cs typeface="Tahoma" pitchFamily="34" charset="0"/>
              </a:rPr>
              <a:t>IP, TCP and UDP </a:t>
            </a:r>
            <a:r>
              <a:rPr lang="en-US" sz="4000" b="1" dirty="0" smtClean="0">
                <a:ln>
                  <a:solidFill>
                    <a:prstClr val="black"/>
                  </a:solidFill>
                </a:ln>
                <a:solidFill>
                  <a:schemeClr val="bg1"/>
                </a:solidFill>
                <a:latin typeface="Tahoma" pitchFamily="34" charset="0"/>
                <a:cs typeface="Tahoma" pitchFamily="34" charset="0"/>
              </a:rPr>
              <a:t>Characteristics</a:t>
            </a:r>
            <a:endParaRPr lang="th-TH" sz="4000" b="1" kern="1200" dirty="0">
              <a:ln>
                <a:solidFill>
                  <a:prstClr val="black"/>
                </a:solidFill>
              </a:ln>
              <a:solidFill>
                <a:schemeClr val="tx2"/>
              </a:solidFill>
              <a:latin typeface="Tahoma" pitchFamily="34" charset="0"/>
              <a:ea typeface="+mn-ea"/>
              <a:cs typeface="Tahoma" pitchFamily="34" charset="0"/>
            </a:endParaRPr>
          </a:p>
        </p:txBody>
      </p:sp>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p:cNvGrpSpPr/>
          <p:nvPr/>
        </p:nvGrpSpPr>
        <p:grpSpPr>
          <a:xfrm>
            <a:off x="990600" y="1600200"/>
            <a:ext cx="7162800" cy="3662065"/>
            <a:chOff x="838200" y="2057400"/>
            <a:chExt cx="7162800" cy="3662065"/>
          </a:xfrm>
        </p:grpSpPr>
        <p:grpSp>
          <p:nvGrpSpPr>
            <p:cNvPr id="2" name="Group 30"/>
            <p:cNvGrpSpPr/>
            <p:nvPr/>
          </p:nvGrpSpPr>
          <p:grpSpPr>
            <a:xfrm>
              <a:off x="838200" y="2057400"/>
              <a:ext cx="7162800" cy="3128665"/>
              <a:chOff x="1828800" y="2209800"/>
              <a:chExt cx="7162800" cy="3128665"/>
            </a:xfrm>
          </p:grpSpPr>
          <p:sp>
            <p:nvSpPr>
              <p:cNvPr id="342022" name="Line 6"/>
              <p:cNvSpPr>
                <a:spLocks noChangeShapeType="1"/>
              </p:cNvSpPr>
              <p:nvPr/>
            </p:nvSpPr>
            <p:spPr bwMode="auto">
              <a:xfrm>
                <a:off x="1828800" y="2971800"/>
                <a:ext cx="5029200" cy="0"/>
              </a:xfrm>
              <a:prstGeom prst="line">
                <a:avLst/>
              </a:prstGeom>
              <a:noFill/>
              <a:ln w="38100">
                <a:solidFill>
                  <a:schemeClr val="tx1"/>
                </a:solidFill>
                <a:prstDash val="dash"/>
                <a:round/>
                <a:headEnd/>
                <a:tailEnd/>
              </a:ln>
              <a:effectLst/>
            </p:spPr>
            <p:txBody>
              <a:bodyPr wrap="none" anchor="ctr"/>
              <a:lstStyle/>
              <a:p>
                <a:pPr algn="ctr"/>
                <a:endParaRPr lang="en-US" sz="2400" b="1"/>
              </a:p>
            </p:txBody>
          </p:sp>
          <p:sp>
            <p:nvSpPr>
              <p:cNvPr id="342023" name="Line 7"/>
              <p:cNvSpPr>
                <a:spLocks noChangeShapeType="1"/>
              </p:cNvSpPr>
              <p:nvPr/>
            </p:nvSpPr>
            <p:spPr bwMode="auto">
              <a:xfrm>
                <a:off x="1828800" y="3581400"/>
                <a:ext cx="5029200" cy="0"/>
              </a:xfrm>
              <a:prstGeom prst="line">
                <a:avLst/>
              </a:prstGeom>
              <a:noFill/>
              <a:ln w="76200">
                <a:solidFill>
                  <a:srgbClr val="C00000"/>
                </a:solidFill>
                <a:prstDash val="dash"/>
                <a:round/>
                <a:headEnd/>
                <a:tailEnd/>
              </a:ln>
              <a:effectLst/>
            </p:spPr>
            <p:txBody>
              <a:bodyPr wrap="none" anchor="ctr"/>
              <a:lstStyle/>
              <a:p>
                <a:pPr algn="ctr"/>
                <a:endParaRPr lang="en-US" sz="2400" b="1"/>
              </a:p>
            </p:txBody>
          </p:sp>
          <p:sp>
            <p:nvSpPr>
              <p:cNvPr id="342024" name="Line 8"/>
              <p:cNvSpPr>
                <a:spLocks noChangeShapeType="1"/>
              </p:cNvSpPr>
              <p:nvPr/>
            </p:nvSpPr>
            <p:spPr bwMode="auto">
              <a:xfrm>
                <a:off x="1828800" y="4191000"/>
                <a:ext cx="5029200" cy="0"/>
              </a:xfrm>
              <a:prstGeom prst="line">
                <a:avLst/>
              </a:prstGeom>
              <a:noFill/>
              <a:ln w="38100">
                <a:solidFill>
                  <a:schemeClr val="tx1"/>
                </a:solidFill>
                <a:prstDash val="dash"/>
                <a:round/>
                <a:headEnd/>
                <a:tailEnd/>
              </a:ln>
              <a:effectLst/>
            </p:spPr>
            <p:txBody>
              <a:bodyPr wrap="none" anchor="ctr"/>
              <a:lstStyle/>
              <a:p>
                <a:pPr algn="ctr"/>
                <a:endParaRPr lang="en-US" sz="2400" b="1"/>
              </a:p>
            </p:txBody>
          </p:sp>
          <p:sp>
            <p:nvSpPr>
              <p:cNvPr id="342025" name="Line 9"/>
              <p:cNvSpPr>
                <a:spLocks noChangeShapeType="1"/>
              </p:cNvSpPr>
              <p:nvPr/>
            </p:nvSpPr>
            <p:spPr bwMode="auto">
              <a:xfrm>
                <a:off x="1828800" y="4800600"/>
                <a:ext cx="5029200" cy="0"/>
              </a:xfrm>
              <a:prstGeom prst="line">
                <a:avLst/>
              </a:prstGeom>
              <a:noFill/>
              <a:ln w="38100">
                <a:solidFill>
                  <a:schemeClr val="tx1"/>
                </a:solidFill>
                <a:prstDash val="dash"/>
                <a:round/>
                <a:headEnd/>
                <a:tailEnd/>
              </a:ln>
              <a:effectLst/>
            </p:spPr>
            <p:txBody>
              <a:bodyPr wrap="none" anchor="ctr"/>
              <a:lstStyle/>
              <a:p>
                <a:pPr algn="ctr"/>
                <a:endParaRPr lang="en-US" sz="2400" b="1"/>
              </a:p>
            </p:txBody>
          </p:sp>
          <p:sp>
            <p:nvSpPr>
              <p:cNvPr id="342026" name="Rectangle 10" descr="Paper bag"/>
              <p:cNvSpPr>
                <a:spLocks noChangeArrowheads="1"/>
              </p:cNvSpPr>
              <p:nvPr/>
            </p:nvSpPr>
            <p:spPr bwMode="auto">
              <a:xfrm>
                <a:off x="4343400" y="2362200"/>
                <a:ext cx="1219200" cy="457200"/>
              </a:xfrm>
              <a:prstGeom prst="rect">
                <a:avLst/>
              </a:prstGeom>
              <a:noFill/>
              <a:ln w="38100">
                <a:solidFill>
                  <a:schemeClr val="tx1"/>
                </a:solidFill>
                <a:miter lim="800000"/>
                <a:headEnd/>
                <a:tailEnd/>
              </a:ln>
              <a:effectLst/>
            </p:spPr>
            <p:txBody>
              <a:bodyPr wrap="none" anchor="ctr"/>
              <a:lstStyle/>
              <a:p>
                <a:pPr algn="ctr"/>
                <a:endParaRPr lang="en-US" sz="2400" b="1"/>
              </a:p>
            </p:txBody>
          </p:sp>
          <p:sp>
            <p:nvSpPr>
              <p:cNvPr id="342027" name="Rectangle 11" descr="Paper bag"/>
              <p:cNvSpPr>
                <a:spLocks noChangeArrowheads="1"/>
              </p:cNvSpPr>
              <p:nvPr/>
            </p:nvSpPr>
            <p:spPr bwMode="auto">
              <a:xfrm>
                <a:off x="4343400" y="3048000"/>
                <a:ext cx="1219200" cy="457200"/>
              </a:xfrm>
              <a:prstGeom prst="rect">
                <a:avLst/>
              </a:prstGeom>
              <a:noFill/>
              <a:ln w="38100">
                <a:solidFill>
                  <a:schemeClr val="tx1"/>
                </a:solidFill>
                <a:miter lim="800000"/>
                <a:headEnd/>
                <a:tailEnd/>
              </a:ln>
              <a:effectLst/>
            </p:spPr>
            <p:txBody>
              <a:bodyPr wrap="none" anchor="ctr"/>
              <a:lstStyle/>
              <a:p>
                <a:pPr algn="ctr"/>
                <a:endParaRPr lang="en-US" sz="2400" b="1"/>
              </a:p>
            </p:txBody>
          </p:sp>
          <p:sp>
            <p:nvSpPr>
              <p:cNvPr id="342028" name="Rectangle 12" descr="Paper bag"/>
              <p:cNvSpPr>
                <a:spLocks noChangeArrowheads="1"/>
              </p:cNvSpPr>
              <p:nvPr/>
            </p:nvSpPr>
            <p:spPr bwMode="auto">
              <a:xfrm>
                <a:off x="3733800" y="3048000"/>
                <a:ext cx="609600" cy="457200"/>
              </a:xfrm>
              <a:prstGeom prst="rect">
                <a:avLst/>
              </a:prstGeom>
              <a:noFill/>
              <a:ln w="38100">
                <a:solidFill>
                  <a:schemeClr val="tx1"/>
                </a:solidFill>
                <a:miter lim="800000"/>
                <a:headEnd/>
                <a:tailEnd/>
              </a:ln>
              <a:effectLst/>
            </p:spPr>
            <p:txBody>
              <a:bodyPr wrap="none" anchor="ctr"/>
              <a:lstStyle/>
              <a:p>
                <a:pPr algn="ctr"/>
                <a:endParaRPr lang="en-US" sz="2400" b="1"/>
              </a:p>
            </p:txBody>
          </p:sp>
          <p:sp>
            <p:nvSpPr>
              <p:cNvPr id="342029" name="Text Box 13" descr="Paper bag"/>
              <p:cNvSpPr txBox="1">
                <a:spLocks noChangeArrowheads="1"/>
              </p:cNvSpPr>
              <p:nvPr/>
            </p:nvSpPr>
            <p:spPr bwMode="auto">
              <a:xfrm>
                <a:off x="3733800" y="3048000"/>
                <a:ext cx="533400" cy="461665"/>
              </a:xfrm>
              <a:prstGeom prst="rect">
                <a:avLst/>
              </a:prstGeom>
              <a:noFill/>
              <a:ln w="76200">
                <a:noFill/>
                <a:miter lim="800000"/>
                <a:headEnd/>
                <a:tailEnd/>
              </a:ln>
              <a:effectLst/>
            </p:spPr>
            <p:txBody>
              <a:bodyPr>
                <a:spAutoFit/>
              </a:bodyPr>
              <a:lstStyle/>
              <a:p>
                <a:pPr algn="ctr">
                  <a:spcBef>
                    <a:spcPct val="50000"/>
                  </a:spcBef>
                </a:pPr>
                <a:r>
                  <a:rPr lang="en-US" sz="2400" b="1"/>
                  <a:t>A</a:t>
                </a:r>
              </a:p>
            </p:txBody>
          </p:sp>
          <p:sp>
            <p:nvSpPr>
              <p:cNvPr id="342030" name="Rectangle 14" descr="Paper bag"/>
              <p:cNvSpPr>
                <a:spLocks noChangeArrowheads="1"/>
              </p:cNvSpPr>
              <p:nvPr/>
            </p:nvSpPr>
            <p:spPr bwMode="auto">
              <a:xfrm>
                <a:off x="3733800" y="3657600"/>
                <a:ext cx="1828800" cy="457200"/>
              </a:xfrm>
              <a:prstGeom prst="rect">
                <a:avLst/>
              </a:prstGeom>
              <a:noFill/>
              <a:ln w="38100">
                <a:solidFill>
                  <a:schemeClr val="tx1"/>
                </a:solidFill>
                <a:miter lim="800000"/>
                <a:headEnd/>
                <a:tailEnd/>
              </a:ln>
              <a:effectLst/>
            </p:spPr>
            <p:txBody>
              <a:bodyPr wrap="none" anchor="ctr"/>
              <a:lstStyle/>
              <a:p>
                <a:pPr algn="ctr"/>
                <a:endParaRPr lang="en-US" sz="2400" b="1"/>
              </a:p>
            </p:txBody>
          </p:sp>
          <p:sp>
            <p:nvSpPr>
              <p:cNvPr id="342031" name="Rectangle 15" descr="Paper bag"/>
              <p:cNvSpPr>
                <a:spLocks noChangeArrowheads="1"/>
              </p:cNvSpPr>
              <p:nvPr/>
            </p:nvSpPr>
            <p:spPr bwMode="auto">
              <a:xfrm>
                <a:off x="3124200" y="3657600"/>
                <a:ext cx="609600" cy="457200"/>
              </a:xfrm>
              <a:prstGeom prst="rect">
                <a:avLst/>
              </a:prstGeom>
              <a:noFill/>
              <a:ln w="38100">
                <a:solidFill>
                  <a:schemeClr val="tx1"/>
                </a:solidFill>
                <a:miter lim="800000"/>
                <a:headEnd/>
                <a:tailEnd/>
              </a:ln>
              <a:effectLst/>
            </p:spPr>
            <p:txBody>
              <a:bodyPr wrap="none" anchor="ctr"/>
              <a:lstStyle/>
              <a:p>
                <a:pPr algn="ctr"/>
                <a:endParaRPr lang="en-US" sz="2400" b="1"/>
              </a:p>
            </p:txBody>
          </p:sp>
          <p:sp>
            <p:nvSpPr>
              <p:cNvPr id="342032" name="Text Box 16" descr="Paper bag"/>
              <p:cNvSpPr txBox="1">
                <a:spLocks noChangeArrowheads="1"/>
              </p:cNvSpPr>
              <p:nvPr/>
            </p:nvSpPr>
            <p:spPr bwMode="auto">
              <a:xfrm>
                <a:off x="3124200" y="3657600"/>
                <a:ext cx="533400" cy="461665"/>
              </a:xfrm>
              <a:prstGeom prst="rect">
                <a:avLst/>
              </a:prstGeom>
              <a:noFill/>
              <a:ln w="76200">
                <a:noFill/>
                <a:miter lim="800000"/>
                <a:headEnd/>
                <a:tailEnd/>
              </a:ln>
              <a:effectLst/>
            </p:spPr>
            <p:txBody>
              <a:bodyPr>
                <a:spAutoFit/>
              </a:bodyPr>
              <a:lstStyle/>
              <a:p>
                <a:pPr algn="ctr">
                  <a:spcBef>
                    <a:spcPct val="50000"/>
                  </a:spcBef>
                </a:pPr>
                <a:r>
                  <a:rPr lang="en-US" sz="2400" b="1"/>
                  <a:t>T</a:t>
                </a:r>
              </a:p>
            </p:txBody>
          </p:sp>
          <p:sp>
            <p:nvSpPr>
              <p:cNvPr id="342033" name="Rectangle 17" descr="Paper bag"/>
              <p:cNvSpPr>
                <a:spLocks noChangeArrowheads="1"/>
              </p:cNvSpPr>
              <p:nvPr/>
            </p:nvSpPr>
            <p:spPr bwMode="auto">
              <a:xfrm>
                <a:off x="3124200" y="4267200"/>
                <a:ext cx="2438400" cy="457200"/>
              </a:xfrm>
              <a:prstGeom prst="rect">
                <a:avLst/>
              </a:prstGeom>
              <a:noFill/>
              <a:ln w="38100">
                <a:solidFill>
                  <a:schemeClr val="tx1"/>
                </a:solidFill>
                <a:miter lim="800000"/>
                <a:headEnd/>
                <a:tailEnd/>
              </a:ln>
              <a:effectLst/>
            </p:spPr>
            <p:txBody>
              <a:bodyPr wrap="none" anchor="ctr"/>
              <a:lstStyle/>
              <a:p>
                <a:pPr algn="ctr"/>
                <a:endParaRPr lang="en-US" sz="2400" b="1"/>
              </a:p>
            </p:txBody>
          </p:sp>
          <p:sp>
            <p:nvSpPr>
              <p:cNvPr id="342034" name="Rectangle 18" descr="Paper bag"/>
              <p:cNvSpPr>
                <a:spLocks noChangeArrowheads="1"/>
              </p:cNvSpPr>
              <p:nvPr/>
            </p:nvSpPr>
            <p:spPr bwMode="auto">
              <a:xfrm>
                <a:off x="2514600" y="4267200"/>
                <a:ext cx="609600" cy="457200"/>
              </a:xfrm>
              <a:prstGeom prst="rect">
                <a:avLst/>
              </a:prstGeom>
              <a:noFill/>
              <a:ln w="38100">
                <a:solidFill>
                  <a:schemeClr val="tx1"/>
                </a:solidFill>
                <a:miter lim="800000"/>
                <a:headEnd/>
                <a:tailEnd/>
              </a:ln>
              <a:effectLst/>
            </p:spPr>
            <p:txBody>
              <a:bodyPr wrap="none" anchor="ctr"/>
              <a:lstStyle/>
              <a:p>
                <a:pPr algn="ctr"/>
                <a:endParaRPr lang="en-US" sz="2400" b="1"/>
              </a:p>
            </p:txBody>
          </p:sp>
          <p:sp>
            <p:nvSpPr>
              <p:cNvPr id="342035" name="Text Box 19" descr="Paper bag"/>
              <p:cNvSpPr txBox="1">
                <a:spLocks noChangeArrowheads="1"/>
              </p:cNvSpPr>
              <p:nvPr/>
            </p:nvSpPr>
            <p:spPr bwMode="auto">
              <a:xfrm>
                <a:off x="2514600" y="4267200"/>
                <a:ext cx="533400" cy="461665"/>
              </a:xfrm>
              <a:prstGeom prst="rect">
                <a:avLst/>
              </a:prstGeom>
              <a:noFill/>
              <a:ln w="76200">
                <a:noFill/>
                <a:miter lim="800000"/>
                <a:headEnd/>
                <a:tailEnd/>
              </a:ln>
              <a:effectLst/>
            </p:spPr>
            <p:txBody>
              <a:bodyPr>
                <a:spAutoFit/>
              </a:bodyPr>
              <a:lstStyle/>
              <a:p>
                <a:pPr algn="ctr">
                  <a:spcBef>
                    <a:spcPct val="50000"/>
                  </a:spcBef>
                </a:pPr>
                <a:r>
                  <a:rPr lang="en-US" sz="2400" b="1"/>
                  <a:t>N</a:t>
                </a:r>
              </a:p>
            </p:txBody>
          </p:sp>
          <p:sp>
            <p:nvSpPr>
              <p:cNvPr id="342036" name="Text Box 20" descr="Paper bag"/>
              <p:cNvSpPr txBox="1">
                <a:spLocks noChangeArrowheads="1"/>
              </p:cNvSpPr>
              <p:nvPr/>
            </p:nvSpPr>
            <p:spPr bwMode="auto">
              <a:xfrm>
                <a:off x="4419600" y="2362200"/>
                <a:ext cx="1066800" cy="461665"/>
              </a:xfrm>
              <a:prstGeom prst="rect">
                <a:avLst/>
              </a:prstGeom>
              <a:noFill/>
              <a:ln w="76200">
                <a:noFill/>
                <a:miter lim="800000"/>
                <a:headEnd/>
                <a:tailEnd/>
              </a:ln>
              <a:effectLst/>
            </p:spPr>
            <p:txBody>
              <a:bodyPr>
                <a:spAutoFit/>
              </a:bodyPr>
              <a:lstStyle/>
              <a:p>
                <a:pPr algn="ctr">
                  <a:spcBef>
                    <a:spcPct val="50000"/>
                  </a:spcBef>
                </a:pPr>
                <a:r>
                  <a:rPr lang="en-US" sz="2400" b="1"/>
                  <a:t>DATA</a:t>
                </a:r>
              </a:p>
            </p:txBody>
          </p:sp>
          <p:sp>
            <p:nvSpPr>
              <p:cNvPr id="342037" name="Rectangle 21" descr="Paper bag"/>
              <p:cNvSpPr>
                <a:spLocks noChangeArrowheads="1"/>
              </p:cNvSpPr>
              <p:nvPr/>
            </p:nvSpPr>
            <p:spPr bwMode="auto">
              <a:xfrm>
                <a:off x="2514600" y="4876800"/>
                <a:ext cx="3048000" cy="457200"/>
              </a:xfrm>
              <a:prstGeom prst="rect">
                <a:avLst/>
              </a:prstGeom>
              <a:noFill/>
              <a:ln w="38100">
                <a:solidFill>
                  <a:schemeClr val="tx1"/>
                </a:solidFill>
                <a:miter lim="800000"/>
                <a:headEnd/>
                <a:tailEnd/>
              </a:ln>
              <a:effectLst/>
            </p:spPr>
            <p:txBody>
              <a:bodyPr wrap="none" anchor="ctr"/>
              <a:lstStyle/>
              <a:p>
                <a:pPr algn="ctr"/>
                <a:endParaRPr lang="en-US" sz="2400" b="1"/>
              </a:p>
            </p:txBody>
          </p:sp>
          <p:sp>
            <p:nvSpPr>
              <p:cNvPr id="342038" name="Rectangle 22" descr="Paper bag"/>
              <p:cNvSpPr>
                <a:spLocks noChangeArrowheads="1"/>
              </p:cNvSpPr>
              <p:nvPr/>
            </p:nvSpPr>
            <p:spPr bwMode="auto">
              <a:xfrm>
                <a:off x="1905000" y="4876800"/>
                <a:ext cx="609600" cy="457200"/>
              </a:xfrm>
              <a:prstGeom prst="rect">
                <a:avLst/>
              </a:prstGeom>
              <a:noFill/>
              <a:ln w="38100">
                <a:solidFill>
                  <a:schemeClr val="tx1"/>
                </a:solidFill>
                <a:miter lim="800000"/>
                <a:headEnd/>
                <a:tailEnd/>
              </a:ln>
              <a:effectLst/>
            </p:spPr>
            <p:txBody>
              <a:bodyPr wrap="none" anchor="ctr"/>
              <a:lstStyle/>
              <a:p>
                <a:pPr algn="ctr"/>
                <a:endParaRPr lang="en-US" sz="2400" b="1"/>
              </a:p>
            </p:txBody>
          </p:sp>
          <p:sp>
            <p:nvSpPr>
              <p:cNvPr id="342039" name="Text Box 23" descr="Paper bag"/>
              <p:cNvSpPr txBox="1">
                <a:spLocks noChangeArrowheads="1"/>
              </p:cNvSpPr>
              <p:nvPr/>
            </p:nvSpPr>
            <p:spPr bwMode="auto">
              <a:xfrm>
                <a:off x="1828800" y="4876800"/>
                <a:ext cx="838200" cy="461665"/>
              </a:xfrm>
              <a:prstGeom prst="rect">
                <a:avLst/>
              </a:prstGeom>
              <a:noFill/>
              <a:ln w="76200">
                <a:noFill/>
                <a:miter lim="800000"/>
                <a:headEnd/>
                <a:tailEnd/>
              </a:ln>
              <a:effectLst/>
            </p:spPr>
            <p:txBody>
              <a:bodyPr>
                <a:spAutoFit/>
              </a:bodyPr>
              <a:lstStyle/>
              <a:p>
                <a:pPr algn="ctr">
                  <a:spcBef>
                    <a:spcPct val="50000"/>
                  </a:spcBef>
                </a:pPr>
                <a:r>
                  <a:rPr lang="en-US" sz="2400" b="1"/>
                  <a:t>DL</a:t>
                </a:r>
              </a:p>
            </p:txBody>
          </p:sp>
          <p:sp>
            <p:nvSpPr>
              <p:cNvPr id="342040" name="Text Box 24" descr="Paper bag"/>
              <p:cNvSpPr txBox="1">
                <a:spLocks noChangeArrowheads="1"/>
              </p:cNvSpPr>
              <p:nvPr/>
            </p:nvSpPr>
            <p:spPr bwMode="auto">
              <a:xfrm>
                <a:off x="5410200" y="4876800"/>
                <a:ext cx="1143000" cy="461665"/>
              </a:xfrm>
              <a:prstGeom prst="rect">
                <a:avLst/>
              </a:prstGeom>
              <a:noFill/>
              <a:ln w="76200">
                <a:noFill/>
                <a:miter lim="800000"/>
                <a:headEnd/>
                <a:tailEnd/>
              </a:ln>
              <a:effectLst/>
            </p:spPr>
            <p:txBody>
              <a:bodyPr>
                <a:spAutoFit/>
              </a:bodyPr>
              <a:lstStyle/>
              <a:p>
                <a:pPr algn="ctr">
                  <a:spcBef>
                    <a:spcPct val="50000"/>
                  </a:spcBef>
                </a:pPr>
                <a:r>
                  <a:rPr lang="en-US" sz="2400" b="1" dirty="0"/>
                  <a:t>CRC</a:t>
                </a:r>
              </a:p>
            </p:txBody>
          </p:sp>
          <p:sp>
            <p:nvSpPr>
              <p:cNvPr id="342041" name="Rectangle 25" descr="Paper bag"/>
              <p:cNvSpPr>
                <a:spLocks noChangeArrowheads="1"/>
              </p:cNvSpPr>
              <p:nvPr/>
            </p:nvSpPr>
            <p:spPr bwMode="auto">
              <a:xfrm>
                <a:off x="5562600" y="4876800"/>
                <a:ext cx="914400" cy="457200"/>
              </a:xfrm>
              <a:prstGeom prst="rect">
                <a:avLst/>
              </a:prstGeom>
              <a:noFill/>
              <a:ln w="38100">
                <a:solidFill>
                  <a:schemeClr val="tx1"/>
                </a:solidFill>
                <a:miter lim="800000"/>
                <a:headEnd/>
                <a:tailEnd/>
              </a:ln>
              <a:effectLst/>
            </p:spPr>
            <p:txBody>
              <a:bodyPr wrap="none" anchor="ctr"/>
              <a:lstStyle/>
              <a:p>
                <a:pPr algn="ctr"/>
                <a:endParaRPr lang="en-US" sz="2400" b="1"/>
              </a:p>
            </p:txBody>
          </p:sp>
          <p:sp>
            <p:nvSpPr>
              <p:cNvPr id="342042" name="Text Box 26" descr="Paper bag"/>
              <p:cNvSpPr txBox="1">
                <a:spLocks noChangeArrowheads="1"/>
              </p:cNvSpPr>
              <p:nvPr/>
            </p:nvSpPr>
            <p:spPr bwMode="auto">
              <a:xfrm>
                <a:off x="6781800" y="3048000"/>
                <a:ext cx="2209800" cy="461665"/>
              </a:xfrm>
              <a:prstGeom prst="rect">
                <a:avLst/>
              </a:prstGeom>
              <a:noFill/>
              <a:ln w="38100">
                <a:noFill/>
                <a:miter lim="800000"/>
                <a:headEnd/>
                <a:tailEnd/>
              </a:ln>
              <a:effectLst/>
            </p:spPr>
            <p:txBody>
              <a:bodyPr>
                <a:spAutoFit/>
              </a:bodyPr>
              <a:lstStyle/>
              <a:p>
                <a:pPr algn="ctr">
                  <a:spcBef>
                    <a:spcPct val="50000"/>
                  </a:spcBef>
                </a:pPr>
                <a:r>
                  <a:rPr lang="en-US" sz="2400" b="1" dirty="0"/>
                  <a:t>Application</a:t>
                </a:r>
              </a:p>
            </p:txBody>
          </p:sp>
          <p:sp>
            <p:nvSpPr>
              <p:cNvPr id="342046" name="Text Box 30" descr="Paper bag"/>
              <p:cNvSpPr txBox="1">
                <a:spLocks noChangeArrowheads="1"/>
              </p:cNvSpPr>
              <p:nvPr/>
            </p:nvSpPr>
            <p:spPr bwMode="auto">
              <a:xfrm>
                <a:off x="6781800" y="3657600"/>
                <a:ext cx="2209800" cy="461665"/>
              </a:xfrm>
              <a:prstGeom prst="rect">
                <a:avLst/>
              </a:prstGeom>
              <a:noFill/>
              <a:ln w="38100">
                <a:noFill/>
                <a:miter lim="800000"/>
                <a:headEnd/>
                <a:tailEnd/>
              </a:ln>
              <a:effectLst/>
            </p:spPr>
            <p:txBody>
              <a:bodyPr>
                <a:spAutoFit/>
              </a:bodyPr>
              <a:lstStyle/>
              <a:p>
                <a:pPr algn="ctr">
                  <a:spcBef>
                    <a:spcPct val="50000"/>
                  </a:spcBef>
                </a:pPr>
                <a:r>
                  <a:rPr lang="en-US" sz="2400" b="1" dirty="0" smtClean="0"/>
                  <a:t>Transport</a:t>
                </a:r>
                <a:endParaRPr lang="en-US" sz="2400" b="1" dirty="0"/>
              </a:p>
            </p:txBody>
          </p:sp>
          <p:sp>
            <p:nvSpPr>
              <p:cNvPr id="342047" name="Text Box 31" descr="Paper bag"/>
              <p:cNvSpPr txBox="1">
                <a:spLocks noChangeArrowheads="1"/>
              </p:cNvSpPr>
              <p:nvPr/>
            </p:nvSpPr>
            <p:spPr bwMode="auto">
              <a:xfrm>
                <a:off x="6781800" y="4267200"/>
                <a:ext cx="2209800" cy="461665"/>
              </a:xfrm>
              <a:prstGeom prst="rect">
                <a:avLst/>
              </a:prstGeom>
              <a:noFill/>
              <a:ln w="38100">
                <a:noFill/>
                <a:miter lim="800000"/>
                <a:headEnd/>
                <a:tailEnd/>
              </a:ln>
              <a:effectLst/>
            </p:spPr>
            <p:txBody>
              <a:bodyPr>
                <a:spAutoFit/>
              </a:bodyPr>
              <a:lstStyle/>
              <a:p>
                <a:pPr algn="ctr">
                  <a:spcBef>
                    <a:spcPct val="50000"/>
                  </a:spcBef>
                </a:pPr>
                <a:r>
                  <a:rPr lang="en-US" sz="2400" b="1" dirty="0" smtClean="0"/>
                  <a:t>Network</a:t>
                </a:r>
                <a:endParaRPr lang="en-US" sz="2400" b="1" dirty="0"/>
              </a:p>
            </p:txBody>
          </p:sp>
          <p:sp>
            <p:nvSpPr>
              <p:cNvPr id="342048" name="Text Box 32" descr="Paper bag"/>
              <p:cNvSpPr txBox="1">
                <a:spLocks noChangeArrowheads="1"/>
              </p:cNvSpPr>
              <p:nvPr/>
            </p:nvSpPr>
            <p:spPr bwMode="auto">
              <a:xfrm>
                <a:off x="6781800" y="4876800"/>
                <a:ext cx="2209800" cy="461665"/>
              </a:xfrm>
              <a:prstGeom prst="rect">
                <a:avLst/>
              </a:prstGeom>
              <a:noFill/>
              <a:ln w="38100">
                <a:noFill/>
                <a:miter lim="800000"/>
                <a:headEnd/>
                <a:tailEnd/>
              </a:ln>
              <a:effectLst/>
            </p:spPr>
            <p:txBody>
              <a:bodyPr>
                <a:spAutoFit/>
              </a:bodyPr>
              <a:lstStyle/>
              <a:p>
                <a:pPr algn="ctr">
                  <a:spcBef>
                    <a:spcPct val="50000"/>
                  </a:spcBef>
                </a:pPr>
                <a:r>
                  <a:rPr lang="en-US" sz="2400" b="1" dirty="0" smtClean="0"/>
                  <a:t>Data Link</a:t>
                </a:r>
                <a:endParaRPr lang="en-US" sz="2400" b="1" dirty="0"/>
              </a:p>
            </p:txBody>
          </p:sp>
          <p:sp>
            <p:nvSpPr>
              <p:cNvPr id="342050" name="Text Box 34" descr="Paper bag"/>
              <p:cNvSpPr txBox="1">
                <a:spLocks noChangeArrowheads="1"/>
              </p:cNvSpPr>
              <p:nvPr/>
            </p:nvSpPr>
            <p:spPr bwMode="auto">
              <a:xfrm>
                <a:off x="6858000" y="2209800"/>
                <a:ext cx="1752600" cy="523220"/>
              </a:xfrm>
              <a:prstGeom prst="rect">
                <a:avLst/>
              </a:prstGeom>
              <a:noFill/>
              <a:ln w="38100">
                <a:noFill/>
                <a:miter lim="800000"/>
                <a:headEnd/>
                <a:tailEnd/>
              </a:ln>
              <a:effectLst/>
            </p:spPr>
            <p:txBody>
              <a:bodyPr>
                <a:spAutoFit/>
              </a:bodyPr>
              <a:lstStyle/>
              <a:p>
                <a:pPr algn="ctr">
                  <a:spcBef>
                    <a:spcPct val="50000"/>
                  </a:spcBef>
                </a:pPr>
                <a:r>
                  <a:rPr lang="en-US" sz="2800" b="1" dirty="0">
                    <a:solidFill>
                      <a:srgbClr val="B40000"/>
                    </a:solidFill>
                  </a:rPr>
                  <a:t>Socket API</a:t>
                </a:r>
              </a:p>
            </p:txBody>
          </p:sp>
          <p:cxnSp>
            <p:nvCxnSpPr>
              <p:cNvPr id="342051" name="AutoShape 35"/>
              <p:cNvCxnSpPr>
                <a:cxnSpLocks noChangeShapeType="1"/>
                <a:stCxn id="342050" idx="1"/>
              </p:cNvCxnSpPr>
              <p:nvPr/>
            </p:nvCxnSpPr>
            <p:spPr bwMode="auto">
              <a:xfrm rot="10800000" flipV="1">
                <a:off x="5715000" y="2471409"/>
                <a:ext cx="1143000" cy="1033789"/>
              </a:xfrm>
              <a:prstGeom prst="curvedConnector3">
                <a:avLst>
                  <a:gd name="adj1" fmla="val 50000"/>
                </a:avLst>
              </a:prstGeom>
              <a:noFill/>
              <a:ln w="38100">
                <a:solidFill>
                  <a:srgbClr val="B40000"/>
                </a:solidFill>
                <a:round/>
                <a:headEnd/>
                <a:tailEnd type="triangle" w="med" len="med"/>
              </a:ln>
              <a:effectLst/>
            </p:spPr>
          </p:cxnSp>
          <p:sp>
            <p:nvSpPr>
              <p:cNvPr id="342053" name="Line 37"/>
              <p:cNvSpPr>
                <a:spLocks noChangeShapeType="1"/>
              </p:cNvSpPr>
              <p:nvPr/>
            </p:nvSpPr>
            <p:spPr bwMode="auto">
              <a:xfrm>
                <a:off x="4876800" y="2819400"/>
                <a:ext cx="0" cy="2133600"/>
              </a:xfrm>
              <a:prstGeom prst="line">
                <a:avLst/>
              </a:prstGeom>
              <a:noFill/>
              <a:ln w="76200">
                <a:solidFill>
                  <a:schemeClr val="accent1"/>
                </a:solidFill>
                <a:round/>
                <a:headEnd/>
                <a:tailEnd type="triangle" w="med" len="med"/>
              </a:ln>
              <a:effectLst/>
            </p:spPr>
            <p:txBody>
              <a:bodyPr wrap="none" anchor="ctr"/>
              <a:lstStyle/>
              <a:p>
                <a:pPr algn="ctr"/>
                <a:endParaRPr lang="en-US" sz="2400" b="1"/>
              </a:p>
            </p:txBody>
          </p:sp>
        </p:grpSp>
        <p:sp>
          <p:nvSpPr>
            <p:cNvPr id="32" name="Line 6"/>
            <p:cNvSpPr>
              <a:spLocks noChangeShapeType="1"/>
            </p:cNvSpPr>
            <p:nvPr/>
          </p:nvSpPr>
          <p:spPr bwMode="auto">
            <a:xfrm>
              <a:off x="838200" y="5257800"/>
              <a:ext cx="5029200" cy="0"/>
            </a:xfrm>
            <a:prstGeom prst="line">
              <a:avLst/>
            </a:prstGeom>
            <a:noFill/>
            <a:ln w="38100">
              <a:solidFill>
                <a:schemeClr val="tx1"/>
              </a:solidFill>
              <a:prstDash val="dash"/>
              <a:round/>
              <a:headEnd/>
              <a:tailEnd/>
            </a:ln>
            <a:effectLst/>
          </p:spPr>
          <p:txBody>
            <a:bodyPr wrap="none" anchor="ctr"/>
            <a:lstStyle/>
            <a:p>
              <a:pPr algn="ctr"/>
              <a:endParaRPr lang="en-US" sz="2400" b="1"/>
            </a:p>
          </p:txBody>
        </p:sp>
        <p:sp>
          <p:nvSpPr>
            <p:cNvPr id="33" name="Text Box 32" descr="Paper bag"/>
            <p:cNvSpPr txBox="1">
              <a:spLocks noChangeArrowheads="1"/>
            </p:cNvSpPr>
            <p:nvPr/>
          </p:nvSpPr>
          <p:spPr bwMode="auto">
            <a:xfrm>
              <a:off x="5791200" y="5257800"/>
              <a:ext cx="2209800" cy="461665"/>
            </a:xfrm>
            <a:prstGeom prst="rect">
              <a:avLst/>
            </a:prstGeom>
            <a:noFill/>
            <a:ln w="38100">
              <a:noFill/>
              <a:miter lim="800000"/>
              <a:headEnd/>
              <a:tailEnd/>
            </a:ln>
            <a:effectLst/>
          </p:spPr>
          <p:txBody>
            <a:bodyPr>
              <a:spAutoFit/>
            </a:bodyPr>
            <a:lstStyle/>
            <a:p>
              <a:pPr algn="ctr">
                <a:spcBef>
                  <a:spcPct val="50000"/>
                </a:spcBef>
              </a:pPr>
              <a:r>
                <a:rPr lang="en-US" sz="2400" b="1" dirty="0" smtClean="0"/>
                <a:t>Physical (bits)</a:t>
              </a:r>
              <a:endParaRPr lang="en-US" sz="2400" b="1" dirty="0"/>
            </a:p>
          </p:txBody>
        </p:sp>
      </p:grpSp>
      <p:sp>
        <p:nvSpPr>
          <p:cNvPr id="35" name="TextBox 34"/>
          <p:cNvSpPr txBox="1"/>
          <p:nvPr/>
        </p:nvSpPr>
        <p:spPr>
          <a:xfrm>
            <a:off x="0" y="0"/>
            <a:ext cx="9144000" cy="769441"/>
          </a:xfrm>
          <a:prstGeom prst="rect">
            <a:avLst/>
          </a:prstGeom>
          <a:solidFill>
            <a:schemeClr val="accent6">
              <a:lumMod val="75000"/>
            </a:schemeClr>
          </a:solidFill>
        </p:spPr>
        <p:txBody>
          <a:bodyPr wrap="square" rtlCol="0">
            <a:spAutoFit/>
          </a:bodyPr>
          <a:lstStyle/>
          <a:p>
            <a:pPr algn="ctr" rtl="0"/>
            <a:r>
              <a:rPr lang="en-US" sz="4400" b="1" kern="1200" dirty="0" smtClean="0">
                <a:latin typeface="Tahoma" pitchFamily="34" charset="0"/>
                <a:cs typeface="Tahoma" pitchFamily="34" charset="0"/>
              </a:rPr>
              <a:t>Where </a:t>
            </a:r>
            <a:r>
              <a:rPr lang="en-US" sz="4400" b="1" dirty="0" smtClean="0">
                <a:latin typeface="Tahoma" pitchFamily="34" charset="0"/>
                <a:cs typeface="Tahoma" pitchFamily="34" charset="0"/>
              </a:rPr>
              <a:t>does Socket API lie?</a:t>
            </a:r>
            <a:endParaRPr lang="th-TH" sz="3600" b="1" kern="1200" dirty="0">
              <a:latin typeface="Tahoma" pitchFamily="34" charset="0"/>
              <a:cs typeface="Tahoma" pitchFamily="34"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9" name="Rectangle 7"/>
          <p:cNvSpPr>
            <a:spLocks noGrp="1" noChangeArrowheads="1"/>
          </p:cNvSpPr>
          <p:nvPr>
            <p:ph type="body" idx="1"/>
          </p:nvPr>
        </p:nvSpPr>
        <p:spPr>
          <a:xfrm>
            <a:off x="381000" y="1143000"/>
            <a:ext cx="8610600" cy="4525963"/>
          </a:xfrm>
        </p:spPr>
        <p:txBody>
          <a:bodyPr>
            <a:noAutofit/>
          </a:bodyPr>
          <a:lstStyle/>
          <a:p>
            <a:r>
              <a:rPr lang="en-US" altLang="en-US" b="1" dirty="0" smtClean="0">
                <a:ln w="0" cap="rnd" cmpd="thickThin">
                  <a:solidFill>
                    <a:prstClr val="black"/>
                  </a:solidFill>
                  <a:bevel/>
                </a:ln>
                <a:solidFill>
                  <a:schemeClr val="tx2"/>
                </a:solidFill>
              </a:rPr>
              <a:t>Datagram-based</a:t>
            </a:r>
          </a:p>
          <a:p>
            <a:pPr marL="571500" lvl="1" indent="-514350">
              <a:buClr>
                <a:schemeClr val="accent6">
                  <a:lumMod val="75000"/>
                </a:schemeClr>
              </a:buClr>
            </a:pPr>
            <a:r>
              <a:rPr lang="en-US" altLang="en-US" sz="3200" b="1" dirty="0" smtClean="0">
                <a:ln w="0" cap="rnd" cmpd="thickThin">
                  <a:noFill/>
                  <a:bevel/>
                </a:ln>
                <a:solidFill>
                  <a:srgbClr val="C00000"/>
                </a:solidFill>
              </a:rPr>
              <a:t>Connectionless</a:t>
            </a:r>
          </a:p>
          <a:p>
            <a:r>
              <a:rPr lang="en-US" altLang="en-US" b="1" dirty="0" smtClean="0">
                <a:ln w="0" cap="rnd" cmpd="thickThin">
                  <a:solidFill>
                    <a:prstClr val="black"/>
                  </a:solidFill>
                  <a:bevel/>
                </a:ln>
                <a:solidFill>
                  <a:schemeClr val="tx2"/>
                </a:solidFill>
              </a:rPr>
              <a:t>Unreliable</a:t>
            </a:r>
          </a:p>
          <a:p>
            <a:pPr marL="571500" lvl="1" indent="-514350">
              <a:buClr>
                <a:schemeClr val="accent6">
                  <a:lumMod val="75000"/>
                </a:schemeClr>
              </a:buClr>
            </a:pPr>
            <a:r>
              <a:rPr lang="en-US" altLang="en-US" sz="3200" b="1" dirty="0" smtClean="0">
                <a:ln w="0" cap="rnd" cmpd="thickThin">
                  <a:noFill/>
                  <a:bevel/>
                </a:ln>
                <a:solidFill>
                  <a:srgbClr val="C00000"/>
                </a:solidFill>
              </a:rPr>
              <a:t>Best efforts delivery; No delivery guarantees</a:t>
            </a:r>
          </a:p>
          <a:p>
            <a:r>
              <a:rPr lang="en-US" altLang="en-US" b="1" dirty="0" smtClean="0">
                <a:ln w="0" cap="rnd" cmpd="thickThin">
                  <a:solidFill>
                    <a:prstClr val="black"/>
                  </a:solidFill>
                  <a:bevel/>
                </a:ln>
                <a:solidFill>
                  <a:schemeClr val="tx2"/>
                </a:solidFill>
              </a:rPr>
              <a:t>Logical (32-bit) addresses</a:t>
            </a:r>
          </a:p>
          <a:p>
            <a:pPr marL="571500" lvl="1" indent="-514350">
              <a:buClr>
                <a:schemeClr val="accent6">
                  <a:lumMod val="75000"/>
                </a:schemeClr>
              </a:buClr>
            </a:pPr>
            <a:r>
              <a:rPr lang="en-US" altLang="en-US" sz="3200" b="1" dirty="0" smtClean="0">
                <a:ln w="0" cap="rnd" cmpd="thickThin">
                  <a:noFill/>
                  <a:bevel/>
                </a:ln>
                <a:solidFill>
                  <a:srgbClr val="C00000"/>
                </a:solidFill>
              </a:rPr>
              <a:t>Unrelated to physical addressing</a:t>
            </a:r>
          </a:p>
          <a:p>
            <a:pPr marL="571500" lvl="1" indent="-514350">
              <a:buClr>
                <a:schemeClr val="accent6">
                  <a:lumMod val="75000"/>
                </a:schemeClr>
              </a:buClr>
            </a:pPr>
            <a:r>
              <a:rPr lang="en-US" altLang="en-US" sz="3200" b="1" dirty="0" smtClean="0">
                <a:ln w="0" cap="rnd" cmpd="thickThin">
                  <a:noFill/>
                  <a:bevel/>
                </a:ln>
                <a:solidFill>
                  <a:srgbClr val="C00000"/>
                </a:solidFill>
              </a:rPr>
              <a:t>Leading bits determine network membership</a:t>
            </a:r>
          </a:p>
        </p:txBody>
      </p:sp>
      <p:sp>
        <p:nvSpPr>
          <p:cNvPr id="4" name="TextBox 3"/>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kern="1200" dirty="0" smtClean="0">
                <a:latin typeface="Tahoma" pitchFamily="34" charset="0"/>
                <a:cs typeface="Tahoma" pitchFamily="34" charset="0"/>
              </a:rPr>
              <a:t>IP characteristics</a:t>
            </a:r>
            <a:endParaRPr lang="th-TH" sz="4000" b="1" kern="1200" dirty="0">
              <a:latin typeface="Tahoma" pitchFamily="34" charset="0"/>
              <a:cs typeface="Tahoma" pitchFamily="34"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8" name="Rectangle 8"/>
          <p:cNvSpPr>
            <a:spLocks noGrp="1" noChangeArrowheads="1"/>
          </p:cNvSpPr>
          <p:nvPr>
            <p:ph type="body" idx="1"/>
          </p:nvPr>
        </p:nvSpPr>
        <p:spPr>
          <a:xfrm>
            <a:off x="152400" y="1219200"/>
            <a:ext cx="8229600" cy="4525963"/>
          </a:xfrm>
        </p:spPr>
        <p:txBody>
          <a:bodyPr>
            <a:noAutofit/>
          </a:bodyPr>
          <a:lstStyle/>
          <a:p>
            <a:r>
              <a:rPr lang="en-US" altLang="en-US" b="1" dirty="0" smtClean="0">
                <a:ln w="0" cap="rnd" cmpd="thickThin">
                  <a:solidFill>
                    <a:prstClr val="black"/>
                  </a:solidFill>
                  <a:bevel/>
                </a:ln>
                <a:solidFill>
                  <a:schemeClr val="tx2"/>
                </a:solidFill>
              </a:rPr>
              <a:t>Also datagram-based</a:t>
            </a:r>
          </a:p>
          <a:p>
            <a:pPr lvl="1"/>
            <a:r>
              <a:rPr lang="en-US" altLang="en-US" sz="3200" b="1" dirty="0" smtClean="0">
                <a:ln w="0" cap="rnd" cmpd="thickThin">
                  <a:noFill/>
                  <a:bevel/>
                </a:ln>
                <a:solidFill>
                  <a:srgbClr val="C00000"/>
                </a:solidFill>
              </a:rPr>
              <a:t>Connectionless, unreliable</a:t>
            </a:r>
          </a:p>
          <a:p>
            <a:r>
              <a:rPr lang="en-US" altLang="en-US" b="1" dirty="0" smtClean="0">
                <a:ln w="0" cap="rnd" cmpd="thickThin">
                  <a:solidFill>
                    <a:prstClr val="black"/>
                  </a:solidFill>
                  <a:bevel/>
                </a:ln>
                <a:solidFill>
                  <a:schemeClr val="tx2"/>
                </a:solidFill>
              </a:rPr>
              <a:t>Applications usually message-based</a:t>
            </a:r>
          </a:p>
          <a:p>
            <a:pPr lvl="1"/>
            <a:r>
              <a:rPr lang="en-US" altLang="en-US" sz="3200" b="1" dirty="0" smtClean="0">
                <a:ln w="0" cap="rnd" cmpd="thickThin">
                  <a:noFill/>
                  <a:bevel/>
                </a:ln>
                <a:solidFill>
                  <a:srgbClr val="C00000"/>
                </a:solidFill>
              </a:rPr>
              <a:t>No transport-layer retries</a:t>
            </a:r>
          </a:p>
          <a:p>
            <a:pPr lvl="1"/>
            <a:r>
              <a:rPr lang="en-US" altLang="en-US" sz="3200" b="1" dirty="0" smtClean="0">
                <a:ln w="0" cap="rnd" cmpd="thickThin">
                  <a:noFill/>
                  <a:bevel/>
                </a:ln>
                <a:solidFill>
                  <a:srgbClr val="C00000"/>
                </a:solidFill>
              </a:rPr>
              <a:t>Applications handle (or ignore) errors</a:t>
            </a:r>
          </a:p>
          <a:p>
            <a:r>
              <a:rPr lang="en-US" altLang="en-US" b="1" dirty="0" smtClean="0">
                <a:ln w="0" cap="rnd" cmpd="thickThin">
                  <a:solidFill>
                    <a:prstClr val="black"/>
                  </a:solidFill>
                  <a:bevel/>
                </a:ln>
                <a:solidFill>
                  <a:schemeClr val="tx2"/>
                </a:solidFill>
              </a:rPr>
              <a:t>Processes identified by port number</a:t>
            </a:r>
          </a:p>
          <a:p>
            <a:r>
              <a:rPr lang="en-US" altLang="en-US" b="1" dirty="0" smtClean="0">
                <a:ln w="0" cap="rnd" cmpd="thickThin">
                  <a:solidFill>
                    <a:prstClr val="black"/>
                  </a:solidFill>
                  <a:bevel/>
                </a:ln>
                <a:solidFill>
                  <a:schemeClr val="tx2"/>
                </a:solidFill>
              </a:rPr>
              <a:t>Services live at specific ports</a:t>
            </a:r>
          </a:p>
          <a:p>
            <a:pPr lvl="1"/>
            <a:r>
              <a:rPr lang="en-US" altLang="en-US" sz="3200" b="1" dirty="0" smtClean="0">
                <a:ln w="0" cap="rnd" cmpd="thickThin">
                  <a:noFill/>
                  <a:bevel/>
                </a:ln>
                <a:solidFill>
                  <a:srgbClr val="C00000"/>
                </a:solidFill>
              </a:rPr>
              <a:t>Usually below 1024, requiring privilege</a:t>
            </a:r>
          </a:p>
        </p:txBody>
      </p:sp>
      <p:pic>
        <p:nvPicPr>
          <p:cNvPr id="348166" name="Picture 6" descr="C:\Program Files\Common Files\Microsoft Shared\Clipart\cagcat50\bd04914_.wmf"/>
          <p:cNvPicPr>
            <a:picLocks noChangeAspect="1" noChangeArrowheads="1"/>
          </p:cNvPicPr>
          <p:nvPr/>
        </p:nvPicPr>
        <p:blipFill>
          <a:blip r:embed="rId3"/>
          <a:srcRect/>
          <a:stretch>
            <a:fillRect/>
          </a:stretch>
        </p:blipFill>
        <p:spPr bwMode="auto">
          <a:xfrm>
            <a:off x="7162800" y="2362200"/>
            <a:ext cx="1981200" cy="1348317"/>
          </a:xfrm>
          <a:prstGeom prst="rect">
            <a:avLst/>
          </a:prstGeom>
          <a:noFill/>
        </p:spPr>
      </p:pic>
      <p:sp>
        <p:nvSpPr>
          <p:cNvPr id="5" name="TextBox 4"/>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kern="1200" dirty="0" smtClean="0">
                <a:latin typeface="Tahoma" pitchFamily="34" charset="0"/>
                <a:cs typeface="Tahoma" pitchFamily="34" charset="0"/>
              </a:rPr>
              <a:t>UDP characteristics</a:t>
            </a:r>
            <a:endParaRPr lang="th-TH" sz="4000" b="1" kern="1200" dirty="0">
              <a:latin typeface="Tahoma" pitchFamily="34" charset="0"/>
              <a:cs typeface="Tahoma" pitchFamily="34" charset="0"/>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70" name="Rectangle 6"/>
          <p:cNvSpPr>
            <a:spLocks noGrp="1" noChangeArrowheads="1"/>
          </p:cNvSpPr>
          <p:nvPr>
            <p:ph type="body" idx="1"/>
          </p:nvPr>
        </p:nvSpPr>
        <p:spPr>
          <a:xfrm>
            <a:off x="304800" y="1066800"/>
            <a:ext cx="8229600" cy="4525963"/>
          </a:xfrm>
        </p:spPr>
        <p:txBody>
          <a:bodyPr>
            <a:noAutofit/>
          </a:bodyPr>
          <a:lstStyle/>
          <a:p>
            <a:r>
              <a:rPr lang="en-US" altLang="en-US" b="1" dirty="0" smtClean="0">
                <a:ln w="0" cap="rnd" cmpd="thickThin">
                  <a:solidFill>
                    <a:prstClr val="black"/>
                  </a:solidFill>
                  <a:bevel/>
                </a:ln>
                <a:solidFill>
                  <a:schemeClr val="tx2"/>
                </a:solidFill>
              </a:rPr>
              <a:t>Connection-oriented</a:t>
            </a:r>
          </a:p>
          <a:p>
            <a:pPr lvl="1"/>
            <a:r>
              <a:rPr lang="en-US" altLang="en-US" sz="3200" b="1" dirty="0" smtClean="0">
                <a:ln w="0" cap="rnd" cmpd="thickThin">
                  <a:noFill/>
                  <a:bevel/>
                </a:ln>
                <a:solidFill>
                  <a:srgbClr val="C00000"/>
                </a:solidFill>
              </a:rPr>
              <a:t>Two endpoints of a virtual circuit</a:t>
            </a:r>
          </a:p>
          <a:p>
            <a:r>
              <a:rPr lang="en-US" altLang="en-US" b="1" dirty="0" smtClean="0">
                <a:ln w="0" cap="rnd" cmpd="thickThin">
                  <a:solidFill>
                    <a:prstClr val="black"/>
                  </a:solidFill>
                  <a:bevel/>
                </a:ln>
                <a:solidFill>
                  <a:schemeClr val="tx2"/>
                </a:solidFill>
              </a:rPr>
              <a:t>Reliable</a:t>
            </a:r>
          </a:p>
          <a:p>
            <a:pPr lvl="1"/>
            <a:r>
              <a:rPr lang="en-US" altLang="en-US" sz="3200" b="1" dirty="0" smtClean="0">
                <a:ln w="0" cap="rnd" cmpd="thickThin">
                  <a:noFill/>
                  <a:bevel/>
                </a:ln>
                <a:solidFill>
                  <a:srgbClr val="C00000"/>
                </a:solidFill>
              </a:rPr>
              <a:t>Application needs no error checking</a:t>
            </a:r>
          </a:p>
          <a:p>
            <a:r>
              <a:rPr lang="en-US" altLang="en-US" b="1" dirty="0" smtClean="0">
                <a:ln w="0" cap="rnd" cmpd="thickThin">
                  <a:solidFill>
                    <a:prstClr val="black"/>
                  </a:solidFill>
                  <a:bevel/>
                </a:ln>
                <a:solidFill>
                  <a:schemeClr val="tx2"/>
                </a:solidFill>
              </a:rPr>
              <a:t>Stream-based</a:t>
            </a:r>
          </a:p>
          <a:p>
            <a:pPr lvl="1"/>
            <a:r>
              <a:rPr lang="en-US" altLang="en-US" sz="3200" b="1" dirty="0" smtClean="0">
                <a:ln w="0" cap="rnd" cmpd="thickThin">
                  <a:noFill/>
                  <a:bevel/>
                </a:ln>
                <a:solidFill>
                  <a:srgbClr val="C00000"/>
                </a:solidFill>
              </a:rPr>
              <a:t>No predefined </a:t>
            </a:r>
            <a:r>
              <a:rPr lang="en-US" altLang="en-US" sz="3200" b="1" dirty="0" err="1" smtClean="0">
                <a:ln w="0" cap="rnd" cmpd="thickThin">
                  <a:noFill/>
                  <a:bevel/>
                </a:ln>
                <a:solidFill>
                  <a:srgbClr val="C00000"/>
                </a:solidFill>
              </a:rPr>
              <a:t>blocksize</a:t>
            </a:r>
            <a:endParaRPr lang="en-US" altLang="en-US" sz="3200" b="1" dirty="0" smtClean="0">
              <a:ln w="0" cap="rnd" cmpd="thickThin">
                <a:noFill/>
                <a:bevel/>
              </a:ln>
              <a:solidFill>
                <a:srgbClr val="C00000"/>
              </a:solidFill>
            </a:endParaRPr>
          </a:p>
          <a:p>
            <a:r>
              <a:rPr lang="en-US" altLang="en-US" b="1" dirty="0" smtClean="0">
                <a:ln w="0" cap="rnd" cmpd="thickThin">
                  <a:solidFill>
                    <a:prstClr val="black"/>
                  </a:solidFill>
                  <a:bevel/>
                </a:ln>
                <a:solidFill>
                  <a:schemeClr val="tx2"/>
                </a:solidFill>
              </a:rPr>
              <a:t>Processes identified by port numbers</a:t>
            </a:r>
          </a:p>
          <a:p>
            <a:r>
              <a:rPr lang="en-US" altLang="en-US" b="1" dirty="0" smtClean="0">
                <a:ln w="0" cap="rnd" cmpd="thickThin">
                  <a:solidFill>
                    <a:prstClr val="black"/>
                  </a:solidFill>
                  <a:bevel/>
                </a:ln>
                <a:solidFill>
                  <a:schemeClr val="tx2"/>
                </a:solidFill>
              </a:rPr>
              <a:t>Services live at specific ports</a:t>
            </a:r>
          </a:p>
        </p:txBody>
      </p:sp>
      <p:pic>
        <p:nvPicPr>
          <p:cNvPr id="369668" name="Picture 4" descr="C:\Program Files\Common Files\Microsoft Shared\Clipart\cagcat50\bd04918_.wmf"/>
          <p:cNvPicPr>
            <a:picLocks noChangeAspect="1" noChangeArrowheads="1"/>
          </p:cNvPicPr>
          <p:nvPr/>
        </p:nvPicPr>
        <p:blipFill>
          <a:blip r:embed="rId3"/>
          <a:srcRect/>
          <a:stretch>
            <a:fillRect/>
          </a:stretch>
        </p:blipFill>
        <p:spPr bwMode="auto">
          <a:xfrm>
            <a:off x="7315200" y="1524000"/>
            <a:ext cx="1158693" cy="1143000"/>
          </a:xfrm>
          <a:prstGeom prst="rect">
            <a:avLst/>
          </a:prstGeom>
          <a:noFill/>
        </p:spPr>
      </p:pic>
      <p:sp>
        <p:nvSpPr>
          <p:cNvPr id="5" name="TextBox 4"/>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kern="1200" dirty="0" smtClean="0">
                <a:latin typeface="Tahoma" pitchFamily="34" charset="0"/>
                <a:cs typeface="Tahoma" pitchFamily="34" charset="0"/>
              </a:rPr>
              <a:t>TCP characteristics</a:t>
            </a:r>
            <a:endParaRPr lang="th-TH" sz="4000" b="1" kern="1200" dirty="0">
              <a:latin typeface="Tahoma" pitchFamily="34" charset="0"/>
              <a:cs typeface="Tahoma" pitchFamily="34" charset="0"/>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2133600"/>
            <a:ext cx="9144000" cy="1508105"/>
          </a:xfrm>
          <a:prstGeom prst="rect">
            <a:avLst/>
          </a:prstGeom>
          <a:solidFill>
            <a:schemeClr val="accent6">
              <a:lumMod val="75000"/>
            </a:schemeClr>
          </a:solidFill>
        </p:spPr>
        <p:txBody>
          <a:bodyPr wrap="square" rtlCol="0">
            <a:spAutoFit/>
          </a:bodyPr>
          <a:lstStyle/>
          <a:p>
            <a:pPr algn="ctr" rtl="0"/>
            <a:r>
              <a:rPr lang="en-US" sz="4800" b="1" dirty="0" smtClean="0">
                <a:ln>
                  <a:solidFill>
                    <a:schemeClr val="bg1"/>
                  </a:solidFill>
                </a:ln>
                <a:latin typeface="Tahoma" pitchFamily="34" charset="0"/>
                <a:cs typeface="Tahoma" pitchFamily="34" charset="0"/>
              </a:rPr>
              <a:t>Berkeley </a:t>
            </a:r>
          </a:p>
          <a:p>
            <a:pPr algn="ctr" rtl="0"/>
            <a:r>
              <a:rPr lang="en-US" sz="4400" b="1" dirty="0" smtClean="0">
                <a:ln>
                  <a:solidFill>
                    <a:prstClr val="black"/>
                  </a:solidFill>
                </a:ln>
                <a:solidFill>
                  <a:schemeClr val="bg1"/>
                </a:solidFill>
                <a:latin typeface="Tahoma" pitchFamily="34" charset="0"/>
                <a:cs typeface="Tahoma" pitchFamily="34" charset="0"/>
              </a:rPr>
              <a:t>Socket Interface</a:t>
            </a:r>
            <a:endParaRPr lang="th-TH" sz="3600" b="1" kern="1200" dirty="0">
              <a:ln>
                <a:solidFill>
                  <a:prstClr val="black"/>
                </a:solidFill>
              </a:ln>
              <a:solidFill>
                <a:schemeClr val="tx2"/>
              </a:solidFill>
              <a:latin typeface="Tahoma" pitchFamily="34" charset="0"/>
              <a:ea typeface="+mn-ea"/>
              <a:cs typeface="Tahoma" pitchFamily="34" charset="0"/>
            </a:endParaRPr>
          </a:p>
        </p:txBody>
      </p:sp>
    </p:spTree>
  </p:cSld>
  <p:clrMapOvr>
    <a:masterClrMapping/>
  </p:clrMapOvr>
  <p:transition>
    <p:fade thruBlk="1"/>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Them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defRPr kumimoji="0" lang="en-US" sz="2400" b="0"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defRPr kumimoji="0" lang="en-US" sz="2400" b="0"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1015</TotalTime>
  <Words>3378</Words>
  <Application>Microsoft Office PowerPoint</Application>
  <PresentationFormat>On-screen Show (4:3)</PresentationFormat>
  <Paragraphs>322</Paragraphs>
  <Slides>21</Slides>
  <Notes>18</Notes>
  <HiddenSlides>0</HiddenSlides>
  <MMClips>0</MMClips>
  <ScaleCrop>false</ScaleCrop>
  <HeadingPairs>
    <vt:vector size="4" baseType="variant">
      <vt:variant>
        <vt:lpstr>Theme</vt:lpstr>
      </vt:variant>
      <vt:variant>
        <vt:i4>3</vt:i4>
      </vt:variant>
      <vt:variant>
        <vt:lpstr>Slide Titles</vt:lpstr>
      </vt:variant>
      <vt:variant>
        <vt:i4>21</vt:i4>
      </vt:variant>
    </vt:vector>
  </HeadingPairs>
  <TitlesOfParts>
    <vt:vector size="24" baseType="lpstr">
      <vt:lpstr>3_Office Theme</vt:lpstr>
      <vt:lpstr>Default Theme</vt:lpstr>
      <vt:lpstr>Default Design</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Company>Acer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Junaid Qadir</dc:creator>
  <cp:lastModifiedBy>Junaid Qadir</cp:lastModifiedBy>
  <cp:revision>226</cp:revision>
  <dcterms:created xsi:type="dcterms:W3CDTF">2009-04-08T07:28:20Z</dcterms:created>
  <dcterms:modified xsi:type="dcterms:W3CDTF">2009-04-24T04:45:20Z</dcterms:modified>
</cp:coreProperties>
</file>