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01" r:id="rId3"/>
    <p:sldMasterId id="2147483714" r:id="rId4"/>
  </p:sldMasterIdLst>
  <p:notesMasterIdLst>
    <p:notesMasterId r:id="rId28"/>
  </p:notesMasterIdLst>
  <p:sldIdLst>
    <p:sldId id="273" r:id="rId5"/>
    <p:sldId id="333" r:id="rId6"/>
    <p:sldId id="348" r:id="rId7"/>
    <p:sldId id="387" r:id="rId8"/>
    <p:sldId id="372" r:id="rId9"/>
    <p:sldId id="368" r:id="rId10"/>
    <p:sldId id="369" r:id="rId11"/>
    <p:sldId id="353" r:id="rId12"/>
    <p:sldId id="388" r:id="rId13"/>
    <p:sldId id="373" r:id="rId14"/>
    <p:sldId id="349" r:id="rId15"/>
    <p:sldId id="375" r:id="rId16"/>
    <p:sldId id="376" r:id="rId17"/>
    <p:sldId id="377" r:id="rId18"/>
    <p:sldId id="378" r:id="rId19"/>
    <p:sldId id="380" r:id="rId20"/>
    <p:sldId id="379" r:id="rId21"/>
    <p:sldId id="382" r:id="rId22"/>
    <p:sldId id="383" r:id="rId23"/>
    <p:sldId id="384" r:id="rId24"/>
    <p:sldId id="385" r:id="rId25"/>
    <p:sldId id="386"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7601" autoAdjust="0"/>
  </p:normalViewPr>
  <p:slideViewPr>
    <p:cSldViewPr>
      <p:cViewPr>
        <p:scale>
          <a:sx n="76" d="100"/>
          <a:sy n="76" d="100"/>
        </p:scale>
        <p:origin x="-348" y="8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E63F7-4C83-4AFE-82CB-8356D2552DA0}" type="doc">
      <dgm:prSet loTypeId="urn:microsoft.com/office/officeart/2005/8/layout/hierarchy1" loCatId="hierarchy" qsTypeId="urn:microsoft.com/office/officeart/2005/8/quickstyle/3d4" qsCatId="3D" csTypeId="urn:microsoft.com/office/officeart/2005/8/colors/accent6_5" csCatId="accent6" phldr="1"/>
      <dgm:spPr/>
      <dgm:t>
        <a:bodyPr/>
        <a:lstStyle/>
        <a:p>
          <a:endParaRPr lang="en-US"/>
        </a:p>
      </dgm:t>
    </dgm:pt>
    <dgm:pt modelId="{D22A6635-DE30-430A-B2AC-5759033FD9D2}">
      <dgm:prSet phldrT="[Text]" custT="1"/>
      <dgm:spPr/>
      <dgm:t>
        <a:bodyPr/>
        <a:lstStyle/>
        <a:p>
          <a:r>
            <a:rPr lang="en-US" sz="2400" b="1" smtClean="0"/>
            <a:t>Automatic Repeat Request </a:t>
          </a:r>
          <a:r>
            <a:rPr lang="en-US" sz="2400" b="1" smtClean="0">
              <a:ln/>
            </a:rPr>
            <a:t>(ARQ) – Error Control</a:t>
          </a:r>
          <a:endParaRPr lang="en-US" sz="2400" b="1" dirty="0">
            <a:ln/>
          </a:endParaRPr>
        </a:p>
      </dgm:t>
    </dgm:pt>
    <dgm:pt modelId="{83E157BF-9C8D-4158-BD7E-FF504551A1D4}" type="parTrans" cxnId="{BDFC4494-E92E-4A9A-BFBA-F7F0968BFA59}">
      <dgm:prSet/>
      <dgm:spPr>
        <a:ln w="57150">
          <a:solidFill>
            <a:schemeClr val="accent6">
              <a:lumMod val="75000"/>
            </a:schemeClr>
          </a:solidFill>
        </a:ln>
      </dgm:spPr>
      <dgm:t>
        <a:bodyPr/>
        <a:lstStyle/>
        <a:p>
          <a:endParaRPr lang="en-US" sz="1600" b="1"/>
        </a:p>
      </dgm:t>
    </dgm:pt>
    <dgm:pt modelId="{7E8B79B0-34DB-41CE-BD24-1D9303AC4397}" type="sibTrans" cxnId="{BDFC4494-E92E-4A9A-BFBA-F7F0968BFA59}">
      <dgm:prSet/>
      <dgm:spPr/>
      <dgm:t>
        <a:bodyPr/>
        <a:lstStyle/>
        <a:p>
          <a:endParaRPr lang="en-US"/>
        </a:p>
      </dgm:t>
    </dgm:pt>
    <dgm:pt modelId="{4E8FD035-F37C-41E6-8CF6-2670CCAFA282}">
      <dgm:prSet phldrT="[Text]" custT="1"/>
      <dgm:spPr/>
      <dgm:t>
        <a:bodyPr/>
        <a:lstStyle/>
        <a:p>
          <a:r>
            <a:rPr lang="en-US" sz="2400" b="1" dirty="0" smtClean="0"/>
            <a:t>Stop and wait</a:t>
          </a:r>
          <a:endParaRPr lang="en-US" sz="2400" b="1" dirty="0"/>
        </a:p>
      </dgm:t>
    </dgm:pt>
    <dgm:pt modelId="{55C01092-86B3-4CB5-93F6-035B61FD0CCA}" type="parTrans" cxnId="{607567B8-97E7-4CF1-9F08-AFE0BCBF4E6C}">
      <dgm:prSet/>
      <dgm:spPr>
        <a:ln w="57150">
          <a:solidFill>
            <a:schemeClr val="accent6">
              <a:lumMod val="75000"/>
            </a:schemeClr>
          </a:solidFill>
        </a:ln>
      </dgm:spPr>
      <dgm:t>
        <a:bodyPr/>
        <a:lstStyle/>
        <a:p>
          <a:endParaRPr lang="en-US" sz="1600" b="1"/>
        </a:p>
      </dgm:t>
    </dgm:pt>
    <dgm:pt modelId="{EE885219-2832-4CF7-AFDC-7B7FC6F7FEE7}" type="sibTrans" cxnId="{607567B8-97E7-4CF1-9F08-AFE0BCBF4E6C}">
      <dgm:prSet/>
      <dgm:spPr/>
      <dgm:t>
        <a:bodyPr/>
        <a:lstStyle/>
        <a:p>
          <a:endParaRPr lang="en-US"/>
        </a:p>
      </dgm:t>
    </dgm:pt>
    <dgm:pt modelId="{8F052619-6E96-4E3F-A595-E4313AE76169}">
      <dgm:prSet phldrT="[Text]" custT="1"/>
      <dgm:spPr/>
      <dgm:t>
        <a:bodyPr/>
        <a:lstStyle/>
        <a:p>
          <a:r>
            <a:rPr lang="en-US" sz="2400" b="1" dirty="0" smtClean="0"/>
            <a:t>Sliding windows</a:t>
          </a:r>
          <a:endParaRPr lang="en-US" sz="2400" b="1" dirty="0"/>
        </a:p>
      </dgm:t>
    </dgm:pt>
    <dgm:pt modelId="{73D551D5-B2FF-4D3F-804B-04A53BB60DF2}" type="parTrans" cxnId="{D0577A19-F537-45CE-B888-996D64CE88C6}">
      <dgm:prSet/>
      <dgm:spPr>
        <a:ln w="57150">
          <a:solidFill>
            <a:schemeClr val="accent6">
              <a:lumMod val="75000"/>
            </a:schemeClr>
          </a:solidFill>
        </a:ln>
      </dgm:spPr>
      <dgm:t>
        <a:bodyPr/>
        <a:lstStyle/>
        <a:p>
          <a:endParaRPr lang="en-US" sz="1600" b="1"/>
        </a:p>
      </dgm:t>
    </dgm:pt>
    <dgm:pt modelId="{AB0529C7-FC18-493F-836C-5959B665F744}" type="sibTrans" cxnId="{D0577A19-F537-45CE-B888-996D64CE88C6}">
      <dgm:prSet/>
      <dgm:spPr/>
      <dgm:t>
        <a:bodyPr/>
        <a:lstStyle/>
        <a:p>
          <a:endParaRPr lang="en-US"/>
        </a:p>
      </dgm:t>
    </dgm:pt>
    <dgm:pt modelId="{67CEC20F-582A-452F-A655-FFD16A477DAE}">
      <dgm:prSet phldrT="[Text]" custT="1"/>
      <dgm:spPr/>
      <dgm:t>
        <a:bodyPr/>
        <a:lstStyle/>
        <a:p>
          <a:r>
            <a:rPr lang="en-US" sz="2400" b="1" smtClean="0"/>
            <a:t>Forward </a:t>
          </a:r>
          <a:r>
            <a:rPr lang="en-US" sz="2400" b="1" smtClean="0">
              <a:ln/>
            </a:rPr>
            <a:t>Error Correction</a:t>
          </a:r>
          <a:r>
            <a:rPr lang="en-US" sz="2400" b="1" smtClean="0"/>
            <a:t> </a:t>
          </a:r>
          <a:r>
            <a:rPr lang="en-US" sz="2400" b="1" smtClean="0">
              <a:ln/>
            </a:rPr>
            <a:t>(FEC)</a:t>
          </a:r>
          <a:endParaRPr lang="en-US" sz="2400" b="1" dirty="0">
            <a:ln/>
          </a:endParaRPr>
        </a:p>
      </dgm:t>
    </dgm:pt>
    <dgm:pt modelId="{9AB06EAA-90B5-43DD-A033-8A79DA088D86}" type="parTrans" cxnId="{8451FE1F-42B8-4363-8948-B32954C9EDA2}">
      <dgm:prSet/>
      <dgm:spPr>
        <a:ln w="57150">
          <a:solidFill>
            <a:schemeClr val="accent6">
              <a:lumMod val="75000"/>
            </a:schemeClr>
          </a:solidFill>
        </a:ln>
      </dgm:spPr>
      <dgm:t>
        <a:bodyPr/>
        <a:lstStyle/>
        <a:p>
          <a:endParaRPr lang="en-US" sz="1600" b="1"/>
        </a:p>
      </dgm:t>
    </dgm:pt>
    <dgm:pt modelId="{2EAA2B12-D84F-4E7F-8FEA-0AB4C3628BC4}" type="sibTrans" cxnId="{8451FE1F-42B8-4363-8948-B32954C9EDA2}">
      <dgm:prSet/>
      <dgm:spPr/>
      <dgm:t>
        <a:bodyPr/>
        <a:lstStyle/>
        <a:p>
          <a:endParaRPr lang="en-US"/>
        </a:p>
      </dgm:t>
    </dgm:pt>
    <dgm:pt modelId="{7069D7F1-2249-47BD-9F6E-DAEA5DBD62E0}">
      <dgm:prSet phldrT="[Text]" phldr="1" custT="1"/>
      <dgm:spPr/>
      <dgm:t>
        <a:bodyPr/>
        <a:lstStyle/>
        <a:p>
          <a:endParaRPr lang="en-US" sz="400" b="1" dirty="0"/>
        </a:p>
      </dgm:t>
    </dgm:pt>
    <dgm:pt modelId="{C06B0D3C-E9BA-4810-921A-44F558DB3980}" type="sibTrans" cxnId="{B1E61682-1F5B-4F09-B469-3513B2617BA3}">
      <dgm:prSet/>
      <dgm:spPr/>
      <dgm:t>
        <a:bodyPr/>
        <a:lstStyle/>
        <a:p>
          <a:endParaRPr lang="en-US"/>
        </a:p>
      </dgm:t>
    </dgm:pt>
    <dgm:pt modelId="{0EDC0D4C-253B-4BB1-B02F-B068565D0A75}" type="parTrans" cxnId="{B1E61682-1F5B-4F09-B469-3513B2617BA3}">
      <dgm:prSet/>
      <dgm:spPr/>
      <dgm:t>
        <a:bodyPr/>
        <a:lstStyle/>
        <a:p>
          <a:endParaRPr lang="en-US"/>
        </a:p>
      </dgm:t>
    </dgm:pt>
    <dgm:pt modelId="{2EC9D8B4-DBBC-46EA-937E-28431436F4D4}">
      <dgm:prSet phldrT="[Text]" custT="1"/>
      <dgm:spPr/>
      <dgm:t>
        <a:bodyPr/>
        <a:lstStyle/>
        <a:p>
          <a:r>
            <a:rPr lang="en-US" sz="2400" b="1" dirty="0" smtClean="0"/>
            <a:t>Selective Repeat</a:t>
          </a:r>
          <a:endParaRPr lang="en-US" sz="2400" b="1" dirty="0"/>
        </a:p>
      </dgm:t>
    </dgm:pt>
    <dgm:pt modelId="{AF75EF2C-5FC2-4AE4-9AE7-B57E534B4C72}" type="parTrans" cxnId="{6F5FA398-7ED9-40C8-B688-A93A36BADA96}">
      <dgm:prSet/>
      <dgm:spPr>
        <a:ln w="57150">
          <a:solidFill>
            <a:schemeClr val="accent6">
              <a:lumMod val="75000"/>
            </a:schemeClr>
          </a:solidFill>
        </a:ln>
      </dgm:spPr>
      <dgm:t>
        <a:bodyPr/>
        <a:lstStyle/>
        <a:p>
          <a:endParaRPr lang="en-US" sz="1600"/>
        </a:p>
      </dgm:t>
    </dgm:pt>
    <dgm:pt modelId="{7359DADF-5EEE-4D37-A8CA-D48298819C18}" type="sibTrans" cxnId="{6F5FA398-7ED9-40C8-B688-A93A36BADA96}">
      <dgm:prSet/>
      <dgm:spPr/>
      <dgm:t>
        <a:bodyPr/>
        <a:lstStyle/>
        <a:p>
          <a:endParaRPr lang="en-US"/>
        </a:p>
      </dgm:t>
    </dgm:pt>
    <dgm:pt modelId="{A078471A-909B-4C4D-861F-E828D93624B2}">
      <dgm:prSet phldrT="[Text]" custT="1"/>
      <dgm:spPr/>
      <dgm:t>
        <a:bodyPr/>
        <a:lstStyle/>
        <a:p>
          <a:r>
            <a:rPr lang="en-US" sz="2400" b="1" dirty="0" smtClean="0"/>
            <a:t>Go back N</a:t>
          </a:r>
          <a:endParaRPr lang="en-US" sz="2400" b="1" dirty="0"/>
        </a:p>
      </dgm:t>
    </dgm:pt>
    <dgm:pt modelId="{88C20645-15A2-49D9-9752-846A66C2C610}" type="parTrans" cxnId="{B48BBD99-3A6C-4567-A89C-34854E2701A0}">
      <dgm:prSet/>
      <dgm:spPr>
        <a:ln w="57150">
          <a:solidFill>
            <a:schemeClr val="accent6">
              <a:lumMod val="75000"/>
            </a:schemeClr>
          </a:solidFill>
        </a:ln>
      </dgm:spPr>
      <dgm:t>
        <a:bodyPr/>
        <a:lstStyle/>
        <a:p>
          <a:endParaRPr lang="en-US"/>
        </a:p>
      </dgm:t>
    </dgm:pt>
    <dgm:pt modelId="{0A315DDA-CFDC-4151-BC7A-61EEAEDC8A5A}" type="sibTrans" cxnId="{B48BBD99-3A6C-4567-A89C-34854E2701A0}">
      <dgm:prSet/>
      <dgm:spPr/>
      <dgm:t>
        <a:bodyPr/>
        <a:lstStyle/>
        <a:p>
          <a:endParaRPr lang="en-US"/>
        </a:p>
      </dgm:t>
    </dgm:pt>
    <dgm:pt modelId="{FB19F80F-F493-4502-8FED-7823E4EA68CE}" type="pres">
      <dgm:prSet presAssocID="{358E63F7-4C83-4AFE-82CB-8356D2552DA0}" presName="hierChild1" presStyleCnt="0">
        <dgm:presLayoutVars>
          <dgm:chPref val="1"/>
          <dgm:dir/>
          <dgm:animOne val="branch"/>
          <dgm:animLvl val="lvl"/>
          <dgm:resizeHandles/>
        </dgm:presLayoutVars>
      </dgm:prSet>
      <dgm:spPr/>
      <dgm:t>
        <a:bodyPr/>
        <a:lstStyle/>
        <a:p>
          <a:endParaRPr lang="en-US"/>
        </a:p>
      </dgm:t>
    </dgm:pt>
    <dgm:pt modelId="{71AE3D7F-5B82-4576-95C2-8DB108DBF3AC}" type="pres">
      <dgm:prSet presAssocID="{7069D7F1-2249-47BD-9F6E-DAEA5DBD62E0}" presName="hierRoot1" presStyleCnt="0"/>
      <dgm:spPr/>
      <dgm:t>
        <a:bodyPr/>
        <a:lstStyle/>
        <a:p>
          <a:endParaRPr lang="en-US"/>
        </a:p>
      </dgm:t>
    </dgm:pt>
    <dgm:pt modelId="{4C341C08-7362-4302-93F0-8D28074CDC26}" type="pres">
      <dgm:prSet presAssocID="{7069D7F1-2249-47BD-9F6E-DAEA5DBD62E0}" presName="composite" presStyleCnt="0"/>
      <dgm:spPr/>
      <dgm:t>
        <a:bodyPr/>
        <a:lstStyle/>
        <a:p>
          <a:endParaRPr lang="en-US"/>
        </a:p>
      </dgm:t>
    </dgm:pt>
    <dgm:pt modelId="{69694F13-1C09-4FFC-9F68-97053AD0221A}" type="pres">
      <dgm:prSet presAssocID="{7069D7F1-2249-47BD-9F6E-DAEA5DBD62E0}" presName="background" presStyleLbl="node0" presStyleIdx="0" presStyleCnt="1"/>
      <dgm:spPr/>
      <dgm:t>
        <a:bodyPr/>
        <a:lstStyle/>
        <a:p>
          <a:endParaRPr lang="en-US"/>
        </a:p>
      </dgm:t>
    </dgm:pt>
    <dgm:pt modelId="{DD4F5C46-69E9-4113-BAAC-39AEC360C16C}" type="pres">
      <dgm:prSet presAssocID="{7069D7F1-2249-47BD-9F6E-DAEA5DBD62E0}" presName="text" presStyleLbl="fgAcc0" presStyleIdx="0" presStyleCnt="1" custFlipVert="0" custFlipHor="1" custScaleX="6051" custScaleY="5283" custLinFactNeighborX="-10721" custLinFactNeighborY="-65304">
        <dgm:presLayoutVars>
          <dgm:chPref val="3"/>
        </dgm:presLayoutVars>
      </dgm:prSet>
      <dgm:spPr/>
      <dgm:t>
        <a:bodyPr/>
        <a:lstStyle/>
        <a:p>
          <a:endParaRPr lang="en-US"/>
        </a:p>
      </dgm:t>
    </dgm:pt>
    <dgm:pt modelId="{25015366-3CAE-40D7-B2DC-073D770C8FBE}" type="pres">
      <dgm:prSet presAssocID="{7069D7F1-2249-47BD-9F6E-DAEA5DBD62E0}" presName="hierChild2" presStyleCnt="0"/>
      <dgm:spPr/>
      <dgm:t>
        <a:bodyPr/>
        <a:lstStyle/>
        <a:p>
          <a:endParaRPr lang="en-US"/>
        </a:p>
      </dgm:t>
    </dgm:pt>
    <dgm:pt modelId="{40BF0CEE-17C6-41CD-A935-755B45B12AD5}" type="pres">
      <dgm:prSet presAssocID="{83E157BF-9C8D-4158-BD7E-FF504551A1D4}" presName="Name10" presStyleLbl="parChTrans1D2" presStyleIdx="0" presStyleCnt="2"/>
      <dgm:spPr/>
      <dgm:t>
        <a:bodyPr/>
        <a:lstStyle/>
        <a:p>
          <a:endParaRPr lang="en-US"/>
        </a:p>
      </dgm:t>
    </dgm:pt>
    <dgm:pt modelId="{D2E7AD4F-09B0-4AF6-864B-704ACE8AA30F}" type="pres">
      <dgm:prSet presAssocID="{D22A6635-DE30-430A-B2AC-5759033FD9D2}" presName="hierRoot2" presStyleCnt="0"/>
      <dgm:spPr/>
      <dgm:t>
        <a:bodyPr/>
        <a:lstStyle/>
        <a:p>
          <a:endParaRPr lang="en-US"/>
        </a:p>
      </dgm:t>
    </dgm:pt>
    <dgm:pt modelId="{7A129634-DD3D-48CD-9C03-9DA48B2D9D86}" type="pres">
      <dgm:prSet presAssocID="{D22A6635-DE30-430A-B2AC-5759033FD9D2}" presName="composite2" presStyleCnt="0"/>
      <dgm:spPr/>
      <dgm:t>
        <a:bodyPr/>
        <a:lstStyle/>
        <a:p>
          <a:endParaRPr lang="en-US"/>
        </a:p>
      </dgm:t>
    </dgm:pt>
    <dgm:pt modelId="{971BF99F-157C-44AF-A55F-4748D0377019}" type="pres">
      <dgm:prSet presAssocID="{D22A6635-DE30-430A-B2AC-5759033FD9D2}" presName="background2" presStyleLbl="node2" presStyleIdx="0" presStyleCnt="2"/>
      <dgm:spPr/>
      <dgm:t>
        <a:bodyPr/>
        <a:lstStyle/>
        <a:p>
          <a:endParaRPr lang="en-US"/>
        </a:p>
      </dgm:t>
    </dgm:pt>
    <dgm:pt modelId="{B49C0C1B-4DBB-4D68-8042-AC9E03800B48}" type="pres">
      <dgm:prSet presAssocID="{D22A6635-DE30-430A-B2AC-5759033FD9D2}" presName="text2" presStyleLbl="fgAcc2" presStyleIdx="0" presStyleCnt="2" custScaleX="248854" custLinFactNeighborX="-32955">
        <dgm:presLayoutVars>
          <dgm:chPref val="3"/>
        </dgm:presLayoutVars>
      </dgm:prSet>
      <dgm:spPr/>
      <dgm:t>
        <a:bodyPr/>
        <a:lstStyle/>
        <a:p>
          <a:endParaRPr lang="en-US"/>
        </a:p>
      </dgm:t>
    </dgm:pt>
    <dgm:pt modelId="{189ABDA1-3F0B-4E6D-B901-7784AA8A4B8E}" type="pres">
      <dgm:prSet presAssocID="{D22A6635-DE30-430A-B2AC-5759033FD9D2}" presName="hierChild3" presStyleCnt="0"/>
      <dgm:spPr/>
      <dgm:t>
        <a:bodyPr/>
        <a:lstStyle/>
        <a:p>
          <a:endParaRPr lang="en-US"/>
        </a:p>
      </dgm:t>
    </dgm:pt>
    <dgm:pt modelId="{126BA910-178D-4D50-98A1-BC1A28B80569}" type="pres">
      <dgm:prSet presAssocID="{55C01092-86B3-4CB5-93F6-035B61FD0CCA}" presName="Name17" presStyleLbl="parChTrans1D3" presStyleIdx="0" presStyleCnt="2"/>
      <dgm:spPr/>
      <dgm:t>
        <a:bodyPr/>
        <a:lstStyle/>
        <a:p>
          <a:endParaRPr lang="en-US"/>
        </a:p>
      </dgm:t>
    </dgm:pt>
    <dgm:pt modelId="{DF8FB756-0D12-4A48-95C7-E983B2A4F2CD}" type="pres">
      <dgm:prSet presAssocID="{4E8FD035-F37C-41E6-8CF6-2670CCAFA282}" presName="hierRoot3" presStyleCnt="0"/>
      <dgm:spPr/>
      <dgm:t>
        <a:bodyPr/>
        <a:lstStyle/>
        <a:p>
          <a:endParaRPr lang="en-US"/>
        </a:p>
      </dgm:t>
    </dgm:pt>
    <dgm:pt modelId="{5E8A7C1E-0885-4023-824C-22C71AAD9C36}" type="pres">
      <dgm:prSet presAssocID="{4E8FD035-F37C-41E6-8CF6-2670CCAFA282}" presName="composite3" presStyleCnt="0"/>
      <dgm:spPr/>
      <dgm:t>
        <a:bodyPr/>
        <a:lstStyle/>
        <a:p>
          <a:endParaRPr lang="en-US"/>
        </a:p>
      </dgm:t>
    </dgm:pt>
    <dgm:pt modelId="{8DDBAD78-BCA9-436F-9906-5CD1C08F1100}" type="pres">
      <dgm:prSet presAssocID="{4E8FD035-F37C-41E6-8CF6-2670CCAFA282}" presName="background3" presStyleLbl="node3" presStyleIdx="0" presStyleCnt="2"/>
      <dgm:spPr/>
      <dgm:t>
        <a:bodyPr/>
        <a:lstStyle/>
        <a:p>
          <a:endParaRPr lang="en-US"/>
        </a:p>
      </dgm:t>
    </dgm:pt>
    <dgm:pt modelId="{0919061D-004C-465C-9F71-2252EE27AB66}" type="pres">
      <dgm:prSet presAssocID="{4E8FD035-F37C-41E6-8CF6-2670CCAFA282}" presName="text3" presStyleLbl="fgAcc3" presStyleIdx="0" presStyleCnt="2" custScaleX="140951" custScaleY="61379" custLinFactNeighborX="56574" custLinFactNeighborY="19886">
        <dgm:presLayoutVars>
          <dgm:chPref val="3"/>
        </dgm:presLayoutVars>
      </dgm:prSet>
      <dgm:spPr/>
      <dgm:t>
        <a:bodyPr/>
        <a:lstStyle/>
        <a:p>
          <a:endParaRPr lang="en-US"/>
        </a:p>
      </dgm:t>
    </dgm:pt>
    <dgm:pt modelId="{29B820BD-F260-420E-B04D-7D2C8769E5F3}" type="pres">
      <dgm:prSet presAssocID="{4E8FD035-F37C-41E6-8CF6-2670CCAFA282}" presName="hierChild4" presStyleCnt="0"/>
      <dgm:spPr/>
      <dgm:t>
        <a:bodyPr/>
        <a:lstStyle/>
        <a:p>
          <a:endParaRPr lang="en-US"/>
        </a:p>
      </dgm:t>
    </dgm:pt>
    <dgm:pt modelId="{2245534E-D866-4851-915F-C1D4DD3F3813}" type="pres">
      <dgm:prSet presAssocID="{73D551D5-B2FF-4D3F-804B-04A53BB60DF2}" presName="Name17" presStyleLbl="parChTrans1D3" presStyleIdx="1" presStyleCnt="2"/>
      <dgm:spPr/>
      <dgm:t>
        <a:bodyPr/>
        <a:lstStyle/>
        <a:p>
          <a:endParaRPr lang="en-US"/>
        </a:p>
      </dgm:t>
    </dgm:pt>
    <dgm:pt modelId="{6449AB41-CF25-4909-A7F4-BAD41ED14AF4}" type="pres">
      <dgm:prSet presAssocID="{8F052619-6E96-4E3F-A595-E4313AE76169}" presName="hierRoot3" presStyleCnt="0"/>
      <dgm:spPr/>
      <dgm:t>
        <a:bodyPr/>
        <a:lstStyle/>
        <a:p>
          <a:endParaRPr lang="en-US"/>
        </a:p>
      </dgm:t>
    </dgm:pt>
    <dgm:pt modelId="{CC83EAC5-0FA5-40A5-B4AF-1B50DAD798B7}" type="pres">
      <dgm:prSet presAssocID="{8F052619-6E96-4E3F-A595-E4313AE76169}" presName="composite3" presStyleCnt="0"/>
      <dgm:spPr/>
      <dgm:t>
        <a:bodyPr/>
        <a:lstStyle/>
        <a:p>
          <a:endParaRPr lang="en-US"/>
        </a:p>
      </dgm:t>
    </dgm:pt>
    <dgm:pt modelId="{2FF5BB30-25F2-4817-A7D7-F265EBD3604D}" type="pres">
      <dgm:prSet presAssocID="{8F052619-6E96-4E3F-A595-E4313AE76169}" presName="background3" presStyleLbl="node3" presStyleIdx="1" presStyleCnt="2"/>
      <dgm:spPr/>
      <dgm:t>
        <a:bodyPr/>
        <a:lstStyle/>
        <a:p>
          <a:endParaRPr lang="en-US"/>
        </a:p>
      </dgm:t>
    </dgm:pt>
    <dgm:pt modelId="{45E0E3DB-10F8-412D-B974-42371BF13D2E}" type="pres">
      <dgm:prSet presAssocID="{8F052619-6E96-4E3F-A595-E4313AE76169}" presName="text3" presStyleLbl="fgAcc3" presStyleIdx="1" presStyleCnt="2" custScaleX="185201" custScaleY="61379" custLinFactNeighborX="70191" custLinFactNeighborY="19886">
        <dgm:presLayoutVars>
          <dgm:chPref val="3"/>
        </dgm:presLayoutVars>
      </dgm:prSet>
      <dgm:spPr/>
      <dgm:t>
        <a:bodyPr/>
        <a:lstStyle/>
        <a:p>
          <a:endParaRPr lang="en-US"/>
        </a:p>
      </dgm:t>
    </dgm:pt>
    <dgm:pt modelId="{66D90637-9B93-4F8F-B254-D387C5CFF58A}" type="pres">
      <dgm:prSet presAssocID="{8F052619-6E96-4E3F-A595-E4313AE76169}" presName="hierChild4" presStyleCnt="0"/>
      <dgm:spPr/>
      <dgm:t>
        <a:bodyPr/>
        <a:lstStyle/>
        <a:p>
          <a:endParaRPr lang="en-US"/>
        </a:p>
      </dgm:t>
    </dgm:pt>
    <dgm:pt modelId="{EBF8DBC8-04EE-4AD0-9446-71E15F13B671}" type="pres">
      <dgm:prSet presAssocID="{88C20645-15A2-49D9-9752-846A66C2C610}" presName="Name23" presStyleLbl="parChTrans1D4" presStyleIdx="0" presStyleCnt="2"/>
      <dgm:spPr/>
      <dgm:t>
        <a:bodyPr/>
        <a:lstStyle/>
        <a:p>
          <a:endParaRPr lang="en-US"/>
        </a:p>
      </dgm:t>
    </dgm:pt>
    <dgm:pt modelId="{BE433D2F-FFB7-4EDC-A44E-67A433632B9D}" type="pres">
      <dgm:prSet presAssocID="{A078471A-909B-4C4D-861F-E828D93624B2}" presName="hierRoot4" presStyleCnt="0"/>
      <dgm:spPr/>
      <dgm:t>
        <a:bodyPr/>
        <a:lstStyle/>
        <a:p>
          <a:endParaRPr lang="en-US"/>
        </a:p>
      </dgm:t>
    </dgm:pt>
    <dgm:pt modelId="{9A4C862C-EB9D-4459-92DE-AC205F210B8D}" type="pres">
      <dgm:prSet presAssocID="{A078471A-909B-4C4D-861F-E828D93624B2}" presName="composite4" presStyleCnt="0"/>
      <dgm:spPr/>
      <dgm:t>
        <a:bodyPr/>
        <a:lstStyle/>
        <a:p>
          <a:endParaRPr lang="en-US"/>
        </a:p>
      </dgm:t>
    </dgm:pt>
    <dgm:pt modelId="{C0EFCE6F-876E-4508-981B-8DB4429F9A43}" type="pres">
      <dgm:prSet presAssocID="{A078471A-909B-4C4D-861F-E828D93624B2}" presName="background4" presStyleLbl="node4" presStyleIdx="0" presStyleCnt="2"/>
      <dgm:spPr/>
      <dgm:t>
        <a:bodyPr/>
        <a:lstStyle/>
        <a:p>
          <a:endParaRPr lang="en-US"/>
        </a:p>
      </dgm:t>
    </dgm:pt>
    <dgm:pt modelId="{B7A5A3D8-557E-49F2-BA84-A583AD046D11}" type="pres">
      <dgm:prSet presAssocID="{A078471A-909B-4C4D-861F-E828D93624B2}" presName="text4" presStyleLbl="fgAcc4" presStyleIdx="0" presStyleCnt="2" custScaleX="238121" custScaleY="53679" custLinFactNeighborX="-62510" custLinFactNeighborY="29094">
        <dgm:presLayoutVars>
          <dgm:chPref val="3"/>
        </dgm:presLayoutVars>
      </dgm:prSet>
      <dgm:spPr/>
      <dgm:t>
        <a:bodyPr/>
        <a:lstStyle/>
        <a:p>
          <a:endParaRPr lang="en-US"/>
        </a:p>
      </dgm:t>
    </dgm:pt>
    <dgm:pt modelId="{A7413E11-E8C1-46C4-A35C-946C0C3D3753}" type="pres">
      <dgm:prSet presAssocID="{A078471A-909B-4C4D-861F-E828D93624B2}" presName="hierChild5" presStyleCnt="0"/>
      <dgm:spPr/>
      <dgm:t>
        <a:bodyPr/>
        <a:lstStyle/>
        <a:p>
          <a:endParaRPr lang="en-US"/>
        </a:p>
      </dgm:t>
    </dgm:pt>
    <dgm:pt modelId="{AC463A12-9D23-43CD-9B72-052D74C8C436}" type="pres">
      <dgm:prSet presAssocID="{AF75EF2C-5FC2-4AE4-9AE7-B57E534B4C72}" presName="Name23" presStyleLbl="parChTrans1D4" presStyleIdx="1" presStyleCnt="2"/>
      <dgm:spPr/>
      <dgm:t>
        <a:bodyPr/>
        <a:lstStyle/>
        <a:p>
          <a:endParaRPr lang="en-US"/>
        </a:p>
      </dgm:t>
    </dgm:pt>
    <dgm:pt modelId="{C07F4C33-E254-4C74-9C83-FF7B3C1442A0}" type="pres">
      <dgm:prSet presAssocID="{2EC9D8B4-DBBC-46EA-937E-28431436F4D4}" presName="hierRoot4" presStyleCnt="0"/>
      <dgm:spPr/>
      <dgm:t>
        <a:bodyPr/>
        <a:lstStyle/>
        <a:p>
          <a:endParaRPr lang="en-US"/>
        </a:p>
      </dgm:t>
    </dgm:pt>
    <dgm:pt modelId="{E5F99EF1-CB3F-4754-AC7F-29CB8B175C3E}" type="pres">
      <dgm:prSet presAssocID="{2EC9D8B4-DBBC-46EA-937E-28431436F4D4}" presName="composite4" presStyleCnt="0"/>
      <dgm:spPr/>
      <dgm:t>
        <a:bodyPr/>
        <a:lstStyle/>
        <a:p>
          <a:endParaRPr lang="en-US"/>
        </a:p>
      </dgm:t>
    </dgm:pt>
    <dgm:pt modelId="{8DE94568-6AFA-4AEB-BF28-FDC5BFCAE151}" type="pres">
      <dgm:prSet presAssocID="{2EC9D8B4-DBBC-46EA-937E-28431436F4D4}" presName="background4" presStyleLbl="node4" presStyleIdx="1" presStyleCnt="2"/>
      <dgm:spPr/>
      <dgm:t>
        <a:bodyPr/>
        <a:lstStyle/>
        <a:p>
          <a:endParaRPr lang="en-US"/>
        </a:p>
      </dgm:t>
    </dgm:pt>
    <dgm:pt modelId="{DDCCCA4C-C055-4525-B716-564BB1479C4A}" type="pres">
      <dgm:prSet presAssocID="{2EC9D8B4-DBBC-46EA-937E-28431436F4D4}" presName="text4" presStyleLbl="fgAcc4" presStyleIdx="1" presStyleCnt="2" custScaleX="200778" custScaleY="58364" custLinFactNeighborX="1484" custLinFactNeighborY="29094">
        <dgm:presLayoutVars>
          <dgm:chPref val="3"/>
        </dgm:presLayoutVars>
      </dgm:prSet>
      <dgm:spPr/>
      <dgm:t>
        <a:bodyPr/>
        <a:lstStyle/>
        <a:p>
          <a:endParaRPr lang="en-US"/>
        </a:p>
      </dgm:t>
    </dgm:pt>
    <dgm:pt modelId="{81C27193-1C2D-4F7D-BA53-03E4CDE7C032}" type="pres">
      <dgm:prSet presAssocID="{2EC9D8B4-DBBC-46EA-937E-28431436F4D4}" presName="hierChild5" presStyleCnt="0"/>
      <dgm:spPr/>
      <dgm:t>
        <a:bodyPr/>
        <a:lstStyle/>
        <a:p>
          <a:endParaRPr lang="en-US"/>
        </a:p>
      </dgm:t>
    </dgm:pt>
    <dgm:pt modelId="{DBEC3070-E664-4AB1-B882-326FCBB6246A}" type="pres">
      <dgm:prSet presAssocID="{9AB06EAA-90B5-43DD-A033-8A79DA088D86}" presName="Name10" presStyleLbl="parChTrans1D2" presStyleIdx="1" presStyleCnt="2"/>
      <dgm:spPr/>
      <dgm:t>
        <a:bodyPr/>
        <a:lstStyle/>
        <a:p>
          <a:endParaRPr lang="en-US"/>
        </a:p>
      </dgm:t>
    </dgm:pt>
    <dgm:pt modelId="{DFB24503-1122-473A-9497-183F099D314D}" type="pres">
      <dgm:prSet presAssocID="{67CEC20F-582A-452F-A655-FFD16A477DAE}" presName="hierRoot2" presStyleCnt="0"/>
      <dgm:spPr/>
      <dgm:t>
        <a:bodyPr/>
        <a:lstStyle/>
        <a:p>
          <a:endParaRPr lang="en-US"/>
        </a:p>
      </dgm:t>
    </dgm:pt>
    <dgm:pt modelId="{49DDC497-4E7F-40F1-9D58-48586391872D}" type="pres">
      <dgm:prSet presAssocID="{67CEC20F-582A-452F-A655-FFD16A477DAE}" presName="composite2" presStyleCnt="0"/>
      <dgm:spPr/>
      <dgm:t>
        <a:bodyPr/>
        <a:lstStyle/>
        <a:p>
          <a:endParaRPr lang="en-US"/>
        </a:p>
      </dgm:t>
    </dgm:pt>
    <dgm:pt modelId="{224243BE-6F20-423F-A357-0C10B844C43E}" type="pres">
      <dgm:prSet presAssocID="{67CEC20F-582A-452F-A655-FFD16A477DAE}" presName="background2" presStyleLbl="node2" presStyleIdx="1" presStyleCnt="2"/>
      <dgm:spPr/>
      <dgm:t>
        <a:bodyPr/>
        <a:lstStyle/>
        <a:p>
          <a:endParaRPr lang="en-US"/>
        </a:p>
      </dgm:t>
    </dgm:pt>
    <dgm:pt modelId="{63070C46-F12D-4C11-9318-3EA3D940A6E4}" type="pres">
      <dgm:prSet presAssocID="{67CEC20F-582A-452F-A655-FFD16A477DAE}" presName="text2" presStyleLbl="fgAcc2" presStyleIdx="1" presStyleCnt="2" custScaleX="240514" custLinFactNeighborX="2007">
        <dgm:presLayoutVars>
          <dgm:chPref val="3"/>
        </dgm:presLayoutVars>
      </dgm:prSet>
      <dgm:spPr/>
      <dgm:t>
        <a:bodyPr/>
        <a:lstStyle/>
        <a:p>
          <a:endParaRPr lang="en-US"/>
        </a:p>
      </dgm:t>
    </dgm:pt>
    <dgm:pt modelId="{0348F8C6-8541-422D-96DD-F68F23920C92}" type="pres">
      <dgm:prSet presAssocID="{67CEC20F-582A-452F-A655-FFD16A477DAE}" presName="hierChild3" presStyleCnt="0"/>
      <dgm:spPr/>
      <dgm:t>
        <a:bodyPr/>
        <a:lstStyle/>
        <a:p>
          <a:endParaRPr lang="en-US"/>
        </a:p>
      </dgm:t>
    </dgm:pt>
  </dgm:ptLst>
  <dgm:cxnLst>
    <dgm:cxn modelId="{D0577A19-F537-45CE-B888-996D64CE88C6}" srcId="{D22A6635-DE30-430A-B2AC-5759033FD9D2}" destId="{8F052619-6E96-4E3F-A595-E4313AE76169}" srcOrd="1" destOrd="0" parTransId="{73D551D5-B2FF-4D3F-804B-04A53BB60DF2}" sibTransId="{AB0529C7-FC18-493F-836C-5959B665F744}"/>
    <dgm:cxn modelId="{971459A2-1268-4ECD-8DED-AE8D6DECE1F8}" type="presOf" srcId="{2EC9D8B4-DBBC-46EA-937E-28431436F4D4}" destId="{DDCCCA4C-C055-4525-B716-564BB1479C4A}" srcOrd="0" destOrd="0" presId="urn:microsoft.com/office/officeart/2005/8/layout/hierarchy1"/>
    <dgm:cxn modelId="{8451FE1F-42B8-4363-8948-B32954C9EDA2}" srcId="{7069D7F1-2249-47BD-9F6E-DAEA5DBD62E0}" destId="{67CEC20F-582A-452F-A655-FFD16A477DAE}" srcOrd="1" destOrd="0" parTransId="{9AB06EAA-90B5-43DD-A033-8A79DA088D86}" sibTransId="{2EAA2B12-D84F-4E7F-8FEA-0AB4C3628BC4}"/>
    <dgm:cxn modelId="{8509512B-D274-46BE-89AC-D46A4BAA71D8}" type="presOf" srcId="{88C20645-15A2-49D9-9752-846A66C2C610}" destId="{EBF8DBC8-04EE-4AD0-9446-71E15F13B671}" srcOrd="0" destOrd="0" presId="urn:microsoft.com/office/officeart/2005/8/layout/hierarchy1"/>
    <dgm:cxn modelId="{BDFC4494-E92E-4A9A-BFBA-F7F0968BFA59}" srcId="{7069D7F1-2249-47BD-9F6E-DAEA5DBD62E0}" destId="{D22A6635-DE30-430A-B2AC-5759033FD9D2}" srcOrd="0" destOrd="0" parTransId="{83E157BF-9C8D-4158-BD7E-FF504551A1D4}" sibTransId="{7E8B79B0-34DB-41CE-BD24-1D9303AC4397}"/>
    <dgm:cxn modelId="{607567B8-97E7-4CF1-9F08-AFE0BCBF4E6C}" srcId="{D22A6635-DE30-430A-B2AC-5759033FD9D2}" destId="{4E8FD035-F37C-41E6-8CF6-2670CCAFA282}" srcOrd="0" destOrd="0" parTransId="{55C01092-86B3-4CB5-93F6-035B61FD0CCA}" sibTransId="{EE885219-2832-4CF7-AFDC-7B7FC6F7FEE7}"/>
    <dgm:cxn modelId="{993E2CBF-CDEB-48BD-B80C-30F05740FA6D}" type="presOf" srcId="{7069D7F1-2249-47BD-9F6E-DAEA5DBD62E0}" destId="{DD4F5C46-69E9-4113-BAAC-39AEC360C16C}" srcOrd="0" destOrd="0" presId="urn:microsoft.com/office/officeart/2005/8/layout/hierarchy1"/>
    <dgm:cxn modelId="{2CFFE52C-EB64-4AD3-8B97-384EE5D66035}" type="presOf" srcId="{55C01092-86B3-4CB5-93F6-035B61FD0CCA}" destId="{126BA910-178D-4D50-98A1-BC1A28B80569}" srcOrd="0" destOrd="0" presId="urn:microsoft.com/office/officeart/2005/8/layout/hierarchy1"/>
    <dgm:cxn modelId="{16039C44-EE3A-4819-975B-D4ADA35D6B22}" type="presOf" srcId="{8F052619-6E96-4E3F-A595-E4313AE76169}" destId="{45E0E3DB-10F8-412D-B974-42371BF13D2E}" srcOrd="0" destOrd="0" presId="urn:microsoft.com/office/officeart/2005/8/layout/hierarchy1"/>
    <dgm:cxn modelId="{27049F13-5866-4126-851C-C3DA4138701F}" type="presOf" srcId="{83E157BF-9C8D-4158-BD7E-FF504551A1D4}" destId="{40BF0CEE-17C6-41CD-A935-755B45B12AD5}" srcOrd="0" destOrd="0" presId="urn:microsoft.com/office/officeart/2005/8/layout/hierarchy1"/>
    <dgm:cxn modelId="{719A8C01-C91D-47CB-94CD-99160EF386BD}" type="presOf" srcId="{A078471A-909B-4C4D-861F-E828D93624B2}" destId="{B7A5A3D8-557E-49F2-BA84-A583AD046D11}" srcOrd="0" destOrd="0" presId="urn:microsoft.com/office/officeart/2005/8/layout/hierarchy1"/>
    <dgm:cxn modelId="{75FA2AB5-A3C6-4234-B084-B5597FDF65E5}" type="presOf" srcId="{358E63F7-4C83-4AFE-82CB-8356D2552DA0}" destId="{FB19F80F-F493-4502-8FED-7823E4EA68CE}" srcOrd="0" destOrd="0" presId="urn:microsoft.com/office/officeart/2005/8/layout/hierarchy1"/>
    <dgm:cxn modelId="{04FCA2EA-FFB4-4866-90AB-92D6A898D4D0}" type="presOf" srcId="{73D551D5-B2FF-4D3F-804B-04A53BB60DF2}" destId="{2245534E-D866-4851-915F-C1D4DD3F3813}" srcOrd="0" destOrd="0" presId="urn:microsoft.com/office/officeart/2005/8/layout/hierarchy1"/>
    <dgm:cxn modelId="{6F5FA398-7ED9-40C8-B688-A93A36BADA96}" srcId="{8F052619-6E96-4E3F-A595-E4313AE76169}" destId="{2EC9D8B4-DBBC-46EA-937E-28431436F4D4}" srcOrd="1" destOrd="0" parTransId="{AF75EF2C-5FC2-4AE4-9AE7-B57E534B4C72}" sibTransId="{7359DADF-5EEE-4D37-A8CA-D48298819C18}"/>
    <dgm:cxn modelId="{3128FDDE-86EC-4E56-ACC8-2EC489428F06}" type="presOf" srcId="{9AB06EAA-90B5-43DD-A033-8A79DA088D86}" destId="{DBEC3070-E664-4AB1-B882-326FCBB6246A}" srcOrd="0" destOrd="0" presId="urn:microsoft.com/office/officeart/2005/8/layout/hierarchy1"/>
    <dgm:cxn modelId="{4ECE7372-4F4B-4343-AE1E-7D2078A0C417}" type="presOf" srcId="{D22A6635-DE30-430A-B2AC-5759033FD9D2}" destId="{B49C0C1B-4DBB-4D68-8042-AC9E03800B48}" srcOrd="0" destOrd="0" presId="urn:microsoft.com/office/officeart/2005/8/layout/hierarchy1"/>
    <dgm:cxn modelId="{B48BBD99-3A6C-4567-A89C-34854E2701A0}" srcId="{8F052619-6E96-4E3F-A595-E4313AE76169}" destId="{A078471A-909B-4C4D-861F-E828D93624B2}" srcOrd="0" destOrd="0" parTransId="{88C20645-15A2-49D9-9752-846A66C2C610}" sibTransId="{0A315DDA-CFDC-4151-BC7A-61EEAEDC8A5A}"/>
    <dgm:cxn modelId="{E75DA250-0003-4336-B13E-4866A288E53E}" type="presOf" srcId="{67CEC20F-582A-452F-A655-FFD16A477DAE}" destId="{63070C46-F12D-4C11-9318-3EA3D940A6E4}" srcOrd="0" destOrd="0" presId="urn:microsoft.com/office/officeart/2005/8/layout/hierarchy1"/>
    <dgm:cxn modelId="{E4A57127-588B-4F17-B1A9-BF72439E375D}" type="presOf" srcId="{AF75EF2C-5FC2-4AE4-9AE7-B57E534B4C72}" destId="{AC463A12-9D23-43CD-9B72-052D74C8C436}" srcOrd="0" destOrd="0" presId="urn:microsoft.com/office/officeart/2005/8/layout/hierarchy1"/>
    <dgm:cxn modelId="{A284AC5E-98AD-4BCE-AE56-C37EBFAC323E}" type="presOf" srcId="{4E8FD035-F37C-41E6-8CF6-2670CCAFA282}" destId="{0919061D-004C-465C-9F71-2252EE27AB66}" srcOrd="0" destOrd="0" presId="urn:microsoft.com/office/officeart/2005/8/layout/hierarchy1"/>
    <dgm:cxn modelId="{B1E61682-1F5B-4F09-B469-3513B2617BA3}" srcId="{358E63F7-4C83-4AFE-82CB-8356D2552DA0}" destId="{7069D7F1-2249-47BD-9F6E-DAEA5DBD62E0}" srcOrd="0" destOrd="0" parTransId="{0EDC0D4C-253B-4BB1-B02F-B068565D0A75}" sibTransId="{C06B0D3C-E9BA-4810-921A-44F558DB3980}"/>
    <dgm:cxn modelId="{33204EDF-BD5E-47AB-8A5F-F618713DB551}" type="presParOf" srcId="{FB19F80F-F493-4502-8FED-7823E4EA68CE}" destId="{71AE3D7F-5B82-4576-95C2-8DB108DBF3AC}" srcOrd="0" destOrd="0" presId="urn:microsoft.com/office/officeart/2005/8/layout/hierarchy1"/>
    <dgm:cxn modelId="{722B7963-45BC-4544-A43D-5645A2154856}" type="presParOf" srcId="{71AE3D7F-5B82-4576-95C2-8DB108DBF3AC}" destId="{4C341C08-7362-4302-93F0-8D28074CDC26}" srcOrd="0" destOrd="0" presId="urn:microsoft.com/office/officeart/2005/8/layout/hierarchy1"/>
    <dgm:cxn modelId="{1DD3F0F1-498D-4639-9FA4-31EF0562A2A1}" type="presParOf" srcId="{4C341C08-7362-4302-93F0-8D28074CDC26}" destId="{69694F13-1C09-4FFC-9F68-97053AD0221A}" srcOrd="0" destOrd="0" presId="urn:microsoft.com/office/officeart/2005/8/layout/hierarchy1"/>
    <dgm:cxn modelId="{38301D3F-0D80-4C4B-94CE-B5A674402B77}" type="presParOf" srcId="{4C341C08-7362-4302-93F0-8D28074CDC26}" destId="{DD4F5C46-69E9-4113-BAAC-39AEC360C16C}" srcOrd="1" destOrd="0" presId="urn:microsoft.com/office/officeart/2005/8/layout/hierarchy1"/>
    <dgm:cxn modelId="{B217C71F-8754-41C9-87FC-EBB9840BD212}" type="presParOf" srcId="{71AE3D7F-5B82-4576-95C2-8DB108DBF3AC}" destId="{25015366-3CAE-40D7-B2DC-073D770C8FBE}" srcOrd="1" destOrd="0" presId="urn:microsoft.com/office/officeart/2005/8/layout/hierarchy1"/>
    <dgm:cxn modelId="{0CB159D9-77F0-498D-8E25-82FB8E569F59}" type="presParOf" srcId="{25015366-3CAE-40D7-B2DC-073D770C8FBE}" destId="{40BF0CEE-17C6-41CD-A935-755B45B12AD5}" srcOrd="0" destOrd="0" presId="urn:microsoft.com/office/officeart/2005/8/layout/hierarchy1"/>
    <dgm:cxn modelId="{BC1C5AC6-6C80-4341-810A-10A505998850}" type="presParOf" srcId="{25015366-3CAE-40D7-B2DC-073D770C8FBE}" destId="{D2E7AD4F-09B0-4AF6-864B-704ACE8AA30F}" srcOrd="1" destOrd="0" presId="urn:microsoft.com/office/officeart/2005/8/layout/hierarchy1"/>
    <dgm:cxn modelId="{71193584-509C-49FD-B5F7-D9824619DA58}" type="presParOf" srcId="{D2E7AD4F-09B0-4AF6-864B-704ACE8AA30F}" destId="{7A129634-DD3D-48CD-9C03-9DA48B2D9D86}" srcOrd="0" destOrd="0" presId="urn:microsoft.com/office/officeart/2005/8/layout/hierarchy1"/>
    <dgm:cxn modelId="{C125D87E-5D83-4C50-A4CF-F6D342D7AF38}" type="presParOf" srcId="{7A129634-DD3D-48CD-9C03-9DA48B2D9D86}" destId="{971BF99F-157C-44AF-A55F-4748D0377019}" srcOrd="0" destOrd="0" presId="urn:microsoft.com/office/officeart/2005/8/layout/hierarchy1"/>
    <dgm:cxn modelId="{CA1C5B21-CB7F-4D8A-878D-64750F29A0B8}" type="presParOf" srcId="{7A129634-DD3D-48CD-9C03-9DA48B2D9D86}" destId="{B49C0C1B-4DBB-4D68-8042-AC9E03800B48}" srcOrd="1" destOrd="0" presId="urn:microsoft.com/office/officeart/2005/8/layout/hierarchy1"/>
    <dgm:cxn modelId="{CD6BE25F-BB39-48AF-840A-70CE0E81DB15}" type="presParOf" srcId="{D2E7AD4F-09B0-4AF6-864B-704ACE8AA30F}" destId="{189ABDA1-3F0B-4E6D-B901-7784AA8A4B8E}" srcOrd="1" destOrd="0" presId="urn:microsoft.com/office/officeart/2005/8/layout/hierarchy1"/>
    <dgm:cxn modelId="{B94CF1F5-E823-4993-A97F-2F424C4613E1}" type="presParOf" srcId="{189ABDA1-3F0B-4E6D-B901-7784AA8A4B8E}" destId="{126BA910-178D-4D50-98A1-BC1A28B80569}" srcOrd="0" destOrd="0" presId="urn:microsoft.com/office/officeart/2005/8/layout/hierarchy1"/>
    <dgm:cxn modelId="{FCCB0E3E-D667-453F-9061-AA525FE595AA}" type="presParOf" srcId="{189ABDA1-3F0B-4E6D-B901-7784AA8A4B8E}" destId="{DF8FB756-0D12-4A48-95C7-E983B2A4F2CD}" srcOrd="1" destOrd="0" presId="urn:microsoft.com/office/officeart/2005/8/layout/hierarchy1"/>
    <dgm:cxn modelId="{614017E0-5765-4C25-BC70-ADD3C8FC2B03}" type="presParOf" srcId="{DF8FB756-0D12-4A48-95C7-E983B2A4F2CD}" destId="{5E8A7C1E-0885-4023-824C-22C71AAD9C36}" srcOrd="0" destOrd="0" presId="urn:microsoft.com/office/officeart/2005/8/layout/hierarchy1"/>
    <dgm:cxn modelId="{61670251-6A43-4018-907C-3AA0C856F607}" type="presParOf" srcId="{5E8A7C1E-0885-4023-824C-22C71AAD9C36}" destId="{8DDBAD78-BCA9-436F-9906-5CD1C08F1100}" srcOrd="0" destOrd="0" presId="urn:microsoft.com/office/officeart/2005/8/layout/hierarchy1"/>
    <dgm:cxn modelId="{40C268DE-D8BE-4B06-BB91-8FB07D0D0170}" type="presParOf" srcId="{5E8A7C1E-0885-4023-824C-22C71AAD9C36}" destId="{0919061D-004C-465C-9F71-2252EE27AB66}" srcOrd="1" destOrd="0" presId="urn:microsoft.com/office/officeart/2005/8/layout/hierarchy1"/>
    <dgm:cxn modelId="{5BD0111B-2D3C-42AC-A7A4-23656EFA132A}" type="presParOf" srcId="{DF8FB756-0D12-4A48-95C7-E983B2A4F2CD}" destId="{29B820BD-F260-420E-B04D-7D2C8769E5F3}" srcOrd="1" destOrd="0" presId="urn:microsoft.com/office/officeart/2005/8/layout/hierarchy1"/>
    <dgm:cxn modelId="{E0619C5C-028D-4B98-9806-79039A745D1E}" type="presParOf" srcId="{189ABDA1-3F0B-4E6D-B901-7784AA8A4B8E}" destId="{2245534E-D866-4851-915F-C1D4DD3F3813}" srcOrd="2" destOrd="0" presId="urn:microsoft.com/office/officeart/2005/8/layout/hierarchy1"/>
    <dgm:cxn modelId="{0636256A-936F-4695-9973-2C05C27C3D5E}" type="presParOf" srcId="{189ABDA1-3F0B-4E6D-B901-7784AA8A4B8E}" destId="{6449AB41-CF25-4909-A7F4-BAD41ED14AF4}" srcOrd="3" destOrd="0" presId="urn:microsoft.com/office/officeart/2005/8/layout/hierarchy1"/>
    <dgm:cxn modelId="{31F58B0F-B2AF-45DD-92FE-B1BF80A5D8A2}" type="presParOf" srcId="{6449AB41-CF25-4909-A7F4-BAD41ED14AF4}" destId="{CC83EAC5-0FA5-40A5-B4AF-1B50DAD798B7}" srcOrd="0" destOrd="0" presId="urn:microsoft.com/office/officeart/2005/8/layout/hierarchy1"/>
    <dgm:cxn modelId="{089BDF89-F2EC-4A4C-96FE-92C335881196}" type="presParOf" srcId="{CC83EAC5-0FA5-40A5-B4AF-1B50DAD798B7}" destId="{2FF5BB30-25F2-4817-A7D7-F265EBD3604D}" srcOrd="0" destOrd="0" presId="urn:microsoft.com/office/officeart/2005/8/layout/hierarchy1"/>
    <dgm:cxn modelId="{4B799597-2B5D-419A-B3E7-FB88EBBB5F24}" type="presParOf" srcId="{CC83EAC5-0FA5-40A5-B4AF-1B50DAD798B7}" destId="{45E0E3DB-10F8-412D-B974-42371BF13D2E}" srcOrd="1" destOrd="0" presId="urn:microsoft.com/office/officeart/2005/8/layout/hierarchy1"/>
    <dgm:cxn modelId="{D4AAF646-E657-40E1-8FF8-C496272C7951}" type="presParOf" srcId="{6449AB41-CF25-4909-A7F4-BAD41ED14AF4}" destId="{66D90637-9B93-4F8F-B254-D387C5CFF58A}" srcOrd="1" destOrd="0" presId="urn:microsoft.com/office/officeart/2005/8/layout/hierarchy1"/>
    <dgm:cxn modelId="{47818850-CF2F-4019-88B7-66B317A919E4}" type="presParOf" srcId="{66D90637-9B93-4F8F-B254-D387C5CFF58A}" destId="{EBF8DBC8-04EE-4AD0-9446-71E15F13B671}" srcOrd="0" destOrd="0" presId="urn:microsoft.com/office/officeart/2005/8/layout/hierarchy1"/>
    <dgm:cxn modelId="{B97E941B-9C81-41AC-8420-C493621C2FF1}" type="presParOf" srcId="{66D90637-9B93-4F8F-B254-D387C5CFF58A}" destId="{BE433D2F-FFB7-4EDC-A44E-67A433632B9D}" srcOrd="1" destOrd="0" presId="urn:microsoft.com/office/officeart/2005/8/layout/hierarchy1"/>
    <dgm:cxn modelId="{9B0E7C81-744B-4B87-9B82-F309EE46A84F}" type="presParOf" srcId="{BE433D2F-FFB7-4EDC-A44E-67A433632B9D}" destId="{9A4C862C-EB9D-4459-92DE-AC205F210B8D}" srcOrd="0" destOrd="0" presId="urn:microsoft.com/office/officeart/2005/8/layout/hierarchy1"/>
    <dgm:cxn modelId="{280BE527-EF69-4D25-8F17-4E81B80D3EEA}" type="presParOf" srcId="{9A4C862C-EB9D-4459-92DE-AC205F210B8D}" destId="{C0EFCE6F-876E-4508-981B-8DB4429F9A43}" srcOrd="0" destOrd="0" presId="urn:microsoft.com/office/officeart/2005/8/layout/hierarchy1"/>
    <dgm:cxn modelId="{51E35D9B-11F3-4FFE-B431-2DACE03777A1}" type="presParOf" srcId="{9A4C862C-EB9D-4459-92DE-AC205F210B8D}" destId="{B7A5A3D8-557E-49F2-BA84-A583AD046D11}" srcOrd="1" destOrd="0" presId="urn:microsoft.com/office/officeart/2005/8/layout/hierarchy1"/>
    <dgm:cxn modelId="{F8A0E4F9-77BB-45B1-A272-ADA8044EBD7E}" type="presParOf" srcId="{BE433D2F-FFB7-4EDC-A44E-67A433632B9D}" destId="{A7413E11-E8C1-46C4-A35C-946C0C3D3753}" srcOrd="1" destOrd="0" presId="urn:microsoft.com/office/officeart/2005/8/layout/hierarchy1"/>
    <dgm:cxn modelId="{A4812EA9-46D3-463C-8FAC-37EA3D9A96D9}" type="presParOf" srcId="{66D90637-9B93-4F8F-B254-D387C5CFF58A}" destId="{AC463A12-9D23-43CD-9B72-052D74C8C436}" srcOrd="2" destOrd="0" presId="urn:microsoft.com/office/officeart/2005/8/layout/hierarchy1"/>
    <dgm:cxn modelId="{46C5FCCD-DCF7-4929-B669-F43FE66B150B}" type="presParOf" srcId="{66D90637-9B93-4F8F-B254-D387C5CFF58A}" destId="{C07F4C33-E254-4C74-9C83-FF7B3C1442A0}" srcOrd="3" destOrd="0" presId="urn:microsoft.com/office/officeart/2005/8/layout/hierarchy1"/>
    <dgm:cxn modelId="{C9F61045-A874-4DF3-9040-908EF7C93335}" type="presParOf" srcId="{C07F4C33-E254-4C74-9C83-FF7B3C1442A0}" destId="{E5F99EF1-CB3F-4754-AC7F-29CB8B175C3E}" srcOrd="0" destOrd="0" presId="urn:microsoft.com/office/officeart/2005/8/layout/hierarchy1"/>
    <dgm:cxn modelId="{278D5F81-B8B2-441F-B205-F0D298FD9CBF}" type="presParOf" srcId="{E5F99EF1-CB3F-4754-AC7F-29CB8B175C3E}" destId="{8DE94568-6AFA-4AEB-BF28-FDC5BFCAE151}" srcOrd="0" destOrd="0" presId="urn:microsoft.com/office/officeart/2005/8/layout/hierarchy1"/>
    <dgm:cxn modelId="{BC6334BA-D38F-4AAA-91AE-D2777CC26557}" type="presParOf" srcId="{E5F99EF1-CB3F-4754-AC7F-29CB8B175C3E}" destId="{DDCCCA4C-C055-4525-B716-564BB1479C4A}" srcOrd="1" destOrd="0" presId="urn:microsoft.com/office/officeart/2005/8/layout/hierarchy1"/>
    <dgm:cxn modelId="{7F0EC9C7-B83E-4E96-BD05-C98636C1E122}" type="presParOf" srcId="{C07F4C33-E254-4C74-9C83-FF7B3C1442A0}" destId="{81C27193-1C2D-4F7D-BA53-03E4CDE7C032}" srcOrd="1" destOrd="0" presId="urn:microsoft.com/office/officeart/2005/8/layout/hierarchy1"/>
    <dgm:cxn modelId="{BCA3E94E-75D0-4AE0-B68B-56298AC687EB}" type="presParOf" srcId="{25015366-3CAE-40D7-B2DC-073D770C8FBE}" destId="{DBEC3070-E664-4AB1-B882-326FCBB6246A}" srcOrd="2" destOrd="0" presId="urn:microsoft.com/office/officeart/2005/8/layout/hierarchy1"/>
    <dgm:cxn modelId="{3E9C429D-D71E-4535-8466-F06ADD8CC5EC}" type="presParOf" srcId="{25015366-3CAE-40D7-B2DC-073D770C8FBE}" destId="{DFB24503-1122-473A-9497-183F099D314D}" srcOrd="3" destOrd="0" presId="urn:microsoft.com/office/officeart/2005/8/layout/hierarchy1"/>
    <dgm:cxn modelId="{A7491CEB-99ED-4A3B-9399-F98251BB8EAB}" type="presParOf" srcId="{DFB24503-1122-473A-9497-183F099D314D}" destId="{49DDC497-4E7F-40F1-9D58-48586391872D}" srcOrd="0" destOrd="0" presId="urn:microsoft.com/office/officeart/2005/8/layout/hierarchy1"/>
    <dgm:cxn modelId="{797237F6-BDEB-4E29-BE1A-CFD3371E5A43}" type="presParOf" srcId="{49DDC497-4E7F-40F1-9D58-48586391872D}" destId="{224243BE-6F20-423F-A357-0C10B844C43E}" srcOrd="0" destOrd="0" presId="urn:microsoft.com/office/officeart/2005/8/layout/hierarchy1"/>
    <dgm:cxn modelId="{F3E9ACF3-FE44-4772-A2F9-53C12AB0CC09}" type="presParOf" srcId="{49DDC497-4E7F-40F1-9D58-48586391872D}" destId="{63070C46-F12D-4C11-9318-3EA3D940A6E4}" srcOrd="1" destOrd="0" presId="urn:microsoft.com/office/officeart/2005/8/layout/hierarchy1"/>
    <dgm:cxn modelId="{6EF227F2-5FF5-4AFA-A0F5-7B763C2F1BBD}" type="presParOf" srcId="{DFB24503-1122-473A-9497-183F099D314D}" destId="{0348F8C6-8541-422D-96DD-F68F23920C92}"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5/21/2009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Automatic_repeat-request" TargetMode="External"/><Relationship Id="rId7" Type="http://schemas.openxmlformats.org/officeDocument/2006/relationships/hyperlink" Target="http://en.wikipedia.org/wiki/Selective_Repeat_ARQ"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en.wikipedia.org/wiki/Stop-and-wait_ARQ" TargetMode="External"/><Relationship Id="rId5" Type="http://schemas.openxmlformats.org/officeDocument/2006/relationships/hyperlink" Target="http://en.wikipedia.org/wiki/ACK_(computing)" TargetMode="External"/><Relationship Id="rId4" Type="http://schemas.openxmlformats.org/officeDocument/2006/relationships/hyperlink" Target="http://en.wikipedia.org/wiki/Data_fram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Data_frame"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en.wikipedia.org/wiki/ACK_(computing)" TargetMode="External"/><Relationship Id="rId4" Type="http://schemas.openxmlformats.org/officeDocument/2006/relationships/hyperlink" Target="http://en.wikipedia.org/wiki/Go-Back-N_ARQ"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Detecting errors is only one part of the problem. The other part is correcting errors once detected. There are two basic approaches that can be taken when the recipient of a message detects an error. One is to notify the sender that the message was corrupted so that the sender can retransmit a copy of the message (called Automatic Repeat Request Protocols). If bit errors are rare, then in all probability the retransmitted copy will be error-free. Alternatively, there are some types of error detection algorithms that allow the recipient to reconstruct the correct message even after it has been corrupted; such algorithms are called Forward Error Correction protocols. </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While some error codes are strong enough also to correct errors, in practice the overhead is typically too large to handle the range of bit and burst errors that can be introduced on a network link. Even when error-correcting codes are used (e.g., on wireless links), some errors will be too severe to be corrected. As a result, some corrupt frames must be discarded. A link-level protocol that wants to deliver frames reliably must somehow recover from these discarded (lost) frames. This is usually accomplished using a combination of two fundamental mechanisms—</a:t>
            </a:r>
            <a:r>
              <a:rPr lang="en-US" sz="1200" i="1" kern="1200" baseline="0" dirty="0" smtClean="0">
                <a:solidFill>
                  <a:schemeClr val="tx1"/>
                </a:solidFill>
                <a:latin typeface="+mn-lt"/>
                <a:ea typeface="+mn-ea"/>
                <a:cs typeface="+mn-cs"/>
              </a:rPr>
              <a:t>acknowledgments and timeouts. An acknowledgment (ACK for short) </a:t>
            </a:r>
            <a:r>
              <a:rPr lang="en-US" sz="1200" kern="1200" baseline="0" dirty="0" smtClean="0">
                <a:solidFill>
                  <a:schemeClr val="tx1"/>
                </a:solidFill>
                <a:latin typeface="+mn-lt"/>
                <a:ea typeface="+mn-ea"/>
                <a:cs typeface="+mn-cs"/>
              </a:rPr>
              <a:t>is a small control frame that a protocol sends back to its peer saying that it has received an earlier frame. By control frame we mean a header without any data, although a protocol can </a:t>
            </a:r>
            <a:r>
              <a:rPr lang="en-US" sz="1200" i="1" kern="1200" baseline="0" dirty="0" smtClean="0">
                <a:solidFill>
                  <a:schemeClr val="tx1"/>
                </a:solidFill>
                <a:latin typeface="+mn-lt"/>
                <a:ea typeface="+mn-ea"/>
                <a:cs typeface="+mn-cs"/>
              </a:rPr>
              <a:t>piggyback an ACK on a data frame it just happens to be sending in the </a:t>
            </a:r>
            <a:r>
              <a:rPr lang="en-US" sz="1200" kern="1200" baseline="0" dirty="0" smtClean="0">
                <a:solidFill>
                  <a:schemeClr val="tx1"/>
                </a:solidFill>
                <a:latin typeface="+mn-lt"/>
                <a:ea typeface="+mn-ea"/>
                <a:cs typeface="+mn-cs"/>
              </a:rPr>
              <a:t>opposite direction. The receipt of an acknowledgment indicates to the sender of the original frame that its frame was successfully delivered. If the sender does not receive an acknowledgment after a reasonable amount of time, then it </a:t>
            </a:r>
            <a:r>
              <a:rPr lang="en-US" sz="1200" i="1" kern="1200" baseline="0" dirty="0" smtClean="0">
                <a:solidFill>
                  <a:schemeClr val="tx1"/>
                </a:solidFill>
                <a:latin typeface="+mn-lt"/>
                <a:ea typeface="+mn-ea"/>
                <a:cs typeface="+mn-cs"/>
              </a:rPr>
              <a:t>retransmits the original </a:t>
            </a:r>
            <a:r>
              <a:rPr lang="en-US" sz="1200" kern="1200" baseline="0" dirty="0" smtClean="0">
                <a:solidFill>
                  <a:schemeClr val="tx1"/>
                </a:solidFill>
                <a:latin typeface="+mn-lt"/>
                <a:ea typeface="+mn-ea"/>
                <a:cs typeface="+mn-cs"/>
              </a:rPr>
              <a:t>frame. This action of waiting a reasonable amount of time is called a </a:t>
            </a:r>
            <a:r>
              <a:rPr lang="en-US" sz="1200" i="1" kern="1200" baseline="0" dirty="0" smtClean="0">
                <a:solidFill>
                  <a:schemeClr val="tx1"/>
                </a:solidFill>
                <a:latin typeface="+mn-lt"/>
                <a:ea typeface="+mn-ea"/>
                <a:cs typeface="+mn-cs"/>
              </a:rPr>
              <a:t>timeout. </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general strategy of using acknowledgments and timeouts to implement reliable delivery is sometimes called </a:t>
            </a:r>
            <a:r>
              <a:rPr lang="en-US" sz="1200" i="1" kern="1200" baseline="0" dirty="0" smtClean="0">
                <a:solidFill>
                  <a:schemeClr val="tx1"/>
                </a:solidFill>
                <a:latin typeface="+mn-lt"/>
                <a:ea typeface="+mn-ea"/>
                <a:cs typeface="+mn-cs"/>
              </a:rPr>
              <a:t>automatic repeat request (normally abbreviated </a:t>
            </a:r>
            <a:r>
              <a:rPr lang="en-US" sz="1200" b="1" kern="1200" baseline="0" dirty="0" smtClean="0">
                <a:solidFill>
                  <a:schemeClr val="tx1"/>
                </a:solidFill>
                <a:latin typeface="+mn-lt"/>
                <a:ea typeface="+mn-ea"/>
                <a:cs typeface="+mn-cs"/>
              </a:rPr>
              <a:t>ARQ</a:t>
            </a:r>
            <a:r>
              <a:rPr lang="en-US" sz="1200" kern="1200" baseline="0" dirty="0" smtClean="0">
                <a:solidFill>
                  <a:schemeClr val="tx1"/>
                </a:solidFill>
                <a:latin typeface="+mn-lt"/>
                <a:ea typeface="+mn-ea"/>
                <a:cs typeface="+mn-cs"/>
              </a:rPr>
              <a:t>). This section describes three different ARQ algorithms using generic language; that is, we do not give detailed information about a particular protocol’s header fields. </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simplest ARQ scheme is the </a:t>
            </a:r>
            <a:r>
              <a:rPr lang="en-US" sz="1200" i="1" kern="1200" baseline="0" dirty="0" smtClean="0">
                <a:solidFill>
                  <a:schemeClr val="tx1"/>
                </a:solidFill>
                <a:latin typeface="+mn-lt"/>
                <a:ea typeface="+mn-ea"/>
                <a:cs typeface="+mn-cs"/>
              </a:rPr>
              <a:t>stop-and-wait algorithm. The idea of stop-and-wait </a:t>
            </a:r>
            <a:r>
              <a:rPr lang="en-US" sz="1200" kern="1200" baseline="0" dirty="0" smtClean="0">
                <a:solidFill>
                  <a:schemeClr val="tx1"/>
                </a:solidFill>
                <a:latin typeface="+mn-lt"/>
                <a:ea typeface="+mn-ea"/>
                <a:cs typeface="+mn-cs"/>
              </a:rPr>
              <a:t>is straightforward: After transmitting one frame, the sender waits for an acknowledgment before transmitting the next frame. If the acknowledgment does not arrive after a certain period of time, the sender times out and retransmits the original frame.</a:t>
            </a:r>
          </a:p>
          <a:p>
            <a:endParaRPr lang="en-US" b="0" i="0" baseline="0" dirty="0" smtClean="0"/>
          </a:p>
          <a:p>
            <a:r>
              <a:rPr lang="en-US" b="0" i="0" baseline="0" dirty="0" smtClean="0"/>
              <a:t>This slide and the next three slides </a:t>
            </a:r>
            <a:r>
              <a:rPr lang="en-US" sz="1200" kern="1200" baseline="0" dirty="0" smtClean="0">
                <a:solidFill>
                  <a:schemeClr val="tx1"/>
                </a:solidFill>
                <a:latin typeface="+mn-lt"/>
                <a:ea typeface="+mn-ea"/>
                <a:cs typeface="+mn-cs"/>
              </a:rPr>
              <a:t>illustrate four different scenarios that result from this basic algorithm (normal operation, lost packet, lost ACK, delayed ACK). Recall that by </a:t>
            </a:r>
            <a:r>
              <a:rPr lang="en-US" sz="1200" b="1" kern="1200" baseline="0" dirty="0" smtClean="0">
                <a:solidFill>
                  <a:schemeClr val="tx1"/>
                </a:solidFill>
                <a:latin typeface="+mn-lt"/>
                <a:ea typeface="+mn-ea"/>
                <a:cs typeface="+mn-cs"/>
              </a:rPr>
              <a:t>“lost” </a:t>
            </a:r>
            <a:r>
              <a:rPr lang="en-US" sz="1200" kern="1200" baseline="0" dirty="0" smtClean="0">
                <a:solidFill>
                  <a:schemeClr val="tx1"/>
                </a:solidFill>
                <a:latin typeface="+mn-lt"/>
                <a:ea typeface="+mn-ea"/>
                <a:cs typeface="+mn-cs"/>
              </a:rPr>
              <a:t>we mean that the frame was corrupted while in transit, that this corruption was detected by an error code on the receiver, and that the frame was subsequently discarded. </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If a frame is lost (i.e., it is received and is damaged or not received at all), the sender node will retransmit after the timeout of a timer that it runs after each transmission. If an acknowledgement is received, it will move on to the next packet; else, it will keep retransmitting until an acknowledgement is received.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The same problem could surface if the packet is not lost, but is properly received and the receiver sends an ACK; this ACK does not reach the sender. The sender will again retransmit after a timer it runs after transmission of a frame expires. </a:t>
            </a:r>
          </a:p>
          <a:p>
            <a:endParaRPr lang="en-US" b="0" i="0" baseline="0" dirty="0" smtClean="0"/>
          </a:p>
          <a:p>
            <a:r>
              <a:rPr lang="en-US" b="0" i="0" baseline="0" dirty="0" smtClean="0"/>
              <a:t>The receiver node has received this frame earlier, therefore, it will discard the packet and send an acknowledgement asking for the next frame.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A retransmission due to a delayed ACK will be discarded at the receiver, and a duplicate ACK will be discarded at the sender.</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An ACK frame is sent piggybacked inside a data frame. The ACK frame tells the other end, what frame is expected from </a:t>
            </a:r>
            <a:r>
              <a:rPr lang="en-US" b="0" i="0" baseline="0" smtClean="0"/>
              <a:t>the other end.</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main shortcoming of the stop-and-wait algorithm is that it allows the sender to have only one outstanding frame on the link at a time, and this may be far below the link’s capacity. Consider, for example, a 1.5-Mbps link with a 45-ms round-trip time. This link has a delay × bandwidth product of 67.5 Kb, or approximately 8 KB. Since the sender can send only one frame per RTT, and assuming a frame size of 1 KB, this implies a maximum sending rate of </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BitsPerFrame</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TimePerFrame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1024 × 8 ÷ 0.045</a:t>
            </a:r>
          </a:p>
          <a:p>
            <a:r>
              <a:rPr lang="en-US" sz="1200" kern="1200" baseline="0" dirty="0" smtClean="0">
                <a:solidFill>
                  <a:schemeClr val="tx1"/>
                </a:solidFill>
                <a:latin typeface="+mn-lt"/>
                <a:ea typeface="+mn-ea"/>
                <a:cs typeface="+mn-cs"/>
              </a:rPr>
              <a:t>= 182 Kbps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or about one-eighth of the link’s capacity. To use the link fully, then, we’d like the sender to be able to transmit up to eight frames before having to wait for an acknowledgment.</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again the scenario in which the link has a delay × bandwidth product of 8 KB and frames are of 1-KB size. We would like the sender to be ready to transmit the ninth frame at pretty much the same moment that the ACK for the first frame arrives. The algorithm that allows us to do this is called </a:t>
            </a:r>
            <a:r>
              <a:rPr lang="en-US" sz="1200" i="1" kern="1200" baseline="0" dirty="0" smtClean="0">
                <a:solidFill>
                  <a:schemeClr val="tx1"/>
                </a:solidFill>
                <a:latin typeface="+mn-lt"/>
                <a:ea typeface="+mn-ea"/>
                <a:cs typeface="+mn-cs"/>
              </a:rPr>
              <a:t>sliding window, and an illustrative </a:t>
            </a:r>
            <a:r>
              <a:rPr lang="en-US" sz="1200" kern="1200" baseline="0" dirty="0" smtClean="0">
                <a:solidFill>
                  <a:schemeClr val="tx1"/>
                </a:solidFill>
                <a:latin typeface="+mn-lt"/>
                <a:ea typeface="+mn-ea"/>
                <a:cs typeface="+mn-cs"/>
              </a:rPr>
              <a:t>timeline above (RHS figure).</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Go-Back-N ARQ</a:t>
            </a:r>
            <a:r>
              <a:rPr lang="en-US" dirty="0" smtClean="0"/>
              <a:t> is a specific instance of the </a:t>
            </a:r>
            <a:r>
              <a:rPr lang="en-US" dirty="0" smtClean="0">
                <a:hlinkClick r:id="rId3" tooltip="Automatic repeat-request"/>
              </a:rPr>
              <a:t>Automatic Repeat-</a:t>
            </a:r>
            <a:r>
              <a:rPr lang="en-US" dirty="0" err="1" smtClean="0">
                <a:hlinkClick r:id="rId3" tooltip="Automatic repeat-request"/>
              </a:rPr>
              <a:t>reQuest</a:t>
            </a:r>
            <a:r>
              <a:rPr lang="en-US" dirty="0" smtClean="0">
                <a:hlinkClick r:id="rId3" tooltip="Automatic repeat-request"/>
              </a:rPr>
              <a:t> (ARQ)</a:t>
            </a:r>
            <a:r>
              <a:rPr lang="en-US" dirty="0" smtClean="0"/>
              <a:t> Protocol, in which the sending process continues to send a number of </a:t>
            </a:r>
            <a:r>
              <a:rPr lang="en-US" dirty="0" smtClean="0">
                <a:hlinkClick r:id="rId4" tooltip="Data frame"/>
              </a:rPr>
              <a:t>frames</a:t>
            </a:r>
            <a:r>
              <a:rPr lang="en-US" dirty="0" smtClean="0"/>
              <a:t> specified by a </a:t>
            </a:r>
            <a:r>
              <a:rPr lang="en-US" i="1" dirty="0" smtClean="0"/>
              <a:t>window size</a:t>
            </a:r>
            <a:r>
              <a:rPr lang="en-US" dirty="0" smtClean="0"/>
              <a:t> even without receiving an </a:t>
            </a:r>
            <a:r>
              <a:rPr lang="en-US" dirty="0" smtClean="0">
                <a:hlinkClick r:id="rId5" tooltip="ACK (computing)"/>
              </a:rPr>
              <a:t>ACK</a:t>
            </a:r>
            <a:r>
              <a:rPr lang="en-US" dirty="0" smtClean="0"/>
              <a:t> packet from the receiver.</a:t>
            </a:r>
          </a:p>
          <a:p>
            <a:endParaRPr lang="en-US" dirty="0" smtClean="0"/>
          </a:p>
          <a:p>
            <a:r>
              <a:rPr lang="en-US" dirty="0" smtClean="0"/>
              <a:t>The receiver process keeps track of sequence number of the next </a:t>
            </a:r>
            <a:r>
              <a:rPr lang="en-US" dirty="0" smtClean="0">
                <a:hlinkClick r:id="rId4" tooltip="Data frame"/>
              </a:rPr>
              <a:t>frame</a:t>
            </a:r>
            <a:r>
              <a:rPr lang="en-US" dirty="0" smtClean="0"/>
              <a:t> it expects to receive, and sends that number with every ACK it sends. The receiver will ignore any frame that does not have the exact sequence number it expects -- whether that frame is a "past" duplicate of a frame it has already </a:t>
            </a:r>
            <a:r>
              <a:rPr lang="en-US" dirty="0" err="1" smtClean="0"/>
              <a:t>ACK'ed</a:t>
            </a:r>
            <a:r>
              <a:rPr lang="en-US" dirty="0" smtClean="0"/>
              <a:t> or whether that frame is a "future" frame past the lost packet it is waiting for. Once the sender has sent all of the </a:t>
            </a:r>
            <a:r>
              <a:rPr lang="en-US" dirty="0" smtClean="0">
                <a:hlinkClick r:id="rId4" tooltip="Data frame"/>
              </a:rPr>
              <a:t>frames</a:t>
            </a:r>
            <a:r>
              <a:rPr lang="en-US" dirty="0" smtClean="0"/>
              <a:t> in its </a:t>
            </a:r>
            <a:r>
              <a:rPr lang="en-US" i="1" dirty="0" smtClean="0"/>
              <a:t>window</a:t>
            </a:r>
            <a:r>
              <a:rPr lang="en-US" dirty="0" smtClean="0"/>
              <a:t>, it will detect that all of the </a:t>
            </a:r>
            <a:r>
              <a:rPr lang="en-US" dirty="0" smtClean="0">
                <a:hlinkClick r:id="rId4" tooltip="Data frame"/>
              </a:rPr>
              <a:t>frames</a:t>
            </a:r>
            <a:r>
              <a:rPr lang="en-US" dirty="0" smtClean="0"/>
              <a:t> since the first lost </a:t>
            </a:r>
            <a:r>
              <a:rPr lang="en-US" dirty="0" smtClean="0">
                <a:hlinkClick r:id="rId4" tooltip="Data frame"/>
              </a:rPr>
              <a:t>frame</a:t>
            </a:r>
            <a:r>
              <a:rPr lang="en-US" dirty="0" smtClean="0"/>
              <a:t> are </a:t>
            </a:r>
            <a:r>
              <a:rPr lang="en-US" i="1" dirty="0" smtClean="0"/>
              <a:t>outstanding</a:t>
            </a:r>
            <a:r>
              <a:rPr lang="en-US" dirty="0" smtClean="0"/>
              <a:t>, and will go back to sequence number of the last ACK it received from the receiver process and fill its window starting with that </a:t>
            </a:r>
            <a:r>
              <a:rPr lang="en-US" dirty="0" smtClean="0">
                <a:hlinkClick r:id="rId4" tooltip="Data frame"/>
              </a:rPr>
              <a:t>frame</a:t>
            </a:r>
            <a:r>
              <a:rPr lang="en-US" dirty="0" smtClean="0"/>
              <a:t> and continue the process over again.</a:t>
            </a:r>
          </a:p>
          <a:p>
            <a:endParaRPr lang="en-US" dirty="0" smtClean="0"/>
          </a:p>
          <a:p>
            <a:r>
              <a:rPr lang="en-US" dirty="0" smtClean="0"/>
              <a:t>Go-Back-N ARQ is a more efficient use of a connection than </a:t>
            </a:r>
            <a:r>
              <a:rPr lang="en-US" dirty="0" smtClean="0">
                <a:hlinkClick r:id="rId6" tooltip="Stop-and-wait ARQ"/>
              </a:rPr>
              <a:t>Stop-and-wait ARQ</a:t>
            </a:r>
            <a:r>
              <a:rPr lang="en-US" dirty="0" smtClean="0"/>
              <a:t>, since unlike waiting for an acknowledgement for each packet, the connection is still being utilized as packets are being sent. In other words, during the time that would otherwise be spent waiting, more packets are being sent. However, this method also results in sending frames multiple times -- if any frame was lost or damaged, or the ACK acknowledging them was lost or damaged, then that frame and all following frames in the window (even if they were received without error) will be re-sent. </a:t>
            </a:r>
          </a:p>
          <a:p>
            <a:endParaRPr lang="en-US" dirty="0" smtClean="0"/>
          </a:p>
          <a:p>
            <a:r>
              <a:rPr lang="en-US" dirty="0" smtClean="0"/>
              <a:t>To avoid this, </a:t>
            </a:r>
            <a:r>
              <a:rPr lang="en-US" dirty="0" smtClean="0">
                <a:hlinkClick r:id="rId7" tooltip="Selective Repeat ARQ"/>
              </a:rPr>
              <a:t>Selective Repeat ARQ</a:t>
            </a:r>
            <a:r>
              <a:rPr lang="en-US" dirty="0" smtClean="0"/>
              <a:t> can be used. </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discussed in previous lectures, bit errors are sometimes introduced into frames. This happens, for example, because of electrical interference or thermal noise. Although errors are rare, especially on optical links, some mechanism is needed to detect these errors so that corrective action can be taken.</a:t>
            </a:r>
          </a:p>
          <a:p>
            <a:endParaRPr lang="en-US" b="0" i="0" baseline="0" dirty="0" smtClean="0"/>
          </a:p>
          <a:p>
            <a:r>
              <a:rPr lang="en-US" sz="1200" kern="1200" baseline="0" dirty="0" smtClean="0">
                <a:solidFill>
                  <a:schemeClr val="tx1"/>
                </a:solidFill>
                <a:latin typeface="+mn-lt"/>
                <a:ea typeface="+mn-ea"/>
                <a:cs typeface="+mn-cs"/>
              </a:rPr>
              <a:t>There is a long history of techniques for dealing with bit errors in computer systems, dating back to Hamming and Reed/Solomon codes that were developed for use when storing data on magnetic disks and in early core memories. This section describes some of the error detection techniques most commonly used in networking.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the most common techniques for detecting transmission errors is a technique known as the </a:t>
            </a:r>
            <a:r>
              <a:rPr lang="en-US" sz="1200" i="1" kern="1200" baseline="0" dirty="0" smtClean="0">
                <a:solidFill>
                  <a:schemeClr val="tx1"/>
                </a:solidFill>
                <a:latin typeface="+mn-lt"/>
                <a:ea typeface="+mn-ea"/>
                <a:cs typeface="+mn-cs"/>
              </a:rPr>
              <a:t>cyclic redundancy check (CRC). It is used in nearly all the link-level </a:t>
            </a:r>
            <a:r>
              <a:rPr lang="en-US" sz="1200" kern="1200" baseline="0" dirty="0" smtClean="0">
                <a:solidFill>
                  <a:schemeClr val="tx1"/>
                </a:solidFill>
                <a:latin typeface="+mn-lt"/>
                <a:ea typeface="+mn-ea"/>
                <a:cs typeface="+mn-cs"/>
              </a:rPr>
              <a:t>protocols discussed in the previous section—for example, HDLC, DDCMP—as well as in the CSMA and token ring protocols described in previous lectures. We will briefly describe the basic CRC algorithm. Before discussing that approach, we consider two simpler schemes that are also widely used: </a:t>
            </a:r>
            <a:r>
              <a:rPr lang="en-US" sz="1200" i="1" kern="1200" baseline="0" dirty="0" smtClean="0">
                <a:solidFill>
                  <a:schemeClr val="tx1"/>
                </a:solidFill>
                <a:latin typeface="+mn-lt"/>
                <a:ea typeface="+mn-ea"/>
                <a:cs typeface="+mn-cs"/>
              </a:rPr>
              <a:t>two-dimensional parity and checksums.</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former is used by the BISYNC protocol when it is transmitting ASCII characters (CRC is used as the error code when BISYNC is used to transmit EBCDIC), and the latter is used by several Internet protocols. The basic idea behind any error detection scheme is to add redundant information to a frame that can be used to determine if errors have been introduced. In the extreme, we could imagine transmitting two complete copies of the data. If the two copies are identical at the receiver, then it is probably the case that  both are correct. If they differ, then an error was introduced into one (or both) of them, and they must be discarded. This is a rather poor error detection scheme for two reasons. First, it sends </a:t>
            </a:r>
            <a:r>
              <a:rPr lang="en-US" sz="1200" i="1" kern="1200" baseline="0" dirty="0" smtClean="0">
                <a:solidFill>
                  <a:schemeClr val="tx1"/>
                </a:solidFill>
                <a:latin typeface="+mn-lt"/>
                <a:ea typeface="+mn-ea"/>
                <a:cs typeface="+mn-cs"/>
              </a:rPr>
              <a:t>n redundant bits for an n-bit message. Second, many errors will go undetected—any </a:t>
            </a:r>
            <a:r>
              <a:rPr lang="en-US" sz="1200" kern="1200" baseline="0" dirty="0" smtClean="0">
                <a:solidFill>
                  <a:schemeClr val="tx1"/>
                </a:solidFill>
                <a:latin typeface="+mn-lt"/>
                <a:ea typeface="+mn-ea"/>
                <a:cs typeface="+mn-cs"/>
              </a:rPr>
              <a:t>error that happens to corrupt the same bit positions in the first and second copies of the message.</a:t>
            </a:r>
          </a:p>
          <a:p>
            <a:endParaRPr lang="en-US" b="0" i="0" baseline="0" dirty="0" smtClean="0"/>
          </a:p>
          <a:p>
            <a:r>
              <a:rPr lang="en-US" sz="1200" kern="1200" baseline="0" dirty="0" smtClean="0">
                <a:solidFill>
                  <a:schemeClr val="tx1"/>
                </a:solidFill>
                <a:latin typeface="+mn-lt"/>
                <a:ea typeface="+mn-ea"/>
                <a:cs typeface="+mn-cs"/>
              </a:rPr>
              <a:t>Fortunately, we can do a lot better than this simple scheme. In general, we can provide quite strong error detection capability while sending only </a:t>
            </a:r>
            <a:r>
              <a:rPr lang="en-US" sz="1200" i="1" kern="1200" baseline="0" dirty="0" smtClean="0">
                <a:solidFill>
                  <a:schemeClr val="tx1"/>
                </a:solidFill>
                <a:latin typeface="+mn-lt"/>
                <a:ea typeface="+mn-ea"/>
                <a:cs typeface="+mn-cs"/>
              </a:rPr>
              <a:t>k redundant bits for </a:t>
            </a:r>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n-bit message, where k ≪ n. On an Ethernet, for example, a frame carrying up to </a:t>
            </a:r>
            <a:r>
              <a:rPr lang="en-US" sz="1200" kern="1200" baseline="0" dirty="0" smtClean="0">
                <a:solidFill>
                  <a:schemeClr val="tx1"/>
                </a:solidFill>
                <a:latin typeface="+mn-lt"/>
                <a:ea typeface="+mn-ea"/>
                <a:cs typeface="+mn-cs"/>
              </a:rPr>
              <a:t>12,000 bits (1500 bytes) of data requires only a 32-bit CRC code, or as it is commonly expressed, uses CRC-32. Such a code will catch the overwhelming majority of errors, as we will see below.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say that the extra bits we send are redundant because they add no new information to the message. Instead, they are derived directly from the original message using some well-defined algorithm. Both the sender and the receiver know exactly what that algorithm is. The sender applies the algorithm to the message to generate the redundant bits. It then transmits both the message and those few extra bits. When the receiver applies the same algorithm to the received message, it should (in the absence of errors) come up with the same result as the sender. It compares the result with the one sent to it by the sender. If they match, it can conclude (with high likelihood) that no errors were introduced in the message during transmission. If they do not match, it can be sure that either the message or the redundant bits were corrupted, and it must take appropriate action, that is, discarding the message, or correcting it if that is possible.</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used as the protocol for the delivery of </a:t>
            </a:r>
            <a:r>
              <a:rPr lang="en-US" b="1" dirty="0" smtClean="0"/>
              <a:t>messages</a:t>
            </a:r>
            <a:r>
              <a:rPr lang="en-US" dirty="0" smtClean="0"/>
              <a:t>, the sending process continues to send a number of </a:t>
            </a:r>
            <a:r>
              <a:rPr lang="en-US" dirty="0" smtClean="0">
                <a:hlinkClick r:id="rId3" tooltip="Data frame"/>
              </a:rPr>
              <a:t>frames</a:t>
            </a:r>
            <a:r>
              <a:rPr lang="en-US" dirty="0" smtClean="0"/>
              <a:t> specified by a </a:t>
            </a:r>
            <a:r>
              <a:rPr lang="en-US" i="1" dirty="0" smtClean="0"/>
              <a:t>window size</a:t>
            </a:r>
            <a:r>
              <a:rPr lang="en-US" dirty="0" smtClean="0"/>
              <a:t> even after a </a:t>
            </a:r>
            <a:r>
              <a:rPr lang="en-US" dirty="0" smtClean="0">
                <a:hlinkClick r:id="rId3" tooltip="Data frame"/>
              </a:rPr>
              <a:t>frame</a:t>
            </a:r>
            <a:r>
              <a:rPr lang="en-US" dirty="0" smtClean="0"/>
              <a:t> loss. Unlike </a:t>
            </a:r>
            <a:r>
              <a:rPr lang="en-US" dirty="0" smtClean="0">
                <a:hlinkClick r:id="rId4" tooltip="Go-Back-N ARQ"/>
              </a:rPr>
              <a:t>Go-Back-N ARQ</a:t>
            </a:r>
            <a:r>
              <a:rPr lang="en-US" dirty="0" smtClean="0"/>
              <a:t>, the receiving process will continue to accept and </a:t>
            </a:r>
            <a:r>
              <a:rPr lang="en-US" dirty="0" smtClean="0">
                <a:hlinkClick r:id="rId5" tooltip="ACK (computing)"/>
              </a:rPr>
              <a:t>acknowledge</a:t>
            </a:r>
            <a:r>
              <a:rPr lang="en-US" dirty="0" smtClean="0"/>
              <a:t> </a:t>
            </a:r>
            <a:r>
              <a:rPr lang="en-US" dirty="0" smtClean="0">
                <a:hlinkClick r:id="rId3" tooltip="Data frame"/>
              </a:rPr>
              <a:t>frames</a:t>
            </a:r>
            <a:r>
              <a:rPr lang="en-US" dirty="0" smtClean="0"/>
              <a:t> sent after an initial error.</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Single parity bit checking can check all single-bit errors. It can also detect burst errors as long as the total number of bits changed is odd.</a:t>
            </a:r>
          </a:p>
          <a:p>
            <a:endParaRPr lang="en-US" b="0" i="0" baseline="0" dirty="0" smtClean="0"/>
          </a:p>
          <a:p>
            <a:r>
              <a:rPr lang="en-US" b="0" i="0" baseline="0" dirty="0" smtClean="0"/>
              <a:t>Single parity bit check is also called ‘Vertical Redundancy Check’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Single parity bit checking can check all single-bit errors. It can also detect burst errors as long as the total number of bits changed is odd.</a:t>
            </a:r>
          </a:p>
          <a:p>
            <a:endParaRPr lang="en-US" b="0" i="0" baseline="0" dirty="0" smtClean="0"/>
          </a:p>
          <a:p>
            <a:r>
              <a:rPr lang="en-US" b="0" i="0" baseline="0" dirty="0" smtClean="0"/>
              <a:t>Single parity bit check is also called ‘Vertical Redundancy Check’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Two-dimensional parity is exactly what the name suggests. It is based on “simple” (one-dimensional) parity, which usually involves adding one extra bit to a 7-bit code to balance the number of 1s in the byte. For example, odd parity sets the eighth bit to 1 if needed to give an odd number of 1s in the byte, and even parity sets the eighth bit to 1 if needed to give an even number of 1s in the byte. Two-dimensional parity does a similar calculation for each bit position across each of the bytes contained in the frame. This results in an extra parity byte for the entire frame, in addition to a parity bit for each byte.</a:t>
            </a:r>
          </a:p>
          <a:p>
            <a:endParaRPr lang="en-US" b="0" i="0" baseline="0" dirty="0" smtClean="0"/>
          </a:p>
          <a:p>
            <a:r>
              <a:rPr lang="en-US" sz="1200" kern="1200" baseline="0" dirty="0" smtClean="0">
                <a:solidFill>
                  <a:schemeClr val="tx1"/>
                </a:solidFill>
                <a:latin typeface="+mn-lt"/>
                <a:ea typeface="+mn-ea"/>
                <a:cs typeface="+mn-cs"/>
              </a:rPr>
              <a:t>The figure above illustrates how two-dimensional even parity works for an example frame containing 6 bytes of data. Notice that the third bit of the parity byte is 1 since there are an odd number of 1s in the third bit across the 6 bytes in the frame. It can be shown that two-dimensional parity catches all 1-, 2-, and 3-bit errors, and most 4-bit errors. In this case, we have added 14 bits of redundant information to a 42-bit message, and yet we have stronger protection against common errors than the “repetition code” described above.</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second approach to error detection is exemplified by the Internet checksum. Although it is not used at the link level, it nevertheless provides the same sort of functionality as CRCs and parity, so we discuss it here. We will see examples of its use later on in this course as well. </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behind the Internet checksum is very simple—you add up all the words that are transmitted and then transmit the result of that sum. The result is called the checksum. The receiver performs the same calculation on the received data and compares the result with the received checksum. If any transmitted data, including the checksum itself, is corrupted, then the results will not match, so  the receiver knows that an error occurred.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You can imagine many different variations on the basic idea of a checksum. The exact scheme used by the Internet protocols works as follows. Consider the data being </a:t>
            </a:r>
            <a:r>
              <a:rPr lang="en-US" sz="1200" kern="1200" baseline="0" dirty="0" err="1" smtClean="0">
                <a:solidFill>
                  <a:schemeClr val="tx1"/>
                </a:solidFill>
                <a:latin typeface="+mn-lt"/>
                <a:ea typeface="+mn-ea"/>
                <a:cs typeface="+mn-cs"/>
              </a:rPr>
              <a:t>checksummed</a:t>
            </a:r>
            <a:r>
              <a:rPr lang="en-US" sz="1200" kern="1200" baseline="0" dirty="0" smtClean="0">
                <a:solidFill>
                  <a:schemeClr val="tx1"/>
                </a:solidFill>
                <a:latin typeface="+mn-lt"/>
                <a:ea typeface="+mn-ea"/>
                <a:cs typeface="+mn-cs"/>
              </a:rPr>
              <a:t> as a sequence of 16-bit integers. Add them together using 16-bit ones complement arithmetic (explained below) and then take the ones complement of the result. That 16-bit number is the checksum.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Compared to our repetition code, this algorithm scores well for using a small number of redundant bits—only 16 for a message of any length—but it does not score extremely well for strength of error detection. For example, a pair of single-bit errors, one of which increments a word, one of which decrements another word by the same amount, will go undetected. The reason for using an algorithm like this in spite of its relatively weak protection against errors (compared to a CRC, for example) is simple: This algorithm is much easier to implement in software. Experience in the ARPANET suggested that a checksum of this form was adequate. One reason it is adequate is that this checksum is the last line of defense in an end-to-end protocol; the majority of errors are picked up by stronger error detection algorithms, such as CRCs, at the link level.</a:t>
            </a:r>
          </a:p>
          <a:p>
            <a:endParaRPr lang="en-US" sz="1200" kern="1200" baseline="0" dirty="0" smtClean="0">
              <a:solidFill>
                <a:schemeClr val="tx1"/>
              </a:solidFill>
              <a:latin typeface="+mn-lt"/>
              <a:ea typeface="+mn-ea"/>
              <a:cs typeface="+mn-cs"/>
            </a:endParaRPr>
          </a:p>
          <a:p>
            <a:endParaRPr lang="en-US" sz="1200" b="1" i="1"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It should be clear by now that a major goal in designing error detection algorithms is to maximize the probability of detecting errors using only a small number of redundant bits. Cyclic redundancy checks use some fairly powerful mathematics to achieve this goal. For example, a 32-bit CRC gives strong protection (probability of catching error of the order of 99.99%) against common bit errors in messages that are thousands of bytes long. The theoretical foundation of the cyclic redundancy check is rooted in a branch of mathematics called finite fields. We will not delve too much into the mathematical details but will provided a high-level view. </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To be valid, a CRC must have two properties:</a:t>
            </a:r>
          </a:p>
          <a:p>
            <a:endParaRPr lang="en-US" b="0" i="0" baseline="0" dirty="0" smtClean="0"/>
          </a:p>
          <a:p>
            <a:pPr marL="228600" indent="-228600">
              <a:buAutoNum type="arabicParenR"/>
            </a:pPr>
            <a:r>
              <a:rPr lang="en-US" b="0" i="0" baseline="0" dirty="0" smtClean="0"/>
              <a:t>The CRC should have exactly one bit less than the divisor.</a:t>
            </a:r>
          </a:p>
          <a:p>
            <a:pPr marL="228600" indent="-228600">
              <a:buAutoNum type="arabicParenR"/>
            </a:pPr>
            <a:r>
              <a:rPr lang="en-US" b="0" i="0" baseline="0" dirty="0" smtClean="0"/>
              <a:t>Appending it to the end of the data string must make it exactly divisible by the divisor.</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To be valid, a CRC must have two properties:</a:t>
            </a:r>
          </a:p>
          <a:p>
            <a:endParaRPr lang="en-US" b="0" i="0" baseline="0" dirty="0" smtClean="0"/>
          </a:p>
          <a:p>
            <a:pPr marL="228600" indent="-228600">
              <a:buAutoNum type="arabicParenR"/>
            </a:pPr>
            <a:r>
              <a:rPr lang="en-US" b="0" i="0" baseline="0" dirty="0" smtClean="0"/>
              <a:t>The CRC should have exactly one bit less than the divisor.</a:t>
            </a:r>
          </a:p>
          <a:p>
            <a:pPr marL="228600" indent="-228600">
              <a:buAutoNum type="arabicParenR"/>
            </a:pPr>
            <a:r>
              <a:rPr lang="en-US" b="0" i="0" baseline="0" dirty="0" smtClean="0"/>
              <a:t>Appending it to the end of the data string must make it exactly divisible by the divisor.</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781050"/>
            <a:ext cx="7772400" cy="585788"/>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544638"/>
            <a:ext cx="3810000" cy="1884362"/>
          </a:xfrm>
        </p:spPr>
        <p:txBody>
          <a:bodyPr/>
          <a:lstStyle/>
          <a:p>
            <a:endParaRPr lang="en-US"/>
          </a:p>
        </p:txBody>
      </p:sp>
      <p:sp>
        <p:nvSpPr>
          <p:cNvPr id="4" name="Text Placeholder 3"/>
          <p:cNvSpPr>
            <a:spLocks noGrp="1"/>
          </p:cNvSpPr>
          <p:nvPr>
            <p:ph type="body" sz="half" idx="2"/>
          </p:nvPr>
        </p:nvSpPr>
        <p:spPr>
          <a:xfrm>
            <a:off x="4648200" y="1544638"/>
            <a:ext cx="3810000" cy="1884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28600" y="6248400"/>
            <a:ext cx="1066800" cy="406400"/>
          </a:xfrm>
        </p:spPr>
        <p:txBody>
          <a:bodyPr/>
          <a:lstStyle>
            <a:lvl1pPr>
              <a:defRPr/>
            </a:lvl1pPr>
          </a:lstStyle>
          <a:p>
            <a:pPr algn="l" rtl="0"/>
            <a:endParaRPr lang="en-US" altLang="en-US" sz="1200" kern="1200">
              <a:solidFill>
                <a:prstClr val="black">
                  <a:tint val="75000"/>
                </a:prstClr>
              </a:solidFill>
              <a:latin typeface="Calibri"/>
              <a:ea typeface="+mn-ea"/>
              <a:cs typeface="+mn-cs"/>
            </a:endParaRPr>
          </a:p>
        </p:txBody>
      </p:sp>
    </p:spTree>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5/21/2009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5/21/2009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5/21/2009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5/21/2009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5/21/2009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0.xml"/><Relationship Id="rId1" Type="http://schemas.openxmlformats.org/officeDocument/2006/relationships/slideLayout" Target="../slideLayouts/slideLayout3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hyperlink" Target="http://compnets.n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2: Direct Link Network</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60" name="Group 59"/>
          <p:cNvGrpSpPr/>
          <p:nvPr/>
        </p:nvGrpSpPr>
        <p:grpSpPr>
          <a:xfrm>
            <a:off x="76200" y="1066800"/>
            <a:ext cx="9067800" cy="5486400"/>
            <a:chOff x="76200" y="1066800"/>
            <a:chExt cx="9067800" cy="5486400"/>
          </a:xfrm>
        </p:grpSpPr>
        <p:grpSp>
          <p:nvGrpSpPr>
            <p:cNvPr id="30" name="Group 29"/>
            <p:cNvGrpSpPr/>
            <p:nvPr/>
          </p:nvGrpSpPr>
          <p:grpSpPr>
            <a:xfrm>
              <a:off x="76200" y="1066800"/>
              <a:ext cx="9067800" cy="1794034"/>
              <a:chOff x="0" y="829270"/>
              <a:chExt cx="9067800" cy="1794034"/>
            </a:xfrm>
          </p:grpSpPr>
          <p:sp>
            <p:nvSpPr>
              <p:cNvPr id="9" name="Rectangle 8"/>
              <p:cNvSpPr/>
              <p:nvPr/>
            </p:nvSpPr>
            <p:spPr>
              <a:xfrm>
                <a:off x="0" y="1915418"/>
                <a:ext cx="9067800" cy="707886"/>
              </a:xfrm>
              <a:prstGeom prst="rect">
                <a:avLst/>
              </a:prstGeom>
            </p:spPr>
            <p:txBody>
              <a:bodyPr wrap="square">
                <a:spAutoFit/>
              </a:bodyPr>
              <a:lstStyle/>
              <a:p>
                <a:pPr algn="ctr" rtl="0"/>
                <a:r>
                  <a:rPr lang="en-US" sz="4000" b="1" dirty="0" smtClean="0">
                    <a:ln>
                      <a:solidFill>
                        <a:schemeClr val="accent6">
                          <a:lumMod val="75000"/>
                        </a:schemeClr>
                      </a:solidFill>
                    </a:ln>
                    <a:solidFill>
                      <a:schemeClr val="bg1"/>
                    </a:solidFill>
                    <a:effectLst>
                      <a:outerShdw dir="5040000" algn="tl">
                        <a:srgbClr val="1F497D">
                          <a:lumMod val="75000"/>
                        </a:srgbClr>
                      </a:outerShdw>
                    </a:effectLst>
                    <a:cs typeface="Tahoma" pitchFamily="34" charset="0"/>
                  </a:rPr>
                  <a:t>Direct-link networks</a:t>
                </a:r>
              </a:p>
            </p:txBody>
          </p:sp>
          <p:grpSp>
            <p:nvGrpSpPr>
              <p:cNvPr id="7" name="Group 6"/>
              <p:cNvGrpSpPr/>
              <p:nvPr/>
            </p:nvGrpSpPr>
            <p:grpSpPr>
              <a:xfrm>
                <a:off x="228600" y="829270"/>
                <a:ext cx="8077200" cy="923330"/>
                <a:chOff x="228600" y="1972270"/>
                <a:chExt cx="8077200" cy="923330"/>
              </a:xfrm>
            </p:grpSpPr>
            <p:sp>
              <p:nvSpPr>
                <p:cNvPr id="6" name="TextBox 5"/>
                <p:cNvSpPr txBox="1"/>
                <p:nvPr/>
              </p:nvSpPr>
              <p:spPr>
                <a:xfrm>
                  <a:off x="228600" y="1972270"/>
                  <a:ext cx="80772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kern="1200" dirty="0" smtClean="0">
                      <a:solidFill>
                        <a:schemeClr val="accent6">
                          <a:lumMod val="75000"/>
                        </a:schemeClr>
                      </a:solidFill>
                      <a:effectLst>
                        <a:outerShdw blurRad="38100" dist="38100" dir="2700000" algn="tl">
                          <a:srgbClr val="000000">
                            <a:alpha val="43137"/>
                          </a:srgbClr>
                        </a:outerShdw>
                      </a:effectLst>
                      <a:latin typeface="Calibri"/>
                      <a:ea typeface="+mj-ea"/>
                      <a:cs typeface="+mj-cs"/>
                    </a:rPr>
                    <a:t>Week</a:t>
                  </a:r>
                  <a:endParaRPr lang="en-US" sz="3200" kern="1200" dirty="0">
                    <a:solidFill>
                      <a:schemeClr val="accent6">
                        <a:lumMod val="75000"/>
                      </a:schemeClr>
                    </a:solidFill>
                    <a:effectLst>
                      <a:outerShdw blurRad="38100" dist="38100" dir="2700000" algn="tl">
                        <a:srgbClr val="000000">
                          <a:alpha val="43137"/>
                        </a:srgbClr>
                      </a:outerShdw>
                    </a:effectLst>
                    <a:latin typeface="Calibri"/>
                    <a:ea typeface="+mj-ea"/>
                    <a:cs typeface="+mj-cs"/>
                  </a:endParaRPr>
                </a:p>
              </p:txBody>
            </p:sp>
            <p:sp>
              <p:nvSpPr>
                <p:cNvPr id="10" name="Oval 9"/>
                <p:cNvSpPr/>
                <p:nvPr/>
              </p:nvSpPr>
              <p:spPr>
                <a:xfrm>
                  <a:off x="5257800" y="2057400"/>
                  <a:ext cx="838200" cy="762000"/>
                </a:xfrm>
                <a:prstGeom prst="ellipse">
                  <a:avLst/>
                </a:prstGeom>
                <a:solidFill>
                  <a:schemeClr val="accent6">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smtClean="0">
                      <a:solidFill>
                        <a:schemeClr val="tx1"/>
                      </a:solidFill>
                      <a:effectLst>
                        <a:outerShdw blurRad="38100" dist="38100" dir="2700000" algn="tl">
                          <a:srgbClr val="000000">
                            <a:alpha val="43137"/>
                          </a:srgbClr>
                        </a:outerShdw>
                      </a:effectLst>
                      <a:latin typeface="Calibri"/>
                      <a:ea typeface="+mn-ea"/>
                      <a:cs typeface="+mn-cs"/>
                    </a:rPr>
                    <a:t>3</a:t>
                  </a:r>
                  <a:endParaRPr lang="en-US" sz="1100" kern="1200" dirty="0">
                    <a:solidFill>
                      <a:schemeClr val="tx1"/>
                    </a:solidFill>
                    <a:latin typeface="Calibri"/>
                    <a:ea typeface="+mn-ea"/>
                    <a:cs typeface="+mn-cs"/>
                  </a:endParaRPr>
                </a:p>
              </p:txBody>
            </p:sp>
          </p:grpSp>
        </p:grpSp>
        <p:grpSp>
          <p:nvGrpSpPr>
            <p:cNvPr id="59" name="Group 58"/>
            <p:cNvGrpSpPr/>
            <p:nvPr/>
          </p:nvGrpSpPr>
          <p:grpSpPr>
            <a:xfrm>
              <a:off x="727253" y="4415135"/>
              <a:ext cx="7558496" cy="2138065"/>
              <a:chOff x="727253" y="3576935"/>
              <a:chExt cx="7558496" cy="2138065"/>
            </a:xfrm>
          </p:grpSpPr>
          <p:grpSp>
            <p:nvGrpSpPr>
              <p:cNvPr id="35" name="Group 34"/>
              <p:cNvGrpSpPr/>
              <p:nvPr/>
            </p:nvGrpSpPr>
            <p:grpSpPr>
              <a:xfrm>
                <a:off x="727253" y="3576935"/>
                <a:ext cx="7558496" cy="2138065"/>
                <a:chOff x="1160030" y="1357943"/>
                <a:chExt cx="6755854" cy="1638111"/>
              </a:xfrm>
            </p:grpSpPr>
            <p:sp>
              <p:nvSpPr>
                <p:cNvPr id="36" name="Text Box 5"/>
                <p:cNvSpPr txBox="1">
                  <a:spLocks noChangeArrowheads="1"/>
                </p:cNvSpPr>
                <p:nvPr/>
              </p:nvSpPr>
              <p:spPr bwMode="auto">
                <a:xfrm>
                  <a:off x="1259195" y="2642342"/>
                  <a:ext cx="965980" cy="353712"/>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accent2">
                          <a:lumMod val="20000"/>
                          <a:lumOff val="80000"/>
                        </a:schemeClr>
                      </a:solidFill>
                      <a:effectLst/>
                      <a:uLnTx/>
                      <a:uFillTx/>
                      <a:latin typeface="Calibri" pitchFamily="34" charset="0"/>
                      <a:cs typeface="Arial"/>
                    </a:rPr>
                    <a:t>Sender</a:t>
                  </a:r>
                </a:p>
              </p:txBody>
            </p:sp>
            <p:grpSp>
              <p:nvGrpSpPr>
                <p:cNvPr id="37" name="Group 6"/>
                <p:cNvGrpSpPr>
                  <a:grpSpLocks/>
                </p:cNvGrpSpPr>
                <p:nvPr/>
              </p:nvGrpSpPr>
              <p:grpSpPr bwMode="auto">
                <a:xfrm>
                  <a:off x="2344738" y="2185988"/>
                  <a:ext cx="965200" cy="427037"/>
                  <a:chOff x="1477" y="1377"/>
                  <a:chExt cx="608" cy="269"/>
                </a:xfrm>
              </p:grpSpPr>
              <p:sp>
                <p:nvSpPr>
                  <p:cNvPr id="55" name="Rectangle 7"/>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56" name="Rectangle 8"/>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cs typeface="Arial"/>
                      </a:rPr>
                      <a:t> </a:t>
                    </a:r>
                    <a:r>
                      <a:rPr kumimoji="0" lang="en-US" sz="2400" b="1" i="0" u="none" strike="noStrike" kern="1200" cap="none" spc="0" normalizeH="0" baseline="0" noProof="0" dirty="0" smtClean="0">
                        <a:ln>
                          <a:noFill/>
                        </a:ln>
                        <a:solidFill>
                          <a:srgbClr val="C00000"/>
                        </a:solidFill>
                        <a:effectLst/>
                        <a:uLnTx/>
                        <a:uFillTx/>
                        <a:latin typeface="Calibri" pitchFamily="34" charset="0"/>
                        <a:cs typeface="Arial"/>
                      </a:rPr>
                      <a:t>frame</a:t>
                    </a:r>
                  </a:p>
                </p:txBody>
              </p:sp>
            </p:grpSp>
            <p:sp>
              <p:nvSpPr>
                <p:cNvPr id="38" name="Line 9"/>
                <p:cNvSpPr>
                  <a:spLocks noChangeShapeType="1"/>
                </p:cNvSpPr>
                <p:nvPr/>
              </p:nvSpPr>
              <p:spPr bwMode="auto">
                <a:xfrm>
                  <a:off x="3297238" y="2454275"/>
                  <a:ext cx="2527300" cy="0"/>
                </a:xfrm>
                <a:prstGeom prst="line">
                  <a:avLst/>
                </a:prstGeom>
                <a:noFill/>
                <a:ln w="57150">
                  <a:solidFill>
                    <a:srgbClr val="FF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39" name="Rectangle 10"/>
                <p:cNvSpPr>
                  <a:spLocks noChangeArrowheads="1"/>
                </p:cNvSpPr>
                <p:nvPr/>
              </p:nvSpPr>
              <p:spPr bwMode="auto">
                <a:xfrm>
                  <a:off x="6783388" y="1392238"/>
                  <a:ext cx="1125537"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0" name="Rectangle 11"/>
                <p:cNvSpPr>
                  <a:spLocks noChangeArrowheads="1"/>
                </p:cNvSpPr>
                <p:nvPr/>
              </p:nvSpPr>
              <p:spPr bwMode="auto">
                <a:xfrm>
                  <a:off x="7083425" y="1771650"/>
                  <a:ext cx="487363" cy="280988"/>
                </a:xfrm>
                <a:prstGeom prst="rect">
                  <a:avLst/>
                </a:prstGeom>
                <a:solidFill>
                  <a:srgbClr val="F47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1" name="Rectangle 12"/>
                <p:cNvSpPr>
                  <a:spLocks noChangeArrowheads="1"/>
                </p:cNvSpPr>
                <p:nvPr/>
              </p:nvSpPr>
              <p:spPr bwMode="auto">
                <a:xfrm>
                  <a:off x="1219200" y="1392238"/>
                  <a:ext cx="1125538"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2" name="Rectangle 13"/>
                <p:cNvSpPr>
                  <a:spLocks noChangeArrowheads="1"/>
                </p:cNvSpPr>
                <p:nvPr/>
              </p:nvSpPr>
              <p:spPr bwMode="auto">
                <a:xfrm>
                  <a:off x="1544638" y="1763713"/>
                  <a:ext cx="487362" cy="257175"/>
                </a:xfrm>
                <a:prstGeom prst="rect">
                  <a:avLst/>
                </a:prstGeom>
                <a:solidFill>
                  <a:srgbClr val="F47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3" name="Text Box 14"/>
                <p:cNvSpPr txBox="1">
                  <a:spLocks noChangeArrowheads="1"/>
                </p:cNvSpPr>
                <p:nvPr/>
              </p:nvSpPr>
              <p:spPr bwMode="auto">
                <a:xfrm>
                  <a:off x="6775965" y="2587381"/>
                  <a:ext cx="1139919"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accent2">
                          <a:lumMod val="20000"/>
                          <a:lumOff val="80000"/>
                        </a:schemeClr>
                      </a:solidFill>
                      <a:effectLst/>
                      <a:uLnTx/>
                      <a:uFillTx/>
                      <a:latin typeface="Calibri" pitchFamily="34" charset="0"/>
                      <a:cs typeface="Arial"/>
                    </a:rPr>
                    <a:t>Receiver</a:t>
                  </a:r>
                </a:p>
              </p:txBody>
            </p:sp>
            <p:sp>
              <p:nvSpPr>
                <p:cNvPr id="44" name="Line 15"/>
                <p:cNvSpPr>
                  <a:spLocks noChangeShapeType="1"/>
                </p:cNvSpPr>
                <p:nvPr/>
              </p:nvSpPr>
              <p:spPr bwMode="auto">
                <a:xfrm flipH="1">
                  <a:off x="1872171" y="1653273"/>
                  <a:ext cx="68108" cy="233527"/>
                </a:xfrm>
                <a:prstGeom prst="line">
                  <a:avLst/>
                </a:prstGeom>
                <a:noFill/>
                <a:ln w="38100">
                  <a:solidFill>
                    <a:srgbClr val="FF0000"/>
                  </a:solidFill>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5" name="Text Box 16"/>
                <p:cNvSpPr txBox="1">
                  <a:spLocks noChangeArrowheads="1"/>
                </p:cNvSpPr>
                <p:nvPr/>
              </p:nvSpPr>
              <p:spPr bwMode="auto">
                <a:xfrm>
                  <a:off x="1160030" y="1357943"/>
                  <a:ext cx="1257006"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effectLst/>
                      <a:uLnTx/>
                      <a:uFillTx/>
                      <a:latin typeface="Calibri" pitchFamily="34" charset="0"/>
                      <a:cs typeface="Arial"/>
                    </a:rPr>
                    <a:t>datagram</a:t>
                  </a:r>
                </a:p>
              </p:txBody>
            </p:sp>
            <p:sp>
              <p:nvSpPr>
                <p:cNvPr id="46" name="Freeform 17"/>
                <p:cNvSpPr>
                  <a:spLocks/>
                </p:cNvSpPr>
                <p:nvPr/>
              </p:nvSpPr>
              <p:spPr bwMode="auto">
                <a:xfrm>
                  <a:off x="1746250" y="1978025"/>
                  <a:ext cx="695325" cy="460375"/>
                </a:xfrm>
                <a:custGeom>
                  <a:avLst/>
                  <a:gdLst/>
                  <a:ahLst/>
                  <a:cxnLst>
                    <a:cxn ang="0">
                      <a:pos x="15" y="0"/>
                    </a:cxn>
                    <a:cxn ang="0">
                      <a:pos x="15" y="162"/>
                    </a:cxn>
                    <a:cxn ang="0">
                      <a:pos x="108" y="269"/>
                    </a:cxn>
                    <a:cxn ang="0">
                      <a:pos x="438" y="285"/>
                    </a:cxn>
                  </a:cxnLst>
                  <a:rect l="0" t="0" r="r" b="b"/>
                  <a:pathLst>
                    <a:path w="438" h="290">
                      <a:moveTo>
                        <a:pt x="15" y="0"/>
                      </a:moveTo>
                      <a:cubicBezTo>
                        <a:pt x="7" y="58"/>
                        <a:pt x="0" y="117"/>
                        <a:pt x="15" y="162"/>
                      </a:cubicBezTo>
                      <a:cubicBezTo>
                        <a:pt x="30" y="207"/>
                        <a:pt x="38" y="248"/>
                        <a:pt x="108" y="269"/>
                      </a:cubicBezTo>
                      <a:cubicBezTo>
                        <a:pt x="178" y="290"/>
                        <a:pt x="383" y="282"/>
                        <a:pt x="438" y="285"/>
                      </a:cubicBezTo>
                    </a:path>
                  </a:pathLst>
                </a:custGeom>
                <a:noFill/>
                <a:ln w="57150" cap="flat" cmpd="sng">
                  <a:solidFill>
                    <a:srgbClr val="FF0000"/>
                  </a:solidFill>
                  <a:prstDash val="solid"/>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grpSp>
              <p:nvGrpSpPr>
                <p:cNvPr id="47" name="Group 18"/>
                <p:cNvGrpSpPr>
                  <a:grpSpLocks/>
                </p:cNvGrpSpPr>
                <p:nvPr/>
              </p:nvGrpSpPr>
              <p:grpSpPr bwMode="auto">
                <a:xfrm>
                  <a:off x="5819775" y="2179638"/>
                  <a:ext cx="965200" cy="427037"/>
                  <a:chOff x="1477" y="1377"/>
                  <a:chExt cx="608" cy="269"/>
                </a:xfrm>
              </p:grpSpPr>
              <p:sp>
                <p:nvSpPr>
                  <p:cNvPr id="53" name="Rectangle 19"/>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54" name="Rectangle 20"/>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C00000"/>
                        </a:solidFill>
                        <a:effectLst/>
                        <a:uLnTx/>
                        <a:uFillTx/>
                        <a:latin typeface="Calibri" pitchFamily="34" charset="0"/>
                        <a:cs typeface="Arial"/>
                      </a:rPr>
                      <a:t>frame</a:t>
                    </a:r>
                  </a:p>
                </p:txBody>
              </p:sp>
            </p:grpSp>
            <p:sp>
              <p:nvSpPr>
                <p:cNvPr id="48" name="Text Box 21"/>
                <p:cNvSpPr txBox="1">
                  <a:spLocks noChangeArrowheads="1"/>
                </p:cNvSpPr>
                <p:nvPr/>
              </p:nvSpPr>
              <p:spPr bwMode="auto">
                <a:xfrm>
                  <a:off x="2280819" y="1883379"/>
                  <a:ext cx="1090460"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400" b="1" dirty="0" smtClean="0">
                      <a:solidFill>
                        <a:srgbClr val="FF6600"/>
                      </a:solidFill>
                      <a:latin typeface="Calibri" pitchFamily="34" charset="0"/>
                      <a:cs typeface="Arial"/>
                    </a:rPr>
                    <a:t>Adapter</a:t>
                  </a:r>
                  <a:endParaRPr kumimoji="0" lang="en-US" sz="2400" b="1" i="0" u="none" strike="noStrike" kern="1200" cap="none" spc="0" normalizeH="0" baseline="0" noProof="0" dirty="0" smtClean="0">
                    <a:ln>
                      <a:noFill/>
                    </a:ln>
                    <a:solidFill>
                      <a:srgbClr val="FF6600"/>
                    </a:solidFill>
                    <a:effectLst/>
                    <a:uLnTx/>
                    <a:uFillTx/>
                    <a:latin typeface="Calibri" pitchFamily="34" charset="0"/>
                    <a:cs typeface="Arial"/>
                  </a:endParaRPr>
                </a:p>
              </p:txBody>
            </p:sp>
            <p:sp>
              <p:nvSpPr>
                <p:cNvPr id="49" name="Text Box 22"/>
                <p:cNvSpPr txBox="1">
                  <a:spLocks noChangeArrowheads="1"/>
                </p:cNvSpPr>
                <p:nvPr/>
              </p:nvSpPr>
              <p:spPr bwMode="auto">
                <a:xfrm>
                  <a:off x="5754340" y="1886800"/>
                  <a:ext cx="1090460"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FF6600"/>
                      </a:solidFill>
                      <a:effectLst/>
                      <a:uLnTx/>
                      <a:uFillTx/>
                      <a:latin typeface="Calibri" pitchFamily="34" charset="0"/>
                      <a:cs typeface="Arial"/>
                    </a:rPr>
                    <a:t>Adapter</a:t>
                  </a:r>
                </a:p>
              </p:txBody>
            </p:sp>
            <p:sp>
              <p:nvSpPr>
                <p:cNvPr id="51" name="Text Box 24"/>
                <p:cNvSpPr txBox="1">
                  <a:spLocks noChangeArrowheads="1"/>
                </p:cNvSpPr>
                <p:nvPr/>
              </p:nvSpPr>
              <p:spPr bwMode="auto">
                <a:xfrm>
                  <a:off x="3234335" y="1427545"/>
                  <a:ext cx="2628633" cy="400873"/>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800" b="1" dirty="0" smtClean="0">
                      <a:solidFill>
                        <a:srgbClr val="FF6600"/>
                      </a:solidFill>
                      <a:latin typeface="Calibri" pitchFamily="34" charset="0"/>
                      <a:cs typeface="Arial"/>
                    </a:rPr>
                    <a:t>L</a:t>
                  </a:r>
                  <a:r>
                    <a:rPr kumimoji="0" lang="en-US" sz="2800" b="1" i="0" u="none" strike="noStrike" kern="1200" cap="none" spc="0" normalizeH="0" baseline="0" noProof="0" dirty="0" smtClean="0">
                      <a:ln>
                        <a:noFill/>
                      </a:ln>
                      <a:solidFill>
                        <a:srgbClr val="FF6600"/>
                      </a:solidFill>
                      <a:effectLst/>
                      <a:uLnTx/>
                      <a:uFillTx/>
                      <a:latin typeface="Calibri" pitchFamily="34" charset="0"/>
                      <a:cs typeface="Arial"/>
                    </a:rPr>
                    <a:t>ink layer protocol</a:t>
                  </a:r>
                </a:p>
              </p:txBody>
            </p:sp>
            <p:sp>
              <p:nvSpPr>
                <p:cNvPr id="52" name="Freeform 25"/>
                <p:cNvSpPr>
                  <a:spLocks/>
                </p:cNvSpPr>
                <p:nvPr/>
              </p:nvSpPr>
              <p:spPr bwMode="auto">
                <a:xfrm>
                  <a:off x="6704013" y="2063750"/>
                  <a:ext cx="647700" cy="342900"/>
                </a:xfrm>
                <a:custGeom>
                  <a:avLst/>
                  <a:gdLst/>
                  <a:ahLst/>
                  <a:cxnLst>
                    <a:cxn ang="0">
                      <a:pos x="0" y="208"/>
                    </a:cxn>
                    <a:cxn ang="0">
                      <a:pos x="184" y="208"/>
                    </a:cxn>
                    <a:cxn ang="0">
                      <a:pos x="361" y="161"/>
                    </a:cxn>
                    <a:cxn ang="0">
                      <a:pos x="408" y="0"/>
                    </a:cxn>
                  </a:cxnLst>
                  <a:rect l="0" t="0" r="r" b="b"/>
                  <a:pathLst>
                    <a:path w="408" h="216">
                      <a:moveTo>
                        <a:pt x="0" y="208"/>
                      </a:moveTo>
                      <a:cubicBezTo>
                        <a:pt x="62" y="212"/>
                        <a:pt x="124" y="216"/>
                        <a:pt x="184" y="208"/>
                      </a:cubicBezTo>
                      <a:cubicBezTo>
                        <a:pt x="244" y="200"/>
                        <a:pt x="324" y="196"/>
                        <a:pt x="361" y="161"/>
                      </a:cubicBezTo>
                      <a:cubicBezTo>
                        <a:pt x="398" y="126"/>
                        <a:pt x="400" y="27"/>
                        <a:pt x="408" y="0"/>
                      </a:cubicBezTo>
                    </a:path>
                  </a:pathLst>
                </a:custGeom>
                <a:noFill/>
                <a:ln w="57150" cap="flat" cmpd="sng">
                  <a:solidFill>
                    <a:srgbClr val="FF0000"/>
                  </a:solidFill>
                  <a:prstDash val="solid"/>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grpSp>
          <p:sp>
            <p:nvSpPr>
              <p:cNvPr id="58" name="AutoShape 23"/>
              <p:cNvSpPr>
                <a:spLocks/>
              </p:cNvSpPr>
              <p:nvPr/>
            </p:nvSpPr>
            <p:spPr bwMode="auto">
              <a:xfrm rot="5399521">
                <a:off x="4343627" y="2590818"/>
                <a:ext cx="228179" cy="3276600"/>
              </a:xfrm>
              <a:prstGeom prst="leftBrace">
                <a:avLst>
                  <a:gd name="adj1" fmla="val 108214"/>
                  <a:gd name="adj2" fmla="val 50000"/>
                </a:avLst>
              </a:prstGeom>
              <a:noFill/>
              <a:ln w="57150">
                <a:solidFill>
                  <a:srgbClr val="FF6600"/>
                </a:solidFill>
                <a:round/>
                <a:headEnd/>
                <a:tailEnd/>
              </a:ln>
              <a:effectLst/>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Cycli</a:t>
            </a:r>
            <a:r>
              <a:rPr lang="en-US" sz="4800" b="1" dirty="0" smtClean="0">
                <a:ln>
                  <a:solidFill>
                    <a:prstClr val="white"/>
                  </a:solidFill>
                </a:ln>
                <a:solidFill>
                  <a:prstClr val="black"/>
                </a:solidFill>
                <a:latin typeface="Tahoma" pitchFamily="34" charset="0"/>
                <a:cs typeface="Tahoma" pitchFamily="34" charset="0"/>
              </a:rPr>
              <a:t>c Redundancy Check</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5" name="Picture 10"/>
          <p:cNvPicPr>
            <a:picLocks noChangeAspect="1" noChangeArrowheads="1"/>
          </p:cNvPicPr>
          <p:nvPr/>
        </p:nvPicPr>
        <p:blipFill>
          <a:blip r:embed="rId3"/>
          <a:srcRect/>
          <a:stretch>
            <a:fillRect/>
          </a:stretch>
        </p:blipFill>
        <p:spPr bwMode="auto">
          <a:xfrm>
            <a:off x="666750" y="1103760"/>
            <a:ext cx="7791450" cy="54494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1270000"/>
          <a:ext cx="8610600" cy="505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838200"/>
            <a:ext cx="9144000" cy="830997"/>
          </a:xfrm>
          <a:prstGeom prst="rect">
            <a:avLst/>
          </a:prstGeom>
          <a:solidFill>
            <a:schemeClr val="accent6">
              <a:lumMod val="75000"/>
            </a:schemeClr>
          </a:solidFill>
        </p:spPr>
        <p:txBody>
          <a:bodyPr wrap="square" rtlCol="0">
            <a:spAutoFit/>
          </a:bodyPr>
          <a:lstStyle/>
          <a:p>
            <a:pPr algn="ctr">
              <a:defRPr/>
            </a:pPr>
            <a:r>
              <a:rPr lang="en-US" sz="4800" b="1" dirty="0" smtClean="0">
                <a:ln>
                  <a:solidFill>
                    <a:prstClr val="white"/>
                  </a:solidFill>
                </a:ln>
                <a:solidFill>
                  <a:prstClr val="black"/>
                </a:solidFill>
                <a:latin typeface="Tahoma" pitchFamily="34" charset="0"/>
                <a:cs typeface="Tahoma" pitchFamily="34" charset="0"/>
              </a:rPr>
              <a:t>Part II - </a:t>
            </a:r>
            <a:r>
              <a:rPr lang="en-US" sz="4400" b="1" dirty="0" smtClean="0">
                <a:ln>
                  <a:solidFill>
                    <a:prstClr val="black"/>
                  </a:solidFill>
                </a:ln>
                <a:solidFill>
                  <a:prstClr val="white"/>
                </a:solidFill>
                <a:latin typeface="Tahoma" pitchFamily="34" charset="0"/>
                <a:cs typeface="Tahoma" pitchFamily="34" charset="0"/>
              </a:rPr>
              <a:t>Reliable Transmission</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  Stop and Wait Protocol</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3" name="Picture 10"/>
          <p:cNvPicPr>
            <a:picLocks noChangeAspect="1" noChangeArrowheads="1"/>
          </p:cNvPicPr>
          <p:nvPr/>
        </p:nvPicPr>
        <p:blipFill>
          <a:blip r:embed="rId3"/>
          <a:srcRect/>
          <a:stretch>
            <a:fillRect/>
          </a:stretch>
        </p:blipFill>
        <p:spPr bwMode="auto">
          <a:xfrm>
            <a:off x="1771650" y="1295400"/>
            <a:ext cx="5414649" cy="4876800"/>
          </a:xfrm>
          <a:prstGeom prst="rect">
            <a:avLst/>
          </a:prstGeom>
          <a:noFill/>
          <a:ln w="9525">
            <a:noFill/>
            <a:miter lim="800000"/>
            <a:headEnd/>
            <a:tailEnd/>
          </a:ln>
          <a:effectLst/>
        </p:spPr>
      </p:pic>
      <p:sp>
        <p:nvSpPr>
          <p:cNvPr id="4" name="Rectangle 3"/>
          <p:cNvSpPr/>
          <p:nvPr/>
        </p:nvSpPr>
        <p:spPr>
          <a:xfrm>
            <a:off x="2870438" y="6243935"/>
            <a:ext cx="3225562" cy="461665"/>
          </a:xfrm>
          <a:prstGeom prst="rect">
            <a:avLst/>
          </a:prstGeom>
        </p:spPr>
        <p:txBody>
          <a:bodyPr wrap="none">
            <a:spAutoFit/>
          </a:bodyPr>
          <a:lstStyle/>
          <a:p>
            <a:pPr algn="ctr"/>
            <a:r>
              <a:rPr lang="en-US" sz="2400" b="1" dirty="0" smtClean="0">
                <a:ln>
                  <a:solidFill>
                    <a:prstClr val="white"/>
                  </a:solidFill>
                </a:ln>
                <a:solidFill>
                  <a:prstClr val="black"/>
                </a:solidFill>
                <a:latin typeface="Tahoma" pitchFamily="34" charset="0"/>
                <a:cs typeface="Tahoma" pitchFamily="34" charset="0"/>
              </a:rPr>
              <a:t>(Normal Operation)</a:t>
            </a:r>
            <a:endParaRPr lang="th-TH" sz="2400" b="1" dirty="0" smtClean="0">
              <a:ln>
                <a:solidFill>
                  <a:prstClr val="white"/>
                </a:solidFill>
              </a:ln>
              <a:solidFill>
                <a:prstClr val="black"/>
              </a:solidFill>
              <a:latin typeface="Tahoma" pitchFamily="34" charset="0"/>
              <a:cs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Stop and Wait </a:t>
            </a:r>
            <a:r>
              <a:rPr lang="en-US" sz="3200" b="1" kern="1200" dirty="0" smtClean="0">
                <a:ln>
                  <a:solidFill>
                    <a:prstClr val="white"/>
                  </a:solidFill>
                </a:ln>
                <a:solidFill>
                  <a:prstClr val="black"/>
                </a:solidFill>
                <a:latin typeface="Tahoma" pitchFamily="34" charset="0"/>
                <a:ea typeface="+mn-ea"/>
                <a:cs typeface="Tahoma" pitchFamily="34" charset="0"/>
              </a:rPr>
              <a:t>(Lost Frame)</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914400" y="1100020"/>
            <a:ext cx="7086600" cy="552938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Stop and Wait </a:t>
            </a:r>
            <a:r>
              <a:rPr lang="en-US" sz="3200" b="1" kern="1200" dirty="0" smtClean="0">
                <a:ln>
                  <a:solidFill>
                    <a:prstClr val="white"/>
                  </a:solidFill>
                </a:ln>
                <a:solidFill>
                  <a:prstClr val="black"/>
                </a:solidFill>
                <a:latin typeface="Tahoma" pitchFamily="34" charset="0"/>
                <a:ea typeface="+mn-ea"/>
                <a:cs typeface="Tahoma" pitchFamily="34" charset="0"/>
              </a:rPr>
              <a:t>(Lost ACK)</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5" name="Picture 10"/>
          <p:cNvPicPr>
            <a:picLocks noChangeAspect="1" noChangeArrowheads="1"/>
          </p:cNvPicPr>
          <p:nvPr/>
        </p:nvPicPr>
        <p:blipFill>
          <a:blip r:embed="rId3"/>
          <a:srcRect/>
          <a:stretch>
            <a:fillRect/>
          </a:stretch>
        </p:blipFill>
        <p:spPr bwMode="auto">
          <a:xfrm>
            <a:off x="481013" y="1142710"/>
            <a:ext cx="8129587" cy="525809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Stop and Wait </a:t>
            </a:r>
            <a:r>
              <a:rPr lang="en-US" sz="3200" b="1" kern="1200" dirty="0" smtClean="0">
                <a:ln>
                  <a:solidFill>
                    <a:prstClr val="white"/>
                  </a:solidFill>
                </a:ln>
                <a:solidFill>
                  <a:prstClr val="black"/>
                </a:solidFill>
                <a:latin typeface="Tahoma" pitchFamily="34" charset="0"/>
                <a:ea typeface="+mn-ea"/>
                <a:cs typeface="Tahoma" pitchFamily="34" charset="0"/>
              </a:rPr>
              <a:t>(Delayed ACK)</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6" name="Picture 10"/>
          <p:cNvPicPr>
            <a:picLocks noChangeAspect="1" noChangeArrowheads="1"/>
          </p:cNvPicPr>
          <p:nvPr/>
        </p:nvPicPr>
        <p:blipFill>
          <a:blip r:embed="rId3"/>
          <a:srcRect/>
          <a:stretch>
            <a:fillRect/>
          </a:stretch>
        </p:blipFill>
        <p:spPr bwMode="auto">
          <a:xfrm>
            <a:off x="660399" y="990600"/>
            <a:ext cx="7993289" cy="57150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Stop and Wait </a:t>
            </a:r>
            <a:r>
              <a:rPr lang="en-US" sz="3200" b="1" kern="1200" dirty="0" smtClean="0">
                <a:ln>
                  <a:solidFill>
                    <a:prstClr val="white"/>
                  </a:solidFill>
                </a:ln>
                <a:solidFill>
                  <a:prstClr val="black"/>
                </a:solidFill>
                <a:latin typeface="Tahoma" pitchFamily="34" charset="0"/>
                <a:ea typeface="+mn-ea"/>
                <a:cs typeface="Tahoma" pitchFamily="34" charset="0"/>
              </a:rPr>
              <a:t>(Piggybacking)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838200" y="1268374"/>
            <a:ext cx="7467600" cy="5056226"/>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Stop and Wait’s Drawbacks</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Rectangle 3"/>
          <p:cNvSpPr/>
          <p:nvPr/>
        </p:nvSpPr>
        <p:spPr>
          <a:xfrm>
            <a:off x="0" y="1048095"/>
            <a:ext cx="9144000" cy="1618905"/>
          </a:xfrm>
          <a:prstGeom prst="rect">
            <a:avLst/>
          </a:prstGeom>
        </p:spPr>
        <p:txBody>
          <a:bodyPr wrap="square">
            <a:spAutoFit/>
          </a:bodyPr>
          <a:lstStyle/>
          <a:p>
            <a:pPr algn="ctr" eaLnBrk="0" fontAlgn="base" hangingPunct="0">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Frame delivered reliably and in order</a:t>
            </a:r>
          </a:p>
          <a:p>
            <a:pPr algn="ctr" eaLnBrk="0" fontAlgn="base" hangingPunct="0">
              <a:spcBef>
                <a:spcPct val="20000"/>
              </a:spcBef>
              <a:spcAft>
                <a:spcPct val="0"/>
              </a:spcAft>
              <a:buClr>
                <a:srgbClr val="3333CC"/>
              </a:buClr>
              <a:buSzPct val="85000"/>
            </a:pPr>
            <a:r>
              <a:rPr lang="en-US" sz="2800" b="1" i="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but</a:t>
            </a:r>
          </a:p>
          <a:p>
            <a:pPr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Only one frame can be sent per RTT</a:t>
            </a:r>
          </a:p>
        </p:txBody>
      </p:sp>
      <p:sp>
        <p:nvSpPr>
          <p:cNvPr id="5" name="Rectangle 4"/>
          <p:cNvSpPr/>
          <p:nvPr/>
        </p:nvSpPr>
        <p:spPr>
          <a:xfrm>
            <a:off x="381000" y="3048000"/>
            <a:ext cx="8534400" cy="3191643"/>
          </a:xfrm>
          <a:prstGeom prst="rect">
            <a:avLst/>
          </a:prstGeom>
        </p:spPr>
        <p:txBody>
          <a:bodyPr wrap="square">
            <a:spAutoFit/>
          </a:bodyPr>
          <a:lstStyle/>
          <a:p>
            <a:pPr lvl="0" algn="ctr" eaLnBrk="0" fontAlgn="base" hangingPunct="0">
              <a:spcBef>
                <a:spcPct val="20000"/>
              </a:spcBef>
              <a:spcAft>
                <a:spcPct val="0"/>
              </a:spcAft>
              <a:buClr>
                <a:srgbClr val="3333CC"/>
              </a:buClr>
              <a:buSzPct val="85000"/>
            </a:pPr>
            <a:r>
              <a:rPr lang="en-US" sz="4000" b="1" dirty="0" smtClean="0">
                <a:ln w="0" cap="rnd" cmpd="thickThin">
                  <a:solidFill>
                    <a:prstClr val="black"/>
                  </a:solidFill>
                  <a:bevel/>
                </a:ln>
                <a:solidFill>
                  <a:srgbClr val="F79646">
                    <a:lumMod val="75000"/>
                  </a:srgbClr>
                </a:solidFill>
                <a:latin typeface="Microsoft Sans Serif" pitchFamily="34" charset="0"/>
                <a:cs typeface="Microsoft Sans Serif" pitchFamily="34" charset="0"/>
              </a:rPr>
              <a:t>Example:  </a:t>
            </a:r>
          </a:p>
          <a:p>
            <a:pPr lvl="0" algn="ctr" eaLnBrk="0" fontAlgn="base" hangingPunct="0">
              <a:spcBef>
                <a:spcPct val="20000"/>
              </a:spcBef>
              <a:spcAft>
                <a:spcPct val="0"/>
              </a:spcAft>
              <a:buClr>
                <a:srgbClr val="3333CC"/>
              </a:buClr>
              <a:buSzPct val="85000"/>
            </a:pPr>
            <a:endParaRPr lang="en-US" sz="1000" b="1" dirty="0" smtClean="0">
              <a:ln w="0" cap="rnd" cmpd="thickThin">
                <a:solidFill>
                  <a:prstClr val="black"/>
                </a:solidFill>
                <a:bevel/>
              </a:ln>
              <a:solidFill>
                <a:schemeClr val="tx2"/>
              </a:solidFill>
              <a:latin typeface="Microsoft Sans Serif" pitchFamily="34" charset="0"/>
              <a:cs typeface="Microsoft Sans Serif" pitchFamily="34" charset="0"/>
            </a:endParaRPr>
          </a:p>
          <a:p>
            <a:pPr lvl="0"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BW</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 1.5 Mbps;  </a:t>
            </a: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RTT</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 45ms; </a:t>
            </a: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Frame size</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 = 1 KB</a:t>
            </a:r>
          </a:p>
          <a:p>
            <a:pPr lvl="0"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Delay x BW</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 product: 67.5 Kb (~8 </a:t>
            </a:r>
            <a:r>
              <a:rPr lang="en-US" sz="2800" b="1" dirty="0" smtClean="0">
                <a:ln w="0" cap="rnd" cmpd="thickThin">
                  <a:solidFill>
                    <a:prstClr val="black"/>
                  </a:solidFill>
                  <a:bevel/>
                </a:ln>
                <a:latin typeface="Microsoft Sans Serif" pitchFamily="34" charset="0"/>
                <a:cs typeface="Microsoft Sans Serif" pitchFamily="34" charset="0"/>
              </a:rPr>
              <a:t>KB</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a:t>
            </a:r>
          </a:p>
          <a:p>
            <a:pPr lvl="0" algn="ctr" eaLnBrk="0" fontAlgn="base" hangingPunct="0">
              <a:spcBef>
                <a:spcPct val="20000"/>
              </a:spcBef>
              <a:spcAft>
                <a:spcPct val="0"/>
              </a:spcAft>
              <a:buClr>
                <a:srgbClr val="3333CC"/>
              </a:buClr>
              <a:buSzPct val="85000"/>
            </a:pPr>
            <a:endParaRPr lang="en-US" sz="1050" b="1" dirty="0" smtClean="0">
              <a:ln w="0" cap="rnd" cmpd="thickThin">
                <a:solidFill>
                  <a:prstClr val="black"/>
                </a:solidFill>
                <a:bevel/>
              </a:ln>
              <a:solidFill>
                <a:srgbClr val="C00000"/>
              </a:solidFill>
              <a:latin typeface="Microsoft Sans Serif" pitchFamily="34" charset="0"/>
              <a:cs typeface="Microsoft Sans Serif" pitchFamily="34" charset="0"/>
            </a:endParaRPr>
          </a:p>
          <a:p>
            <a:pPr lvl="0"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Throughput</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 1 frame/ RTT = 1024*8 bits per 45 ms </a:t>
            </a:r>
          </a:p>
          <a:p>
            <a:pPr lvl="0"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rgbClr val="1F497D"/>
                </a:solidFill>
                <a:latin typeface="Microsoft Sans Serif" pitchFamily="34" charset="0"/>
                <a:cs typeface="Microsoft Sans Serif" pitchFamily="34" charset="0"/>
              </a:rPr>
              <a:t>= 182 kbps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instead of 1.5 Mbps</a:t>
            </a:r>
            <a:r>
              <a:rPr lang="en-US" sz="2800" b="1" dirty="0" smtClean="0">
                <a:ln w="0" cap="rnd" cmpd="thickThin">
                  <a:solidFill>
                    <a:prstClr val="black"/>
                  </a:solidFill>
                  <a:bevel/>
                </a:ln>
                <a:solidFill>
                  <a:srgbClr val="1F497D"/>
                </a:solidFill>
                <a:latin typeface="Microsoft Sans Serif" pitchFamily="34" charset="0"/>
                <a:cs typeface="Microsoft Sans Serif"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smtClean="0">
                <a:ln>
                  <a:solidFill>
                    <a:prstClr val="white"/>
                  </a:solidFill>
                </a:ln>
                <a:solidFill>
                  <a:prstClr val="black"/>
                </a:solidFill>
                <a:latin typeface="Tahoma" pitchFamily="34" charset="0"/>
                <a:cs typeface="Tahoma" pitchFamily="34" charset="0"/>
              </a:rPr>
              <a:t>Sliding Windows</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3" name="Rectangle 2"/>
          <p:cNvSpPr/>
          <p:nvPr/>
        </p:nvSpPr>
        <p:spPr>
          <a:xfrm>
            <a:off x="0" y="914400"/>
            <a:ext cx="9144000" cy="1471172"/>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Most important and general ARQ scheme</a:t>
            </a:r>
          </a:p>
          <a:p>
            <a:pPr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Used by </a:t>
            </a: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TCP</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for reliability</a:t>
            </a:r>
          </a:p>
        </p:txBody>
      </p:sp>
      <p:pic>
        <p:nvPicPr>
          <p:cNvPr id="3074" name="Picture 2"/>
          <p:cNvPicPr>
            <a:picLocks noChangeAspect="1" noChangeArrowheads="1"/>
          </p:cNvPicPr>
          <p:nvPr/>
        </p:nvPicPr>
        <p:blipFill>
          <a:blip r:embed="rId3"/>
          <a:srcRect/>
          <a:stretch>
            <a:fillRect/>
          </a:stretch>
        </p:blipFill>
        <p:spPr bwMode="auto">
          <a:xfrm>
            <a:off x="1371600" y="3299412"/>
            <a:ext cx="6477000" cy="3453491"/>
          </a:xfrm>
          <a:prstGeom prst="rect">
            <a:avLst/>
          </a:prstGeom>
          <a:noFill/>
          <a:ln w="9525">
            <a:noFill/>
            <a:miter lim="800000"/>
            <a:headEnd/>
            <a:tailEnd/>
          </a:ln>
        </p:spPr>
      </p:pic>
      <p:sp>
        <p:nvSpPr>
          <p:cNvPr id="5" name="Rectangle 4"/>
          <p:cNvSpPr/>
          <p:nvPr/>
        </p:nvSpPr>
        <p:spPr>
          <a:xfrm>
            <a:off x="0" y="2438400"/>
            <a:ext cx="9144000" cy="523220"/>
          </a:xfrm>
          <a:prstGeom prst="rect">
            <a:avLst/>
          </a:prstGeom>
          <a:solidFill>
            <a:schemeClr val="bg1">
              <a:lumMod val="75000"/>
            </a:schemeClr>
          </a:solidFill>
        </p:spPr>
        <p:txBody>
          <a:bodyPr wrap="square">
            <a:spAutoFit/>
          </a:bodyPr>
          <a:lstStyle/>
          <a:p>
            <a:pPr lvl="0"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rgbClr val="1F497D"/>
                </a:solidFill>
                <a:latin typeface="Microsoft Sans Serif" pitchFamily="34" charset="0"/>
                <a:cs typeface="Microsoft Sans Serif" pitchFamily="34" charset="0"/>
              </a:rPr>
              <a:t>Two types</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1)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Go-back-N;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2)</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Selective Repeat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smtClean="0">
                <a:ln>
                  <a:solidFill>
                    <a:prstClr val="white"/>
                  </a:solidFill>
                </a:ln>
                <a:solidFill>
                  <a:prstClr val="black"/>
                </a:solidFill>
                <a:latin typeface="Tahoma" pitchFamily="34" charset="0"/>
                <a:cs typeface="Tahoma" pitchFamily="34" charset="0"/>
              </a:rPr>
              <a:t>Go-back-N ARQ </a:t>
            </a:r>
            <a:r>
              <a:rPr lang="en-US" sz="2800" b="1" dirty="0" smtClean="0">
                <a:ln>
                  <a:solidFill>
                    <a:prstClr val="white"/>
                  </a:solidFill>
                </a:ln>
                <a:solidFill>
                  <a:prstClr val="black"/>
                </a:solidFill>
                <a:latin typeface="Tahoma" pitchFamily="34" charset="0"/>
                <a:cs typeface="Tahoma" pitchFamily="34" charset="0"/>
              </a:rPr>
              <a:t>(Normal Operation)</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11" name="Group 10"/>
          <p:cNvGrpSpPr/>
          <p:nvPr/>
        </p:nvGrpSpPr>
        <p:grpSpPr>
          <a:xfrm>
            <a:off x="685800" y="1310921"/>
            <a:ext cx="7315200" cy="5089879"/>
            <a:chOff x="685800" y="1310921"/>
            <a:chExt cx="7315200" cy="5089879"/>
          </a:xfrm>
        </p:grpSpPr>
        <p:pic>
          <p:nvPicPr>
            <p:cNvPr id="5" name="Picture 10"/>
            <p:cNvPicPr>
              <a:picLocks noChangeAspect="1" noChangeArrowheads="1"/>
            </p:cNvPicPr>
            <p:nvPr/>
          </p:nvPicPr>
          <p:blipFill>
            <a:blip r:embed="rId3"/>
            <a:srcRect/>
            <a:stretch>
              <a:fillRect/>
            </a:stretch>
          </p:blipFill>
          <p:spPr bwMode="auto">
            <a:xfrm>
              <a:off x="914400" y="1310921"/>
              <a:ext cx="7086600" cy="5089879"/>
            </a:xfrm>
            <a:prstGeom prst="rect">
              <a:avLst/>
            </a:prstGeom>
            <a:noFill/>
            <a:ln w="9525">
              <a:noFill/>
              <a:miter lim="800000"/>
              <a:headEnd/>
              <a:tailEnd/>
            </a:ln>
            <a:effectLst/>
          </p:spPr>
        </p:pic>
        <p:sp>
          <p:nvSpPr>
            <p:cNvPr id="4" name="TextBox 3"/>
            <p:cNvSpPr txBox="1"/>
            <p:nvPr/>
          </p:nvSpPr>
          <p:spPr>
            <a:xfrm>
              <a:off x="685800" y="2057400"/>
              <a:ext cx="1066800" cy="381000"/>
            </a:xfrm>
            <a:prstGeom prst="rect">
              <a:avLst/>
            </a:prstGeom>
            <a:solidFill>
              <a:schemeClr val="bg1"/>
            </a:solidFill>
          </p:spPr>
          <p:txBody>
            <a:bodyPr wrap="square" rtlCol="0">
              <a:spAutoFit/>
            </a:bodyPr>
            <a:lstStyle/>
            <a:p>
              <a:r>
                <a:rPr lang="en-US" b="1" dirty="0" smtClean="0"/>
                <a:t>LAR    LFS </a:t>
              </a:r>
              <a:endParaRPr lang="en-US" b="1" dirty="0"/>
            </a:p>
          </p:txBody>
        </p:sp>
      </p:gr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2076895" y="1226403"/>
            <a:ext cx="5009705" cy="830997"/>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smtClean="0">
                <a:ln w="0" cap="rnd" cmpd="thickThin">
                  <a:solidFill>
                    <a:prstClr val="black"/>
                  </a:solidFill>
                  <a:bevel/>
                </a:ln>
                <a:solidFill>
                  <a:srgbClr val="3333CC"/>
                </a:solidFill>
                <a:latin typeface="Microsoft Sans Serif" pitchFamily="34" charset="0"/>
                <a:cs typeface="Microsoft Sans Serif" pitchFamily="34" charset="0"/>
              </a:rPr>
              <a:t>To find out the answers to:</a:t>
            </a:r>
          </a:p>
        </p:txBody>
      </p:sp>
      <p:sp>
        <p:nvSpPr>
          <p:cNvPr id="9" name="Rectangle 8"/>
          <p:cNvSpPr/>
          <p:nvPr/>
        </p:nvSpPr>
        <p:spPr>
          <a:xfrm>
            <a:off x="0" y="3055203"/>
            <a:ext cx="9144000" cy="737702"/>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What are common methods of ensuring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reliability</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endParaRPr lang="en-US" sz="32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
        <p:nvSpPr>
          <p:cNvPr id="10" name="Rectangle 9"/>
          <p:cNvSpPr/>
          <p:nvPr/>
        </p:nvSpPr>
        <p:spPr>
          <a:xfrm>
            <a:off x="0" y="2209800"/>
            <a:ext cx="9144000" cy="717504"/>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100" b="1" dirty="0" smtClean="0">
                <a:ln w="0" cap="rnd" cmpd="thickThin">
                  <a:solidFill>
                    <a:prstClr val="black"/>
                  </a:solidFill>
                  <a:bevel/>
                </a:ln>
                <a:solidFill>
                  <a:srgbClr val="FF6600"/>
                </a:solidFill>
                <a:latin typeface="Microsoft Sans Serif" pitchFamily="34" charset="0"/>
                <a:cs typeface="Microsoft Sans Serif" pitchFamily="34" charset="0"/>
              </a:rPr>
              <a:t>1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What are common types of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error detection</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FFFFFF"/>
                </a:solidFill>
                <a:latin typeface="Microsoft Sans Serif" pitchFamily="34" charset="0"/>
                <a:cs typeface="Microsoft Sans Serif" pitchFamily="34" charset="0"/>
              </a:rPr>
              <a:t> </a:t>
            </a:r>
            <a:endParaRPr lang="en-US" sz="31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smtClean="0">
                <a:ln>
                  <a:solidFill>
                    <a:prstClr val="white"/>
                  </a:solidFill>
                </a:ln>
                <a:solidFill>
                  <a:prstClr val="black"/>
                </a:solidFill>
                <a:latin typeface="Tahoma" pitchFamily="34" charset="0"/>
                <a:cs typeface="Tahoma" pitchFamily="34" charset="0"/>
              </a:rPr>
              <a:t>Go-back-N ARQ </a:t>
            </a:r>
            <a:r>
              <a:rPr lang="en-US" sz="3200" b="1" dirty="0" smtClean="0">
                <a:ln>
                  <a:solidFill>
                    <a:prstClr val="white"/>
                  </a:solidFill>
                </a:ln>
                <a:solidFill>
                  <a:prstClr val="black"/>
                </a:solidFill>
                <a:latin typeface="Tahoma" pitchFamily="34" charset="0"/>
                <a:cs typeface="Tahoma" pitchFamily="34" charset="0"/>
              </a:rPr>
              <a:t>(Lost Frame)</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9" name="Group 8"/>
          <p:cNvGrpSpPr/>
          <p:nvPr/>
        </p:nvGrpSpPr>
        <p:grpSpPr>
          <a:xfrm>
            <a:off x="1066800" y="1048942"/>
            <a:ext cx="6934200" cy="5732858"/>
            <a:chOff x="1066800" y="1048942"/>
            <a:chExt cx="6934200" cy="5732858"/>
          </a:xfrm>
        </p:grpSpPr>
        <p:pic>
          <p:nvPicPr>
            <p:cNvPr id="4" name="Picture 10"/>
            <p:cNvPicPr>
              <a:picLocks noChangeAspect="1" noChangeArrowheads="1"/>
            </p:cNvPicPr>
            <p:nvPr/>
          </p:nvPicPr>
          <p:blipFill>
            <a:blip r:embed="rId3"/>
            <a:srcRect/>
            <a:stretch>
              <a:fillRect/>
            </a:stretch>
          </p:blipFill>
          <p:spPr bwMode="auto">
            <a:xfrm>
              <a:off x="1066800" y="1048942"/>
              <a:ext cx="6934200" cy="5732858"/>
            </a:xfrm>
            <a:prstGeom prst="rect">
              <a:avLst/>
            </a:prstGeom>
            <a:noFill/>
            <a:ln w="9525">
              <a:noFill/>
              <a:miter lim="800000"/>
              <a:headEnd/>
              <a:tailEnd/>
            </a:ln>
            <a:effectLst/>
          </p:spPr>
        </p:pic>
        <p:sp>
          <p:nvSpPr>
            <p:cNvPr id="5" name="TextBox 4"/>
            <p:cNvSpPr txBox="1"/>
            <p:nvPr/>
          </p:nvSpPr>
          <p:spPr>
            <a:xfrm>
              <a:off x="1676400" y="1600200"/>
              <a:ext cx="1066800" cy="381000"/>
            </a:xfrm>
            <a:prstGeom prst="rect">
              <a:avLst/>
            </a:prstGeom>
            <a:solidFill>
              <a:schemeClr val="bg1"/>
            </a:solidFill>
          </p:spPr>
          <p:txBody>
            <a:bodyPr wrap="square" rtlCol="0">
              <a:spAutoFit/>
            </a:bodyPr>
            <a:lstStyle/>
            <a:p>
              <a:r>
                <a:rPr lang="en-US" b="1" dirty="0" smtClean="0"/>
                <a:t>LAR    LFS </a:t>
              </a:r>
              <a:endParaRPr lang="en-US" b="1" dirty="0"/>
            </a:p>
          </p:txBody>
        </p:sp>
        <p:cxnSp>
          <p:nvCxnSpPr>
            <p:cNvPr id="6" name="Straight Connector 5"/>
            <p:cNvCxnSpPr/>
            <p:nvPr/>
          </p:nvCxnSpPr>
          <p:spPr>
            <a:xfrm rot="16200000" flipH="1">
              <a:off x="1943100" y="1943099"/>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2362200" y="1904998"/>
              <a:ext cx="152400" cy="152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smtClean="0">
                <a:ln>
                  <a:solidFill>
                    <a:prstClr val="white"/>
                  </a:solidFill>
                </a:ln>
                <a:solidFill>
                  <a:prstClr val="black"/>
                </a:solidFill>
                <a:latin typeface="Tahoma" pitchFamily="34" charset="0"/>
                <a:cs typeface="Tahoma" pitchFamily="34" charset="0"/>
              </a:rPr>
              <a:t>Selective Repeat </a:t>
            </a:r>
            <a:r>
              <a:rPr lang="en-US" sz="3600" b="1" dirty="0" smtClean="0">
                <a:ln>
                  <a:solidFill>
                    <a:prstClr val="white"/>
                  </a:solidFill>
                </a:ln>
                <a:solidFill>
                  <a:prstClr val="black"/>
                </a:solidFill>
                <a:latin typeface="Tahoma" pitchFamily="34" charset="0"/>
                <a:cs typeface="Tahoma" pitchFamily="34" charset="0"/>
              </a:rPr>
              <a:t>(Lost Frame)</a:t>
            </a:r>
            <a:endParaRPr lang="th-TH" sz="4000" b="1" kern="1200" dirty="0">
              <a:ln>
                <a:solidFill>
                  <a:prstClr val="black"/>
                </a:solidFill>
              </a:ln>
              <a:solidFill>
                <a:srgbClr val="1F497D"/>
              </a:solidFill>
              <a:latin typeface="Tahoma" pitchFamily="34" charset="0"/>
              <a:ea typeface="+mn-ea"/>
              <a:cs typeface="Tahoma" pitchFamily="34" charset="0"/>
            </a:endParaRPr>
          </a:p>
        </p:txBody>
      </p:sp>
      <p:grpSp>
        <p:nvGrpSpPr>
          <p:cNvPr id="16" name="Group 15"/>
          <p:cNvGrpSpPr/>
          <p:nvPr/>
        </p:nvGrpSpPr>
        <p:grpSpPr>
          <a:xfrm>
            <a:off x="1143000" y="1187450"/>
            <a:ext cx="6240462" cy="5670550"/>
            <a:chOff x="1143000" y="1187450"/>
            <a:chExt cx="6240462" cy="5670550"/>
          </a:xfrm>
        </p:grpSpPr>
        <p:pic>
          <p:nvPicPr>
            <p:cNvPr id="5" name="Picture 10"/>
            <p:cNvPicPr>
              <a:picLocks noChangeAspect="1" noChangeArrowheads="1"/>
            </p:cNvPicPr>
            <p:nvPr/>
          </p:nvPicPr>
          <p:blipFill>
            <a:blip r:embed="rId3"/>
            <a:srcRect/>
            <a:stretch>
              <a:fillRect/>
            </a:stretch>
          </p:blipFill>
          <p:spPr bwMode="auto">
            <a:xfrm>
              <a:off x="1524000" y="1187450"/>
              <a:ext cx="5859462" cy="5670550"/>
            </a:xfrm>
            <a:prstGeom prst="rect">
              <a:avLst/>
            </a:prstGeom>
            <a:noFill/>
            <a:ln w="9525">
              <a:noFill/>
              <a:miter lim="800000"/>
              <a:headEnd/>
              <a:tailEnd/>
            </a:ln>
            <a:effectLst/>
          </p:spPr>
        </p:pic>
        <p:sp>
          <p:nvSpPr>
            <p:cNvPr id="4" name="TextBox 3"/>
            <p:cNvSpPr txBox="1"/>
            <p:nvPr/>
          </p:nvSpPr>
          <p:spPr>
            <a:xfrm>
              <a:off x="1143000" y="2057400"/>
              <a:ext cx="1066800" cy="381000"/>
            </a:xfrm>
            <a:prstGeom prst="rect">
              <a:avLst/>
            </a:prstGeom>
            <a:solidFill>
              <a:schemeClr val="bg1"/>
            </a:solidFill>
          </p:spPr>
          <p:txBody>
            <a:bodyPr wrap="square" rtlCol="0">
              <a:spAutoFit/>
            </a:bodyPr>
            <a:lstStyle/>
            <a:p>
              <a:r>
                <a:rPr lang="en-US" b="1" dirty="0" smtClean="0"/>
                <a:t>LAR    LFS </a:t>
              </a:r>
              <a:endParaRPr lang="en-US" b="1" dirty="0"/>
            </a:p>
          </p:txBody>
        </p:sp>
        <p:sp>
          <p:nvSpPr>
            <p:cNvPr id="6" name="TextBox 5"/>
            <p:cNvSpPr txBox="1"/>
            <p:nvPr/>
          </p:nvSpPr>
          <p:spPr>
            <a:xfrm>
              <a:off x="6172200" y="4419600"/>
              <a:ext cx="1066800" cy="381000"/>
            </a:xfrm>
            <a:prstGeom prst="rect">
              <a:avLst/>
            </a:prstGeom>
            <a:solidFill>
              <a:schemeClr val="bg1"/>
            </a:solidFill>
          </p:spPr>
          <p:txBody>
            <a:bodyPr wrap="square" rtlCol="0">
              <a:spAutoFit/>
            </a:bodyPr>
            <a:lstStyle/>
            <a:p>
              <a:r>
                <a:rPr lang="en-US" b="1" dirty="0" smtClean="0"/>
                <a:t>LFR    LAF </a:t>
              </a:r>
              <a:endParaRPr lang="en-US" b="1" dirty="0"/>
            </a:p>
          </p:txBody>
        </p:sp>
        <p:cxnSp>
          <p:nvCxnSpPr>
            <p:cNvPr id="9" name="Straight Connector 8"/>
            <p:cNvCxnSpPr/>
            <p:nvPr/>
          </p:nvCxnSpPr>
          <p:spPr>
            <a:xfrm rot="16200000" flipH="1">
              <a:off x="1409700" y="24003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828800" y="2362199"/>
              <a:ext cx="152400" cy="152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6362700" y="47625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flipV="1">
              <a:off x="6781800" y="4724399"/>
              <a:ext cx="152400" cy="152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04800" y="1447800"/>
            <a:ext cx="4724400" cy="3170099"/>
          </a:xfrm>
          <a:prstGeom prst="rect">
            <a:avLst/>
          </a:prstGeom>
          <a:noFill/>
          <a:ln>
            <a:noFill/>
          </a:ln>
        </p:spPr>
        <p:txBody>
          <a:bodyPr wrap="square" rtlCol="0">
            <a:spAutoFit/>
          </a:bodyPr>
          <a:lstStyle/>
          <a:p>
            <a:pPr algn="ctr" rtl="0"/>
            <a:r>
              <a:rPr lang="en-US" sz="4000" b="1" kern="1200" dirty="0">
                <a:solidFill>
                  <a:srgbClr val="FF6600"/>
                </a:solidFill>
                <a:latin typeface="Consolas" pitchFamily="49" charset="0"/>
                <a:ea typeface="+mn-ea"/>
                <a:cs typeface="+mn-cs"/>
              </a:rPr>
              <a:t>Sections </a:t>
            </a:r>
            <a:r>
              <a:rPr lang="en-US" sz="4000" b="1" kern="1200" dirty="0">
                <a:solidFill>
                  <a:srgbClr val="C00000"/>
                </a:solidFill>
                <a:latin typeface="Consolas" pitchFamily="49" charset="0"/>
                <a:ea typeface="+mn-ea"/>
                <a:cs typeface="+mn-cs"/>
              </a:rPr>
              <a:t>[</a:t>
            </a:r>
            <a:r>
              <a:rPr lang="en-US" sz="4000" b="1" kern="1200" dirty="0">
                <a:solidFill>
                  <a:srgbClr val="FF6600"/>
                </a:solidFill>
                <a:latin typeface="Consolas" pitchFamily="49" charset="0"/>
                <a:ea typeface="+mn-ea"/>
                <a:cs typeface="+mn-cs"/>
              </a:rPr>
              <a:t>P&amp;D</a:t>
            </a:r>
            <a:r>
              <a:rPr lang="en-US" sz="4000" b="1" kern="1200" dirty="0">
                <a:solidFill>
                  <a:srgbClr val="C00000"/>
                </a:solidFill>
                <a:latin typeface="Consolas" pitchFamily="49" charset="0"/>
                <a:ea typeface="+mn-ea"/>
                <a:cs typeface="+mn-cs"/>
              </a:rPr>
              <a:t>]</a:t>
            </a:r>
            <a:endParaRPr lang="en-US" sz="4000" b="1" kern="1200" dirty="0">
              <a:solidFill>
                <a:srgbClr val="C5D1D7">
                  <a:lumMod val="90000"/>
                </a:srgbClr>
              </a:solidFill>
              <a:latin typeface="Consolas" pitchFamily="49" charset="0"/>
              <a:ea typeface="+mn-ea"/>
              <a:cs typeface="+mn-cs"/>
            </a:endParaRPr>
          </a:p>
          <a:p>
            <a:pPr algn="ctr" rtl="0"/>
            <a:r>
              <a:rPr lang="en-US" sz="4000" b="1" kern="1200" dirty="0" smtClean="0">
                <a:solidFill>
                  <a:prstClr val="white"/>
                </a:solidFill>
                <a:latin typeface="Consolas" pitchFamily="49" charset="0"/>
                <a:ea typeface="+mn-ea"/>
                <a:cs typeface="+mn-cs"/>
              </a:rPr>
              <a:t>2.4 </a:t>
            </a:r>
            <a:r>
              <a:rPr lang="en-US" sz="4000" b="1" kern="1200" dirty="0">
                <a:solidFill>
                  <a:prstClr val="white"/>
                </a:solidFill>
                <a:latin typeface="Consolas" pitchFamily="49" charset="0"/>
                <a:ea typeface="+mn-ea"/>
                <a:cs typeface="+mn-cs"/>
              </a:rPr>
              <a:t>and </a:t>
            </a:r>
            <a:r>
              <a:rPr lang="en-US" sz="4000" b="1" kern="1200" dirty="0" smtClean="0">
                <a:solidFill>
                  <a:prstClr val="white"/>
                </a:solidFill>
                <a:latin typeface="Consolas" pitchFamily="49" charset="0"/>
                <a:ea typeface="+mn-ea"/>
                <a:cs typeface="+mn-cs"/>
              </a:rPr>
              <a:t>2.5</a:t>
            </a:r>
            <a:r>
              <a:rPr lang="en-US" sz="4000" b="1" kern="1200" dirty="0" smtClean="0">
                <a:solidFill>
                  <a:srgbClr val="C5D1D7">
                    <a:lumMod val="90000"/>
                  </a:srgbClr>
                </a:solidFill>
                <a:latin typeface="Consolas" pitchFamily="49" charset="0"/>
                <a:ea typeface="+mn-ea"/>
                <a:cs typeface="+mn-cs"/>
              </a:rPr>
              <a:t>:</a:t>
            </a:r>
            <a:endParaRPr lang="en-US" sz="4000" b="1" kern="1200" dirty="0">
              <a:solidFill>
                <a:srgbClr val="C5D1D7">
                  <a:lumMod val="90000"/>
                </a:srgbClr>
              </a:solidFill>
              <a:latin typeface="Consolas" pitchFamily="49" charset="0"/>
              <a:ea typeface="+mn-ea"/>
              <a:cs typeface="+mn-cs"/>
            </a:endParaRPr>
          </a:p>
          <a:p>
            <a:pPr algn="ctr" rtl="0"/>
            <a:endParaRPr lang="en-US" sz="4000" b="1" kern="1200" dirty="0">
              <a:solidFill>
                <a:srgbClr val="C5D1D7">
                  <a:lumMod val="90000"/>
                </a:srgbClr>
              </a:solidFill>
              <a:latin typeface="Consolas" pitchFamily="49" charset="0"/>
              <a:ea typeface="+mn-ea"/>
              <a:cs typeface="+mn-cs"/>
            </a:endParaRPr>
          </a:p>
          <a:p>
            <a:pPr algn="ctr" rtl="0"/>
            <a:r>
              <a:rPr lang="en-US" sz="4000" b="1" kern="1200" dirty="0">
                <a:solidFill>
                  <a:srgbClr val="C5D1D7">
                    <a:lumMod val="90000"/>
                  </a:srgbClr>
                </a:solidFill>
                <a:latin typeface="Consolas" pitchFamily="49" charset="0"/>
                <a:ea typeface="+mn-ea"/>
                <a:cs typeface="+mn-cs"/>
              </a:rPr>
              <a:t>Direct Link </a:t>
            </a:r>
          </a:p>
          <a:p>
            <a:pPr algn="ctr" rtl="0"/>
            <a:r>
              <a:rPr lang="en-US" sz="4000" b="1" kern="1200" dirty="0">
                <a:solidFill>
                  <a:srgbClr val="C5D1D7">
                    <a:lumMod val="90000"/>
                  </a:srgbClr>
                </a:solidFill>
                <a:latin typeface="Consolas" pitchFamily="49" charset="0"/>
                <a:ea typeface="+mn-ea"/>
                <a:cs typeface="+mn-cs"/>
              </a:rPr>
              <a:t>Networks</a:t>
            </a: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4724400" y="1302252"/>
            <a:ext cx="3048000" cy="4031748"/>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pic>
        <p:nvPicPr>
          <p:cNvPr id="14"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a:xfrm>
            <a:off x="6858000" y="457200"/>
            <a:ext cx="1600200" cy="16002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p:cNvPicPr>
            <a:picLocks noChangeAspect="1" noChangeArrowheads="1"/>
          </p:cNvPicPr>
          <p:nvPr/>
        </p:nvPicPr>
        <p:blipFill>
          <a:blip r:embed="rId3">
            <a:grayscl/>
          </a:blip>
          <a:srcRect/>
          <a:stretch>
            <a:fillRect/>
          </a:stretch>
        </p:blipFill>
        <p:spPr bwMode="auto">
          <a:xfrm>
            <a:off x="1676400" y="3616325"/>
            <a:ext cx="5638800" cy="2936875"/>
          </a:xfrm>
          <a:prstGeom prst="rect">
            <a:avLst/>
          </a:prstGeom>
          <a:noFill/>
          <a:ln w="9525">
            <a:noFill/>
            <a:miter lim="800000"/>
            <a:headEnd/>
            <a:tailEnd/>
          </a:ln>
          <a:effectLst/>
        </p:spPr>
      </p:pic>
      <p:grpSp>
        <p:nvGrpSpPr>
          <p:cNvPr id="22" name="Group 21"/>
          <p:cNvGrpSpPr/>
          <p:nvPr/>
        </p:nvGrpSpPr>
        <p:grpSpPr>
          <a:xfrm>
            <a:off x="0" y="838200"/>
            <a:ext cx="9144000" cy="2202597"/>
            <a:chOff x="0" y="1074003"/>
            <a:chExt cx="9144000" cy="2202597"/>
          </a:xfrm>
        </p:grpSpPr>
        <p:sp>
          <p:nvSpPr>
            <p:cNvPr id="7" name="TextBox 6"/>
            <p:cNvSpPr txBox="1"/>
            <p:nvPr/>
          </p:nvSpPr>
          <p:spPr>
            <a:xfrm>
              <a:off x="0" y="1074003"/>
              <a:ext cx="9144000" cy="830997"/>
            </a:xfrm>
            <a:prstGeom prst="rect">
              <a:avLst/>
            </a:prstGeom>
            <a:solidFill>
              <a:schemeClr val="accent6">
                <a:lumMod val="75000"/>
              </a:schemeClr>
            </a:solidFill>
          </p:spPr>
          <p:txBody>
            <a:bodyPr wrap="square" rtlCol="0">
              <a:spAutoFit/>
            </a:bodyPr>
            <a:lstStyle/>
            <a:p>
              <a:pPr algn="ctr">
                <a:defRPr/>
              </a:pPr>
              <a:r>
                <a:rPr lang="en-US" sz="4800" b="1" dirty="0" smtClean="0">
                  <a:ln>
                    <a:solidFill>
                      <a:prstClr val="white"/>
                    </a:solidFill>
                  </a:ln>
                  <a:solidFill>
                    <a:prstClr val="black"/>
                  </a:solidFill>
                  <a:latin typeface="Tahoma" pitchFamily="34" charset="0"/>
                  <a:cs typeface="Tahoma" pitchFamily="34" charset="0"/>
                </a:rPr>
                <a:t>Part I - </a:t>
              </a:r>
              <a:r>
                <a:rPr lang="en-US" sz="4800" b="1" dirty="0" smtClean="0">
                  <a:ln>
                    <a:solidFill>
                      <a:prstClr val="black"/>
                    </a:solidFill>
                  </a:ln>
                  <a:solidFill>
                    <a:prstClr val="white"/>
                  </a:solidFill>
                  <a:latin typeface="Tahoma" pitchFamily="34" charset="0"/>
                  <a:cs typeface="Tahoma" pitchFamily="34" charset="0"/>
                </a:rPr>
                <a:t>Error Detection</a:t>
              </a:r>
              <a:endParaRPr lang="th-TH" sz="4800" b="1" dirty="0">
                <a:ln>
                  <a:solidFill>
                    <a:prstClr val="black"/>
                  </a:solidFill>
                </a:ln>
                <a:solidFill>
                  <a:prstClr val="white"/>
                </a:solidFill>
                <a:latin typeface="Tahoma" pitchFamily="34" charset="0"/>
                <a:cs typeface="Tahoma" pitchFamily="34" charset="0"/>
              </a:endParaRPr>
            </a:p>
          </p:txBody>
        </p:sp>
        <p:grpSp>
          <p:nvGrpSpPr>
            <p:cNvPr id="21" name="Group 20"/>
            <p:cNvGrpSpPr/>
            <p:nvPr/>
          </p:nvGrpSpPr>
          <p:grpSpPr>
            <a:xfrm>
              <a:off x="606425" y="1905000"/>
              <a:ext cx="7623175" cy="1371600"/>
              <a:chOff x="606425" y="1905000"/>
              <a:chExt cx="7623175" cy="1371600"/>
            </a:xfrm>
          </p:grpSpPr>
          <p:pic>
            <p:nvPicPr>
              <p:cNvPr id="17" name="Picture 10"/>
              <p:cNvPicPr>
                <a:picLocks noChangeAspect="1" noChangeArrowheads="1"/>
              </p:cNvPicPr>
              <p:nvPr/>
            </p:nvPicPr>
            <p:blipFill>
              <a:blip r:embed="rId4"/>
              <a:srcRect t="40793"/>
              <a:stretch>
                <a:fillRect/>
              </a:stretch>
            </p:blipFill>
            <p:spPr bwMode="auto">
              <a:xfrm>
                <a:off x="606425" y="1905000"/>
                <a:ext cx="7623175" cy="1371600"/>
              </a:xfrm>
              <a:prstGeom prst="rect">
                <a:avLst/>
              </a:prstGeom>
              <a:noFill/>
              <a:ln w="9525">
                <a:noFill/>
                <a:miter lim="800000"/>
                <a:headEnd/>
                <a:tailEnd/>
              </a:ln>
              <a:effectLst/>
            </p:spPr>
          </p:pic>
          <p:grpSp>
            <p:nvGrpSpPr>
              <p:cNvPr id="20" name="Group 19"/>
              <p:cNvGrpSpPr/>
              <p:nvPr/>
            </p:nvGrpSpPr>
            <p:grpSpPr>
              <a:xfrm>
                <a:off x="3419856" y="2362200"/>
                <a:ext cx="4809744" cy="914400"/>
                <a:chOff x="3419856" y="2362200"/>
                <a:chExt cx="4809744" cy="914400"/>
              </a:xfrm>
            </p:grpSpPr>
            <p:pic>
              <p:nvPicPr>
                <p:cNvPr id="18" name="Picture 10"/>
                <p:cNvPicPr>
                  <a:picLocks noChangeAspect="1" noChangeArrowheads="1"/>
                </p:cNvPicPr>
                <p:nvPr/>
              </p:nvPicPr>
              <p:blipFill>
                <a:blip r:embed="rId4"/>
                <a:srcRect l="37026" t="60529" r="34985"/>
                <a:stretch>
                  <a:fillRect/>
                </a:stretch>
              </p:blipFill>
              <p:spPr bwMode="auto">
                <a:xfrm>
                  <a:off x="6096000" y="2362200"/>
                  <a:ext cx="2133600" cy="914400"/>
                </a:xfrm>
                <a:prstGeom prst="rect">
                  <a:avLst/>
                </a:prstGeom>
                <a:noFill/>
                <a:ln w="9525">
                  <a:noFill/>
                  <a:miter lim="800000"/>
                  <a:headEnd/>
                  <a:tailEnd/>
                </a:ln>
                <a:effectLst/>
              </p:spPr>
            </p:pic>
            <p:pic>
              <p:nvPicPr>
                <p:cNvPr id="19" name="Picture 10"/>
                <p:cNvPicPr>
                  <a:picLocks noChangeAspect="1" noChangeArrowheads="1"/>
                </p:cNvPicPr>
                <p:nvPr/>
              </p:nvPicPr>
              <p:blipFill>
                <a:blip r:embed="rId4"/>
                <a:srcRect l="72012" t="60529"/>
                <a:stretch>
                  <a:fillRect/>
                </a:stretch>
              </p:blipFill>
              <p:spPr bwMode="auto">
                <a:xfrm>
                  <a:off x="3419856" y="2362200"/>
                  <a:ext cx="2133600" cy="914400"/>
                </a:xfrm>
                <a:prstGeom prst="rect">
                  <a:avLst/>
                </a:prstGeom>
                <a:noFill/>
                <a:ln w="9525">
                  <a:noFill/>
                  <a:miter lim="800000"/>
                  <a:headEnd/>
                  <a:tailEnd/>
                </a:ln>
                <a:effectLst/>
              </p:spPr>
            </p:pic>
          </p:grpSp>
        </p:grpSp>
      </p:gr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nchor="ctr">
            <a:spAutoFit/>
          </a:bodyPr>
          <a:lstStyle/>
          <a:p>
            <a:pPr algn="ctr"/>
            <a:r>
              <a:rPr lang="en-US" sz="4800" b="1" dirty="0" smtClean="0">
                <a:ln>
                  <a:solidFill>
                    <a:prstClr val="white"/>
                  </a:solidFill>
                </a:ln>
                <a:solidFill>
                  <a:prstClr val="black"/>
                </a:solidFill>
                <a:latin typeface="Tahoma" pitchFamily="34" charset="0"/>
                <a:cs typeface="Tahoma" pitchFamily="34" charset="0"/>
              </a:rPr>
              <a:t>Repetition code – </a:t>
            </a:r>
            <a:r>
              <a:rPr lang="en-US" sz="3200" b="1" dirty="0" smtClean="0">
                <a:ln>
                  <a:solidFill>
                    <a:prstClr val="white"/>
                  </a:solidFill>
                </a:ln>
                <a:solidFill>
                  <a:prstClr val="black"/>
                </a:solidFill>
                <a:latin typeface="Tahoma" pitchFamily="34" charset="0"/>
                <a:cs typeface="Tahoma" pitchFamily="34" charset="0"/>
              </a:rPr>
              <a:t>Naïve approach</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10" name="Rectangle 9"/>
          <p:cNvSpPr/>
          <p:nvPr/>
        </p:nvSpPr>
        <p:spPr>
          <a:xfrm>
            <a:off x="0" y="3276600"/>
            <a:ext cx="9144000" cy="1194173"/>
          </a:xfrm>
          <a:prstGeom prst="rect">
            <a:avLst/>
          </a:prstGeom>
        </p:spPr>
        <p:txBody>
          <a:bodyPr wrap="square">
            <a:spAutoFit/>
          </a:bodyPr>
          <a:lstStyle/>
          <a:p>
            <a:pPr algn="ctr" eaLnBrk="0" fontAlgn="base" hangingPunct="0">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Most errors detected with high probability</a:t>
            </a:r>
          </a:p>
          <a:p>
            <a:pPr algn="ctr" eaLnBrk="0" fontAlgn="base" hangingPunct="0">
              <a:spcBef>
                <a:spcPct val="20000"/>
              </a:spcBef>
              <a:spcAft>
                <a:spcPct val="0"/>
              </a:spcAft>
              <a:buClr>
                <a:srgbClr val="3333CC"/>
              </a:buClr>
              <a:buSzPct val="85000"/>
            </a:pPr>
            <a:endParaRPr lang="en-US" sz="400" dirty="0" smtClean="0"/>
          </a:p>
          <a:p>
            <a:pPr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However, the overhead is very large (</a:t>
            </a:r>
            <a:r>
              <a:rPr lang="en-US" sz="2800" b="1" i="1" dirty="0" smtClean="0">
                <a:ln w="0" cap="rnd" cmpd="thickThin">
                  <a:solidFill>
                    <a:prstClr val="black"/>
                  </a:solidFill>
                  <a:bevel/>
                </a:ln>
                <a:solidFill>
                  <a:srgbClr val="000000"/>
                </a:solidFill>
                <a:latin typeface="Microsoft Sans Serif" pitchFamily="34" charset="0"/>
                <a:cs typeface="Microsoft Sans Serif" pitchFamily="34" charset="0"/>
              </a:rPr>
              <a:t>n</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 </a:t>
            </a:r>
            <a:r>
              <a:rPr lang="en-US" sz="2800" b="1" i="1" dirty="0" smtClean="0">
                <a:ln w="0" cap="rnd" cmpd="thickThin">
                  <a:solidFill>
                    <a:prstClr val="black"/>
                  </a:solidFill>
                  <a:bevel/>
                </a:ln>
                <a:solidFill>
                  <a:srgbClr val="000000"/>
                </a:solidFill>
                <a:latin typeface="Microsoft Sans Serif" pitchFamily="34" charset="0"/>
                <a:cs typeface="Microsoft Sans Serif" pitchFamily="34" charset="0"/>
              </a:rPr>
              <a:t>k</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r>
              <a:rPr lang="en-US" sz="2800" dirty="0" smtClean="0">
                <a:ln w="0" cap="rnd" cmpd="thickThin">
                  <a:solidFill>
                    <a:prstClr val="black"/>
                  </a:solidFill>
                  <a:bevel/>
                </a:ln>
                <a:solidFill>
                  <a:srgbClr val="000000"/>
                </a:solidFill>
                <a:latin typeface="Microsoft Sans Serif" pitchFamily="34" charset="0"/>
                <a:cs typeface="Microsoft Sans Serif" pitchFamily="34" charset="0"/>
              </a:rPr>
              <a:t>bits</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a:t>
            </a:r>
          </a:p>
        </p:txBody>
      </p:sp>
      <p:grpSp>
        <p:nvGrpSpPr>
          <p:cNvPr id="16" name="Group 15"/>
          <p:cNvGrpSpPr/>
          <p:nvPr/>
        </p:nvGrpSpPr>
        <p:grpSpPr>
          <a:xfrm>
            <a:off x="2057400" y="1219200"/>
            <a:ext cx="5562600" cy="1897797"/>
            <a:chOff x="2057400" y="1371600"/>
            <a:chExt cx="5562600" cy="1897797"/>
          </a:xfrm>
        </p:grpSpPr>
        <p:grpSp>
          <p:nvGrpSpPr>
            <p:cNvPr id="9" name="Group 8"/>
            <p:cNvGrpSpPr/>
            <p:nvPr/>
          </p:nvGrpSpPr>
          <p:grpSpPr>
            <a:xfrm>
              <a:off x="2057400" y="1371600"/>
              <a:ext cx="5181600" cy="609600"/>
              <a:chOff x="1066800" y="1752600"/>
              <a:chExt cx="7086600" cy="914400"/>
            </a:xfrm>
          </p:grpSpPr>
          <p:pic>
            <p:nvPicPr>
              <p:cNvPr id="5" name="Picture 2"/>
              <p:cNvPicPr>
                <a:picLocks noChangeAspect="1" noChangeArrowheads="1"/>
              </p:cNvPicPr>
              <p:nvPr/>
            </p:nvPicPr>
            <p:blipFill>
              <a:blip r:embed="rId3"/>
              <a:srcRect l="34343" t="13678" r="27549" b="79642"/>
              <a:stretch>
                <a:fillRect/>
              </a:stretch>
            </p:blipFill>
            <p:spPr bwMode="auto">
              <a:xfrm>
                <a:off x="1066800" y="1752600"/>
                <a:ext cx="3526971" cy="914400"/>
              </a:xfrm>
              <a:prstGeom prst="rect">
                <a:avLst/>
              </a:prstGeom>
              <a:noFill/>
              <a:ln w="9525">
                <a:solidFill>
                  <a:schemeClr val="tx1"/>
                </a:solidFill>
                <a:miter lim="800000"/>
                <a:headEnd/>
                <a:tailEnd/>
              </a:ln>
            </p:spPr>
          </p:pic>
          <p:pic>
            <p:nvPicPr>
              <p:cNvPr id="6" name="Picture 2"/>
              <p:cNvPicPr>
                <a:picLocks noChangeAspect="1" noChangeArrowheads="1"/>
              </p:cNvPicPr>
              <p:nvPr/>
            </p:nvPicPr>
            <p:blipFill>
              <a:blip r:embed="rId3">
                <a:duotone>
                  <a:prstClr val="black"/>
                  <a:schemeClr val="tx2">
                    <a:tint val="45000"/>
                    <a:satMod val="400000"/>
                  </a:schemeClr>
                </a:duotone>
              </a:blip>
              <a:srcRect l="34343" t="13678" r="27549" b="79642"/>
              <a:stretch>
                <a:fillRect/>
              </a:stretch>
            </p:blipFill>
            <p:spPr bwMode="auto">
              <a:xfrm>
                <a:off x="4626429" y="1752600"/>
                <a:ext cx="3526971" cy="914400"/>
              </a:xfrm>
              <a:prstGeom prst="rect">
                <a:avLst/>
              </a:prstGeom>
              <a:noFill/>
              <a:ln w="9525">
                <a:solidFill>
                  <a:schemeClr val="tx1"/>
                </a:solidFill>
                <a:miter lim="800000"/>
                <a:headEnd/>
                <a:tailEnd/>
              </a:ln>
            </p:spPr>
          </p:pic>
        </p:grpSp>
        <p:sp>
          <p:nvSpPr>
            <p:cNvPr id="11" name="Left Brace 10"/>
            <p:cNvSpPr/>
            <p:nvPr/>
          </p:nvSpPr>
          <p:spPr>
            <a:xfrm rot="16200000">
              <a:off x="3124200" y="1143000"/>
              <a:ext cx="381000" cy="236220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6200000">
              <a:off x="5715000" y="1143001"/>
              <a:ext cx="381000" cy="236220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2133600" y="2438400"/>
              <a:ext cx="2362200" cy="830997"/>
            </a:xfrm>
            <a:prstGeom prst="rect">
              <a:avLst/>
            </a:prstGeom>
            <a:noFill/>
          </p:spPr>
          <p:txBody>
            <a:bodyPr wrap="square" rtlCol="0">
              <a:spAutoFit/>
            </a:bodyPr>
            <a:lstStyle/>
            <a:p>
              <a:pPr algn="ctr"/>
              <a:r>
                <a:rPr lang="en-US" sz="2400" b="1" dirty="0" smtClean="0"/>
                <a:t>Original Message </a:t>
              </a:r>
            </a:p>
            <a:p>
              <a:pPr algn="ctr"/>
              <a:r>
                <a:rPr lang="en-US" sz="2400" b="1" dirty="0" smtClean="0"/>
                <a:t>(</a:t>
              </a:r>
              <a:r>
                <a:rPr lang="en-US" sz="2400" b="1" i="1" dirty="0" smtClean="0"/>
                <a:t>k</a:t>
              </a:r>
              <a:r>
                <a:rPr lang="en-US" sz="2400" b="1" dirty="0" smtClean="0"/>
                <a:t> bits)</a:t>
              </a:r>
              <a:endParaRPr lang="en-US" sz="2400" b="1" dirty="0"/>
            </a:p>
          </p:txBody>
        </p:sp>
        <p:sp>
          <p:nvSpPr>
            <p:cNvPr id="14" name="TextBox 13"/>
            <p:cNvSpPr txBox="1"/>
            <p:nvPr/>
          </p:nvSpPr>
          <p:spPr>
            <a:xfrm>
              <a:off x="4343400" y="2438400"/>
              <a:ext cx="3276600" cy="830997"/>
            </a:xfrm>
            <a:prstGeom prst="rect">
              <a:avLst/>
            </a:prstGeom>
            <a:noFill/>
          </p:spPr>
          <p:txBody>
            <a:bodyPr wrap="square" rtlCol="0">
              <a:spAutoFit/>
            </a:bodyPr>
            <a:lstStyle/>
            <a:p>
              <a:pPr algn="ctr"/>
              <a:r>
                <a:rPr lang="en-US" sz="2400" b="1" dirty="0" smtClean="0"/>
                <a:t>Repeated Message </a:t>
              </a:r>
            </a:p>
            <a:p>
              <a:pPr algn="ctr"/>
              <a:r>
                <a:rPr lang="en-US" sz="2400" b="1" dirty="0" smtClean="0"/>
                <a:t>(</a:t>
              </a:r>
              <a:r>
                <a:rPr lang="en-US" sz="2400" b="1" i="1" dirty="0" smtClean="0"/>
                <a:t>n</a:t>
              </a:r>
              <a:r>
                <a:rPr lang="en-US" sz="2400" b="1" dirty="0" smtClean="0"/>
                <a:t> bits)</a:t>
              </a:r>
              <a:endParaRPr lang="en-US" sz="2400" b="1" dirty="0"/>
            </a:p>
          </p:txBody>
        </p:sp>
      </p:grpSp>
      <p:sp>
        <p:nvSpPr>
          <p:cNvPr id="15" name="Rectangle 14"/>
          <p:cNvSpPr/>
          <p:nvPr/>
        </p:nvSpPr>
        <p:spPr>
          <a:xfrm>
            <a:off x="0" y="4947249"/>
            <a:ext cx="9144000" cy="1224951"/>
          </a:xfrm>
          <a:prstGeom prst="rect">
            <a:avLst/>
          </a:prstGeom>
          <a:solidFill>
            <a:schemeClr val="bg1">
              <a:lumMod val="95000"/>
            </a:schemeClr>
          </a:solidFill>
        </p:spPr>
        <p:txBody>
          <a:bodyPr wrap="square">
            <a:spAutoFit/>
          </a:bodyPr>
          <a:lstStyle/>
          <a:p>
            <a:pPr algn="ctr" eaLnBrk="0" fontAlgn="base" hangingPunct="0">
              <a:spcBef>
                <a:spcPct val="20000"/>
              </a:spcBef>
              <a:spcAft>
                <a:spcPct val="0"/>
              </a:spcAft>
              <a:buClr>
                <a:srgbClr val="3333CC"/>
              </a:buClr>
              <a:buSzPct val="85000"/>
              <a:tabLst>
                <a:tab pos="1881188" algn="l"/>
              </a:tabLst>
            </a:pPr>
            <a:r>
              <a:rPr lang="en-US" sz="4000" b="1" dirty="0" smtClean="0">
                <a:ln w="0" cap="rnd" cmpd="thickThin">
                  <a:solidFill>
                    <a:prstClr val="black"/>
                  </a:solidFill>
                  <a:bevel/>
                </a:ln>
                <a:solidFill>
                  <a:srgbClr val="C00000"/>
                </a:solidFill>
                <a:latin typeface="Arial Rounded MT Bold" pitchFamily="34" charset="0"/>
                <a:cs typeface="Aharoni" pitchFamily="2" charset="-79"/>
              </a:rPr>
              <a:t>Desired Goal:</a:t>
            </a:r>
            <a:r>
              <a:rPr lang="en-US" sz="3200" b="1" dirty="0" smtClean="0">
                <a:ln w="0" cap="rnd" cmpd="thickThin">
                  <a:solidFill>
                    <a:prstClr val="black"/>
                  </a:solidFill>
                  <a:bevel/>
                </a:ln>
                <a:solidFill>
                  <a:srgbClr val="FF6600"/>
                </a:solidFill>
                <a:latin typeface="Arial Rounded MT Bold" pitchFamily="34" charset="0"/>
                <a:cs typeface="Aharoni" pitchFamily="2" charset="-79"/>
              </a:rPr>
              <a:t> </a:t>
            </a:r>
          </a:p>
          <a:p>
            <a:pPr algn="ctr" eaLnBrk="0" fontAlgn="base" hangingPunct="0">
              <a:spcBef>
                <a:spcPct val="20000"/>
              </a:spcBef>
              <a:spcAft>
                <a:spcPct val="0"/>
              </a:spcAft>
              <a:buClr>
                <a:srgbClr val="3333CC"/>
              </a:buClr>
              <a:buSzPct val="85000"/>
              <a:tabLst>
                <a:tab pos="1881188" algn="l"/>
              </a:tabLst>
            </a:pP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Detect error with high probability </a:t>
            </a: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but with </a:t>
            </a:r>
            <a:r>
              <a:rPr lang="en-US" sz="2800" b="1" i="1" dirty="0" smtClean="0">
                <a:ln w="0" cap="rnd" cmpd="thickThin">
                  <a:solidFill>
                    <a:prstClr val="black"/>
                  </a:solidFill>
                  <a:bevel/>
                </a:ln>
                <a:solidFill>
                  <a:schemeClr val="tx2"/>
                </a:solidFill>
                <a:latin typeface="Microsoft Sans Serif" pitchFamily="34" charset="0"/>
                <a:cs typeface="Microsoft Sans Serif" pitchFamily="34" charset="0"/>
              </a:rPr>
              <a:t>n</a:t>
            </a: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 &lt;&lt;&lt; </a:t>
            </a:r>
            <a:r>
              <a:rPr lang="en-US" sz="2800" b="1" i="1" dirty="0" smtClean="0">
                <a:ln w="0" cap="rnd" cmpd="thickThin">
                  <a:solidFill>
                    <a:prstClr val="black"/>
                  </a:solidFill>
                  <a:bevel/>
                </a:ln>
                <a:solidFill>
                  <a:schemeClr val="tx2"/>
                </a:solidFill>
                <a:latin typeface="Microsoft Sans Serif" pitchFamily="34" charset="0"/>
                <a:cs typeface="Microsoft Sans Serif" pitchFamily="34" charset="0"/>
              </a:rPr>
              <a:t>k</a:t>
            </a: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 bits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smtClean="0">
                <a:ln>
                  <a:solidFill>
                    <a:prstClr val="white"/>
                  </a:solidFill>
                </a:ln>
                <a:solidFill>
                  <a:prstClr val="black"/>
                </a:solidFill>
                <a:latin typeface="Tahoma" pitchFamily="34" charset="0"/>
                <a:cs typeface="Tahoma" pitchFamily="34" charset="0"/>
              </a:rPr>
              <a:t>Single (even) parity bit</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8" name="Picture 10"/>
          <p:cNvPicPr>
            <a:picLocks noChangeAspect="1" noChangeArrowheads="1"/>
          </p:cNvPicPr>
          <p:nvPr/>
        </p:nvPicPr>
        <p:blipFill>
          <a:blip r:embed="rId3">
            <a:grayscl/>
          </a:blip>
          <a:srcRect/>
          <a:stretch>
            <a:fillRect/>
          </a:stretch>
        </p:blipFill>
        <p:spPr bwMode="auto">
          <a:xfrm>
            <a:off x="1093788" y="1143000"/>
            <a:ext cx="6754812" cy="4718050"/>
          </a:xfrm>
          <a:prstGeom prst="rect">
            <a:avLst/>
          </a:prstGeom>
          <a:noFill/>
          <a:ln w="9525">
            <a:noFill/>
            <a:miter lim="800000"/>
            <a:headEnd/>
            <a:tailEnd/>
          </a:ln>
          <a:effectLst/>
        </p:spPr>
      </p:pic>
      <p:sp>
        <p:nvSpPr>
          <p:cNvPr id="4" name="Rectangle 3"/>
          <p:cNvSpPr/>
          <p:nvPr/>
        </p:nvSpPr>
        <p:spPr>
          <a:xfrm>
            <a:off x="0" y="6182380"/>
            <a:ext cx="9144000" cy="430887"/>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lvl="0" algn="ctr" eaLnBrk="0" fontAlgn="base" hangingPunct="0">
              <a:spcBef>
                <a:spcPct val="20000"/>
              </a:spcBef>
              <a:spcAft>
                <a:spcPct val="0"/>
              </a:spcAft>
              <a:buClr>
                <a:srgbClr val="3333CC"/>
              </a:buClr>
              <a:buSzPct val="85000"/>
            </a:pPr>
            <a:r>
              <a:rPr lang="en-US" sz="2200" b="1" dirty="0" smtClean="0">
                <a:ln w="0" cap="rnd" cmpd="thickThin">
                  <a:solidFill>
                    <a:prstClr val="black"/>
                  </a:solidFill>
                  <a:bevel/>
                </a:ln>
                <a:solidFill>
                  <a:srgbClr val="1F497D"/>
                </a:solidFill>
                <a:latin typeface="Microsoft Sans Serif" pitchFamily="34" charset="0"/>
                <a:cs typeface="Microsoft Sans Serif" pitchFamily="34" charset="0"/>
              </a:rPr>
              <a:t>Can pick up odd number of bit errors </a:t>
            </a:r>
            <a:r>
              <a:rPr lang="en-US" sz="2200" b="1" dirty="0" smtClean="0">
                <a:ln w="0" cap="rnd" cmpd="thickThin">
                  <a:solidFill>
                    <a:prstClr val="black"/>
                  </a:solidFill>
                  <a:bevel/>
                </a:ln>
                <a:solidFill>
                  <a:srgbClr val="FF0000"/>
                </a:solidFill>
                <a:latin typeface="Microsoft Sans Serif" pitchFamily="34" charset="0"/>
                <a:cs typeface="Microsoft Sans Serif" pitchFamily="34" charset="0"/>
              </a:rPr>
              <a:t>(but not even) </a:t>
            </a:r>
            <a:r>
              <a:rPr lang="en-US" sz="2200" b="1" dirty="0" smtClean="0">
                <a:ln w="0" cap="rnd" cmpd="thickThin">
                  <a:solidFill>
                    <a:prstClr val="black"/>
                  </a:solidFill>
                  <a:bevel/>
                </a:ln>
                <a:latin typeface="Microsoft Sans Serif" pitchFamily="34" charset="0"/>
                <a:cs typeface="Microsoft Sans Serif" pitchFamily="34" charset="0"/>
              </a:rPr>
              <a:t>with low overhead</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smtClean="0">
                <a:ln>
                  <a:solidFill>
                    <a:prstClr val="white"/>
                  </a:solidFill>
                </a:ln>
                <a:solidFill>
                  <a:prstClr val="black"/>
                </a:solidFill>
                <a:latin typeface="Tahoma" pitchFamily="34" charset="0"/>
                <a:cs typeface="Tahoma" pitchFamily="34" charset="0"/>
              </a:rPr>
              <a:t>Two dimensional parity</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2667000" y="914400"/>
            <a:ext cx="3239384" cy="4791074"/>
          </a:xfrm>
          <a:prstGeom prst="rect">
            <a:avLst/>
          </a:prstGeom>
          <a:noFill/>
          <a:ln w="9525">
            <a:noFill/>
            <a:miter lim="800000"/>
            <a:headEnd/>
            <a:tailEnd/>
          </a:ln>
        </p:spPr>
      </p:pic>
      <p:sp>
        <p:nvSpPr>
          <p:cNvPr id="4" name="Rectangle 3"/>
          <p:cNvSpPr/>
          <p:nvPr/>
        </p:nvSpPr>
        <p:spPr>
          <a:xfrm>
            <a:off x="0" y="6096000"/>
            <a:ext cx="9144000" cy="430887"/>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lvl="0" algn="ctr" eaLnBrk="0" fontAlgn="base" hangingPunct="0">
              <a:spcBef>
                <a:spcPct val="20000"/>
              </a:spcBef>
              <a:spcAft>
                <a:spcPct val="0"/>
              </a:spcAft>
              <a:buClr>
                <a:srgbClr val="3333CC"/>
              </a:buClr>
              <a:buSzPct val="85000"/>
            </a:pPr>
            <a:r>
              <a:rPr lang="en-US" sz="2200" b="1" dirty="0" smtClean="0">
                <a:ln w="0" cap="rnd" cmpd="thickThin">
                  <a:solidFill>
                    <a:prstClr val="black"/>
                  </a:solidFill>
                  <a:bevel/>
                </a:ln>
                <a:solidFill>
                  <a:srgbClr val="1F497D"/>
                </a:solidFill>
                <a:latin typeface="Microsoft Sans Serif" pitchFamily="34" charset="0"/>
                <a:cs typeface="Microsoft Sans Serif" pitchFamily="34" charset="0"/>
              </a:rPr>
              <a:t>Catches </a:t>
            </a:r>
            <a:r>
              <a:rPr lang="en-US" sz="2200" b="1" dirty="0" smtClean="0">
                <a:ln w="0" cap="rnd" cmpd="thickThin">
                  <a:solidFill>
                    <a:prstClr val="black"/>
                  </a:solidFill>
                  <a:bevel/>
                </a:ln>
                <a:solidFill>
                  <a:srgbClr val="FF0000"/>
                </a:solidFill>
                <a:latin typeface="Microsoft Sans Serif" pitchFamily="34" charset="0"/>
                <a:cs typeface="Microsoft Sans Serif" pitchFamily="34" charset="0"/>
              </a:rPr>
              <a:t>all</a:t>
            </a:r>
            <a:r>
              <a:rPr lang="en-US" sz="2200" b="1" dirty="0" smtClean="0">
                <a:ln w="0" cap="rnd" cmpd="thickThin">
                  <a:solidFill>
                    <a:prstClr val="black"/>
                  </a:solidFill>
                  <a:bevel/>
                </a:ln>
                <a:solidFill>
                  <a:srgbClr val="1F497D"/>
                </a:solidFill>
                <a:latin typeface="Microsoft Sans Serif" pitchFamily="34" charset="0"/>
                <a:cs typeface="Microsoft Sans Serif" pitchFamily="34" charset="0"/>
              </a:rPr>
              <a:t> 1, 2, 3 and </a:t>
            </a:r>
            <a:r>
              <a:rPr lang="en-US" sz="2200" b="1" dirty="0" smtClean="0">
                <a:ln w="0" cap="rnd" cmpd="thickThin">
                  <a:solidFill>
                    <a:prstClr val="black"/>
                  </a:solidFill>
                  <a:bevel/>
                </a:ln>
                <a:solidFill>
                  <a:srgbClr val="FF0000"/>
                </a:solidFill>
                <a:latin typeface="Microsoft Sans Serif" pitchFamily="34" charset="0"/>
                <a:cs typeface="Microsoft Sans Serif" pitchFamily="34" charset="0"/>
              </a:rPr>
              <a:t>most</a:t>
            </a:r>
            <a:r>
              <a:rPr lang="en-US" sz="2200" b="1" dirty="0" smtClean="0">
                <a:ln w="0" cap="rnd" cmpd="thickThin">
                  <a:solidFill>
                    <a:prstClr val="black"/>
                  </a:solidFill>
                  <a:bevel/>
                </a:ln>
                <a:solidFill>
                  <a:srgbClr val="1F497D"/>
                </a:solidFill>
                <a:latin typeface="Microsoft Sans Serif" pitchFamily="34" charset="0"/>
                <a:cs typeface="Microsoft Sans Serif" pitchFamily="34" charset="0"/>
              </a:rPr>
              <a:t> 4 bit errors with some additional overhead</a:t>
            </a:r>
            <a:endParaRPr lang="en-US" sz="2200" b="1" dirty="0" smtClean="0">
              <a:ln w="0" cap="rnd" cmpd="thickThin">
                <a:solidFill>
                  <a:prstClr val="black"/>
                </a:solidFill>
                <a:bevel/>
              </a:ln>
              <a:solidFill>
                <a:srgbClr val="FF0000"/>
              </a:solidFill>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smtClean="0">
                <a:ln>
                  <a:solidFill>
                    <a:prstClr val="white"/>
                  </a:solidFill>
                </a:ln>
                <a:solidFill>
                  <a:prstClr val="black"/>
                </a:solidFill>
                <a:latin typeface="Tahoma" pitchFamily="34" charset="0"/>
                <a:cs typeface="Tahoma" pitchFamily="34" charset="0"/>
              </a:rPr>
              <a:t>Checksum</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4" name="Picture 10"/>
          <p:cNvPicPr>
            <a:picLocks noChangeAspect="1" noChangeArrowheads="1"/>
          </p:cNvPicPr>
          <p:nvPr/>
        </p:nvPicPr>
        <p:blipFill>
          <a:blip r:embed="rId3">
            <a:grayscl/>
          </a:blip>
          <a:srcRect/>
          <a:stretch>
            <a:fillRect/>
          </a:stretch>
        </p:blipFill>
        <p:spPr bwMode="auto">
          <a:xfrm>
            <a:off x="152400" y="931875"/>
            <a:ext cx="8686800" cy="4554525"/>
          </a:xfrm>
          <a:prstGeom prst="rect">
            <a:avLst/>
          </a:prstGeom>
          <a:noFill/>
          <a:ln w="9525">
            <a:noFill/>
            <a:miter lim="800000"/>
            <a:headEnd/>
            <a:tailEnd/>
          </a:ln>
          <a:effectLst/>
        </p:spPr>
      </p:pic>
      <p:sp>
        <p:nvSpPr>
          <p:cNvPr id="5" name="Rectangle 4"/>
          <p:cNvSpPr/>
          <p:nvPr/>
        </p:nvSpPr>
        <p:spPr>
          <a:xfrm>
            <a:off x="0" y="5638800"/>
            <a:ext cx="9144000" cy="942309"/>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lvl="0" algn="ctr" eaLnBrk="0" fontAlgn="base" hangingPunct="0">
              <a:spcBef>
                <a:spcPct val="20000"/>
              </a:spcBef>
              <a:spcAft>
                <a:spcPct val="0"/>
              </a:spcAft>
              <a:buClr>
                <a:srgbClr val="3333CC"/>
              </a:buClr>
              <a:buSzPct val="85000"/>
            </a:pPr>
            <a:r>
              <a:rPr lang="en-US" sz="2200" b="1" dirty="0" smtClean="0">
                <a:ln w="0" cap="rnd" cmpd="thickThin">
                  <a:solidFill>
                    <a:prstClr val="black"/>
                  </a:solidFill>
                  <a:bevel/>
                </a:ln>
                <a:latin typeface="Microsoft Sans Serif" pitchFamily="34" charset="0"/>
                <a:cs typeface="Microsoft Sans Serif" pitchFamily="34" charset="0"/>
              </a:rPr>
              <a:t>Fixed overhead for any data size;  </a:t>
            </a:r>
            <a:r>
              <a:rPr lang="en-US" sz="2200" b="1" dirty="0" smtClean="0">
                <a:ln w="0" cap="rnd" cmpd="thickThin">
                  <a:solidFill>
                    <a:prstClr val="black"/>
                  </a:solidFill>
                  <a:bevel/>
                </a:ln>
                <a:solidFill>
                  <a:srgbClr val="1F497D"/>
                </a:solidFill>
                <a:latin typeface="Microsoft Sans Serif" pitchFamily="34" charset="0"/>
                <a:cs typeface="Microsoft Sans Serif" pitchFamily="34" charset="0"/>
              </a:rPr>
              <a:t>Not as robust as </a:t>
            </a:r>
            <a:r>
              <a:rPr lang="en-US" sz="22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CRC</a:t>
            </a:r>
            <a:r>
              <a:rPr lang="en-US" sz="2200" b="1" dirty="0" smtClean="0">
                <a:ln w="0" cap="rnd" cmpd="thickThin">
                  <a:solidFill>
                    <a:prstClr val="black"/>
                  </a:solidFill>
                  <a:bevel/>
                </a:ln>
                <a:solidFill>
                  <a:srgbClr val="1F497D"/>
                </a:solidFill>
                <a:latin typeface="Microsoft Sans Serif" pitchFamily="34" charset="0"/>
                <a:cs typeface="Microsoft Sans Serif" pitchFamily="34" charset="0"/>
              </a:rPr>
              <a:t>;</a:t>
            </a:r>
            <a:r>
              <a:rPr lang="en-US" sz="2200" b="1" dirty="0" smtClean="0">
                <a:ln w="0" cap="rnd" cmpd="thickThin">
                  <a:solidFill>
                    <a:prstClr val="black"/>
                  </a:solidFill>
                  <a:bevel/>
                </a:ln>
                <a:solidFill>
                  <a:srgbClr val="C00000"/>
                </a:solidFill>
                <a:latin typeface="Microsoft Sans Serif" pitchFamily="34" charset="0"/>
                <a:cs typeface="Microsoft Sans Serif" pitchFamily="34" charset="0"/>
              </a:rPr>
              <a:t> </a:t>
            </a:r>
          </a:p>
          <a:p>
            <a:pPr lvl="0" algn="ctr" eaLnBrk="0" fontAlgn="base" hangingPunct="0">
              <a:lnSpc>
                <a:spcPct val="150000"/>
              </a:lnSpc>
              <a:spcBef>
                <a:spcPct val="20000"/>
              </a:spcBef>
              <a:spcAft>
                <a:spcPct val="0"/>
              </a:spcAft>
              <a:buClr>
                <a:srgbClr val="3333CC"/>
              </a:buClr>
              <a:buSzPct val="85000"/>
            </a:pPr>
            <a:r>
              <a:rPr lang="en-US" sz="2200" b="1" dirty="0" smtClean="0">
                <a:ln w="0" cap="rnd" cmpd="thickThin">
                  <a:solidFill>
                    <a:prstClr val="black"/>
                  </a:solidFill>
                  <a:bevel/>
                </a:ln>
                <a:solidFill>
                  <a:srgbClr val="C00000"/>
                </a:solidFill>
                <a:latin typeface="Microsoft Sans Serif" pitchFamily="34" charset="0"/>
                <a:cs typeface="Microsoft Sans Serif" pitchFamily="34" charset="0"/>
              </a:rPr>
              <a:t>CRC used at lower layers; Checksum at higher layers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Cycli</a:t>
            </a:r>
            <a:r>
              <a:rPr lang="en-US" sz="4800" b="1" dirty="0" smtClean="0">
                <a:ln>
                  <a:solidFill>
                    <a:prstClr val="white"/>
                  </a:solidFill>
                </a:ln>
                <a:solidFill>
                  <a:prstClr val="black"/>
                </a:solidFill>
                <a:latin typeface="Tahoma" pitchFamily="34" charset="0"/>
                <a:cs typeface="Tahoma" pitchFamily="34" charset="0"/>
              </a:rPr>
              <a:t>c Redundancy Check</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5" name="Picture 10"/>
          <p:cNvPicPr>
            <a:picLocks noChangeAspect="1" noChangeArrowheads="1"/>
          </p:cNvPicPr>
          <p:nvPr/>
        </p:nvPicPr>
        <p:blipFill>
          <a:blip r:embed="rId3"/>
          <a:srcRect/>
          <a:stretch>
            <a:fillRect/>
          </a:stretch>
        </p:blipFill>
        <p:spPr bwMode="auto">
          <a:xfrm>
            <a:off x="152400" y="1331321"/>
            <a:ext cx="8763000" cy="3469279"/>
          </a:xfrm>
          <a:prstGeom prst="rect">
            <a:avLst/>
          </a:prstGeom>
          <a:noFill/>
          <a:ln w="9525">
            <a:noFill/>
            <a:miter lim="800000"/>
            <a:headEnd/>
            <a:tailEnd/>
          </a:ln>
          <a:effectLst/>
        </p:spPr>
      </p:pic>
      <p:sp>
        <p:nvSpPr>
          <p:cNvPr id="4" name="Rectangle 3"/>
          <p:cNvSpPr/>
          <p:nvPr/>
        </p:nvSpPr>
        <p:spPr>
          <a:xfrm>
            <a:off x="0" y="4990439"/>
            <a:ext cx="9144000" cy="1486561"/>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lvl="0" algn="ctr" eaLnBrk="0" fontAlgn="base" hangingPunct="0">
              <a:spcBef>
                <a:spcPct val="20000"/>
              </a:spcBef>
              <a:spcAft>
                <a:spcPct val="0"/>
              </a:spcAft>
              <a:buClr>
                <a:srgbClr val="3333CC"/>
              </a:buClr>
              <a:buSzPct val="85000"/>
            </a:pPr>
            <a:r>
              <a:rPr lang="en-US" sz="2200" b="1" dirty="0" smtClean="0">
                <a:ln w="0" cap="rnd" cmpd="thickThin">
                  <a:solidFill>
                    <a:prstClr val="black"/>
                  </a:solidFill>
                  <a:bevel/>
                </a:ln>
                <a:latin typeface="Microsoft Sans Serif" pitchFamily="34" charset="0"/>
                <a:cs typeface="Microsoft Sans Serif" pitchFamily="34" charset="0"/>
              </a:rPr>
              <a:t>To be valid, a CRC must have two properties:</a:t>
            </a:r>
          </a:p>
          <a:p>
            <a:pPr lvl="0" algn="ctr" eaLnBrk="0" fontAlgn="base" hangingPunct="0">
              <a:spcBef>
                <a:spcPct val="20000"/>
              </a:spcBef>
              <a:spcAft>
                <a:spcPct val="0"/>
              </a:spcAft>
              <a:buClr>
                <a:srgbClr val="3333CC"/>
              </a:buClr>
              <a:buSzPct val="85000"/>
            </a:pPr>
            <a:endParaRPr lang="en-US" sz="400" b="1" dirty="0" smtClean="0">
              <a:ln w="0" cap="rnd" cmpd="thickThin">
                <a:solidFill>
                  <a:prstClr val="black"/>
                </a:solidFill>
                <a:bevel/>
              </a:ln>
              <a:latin typeface="Microsoft Sans Serif" pitchFamily="34" charset="0"/>
              <a:cs typeface="Microsoft Sans Serif" pitchFamily="34" charset="0"/>
            </a:endParaRPr>
          </a:p>
          <a:p>
            <a:pPr marL="457200" lvl="0" indent="-457200" algn="ctr" eaLnBrk="0" fontAlgn="base" hangingPunct="0">
              <a:spcBef>
                <a:spcPct val="20000"/>
              </a:spcBef>
              <a:spcAft>
                <a:spcPct val="0"/>
              </a:spcAft>
              <a:buClr>
                <a:srgbClr val="3333CC"/>
              </a:buClr>
              <a:buSzPct val="85000"/>
            </a:pPr>
            <a:r>
              <a:rPr lang="en-US" sz="2200" b="1" dirty="0" smtClean="0">
                <a:ln w="0" cap="rnd" cmpd="thickThin">
                  <a:solidFill>
                    <a:prstClr val="black"/>
                  </a:solidFill>
                  <a:bevel/>
                </a:ln>
                <a:solidFill>
                  <a:srgbClr val="C00000"/>
                </a:solidFill>
                <a:latin typeface="Microsoft Sans Serif" pitchFamily="34" charset="0"/>
                <a:cs typeface="Microsoft Sans Serif" pitchFamily="34" charset="0"/>
              </a:rPr>
              <a:t>1) </a:t>
            </a:r>
            <a:r>
              <a:rPr lang="en-US" sz="2200" b="1" dirty="0" smtClean="0">
                <a:ln w="0" cap="rnd" cmpd="thickThin">
                  <a:solidFill>
                    <a:prstClr val="black"/>
                  </a:solidFill>
                  <a:bevel/>
                </a:ln>
                <a:solidFill>
                  <a:srgbClr val="1F497D"/>
                </a:solidFill>
                <a:latin typeface="Microsoft Sans Serif" pitchFamily="34" charset="0"/>
                <a:cs typeface="Microsoft Sans Serif" pitchFamily="34" charset="0"/>
              </a:rPr>
              <a:t>CRC should have one less bit than the divisor</a:t>
            </a:r>
          </a:p>
          <a:p>
            <a:pPr marL="457200" lvl="0" indent="-457200" algn="ctr" eaLnBrk="0" fontAlgn="base" hangingPunct="0">
              <a:lnSpc>
                <a:spcPct val="150000"/>
              </a:lnSpc>
              <a:spcBef>
                <a:spcPct val="20000"/>
              </a:spcBef>
              <a:spcAft>
                <a:spcPct val="0"/>
              </a:spcAft>
              <a:buClr>
                <a:srgbClr val="3333CC"/>
              </a:buClr>
              <a:buSzPct val="85000"/>
            </a:pPr>
            <a:r>
              <a:rPr lang="en-US" sz="2200" b="1" dirty="0" smtClean="0">
                <a:ln w="0" cap="rnd" cmpd="thickThin">
                  <a:solidFill>
                    <a:prstClr val="black"/>
                  </a:solidFill>
                  <a:bevel/>
                </a:ln>
                <a:solidFill>
                  <a:srgbClr val="C00000"/>
                </a:solidFill>
                <a:latin typeface="Microsoft Sans Serif" pitchFamily="34" charset="0"/>
                <a:cs typeface="Microsoft Sans Serif" pitchFamily="34" charset="0"/>
              </a:rPr>
              <a:t>2) </a:t>
            </a:r>
            <a:r>
              <a:rPr lang="en-US" sz="2200" b="1" dirty="0" smtClean="0">
                <a:ln w="0" cap="rnd" cmpd="thickThin">
                  <a:solidFill>
                    <a:prstClr val="black"/>
                  </a:solidFill>
                  <a:bevel/>
                </a:ln>
                <a:solidFill>
                  <a:srgbClr val="1F497D"/>
                </a:solidFill>
                <a:latin typeface="Microsoft Sans Serif" pitchFamily="34" charset="0"/>
                <a:cs typeface="Microsoft Sans Serif" pitchFamily="34" charset="0"/>
              </a:rPr>
              <a:t>Appending CRC to data string makes it exactly divisible by divisor</a:t>
            </a:r>
            <a:endParaRPr lang="en-US" sz="2200" b="1" dirty="0" smtClean="0">
              <a:ln w="0" cap="rnd" cmpd="thickThin">
                <a:solidFill>
                  <a:prstClr val="black"/>
                </a:solidFill>
                <a:bevel/>
              </a:ln>
              <a:solidFill>
                <a:srgbClr val="C00000"/>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CRC Divisor Polynomial</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2" name="Group 8"/>
          <p:cNvGrpSpPr/>
          <p:nvPr/>
        </p:nvGrpSpPr>
        <p:grpSpPr>
          <a:xfrm>
            <a:off x="1665288" y="1544637"/>
            <a:ext cx="5813425" cy="4551363"/>
            <a:chOff x="1665288" y="1544637"/>
            <a:chExt cx="5813425" cy="4551363"/>
          </a:xfrm>
        </p:grpSpPr>
        <p:pic>
          <p:nvPicPr>
            <p:cNvPr id="6" name="Picture 10"/>
            <p:cNvPicPr>
              <a:picLocks noChangeAspect="1" noChangeArrowheads="1"/>
            </p:cNvPicPr>
            <p:nvPr/>
          </p:nvPicPr>
          <p:blipFill>
            <a:blip r:embed="rId3"/>
            <a:srcRect/>
            <a:stretch>
              <a:fillRect/>
            </a:stretch>
          </p:blipFill>
          <p:spPr bwMode="auto">
            <a:xfrm>
              <a:off x="1665288" y="1544637"/>
              <a:ext cx="5813425" cy="1046163"/>
            </a:xfrm>
            <a:prstGeom prst="rect">
              <a:avLst/>
            </a:prstGeom>
            <a:noFill/>
            <a:ln w="9525">
              <a:noFill/>
              <a:miter lim="800000"/>
              <a:headEnd/>
              <a:tailEnd/>
            </a:ln>
            <a:effectLst/>
          </p:spPr>
        </p:pic>
        <p:pic>
          <p:nvPicPr>
            <p:cNvPr id="8" name="Picture 10"/>
            <p:cNvPicPr>
              <a:picLocks noChangeAspect="1" noChangeArrowheads="1"/>
            </p:cNvPicPr>
            <p:nvPr/>
          </p:nvPicPr>
          <p:blipFill>
            <a:blip r:embed="rId4"/>
            <a:srcRect/>
            <a:stretch>
              <a:fillRect/>
            </a:stretch>
          </p:blipFill>
          <p:spPr bwMode="auto">
            <a:xfrm>
              <a:off x="3100388" y="3016250"/>
              <a:ext cx="2943225" cy="3079750"/>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4654</TotalTime>
  <Words>3270</Words>
  <Application>Microsoft Office PowerPoint</Application>
  <PresentationFormat>On-screen Show (4:3)</PresentationFormat>
  <Paragraphs>181</Paragraphs>
  <Slides>23</Slides>
  <Notes>22</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3_Office Theme</vt:lpstr>
      <vt:lpstr>Default Design</vt:lpstr>
      <vt:lpstr>4_Office Theme</vt:lpstr>
      <vt:lpstr>1_Default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1362</cp:revision>
  <dcterms:created xsi:type="dcterms:W3CDTF">2009-04-08T07:28:20Z</dcterms:created>
  <dcterms:modified xsi:type="dcterms:W3CDTF">2009-05-21T06:57:15Z</dcterms:modified>
</cp:coreProperties>
</file>