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292" r:id="rId3"/>
    <p:sldId id="276" r:id="rId4"/>
    <p:sldId id="277" r:id="rId5"/>
    <p:sldId id="278" r:id="rId6"/>
    <p:sldId id="282" r:id="rId7"/>
    <p:sldId id="283" r:id="rId8"/>
    <p:sldId id="284" r:id="rId9"/>
    <p:sldId id="285" r:id="rId10"/>
    <p:sldId id="279" r:id="rId11"/>
    <p:sldId id="280" r:id="rId12"/>
    <p:sldId id="286" r:id="rId13"/>
    <p:sldId id="287" r:id="rId14"/>
    <p:sldId id="289" r:id="rId15"/>
    <p:sldId id="290" r:id="rId16"/>
    <p:sldId id="288"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DF79"/>
    <a:srgbClr val="E8F0F8"/>
    <a:srgbClr val="F0F5FA"/>
    <a:srgbClr val="F6F9FC"/>
    <a:srgbClr val="E3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6561" autoAdjust="0"/>
  </p:normalViewPr>
  <p:slideViewPr>
    <p:cSldViewPr>
      <p:cViewPr varScale="1">
        <p:scale>
          <a:sx n="61" d="100"/>
          <a:sy n="61" d="100"/>
        </p:scale>
        <p:origin x="207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6/2/2021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Now we move on to a more interesting problem – connecting more than 2 nodes. This may be applicable if, </a:t>
            </a:r>
            <a:r>
              <a:rPr lang="en-US" sz="1200" kern="1200" baseline="0" dirty="0" err="1">
                <a:solidFill>
                  <a:schemeClr val="tx1"/>
                </a:solidFill>
                <a:latin typeface="+mn-lt"/>
                <a:ea typeface="+mn-ea"/>
                <a:cs typeface="+mn-cs"/>
              </a:rPr>
              <a:t>e.g</a:t>
            </a:r>
            <a:r>
              <a:rPr lang="en-US" sz="1200" kern="1200" baseline="0" dirty="0">
                <a:solidFill>
                  <a:schemeClr val="tx1"/>
                </a:solidFill>
                <a:latin typeface="+mn-lt"/>
                <a:ea typeface="+mn-ea"/>
                <a:cs typeface="+mn-cs"/>
              </a:rPr>
              <a:t>,. we want to connect multiple computers in a hostel.</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Typically, we use a networking device such as a hub or a switch. </a:t>
            </a:r>
            <a:br>
              <a:rPr lang="en-US" sz="1200" kern="1200" baseline="0" dirty="0">
                <a:solidFill>
                  <a:schemeClr val="tx1"/>
                </a:solidFill>
                <a:latin typeface="+mn-lt"/>
                <a:ea typeface="+mn-ea"/>
                <a:cs typeface="+mn-cs"/>
              </a:rPr>
            </a:b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hub is a more cheaper option but does not provide good performance when the number of nodes increase.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switch provides better bandwidth since it segments (breaks down) collision domains.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It’s to be noted that while connecting a PC to a hub/ switch (dissimilar devices), we use straight through cable in which the wire order remains the same. The switching between the </a:t>
            </a:r>
            <a:r>
              <a:rPr lang="en-US" sz="1200" kern="1200" baseline="0" dirty="0" err="1">
                <a:solidFill>
                  <a:schemeClr val="tx1"/>
                </a:solidFill>
                <a:latin typeface="+mn-lt"/>
                <a:ea typeface="+mn-ea"/>
                <a:cs typeface="+mn-cs"/>
              </a:rPr>
              <a:t>Tx</a:t>
            </a:r>
            <a:r>
              <a:rPr lang="en-US" sz="1200" kern="1200" baseline="0" dirty="0">
                <a:solidFill>
                  <a:schemeClr val="tx1"/>
                </a:solidFill>
                <a:latin typeface="+mn-lt"/>
                <a:ea typeface="+mn-ea"/>
                <a:cs typeface="+mn-cs"/>
              </a:rPr>
              <a:t> and Rx wires is done internally inside the switch/ hub.</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 general rule-of-thumb, dissimilar devices are connected using straight cables while similar devices are connected using cross cables.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a:t>Now, I will show you pictorially some networking products. While all the products shown belong to Cisco Systems, Cisco is by no means the only networking product manufacturer (although, it is the most popular manufacturer). The aim of showing these pictures is to simply show you how routers/ switches look like so that you may be able to recognize one once you see them.</a:t>
            </a:r>
          </a:p>
          <a:p>
            <a:endParaRPr lang="en-US" b="0" i="0" baseline="0" dirty="0"/>
          </a:p>
          <a:p>
            <a:r>
              <a:rPr lang="en-US" b="0" i="0" baseline="0" dirty="0"/>
              <a:t>While, it has been in the previous lectures that routers do not have to be special-purpose hardware and they can be housed in a general-purpose PC (which performs the routing in software), typically due to performance reasons, routers are implemented in hardware.</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a:t>A console port is used to connect a terminal directly to the router. </a:t>
            </a:r>
          </a:p>
          <a:p>
            <a:endParaRPr lang="en-US" b="0" i="0" baseline="0" dirty="0"/>
          </a:p>
          <a:p>
            <a:r>
              <a:rPr lang="en-US" b="0" i="0" baseline="0" dirty="0"/>
              <a:t>This port is often used for configuration by the network administrator or used when other forms of connectivity to the router (e.g., via Ethernet) is not available due to any reason. It can be thought as the most direct way of accessing (and configuring) a router.</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Today’s lecture (discussion?) is about how can we apply the networking theory we’ve learnt to date to build our own computer networks.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simplest network that we might want to build is to connect two computers back to back.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While, such a network appears to overly simplistic, a lot of things have to work together for two computers connected back-to-back to exchange data. We will cover these requirements in the following slides.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First of all, we need network interface cards (NICs) installed at both the PCs. Assume that we want to use the Ethernet NICs (or network adapters – as they’re called) due to ready availability in all commodity PCs and notebooks.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If the computer does not have a NIC, we’ll have to install one on each computer. The NIC may be an expansion card that fits on the motherboard of the computer (such as a PCI slot NIC) or it may be already installed as part of the motherboard (as is increasingly the case in recent motherboards). As we’ve studied, the NIC is responsible for functionality on the nodes (till the data link layer). The network layer (most of it anyways) is implemented in software. While the NIC is itself a hardware and contains many L2 functions embedded in the hardware, it also requires a device driver which is its accompanying software that must be installed for the computer to recognize the NIC.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While the NICs are necessary for computers to communicate, we also need a transmission medium on which to convey the bits. The simplest approach is to connect them using UTP Cat5 Cables. For two computers to communicate directly (without any router/ switch/ hub in between), the NICs must be connected through a crossover cable.</a:t>
            </a:r>
          </a:p>
          <a:p>
            <a:br>
              <a:rPr lang="en-US" sz="1200" kern="1200" baseline="0" dirty="0">
                <a:solidFill>
                  <a:schemeClr val="tx1"/>
                </a:solidFill>
                <a:latin typeface="+mn-lt"/>
                <a:ea typeface="+mn-ea"/>
                <a:cs typeface="+mn-cs"/>
              </a:rPr>
            </a:br>
            <a:r>
              <a:rPr lang="en-US" sz="1200" kern="1200" baseline="0" dirty="0">
                <a:solidFill>
                  <a:schemeClr val="tx1"/>
                </a:solidFill>
                <a:latin typeface="+mn-lt"/>
                <a:ea typeface="+mn-ea"/>
                <a:cs typeface="+mn-cs"/>
              </a:rPr>
              <a:t>An Ethernet crossover cable is shown above. An Ethernet crossover cable crosses wires between both end points to ensure that the </a:t>
            </a:r>
            <a:r>
              <a:rPr lang="en-US" sz="1200" kern="1200" baseline="0" dirty="0" err="1">
                <a:solidFill>
                  <a:schemeClr val="tx1"/>
                </a:solidFill>
                <a:latin typeface="+mn-lt"/>
                <a:ea typeface="+mn-ea"/>
                <a:cs typeface="+mn-cs"/>
              </a:rPr>
              <a:t>Tx</a:t>
            </a:r>
            <a:r>
              <a:rPr lang="en-US" sz="1200" kern="1200" baseline="0" dirty="0">
                <a:solidFill>
                  <a:schemeClr val="tx1"/>
                </a:solidFill>
                <a:latin typeface="+mn-lt"/>
                <a:ea typeface="+mn-ea"/>
                <a:cs typeface="+mn-cs"/>
              </a:rPr>
              <a:t> of one computer is connected to the Rx and vice versa. In the figure shown above, between the two end points, wires 1 and 3 are interchanged as well as wires 2 and 6.</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general rule-of-thumb is that similar devices (for examples, 2 PCs, 2 Switches, 2 Routers) are connected using crossover cables.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Therefore, if you want to connect two PCs directly (without using any intermediate device), you must use Ethernet crossover cable.</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Up till now, we have covered the hardware requirements.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also need to install networking software on computers for them to communicate (even for a very simple network such as two directly connected PCs). Luckily, networking software (implementation of TCP/ IP stack) is now available on all modern OS (such as Linux/ Windows, etc.)</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Therefore, we don’t need to worry about installing TCP/ IP software. The TCP/ IP software also allows to internetwork and interconnect devices in different networks. The TCP/ IP stack usually spans from L1 (Physical layer) to L4 (Transport layer).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will need to install specific application layer software to communicate over a network. For example, in our example setting, we’d like to exchange files between the two computers connected back-to-back using the HTTP protocol (which is a client-server based protocol).  For this transfer to take place, we need to install a </a:t>
            </a:r>
            <a:r>
              <a:rPr lang="en-US" sz="1200" kern="1200" baseline="0" dirty="0" err="1">
                <a:solidFill>
                  <a:schemeClr val="tx1"/>
                </a:solidFill>
                <a:latin typeface="+mn-lt"/>
                <a:ea typeface="+mn-ea"/>
                <a:cs typeface="+mn-cs"/>
              </a:rPr>
              <a:t>webserver</a:t>
            </a:r>
            <a:r>
              <a:rPr lang="en-US" sz="1200" kern="1200" baseline="0" dirty="0">
                <a:solidFill>
                  <a:schemeClr val="tx1"/>
                </a:solidFill>
                <a:latin typeface="+mn-lt"/>
                <a:ea typeface="+mn-ea"/>
                <a:cs typeface="+mn-cs"/>
              </a:rPr>
              <a:t> application layer software (e.g., Microsoft’s IIS and Apache </a:t>
            </a:r>
            <a:r>
              <a:rPr lang="en-US" sz="1200" kern="1200" baseline="0" dirty="0" err="1">
                <a:solidFill>
                  <a:schemeClr val="tx1"/>
                </a:solidFill>
                <a:latin typeface="+mn-lt"/>
                <a:ea typeface="+mn-ea"/>
                <a:cs typeface="+mn-cs"/>
              </a:rPr>
              <a:t>webservers</a:t>
            </a:r>
            <a:r>
              <a:rPr lang="en-US" sz="1200" kern="1200" baseline="0" dirty="0">
                <a:solidFill>
                  <a:schemeClr val="tx1"/>
                </a:solidFill>
                <a:latin typeface="+mn-lt"/>
                <a:ea typeface="+mn-ea"/>
                <a:cs typeface="+mn-cs"/>
              </a:rPr>
              <a:t> – you’re also doing these </a:t>
            </a:r>
            <a:r>
              <a:rPr lang="en-US" sz="1200" kern="1200" baseline="0" dirty="0" err="1">
                <a:solidFill>
                  <a:schemeClr val="tx1"/>
                </a:solidFill>
                <a:latin typeface="+mn-lt"/>
                <a:ea typeface="+mn-ea"/>
                <a:cs typeface="+mn-cs"/>
              </a:rPr>
              <a:t>webservers</a:t>
            </a:r>
            <a:r>
              <a:rPr lang="en-US" sz="1200" kern="1200" baseline="0" dirty="0">
                <a:solidFill>
                  <a:schemeClr val="tx1"/>
                </a:solidFill>
                <a:latin typeface="+mn-lt"/>
                <a:ea typeface="+mn-ea"/>
                <a:cs typeface="+mn-cs"/>
              </a:rPr>
              <a:t> as part of your term project) as well as a browser software (e.g., Microsoft’s Internet Explorer or Mozilla Firefox). These application layer software are coded as per the specification of the respective application layer protocol.</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Now, we have covered the hardware/ software requirements of building a simple back-to-back connection between two computers.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last point to note is that we’re using the same data-link layer technology on both networks (in this case it is Ethernet). For back-to-back connected computers to communicate, it’s necessary that both of them use the same data-link layer technology.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Also, the network layer address configured on both machines should correspond to a single shared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If we ensure all the steps listed in this slide and the last few slides, we should have a network up and ready.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t>
            </a:r>
          </a:p>
          <a:p>
            <a:r>
              <a:rPr lang="en-US" sz="1200" kern="1200" baseline="0" dirty="0">
                <a:solidFill>
                  <a:schemeClr val="tx1"/>
                </a:solidFill>
                <a:latin typeface="+mn-lt"/>
                <a:ea typeface="+mn-ea"/>
                <a:cs typeface="+mn-cs"/>
              </a:rPr>
              <a:t>Question: What happens if we want to use a protocol other than HTTP for the file transfer? Let’s say we want to use FTP server.</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Let’s now see how an IP address may be configured.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Typically three IP classes 10.0.0.0/8, 172.16.0.0/12, and 192.168.0.0/16 are used for private addressing.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While it’s not necessary for computers to use the IP addresses above if they’re not connected to the Internet, it’s advisable to use the classes above especially if, sometime in future, it is decided to connect these computers to the Internet.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Remember that IP addresses on the Internet have to be bought and you can use only the IP addresses you’ve bought (or your ISP has bought).</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have now seen how to build a single network using point-to-point links, shared media, and switches. The problem is that lots of people have built networks with these various technologies and they all want to be able to communicate with each other, not just with the other users of a single network. This topic is about the problem of interconnecting different networks.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Lastly, how do we check if the networks we’ve made is actually connected.</a:t>
            </a:r>
          </a:p>
          <a:p>
            <a:br>
              <a:rPr lang="en-US" sz="1200" kern="1200" baseline="0" dirty="0">
                <a:solidFill>
                  <a:schemeClr val="tx1"/>
                </a:solidFill>
                <a:latin typeface="+mn-lt"/>
                <a:ea typeface="+mn-ea"/>
                <a:cs typeface="+mn-cs"/>
              </a:rPr>
            </a:br>
            <a:r>
              <a:rPr lang="en-US" sz="1200" kern="1200" baseline="0" dirty="0">
                <a:solidFill>
                  <a:schemeClr val="tx1"/>
                </a:solidFill>
                <a:latin typeface="+mn-lt"/>
                <a:ea typeface="+mn-ea"/>
                <a:cs typeface="+mn-cs"/>
              </a:rPr>
              <a:t>The answer is by using a command called ‘ping’ which uses ICMP (Internet Control Message Protocol)’s echo request and echo reply to verify if the network connectivity is established.</a:t>
            </a:r>
          </a:p>
          <a:p>
            <a:br>
              <a:rPr lang="en-US" sz="1200" kern="1200" baseline="0" dirty="0">
                <a:solidFill>
                  <a:schemeClr val="tx1"/>
                </a:solidFill>
                <a:latin typeface="+mn-lt"/>
                <a:ea typeface="+mn-ea"/>
                <a:cs typeface="+mn-cs"/>
              </a:rPr>
            </a:br>
            <a:r>
              <a:rPr lang="en-US" sz="1200" kern="1200" baseline="0" dirty="0">
                <a:solidFill>
                  <a:schemeClr val="tx1"/>
                </a:solidFill>
                <a:latin typeface="+mn-lt"/>
                <a:ea typeface="+mn-ea"/>
                <a:cs typeface="+mn-cs"/>
              </a:rPr>
              <a:t>If the destination node (the node being pinged) replies the ICMP request, and the reply packet reaches the source, this implies that there’s network connectivity.</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6/2/2021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6/2/2021</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990600" y="1828800"/>
            <a:ext cx="7580921" cy="3570208"/>
          </a:xfrm>
          <a:prstGeom prst="rect">
            <a:avLst/>
          </a:prstGeom>
          <a:noFill/>
        </p:spPr>
        <p:txBody>
          <a:bodyPr wrap="none" rtlCol="0">
            <a:spAutoFit/>
          </a:bodyPr>
          <a:lstStyle/>
          <a:p>
            <a:r>
              <a:rPr lang="en-US" sz="16600" b="1" dirty="0">
                <a:solidFill>
                  <a:schemeClr val="accent6">
                    <a:lumMod val="75000"/>
                  </a:schemeClr>
                </a:solidFill>
                <a:latin typeface="Arial Narrow" pitchFamily="34" charset="0"/>
              </a:rPr>
              <a:t>QUIZ </a:t>
            </a:r>
            <a:endParaRPr lang="en-US" sz="16600" b="1" dirty="0">
              <a:solidFill>
                <a:schemeClr val="accent1">
                  <a:lumMod val="20000"/>
                  <a:lumOff val="80000"/>
                </a:schemeClr>
              </a:solidFill>
              <a:latin typeface="Arial Narrow" pitchFamily="34" charset="0"/>
            </a:endParaRPr>
          </a:p>
          <a:p>
            <a:r>
              <a:rPr lang="en-US" sz="2000" b="1" dirty="0">
                <a:solidFill>
                  <a:schemeClr val="accent1">
                    <a:lumMod val="20000"/>
                    <a:lumOff val="80000"/>
                  </a:schemeClr>
                </a:solidFill>
                <a:latin typeface="Arial Narrow" pitchFamily="34" charset="0"/>
              </a:rPr>
              <a:t>How many types of errors detections you read, enlist and explain any two.</a:t>
            </a:r>
          </a:p>
          <a:p>
            <a:r>
              <a:rPr lang="en-US" sz="2000" b="1" dirty="0">
                <a:solidFill>
                  <a:schemeClr val="accent1">
                    <a:lumMod val="20000"/>
                    <a:lumOff val="80000"/>
                  </a:schemeClr>
                </a:solidFill>
                <a:latin typeface="Arial Narrow" pitchFamily="34" charset="0"/>
              </a:rPr>
              <a:t>Email the image of your answer to your respective CR and maximum time</a:t>
            </a:r>
          </a:p>
          <a:p>
            <a:r>
              <a:rPr lang="en-US" sz="2000" b="1" dirty="0">
                <a:solidFill>
                  <a:schemeClr val="accent1">
                    <a:lumMod val="20000"/>
                    <a:lumOff val="80000"/>
                  </a:schemeClr>
                </a:solidFill>
                <a:latin typeface="Arial Narrow" pitchFamily="34" charset="0"/>
              </a:rPr>
              <a:t>Is 5 minutes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schemeClr val="tx1"/>
                  </a:solidFill>
                </a:ln>
                <a:solidFill>
                  <a:schemeClr val="bg1"/>
                </a:solidFill>
                <a:latin typeface="Tahoma" pitchFamily="34" charset="0"/>
                <a:cs typeface="Tahoma" pitchFamily="34" charset="0"/>
              </a:rPr>
              <a:t>Scenario 2: more than 2 PCs</a:t>
            </a:r>
            <a:endParaRPr lang="th-TH" sz="4000" b="1" kern="1200" dirty="0">
              <a:ln>
                <a:solidFill>
                  <a:schemeClr val="tx1"/>
                </a:solidFill>
              </a:ln>
              <a:solidFill>
                <a:schemeClr val="bg1"/>
              </a:solidFill>
              <a:latin typeface="Tahoma" pitchFamily="34" charset="0"/>
              <a:cs typeface="Tahoma" pitchFamily="34" charset="0"/>
            </a:endParaRPr>
          </a:p>
        </p:txBody>
      </p:sp>
      <p:pic>
        <p:nvPicPr>
          <p:cNvPr id="3074" name="Picture 2" descr="D:\Documents and Settings\jq\Desktop\cisco pictures\Cat500front.jpg"/>
          <p:cNvPicPr>
            <a:picLocks noChangeAspect="1" noChangeArrowheads="1"/>
          </p:cNvPicPr>
          <p:nvPr/>
        </p:nvPicPr>
        <p:blipFill>
          <a:blip r:embed="rId3"/>
          <a:srcRect/>
          <a:stretch>
            <a:fillRect/>
          </a:stretch>
        </p:blipFill>
        <p:spPr bwMode="auto">
          <a:xfrm>
            <a:off x="1019254" y="1371600"/>
            <a:ext cx="6753146" cy="4343401"/>
          </a:xfrm>
          <a:prstGeom prst="ellipse">
            <a:avLst/>
          </a:prstGeom>
          <a:ln w="63500" cap="rnd">
            <a:solidFill>
              <a:srgbClr val="333333"/>
            </a:solidFill>
          </a:ln>
          <a:effectLst>
            <a:outerShdw blurRad="381000" dist="292100" dir="5400000" sx="-80000" sy="-18000" rotWithShape="0">
              <a:srgbClr val="000000">
                <a:alpha val="22000"/>
              </a:srgbClr>
            </a:outerShdw>
            <a:reflection blurRad="6350" stA="50000" endA="300" endPos="55500" dist="50800" dir="5400000" sy="-100000" algn="bl" rotWithShape="0"/>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schemeClr val="tx1"/>
                  </a:solidFill>
                </a:ln>
                <a:solidFill>
                  <a:schemeClr val="bg1"/>
                </a:solidFill>
                <a:latin typeface="Tahoma" pitchFamily="34" charset="0"/>
                <a:cs typeface="Tahoma" pitchFamily="34" charset="0"/>
              </a:rPr>
              <a:t>Scenario 2: more than 2 PCs</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4" name="Group 20"/>
          <p:cNvGrpSpPr/>
          <p:nvPr/>
        </p:nvGrpSpPr>
        <p:grpSpPr>
          <a:xfrm>
            <a:off x="990600" y="2286000"/>
            <a:ext cx="3657600" cy="2514600"/>
            <a:chOff x="1066800" y="2286000"/>
            <a:chExt cx="3657600" cy="2514600"/>
          </a:xfrm>
        </p:grpSpPr>
        <p:pic>
          <p:nvPicPr>
            <p:cNvPr id="5"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6" name="Elbow Connector 5"/>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7"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grpSp>
        <p:nvGrpSpPr>
          <p:cNvPr id="22" name="Group 21"/>
          <p:cNvGrpSpPr/>
          <p:nvPr/>
        </p:nvGrpSpPr>
        <p:grpSpPr>
          <a:xfrm>
            <a:off x="4114800" y="2971800"/>
            <a:ext cx="3429000" cy="1828800"/>
            <a:chOff x="4114800" y="2971800"/>
            <a:chExt cx="3429000" cy="1828800"/>
          </a:xfrm>
        </p:grpSpPr>
        <p:cxnSp>
          <p:nvCxnSpPr>
            <p:cNvPr id="9" name="Elbow Connector 8"/>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pic>
          <p:nvPicPr>
            <p:cNvPr id="19"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6423025" y="3505200"/>
              <a:ext cx="1120775" cy="1295400"/>
            </a:xfrm>
            <a:prstGeom prst="rect">
              <a:avLst/>
            </a:prstGeom>
            <a:noFill/>
            <a:scene3d>
              <a:camera prst="orthographicFront">
                <a:rot lat="0" lon="10799977" rev="0"/>
              </a:camera>
              <a:lightRig rig="threePt" dir="t"/>
            </a:scene3d>
          </p:spPr>
        </p:pic>
      </p:grpSp>
      <p:grpSp>
        <p:nvGrpSpPr>
          <p:cNvPr id="21" name="Group 20"/>
          <p:cNvGrpSpPr/>
          <p:nvPr/>
        </p:nvGrpSpPr>
        <p:grpSpPr>
          <a:xfrm>
            <a:off x="3657600" y="1143000"/>
            <a:ext cx="4473575" cy="1828800"/>
            <a:chOff x="3657600" y="1143000"/>
            <a:chExt cx="4473575" cy="1828800"/>
          </a:xfrm>
        </p:grpSpPr>
        <p:cxnSp>
          <p:nvCxnSpPr>
            <p:cNvPr id="14" name="Elbow Connector 13"/>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pic>
          <p:nvPicPr>
            <p:cNvPr id="20"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7010400" y="1143000"/>
              <a:ext cx="1120775" cy="1295400"/>
            </a:xfrm>
            <a:prstGeom prst="rect">
              <a:avLst/>
            </a:prstGeom>
            <a:noFill/>
            <a:scene3d>
              <a:camera prst="orthographicFront">
                <a:rot lat="0" lon="10799977" rev="0"/>
              </a:camera>
              <a:lightRig rig="threePt" dir="t"/>
            </a:scene3d>
          </p:spPr>
        </p:pic>
      </p:grpSp>
      <p:pic>
        <p:nvPicPr>
          <p:cNvPr id="23" name="Picture 2"/>
          <p:cNvPicPr>
            <a:picLocks noChangeAspect="1" noChangeArrowheads="1"/>
          </p:cNvPicPr>
          <p:nvPr/>
        </p:nvPicPr>
        <p:blipFill>
          <a:blip r:embed="rId5"/>
          <a:srcRect/>
          <a:stretch>
            <a:fillRect/>
          </a:stretch>
        </p:blipFill>
        <p:spPr bwMode="auto">
          <a:xfrm>
            <a:off x="5922264" y="2800350"/>
            <a:ext cx="554736" cy="1238250"/>
          </a:xfrm>
          <a:prstGeom prst="rect">
            <a:avLst/>
          </a:prstGeom>
          <a:noFill/>
          <a:ln w="9525">
            <a:noFill/>
            <a:miter lim="800000"/>
            <a:headEnd/>
            <a:tailEnd/>
          </a:ln>
        </p:spPr>
      </p:pic>
      <p:pic>
        <p:nvPicPr>
          <p:cNvPr id="24" name="Picture 2"/>
          <p:cNvPicPr>
            <a:picLocks noChangeAspect="1" noChangeArrowheads="1"/>
          </p:cNvPicPr>
          <p:nvPr/>
        </p:nvPicPr>
        <p:blipFill>
          <a:blip r:embed="rId5"/>
          <a:srcRect/>
          <a:stretch>
            <a:fillRect/>
          </a:stretch>
        </p:blipFill>
        <p:spPr bwMode="auto">
          <a:xfrm>
            <a:off x="4267200" y="2800350"/>
            <a:ext cx="554736" cy="1238250"/>
          </a:xfrm>
          <a:prstGeom prst="rect">
            <a:avLst/>
          </a:prstGeom>
          <a:noFill/>
          <a:ln w="9525">
            <a:noFill/>
            <a:miter lim="800000"/>
            <a:headEnd/>
            <a:tailEnd/>
          </a:ln>
        </p:spPr>
      </p:pic>
      <p:sp>
        <p:nvSpPr>
          <p:cNvPr id="26" name="TextBox 25"/>
          <p:cNvSpPr txBox="1"/>
          <p:nvPr/>
        </p:nvSpPr>
        <p:spPr>
          <a:xfrm>
            <a:off x="4114800" y="4186535"/>
            <a:ext cx="2286000" cy="461665"/>
          </a:xfrm>
          <a:prstGeom prst="rect">
            <a:avLst/>
          </a:prstGeom>
          <a:solidFill>
            <a:schemeClr val="bg1"/>
          </a:solidFill>
        </p:spPr>
        <p:txBody>
          <a:bodyPr wrap="square" rtlCol="0">
            <a:spAutoFit/>
          </a:bodyPr>
          <a:lstStyle/>
          <a:p>
            <a:pPr algn="ctr"/>
            <a:r>
              <a:rPr lang="en-US" sz="2400" b="1" dirty="0">
                <a:ln>
                  <a:solidFill>
                    <a:schemeClr val="tx1"/>
                  </a:solidFill>
                </a:ln>
                <a:solidFill>
                  <a:schemeClr val="accent1"/>
                </a:solidFill>
                <a:latin typeface="Arial Narrow" pitchFamily="34" charset="0"/>
              </a:rPr>
              <a:t>Straight Cable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40803"/>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Some Networking Products</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SOHO Router – Cisco 1721</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7172" name="Picture 4"/>
          <p:cNvPicPr>
            <a:picLocks noChangeAspect="1" noChangeArrowheads="1"/>
          </p:cNvPicPr>
          <p:nvPr/>
        </p:nvPicPr>
        <p:blipFill>
          <a:blip r:embed="rId3"/>
          <a:srcRect l="3891" r="2730" b="7751"/>
          <a:stretch>
            <a:fillRect/>
          </a:stretch>
        </p:blipFill>
        <p:spPr bwMode="auto">
          <a:xfrm>
            <a:off x="0" y="838200"/>
            <a:ext cx="9144000" cy="601980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b="26221"/>
          <a:stretch>
            <a:fillRect/>
          </a:stretch>
        </p:blipFill>
        <p:spPr bwMode="auto">
          <a:xfrm>
            <a:off x="0" y="762000"/>
            <a:ext cx="9144000" cy="609600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173"/>
                                        </p:tgtEl>
                                      </p:cBhvr>
                                    </p:animEffect>
                                    <p:set>
                                      <p:cBhvr>
                                        <p:cTn id="7" dur="1" fill="hold">
                                          <p:stCondLst>
                                            <p:cond delay="1999"/>
                                          </p:stCondLst>
                                        </p:cTn>
                                        <p:tgtEl>
                                          <p:spTgt spid="7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Modular Router – Cisco 7604</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2" name="Group 5"/>
          <p:cNvGrpSpPr/>
          <p:nvPr/>
        </p:nvGrpSpPr>
        <p:grpSpPr>
          <a:xfrm>
            <a:off x="533400" y="1143000"/>
            <a:ext cx="8077200" cy="5486400"/>
            <a:chOff x="533400" y="1143000"/>
            <a:chExt cx="8077200" cy="5486400"/>
          </a:xfrm>
        </p:grpSpPr>
        <p:pic>
          <p:nvPicPr>
            <p:cNvPr id="7170" name="Picture 2" descr="D:\Documents and Settings\jq\Desktop\cisco pictures\Cisco_7604_Router.jpg"/>
            <p:cNvPicPr>
              <a:picLocks noChangeAspect="1" noChangeArrowheads="1"/>
            </p:cNvPicPr>
            <p:nvPr/>
          </p:nvPicPr>
          <p:blipFill>
            <a:blip r:embed="rId3" cstate="print"/>
            <a:srcRect/>
            <a:stretch>
              <a:fillRect/>
            </a:stretch>
          </p:blipFill>
          <p:spPr bwMode="auto">
            <a:xfrm>
              <a:off x="533400" y="1143000"/>
              <a:ext cx="8077200" cy="4846320"/>
            </a:xfrm>
            <a:prstGeom prst="rect">
              <a:avLst/>
            </a:prstGeom>
            <a:noFill/>
          </p:spPr>
        </p:pic>
        <p:sp>
          <p:nvSpPr>
            <p:cNvPr id="5" name="Rectangle 4"/>
            <p:cNvSpPr/>
            <p:nvPr/>
          </p:nvSpPr>
          <p:spPr>
            <a:xfrm>
              <a:off x="1295400" y="6106180"/>
              <a:ext cx="6197530" cy="523220"/>
            </a:xfrm>
            <a:prstGeom prst="rect">
              <a:avLst/>
            </a:prstGeom>
          </p:spPr>
          <p:txBody>
            <a:bodyPr wrap="none">
              <a:spAutoFit/>
            </a:bodyPr>
            <a:lstStyle/>
            <a:p>
              <a:r>
                <a:rPr lang="en-US" sz="2800" b="1" dirty="0">
                  <a:ln w="0" cap="rnd" cmpd="thickThin">
                    <a:solidFill>
                      <a:prstClr val="black"/>
                    </a:solidFill>
                    <a:bevel/>
                  </a:ln>
                  <a:solidFill>
                    <a:srgbClr val="C00000"/>
                  </a:solidFill>
                  <a:latin typeface="Microsoft Sans Serif" pitchFamily="34" charset="0"/>
                  <a:cs typeface="Microsoft Sans Serif" pitchFamily="34" charset="0"/>
                </a:rPr>
                <a:t>Modular Router – Cisco’s 7604 Router</a:t>
              </a:r>
              <a:endParaRPr lang="en-US" dirty="0"/>
            </a:p>
          </p:txBody>
        </p:sp>
      </p:grpSp>
      <p:grpSp>
        <p:nvGrpSpPr>
          <p:cNvPr id="3" name="Group 8"/>
          <p:cNvGrpSpPr/>
          <p:nvPr/>
        </p:nvGrpSpPr>
        <p:grpSpPr>
          <a:xfrm>
            <a:off x="304800" y="1143000"/>
            <a:ext cx="8458200" cy="5410200"/>
            <a:chOff x="304800" y="1143000"/>
            <a:chExt cx="8458200" cy="5410200"/>
          </a:xfrm>
        </p:grpSpPr>
        <p:pic>
          <p:nvPicPr>
            <p:cNvPr id="7171" name="Picture 3" descr="D:\Documents and Settings\jq\Desktop\cisco pictures\Cisco_12-Port_4-Gbps_Line_Card.jpg"/>
            <p:cNvPicPr>
              <a:picLocks noChangeAspect="1" noChangeArrowheads="1"/>
            </p:cNvPicPr>
            <p:nvPr/>
          </p:nvPicPr>
          <p:blipFill>
            <a:blip r:embed="rId4" cstate="print"/>
            <a:srcRect/>
            <a:stretch>
              <a:fillRect/>
            </a:stretch>
          </p:blipFill>
          <p:spPr bwMode="auto">
            <a:xfrm>
              <a:off x="304800" y="1143000"/>
              <a:ext cx="8458200" cy="4800600"/>
            </a:xfrm>
            <a:prstGeom prst="rect">
              <a:avLst/>
            </a:prstGeom>
            <a:noFill/>
          </p:spPr>
        </p:pic>
        <p:sp>
          <p:nvSpPr>
            <p:cNvPr id="8" name="Rectangle 7"/>
            <p:cNvSpPr/>
            <p:nvPr/>
          </p:nvSpPr>
          <p:spPr>
            <a:xfrm>
              <a:off x="1371600" y="6029980"/>
              <a:ext cx="6096000" cy="523220"/>
            </a:xfrm>
            <a:prstGeom prst="rect">
              <a:avLst/>
            </a:prstGeom>
            <a:solidFill>
              <a:schemeClr val="bg1"/>
            </a:solidFill>
          </p:spPr>
          <p:txBody>
            <a:bodyPr wrap="square">
              <a:spAutoFit/>
            </a:bodyPr>
            <a:lstStyle/>
            <a:p>
              <a:pPr algn="ctr"/>
              <a:r>
                <a:rPr lang="en-US" sz="2800" b="1" dirty="0">
                  <a:ln w="0" cap="rnd" cmpd="thickThin">
                    <a:solidFill>
                      <a:prstClr val="black"/>
                    </a:solidFill>
                    <a:bevel/>
                  </a:ln>
                  <a:solidFill>
                    <a:srgbClr val="C00000"/>
                  </a:solidFill>
                  <a:latin typeface="Microsoft Sans Serif" pitchFamily="34" charset="0"/>
                  <a:cs typeface="Microsoft Sans Serif" pitchFamily="34" charset="0"/>
                </a:rPr>
                <a:t>Gigabit Ethernet Router Module</a:t>
              </a:r>
              <a:endParaRPr lang="en-US" dirty="0"/>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Connecting to Router</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8194" name="Picture 2"/>
          <p:cNvPicPr>
            <a:picLocks noChangeAspect="1" noChangeArrowheads="1"/>
          </p:cNvPicPr>
          <p:nvPr/>
        </p:nvPicPr>
        <p:blipFill>
          <a:blip r:embed="rId3"/>
          <a:srcRect/>
          <a:stretch>
            <a:fillRect/>
          </a:stretch>
        </p:blipFill>
        <p:spPr bwMode="auto">
          <a:xfrm>
            <a:off x="457200" y="1066800"/>
            <a:ext cx="8075592" cy="53816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prstClr val="white"/>
                  </a:solidFill>
                </a:ln>
                <a:solidFill>
                  <a:prstClr val="black"/>
                </a:solidFill>
                <a:latin typeface="Tahoma" pitchFamily="34" charset="0"/>
                <a:cs typeface="Tahoma" pitchFamily="34" charset="0"/>
              </a:rPr>
              <a:t>Switch – Cisco Catalyst 3560</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9218" name="Picture 2"/>
          <p:cNvPicPr>
            <a:picLocks noChangeAspect="1" noChangeArrowheads="1"/>
          </p:cNvPicPr>
          <p:nvPr/>
        </p:nvPicPr>
        <p:blipFill>
          <a:blip r:embed="rId3"/>
          <a:srcRect l="6680" t="23333" r="15733" b="30667"/>
          <a:stretch>
            <a:fillRect/>
          </a:stretch>
        </p:blipFill>
        <p:spPr bwMode="auto">
          <a:xfrm rot="353940">
            <a:off x="152400" y="1447800"/>
            <a:ext cx="8839200" cy="4192545"/>
          </a:xfrm>
          <a:prstGeom prst="rect">
            <a:avLst/>
          </a:prstGeom>
          <a:noFill/>
          <a:ln w="9525">
            <a:noFill/>
            <a:miter lim="800000"/>
            <a:headEnd/>
            <a:tailEnd/>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762000"/>
            <a:ext cx="9144000" cy="6248400"/>
          </a:xfrm>
          <a:prstGeom prst="rect">
            <a:avLst/>
          </a:prstGeom>
          <a:noFill/>
          <a:ln w="9525">
            <a:noFill/>
            <a:miter lim="800000"/>
            <a:headEnd/>
            <a:tailEnd/>
          </a:ln>
          <a:effectLst/>
        </p:spPr>
      </p:pic>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schemeClr val="tx1"/>
                  </a:solidFill>
                </a:ln>
                <a:solidFill>
                  <a:schemeClr val="bg1"/>
                </a:solidFill>
                <a:latin typeface="Tahoma" pitchFamily="34" charset="0"/>
                <a:cs typeface="Tahoma" pitchFamily="34" charset="0"/>
              </a:rPr>
              <a:t>OT - General Discussion</a:t>
            </a:r>
            <a:endParaRPr lang="th-TH" sz="4000" b="1" kern="1200" dirty="0">
              <a:ln>
                <a:solidFill>
                  <a:schemeClr val="tx1"/>
                </a:solidFill>
              </a:ln>
              <a:solidFill>
                <a:schemeClr val="bg1"/>
              </a:solidFill>
              <a:latin typeface="Tahoma" pitchFamily="34" charset="0"/>
              <a:cs typeface="Tahoma" pitchFamily="34" charset="0"/>
            </a:endParaRPr>
          </a:p>
        </p:txBody>
      </p:sp>
      <p:sp>
        <p:nvSpPr>
          <p:cNvPr id="12" name="Rectangle 11"/>
          <p:cNvSpPr/>
          <p:nvPr/>
        </p:nvSpPr>
        <p:spPr>
          <a:xfrm>
            <a:off x="1905000" y="1143000"/>
            <a:ext cx="5410200" cy="584775"/>
          </a:xfrm>
          <a:prstGeom prst="rect">
            <a:avLst/>
          </a:prstGeom>
          <a:solidFill>
            <a:schemeClr val="bg1">
              <a:alpha val="52000"/>
            </a:schemeClr>
          </a:solidFill>
        </p:spPr>
        <p:txBody>
          <a:bodyPr wrap="square">
            <a:spAutoFit/>
          </a:bodyPr>
          <a:lstStyle/>
          <a:p>
            <a:pPr algn="ctr" rtl="0"/>
            <a:r>
              <a:rPr lang="en-US" sz="3200" b="1" dirty="0">
                <a:ln>
                  <a:solidFill>
                    <a:schemeClr val="tx1"/>
                  </a:solidFill>
                </a:ln>
                <a:effectLst>
                  <a:outerShdw dir="5040000" algn="tl">
                    <a:srgbClr val="1F497D">
                      <a:lumMod val="75000"/>
                    </a:srgbClr>
                  </a:outerShdw>
                </a:effectLst>
                <a:latin typeface="Arial Narrow" pitchFamily="34" charset="0"/>
                <a:cs typeface="Tahoma" pitchFamily="34" charset="0"/>
              </a:rPr>
              <a:t>Applying of theory learnt to date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schemeClr val="tx1"/>
                  </a:solidFill>
                </a:ln>
                <a:solidFill>
                  <a:schemeClr val="bg1"/>
                </a:solidFill>
                <a:latin typeface="Tahoma" pitchFamily="34" charset="0"/>
                <a:cs typeface="Tahoma" pitchFamily="34" charset="0"/>
              </a:rPr>
              <a:t>Scenario 1: PC to PC</a:t>
            </a:r>
            <a:endParaRPr lang="th-TH" sz="4000" b="1" kern="1200" dirty="0">
              <a:ln>
                <a:solidFill>
                  <a:schemeClr val="tx1"/>
                </a:solidFill>
              </a:ln>
              <a:solidFill>
                <a:schemeClr val="bg1"/>
              </a:solidFill>
              <a:latin typeface="Tahoma" pitchFamily="34" charset="0"/>
              <a:cs typeface="Tahoma" pitchFamily="34" charset="0"/>
            </a:endParaRPr>
          </a:p>
        </p:txBody>
      </p:sp>
      <p:pic>
        <p:nvPicPr>
          <p:cNvPr id="5" name="Picture 2"/>
          <p:cNvPicPr>
            <a:picLocks noChangeAspect="1" noChangeArrowheads="1"/>
          </p:cNvPicPr>
          <p:nvPr/>
        </p:nvPicPr>
        <p:blipFill>
          <a:blip r:embed="rId3"/>
          <a:srcRect/>
          <a:stretch>
            <a:fillRect/>
          </a:stretch>
        </p:blipFill>
        <p:spPr bwMode="auto">
          <a:xfrm>
            <a:off x="1219200" y="1462566"/>
            <a:ext cx="6827527" cy="4404834"/>
          </a:xfrm>
          <a:prstGeom prst="ellipse">
            <a:avLst/>
          </a:prstGeom>
          <a:ln w="63500" cap="rnd">
            <a:solidFill>
              <a:srgbClr val="333333"/>
            </a:solidFill>
          </a:ln>
          <a:effectLst>
            <a:outerShdw blurRad="381000" dist="292100" dir="5400000" sx="-80000" sy="-18000" rotWithShape="0">
              <a:srgbClr val="000000">
                <a:alpha val="22000"/>
              </a:srgbClr>
            </a:outerShdw>
            <a:reflection blurRad="6350" stA="50000" endA="300" endPos="55500" dist="101600" dir="5400000" sy="-100000" algn="bl" rotWithShape="0"/>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schemeClr val="tx1"/>
                  </a:solidFill>
                </a:ln>
                <a:solidFill>
                  <a:schemeClr val="bg1"/>
                </a:solidFill>
                <a:latin typeface="Tahoma" pitchFamily="34" charset="0"/>
                <a:cs typeface="Tahoma" pitchFamily="34" charset="0"/>
              </a:rPr>
              <a:t>Scenario 1: PC to PC</a:t>
            </a:r>
            <a:endParaRPr lang="th-TH" sz="4000" b="1" kern="1200" dirty="0">
              <a:ln>
                <a:solidFill>
                  <a:schemeClr val="tx1"/>
                </a:solidFill>
              </a:ln>
              <a:solidFill>
                <a:schemeClr val="bg1"/>
              </a:solidFill>
              <a:latin typeface="Tahoma" pitchFamily="34" charset="0"/>
              <a:cs typeface="Tahoma" pitchFamily="34" charset="0"/>
            </a:endParaRPr>
          </a:p>
        </p:txBody>
      </p:sp>
      <p:pic>
        <p:nvPicPr>
          <p:cNvPr id="9" name="Picture 1"/>
          <p:cNvPicPr>
            <a:picLocks noChangeAspect="1" noChangeArrowheads="1"/>
          </p:cNvPicPr>
          <p:nvPr/>
        </p:nvPicPr>
        <p:blipFill>
          <a:blip r:embed="rId3"/>
          <a:srcRect/>
          <a:stretch>
            <a:fillRect/>
          </a:stretch>
        </p:blipFill>
        <p:spPr bwMode="auto">
          <a:xfrm rot="11023105">
            <a:off x="632549" y="1568449"/>
            <a:ext cx="2140857" cy="1487896"/>
          </a:xfrm>
          <a:prstGeom prst="rect">
            <a:avLst/>
          </a:prstGeom>
          <a:noFill/>
          <a:ln w="9525">
            <a:noFill/>
            <a:miter lim="800000"/>
            <a:headEnd/>
            <a:tailEnd/>
          </a:ln>
          <a:effectLst/>
        </p:spPr>
      </p:pic>
      <p:pic>
        <p:nvPicPr>
          <p:cNvPr id="10" name="Picture 3"/>
          <p:cNvPicPr>
            <a:picLocks noChangeAspect="1" noChangeArrowheads="1"/>
          </p:cNvPicPr>
          <p:nvPr/>
        </p:nvPicPr>
        <p:blipFill>
          <a:blip r:embed="rId4"/>
          <a:srcRect/>
          <a:stretch>
            <a:fillRect/>
          </a:stretch>
        </p:blipFill>
        <p:spPr bwMode="auto">
          <a:xfrm>
            <a:off x="3276600" y="1449019"/>
            <a:ext cx="2632953" cy="1979981"/>
          </a:xfrm>
          <a:prstGeom prst="rect">
            <a:avLst/>
          </a:prstGeom>
          <a:noFill/>
          <a:ln w="9525">
            <a:noFill/>
            <a:miter lim="800000"/>
            <a:headEnd/>
            <a:tailEnd/>
          </a:ln>
        </p:spPr>
      </p:pic>
      <p:pic>
        <p:nvPicPr>
          <p:cNvPr id="13" name="Picture 1"/>
          <p:cNvPicPr>
            <a:picLocks noChangeAspect="1" noChangeArrowheads="1"/>
          </p:cNvPicPr>
          <p:nvPr/>
        </p:nvPicPr>
        <p:blipFill>
          <a:blip r:embed="rId3"/>
          <a:srcRect/>
          <a:stretch>
            <a:fillRect/>
          </a:stretch>
        </p:blipFill>
        <p:spPr bwMode="auto">
          <a:xfrm rot="587526">
            <a:off x="6587931" y="1771414"/>
            <a:ext cx="2140857" cy="1487896"/>
          </a:xfrm>
          <a:prstGeom prst="rect">
            <a:avLst/>
          </a:prstGeom>
          <a:noFill/>
          <a:ln w="9525">
            <a:noFill/>
            <a:miter lim="800000"/>
            <a:headEnd/>
            <a:tailEnd/>
          </a:ln>
          <a:effectLst/>
        </p:spPr>
      </p:pic>
      <p:grpSp>
        <p:nvGrpSpPr>
          <p:cNvPr id="30" name="Group 29"/>
          <p:cNvGrpSpPr/>
          <p:nvPr/>
        </p:nvGrpSpPr>
        <p:grpSpPr>
          <a:xfrm>
            <a:off x="1981200" y="3733800"/>
            <a:ext cx="5486400" cy="2820988"/>
            <a:chOff x="1981200" y="3733800"/>
            <a:chExt cx="5486400" cy="2820988"/>
          </a:xfrm>
        </p:grpSpPr>
        <p:sp>
          <p:nvSpPr>
            <p:cNvPr id="14" name="TextBox 13"/>
            <p:cNvSpPr txBox="1"/>
            <p:nvPr/>
          </p:nvSpPr>
          <p:spPr>
            <a:xfrm>
              <a:off x="3429000" y="5939135"/>
              <a:ext cx="2590800" cy="461665"/>
            </a:xfrm>
            <a:prstGeom prst="rect">
              <a:avLst/>
            </a:prstGeom>
            <a:solidFill>
              <a:schemeClr val="bg1"/>
            </a:solidFill>
          </p:spPr>
          <p:txBody>
            <a:bodyPr wrap="square" rtlCol="0">
              <a:spAutoFit/>
            </a:bodyPr>
            <a:lstStyle/>
            <a:p>
              <a:pPr algn="ctr"/>
              <a:r>
                <a:rPr lang="en-US" sz="2400" b="1" dirty="0">
                  <a:ln>
                    <a:solidFill>
                      <a:schemeClr val="tx1"/>
                    </a:solidFill>
                  </a:ln>
                  <a:solidFill>
                    <a:schemeClr val="accent1"/>
                  </a:solidFill>
                  <a:latin typeface="Arial Narrow" pitchFamily="34" charset="0"/>
                </a:rPr>
                <a:t>Crossover Cable</a:t>
              </a:r>
            </a:p>
          </p:txBody>
        </p:sp>
        <p:pic>
          <p:nvPicPr>
            <p:cNvPr id="16" name="Picture 3"/>
            <p:cNvPicPr>
              <a:picLocks noChangeAspect="1" noChangeArrowheads="1"/>
            </p:cNvPicPr>
            <p:nvPr/>
          </p:nvPicPr>
          <p:blipFill>
            <a:blip r:embed="rId5"/>
            <a:srcRect/>
            <a:stretch>
              <a:fillRect/>
            </a:stretch>
          </p:blipFill>
          <p:spPr bwMode="auto">
            <a:xfrm>
              <a:off x="3960700" y="3886200"/>
              <a:ext cx="1982900" cy="2133600"/>
            </a:xfrm>
            <a:prstGeom prst="rect">
              <a:avLst/>
            </a:prstGeom>
            <a:noFill/>
            <a:ln w="9525">
              <a:noFill/>
              <a:miter lim="800000"/>
              <a:headEnd/>
              <a:tailEnd/>
            </a:ln>
          </p:spPr>
        </p:pic>
        <p:grpSp>
          <p:nvGrpSpPr>
            <p:cNvPr id="29" name="Group 28"/>
            <p:cNvGrpSpPr/>
            <p:nvPr/>
          </p:nvGrpSpPr>
          <p:grpSpPr>
            <a:xfrm>
              <a:off x="1981200" y="3733800"/>
              <a:ext cx="5486400" cy="2820988"/>
              <a:chOff x="1981200" y="3810000"/>
              <a:chExt cx="5486400" cy="2820988"/>
            </a:xfrm>
          </p:grpSpPr>
          <p:pic>
            <p:nvPicPr>
              <p:cNvPr id="4098" name="Picture 2"/>
              <p:cNvPicPr>
                <a:picLocks noChangeAspect="1" noChangeArrowheads="1"/>
              </p:cNvPicPr>
              <p:nvPr/>
            </p:nvPicPr>
            <p:blipFill>
              <a:blip r:embed="rId6"/>
              <a:srcRect/>
              <a:stretch>
                <a:fillRect/>
              </a:stretch>
            </p:blipFill>
            <p:spPr bwMode="auto">
              <a:xfrm>
                <a:off x="1981200" y="3810000"/>
                <a:ext cx="1066800" cy="2381250"/>
              </a:xfrm>
              <a:prstGeom prst="rect">
                <a:avLst/>
              </a:prstGeom>
              <a:noFill/>
              <a:ln w="9525">
                <a:solidFill>
                  <a:schemeClr val="tx1"/>
                </a:solidFill>
                <a:miter lim="800000"/>
                <a:headEnd/>
                <a:tailEnd/>
              </a:ln>
            </p:spPr>
          </p:pic>
          <p:pic>
            <p:nvPicPr>
              <p:cNvPr id="17" name="Picture 2"/>
              <p:cNvPicPr>
                <a:picLocks noChangeAspect="1" noChangeArrowheads="1"/>
              </p:cNvPicPr>
              <p:nvPr/>
            </p:nvPicPr>
            <p:blipFill>
              <a:blip r:embed="rId7"/>
              <a:srcRect/>
              <a:stretch>
                <a:fillRect/>
              </a:stretch>
            </p:blipFill>
            <p:spPr bwMode="auto">
              <a:xfrm>
                <a:off x="6400800" y="3810000"/>
                <a:ext cx="1066800" cy="2381250"/>
              </a:xfrm>
              <a:prstGeom prst="rect">
                <a:avLst/>
              </a:prstGeom>
              <a:noFill/>
              <a:ln w="9525">
                <a:solidFill>
                  <a:schemeClr val="tx1"/>
                </a:solidFill>
                <a:miter lim="800000"/>
                <a:headEnd/>
                <a:tailEnd/>
              </a:ln>
            </p:spPr>
          </p:pic>
          <p:grpSp>
            <p:nvGrpSpPr>
              <p:cNvPr id="27" name="Group 26"/>
              <p:cNvGrpSpPr/>
              <p:nvPr/>
            </p:nvGrpSpPr>
            <p:grpSpPr>
              <a:xfrm>
                <a:off x="2438400" y="6096000"/>
                <a:ext cx="4648200" cy="534988"/>
                <a:chOff x="264638" y="3581400"/>
                <a:chExt cx="1522950" cy="306388"/>
              </a:xfrm>
            </p:grpSpPr>
            <p:cxnSp>
              <p:nvCxnSpPr>
                <p:cNvPr id="23" name="Straight Connector 22"/>
                <p:cNvCxnSpPr/>
                <p:nvPr/>
              </p:nvCxnSpPr>
              <p:spPr>
                <a:xfrm rot="5400000">
                  <a:off x="113032" y="3733800"/>
                  <a:ext cx="304800"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634394" y="3733006"/>
                  <a:ext cx="304800"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5176" y="3886200"/>
                  <a:ext cx="1522412" cy="1588"/>
                </a:xfrm>
                <a:prstGeom prst="line">
                  <a:avLst/>
                </a:prstGeom>
                <a:ln w="76200"/>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schemeClr val="tx1"/>
                  </a:solidFill>
                </a:ln>
                <a:solidFill>
                  <a:schemeClr val="bg1"/>
                </a:solidFill>
                <a:latin typeface="Tahoma" pitchFamily="34" charset="0"/>
                <a:cs typeface="Tahoma" pitchFamily="34" charset="0"/>
              </a:rPr>
              <a:t>Scenario 1: PC to PC</a:t>
            </a:r>
            <a:endParaRPr lang="th-TH" sz="4000" b="1" kern="1200" dirty="0">
              <a:ln>
                <a:solidFill>
                  <a:schemeClr val="tx1"/>
                </a:solidFill>
              </a:ln>
              <a:solidFill>
                <a:schemeClr val="bg1"/>
              </a:solidFill>
              <a:latin typeface="Tahoma" pitchFamily="34" charset="0"/>
              <a:cs typeface="Tahoma" pitchFamily="34" charset="0"/>
            </a:endParaRPr>
          </a:p>
        </p:txBody>
      </p:sp>
      <p:pic>
        <p:nvPicPr>
          <p:cNvPr id="7" name="Picture 2"/>
          <p:cNvPicPr>
            <a:picLocks noChangeAspect="1" noChangeArrowheads="1"/>
          </p:cNvPicPr>
          <p:nvPr/>
        </p:nvPicPr>
        <p:blipFill>
          <a:blip r:embed="rId3"/>
          <a:srcRect/>
          <a:stretch>
            <a:fillRect/>
          </a:stretch>
        </p:blipFill>
        <p:spPr bwMode="auto">
          <a:xfrm>
            <a:off x="838200" y="1295400"/>
            <a:ext cx="1295400" cy="51054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6934200" y="1219200"/>
            <a:ext cx="1295400" cy="5105400"/>
          </a:xfrm>
          <a:prstGeom prst="rect">
            <a:avLst/>
          </a:prstGeom>
          <a:noFill/>
          <a:ln w="9525">
            <a:noFill/>
            <a:miter lim="800000"/>
            <a:headEnd/>
            <a:tailEnd/>
          </a:ln>
          <a:effectLst/>
        </p:spPr>
      </p:pic>
      <p:grpSp>
        <p:nvGrpSpPr>
          <p:cNvPr id="13" name="Group 12"/>
          <p:cNvGrpSpPr/>
          <p:nvPr/>
        </p:nvGrpSpPr>
        <p:grpSpPr>
          <a:xfrm>
            <a:off x="2286000" y="3429000"/>
            <a:ext cx="4648201" cy="2743200"/>
            <a:chOff x="2286000" y="3429000"/>
            <a:chExt cx="4648201" cy="2743200"/>
          </a:xfrm>
        </p:grpSpPr>
        <p:sp>
          <p:nvSpPr>
            <p:cNvPr id="10" name="Right Brace 9"/>
            <p:cNvSpPr/>
            <p:nvPr/>
          </p:nvSpPr>
          <p:spPr>
            <a:xfrm>
              <a:off x="2286000" y="3429000"/>
              <a:ext cx="533400" cy="2743200"/>
            </a:xfrm>
            <a:prstGeom prst="rightBrac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10800000">
              <a:off x="6400801" y="3429000"/>
              <a:ext cx="533400" cy="2743200"/>
            </a:xfrm>
            <a:prstGeom prst="rightBrac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819400" y="4495800"/>
              <a:ext cx="3581400" cy="707886"/>
            </a:xfrm>
            <a:prstGeom prst="rect">
              <a:avLst/>
            </a:prstGeom>
            <a:solidFill>
              <a:schemeClr val="accent6">
                <a:lumMod val="60000"/>
                <a:lumOff val="40000"/>
              </a:schemeClr>
            </a:solidFill>
          </p:spPr>
          <p:txBody>
            <a:bodyPr wrap="square" rtlCol="0">
              <a:spAutoFit/>
            </a:bodyPr>
            <a:lstStyle/>
            <a:p>
              <a:pPr algn="ctr"/>
              <a:r>
                <a:rPr lang="en-US" sz="2000" b="1" dirty="0"/>
                <a:t>TCP/ IP stack is implemented on all modern OS</a:t>
              </a:r>
            </a:p>
          </p:txBody>
        </p:sp>
      </p:grpSp>
      <p:grpSp>
        <p:nvGrpSpPr>
          <p:cNvPr id="14" name="Group 13"/>
          <p:cNvGrpSpPr/>
          <p:nvPr/>
        </p:nvGrpSpPr>
        <p:grpSpPr>
          <a:xfrm>
            <a:off x="2285999" y="1371600"/>
            <a:ext cx="4648201" cy="1015663"/>
            <a:chOff x="2286000" y="3406914"/>
            <a:chExt cx="4648201" cy="1015663"/>
          </a:xfrm>
        </p:grpSpPr>
        <p:sp>
          <p:nvSpPr>
            <p:cNvPr id="15" name="Right Brace 14"/>
            <p:cNvSpPr/>
            <p:nvPr/>
          </p:nvSpPr>
          <p:spPr>
            <a:xfrm>
              <a:off x="2286000" y="3429000"/>
              <a:ext cx="533400" cy="609600"/>
            </a:xfrm>
            <a:prstGeom prst="rightBrac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10800000">
              <a:off x="6400801" y="3429000"/>
              <a:ext cx="533400" cy="533400"/>
            </a:xfrm>
            <a:prstGeom prst="rightBrac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2819400" y="3406914"/>
              <a:ext cx="3581400" cy="1015663"/>
            </a:xfrm>
            <a:prstGeom prst="rect">
              <a:avLst/>
            </a:prstGeom>
            <a:solidFill>
              <a:schemeClr val="accent6">
                <a:lumMod val="60000"/>
                <a:lumOff val="40000"/>
              </a:schemeClr>
            </a:solidFill>
          </p:spPr>
          <p:txBody>
            <a:bodyPr wrap="square" rtlCol="0">
              <a:spAutoFit/>
            </a:bodyPr>
            <a:lstStyle/>
            <a:p>
              <a:pPr algn="ctr"/>
              <a:r>
                <a:rPr lang="en-US" sz="2000" b="1" dirty="0"/>
                <a:t>Application layer software must also be installed. For example, browser and </a:t>
              </a:r>
              <a:r>
                <a:rPr lang="en-US" sz="2000" b="1" dirty="0" err="1"/>
                <a:t>webserver</a:t>
              </a:r>
              <a:r>
                <a:rPr lang="en-US" sz="2000" b="1" dirty="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a:ln>
                  <a:solidFill>
                    <a:schemeClr val="tx1"/>
                  </a:solidFill>
                </a:ln>
                <a:solidFill>
                  <a:schemeClr val="bg1"/>
                </a:solidFill>
                <a:latin typeface="Tahoma" pitchFamily="34" charset="0"/>
                <a:cs typeface="Tahoma" pitchFamily="34" charset="0"/>
              </a:rPr>
              <a:t>Scenario 1: PC to PC</a:t>
            </a:r>
            <a:endParaRPr lang="th-TH" sz="4000" b="1" kern="1200" dirty="0">
              <a:ln>
                <a:solidFill>
                  <a:schemeClr val="tx1"/>
                </a:solidFill>
              </a:ln>
              <a:solidFill>
                <a:schemeClr val="bg1"/>
              </a:solidFill>
              <a:latin typeface="Tahoma" pitchFamily="34" charset="0"/>
              <a:cs typeface="Tahoma" pitchFamily="34" charset="0"/>
            </a:endParaRPr>
          </a:p>
        </p:txBody>
      </p:sp>
      <p:pic>
        <p:nvPicPr>
          <p:cNvPr id="7" name="Picture 2"/>
          <p:cNvPicPr>
            <a:picLocks noChangeAspect="1" noChangeArrowheads="1"/>
          </p:cNvPicPr>
          <p:nvPr/>
        </p:nvPicPr>
        <p:blipFill>
          <a:blip r:embed="rId3"/>
          <a:srcRect/>
          <a:stretch>
            <a:fillRect/>
          </a:stretch>
        </p:blipFill>
        <p:spPr bwMode="auto">
          <a:xfrm>
            <a:off x="838200" y="1295400"/>
            <a:ext cx="1295400" cy="51054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6934200" y="1219200"/>
            <a:ext cx="1295400" cy="5105400"/>
          </a:xfrm>
          <a:prstGeom prst="rect">
            <a:avLst/>
          </a:prstGeom>
          <a:noFill/>
          <a:ln w="9525">
            <a:noFill/>
            <a:miter lim="800000"/>
            <a:headEnd/>
            <a:tailEnd/>
          </a:ln>
          <a:effectLst/>
        </p:spPr>
      </p:pic>
      <p:grpSp>
        <p:nvGrpSpPr>
          <p:cNvPr id="2" name="Group 12"/>
          <p:cNvGrpSpPr/>
          <p:nvPr/>
        </p:nvGrpSpPr>
        <p:grpSpPr>
          <a:xfrm>
            <a:off x="2057400" y="3962400"/>
            <a:ext cx="4800600" cy="1938992"/>
            <a:chOff x="2133600" y="3962400"/>
            <a:chExt cx="4800600" cy="1938992"/>
          </a:xfrm>
        </p:grpSpPr>
        <p:sp>
          <p:nvSpPr>
            <p:cNvPr id="10" name="Right Brace 9"/>
            <p:cNvSpPr/>
            <p:nvPr/>
          </p:nvSpPr>
          <p:spPr>
            <a:xfrm>
              <a:off x="2133600" y="4191000"/>
              <a:ext cx="533400" cy="1219200"/>
            </a:xfrm>
            <a:prstGeom prst="rightBrac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10800000">
              <a:off x="6476999" y="4191000"/>
              <a:ext cx="457201" cy="1219200"/>
            </a:xfrm>
            <a:prstGeom prst="rightBrac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667000" y="3962400"/>
              <a:ext cx="3810000" cy="1938992"/>
            </a:xfrm>
            <a:prstGeom prst="rect">
              <a:avLst/>
            </a:prstGeom>
            <a:solidFill>
              <a:schemeClr val="accent6">
                <a:lumMod val="60000"/>
                <a:lumOff val="40000"/>
              </a:schemeClr>
            </a:solidFill>
          </p:spPr>
          <p:txBody>
            <a:bodyPr wrap="square" rtlCol="0">
              <a:spAutoFit/>
            </a:bodyPr>
            <a:lstStyle/>
            <a:p>
              <a:pPr algn="ctr"/>
              <a:r>
                <a:rPr lang="en-US" sz="2000" b="1" dirty="0"/>
                <a:t>In back-to-back connected computers, the </a:t>
              </a:r>
              <a:r>
                <a:rPr lang="en-US" sz="2000" b="1" dirty="0">
                  <a:solidFill>
                    <a:srgbClr val="C00000"/>
                  </a:solidFill>
                </a:rPr>
                <a:t>data-link</a:t>
              </a:r>
              <a:r>
                <a:rPr lang="en-US" sz="2000" b="1" dirty="0"/>
                <a:t> technology should be same.</a:t>
              </a:r>
            </a:p>
            <a:p>
              <a:pPr algn="ctr"/>
              <a:endParaRPr lang="en-US" sz="2000" b="1" dirty="0"/>
            </a:p>
            <a:p>
              <a:pPr algn="ctr"/>
              <a:r>
                <a:rPr lang="en-US" sz="2000" b="1" dirty="0"/>
                <a:t>Also, both machines should be on </a:t>
              </a:r>
              <a:r>
                <a:rPr lang="en-US" sz="2000" b="1" dirty="0">
                  <a:solidFill>
                    <a:srgbClr val="C00000"/>
                  </a:solidFill>
                </a:rPr>
                <a:t>same network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schemeClr val="tx1"/>
                  </a:solidFill>
                </a:ln>
                <a:solidFill>
                  <a:schemeClr val="bg1"/>
                </a:solidFill>
                <a:latin typeface="Tahoma" pitchFamily="34" charset="0"/>
                <a:cs typeface="Tahoma" pitchFamily="34" charset="0"/>
              </a:rPr>
              <a:t>Scenario 1: PC to PC</a:t>
            </a:r>
            <a:endParaRPr lang="th-TH" sz="4000" b="1" dirty="0">
              <a:ln>
                <a:solidFill>
                  <a:schemeClr val="tx1"/>
                </a:solidFill>
              </a:ln>
              <a:solidFill>
                <a:schemeClr val="bg1"/>
              </a:solidFill>
              <a:latin typeface="Tahoma" pitchFamily="34" charset="0"/>
              <a:cs typeface="Tahoma" pitchFamily="34" charset="0"/>
            </a:endParaRPr>
          </a:p>
        </p:txBody>
      </p:sp>
      <p:sp>
        <p:nvSpPr>
          <p:cNvPr id="17" name="TextBox 16"/>
          <p:cNvSpPr txBox="1"/>
          <p:nvPr/>
        </p:nvSpPr>
        <p:spPr>
          <a:xfrm>
            <a:off x="7010400" y="1777425"/>
            <a:ext cx="609600" cy="584775"/>
          </a:xfrm>
          <a:prstGeom prst="rect">
            <a:avLst/>
          </a:prstGeom>
          <a:noFill/>
        </p:spPr>
        <p:txBody>
          <a:bodyPr wrap="square" rtlCol="0">
            <a:spAutoFit/>
          </a:bodyPr>
          <a:lstStyle/>
          <a:p>
            <a:pPr algn="ctr"/>
            <a:r>
              <a:rPr lang="en-US" sz="3200" dirty="0">
                <a:solidFill>
                  <a:schemeClr val="bg1"/>
                </a:solidFill>
              </a:rPr>
              <a:t>B</a:t>
            </a:r>
          </a:p>
        </p:txBody>
      </p:sp>
      <p:grpSp>
        <p:nvGrpSpPr>
          <p:cNvPr id="22" name="Group 21"/>
          <p:cNvGrpSpPr/>
          <p:nvPr/>
        </p:nvGrpSpPr>
        <p:grpSpPr>
          <a:xfrm>
            <a:off x="1295400" y="2057400"/>
            <a:ext cx="6553200" cy="1295400"/>
            <a:chOff x="990600" y="3505200"/>
            <a:chExt cx="6553200" cy="1295400"/>
          </a:xfrm>
        </p:grpSpPr>
        <p:grpSp>
          <p:nvGrpSpPr>
            <p:cNvPr id="2" name="Group 20"/>
            <p:cNvGrpSpPr/>
            <p:nvPr/>
          </p:nvGrpSpPr>
          <p:grpSpPr>
            <a:xfrm>
              <a:off x="990600" y="3505200"/>
              <a:ext cx="5504690" cy="1295400"/>
              <a:chOff x="1066800" y="3505200"/>
              <a:chExt cx="5504690" cy="1295400"/>
            </a:xfrm>
          </p:grpSpPr>
          <p:cxnSp>
            <p:nvCxnSpPr>
              <p:cNvPr id="6" name="Elbow Connector 5"/>
              <p:cNvCxnSpPr/>
              <p:nvPr/>
            </p:nvCxnSpPr>
            <p:spPr>
              <a:xfrm rot="10800000" flipV="1">
                <a:off x="1981201" y="4495798"/>
                <a:ext cx="4590289" cy="1"/>
              </a:xfrm>
              <a:prstGeom prst="bentConnector3">
                <a:avLst>
                  <a:gd name="adj1" fmla="val 50000"/>
                </a:avLst>
              </a:prstGeom>
              <a:ln w="76200"/>
            </p:spPr>
            <p:style>
              <a:lnRef idx="1">
                <a:schemeClr val="accent1"/>
              </a:lnRef>
              <a:fillRef idx="0">
                <a:schemeClr val="accent1"/>
              </a:fillRef>
              <a:effectRef idx="0">
                <a:schemeClr val="accent1"/>
              </a:effectRef>
              <a:fontRef idx="minor">
                <a:schemeClr val="tx1"/>
              </a:fontRef>
            </p:style>
          </p:cxnSp>
          <p:pic>
            <p:nvPicPr>
              <p:cNvPr id="7" name="Picture 28" descr="Androgynous Person"/>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pic>
          <p:nvPicPr>
            <p:cNvPr id="19" name="Picture 28" descr="Androgynous Person"/>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423025" y="3505200"/>
              <a:ext cx="1120775" cy="1295400"/>
            </a:xfrm>
            <a:prstGeom prst="rect">
              <a:avLst/>
            </a:prstGeom>
            <a:noFill/>
            <a:scene3d>
              <a:camera prst="orthographicFront">
                <a:rot lat="0" lon="10799977" rev="0"/>
              </a:camera>
              <a:lightRig rig="threePt" dir="t"/>
            </a:scene3d>
          </p:spPr>
        </p:pic>
        <p:sp>
          <p:nvSpPr>
            <p:cNvPr id="16" name="TextBox 15"/>
            <p:cNvSpPr txBox="1"/>
            <p:nvPr/>
          </p:nvSpPr>
          <p:spPr>
            <a:xfrm>
              <a:off x="1524000" y="4191000"/>
              <a:ext cx="609600" cy="584775"/>
            </a:xfrm>
            <a:prstGeom prst="rect">
              <a:avLst/>
            </a:prstGeom>
            <a:noFill/>
          </p:spPr>
          <p:txBody>
            <a:bodyPr wrap="square" rtlCol="0">
              <a:spAutoFit/>
            </a:bodyPr>
            <a:lstStyle/>
            <a:p>
              <a:pPr algn="ctr"/>
              <a:r>
                <a:rPr lang="en-US" sz="3200" dirty="0">
                  <a:solidFill>
                    <a:schemeClr val="bg1"/>
                  </a:solidFill>
                </a:rPr>
                <a:t>A</a:t>
              </a:r>
            </a:p>
          </p:txBody>
        </p:sp>
        <p:sp>
          <p:nvSpPr>
            <p:cNvPr id="18" name="TextBox 17"/>
            <p:cNvSpPr txBox="1"/>
            <p:nvPr/>
          </p:nvSpPr>
          <p:spPr>
            <a:xfrm>
              <a:off x="6400800" y="4139625"/>
              <a:ext cx="609600" cy="584775"/>
            </a:xfrm>
            <a:prstGeom prst="rect">
              <a:avLst/>
            </a:prstGeom>
            <a:noFill/>
          </p:spPr>
          <p:txBody>
            <a:bodyPr wrap="square" rtlCol="0">
              <a:spAutoFit/>
            </a:bodyPr>
            <a:lstStyle/>
            <a:p>
              <a:pPr algn="ctr"/>
              <a:r>
                <a:rPr lang="en-US" sz="3200" dirty="0">
                  <a:solidFill>
                    <a:schemeClr val="bg1"/>
                  </a:solidFill>
                </a:rPr>
                <a:t>B</a:t>
              </a:r>
            </a:p>
          </p:txBody>
        </p:sp>
      </p:grpSp>
      <p:grpSp>
        <p:nvGrpSpPr>
          <p:cNvPr id="23" name="Group 22"/>
          <p:cNvGrpSpPr/>
          <p:nvPr/>
        </p:nvGrpSpPr>
        <p:grpSpPr>
          <a:xfrm>
            <a:off x="609600" y="3397131"/>
            <a:ext cx="7620000" cy="1605757"/>
            <a:chOff x="152400" y="4503638"/>
            <a:chExt cx="5181600" cy="1605757"/>
          </a:xfrm>
          <a:solidFill>
            <a:schemeClr val="accent6">
              <a:lumMod val="75000"/>
            </a:schemeClr>
          </a:solidFill>
        </p:grpSpPr>
        <p:sp>
          <p:nvSpPr>
            <p:cNvPr id="24" name="Isosceles Triangle 23"/>
            <p:cNvSpPr/>
            <p:nvPr/>
          </p:nvSpPr>
          <p:spPr>
            <a:xfrm rot="21415709">
              <a:off x="921931" y="4503638"/>
              <a:ext cx="300309" cy="2891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52400" y="4724400"/>
              <a:ext cx="5181600" cy="1384995"/>
            </a:xfrm>
            <a:prstGeom prst="rect">
              <a:avLst/>
            </a:prstGeom>
            <a:solidFill>
              <a:schemeClr val="accent6">
                <a:lumMod val="40000"/>
                <a:lumOff val="60000"/>
              </a:schemeClr>
            </a:solidFill>
          </p:spPr>
          <p:txBody>
            <a:bodyPr wrap="square" rtlCol="0">
              <a:spAutoFit/>
            </a:bodyPr>
            <a:lstStyle/>
            <a:p>
              <a:pPr algn="ctr"/>
              <a:r>
                <a:rPr lang="en-US" sz="2800" b="1" dirty="0"/>
                <a:t>Let‘s allocate an IP address to A</a:t>
              </a:r>
            </a:p>
            <a:p>
              <a:pPr algn="ctr"/>
              <a:endParaRPr lang="en-US" sz="2800" b="1" dirty="0">
                <a:solidFill>
                  <a:schemeClr val="accent1"/>
                </a:solidFill>
              </a:endParaRPr>
            </a:p>
            <a:p>
              <a:pPr algn="ctr"/>
              <a:r>
                <a:rPr lang="en-US" sz="2800" b="1" dirty="0">
                  <a:solidFill>
                    <a:schemeClr val="tx2"/>
                  </a:solidFill>
                </a:rPr>
                <a:t>Assume, we choose an address </a:t>
              </a:r>
              <a:r>
                <a:rPr lang="en-US" sz="2800" b="1" dirty="0">
                  <a:solidFill>
                    <a:srgbClr val="C00000"/>
                  </a:solidFill>
                </a:rPr>
                <a:t>192.168.0.1/16</a:t>
              </a:r>
            </a:p>
          </p:txBody>
        </p:sp>
      </p:grpSp>
      <p:sp>
        <p:nvSpPr>
          <p:cNvPr id="28" name="TextBox 27"/>
          <p:cNvSpPr txBox="1"/>
          <p:nvPr/>
        </p:nvSpPr>
        <p:spPr>
          <a:xfrm>
            <a:off x="0" y="5446693"/>
            <a:ext cx="9144000" cy="954107"/>
          </a:xfrm>
          <a:prstGeom prst="rect">
            <a:avLst/>
          </a:prstGeom>
          <a:solidFill>
            <a:schemeClr val="tx1">
              <a:lumMod val="50000"/>
              <a:lumOff val="50000"/>
            </a:schemeClr>
          </a:solidFill>
          <a:scene3d>
            <a:camera prst="orthographicFront"/>
            <a:lightRig rig="threePt" dir="t"/>
          </a:scene3d>
          <a:sp3d>
            <a:bevelT w="101600" prst="riblet"/>
          </a:sp3d>
        </p:spPr>
        <p:txBody>
          <a:bodyPr wrap="square" rtlCol="0">
            <a:spAutoFit/>
          </a:bodyPr>
          <a:lstStyle/>
          <a:p>
            <a:pPr algn="ctr"/>
            <a:r>
              <a:rPr lang="en-US" sz="2800" b="1" dirty="0"/>
              <a:t>Typically, private addressing class is used:</a:t>
            </a:r>
          </a:p>
          <a:p>
            <a:pPr algn="ctr"/>
            <a:r>
              <a:rPr lang="en-US" sz="2800" b="1" dirty="0">
                <a:solidFill>
                  <a:schemeClr val="tx2">
                    <a:lumMod val="20000"/>
                    <a:lumOff val="80000"/>
                  </a:schemeClr>
                </a:solidFill>
              </a:rPr>
              <a:t>10.0.0.0/8; 172.16.0.0/12; 192.168.0.0/16s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schemeClr val="tx1"/>
                  </a:solidFill>
                </a:ln>
                <a:solidFill>
                  <a:schemeClr val="bg1"/>
                </a:solidFill>
                <a:latin typeface="Tahoma" pitchFamily="34" charset="0"/>
                <a:cs typeface="Tahoma" pitchFamily="34" charset="0"/>
              </a:rPr>
              <a:t>Scenario 1: PC to PC</a:t>
            </a:r>
            <a:endParaRPr lang="th-TH" sz="4000" b="1" dirty="0">
              <a:ln>
                <a:solidFill>
                  <a:schemeClr val="tx1"/>
                </a:solidFill>
              </a:ln>
              <a:solidFill>
                <a:schemeClr val="bg1"/>
              </a:solidFill>
              <a:latin typeface="Tahoma" pitchFamily="34" charset="0"/>
              <a:cs typeface="Tahoma" pitchFamily="34" charset="0"/>
            </a:endParaRPr>
          </a:p>
        </p:txBody>
      </p:sp>
      <p:sp>
        <p:nvSpPr>
          <p:cNvPr id="17" name="TextBox 16"/>
          <p:cNvSpPr txBox="1"/>
          <p:nvPr/>
        </p:nvSpPr>
        <p:spPr>
          <a:xfrm>
            <a:off x="7010400" y="1777425"/>
            <a:ext cx="609600" cy="584775"/>
          </a:xfrm>
          <a:prstGeom prst="rect">
            <a:avLst/>
          </a:prstGeom>
          <a:noFill/>
        </p:spPr>
        <p:txBody>
          <a:bodyPr wrap="square" rtlCol="0">
            <a:spAutoFit/>
          </a:bodyPr>
          <a:lstStyle/>
          <a:p>
            <a:pPr algn="ctr"/>
            <a:r>
              <a:rPr lang="en-US" sz="3200" dirty="0">
                <a:solidFill>
                  <a:schemeClr val="bg1"/>
                </a:solidFill>
              </a:rPr>
              <a:t>B</a:t>
            </a:r>
          </a:p>
        </p:txBody>
      </p:sp>
      <p:grpSp>
        <p:nvGrpSpPr>
          <p:cNvPr id="2" name="Group 21"/>
          <p:cNvGrpSpPr/>
          <p:nvPr/>
        </p:nvGrpSpPr>
        <p:grpSpPr>
          <a:xfrm>
            <a:off x="1295400" y="2057400"/>
            <a:ext cx="6553200" cy="1295400"/>
            <a:chOff x="990600" y="3505200"/>
            <a:chExt cx="6553200" cy="1295400"/>
          </a:xfrm>
        </p:grpSpPr>
        <p:grpSp>
          <p:nvGrpSpPr>
            <p:cNvPr id="3" name="Group 20"/>
            <p:cNvGrpSpPr/>
            <p:nvPr/>
          </p:nvGrpSpPr>
          <p:grpSpPr>
            <a:xfrm>
              <a:off x="990600" y="3505200"/>
              <a:ext cx="5504690" cy="1295400"/>
              <a:chOff x="1066800" y="3505200"/>
              <a:chExt cx="5504690" cy="1295400"/>
            </a:xfrm>
          </p:grpSpPr>
          <p:cxnSp>
            <p:nvCxnSpPr>
              <p:cNvPr id="6" name="Elbow Connector 5"/>
              <p:cNvCxnSpPr/>
              <p:nvPr/>
            </p:nvCxnSpPr>
            <p:spPr>
              <a:xfrm rot="10800000" flipV="1">
                <a:off x="1981201" y="4495798"/>
                <a:ext cx="4590289" cy="1"/>
              </a:xfrm>
              <a:prstGeom prst="bentConnector3">
                <a:avLst>
                  <a:gd name="adj1" fmla="val 50000"/>
                </a:avLst>
              </a:prstGeom>
              <a:ln w="76200"/>
            </p:spPr>
            <p:style>
              <a:lnRef idx="1">
                <a:schemeClr val="accent1"/>
              </a:lnRef>
              <a:fillRef idx="0">
                <a:schemeClr val="accent1"/>
              </a:fillRef>
              <a:effectRef idx="0">
                <a:schemeClr val="accent1"/>
              </a:effectRef>
              <a:fontRef idx="minor">
                <a:schemeClr val="tx1"/>
              </a:fontRef>
            </p:style>
          </p:cxnSp>
          <p:pic>
            <p:nvPicPr>
              <p:cNvPr id="7" name="Picture 28" descr="Androgynous Person"/>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pic>
          <p:nvPicPr>
            <p:cNvPr id="19" name="Picture 28" descr="Androgynous Person"/>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423025" y="3505200"/>
              <a:ext cx="1120775" cy="1295400"/>
            </a:xfrm>
            <a:prstGeom prst="rect">
              <a:avLst/>
            </a:prstGeom>
            <a:noFill/>
            <a:scene3d>
              <a:camera prst="orthographicFront">
                <a:rot lat="0" lon="10799977" rev="0"/>
              </a:camera>
              <a:lightRig rig="threePt" dir="t"/>
            </a:scene3d>
          </p:spPr>
        </p:pic>
        <p:sp>
          <p:nvSpPr>
            <p:cNvPr id="16" name="TextBox 15"/>
            <p:cNvSpPr txBox="1"/>
            <p:nvPr/>
          </p:nvSpPr>
          <p:spPr>
            <a:xfrm>
              <a:off x="1524000" y="4191000"/>
              <a:ext cx="609600" cy="584775"/>
            </a:xfrm>
            <a:prstGeom prst="rect">
              <a:avLst/>
            </a:prstGeom>
            <a:noFill/>
          </p:spPr>
          <p:txBody>
            <a:bodyPr wrap="square" rtlCol="0">
              <a:spAutoFit/>
            </a:bodyPr>
            <a:lstStyle/>
            <a:p>
              <a:pPr algn="ctr"/>
              <a:r>
                <a:rPr lang="en-US" sz="3200" dirty="0">
                  <a:solidFill>
                    <a:schemeClr val="bg1"/>
                  </a:solidFill>
                </a:rPr>
                <a:t>A</a:t>
              </a:r>
            </a:p>
          </p:txBody>
        </p:sp>
        <p:sp>
          <p:nvSpPr>
            <p:cNvPr id="18" name="TextBox 17"/>
            <p:cNvSpPr txBox="1"/>
            <p:nvPr/>
          </p:nvSpPr>
          <p:spPr>
            <a:xfrm>
              <a:off x="6400800" y="4139625"/>
              <a:ext cx="609600" cy="584775"/>
            </a:xfrm>
            <a:prstGeom prst="rect">
              <a:avLst/>
            </a:prstGeom>
            <a:noFill/>
          </p:spPr>
          <p:txBody>
            <a:bodyPr wrap="square" rtlCol="0">
              <a:spAutoFit/>
            </a:bodyPr>
            <a:lstStyle/>
            <a:p>
              <a:pPr algn="ctr"/>
              <a:r>
                <a:rPr lang="en-US" sz="3200" dirty="0">
                  <a:solidFill>
                    <a:schemeClr val="bg1"/>
                  </a:solidFill>
                </a:rPr>
                <a:t>B</a:t>
              </a:r>
            </a:p>
          </p:txBody>
        </p:sp>
      </p:grpSp>
      <p:grpSp>
        <p:nvGrpSpPr>
          <p:cNvPr id="4" name="Group 22"/>
          <p:cNvGrpSpPr/>
          <p:nvPr/>
        </p:nvGrpSpPr>
        <p:grpSpPr>
          <a:xfrm>
            <a:off x="304800" y="3397131"/>
            <a:ext cx="8610600" cy="2221310"/>
            <a:chOff x="-54864" y="4503638"/>
            <a:chExt cx="5855208" cy="2221310"/>
          </a:xfrm>
          <a:solidFill>
            <a:schemeClr val="accent6">
              <a:lumMod val="75000"/>
            </a:schemeClr>
          </a:solidFill>
        </p:grpSpPr>
        <p:sp>
          <p:nvSpPr>
            <p:cNvPr id="24" name="Isosceles Triangle 23"/>
            <p:cNvSpPr/>
            <p:nvPr/>
          </p:nvSpPr>
          <p:spPr>
            <a:xfrm rot="21415709">
              <a:off x="4354548" y="4503638"/>
              <a:ext cx="300309" cy="2891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864" y="4724400"/>
              <a:ext cx="5855208" cy="2000548"/>
            </a:xfrm>
            <a:prstGeom prst="rect">
              <a:avLst/>
            </a:prstGeom>
            <a:solidFill>
              <a:schemeClr val="accent6">
                <a:lumMod val="40000"/>
                <a:lumOff val="60000"/>
              </a:schemeClr>
            </a:solidFill>
          </p:spPr>
          <p:txBody>
            <a:bodyPr wrap="square" rtlCol="0">
              <a:spAutoFit/>
            </a:bodyPr>
            <a:lstStyle/>
            <a:p>
              <a:pPr algn="ctr"/>
              <a:r>
                <a:rPr lang="en-US" sz="2800" b="1" dirty="0"/>
                <a:t>For communication, B has to be given IP belonging to the same network class (i.e., 192.168.0.0/16)</a:t>
              </a:r>
            </a:p>
            <a:p>
              <a:pPr algn="ctr"/>
              <a:endParaRPr lang="en-US" sz="1200" b="1" dirty="0">
                <a:solidFill>
                  <a:schemeClr val="tx2"/>
                </a:solidFill>
              </a:endParaRPr>
            </a:p>
            <a:p>
              <a:pPr algn="ctr"/>
              <a:r>
                <a:rPr lang="en-US" sz="2800" b="1" dirty="0">
                  <a:solidFill>
                    <a:schemeClr val="tx2"/>
                  </a:solidFill>
                </a:rPr>
                <a:t>An example IP address that will allow communication is:</a:t>
              </a:r>
            </a:p>
            <a:p>
              <a:pPr algn="ctr"/>
              <a:r>
                <a:rPr lang="en-US" sz="2800" b="1" dirty="0">
                  <a:solidFill>
                    <a:srgbClr val="C00000"/>
                  </a:solidFill>
                </a:rPr>
                <a:t>192.168.15.2/16</a:t>
              </a:r>
            </a:p>
          </p:txBody>
        </p:sp>
      </p:grpSp>
      <p:grpSp>
        <p:nvGrpSpPr>
          <p:cNvPr id="23" name="Group 22"/>
          <p:cNvGrpSpPr/>
          <p:nvPr/>
        </p:nvGrpSpPr>
        <p:grpSpPr>
          <a:xfrm>
            <a:off x="609600" y="5157216"/>
            <a:ext cx="8153400" cy="1524000"/>
            <a:chOff x="609600" y="5410200"/>
            <a:chExt cx="8153400" cy="1524000"/>
          </a:xfrm>
        </p:grpSpPr>
        <p:sp>
          <p:nvSpPr>
            <p:cNvPr id="15" name="Rectangle 14"/>
            <p:cNvSpPr/>
            <p:nvPr/>
          </p:nvSpPr>
          <p:spPr>
            <a:xfrm>
              <a:off x="3352800" y="5410200"/>
              <a:ext cx="1295400" cy="3810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609600" y="5785643"/>
              <a:ext cx="8153400" cy="1148557"/>
              <a:chOff x="152400" y="4503638"/>
              <a:chExt cx="5544312" cy="1148557"/>
            </a:xfrm>
            <a:solidFill>
              <a:schemeClr val="accent6">
                <a:lumMod val="75000"/>
              </a:schemeClr>
            </a:solidFill>
          </p:grpSpPr>
          <p:sp>
            <p:nvSpPr>
              <p:cNvPr id="21" name="Isosceles Triangle 20"/>
              <p:cNvSpPr/>
              <p:nvPr/>
            </p:nvSpPr>
            <p:spPr>
              <a:xfrm rot="21415709">
                <a:off x="2023311" y="4503638"/>
                <a:ext cx="300309" cy="2891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400" y="4698088"/>
                <a:ext cx="5544312" cy="954107"/>
              </a:xfrm>
              <a:prstGeom prst="rect">
                <a:avLst/>
              </a:prstGeom>
              <a:solidFill>
                <a:schemeClr val="accent6">
                  <a:lumMod val="75000"/>
                </a:schemeClr>
              </a:solidFill>
            </p:spPr>
            <p:txBody>
              <a:bodyPr wrap="square" rtlCol="0">
                <a:spAutoFit/>
              </a:bodyPr>
              <a:lstStyle/>
              <a:p>
                <a:pPr algn="ctr"/>
                <a:r>
                  <a:rPr lang="en-US" sz="2800" b="1" dirty="0">
                    <a:solidFill>
                      <a:schemeClr val="bg1"/>
                    </a:solidFill>
                  </a:rPr>
                  <a:t>Only the first two octets have to be same since the network bits are the first 16 bits (/16)</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54053"/>
          </a:xfrm>
          <a:prstGeom prst="rect">
            <a:avLst/>
          </a:prstGeom>
          <a:solidFill>
            <a:schemeClr val="accent6">
              <a:lumMod val="75000"/>
            </a:schemeClr>
          </a:solidFill>
        </p:spPr>
        <p:txBody>
          <a:bodyPr wrap="square" rtlCol="0">
            <a:spAutoFit/>
          </a:bodyPr>
          <a:lstStyle/>
          <a:p>
            <a:pPr algn="ctr"/>
            <a:r>
              <a:rPr lang="en-US" sz="4300" b="1" dirty="0">
                <a:ln>
                  <a:solidFill>
                    <a:schemeClr val="tx1"/>
                  </a:solidFill>
                </a:ln>
                <a:solidFill>
                  <a:schemeClr val="bg1"/>
                </a:solidFill>
                <a:latin typeface="Tahoma" pitchFamily="34" charset="0"/>
                <a:cs typeface="Tahoma" pitchFamily="34" charset="0"/>
              </a:rPr>
              <a:t>Scenario 1: Testing Connectivity</a:t>
            </a:r>
            <a:endParaRPr lang="th-TH" sz="4300" b="1" dirty="0">
              <a:ln>
                <a:solidFill>
                  <a:schemeClr val="tx1"/>
                </a:solidFill>
              </a:ln>
              <a:solidFill>
                <a:schemeClr val="bg1"/>
              </a:solidFill>
              <a:latin typeface="Tahoma" pitchFamily="34" charset="0"/>
              <a:cs typeface="Tahoma" pitchFamily="34" charset="0"/>
            </a:endParaRPr>
          </a:p>
        </p:txBody>
      </p:sp>
      <p:sp>
        <p:nvSpPr>
          <p:cNvPr id="17" name="TextBox 16"/>
          <p:cNvSpPr txBox="1"/>
          <p:nvPr/>
        </p:nvSpPr>
        <p:spPr>
          <a:xfrm>
            <a:off x="7010400" y="1777425"/>
            <a:ext cx="609600" cy="584775"/>
          </a:xfrm>
          <a:prstGeom prst="rect">
            <a:avLst/>
          </a:prstGeom>
          <a:noFill/>
        </p:spPr>
        <p:txBody>
          <a:bodyPr wrap="square" rtlCol="0">
            <a:spAutoFit/>
          </a:bodyPr>
          <a:lstStyle/>
          <a:p>
            <a:pPr algn="ctr"/>
            <a:r>
              <a:rPr lang="en-US" sz="3200" dirty="0">
                <a:solidFill>
                  <a:schemeClr val="bg1"/>
                </a:solidFill>
              </a:rPr>
              <a:t>B</a:t>
            </a:r>
          </a:p>
        </p:txBody>
      </p:sp>
      <p:grpSp>
        <p:nvGrpSpPr>
          <p:cNvPr id="26" name="Group 25"/>
          <p:cNvGrpSpPr/>
          <p:nvPr/>
        </p:nvGrpSpPr>
        <p:grpSpPr>
          <a:xfrm>
            <a:off x="1143000" y="4572000"/>
            <a:ext cx="6975019" cy="1752600"/>
            <a:chOff x="1143000" y="1371600"/>
            <a:chExt cx="6975019" cy="1752600"/>
          </a:xfrm>
        </p:grpSpPr>
        <p:grpSp>
          <p:nvGrpSpPr>
            <p:cNvPr id="2" name="Group 21"/>
            <p:cNvGrpSpPr/>
            <p:nvPr/>
          </p:nvGrpSpPr>
          <p:grpSpPr>
            <a:xfrm>
              <a:off x="1295400" y="1371600"/>
              <a:ext cx="6553200" cy="1295400"/>
              <a:chOff x="990600" y="3505200"/>
              <a:chExt cx="6553200" cy="1295400"/>
            </a:xfrm>
          </p:grpSpPr>
          <p:grpSp>
            <p:nvGrpSpPr>
              <p:cNvPr id="3" name="Group 20"/>
              <p:cNvGrpSpPr/>
              <p:nvPr/>
            </p:nvGrpSpPr>
            <p:grpSpPr>
              <a:xfrm>
                <a:off x="990600" y="3505200"/>
                <a:ext cx="5504690" cy="1295400"/>
                <a:chOff x="1066800" y="3505200"/>
                <a:chExt cx="5504690" cy="1295400"/>
              </a:xfrm>
            </p:grpSpPr>
            <p:cxnSp>
              <p:nvCxnSpPr>
                <p:cNvPr id="6" name="Elbow Connector 5"/>
                <p:cNvCxnSpPr/>
                <p:nvPr/>
              </p:nvCxnSpPr>
              <p:spPr>
                <a:xfrm rot="10800000" flipV="1">
                  <a:off x="1981201" y="4495798"/>
                  <a:ext cx="4590289" cy="1"/>
                </a:xfrm>
                <a:prstGeom prst="bentConnector3">
                  <a:avLst>
                    <a:gd name="adj1" fmla="val 50000"/>
                  </a:avLst>
                </a:prstGeom>
                <a:ln w="76200"/>
              </p:spPr>
              <p:style>
                <a:lnRef idx="1">
                  <a:schemeClr val="accent1"/>
                </a:lnRef>
                <a:fillRef idx="0">
                  <a:schemeClr val="accent1"/>
                </a:fillRef>
                <a:effectRef idx="0">
                  <a:schemeClr val="accent1"/>
                </a:effectRef>
                <a:fontRef idx="minor">
                  <a:schemeClr val="tx1"/>
                </a:fontRef>
              </p:style>
            </p:cxnSp>
            <p:pic>
              <p:nvPicPr>
                <p:cNvPr id="7" name="Picture 28" descr="Androgynous Person"/>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pic>
            <p:nvPicPr>
              <p:cNvPr id="19" name="Picture 28" descr="Androgynous Person"/>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423025" y="3505200"/>
                <a:ext cx="1120775" cy="1295400"/>
              </a:xfrm>
              <a:prstGeom prst="rect">
                <a:avLst/>
              </a:prstGeom>
              <a:noFill/>
              <a:scene3d>
                <a:camera prst="orthographicFront">
                  <a:rot lat="0" lon="10799977" rev="0"/>
                </a:camera>
                <a:lightRig rig="threePt" dir="t"/>
              </a:scene3d>
            </p:spPr>
          </p:pic>
          <p:sp>
            <p:nvSpPr>
              <p:cNvPr id="16" name="TextBox 15"/>
              <p:cNvSpPr txBox="1"/>
              <p:nvPr/>
            </p:nvSpPr>
            <p:spPr>
              <a:xfrm>
                <a:off x="1524000" y="4191000"/>
                <a:ext cx="609600" cy="584775"/>
              </a:xfrm>
              <a:prstGeom prst="rect">
                <a:avLst/>
              </a:prstGeom>
              <a:noFill/>
            </p:spPr>
            <p:txBody>
              <a:bodyPr wrap="square" rtlCol="0">
                <a:spAutoFit/>
              </a:bodyPr>
              <a:lstStyle/>
              <a:p>
                <a:pPr algn="ctr"/>
                <a:r>
                  <a:rPr lang="en-US" sz="3200" dirty="0">
                    <a:solidFill>
                      <a:schemeClr val="bg1"/>
                    </a:solidFill>
                  </a:rPr>
                  <a:t>A</a:t>
                </a:r>
              </a:p>
            </p:txBody>
          </p:sp>
          <p:sp>
            <p:nvSpPr>
              <p:cNvPr id="18" name="TextBox 17"/>
              <p:cNvSpPr txBox="1"/>
              <p:nvPr/>
            </p:nvSpPr>
            <p:spPr>
              <a:xfrm>
                <a:off x="6400800" y="4139625"/>
                <a:ext cx="609600" cy="584775"/>
              </a:xfrm>
              <a:prstGeom prst="rect">
                <a:avLst/>
              </a:prstGeom>
              <a:noFill/>
            </p:spPr>
            <p:txBody>
              <a:bodyPr wrap="square" rtlCol="0">
                <a:spAutoFit/>
              </a:bodyPr>
              <a:lstStyle/>
              <a:p>
                <a:pPr algn="ctr"/>
                <a:r>
                  <a:rPr lang="en-US" sz="3200" dirty="0">
                    <a:solidFill>
                      <a:schemeClr val="bg1"/>
                    </a:solidFill>
                  </a:rPr>
                  <a:t>B</a:t>
                </a:r>
              </a:p>
            </p:txBody>
          </p:sp>
        </p:grpSp>
        <p:sp>
          <p:nvSpPr>
            <p:cNvPr id="20" name="Rectangle 19"/>
            <p:cNvSpPr/>
            <p:nvPr/>
          </p:nvSpPr>
          <p:spPr>
            <a:xfrm>
              <a:off x="1143000" y="2743200"/>
              <a:ext cx="1636987" cy="369332"/>
            </a:xfrm>
            <a:prstGeom prst="rect">
              <a:avLst/>
            </a:prstGeom>
          </p:spPr>
          <p:txBody>
            <a:bodyPr wrap="none">
              <a:spAutoFit/>
            </a:bodyPr>
            <a:lstStyle/>
            <a:p>
              <a:r>
                <a:rPr lang="en-US" b="1" dirty="0">
                  <a:ln>
                    <a:solidFill>
                      <a:schemeClr val="tx1"/>
                    </a:solidFill>
                  </a:ln>
                  <a:solidFill>
                    <a:schemeClr val="accent6">
                      <a:lumMod val="75000"/>
                    </a:schemeClr>
                  </a:solidFill>
                </a:rPr>
                <a:t>192.168.0.1/16</a:t>
              </a:r>
            </a:p>
          </p:txBody>
        </p:sp>
        <p:sp>
          <p:nvSpPr>
            <p:cNvPr id="23" name="Rectangle 22"/>
            <p:cNvSpPr/>
            <p:nvPr/>
          </p:nvSpPr>
          <p:spPr>
            <a:xfrm>
              <a:off x="6364013" y="2754868"/>
              <a:ext cx="1754006" cy="369332"/>
            </a:xfrm>
            <a:prstGeom prst="rect">
              <a:avLst/>
            </a:prstGeom>
          </p:spPr>
          <p:txBody>
            <a:bodyPr wrap="none">
              <a:spAutoFit/>
            </a:bodyPr>
            <a:lstStyle/>
            <a:p>
              <a:r>
                <a:rPr lang="en-US" b="1" dirty="0">
                  <a:ln>
                    <a:solidFill>
                      <a:schemeClr val="tx1"/>
                    </a:solidFill>
                  </a:ln>
                  <a:solidFill>
                    <a:schemeClr val="accent6">
                      <a:lumMod val="75000"/>
                    </a:schemeClr>
                  </a:solidFill>
                </a:rPr>
                <a:t>192.168.15.1/16</a:t>
              </a:r>
            </a:p>
          </p:txBody>
        </p:sp>
      </p:grpSp>
      <p:pic>
        <p:nvPicPr>
          <p:cNvPr id="6146" name="Picture 2"/>
          <p:cNvPicPr>
            <a:picLocks noChangeAspect="1" noChangeArrowheads="1"/>
          </p:cNvPicPr>
          <p:nvPr/>
        </p:nvPicPr>
        <p:blipFill>
          <a:blip r:embed="rId4"/>
          <a:srcRect/>
          <a:stretch>
            <a:fillRect/>
          </a:stretch>
        </p:blipFill>
        <p:spPr bwMode="auto">
          <a:xfrm>
            <a:off x="1352550" y="1285875"/>
            <a:ext cx="4514850" cy="3133725"/>
          </a:xfrm>
          <a:prstGeom prst="rect">
            <a:avLst/>
          </a:prstGeom>
          <a:noFill/>
          <a:ln w="9525">
            <a:noFill/>
            <a:miter lim="800000"/>
            <a:headEnd/>
            <a:tailEnd/>
          </a:ln>
        </p:spPr>
      </p:pic>
      <p:sp>
        <p:nvSpPr>
          <p:cNvPr id="28" name="TextBox 27"/>
          <p:cNvSpPr txBox="1"/>
          <p:nvPr/>
        </p:nvSpPr>
        <p:spPr>
          <a:xfrm>
            <a:off x="3581400" y="1847088"/>
            <a:ext cx="1752600" cy="261610"/>
          </a:xfrm>
          <a:prstGeom prst="rect">
            <a:avLst/>
          </a:prstGeom>
          <a:solidFill>
            <a:schemeClr val="tx1"/>
          </a:solidFill>
        </p:spPr>
        <p:txBody>
          <a:bodyPr wrap="square" rtlCol="0">
            <a:spAutoFit/>
          </a:bodyPr>
          <a:lstStyle/>
          <a:p>
            <a:r>
              <a:rPr lang="en-US" sz="1050" b="1" dirty="0">
                <a:solidFill>
                  <a:schemeClr val="accent6">
                    <a:lumMod val="75000"/>
                  </a:schemeClr>
                </a:solidFill>
                <a:latin typeface="Lucida Console" pitchFamily="49" charset="0"/>
              </a:rPr>
              <a:t>ping 192.168.15.1</a:t>
            </a:r>
          </a:p>
        </p:txBody>
      </p:sp>
      <p:pic>
        <p:nvPicPr>
          <p:cNvPr id="6147" name="Picture 3"/>
          <p:cNvPicPr>
            <a:picLocks noChangeAspect="1" noChangeArrowheads="1"/>
          </p:cNvPicPr>
          <p:nvPr/>
        </p:nvPicPr>
        <p:blipFill>
          <a:blip r:embed="rId5"/>
          <a:srcRect/>
          <a:stretch>
            <a:fillRect/>
          </a:stretch>
        </p:blipFill>
        <p:spPr bwMode="auto">
          <a:xfrm>
            <a:off x="1428750" y="2198064"/>
            <a:ext cx="4038600" cy="1307136"/>
          </a:xfrm>
          <a:prstGeom prst="rect">
            <a:avLst/>
          </a:prstGeom>
          <a:noFill/>
          <a:ln w="9525" cap="rnd">
            <a:solidFill>
              <a:schemeClr val="accent6">
                <a:lumMod val="75000"/>
              </a:schemeClr>
            </a:solidFill>
            <a:round/>
            <a:headEnd/>
            <a:tailEnd/>
          </a:ln>
        </p:spPr>
      </p:pic>
      <p:sp>
        <p:nvSpPr>
          <p:cNvPr id="29" name="Rectangle 28"/>
          <p:cNvSpPr/>
          <p:nvPr/>
        </p:nvSpPr>
        <p:spPr>
          <a:xfrm>
            <a:off x="2438400" y="5105400"/>
            <a:ext cx="1524000" cy="381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b="1" kern="1200" dirty="0">
                <a:solidFill>
                  <a:prstClr val="black"/>
                </a:solidFill>
                <a:latin typeface="Calibri"/>
                <a:ea typeface="+mn-ea"/>
                <a:cs typeface="+mn-cs"/>
              </a:rPr>
              <a:t>ICMP Request</a:t>
            </a:r>
          </a:p>
        </p:txBody>
      </p:sp>
      <p:sp>
        <p:nvSpPr>
          <p:cNvPr id="37" name="TextBox 36"/>
          <p:cNvSpPr txBox="1"/>
          <p:nvPr/>
        </p:nvSpPr>
        <p:spPr>
          <a:xfrm>
            <a:off x="5859904" y="1994118"/>
            <a:ext cx="3131696" cy="1815882"/>
          </a:xfrm>
          <a:custGeom>
            <a:avLst/>
            <a:gdLst>
              <a:gd name="connsiteX0" fmla="*/ 0 w 3048000"/>
              <a:gd name="connsiteY0" fmla="*/ 0 h 2677656"/>
              <a:gd name="connsiteX1" fmla="*/ 3048000 w 3048000"/>
              <a:gd name="connsiteY1" fmla="*/ 0 h 2677656"/>
              <a:gd name="connsiteX2" fmla="*/ 3048000 w 3048000"/>
              <a:gd name="connsiteY2" fmla="*/ 2677656 h 2677656"/>
              <a:gd name="connsiteX3" fmla="*/ 0 w 3048000"/>
              <a:gd name="connsiteY3" fmla="*/ 2677656 h 2677656"/>
              <a:gd name="connsiteX4" fmla="*/ 0 w 3048000"/>
              <a:gd name="connsiteY4" fmla="*/ 0 h 2677656"/>
              <a:gd name="connsiteX0" fmla="*/ 388495 w 3436495"/>
              <a:gd name="connsiteY0" fmla="*/ 0 h 2677656"/>
              <a:gd name="connsiteX1" fmla="*/ 3436495 w 3436495"/>
              <a:gd name="connsiteY1" fmla="*/ 0 h 2677656"/>
              <a:gd name="connsiteX2" fmla="*/ 3436495 w 3436495"/>
              <a:gd name="connsiteY2" fmla="*/ 2677656 h 2677656"/>
              <a:gd name="connsiteX3" fmla="*/ 388495 w 3436495"/>
              <a:gd name="connsiteY3" fmla="*/ 2677656 h 2677656"/>
              <a:gd name="connsiteX4" fmla="*/ 0 w 3436495"/>
              <a:gd name="connsiteY4" fmla="*/ 1160489 h 2677656"/>
              <a:gd name="connsiteX5" fmla="*/ 388495 w 3436495"/>
              <a:gd name="connsiteY5" fmla="*/ 0 h 2677656"/>
              <a:gd name="connsiteX0" fmla="*/ 388495 w 3436495"/>
              <a:gd name="connsiteY0" fmla="*/ 0 h 2677656"/>
              <a:gd name="connsiteX1" fmla="*/ 3436495 w 3436495"/>
              <a:gd name="connsiteY1" fmla="*/ 0 h 2677656"/>
              <a:gd name="connsiteX2" fmla="*/ 3436495 w 3436495"/>
              <a:gd name="connsiteY2" fmla="*/ 2677656 h 2677656"/>
              <a:gd name="connsiteX3" fmla="*/ 388495 w 3436495"/>
              <a:gd name="connsiteY3" fmla="*/ 2677656 h 2677656"/>
              <a:gd name="connsiteX4" fmla="*/ 0 w 3436495"/>
              <a:gd name="connsiteY4" fmla="*/ 1160489 h 2677656"/>
              <a:gd name="connsiteX5" fmla="*/ 388495 w 3436495"/>
              <a:gd name="connsiteY5"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6495" h="2677656">
                <a:moveTo>
                  <a:pt x="388495" y="0"/>
                </a:moveTo>
                <a:lnTo>
                  <a:pt x="3436495" y="0"/>
                </a:lnTo>
                <a:lnTo>
                  <a:pt x="3436495" y="2677656"/>
                </a:lnTo>
                <a:lnTo>
                  <a:pt x="388495" y="2677656"/>
                </a:lnTo>
                <a:cubicBezTo>
                  <a:pt x="385997" y="2171934"/>
                  <a:pt x="2498" y="1666211"/>
                  <a:pt x="0" y="1160489"/>
                </a:cubicBezTo>
                <a:cubicBezTo>
                  <a:pt x="2498" y="773659"/>
                  <a:pt x="385997" y="386830"/>
                  <a:pt x="388495" y="0"/>
                </a:cubicBezTo>
                <a:close/>
              </a:path>
            </a:pathLst>
          </a:custGeom>
          <a:noFill/>
          <a:ln w="76200" cap="rnd">
            <a:solidFill>
              <a:schemeClr val="accent6">
                <a:lumMod val="75000"/>
              </a:schemeClr>
            </a:solidFill>
          </a:ln>
        </p:spPr>
        <p:txBody>
          <a:bodyPr wrap="square" rtlCol="0">
            <a:spAutoFit/>
          </a:bodyPr>
          <a:lstStyle/>
          <a:p>
            <a:pPr algn="ctr" defTabSz="630238"/>
            <a:r>
              <a:rPr lang="en-US" sz="2800" b="1" dirty="0"/>
              <a:t>If ICMP reply is received, network connectivity is present</a:t>
            </a:r>
            <a:endParaRPr lang="en-US" sz="2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100"/>
                                  </p:iterate>
                                  <p:childTnLst>
                                    <p:set>
                                      <p:cBhvr>
                                        <p:cTn id="13" dur="1" fill="hold">
                                          <p:stCondLst>
                                            <p:cond delay="0"/>
                                          </p:stCondLst>
                                        </p:cTn>
                                        <p:tgtEl>
                                          <p:spTgt spid="28"/>
                                        </p:tgtEl>
                                        <p:attrNameLst>
                                          <p:attrName>style.visibility</p:attrName>
                                        </p:attrNameLst>
                                      </p:cBhvr>
                                      <p:to>
                                        <p:strVal val="visible"/>
                                      </p:to>
                                    </p:set>
                                  </p:childTnLst>
                                </p:cTn>
                              </p:par>
                            </p:childTnLst>
                          </p:cTn>
                        </p:par>
                        <p:par>
                          <p:cTn id="14" fill="hold">
                            <p:stCondLst>
                              <p:cond delay="1501"/>
                            </p:stCondLst>
                            <p:childTnLst>
                              <p:par>
                                <p:cTn id="15" presetID="1" presetClass="entr" presetSubtype="0" fill="hold" grpId="1" nodeType="afterEffect">
                                  <p:stCondLst>
                                    <p:cond delay="500"/>
                                  </p:stCondLst>
                                  <p:childTnLst>
                                    <p:set>
                                      <p:cBhvr>
                                        <p:cTn id="16" dur="1" fill="hold">
                                          <p:stCondLst>
                                            <p:cond delay="0"/>
                                          </p:stCondLst>
                                        </p:cTn>
                                        <p:tgtEl>
                                          <p:spTgt spid="29"/>
                                        </p:tgtEl>
                                        <p:attrNameLst>
                                          <p:attrName>style.visibility</p:attrName>
                                        </p:attrNameLst>
                                      </p:cBhvr>
                                      <p:to>
                                        <p:strVal val="visible"/>
                                      </p:to>
                                    </p:set>
                                  </p:childTnLst>
                                </p:cTn>
                              </p:par>
                            </p:childTnLst>
                          </p:cTn>
                        </p:par>
                        <p:par>
                          <p:cTn id="17" fill="hold">
                            <p:stCondLst>
                              <p:cond delay="2001"/>
                            </p:stCondLst>
                            <p:childTnLst>
                              <p:par>
                                <p:cTn id="18" presetID="63" presetClass="path" presetSubtype="0" accel="50000" decel="50000" fill="hold" grpId="0" nodeType="afterEffect">
                                  <p:stCondLst>
                                    <p:cond delay="0"/>
                                  </p:stCondLst>
                                  <p:childTnLst>
                                    <p:animMotion origin="layout" path="M 0 2.48555E-6 L 0.3 0.00555 " pathEditMode="relative" rAng="0" ptsTypes="AA">
                                      <p:cBhvr>
                                        <p:cTn id="19" dur="2000" fill="hold"/>
                                        <p:tgtEl>
                                          <p:spTgt spid="29"/>
                                        </p:tgtEl>
                                        <p:attrNameLst>
                                          <p:attrName>ppt_x</p:attrName>
                                          <p:attrName>ppt_y</p:attrName>
                                        </p:attrNameLst>
                                      </p:cBhvr>
                                      <p:rCtr x="15000" y="30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29"/>
                                        </p:tgtEl>
                                        <p:attrNameLst>
                                          <p:attrName>style.visibility</p:attrName>
                                        </p:attrNameLst>
                                      </p:cBhvr>
                                      <p:to>
                                        <p:strVal val="hidden"/>
                                      </p:to>
                                    </p:set>
                                  </p:childTnLst>
                                </p:cTn>
                              </p:par>
                            </p:childTnLst>
                          </p:cTn>
                        </p:par>
                        <p:par>
                          <p:cTn id="24" fill="hold">
                            <p:stCondLst>
                              <p:cond delay="0"/>
                            </p:stCondLst>
                            <p:childTnLst>
                              <p:par>
                                <p:cTn id="25" presetID="10" presetClass="entr" presetSubtype="0" fill="hold" nodeType="afterEffect">
                                  <p:stCondLst>
                                    <p:cond delay="500"/>
                                  </p:stCondLst>
                                  <p:childTnLst>
                                    <p:set>
                                      <p:cBhvr>
                                        <p:cTn id="26" dur="1" fill="hold">
                                          <p:stCondLst>
                                            <p:cond delay="0"/>
                                          </p:stCondLst>
                                        </p:cTn>
                                        <p:tgtEl>
                                          <p:spTgt spid="6147"/>
                                        </p:tgtEl>
                                        <p:attrNameLst>
                                          <p:attrName>style.visibility</p:attrName>
                                        </p:attrNameLst>
                                      </p:cBhvr>
                                      <p:to>
                                        <p:strVal val="visible"/>
                                      </p:to>
                                    </p:set>
                                    <p:animEffect transition="in" filter="fade">
                                      <p:cBhvr>
                                        <p:cTn id="27" dur="2000"/>
                                        <p:tgtEl>
                                          <p:spTgt spid="6147"/>
                                        </p:tgtEl>
                                      </p:cBhvr>
                                    </p:animEffect>
                                  </p:childTnLst>
                                </p:cTn>
                              </p:par>
                            </p:childTnLst>
                          </p:cTn>
                        </p:par>
                        <p:par>
                          <p:cTn id="28" fill="hold">
                            <p:stCondLst>
                              <p:cond delay="2500"/>
                            </p:stCondLst>
                            <p:childTnLst>
                              <p:par>
                                <p:cTn id="29" presetID="10" presetClass="entr" presetSubtype="0" fill="hold" grpId="0" nodeType="afterEffect">
                                  <p:stCondLst>
                                    <p:cond delay="50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29" grpId="2" animBg="1"/>
      <p:bldP spid="3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5138</TotalTime>
  <Words>1746</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Calibri</vt:lpstr>
      <vt:lpstr>Consolas</vt:lpstr>
      <vt:lpstr>Lucida Console</vt:lpstr>
      <vt:lpstr>Microsoft Sans Serif</vt:lpstr>
      <vt:lpstr>Tahoma</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BIG BANG</cp:lastModifiedBy>
  <cp:revision>1527</cp:revision>
  <dcterms:created xsi:type="dcterms:W3CDTF">2009-04-08T07:28:20Z</dcterms:created>
  <dcterms:modified xsi:type="dcterms:W3CDTF">2021-06-02T03:20:07Z</dcterms:modified>
</cp:coreProperties>
</file>