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Lst>
  <p:notesMasterIdLst>
    <p:notesMasterId r:id="rId27"/>
  </p:notesMasterIdLst>
  <p:sldIdLst>
    <p:sldId id="362" r:id="rId3"/>
    <p:sldId id="367" r:id="rId4"/>
    <p:sldId id="372" r:id="rId5"/>
    <p:sldId id="364" r:id="rId6"/>
    <p:sldId id="365" r:id="rId7"/>
    <p:sldId id="366" r:id="rId8"/>
    <p:sldId id="347" r:id="rId9"/>
    <p:sldId id="350" r:id="rId10"/>
    <p:sldId id="383" r:id="rId11"/>
    <p:sldId id="369" r:id="rId12"/>
    <p:sldId id="381" r:id="rId13"/>
    <p:sldId id="382" r:id="rId14"/>
    <p:sldId id="373" r:id="rId15"/>
    <p:sldId id="375" r:id="rId16"/>
    <p:sldId id="385" r:id="rId17"/>
    <p:sldId id="386" r:id="rId18"/>
    <p:sldId id="388" r:id="rId19"/>
    <p:sldId id="376" r:id="rId20"/>
    <p:sldId id="377" r:id="rId21"/>
    <p:sldId id="378" r:id="rId22"/>
    <p:sldId id="384" r:id="rId23"/>
    <p:sldId id="379" r:id="rId24"/>
    <p:sldId id="380" r:id="rId25"/>
    <p:sldId id="374" r:id="rId26"/>
  </p:sldIdLst>
  <p:sldSz cx="9144000" cy="6858000" type="screen4x3"/>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5" autoAdjust="0"/>
    <p:restoredTop sz="94737" autoAdjust="0"/>
  </p:normalViewPr>
  <p:slideViewPr>
    <p:cSldViewPr>
      <p:cViewPr varScale="1">
        <p:scale>
          <a:sx n="83" d="100"/>
          <a:sy n="83" d="100"/>
        </p:scale>
        <p:origin x="149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759EC8-5E2D-4DF8-BBA6-6A48BCFC7886}" type="datetimeFigureOut">
              <a:rPr lang="en-US" smtClean="0"/>
              <a:pPr/>
              <a:t>4/7/2021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29B5D-D1F1-479A-8FA3-8FB762F0B0F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baseline="0" dirty="0" smtClean="0"/>
              <a:t>Today’s lecture is going to build upon the lecture last week to discuss network addressing in some more detail.</a:t>
            </a:r>
          </a:p>
          <a:p>
            <a:endParaRPr lang="en-US" baseline="0" dirty="0" smtClean="0"/>
          </a:p>
          <a:p>
            <a:r>
              <a:rPr lang="en-US" baseline="0" dirty="0" smtClean="0"/>
              <a:t>To build a globally scalable network, we need the ability to address each node. The challenge is that not all networking technologies interwork; many of them have incompatible proprietary addressing schemes. E.g., the addressing scheme used by Ethernet is different from that used by ATM which is in turn different to that used by FR.</a:t>
            </a:r>
          </a:p>
          <a:p>
            <a:endParaRPr lang="en-US" baseline="0" dirty="0" smtClean="0"/>
          </a:p>
          <a:p>
            <a:r>
              <a:rPr lang="en-US" baseline="0" dirty="0" smtClean="0"/>
              <a:t>The trick adopted by the Internet designers is to have an extra layer of addressing (which is called logical addressing) above the physical addressing (that are sometimes incompatible). </a:t>
            </a:r>
          </a:p>
          <a:p>
            <a:endParaRPr lang="en-US" baseline="0" dirty="0" smtClean="0"/>
          </a:p>
          <a:p>
            <a:r>
              <a:rPr lang="en-US" baseline="0" dirty="0" smtClean="0"/>
              <a:t>Using these logical addressing, we are able to identify unambiguously source and destination ends of communication. However, since source and destination are, more often that not , not directly connected, there is an additional challenge of routing the message somehow to the destination.  This routing is compounded by the fact that source and destination may be using completely different network technologies. Furthermore, the path from the source to the destination may transit through a number of different networks. The challenge in routing is thus obvious.</a:t>
            </a:r>
          </a:p>
          <a:p>
            <a:endParaRPr lang="en-US" baseline="0" dirty="0" smtClean="0"/>
          </a:p>
          <a:p>
            <a:r>
              <a:rPr lang="en-US" i="0" baseline="0" dirty="0" smtClean="0"/>
              <a:t>In the last part of this lecture, we are going to address how do we analyze the performance of computer networks. How do we quantify which network is better, quicker, speedier, or faster. We will study the metrics (such as bandwidth, throughput, delay and jitter) that will help us describe the performance of networks. </a:t>
            </a:r>
          </a:p>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router or a gateway is a specialized device that only implements functionality up to the network layer. It receives the MAC frame from the source host since the source host has kept the destination MAC as the MAC address of the router. Once, it has received the packet, it will inspect the IP address, recognizing that the IP address is not its own, it will route the packet towards the destination. For this, it will choose a next hop that will take the packet towards the destination. The router will add a new MAC header, insert its own MAC address as the source MAC address and the MAC address of the next hop as the destination MAC address.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process will go on until the packet reaches the destination node. The destination node will remove the MAC header and recognize that the packet is destined towards its </a:t>
            </a:r>
            <a:r>
              <a:rPr lang="en-US" baseline="0" dirty="0" err="1" smtClean="0"/>
              <a:t>ownself</a:t>
            </a:r>
            <a:r>
              <a:rPr lang="en-US" baseline="0" dirty="0" smtClean="0"/>
              <a:t>. It will then use the transport layer port information to deliver the packet to the right application.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Let’s crystallize the theory we’ve learn up till now with this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source and destination nodes both use Ethernet technology; however, they are on different LANs. The route from the source to the destination goes through networks other than Ethernet (FDDI and PPP). Network 3 and Network 4 cannot understand Ethernet packets. Therefore, the router R1 should send the Ethernet frame as a FDDI frame on network 3 and R2 should send the Ethernet frame as a PPP frame on Network 4.</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Network 1 can understand Ethernet frame.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problem sometimes arises, sometimes network place an upper limit on the size of packet they can deliver. This is ~1500 bytes for Ethernet and around 600 bytes for PPP. Thus packets will have to be fragmented, these fragmented packets have to be routed to the destination and reassembled at the destination.</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this part of the lecture, we’d cover Section 1.5 of the textbook P&amp;D.</a:t>
            </a:r>
          </a:p>
          <a:p>
            <a:endParaRPr lang="en-US" baseline="0" dirty="0" smtClean="0"/>
          </a:p>
          <a:p>
            <a:r>
              <a:rPr lang="en-US" baseline="0" dirty="0" smtClean="0"/>
              <a:t>The core topic we’ll cover is how do we analyze and quantify the performance of a computer network.</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Bandwidth and throughput are two of the most confusing terms used in networking; primarily, because it can be defined in various ways.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err="1" smtClean="0"/>
              <a:t>Bandwith</a:t>
            </a:r>
            <a:r>
              <a:rPr lang="en-US" baseline="0" dirty="0" smtClean="0"/>
              <a:t> is literally the width of frequency band; e.g., voice-grade telephone can support frequencies from 300 Hz to 3300 Hz and said to have a bandwidth of 3KHz.</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When we talk to bandwidth of a link, we usually refer to the number of bits per second that can be transmitted on the link. We might say that the bandwidth of an Ethernet link is 10 Mbps. This is also referred to as the throughput.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More generally, we tend to use the term throughput to refer to the measured performance of the system.  E.g., due to various inefficiencies, a pair of nodes connected by a link of 10 Mbps may achieve a throughput of only 2 Mbps.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can also talk of the bandwidth required by an application (in bps). This will be covered again in the last slide.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Another term that is used to analyze and quantify networking performance is called latency (or delay). This is always measured in terms of time. It usually has three components (if we ignore nodal processing delay): 1) Transmit delay, 2) Queuing delay and 3) Propagation delay.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are certain situations where it’s important to measure time to send a message from one end of the network to the other end and back. This is called </a:t>
            </a:r>
            <a:r>
              <a:rPr lang="en-US" i="1" baseline="0" dirty="0" smtClean="0"/>
              <a:t>Round Trip Time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Transmission delay is the time taken by the node to put the links on the medium from its output buffers.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Queuing delays are because of packet switches since packet switches need to store packets before forwarding them on a link. If the output queue of a link is already full, the new packets will have wait.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Propagation delay is the time taken for the signal representing the bit to propagate at the speed of the light to the other end. Propagation delay = distance/ speed of light which is 3 x 10^8 in vacuum; 2.3 x 10^8 in a cable and 2.0 x 10^8 in  a fiber.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Bandwidth and delay together combine to define the performance characteristics of a given link/ channel. The relative importance, however, depends on the application. For some applications, latency dominates bandwidth. For example, a client that delivers one byte message and receives one byte message from the server is latency bound. Assuming no computation is involved (no nodal delay), the application will perform much different on a 100 ms RTT link than on 1 ms RTT link.</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B8CC07-D624-4191-87EA-42D095C8A8AB}" type="slidenum">
              <a:rPr lang="en-US"/>
              <a:pPr/>
              <a:t>16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B8CC07-D624-4191-87EA-42D095C8A8AB}" type="slidenum">
              <a:rPr lang="en-US"/>
              <a:pPr/>
              <a:t>17</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19</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We’ve described earlier the benefit of a layered protocol approach. The principle on which layering works is: [Comer]</a:t>
            </a:r>
          </a:p>
          <a:p>
            <a:endParaRPr lang="en-US" baseline="0" dirty="0" smtClean="0"/>
          </a:p>
          <a:p>
            <a:r>
              <a:rPr lang="en-US" i="1" baseline="0" dirty="0" smtClean="0"/>
              <a:t>“Layer N software on the destination computer must receive the exact message sent by layer N software on the sending computer.”</a:t>
            </a:r>
          </a:p>
          <a:p>
            <a:endParaRPr lang="en-US" i="1" baseline="0" dirty="0" smtClean="0"/>
          </a:p>
          <a:p>
            <a:r>
              <a:rPr lang="en-US" i="1" baseline="0" dirty="0" smtClean="0"/>
              <a:t>In other words, whatever transformation a protocol applies before sending a frame must be completely reversed when the frame is received. If a particular layer, </a:t>
            </a:r>
            <a:r>
              <a:rPr lang="en-US" i="1" baseline="0" dirty="0" err="1" smtClean="0"/>
              <a:t>prepends</a:t>
            </a:r>
            <a:r>
              <a:rPr lang="en-US" i="1" baseline="0" dirty="0" smtClean="0"/>
              <a:t> a header to a frame, the corresponding layer on the receiver must remove the header. If one of the layer encrypts a frame before sending, the corresponding layer must decrypt the frame.</a:t>
            </a:r>
          </a:p>
          <a:p>
            <a:endParaRPr lang="en-US" i="1" baseline="0" dirty="0" smtClean="0"/>
          </a:p>
          <a:p>
            <a:endParaRPr lang="en-US"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a:t>
            </a:fld>
            <a:endParaRPr lang="en-US" sz="1200" kern="1200" dirty="0">
              <a:solidFill>
                <a:prstClr val="black"/>
              </a:solidFill>
              <a:latin typeface="Calibri"/>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20</a:t>
            </a:fld>
            <a:endParaRPr lang="en-US" sz="1200" kern="1200" dirty="0">
              <a:solidFill>
                <a:prstClr val="black"/>
              </a:solidFill>
              <a:latin typeface="Calibri"/>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21</a:t>
            </a:fld>
            <a:endParaRPr lang="en-US" sz="1200" kern="1200" dirty="0">
              <a:solidFill>
                <a:prstClr val="black"/>
              </a:solidFill>
              <a:latin typeface="Calibri"/>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22</a:t>
            </a:fld>
            <a:endParaRPr lang="en-US" sz="1200" kern="1200" dirty="0">
              <a:solidFill>
                <a:prstClr val="black"/>
              </a:solidFill>
              <a:latin typeface="Calibri"/>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23</a:t>
            </a:fld>
            <a:endParaRPr lang="en-US" sz="1200" kern="1200" dirty="0">
              <a:solidFill>
                <a:prstClr val="black"/>
              </a:solidFill>
              <a:latin typeface="Calibri"/>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24</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See the notes of first slide.</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Physical addressing is the addressing employed by various networking schemes (e.g., Ethernet, ATM, FDDI, AppleTalk, PPP, HDLC, etc.) These network have different frame formats and use different addressing scheme.</a:t>
            </a:r>
          </a:p>
          <a:p>
            <a:endParaRPr lang="en-US" baseline="0" dirty="0" smtClean="0"/>
          </a:p>
          <a:p>
            <a:r>
              <a:rPr lang="en-US" baseline="0" dirty="0" smtClean="0"/>
              <a:t>Logical addressing is an addressing scheme above the physical addressing. This is used for universal communication between different networks. The most popular logical addressing protocol is Internet Protocol (IP).</a:t>
            </a:r>
          </a:p>
          <a:p>
            <a:endParaRPr lang="en-US" baseline="0" dirty="0" smtClean="0"/>
          </a:p>
          <a:p>
            <a:r>
              <a:rPr lang="en-US" baseline="0" dirty="0" smtClean="0"/>
              <a:t>Just, like there’s a need to address source and destination nodes of a communication, it’s also necessary to identify source and destination application processes since in the end, it is the applications that are exchanging packets. </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Other</a:t>
            </a:r>
            <a:r>
              <a:rPr lang="en-US" baseline="0" dirty="0" smtClean="0"/>
              <a:t> technologies may use other physical addressing techniques: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E.g., ATM uses 20 byte addressing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Courtesy:     www.layertwo.net</a:t>
            </a:r>
          </a:p>
          <a:p>
            <a:r>
              <a:rPr lang="en-US" baseline="0" dirty="0" smtClean="0"/>
              <a:t>	www.tcpipguide.com</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Internet Protocol (IP) comes in two main versions: IPv4 and IPv6.</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an IPv4 address, that comprises of 32 bits, there are two parts by design. The first part is called the network part, and the second part is called the host part.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designers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As an example to demonstrate how IP addressing works, consider the following example: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machine is configured with an IP address 192.168.15.2 and a subnet mask of 255.255.255.0. We want to determine what is the network address for this network. This can be done through a logical AND between the IP address and the subnet mask. We obtain the network address as 192.168.15.0 after the logical AND of IP address and subnet mask which shows that the first 24 bits of the IP address is the network part and the last 8 bits of the IP address is for hosts that belong to this network.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note that the address 192.168.15.2 is actually 110000000 10101000 00001111 00000010 where the first three octets (192.168.15) are for network and the last octet is for host.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It’s not necessary that the last octet always be for the host part. You can have any division; e.g., 192.168.0.0/16 represents a network having 16 bits for the host part (implying 2^16  - 2 possible host addresses)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that there are 8 bits for the host part which means 256 valid addresses. Of these 256 valid addresses, two addresses are reserved (all zeros for the network address and all ones for the broadcast address of </a:t>
            </a:r>
            <a:r>
              <a:rPr lang="en-US" i="1" baseline="0" dirty="0" smtClean="0"/>
              <a:t>the  network 192.168.15.0/24</a:t>
            </a:r>
            <a:r>
              <a:rPr lang="en-US" baseline="0" dirty="0" smtClean="0"/>
              <a:t> ). Note that the subnet mask can also be represented in a slash format in which the number of network bits follow the /. In this example, the subnet mask 255.255.255.0 can also be represented as /24.</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baseline="0" dirty="0" smtClean="0"/>
              <a:t>How does routing take place in a single LAN:</a:t>
            </a:r>
          </a:p>
          <a:p>
            <a:endParaRPr lang="en-US" baseline="0" dirty="0" smtClean="0"/>
          </a:p>
          <a:p>
            <a:r>
              <a:rPr lang="en-US" baseline="0" dirty="0" smtClean="0"/>
              <a:t>Technically speaking, routing is used to connect two different LANs. We use routing here, loosely, to define delivery of the packet to the destination. </a:t>
            </a:r>
          </a:p>
          <a:p>
            <a:endParaRPr lang="en-US" baseline="0" dirty="0" smtClean="0"/>
          </a:p>
          <a:p>
            <a:r>
              <a:rPr lang="en-US" baseline="0" dirty="0" smtClean="0"/>
              <a:t>The application layer data is </a:t>
            </a:r>
            <a:r>
              <a:rPr lang="en-US" baseline="0" dirty="0" err="1" smtClean="0"/>
              <a:t>prepended</a:t>
            </a:r>
            <a:r>
              <a:rPr lang="en-US" baseline="0" dirty="0" smtClean="0"/>
              <a:t> with a transport layer header, and then an IP header, and lastly with a MAC header. When the destination node (on the same LAN) receives the frame, it removes the IP address, recognizes its own IP address in the destination field, </a:t>
            </a:r>
            <a:r>
              <a:rPr lang="en-US" baseline="0" dirty="0" err="1" smtClean="0"/>
              <a:t>demuxes</a:t>
            </a:r>
            <a:r>
              <a:rPr lang="en-US" baseline="0" dirty="0" smtClean="0"/>
              <a:t> the packet to the right application using the Transport layer (TCP or UDP) port information.  There is no intermediate routing node </a:t>
            </a:r>
            <a:r>
              <a:rPr lang="en-US" baseline="0" dirty="0" err="1" smtClean="0"/>
              <a:t>enroute</a:t>
            </a:r>
            <a:r>
              <a:rPr lang="en-US" baseline="0" dirty="0" smtClean="0"/>
              <a:t>.</a:t>
            </a:r>
          </a:p>
          <a:p>
            <a:endParaRPr lang="en-US" baseline="0" dirty="0" smtClean="0"/>
          </a:p>
          <a:p>
            <a:r>
              <a:rPr lang="en-US" baseline="0" dirty="0" smtClean="0"/>
              <a:t>When the distance between source host and destination host increases, or the number of nodes increase, switches or bridges can be used.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hub: a frame is received; it is copied on all other ports; it’s called a physical layer device. Show a frame being copied on all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Motivate the question? Why copy on all ports, when you can just copy to the port the destination MAC is in? This can improve throughput as it will reduce some collisions and enable simultaneous transmissions.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switch, the frame is copied to the port destination MAC is connected to; how are the MAC addresses learnt?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router is used to connect different LANs; An example?</a:t>
            </a:r>
          </a:p>
          <a:p>
            <a:endParaRPr lang="en-US"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4/7/2021</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4/7/2021</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4/7/2021</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4/7/2021</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4/7/2021</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4/7/2021</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a:ln>
                  <a:solidFill>
                    <a:prstClr val="black"/>
                  </a:solidFill>
                </a:ln>
                <a:solidFill>
                  <a:prstClr val="white"/>
                </a:solidFill>
                <a:latin typeface="Tahoma" pitchFamily="34" charset="0"/>
                <a:ea typeface="+mn-ea"/>
                <a:cs typeface="Tahoma" pitchFamily="34" charset="0"/>
              </a:rPr>
              <a:t>Topic 1: Foundation</a:t>
            </a:r>
            <a:endParaRPr lang="th-TH" sz="4000" b="1" kern="1200" dirty="0">
              <a:ln>
                <a:solidFill>
                  <a:prstClr val="black"/>
                </a:solidFill>
              </a:ln>
              <a:solidFill>
                <a:prstClr val="white"/>
              </a:solidFill>
              <a:latin typeface="Tahoma" pitchFamily="34" charset="0"/>
              <a:ea typeface="+mn-ea"/>
              <a:cs typeface="Tahoma" pitchFamily="34" charset="0"/>
            </a:endParaRPr>
          </a:p>
        </p:txBody>
      </p:sp>
      <p:grpSp>
        <p:nvGrpSpPr>
          <p:cNvPr id="12" name="Group 11"/>
          <p:cNvGrpSpPr/>
          <p:nvPr/>
        </p:nvGrpSpPr>
        <p:grpSpPr>
          <a:xfrm>
            <a:off x="228600" y="1295400"/>
            <a:ext cx="8792273" cy="3048000"/>
            <a:chOff x="76200" y="1188660"/>
            <a:chExt cx="8792273" cy="3048000"/>
          </a:xfrm>
        </p:grpSpPr>
        <p:grpSp>
          <p:nvGrpSpPr>
            <p:cNvPr id="3" name="Group 6"/>
            <p:cNvGrpSpPr/>
            <p:nvPr/>
          </p:nvGrpSpPr>
          <p:grpSpPr>
            <a:xfrm>
              <a:off x="2514600" y="1188660"/>
              <a:ext cx="3505200" cy="923330"/>
              <a:chOff x="2819400" y="2094130"/>
              <a:chExt cx="3505200" cy="923330"/>
            </a:xfrm>
          </p:grpSpPr>
          <p:sp>
            <p:nvSpPr>
              <p:cNvPr id="6" name="TextBox 5"/>
              <p:cNvSpPr txBox="1"/>
              <p:nvPr/>
            </p:nvSpPr>
            <p:spPr>
              <a:xfrm>
                <a:off x="2819400" y="2094130"/>
                <a:ext cx="2819400" cy="923330"/>
              </a:xfrm>
              <a:prstGeom prst="rect">
                <a:avLst/>
              </a:prstGeom>
              <a:noFill/>
            </p:spPr>
            <p:style>
              <a:lnRef idx="0">
                <a:scrgbClr r="0" g="0" b="0"/>
              </a:lnRef>
              <a:fillRef idx="1002">
                <a:schemeClr val="dk2"/>
              </a:fillRef>
              <a:effectRef idx="0">
                <a:scrgbClr r="0" g="0" b="0"/>
              </a:effectRef>
              <a:fontRef idx="major"/>
            </p:style>
            <p:txBody>
              <a:bodyPr wrap="square" rtlCol="0">
                <a:spAutoFit/>
              </a:bodyPr>
              <a:lstStyle/>
              <a:p>
                <a:pPr algn="ctr" rtl="0"/>
                <a:r>
                  <a:rPr lang="en-US" sz="5400" b="1" kern="1200" dirty="0">
                    <a:solidFill>
                      <a:srgbClr val="F79646">
                        <a:lumMod val="75000"/>
                      </a:srgbClr>
                    </a:solidFill>
                    <a:effectLst>
                      <a:outerShdw blurRad="38100" dist="38100" dir="2700000" algn="tl">
                        <a:srgbClr val="000000">
                          <a:alpha val="43137"/>
                        </a:srgbClr>
                      </a:outerShdw>
                    </a:effectLst>
                    <a:latin typeface="Calibri"/>
                    <a:ea typeface="+mj-ea"/>
                    <a:cs typeface="+mj-cs"/>
                  </a:rPr>
                  <a:t>Lecture</a:t>
                </a:r>
                <a:endParaRPr lang="en-US" sz="3200" kern="1200" dirty="0">
                  <a:solidFill>
                    <a:srgbClr val="F79646">
                      <a:lumMod val="75000"/>
                    </a:srgbClr>
                  </a:solidFill>
                  <a:effectLst>
                    <a:outerShdw blurRad="38100" dist="38100" dir="2700000" algn="tl">
                      <a:srgbClr val="000000">
                        <a:alpha val="43137"/>
                      </a:srgbClr>
                    </a:outerShdw>
                  </a:effectLst>
                  <a:latin typeface="Calibri"/>
                  <a:ea typeface="+mj-ea"/>
                  <a:cs typeface="+mj-cs"/>
                </a:endParaRPr>
              </a:p>
            </p:txBody>
          </p:sp>
          <p:sp>
            <p:nvSpPr>
              <p:cNvPr id="10" name="Oval 9"/>
              <p:cNvSpPr/>
              <p:nvPr/>
            </p:nvSpPr>
            <p:spPr>
              <a:xfrm>
                <a:off x="5486400" y="2170330"/>
                <a:ext cx="838200" cy="762000"/>
              </a:xfrm>
              <a:prstGeom prst="ellipse">
                <a:avLst/>
              </a:prstGeom>
              <a:solidFill>
                <a:schemeClr val="accent6">
                  <a:lumMod val="60000"/>
                  <a:lumOff val="4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6000" b="1" kern="1200" dirty="0" smtClean="0">
                    <a:solidFill>
                      <a:prstClr val="black"/>
                    </a:solidFill>
                    <a:effectLst>
                      <a:outerShdw blurRad="38100" dist="38100" dir="2700000" algn="tl">
                        <a:srgbClr val="000000">
                          <a:alpha val="43137"/>
                        </a:srgbClr>
                      </a:outerShdw>
                    </a:effectLst>
                    <a:latin typeface="Calibri"/>
                    <a:ea typeface="+mn-ea"/>
                    <a:cs typeface="+mn-cs"/>
                  </a:rPr>
                  <a:t>3</a:t>
                </a:r>
                <a:endParaRPr lang="en-US" sz="1100" kern="1200" dirty="0">
                  <a:solidFill>
                    <a:prstClr val="black"/>
                  </a:solidFill>
                  <a:latin typeface="Calibri"/>
                  <a:ea typeface="+mn-ea"/>
                  <a:cs typeface="+mn-cs"/>
                </a:endParaRPr>
              </a:p>
            </p:txBody>
          </p:sp>
        </p:grpSp>
        <p:sp>
          <p:nvSpPr>
            <p:cNvPr id="11" name="Rectangle 10"/>
            <p:cNvSpPr/>
            <p:nvPr/>
          </p:nvSpPr>
          <p:spPr>
            <a:xfrm>
              <a:off x="76200" y="2743302"/>
              <a:ext cx="8792273" cy="1493358"/>
            </a:xfrm>
            <a:prstGeom prst="rect">
              <a:avLst/>
            </a:prstGeom>
            <a:effectLst>
              <a:glow rad="63500">
                <a:schemeClr val="accent2">
                  <a:satMod val="175000"/>
                  <a:alpha val="40000"/>
                </a:schemeClr>
              </a:glow>
            </a:effectLst>
          </p:spPr>
          <p:txBody>
            <a:bodyPr wrap="square">
              <a:spAutoFit/>
            </a:bodyPr>
            <a:lstStyle/>
            <a:p>
              <a:pPr lvl="1" indent="1371600">
                <a:lnSpc>
                  <a:spcPct val="150000"/>
                </a:lnSpc>
              </a:pPr>
              <a:r>
                <a:rPr lang="en-US" sz="3200" b="1" dirty="0" smtClean="0">
                  <a:ln w="0" cap="rnd" cmpd="thickThin">
                    <a:solidFill>
                      <a:schemeClr val="bg1"/>
                    </a:solidFill>
                    <a:bevel/>
                  </a:ln>
                  <a:solidFill>
                    <a:schemeClr val="accent6">
                      <a:lumMod val="75000"/>
                    </a:schemeClr>
                  </a:solidFill>
                  <a:effectLst>
                    <a:glow rad="63500">
                      <a:schemeClr val="accent2">
                        <a:satMod val="175000"/>
                        <a:alpha val="40000"/>
                      </a:schemeClr>
                    </a:glow>
                  </a:effectLst>
                </a:rPr>
                <a:t>Part 1</a:t>
              </a:r>
              <a:r>
                <a:rPr lang="en-US" sz="3200" dirty="0" smtClean="0">
                  <a:ln w="0" cap="rnd" cmpd="thickThin">
                    <a:solidFill>
                      <a:schemeClr val="bg1"/>
                    </a:solidFill>
                    <a:bevel/>
                  </a:ln>
                  <a:solidFill>
                    <a:schemeClr val="bg1"/>
                  </a:solidFill>
                  <a:effectLst>
                    <a:glow rad="63500">
                      <a:schemeClr val="accent2">
                        <a:satMod val="175000"/>
                        <a:alpha val="40000"/>
                      </a:schemeClr>
                    </a:glow>
                  </a:effectLst>
                </a:rPr>
                <a:t>: Addressing; Routing;</a:t>
              </a:r>
            </a:p>
            <a:p>
              <a:pPr lvl="1" indent="566738">
                <a:lnSpc>
                  <a:spcPct val="150000"/>
                </a:lnSpc>
              </a:pPr>
              <a:r>
                <a:rPr lang="en-US" sz="3200" b="1" dirty="0" smtClean="0">
                  <a:ln w="0" cap="rnd" cmpd="thickThin">
                    <a:solidFill>
                      <a:schemeClr val="bg1"/>
                    </a:solidFill>
                    <a:bevel/>
                  </a:ln>
                  <a:solidFill>
                    <a:schemeClr val="accent6">
                      <a:lumMod val="75000"/>
                    </a:schemeClr>
                  </a:solidFill>
                  <a:effectLst>
                    <a:glow rad="63500">
                      <a:schemeClr val="accent2">
                        <a:satMod val="175000"/>
                        <a:alpha val="40000"/>
                      </a:schemeClr>
                    </a:glow>
                  </a:effectLst>
                </a:rPr>
                <a:t>Part 2</a:t>
              </a:r>
              <a:r>
                <a:rPr lang="en-US" sz="3200" dirty="0" smtClean="0">
                  <a:ln w="0" cap="rnd" cmpd="thickThin">
                    <a:solidFill>
                      <a:schemeClr val="bg1"/>
                    </a:solidFill>
                    <a:bevel/>
                  </a:ln>
                  <a:solidFill>
                    <a:schemeClr val="bg1"/>
                  </a:solidFill>
                  <a:effectLst>
                    <a:glow rad="63500">
                      <a:schemeClr val="accent2">
                        <a:satMod val="175000"/>
                        <a:alpha val="40000"/>
                      </a:schemeClr>
                    </a:glow>
                  </a:effectLst>
                </a:rPr>
                <a:t>: Network’s Performance Analysis</a:t>
              </a: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64"/>
          <p:cNvGrpSpPr/>
          <p:nvPr/>
        </p:nvGrpSpPr>
        <p:grpSpPr>
          <a:xfrm>
            <a:off x="5182910" y="2133600"/>
            <a:ext cx="2665690" cy="3886200"/>
            <a:chOff x="5259110" y="2133600"/>
            <a:chExt cx="2665690" cy="3886200"/>
          </a:xfrm>
        </p:grpSpPr>
        <p:grpSp>
          <p:nvGrpSpPr>
            <p:cNvPr id="3" name="Group 60"/>
            <p:cNvGrpSpPr/>
            <p:nvPr/>
          </p:nvGrpSpPr>
          <p:grpSpPr>
            <a:xfrm>
              <a:off x="5259110" y="2133600"/>
              <a:ext cx="2665690" cy="3886200"/>
              <a:chOff x="4495800" y="2133600"/>
              <a:chExt cx="2665690" cy="3886200"/>
            </a:xfrm>
          </p:grpSpPr>
          <p:grpSp>
            <p:nvGrpSpPr>
              <p:cNvPr id="4" name="Group 151"/>
              <p:cNvGrpSpPr/>
              <p:nvPr/>
            </p:nvGrpSpPr>
            <p:grpSpPr>
              <a:xfrm>
                <a:off x="4781689" y="2133600"/>
                <a:ext cx="2076311" cy="2807941"/>
                <a:chOff x="6991489" y="2133600"/>
                <a:chExt cx="2076311" cy="2807941"/>
              </a:xfrm>
            </p:grpSpPr>
            <p:sp>
              <p:nvSpPr>
                <p:cNvPr id="98" name="Rectangle 5"/>
                <p:cNvSpPr>
                  <a:spLocks noChangeArrowheads="1"/>
                </p:cNvSpPr>
                <p:nvPr/>
              </p:nvSpPr>
              <p:spPr bwMode="auto">
                <a:xfrm>
                  <a:off x="6991489"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grpSp>
              <p:nvGrpSpPr>
                <p:cNvPr id="5" name="Group 103"/>
                <p:cNvGrpSpPr/>
                <p:nvPr/>
              </p:nvGrpSpPr>
              <p:grpSpPr>
                <a:xfrm>
                  <a:off x="6991489" y="2133600"/>
                  <a:ext cx="2076311" cy="2209800"/>
                  <a:chOff x="1295400" y="2133600"/>
                  <a:chExt cx="1447800" cy="1689100"/>
                </a:xfrm>
              </p:grpSpPr>
              <p:sp>
                <p:nvSpPr>
                  <p:cNvPr id="105"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6"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7"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8"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09"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Application</a:t>
                    </a:r>
                  </a:p>
                </p:txBody>
              </p:sp>
              <p:sp>
                <p:nvSpPr>
                  <p:cNvPr id="110"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Transport</a:t>
                    </a:r>
                  </a:p>
                </p:txBody>
              </p:sp>
              <p:sp>
                <p:nvSpPr>
                  <p:cNvPr id="111"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Network</a:t>
                    </a:r>
                  </a:p>
                </p:txBody>
              </p:sp>
              <p:sp>
                <p:nvSpPr>
                  <p:cNvPr id="112" name="Text Box 22"/>
                  <p:cNvSpPr txBox="1">
                    <a:spLocks noChangeArrowheads="1"/>
                  </p:cNvSpPr>
                  <p:nvPr/>
                </p:nvSpPr>
                <p:spPr bwMode="auto">
                  <a:xfrm>
                    <a:off x="1401668"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Data Link</a:t>
                    </a:r>
                  </a:p>
                </p:txBody>
              </p:sp>
            </p:grpSp>
          </p:grpSp>
          <p:sp>
            <p:nvSpPr>
              <p:cNvPr id="119" name="Text Box 15"/>
              <p:cNvSpPr txBox="1">
                <a:spLocks noChangeArrowheads="1"/>
              </p:cNvSpPr>
              <p:nvPr/>
            </p:nvSpPr>
            <p:spPr bwMode="auto">
              <a:xfrm>
                <a:off x="4495800" y="5188819"/>
                <a:ext cx="2665690"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Destination Host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(Different network)</a:t>
                </a:r>
              </a:p>
            </p:txBody>
          </p:sp>
        </p:grpSp>
        <p:sp>
          <p:nvSpPr>
            <p:cNvPr id="64" name="Text Box 22"/>
            <p:cNvSpPr txBox="1">
              <a:spLocks noChangeArrowheads="1"/>
            </p:cNvSpPr>
            <p:nvPr/>
          </p:nvSpPr>
          <p:spPr bwMode="auto">
            <a:xfrm>
              <a:off x="6117877" y="4419600"/>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grpSp>
        <p:nvGrpSpPr>
          <p:cNvPr id="6" name="Group 61"/>
          <p:cNvGrpSpPr/>
          <p:nvPr/>
        </p:nvGrpSpPr>
        <p:grpSpPr>
          <a:xfrm>
            <a:off x="3811310" y="2286000"/>
            <a:ext cx="1374631" cy="2667000"/>
            <a:chOff x="3048000" y="2286000"/>
            <a:chExt cx="1374631" cy="2667000"/>
          </a:xfrm>
        </p:grpSpPr>
        <p:grpSp>
          <p:nvGrpSpPr>
            <p:cNvPr id="7" name="Group 150"/>
            <p:cNvGrpSpPr/>
            <p:nvPr/>
          </p:nvGrpSpPr>
          <p:grpSpPr>
            <a:xfrm>
              <a:off x="3200400" y="3124200"/>
              <a:ext cx="992187" cy="1828800"/>
              <a:chOff x="5715000" y="3124200"/>
              <a:chExt cx="992187" cy="1828800"/>
            </a:xfrm>
          </p:grpSpPr>
          <p:sp>
            <p:nvSpPr>
              <p:cNvPr id="99" name="Rectangle 9"/>
              <p:cNvSpPr>
                <a:spLocks noChangeArrowheads="1"/>
              </p:cNvSpPr>
              <p:nvPr/>
            </p:nvSpPr>
            <p:spPr bwMode="auto">
              <a:xfrm>
                <a:off x="5715000" y="4343400"/>
                <a:ext cx="990600" cy="609600"/>
              </a:xfrm>
              <a:prstGeom prst="rect">
                <a:avLst/>
              </a:prstGeom>
              <a:solidFill>
                <a:srgbClr val="FFFFFF"/>
              </a:solidFill>
              <a:ln w="9525">
                <a:solidFill>
                  <a:srgbClr val="000000"/>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14" name="Rectangle 8"/>
              <p:cNvSpPr>
                <a:spLocks noChangeArrowheads="1"/>
              </p:cNvSpPr>
              <p:nvPr/>
            </p:nvSpPr>
            <p:spPr bwMode="auto">
              <a:xfrm>
                <a:off x="5715000" y="3124200"/>
                <a:ext cx="992187" cy="609600"/>
              </a:xfrm>
              <a:prstGeom prst="rect">
                <a:avLst/>
              </a:prstGeom>
              <a:solidFill>
                <a:srgbClr val="BBE0E3"/>
              </a:solidFill>
              <a:ln w="9525">
                <a:solidFill>
                  <a:srgbClr val="000000"/>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15" name="Rectangle 9"/>
              <p:cNvSpPr>
                <a:spLocks noChangeArrowheads="1"/>
              </p:cNvSpPr>
              <p:nvPr/>
            </p:nvSpPr>
            <p:spPr bwMode="auto">
              <a:xfrm>
                <a:off x="5715001" y="3733800"/>
                <a:ext cx="990600" cy="609600"/>
              </a:xfrm>
              <a:prstGeom prst="rect">
                <a:avLst/>
              </a:prstGeom>
              <a:solidFill>
                <a:schemeClr val="bg2">
                  <a:lumMod val="75000"/>
                </a:schemeClr>
              </a:solidFill>
              <a:ln w="9525">
                <a:solidFill>
                  <a:schemeClr val="tx1"/>
                </a:solidFill>
                <a:miter lim="800000"/>
                <a:headEnd/>
                <a:tailEn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sp>
          <p:nvSpPr>
            <p:cNvPr id="147" name="Text Box 14"/>
            <p:cNvSpPr txBox="1">
              <a:spLocks noChangeArrowheads="1"/>
            </p:cNvSpPr>
            <p:nvPr/>
          </p:nvSpPr>
          <p:spPr bwMode="auto">
            <a:xfrm>
              <a:off x="3048000" y="2286000"/>
              <a:ext cx="1374631"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Routers/</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 Gateway</a:t>
              </a:r>
            </a:p>
          </p:txBody>
        </p:sp>
      </p:grpSp>
      <p:sp>
        <p:nvSpPr>
          <p:cNvPr id="129" name="Line 27"/>
          <p:cNvSpPr>
            <a:spLocks noChangeShapeType="1"/>
          </p:cNvSpPr>
          <p:nvPr/>
        </p:nvSpPr>
        <p:spPr bwMode="auto">
          <a:xfrm>
            <a:off x="4239935" y="3503612"/>
            <a:ext cx="485775" cy="158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dirty="0">
              <a:solidFill>
                <a:srgbClr val="000000"/>
              </a:solidFill>
              <a:latin typeface="Calibri" pitchFamily="34" charset="0"/>
              <a:ea typeface="+mn-ea"/>
              <a:cs typeface="Tahoma" pitchFamily="34" charset="0"/>
            </a:endParaRPr>
          </a:p>
        </p:txBody>
      </p:sp>
      <p:sp>
        <p:nvSpPr>
          <p:cNvPr id="132" name="Line 42"/>
          <p:cNvSpPr>
            <a:spLocks noChangeShapeType="1"/>
          </p:cNvSpPr>
          <p:nvPr/>
        </p:nvSpPr>
        <p:spPr bwMode="auto">
          <a:xfrm>
            <a:off x="4649510" y="3505200"/>
            <a:ext cx="152400" cy="1219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8" name="Line 50"/>
          <p:cNvSpPr>
            <a:spLocks noChangeShapeType="1"/>
          </p:cNvSpPr>
          <p:nvPr/>
        </p:nvSpPr>
        <p:spPr bwMode="auto">
          <a:xfrm flipV="1">
            <a:off x="4192309" y="3505200"/>
            <a:ext cx="45719" cy="1219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nvGrpSpPr>
          <p:cNvPr id="8" name="Group 62"/>
          <p:cNvGrpSpPr/>
          <p:nvPr/>
        </p:nvGrpSpPr>
        <p:grpSpPr>
          <a:xfrm>
            <a:off x="1201599" y="2129151"/>
            <a:ext cx="2076311" cy="3509649"/>
            <a:chOff x="438289" y="2129151"/>
            <a:chExt cx="2076311" cy="3509649"/>
          </a:xfrm>
        </p:grpSpPr>
        <p:grpSp>
          <p:nvGrpSpPr>
            <p:cNvPr id="9" name="Group 152"/>
            <p:cNvGrpSpPr/>
            <p:nvPr/>
          </p:nvGrpSpPr>
          <p:grpSpPr>
            <a:xfrm>
              <a:off x="438289" y="2129151"/>
              <a:ext cx="2076311" cy="3509649"/>
              <a:chOff x="609600" y="2133600"/>
              <a:chExt cx="2076311" cy="3509649"/>
            </a:xfrm>
          </p:grpSpPr>
          <p:sp>
            <p:nvSpPr>
              <p:cNvPr id="118" name="Text Box 14"/>
              <p:cNvSpPr txBox="1">
                <a:spLocks noChangeArrowheads="1"/>
              </p:cNvSpPr>
              <p:nvPr/>
            </p:nvSpPr>
            <p:spPr bwMode="auto">
              <a:xfrm>
                <a:off x="762000" y="5181600"/>
                <a:ext cx="1704465"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Source Host</a:t>
                </a:r>
              </a:p>
            </p:txBody>
          </p:sp>
          <p:grpSp>
            <p:nvGrpSpPr>
              <p:cNvPr id="10" name="Group 148"/>
              <p:cNvGrpSpPr/>
              <p:nvPr/>
            </p:nvGrpSpPr>
            <p:grpSpPr>
              <a:xfrm>
                <a:off x="609600" y="2133600"/>
                <a:ext cx="2076311" cy="2807941"/>
                <a:chOff x="609600" y="2133600"/>
                <a:chExt cx="2076311" cy="2807941"/>
              </a:xfrm>
            </p:grpSpPr>
            <p:sp>
              <p:nvSpPr>
                <p:cNvPr id="101" name="Rectangle 5"/>
                <p:cNvSpPr>
                  <a:spLocks noChangeArrowheads="1"/>
                </p:cNvSpPr>
                <p:nvPr/>
              </p:nvSpPr>
              <p:spPr bwMode="auto">
                <a:xfrm>
                  <a:off x="609600"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grpSp>
              <p:nvGrpSpPr>
                <p:cNvPr id="11" name="Group 119"/>
                <p:cNvGrpSpPr/>
                <p:nvPr/>
              </p:nvGrpSpPr>
              <p:grpSpPr>
                <a:xfrm>
                  <a:off x="609600" y="2133600"/>
                  <a:ext cx="2076311" cy="2209800"/>
                  <a:chOff x="1295400" y="2133600"/>
                  <a:chExt cx="1447800" cy="1689100"/>
                </a:xfrm>
              </p:grpSpPr>
              <p:sp>
                <p:nvSpPr>
                  <p:cNvPr id="121"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2"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3"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4"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pPr>
                    <a:endParaRPr lang="en-US" sz="2400" kern="1200">
                      <a:solidFill>
                        <a:srgbClr val="000000"/>
                      </a:solidFill>
                      <a:latin typeface="Calibri" pitchFamily="34" charset="0"/>
                      <a:ea typeface="+mn-ea"/>
                      <a:cs typeface="Tahoma" pitchFamily="34" charset="0"/>
                    </a:endParaRPr>
                  </a:p>
                </p:txBody>
              </p:sp>
              <p:sp>
                <p:nvSpPr>
                  <p:cNvPr id="125"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Application</a:t>
                    </a:r>
                  </a:p>
                </p:txBody>
              </p:sp>
              <p:sp>
                <p:nvSpPr>
                  <p:cNvPr id="126"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Transport</a:t>
                    </a:r>
                  </a:p>
                </p:txBody>
              </p:sp>
              <p:sp>
                <p:nvSpPr>
                  <p:cNvPr id="127"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Network</a:t>
                    </a:r>
                  </a:p>
                </p:txBody>
              </p:sp>
              <p:sp>
                <p:nvSpPr>
                  <p:cNvPr id="128" name="Text Box 22"/>
                  <p:cNvSpPr txBox="1">
                    <a:spLocks noChangeArrowheads="1"/>
                  </p:cNvSpPr>
                  <p:nvPr/>
                </p:nvSpPr>
                <p:spPr bwMode="auto">
                  <a:xfrm>
                    <a:off x="1401668"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Data Link</a:t>
                    </a:r>
                  </a:p>
                </p:txBody>
              </p:sp>
            </p:grpSp>
          </p:grpSp>
        </p:grpSp>
        <p:sp>
          <p:nvSpPr>
            <p:cNvPr id="142" name="Text Box 22"/>
            <p:cNvSpPr txBox="1">
              <a:spLocks noChangeArrowheads="1"/>
            </p:cNvSpPr>
            <p:nvPr/>
          </p:nvSpPr>
          <p:spPr bwMode="auto">
            <a:xfrm>
              <a:off x="989290" y="4410702"/>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sp>
        <p:nvSpPr>
          <p:cNvPr id="130" name="Line 30"/>
          <p:cNvSpPr>
            <a:spLocks noChangeShapeType="1"/>
          </p:cNvSpPr>
          <p:nvPr/>
        </p:nvSpPr>
        <p:spPr bwMode="auto">
          <a:xfrm>
            <a:off x="2668309" y="2514600"/>
            <a:ext cx="45719" cy="21336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4" name="Line 44"/>
          <p:cNvSpPr>
            <a:spLocks noChangeShapeType="1"/>
          </p:cNvSpPr>
          <p:nvPr/>
        </p:nvSpPr>
        <p:spPr bwMode="auto">
          <a:xfrm>
            <a:off x="4878110" y="4724113"/>
            <a:ext cx="1219200" cy="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5" name="Line 45"/>
          <p:cNvSpPr>
            <a:spLocks noChangeShapeType="1"/>
          </p:cNvSpPr>
          <p:nvPr/>
        </p:nvSpPr>
        <p:spPr bwMode="auto">
          <a:xfrm flipH="1" flipV="1">
            <a:off x="6051273" y="2514024"/>
            <a:ext cx="46038" cy="221008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7" name="Line 29"/>
          <p:cNvSpPr>
            <a:spLocks noChangeShapeType="1"/>
          </p:cNvSpPr>
          <p:nvPr/>
        </p:nvSpPr>
        <p:spPr bwMode="auto">
          <a:xfrm>
            <a:off x="2744510" y="4572001"/>
            <a:ext cx="1447800" cy="19811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47" name="TextBox 4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Internetworking LANs</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53"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 calcmode="lin" valueType="num">
                                      <p:cBhvr>
                                        <p:cTn id="9" dur="500" fill="hold"/>
                                        <p:tgtEl>
                                          <p:spTgt spid="2"/>
                                        </p:tgtEl>
                                        <p:attrNameLst>
                                          <p:attrName>ppt_w</p:attrName>
                                        </p:attrNameLst>
                                      </p:cBhvr>
                                      <p:tavLst>
                                        <p:tav tm="0">
                                          <p:val>
                                            <p:fltVal val="0"/>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500"/>
                            </p:stCondLst>
                            <p:childTnLst>
                              <p:par>
                                <p:cTn id="20" presetID="1" presetClass="entr" presetSubtype="0" fill="hold" grpId="0" nodeType="afterEffect">
                                  <p:stCondLst>
                                    <p:cond delay="500"/>
                                  </p:stCondLst>
                                  <p:childTnLst>
                                    <p:set>
                                      <p:cBhvr>
                                        <p:cTn id="21" dur="1" fill="hold">
                                          <p:stCondLst>
                                            <p:cond delay="0"/>
                                          </p:stCondLst>
                                        </p:cTn>
                                        <p:tgtEl>
                                          <p:spTgt spid="130"/>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500"/>
                                  </p:stCondLst>
                                  <p:childTnLst>
                                    <p:set>
                                      <p:cBhvr>
                                        <p:cTn id="24" dur="1" fill="hold">
                                          <p:stCondLst>
                                            <p:cond delay="0"/>
                                          </p:stCondLst>
                                        </p:cTn>
                                        <p:tgtEl>
                                          <p:spTgt spid="137"/>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grpId="0" nodeType="afterEffect">
                                  <p:stCondLst>
                                    <p:cond delay="500"/>
                                  </p:stCondLst>
                                  <p:childTnLst>
                                    <p:set>
                                      <p:cBhvr>
                                        <p:cTn id="27" dur="1" fill="hold">
                                          <p:stCondLst>
                                            <p:cond delay="0"/>
                                          </p:stCondLst>
                                        </p:cTn>
                                        <p:tgtEl>
                                          <p:spTgt spid="138"/>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grpId="0" nodeType="afterEffect">
                                  <p:stCondLst>
                                    <p:cond delay="500"/>
                                  </p:stCondLst>
                                  <p:childTnLst>
                                    <p:set>
                                      <p:cBhvr>
                                        <p:cTn id="30" dur="1" fill="hold">
                                          <p:stCondLst>
                                            <p:cond delay="0"/>
                                          </p:stCondLst>
                                        </p:cTn>
                                        <p:tgtEl>
                                          <p:spTgt spid="129"/>
                                        </p:tgtEl>
                                        <p:attrNameLst>
                                          <p:attrName>style.visibility</p:attrName>
                                        </p:attrNameLst>
                                      </p:cBhvr>
                                      <p:to>
                                        <p:strVal val="visible"/>
                                      </p:to>
                                    </p:set>
                                  </p:childTnLst>
                                </p:cTn>
                              </p:par>
                            </p:childTnLst>
                          </p:cTn>
                        </p:par>
                        <p:par>
                          <p:cTn id="31" fill="hold">
                            <p:stCondLst>
                              <p:cond delay="2500"/>
                            </p:stCondLst>
                            <p:childTnLst>
                              <p:par>
                                <p:cTn id="32" presetID="1" presetClass="entr" presetSubtype="0" fill="hold" grpId="0" nodeType="afterEffect">
                                  <p:stCondLst>
                                    <p:cond delay="500"/>
                                  </p:stCondLst>
                                  <p:childTnLst>
                                    <p:set>
                                      <p:cBhvr>
                                        <p:cTn id="33" dur="1" fill="hold">
                                          <p:stCondLst>
                                            <p:cond delay="0"/>
                                          </p:stCondLst>
                                        </p:cTn>
                                        <p:tgtEl>
                                          <p:spTgt spid="132"/>
                                        </p:tgtEl>
                                        <p:attrNameLst>
                                          <p:attrName>style.visibility</p:attrName>
                                        </p:attrNameLst>
                                      </p:cBhvr>
                                      <p:to>
                                        <p:strVal val="visible"/>
                                      </p:to>
                                    </p:set>
                                  </p:childTnLst>
                                </p:cTn>
                              </p:par>
                            </p:childTnLst>
                          </p:cTn>
                        </p:par>
                        <p:par>
                          <p:cTn id="34" fill="hold">
                            <p:stCondLst>
                              <p:cond delay="3000"/>
                            </p:stCondLst>
                            <p:childTnLst>
                              <p:par>
                                <p:cTn id="35" presetID="1" presetClass="entr" presetSubtype="0" fill="hold" grpId="0" nodeType="afterEffect">
                                  <p:stCondLst>
                                    <p:cond delay="500"/>
                                  </p:stCondLst>
                                  <p:childTnLst>
                                    <p:set>
                                      <p:cBhvr>
                                        <p:cTn id="36" dur="1" fill="hold">
                                          <p:stCondLst>
                                            <p:cond delay="0"/>
                                          </p:stCondLst>
                                        </p:cTn>
                                        <p:tgtEl>
                                          <p:spTgt spid="134"/>
                                        </p:tgtEl>
                                        <p:attrNameLst>
                                          <p:attrName>style.visibility</p:attrName>
                                        </p:attrNameLst>
                                      </p:cBhvr>
                                      <p:to>
                                        <p:strVal val="visible"/>
                                      </p:to>
                                    </p:set>
                                  </p:childTnLst>
                                </p:cTn>
                              </p:par>
                            </p:childTnLst>
                          </p:cTn>
                        </p:par>
                        <p:par>
                          <p:cTn id="37" fill="hold">
                            <p:stCondLst>
                              <p:cond delay="3500"/>
                            </p:stCondLst>
                            <p:childTnLst>
                              <p:par>
                                <p:cTn id="38" presetID="1" presetClass="entr" presetSubtype="0" fill="hold" grpId="0" nodeType="afterEffect">
                                  <p:stCondLst>
                                    <p:cond delay="500"/>
                                  </p:stCondLst>
                                  <p:childTnLst>
                                    <p:set>
                                      <p:cBhvr>
                                        <p:cTn id="39"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P spid="132" grpId="0" animBg="1"/>
      <p:bldP spid="138" grpId="0" animBg="1"/>
      <p:bldP spid="130" grpId="0" animBg="1"/>
      <p:bldP spid="134" grpId="0" animBg="1"/>
      <p:bldP spid="135" grpId="0" animBg="1"/>
      <p:bldP spid="1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srcRect/>
          <a:stretch>
            <a:fillRect/>
          </a:stretch>
        </p:blipFill>
        <p:spPr bwMode="auto">
          <a:xfrm>
            <a:off x="1143000" y="1054730"/>
            <a:ext cx="7010400" cy="5574670"/>
          </a:xfrm>
          <a:prstGeom prst="rect">
            <a:avLst/>
          </a:prstGeom>
          <a:noFill/>
          <a:ln w="9525">
            <a:noFill/>
            <a:miter lim="800000"/>
            <a:headEnd/>
            <a:tailEnd/>
          </a:ln>
          <a:effectLst/>
        </p:spPr>
      </p:pic>
      <p:grpSp>
        <p:nvGrpSpPr>
          <p:cNvPr id="47" name="Group 46"/>
          <p:cNvGrpSpPr/>
          <p:nvPr/>
        </p:nvGrpSpPr>
        <p:grpSpPr>
          <a:xfrm>
            <a:off x="838200" y="1762780"/>
            <a:ext cx="1447801" cy="1361420"/>
            <a:chOff x="838200" y="2753380"/>
            <a:chExt cx="1447801" cy="1361420"/>
          </a:xfrm>
        </p:grpSpPr>
        <p:sp>
          <p:nvSpPr>
            <p:cNvPr id="48" name="Rectangle 47"/>
            <p:cNvSpPr/>
            <p:nvPr/>
          </p:nvSpPr>
          <p:spPr>
            <a:xfrm>
              <a:off x="1123950" y="3276600"/>
              <a:ext cx="857250" cy="838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38200" y="2753380"/>
              <a:ext cx="1447801" cy="523220"/>
            </a:xfrm>
            <a:prstGeom prst="rect">
              <a:avLst/>
            </a:prstGeom>
            <a:noFill/>
          </p:spPr>
          <p:txBody>
            <a:bodyPr wrap="square" rtlCol="0">
              <a:spAutoFit/>
            </a:bodyPr>
            <a:lstStyle/>
            <a:p>
              <a:pPr algn="ctr" rtl="0"/>
              <a:r>
                <a:rPr lang="en-US" sz="2800" b="1" kern="1200" dirty="0" smtClean="0">
                  <a:ln cap="rnd" cmpd="thickThin">
                    <a:noFill/>
                    <a:bevel/>
                  </a:ln>
                  <a:solidFill>
                    <a:srgbClr val="FF0000"/>
                  </a:solidFill>
                  <a:latin typeface="Calibri"/>
                  <a:ea typeface="+mn-ea"/>
                  <a:cs typeface="+mn-cs"/>
                </a:rPr>
                <a:t>Source</a:t>
              </a:r>
              <a:endParaRPr lang="en-US" sz="2800" b="1" kern="1200" dirty="0">
                <a:ln cap="rnd" cmpd="thickThin">
                  <a:noFill/>
                  <a:bevel/>
                </a:ln>
                <a:solidFill>
                  <a:srgbClr val="FF0000"/>
                </a:solidFill>
                <a:latin typeface="Calibri"/>
                <a:ea typeface="+mn-ea"/>
                <a:cs typeface="+mn-cs"/>
              </a:endParaRPr>
            </a:p>
          </p:txBody>
        </p:sp>
      </p:grpSp>
      <p:grpSp>
        <p:nvGrpSpPr>
          <p:cNvPr id="50" name="Group 49"/>
          <p:cNvGrpSpPr/>
          <p:nvPr/>
        </p:nvGrpSpPr>
        <p:grpSpPr>
          <a:xfrm>
            <a:off x="6705600" y="1666220"/>
            <a:ext cx="2133600" cy="1381780"/>
            <a:chOff x="533400" y="3276600"/>
            <a:chExt cx="2133600" cy="1381780"/>
          </a:xfrm>
        </p:grpSpPr>
        <p:sp>
          <p:nvSpPr>
            <p:cNvPr id="51" name="Rectangle 50"/>
            <p:cNvSpPr/>
            <p:nvPr/>
          </p:nvSpPr>
          <p:spPr>
            <a:xfrm>
              <a:off x="1123950" y="3276600"/>
              <a:ext cx="857250" cy="838200"/>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33400" y="4135160"/>
              <a:ext cx="2133600" cy="523220"/>
            </a:xfrm>
            <a:prstGeom prst="rect">
              <a:avLst/>
            </a:prstGeom>
            <a:noFill/>
          </p:spPr>
          <p:txBody>
            <a:bodyPr wrap="square" rtlCol="0">
              <a:spAutoFit/>
            </a:bodyPr>
            <a:lstStyle/>
            <a:p>
              <a:pPr algn="ctr" rtl="0"/>
              <a:r>
                <a:rPr lang="en-US" sz="2800" b="1" kern="1200" dirty="0" smtClean="0">
                  <a:ln cap="rnd" cmpd="thickThin">
                    <a:noFill/>
                    <a:bevel/>
                  </a:ln>
                  <a:solidFill>
                    <a:schemeClr val="tx2"/>
                  </a:solidFill>
                  <a:latin typeface="Calibri"/>
                  <a:ea typeface="+mn-ea"/>
                  <a:cs typeface="+mn-cs"/>
                </a:rPr>
                <a:t>Destination</a:t>
              </a:r>
              <a:endParaRPr lang="en-US" sz="2800" b="1" kern="1200" dirty="0">
                <a:ln cap="rnd" cmpd="thickThin">
                  <a:noFill/>
                  <a:bevel/>
                </a:ln>
                <a:solidFill>
                  <a:schemeClr val="tx2"/>
                </a:solidFill>
                <a:latin typeface="Calibri"/>
                <a:ea typeface="+mn-ea"/>
                <a:cs typeface="+mn-cs"/>
              </a:endParaRPr>
            </a:p>
          </p:txBody>
        </p:sp>
      </p:grpSp>
      <p:sp>
        <p:nvSpPr>
          <p:cNvPr id="53" name="TextBox 52"/>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Internetworking example</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srcRect/>
          <a:stretch>
            <a:fillRect/>
          </a:stretch>
        </p:blipFill>
        <p:spPr bwMode="auto">
          <a:xfrm>
            <a:off x="609600" y="990600"/>
            <a:ext cx="7924800" cy="24384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a:srcRect/>
          <a:stretch>
            <a:fillRect/>
          </a:stretch>
        </p:blipFill>
        <p:spPr bwMode="auto">
          <a:xfrm>
            <a:off x="609600" y="3657600"/>
            <a:ext cx="7924800" cy="2838450"/>
          </a:xfrm>
          <a:prstGeom prst="rect">
            <a:avLst/>
          </a:prstGeom>
          <a:noFill/>
          <a:ln w="9525">
            <a:noFill/>
            <a:miter lim="800000"/>
            <a:headEnd/>
            <a:tailEnd/>
          </a:ln>
          <a:effectLst/>
        </p:spPr>
      </p:pic>
      <p:sp>
        <p:nvSpPr>
          <p:cNvPr id="12" name="TextBox 11"/>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Internetworking example </a:t>
            </a:r>
            <a:r>
              <a:rPr lang="en-US" b="1" kern="1200" dirty="0" smtClean="0">
                <a:solidFill>
                  <a:sysClr val="windowText" lastClr="000000"/>
                </a:solidFill>
                <a:latin typeface="Tahoma" pitchFamily="34" charset="0"/>
                <a:ea typeface="+mn-ea"/>
                <a:cs typeface="Tahoma" pitchFamily="34" charset="0"/>
              </a:rPr>
              <a:t>(</a:t>
            </a:r>
            <a:r>
              <a:rPr lang="en-US" b="1" kern="1200" dirty="0" err="1" smtClean="0">
                <a:solidFill>
                  <a:sysClr val="windowText" lastClr="000000"/>
                </a:solidFill>
                <a:latin typeface="Tahoma" pitchFamily="34" charset="0"/>
                <a:ea typeface="+mn-ea"/>
                <a:cs typeface="Tahoma" pitchFamily="34" charset="0"/>
              </a:rPr>
              <a:t>contd</a:t>
            </a:r>
            <a:r>
              <a:rPr lang="en-US" b="1" kern="1200" dirty="0" smtClean="0">
                <a:solidFill>
                  <a:sysClr val="windowText" lastClr="000000"/>
                </a:solidFill>
                <a:latin typeface="Tahoma" pitchFamily="34" charset="0"/>
                <a:ea typeface="+mn-ea"/>
                <a:cs typeface="Tahoma" pitchFamily="34" charset="0"/>
              </a:rPr>
              <a:t>)</a:t>
            </a:r>
            <a:endParaRPr lang="th-TH" sz="4000" b="1" kern="1200" dirty="0">
              <a:solidFill>
                <a:sysClr val="windowText" lastClr="000000"/>
              </a:solidFill>
              <a:latin typeface="Tahoma" pitchFamily="34" charset="0"/>
              <a:ea typeface="+mn-ea"/>
              <a:cs typeface="Tahoma" pitchFamily="34" charset="0"/>
            </a:endParaRPr>
          </a:p>
        </p:txBody>
      </p:sp>
      <p:sp>
        <p:nvSpPr>
          <p:cNvPr id="5" name="TextBox 4"/>
          <p:cNvSpPr txBox="1"/>
          <p:nvPr/>
        </p:nvSpPr>
        <p:spPr>
          <a:xfrm>
            <a:off x="2133600" y="5867400"/>
            <a:ext cx="2438400" cy="523220"/>
          </a:xfrm>
          <a:prstGeom prst="rect">
            <a:avLst/>
          </a:prstGeom>
          <a:noFill/>
        </p:spPr>
        <p:txBody>
          <a:bodyPr wrap="square" rtlCol="0">
            <a:spAutoFit/>
          </a:bodyPr>
          <a:lstStyle/>
          <a:p>
            <a:pPr algn="ctr" rtl="0"/>
            <a:r>
              <a:rPr lang="en-US" sz="2800" b="1" kern="1200" dirty="0" smtClean="0">
                <a:ln cap="rnd" cmpd="thickThin">
                  <a:noFill/>
                  <a:bevel/>
                </a:ln>
                <a:solidFill>
                  <a:schemeClr val="tx2"/>
                </a:solidFill>
                <a:latin typeface="Calibri"/>
                <a:ea typeface="+mn-ea"/>
                <a:cs typeface="+mn-cs"/>
              </a:rPr>
              <a:t>Fragmentation</a:t>
            </a:r>
            <a:endParaRPr lang="en-US" sz="2800" b="1" kern="1200" dirty="0">
              <a:ln cap="rnd" cmpd="thickThin">
                <a:noFill/>
                <a:bevel/>
              </a:ln>
              <a:solidFill>
                <a:schemeClr val="tx2"/>
              </a:solidFill>
              <a:latin typeface="Calibri"/>
              <a:ea typeface="+mn-ea"/>
              <a:cs typeface="+mn-cs"/>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2133600"/>
            <a:ext cx="9144000" cy="1692771"/>
          </a:xfrm>
          <a:prstGeom prst="rect">
            <a:avLst/>
          </a:prstGeom>
          <a:solidFill>
            <a:schemeClr val="accent6">
              <a:lumMod val="75000"/>
            </a:schemeClr>
          </a:solidFill>
        </p:spPr>
        <p:txBody>
          <a:bodyPr wrap="square" rtlCol="0">
            <a:spAutoFit/>
          </a:bodyPr>
          <a:lstStyle/>
          <a:p>
            <a:pPr algn="ctr" rtl="0"/>
            <a:r>
              <a:rPr lang="en-US" sz="4800" b="1" kern="1200" dirty="0">
                <a:ln>
                  <a:solidFill>
                    <a:prstClr val="white"/>
                  </a:solidFill>
                </a:ln>
                <a:solidFill>
                  <a:prstClr val="black"/>
                </a:solidFill>
                <a:latin typeface="Tahoma" pitchFamily="34" charset="0"/>
                <a:ea typeface="+mn-ea"/>
                <a:cs typeface="Tahoma" pitchFamily="34" charset="0"/>
              </a:rPr>
              <a:t>Part </a:t>
            </a:r>
            <a:r>
              <a:rPr lang="en-US" sz="4800" b="1" kern="1200" dirty="0" smtClean="0">
                <a:ln>
                  <a:solidFill>
                    <a:prstClr val="white"/>
                  </a:solidFill>
                </a:ln>
                <a:solidFill>
                  <a:prstClr val="black"/>
                </a:solidFill>
                <a:latin typeface="Tahoma" pitchFamily="34" charset="0"/>
                <a:ea typeface="+mn-ea"/>
                <a:cs typeface="Tahoma" pitchFamily="34" charset="0"/>
              </a:rPr>
              <a:t>2: </a:t>
            </a:r>
            <a:endParaRPr lang="en-US" sz="4800" b="1" kern="1200" dirty="0">
              <a:ln>
                <a:solidFill>
                  <a:prstClr val="white"/>
                </a:solidFill>
              </a:ln>
              <a:solidFill>
                <a:prstClr val="black"/>
              </a:solidFill>
              <a:latin typeface="Tahoma" pitchFamily="34" charset="0"/>
              <a:ea typeface="+mn-ea"/>
              <a:cs typeface="Tahoma" pitchFamily="34" charset="0"/>
            </a:endParaRPr>
          </a:p>
          <a:p>
            <a:pPr algn="ctr" rtl="0"/>
            <a:endParaRPr lang="en-US" sz="1000" b="1" kern="1200" dirty="0">
              <a:ln>
                <a:solidFill>
                  <a:prstClr val="black"/>
                </a:solidFill>
              </a:ln>
              <a:solidFill>
                <a:srgbClr val="4F81BD">
                  <a:lumMod val="60000"/>
                  <a:lumOff val="40000"/>
                </a:srgbClr>
              </a:solidFill>
              <a:latin typeface="Tahoma" pitchFamily="34" charset="0"/>
              <a:ea typeface="+mn-ea"/>
              <a:cs typeface="Tahoma" pitchFamily="34" charset="0"/>
            </a:endParaRPr>
          </a:p>
          <a:p>
            <a:pPr algn="ctr" rtl="0"/>
            <a:r>
              <a:rPr lang="en-US" sz="4400" b="1" kern="1200" dirty="0" smtClean="0">
                <a:ln>
                  <a:solidFill>
                    <a:prstClr val="black"/>
                  </a:solidFill>
                </a:ln>
                <a:solidFill>
                  <a:schemeClr val="bg1"/>
                </a:solidFill>
                <a:latin typeface="Tahoma" pitchFamily="34" charset="0"/>
                <a:ea typeface="+mn-ea"/>
                <a:cs typeface="Tahoma" pitchFamily="34" charset="0"/>
              </a:rPr>
              <a:t>Network Performance Analysis</a:t>
            </a:r>
            <a:endParaRPr lang="th-TH" sz="3600" b="1" kern="1200" dirty="0">
              <a:ln>
                <a:solidFill>
                  <a:prstClr val="black"/>
                </a:solidFill>
              </a:ln>
              <a:solidFill>
                <a:schemeClr val="bg1"/>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grpSp>
        <p:nvGrpSpPr>
          <p:cNvPr id="10" name="Group 9"/>
          <p:cNvGrpSpPr/>
          <p:nvPr/>
        </p:nvGrpSpPr>
        <p:grpSpPr>
          <a:xfrm>
            <a:off x="395537" y="1219200"/>
            <a:ext cx="7986463" cy="5181600"/>
            <a:chOff x="395537" y="914400"/>
            <a:chExt cx="7986463" cy="5181600"/>
          </a:xfrm>
        </p:grpSpPr>
        <p:pic>
          <p:nvPicPr>
            <p:cNvPr id="2" name="Picture 2"/>
            <p:cNvPicPr>
              <a:picLocks noChangeAspect="1" noChangeArrowheads="1"/>
            </p:cNvPicPr>
            <p:nvPr/>
          </p:nvPicPr>
          <p:blipFill>
            <a:blip r:embed="rId3"/>
            <a:srcRect/>
            <a:stretch>
              <a:fillRect/>
            </a:stretch>
          </p:blipFill>
          <p:spPr bwMode="auto">
            <a:xfrm>
              <a:off x="395537" y="914400"/>
              <a:ext cx="7986463" cy="4662488"/>
            </a:xfrm>
            <a:prstGeom prst="rect">
              <a:avLst/>
            </a:prstGeom>
            <a:noFill/>
            <a:ln w="9525">
              <a:noFill/>
              <a:miter lim="800000"/>
              <a:headEnd/>
              <a:tailEnd/>
            </a:ln>
            <a:effectLst/>
          </p:spPr>
        </p:pic>
        <p:sp>
          <p:nvSpPr>
            <p:cNvPr id="5" name="TextBox 4"/>
            <p:cNvSpPr txBox="1"/>
            <p:nvPr/>
          </p:nvSpPr>
          <p:spPr>
            <a:xfrm>
              <a:off x="1143000" y="2971800"/>
              <a:ext cx="6907730" cy="584775"/>
            </a:xfrm>
            <a:prstGeom prst="rect">
              <a:avLst/>
            </a:prstGeom>
            <a:noFill/>
          </p:spPr>
          <p:txBody>
            <a:bodyPr wrap="square" rtlCol="0">
              <a:spAutoFit/>
            </a:bodyPr>
            <a:lstStyle/>
            <a:p>
              <a:pPr algn="ctr" rtl="0"/>
              <a:r>
                <a:rPr lang="en-US" sz="3200" b="1" kern="1200" dirty="0" smtClean="0">
                  <a:ln cap="rnd" cmpd="thickThin">
                    <a:noFill/>
                    <a:bevel/>
                  </a:ln>
                  <a:solidFill>
                    <a:srgbClr val="C00000"/>
                  </a:solidFill>
                  <a:latin typeface="Calibri"/>
                  <a:ea typeface="+mn-ea"/>
                  <a:cs typeface="+mn-cs"/>
                </a:rPr>
                <a:t>1 Mbps; each bit 1 </a:t>
              </a:r>
              <a:r>
                <a:rPr lang="en-US" sz="3200" b="1" i="1" kern="1200" dirty="0" err="1" smtClean="0">
                  <a:ln cap="rnd" cmpd="thickThin">
                    <a:noFill/>
                    <a:bevel/>
                  </a:ln>
                  <a:solidFill>
                    <a:srgbClr val="C00000"/>
                  </a:solidFill>
                  <a:latin typeface="Calibri"/>
                  <a:ea typeface="+mn-ea"/>
                  <a:cs typeface="+mn-cs"/>
                </a:rPr>
                <a:t>u</a:t>
              </a:r>
              <a:r>
                <a:rPr lang="en-US" sz="3200" b="1" kern="1200" dirty="0" err="1" smtClean="0">
                  <a:ln cap="rnd" cmpd="thickThin">
                    <a:noFill/>
                    <a:bevel/>
                  </a:ln>
                  <a:solidFill>
                    <a:srgbClr val="C00000"/>
                  </a:solidFill>
                  <a:latin typeface="Calibri"/>
                  <a:ea typeface="+mn-ea"/>
                  <a:cs typeface="+mn-cs"/>
                </a:rPr>
                <a:t>S</a:t>
              </a:r>
              <a:r>
                <a:rPr lang="en-US" sz="3200" b="1" kern="1200" dirty="0" smtClean="0">
                  <a:ln cap="rnd" cmpd="thickThin">
                    <a:noFill/>
                    <a:bevel/>
                  </a:ln>
                  <a:solidFill>
                    <a:srgbClr val="C00000"/>
                  </a:solidFill>
                  <a:latin typeface="Calibri"/>
                  <a:ea typeface="+mn-ea"/>
                  <a:cs typeface="+mn-cs"/>
                </a:rPr>
                <a:t> wide</a:t>
              </a:r>
              <a:endParaRPr lang="en-US" sz="3200" b="1" kern="1200" dirty="0">
                <a:ln cap="rnd" cmpd="thickThin">
                  <a:noFill/>
                  <a:bevel/>
                </a:ln>
                <a:solidFill>
                  <a:srgbClr val="C00000"/>
                </a:solidFill>
                <a:latin typeface="Calibri"/>
                <a:ea typeface="+mn-ea"/>
                <a:cs typeface="+mn-cs"/>
              </a:endParaRPr>
            </a:p>
          </p:txBody>
        </p:sp>
        <p:sp>
          <p:nvSpPr>
            <p:cNvPr id="7" name="TextBox 6"/>
            <p:cNvSpPr txBox="1"/>
            <p:nvPr/>
          </p:nvSpPr>
          <p:spPr>
            <a:xfrm>
              <a:off x="1066800" y="5511225"/>
              <a:ext cx="6907730" cy="584775"/>
            </a:xfrm>
            <a:prstGeom prst="rect">
              <a:avLst/>
            </a:prstGeom>
            <a:noFill/>
          </p:spPr>
          <p:txBody>
            <a:bodyPr wrap="square" rtlCol="0">
              <a:spAutoFit/>
            </a:bodyPr>
            <a:lstStyle/>
            <a:p>
              <a:pPr algn="ctr" rtl="0"/>
              <a:r>
                <a:rPr lang="en-US" sz="3200" b="1" kern="1200" dirty="0" smtClean="0">
                  <a:ln cap="rnd" cmpd="thickThin">
                    <a:noFill/>
                    <a:bevel/>
                  </a:ln>
                  <a:solidFill>
                    <a:srgbClr val="C00000"/>
                  </a:solidFill>
                  <a:latin typeface="Calibri"/>
                  <a:ea typeface="+mn-ea"/>
                  <a:cs typeface="+mn-cs"/>
                </a:rPr>
                <a:t>2 Mbps; each bit .5 </a:t>
              </a:r>
              <a:r>
                <a:rPr lang="en-US" sz="3200" b="1" i="1" kern="1200" dirty="0" err="1" smtClean="0">
                  <a:ln cap="rnd" cmpd="thickThin">
                    <a:noFill/>
                    <a:bevel/>
                  </a:ln>
                  <a:solidFill>
                    <a:srgbClr val="C00000"/>
                  </a:solidFill>
                  <a:latin typeface="Calibri"/>
                  <a:ea typeface="+mn-ea"/>
                  <a:cs typeface="+mn-cs"/>
                </a:rPr>
                <a:t>u</a:t>
              </a:r>
              <a:r>
                <a:rPr lang="en-US" sz="3200" b="1" kern="1200" dirty="0" err="1" smtClean="0">
                  <a:ln cap="rnd" cmpd="thickThin">
                    <a:noFill/>
                    <a:bevel/>
                  </a:ln>
                  <a:solidFill>
                    <a:srgbClr val="C00000"/>
                  </a:solidFill>
                  <a:latin typeface="Calibri"/>
                  <a:ea typeface="+mn-ea"/>
                  <a:cs typeface="+mn-cs"/>
                </a:rPr>
                <a:t>S</a:t>
              </a:r>
              <a:r>
                <a:rPr lang="en-US" sz="3200" b="1" kern="1200" dirty="0" smtClean="0">
                  <a:ln cap="rnd" cmpd="thickThin">
                    <a:noFill/>
                    <a:bevel/>
                  </a:ln>
                  <a:solidFill>
                    <a:srgbClr val="C00000"/>
                  </a:solidFill>
                  <a:latin typeface="Calibri"/>
                  <a:ea typeface="+mn-ea"/>
                  <a:cs typeface="+mn-cs"/>
                </a:rPr>
                <a:t> wide</a:t>
              </a:r>
              <a:endParaRPr lang="en-US" sz="3200" b="1" kern="1200" dirty="0">
                <a:ln cap="rnd" cmpd="thickThin">
                  <a:noFill/>
                  <a:bevel/>
                </a:ln>
                <a:solidFill>
                  <a:srgbClr val="C00000"/>
                </a:solidFill>
                <a:latin typeface="Calibri"/>
                <a:ea typeface="+mn-ea"/>
                <a:cs typeface="+mn-cs"/>
              </a:endParaRPr>
            </a:p>
          </p:txBody>
        </p:sp>
      </p:grpSp>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Bandwidth (throughput)*</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9" name="Rectangle 8"/>
          <p:cNvSpPr/>
          <p:nvPr/>
        </p:nvSpPr>
        <p:spPr>
          <a:xfrm>
            <a:off x="4445278" y="819090"/>
            <a:ext cx="4698722" cy="400110"/>
          </a:xfrm>
          <a:prstGeom prst="rect">
            <a:avLst/>
          </a:prstGeom>
        </p:spPr>
        <p:txBody>
          <a:bodyPr wrap="none">
            <a:spAutoFit/>
          </a:bodyPr>
          <a:lstStyle/>
          <a:p>
            <a:r>
              <a:rPr lang="en-US" sz="2000" b="1" dirty="0" smtClean="0">
                <a:latin typeface="Consolas" pitchFamily="49" charset="0"/>
                <a:cs typeface="Tahoma" pitchFamily="34" charset="0"/>
              </a:rPr>
              <a:t>* Refer to textbook’s discussion</a:t>
            </a:r>
            <a:endParaRPr lang="en-US" sz="900" dirty="0">
              <a:latin typeface="Consolas" pitchFamily="49"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Latency (delay)</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9" name="Rectangle 8"/>
          <p:cNvSpPr/>
          <p:nvPr/>
        </p:nvSpPr>
        <p:spPr>
          <a:xfrm>
            <a:off x="14577" y="4241155"/>
            <a:ext cx="9129423" cy="2693045"/>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573088" rtl="0"/>
            <a:endParaRPr lang="en-US" sz="400" b="1" kern="1200" dirty="0" smtClean="0">
              <a:solidFill>
                <a:srgbClr val="C00000"/>
              </a:solidFill>
              <a:effectLst>
                <a:outerShdw dir="5040000" algn="tl">
                  <a:srgbClr val="1F497D">
                    <a:lumMod val="75000"/>
                  </a:srgbClr>
                </a:outerShdw>
              </a:effectLst>
              <a:cs typeface="Tahoma" pitchFamily="34" charset="0"/>
            </a:endParaRPr>
          </a:p>
          <a:p>
            <a:pPr marL="573088" rtl="0"/>
            <a:r>
              <a:rPr lang="en-US" sz="3200" b="1" kern="1200" dirty="0" smtClean="0">
                <a:solidFill>
                  <a:srgbClr val="C00000"/>
                </a:solidFill>
                <a:effectLst>
                  <a:outerShdw dir="5040000" algn="tl">
                    <a:srgbClr val="1F497D">
                      <a:lumMod val="75000"/>
                    </a:srgbClr>
                  </a:outerShdw>
                </a:effectLst>
                <a:cs typeface="Tahoma" pitchFamily="34" charset="0"/>
              </a:rPr>
              <a:t>Latency </a:t>
            </a:r>
            <a:r>
              <a:rPr lang="en-US" sz="3200" kern="1200" dirty="0" smtClean="0">
                <a:effectLst>
                  <a:outerShdw dir="5040000" algn="tl">
                    <a:srgbClr val="1F497D">
                      <a:lumMod val="75000"/>
                    </a:srgbClr>
                  </a:outerShdw>
                </a:effectLst>
                <a:cs typeface="Tahoma" pitchFamily="34" charset="0"/>
              </a:rPr>
              <a:t>=</a:t>
            </a:r>
            <a:r>
              <a:rPr lang="en-US" sz="3200" b="1" kern="1200" dirty="0" smtClean="0">
                <a:solidFill>
                  <a:srgbClr val="C00000"/>
                </a:solidFill>
                <a:effectLst>
                  <a:outerShdw dir="5040000" algn="tl">
                    <a:srgbClr val="1F497D">
                      <a:lumMod val="75000"/>
                    </a:srgbClr>
                  </a:outerShdw>
                </a:effectLst>
                <a:cs typeface="Tahoma" pitchFamily="34" charset="0"/>
              </a:rPr>
              <a:t> </a:t>
            </a:r>
            <a:r>
              <a:rPr lang="en-US" sz="3200" b="1" kern="1200" dirty="0" smtClean="0">
                <a:solidFill>
                  <a:schemeClr val="accent6">
                    <a:lumMod val="50000"/>
                  </a:schemeClr>
                </a:solidFill>
                <a:effectLst>
                  <a:outerShdw dir="5040000" algn="tl">
                    <a:srgbClr val="1F497D">
                      <a:lumMod val="75000"/>
                    </a:srgbClr>
                  </a:outerShdw>
                </a:effectLst>
                <a:cs typeface="Tahoma" pitchFamily="34" charset="0"/>
              </a:rPr>
              <a:t>Propagation</a:t>
            </a:r>
            <a:r>
              <a:rPr lang="en-US" sz="3200" b="1" kern="1200" dirty="0" smtClean="0">
                <a:solidFill>
                  <a:srgbClr val="C00000"/>
                </a:solidFill>
                <a:effectLst>
                  <a:outerShdw dir="5040000" algn="tl">
                    <a:srgbClr val="1F497D">
                      <a:lumMod val="75000"/>
                    </a:srgbClr>
                  </a:outerShdw>
                </a:effectLst>
                <a:cs typeface="Tahoma" pitchFamily="34" charset="0"/>
              </a:rPr>
              <a:t> </a:t>
            </a:r>
            <a:r>
              <a:rPr lang="en-US" sz="3200" kern="1200" dirty="0" smtClean="0">
                <a:effectLst>
                  <a:outerShdw dir="5040000" algn="tl">
                    <a:srgbClr val="1F497D">
                      <a:lumMod val="75000"/>
                    </a:srgbClr>
                  </a:outerShdw>
                </a:effectLst>
                <a:cs typeface="Tahoma" pitchFamily="34" charset="0"/>
              </a:rPr>
              <a:t>+</a:t>
            </a:r>
            <a:r>
              <a:rPr lang="en-US" sz="3200" b="1" kern="1200" dirty="0" smtClean="0">
                <a:solidFill>
                  <a:srgbClr val="C00000"/>
                </a:solidFill>
                <a:effectLst>
                  <a:outerShdw dir="5040000" algn="tl">
                    <a:srgbClr val="1F497D">
                      <a:lumMod val="75000"/>
                    </a:srgbClr>
                  </a:outerShdw>
                </a:effectLst>
                <a:cs typeface="Tahoma" pitchFamily="34" charset="0"/>
              </a:rPr>
              <a:t> </a:t>
            </a:r>
            <a:r>
              <a:rPr lang="en-US" sz="3200" b="1" kern="1200" dirty="0" smtClean="0">
                <a:solidFill>
                  <a:schemeClr val="tx2"/>
                </a:solidFill>
                <a:effectLst>
                  <a:outerShdw dir="5040000" algn="tl">
                    <a:srgbClr val="1F497D">
                      <a:lumMod val="75000"/>
                    </a:srgbClr>
                  </a:outerShdw>
                </a:effectLst>
                <a:cs typeface="Tahoma" pitchFamily="34" charset="0"/>
              </a:rPr>
              <a:t>Transmit</a:t>
            </a:r>
            <a:r>
              <a:rPr lang="en-US" sz="3200" b="1" kern="1200" dirty="0" smtClean="0">
                <a:solidFill>
                  <a:srgbClr val="C00000"/>
                </a:solidFill>
                <a:effectLst>
                  <a:outerShdw dir="5040000" algn="tl">
                    <a:srgbClr val="1F497D">
                      <a:lumMod val="75000"/>
                    </a:srgbClr>
                  </a:outerShdw>
                </a:effectLst>
                <a:cs typeface="Tahoma" pitchFamily="34" charset="0"/>
              </a:rPr>
              <a:t> </a:t>
            </a:r>
            <a:r>
              <a:rPr lang="en-US" sz="3200" kern="1200" dirty="0" smtClean="0">
                <a:effectLst>
                  <a:outerShdw dir="5040000" algn="tl">
                    <a:srgbClr val="1F497D">
                      <a:lumMod val="75000"/>
                    </a:srgbClr>
                  </a:outerShdw>
                </a:effectLst>
                <a:cs typeface="Tahoma" pitchFamily="34" charset="0"/>
              </a:rPr>
              <a:t>+</a:t>
            </a:r>
            <a:r>
              <a:rPr lang="en-US" sz="3200" b="1" kern="1200" dirty="0" smtClean="0">
                <a:solidFill>
                  <a:srgbClr val="C00000"/>
                </a:solidFill>
                <a:effectLst>
                  <a:outerShdw dir="5040000" algn="tl">
                    <a:srgbClr val="1F497D">
                      <a:lumMod val="75000"/>
                    </a:srgbClr>
                  </a:outerShdw>
                </a:effectLst>
                <a:cs typeface="Tahoma" pitchFamily="34" charset="0"/>
              </a:rPr>
              <a:t> </a:t>
            </a:r>
            <a:r>
              <a:rPr lang="en-US" sz="3200" b="1" kern="1200" dirty="0" smtClean="0">
                <a:solidFill>
                  <a:schemeClr val="accent3">
                    <a:lumMod val="75000"/>
                  </a:schemeClr>
                </a:solidFill>
                <a:effectLst>
                  <a:outerShdw dir="5040000" algn="tl">
                    <a:srgbClr val="1F497D">
                      <a:lumMod val="75000"/>
                    </a:srgbClr>
                  </a:outerShdw>
                </a:effectLst>
                <a:cs typeface="Tahoma" pitchFamily="34" charset="0"/>
              </a:rPr>
              <a:t>Queue</a:t>
            </a:r>
          </a:p>
          <a:p>
            <a:pPr marL="573088" rtl="0"/>
            <a:endParaRPr lang="en-US" sz="3200" b="1" dirty="0" smtClean="0">
              <a:solidFill>
                <a:srgbClr val="C00000"/>
              </a:solidFill>
              <a:effectLst>
                <a:outerShdw dir="5040000" algn="tl">
                  <a:srgbClr val="1F497D">
                    <a:lumMod val="75000"/>
                  </a:srgbClr>
                </a:outerShdw>
              </a:effectLst>
              <a:cs typeface="Tahoma" pitchFamily="34" charset="0"/>
            </a:endParaRPr>
          </a:p>
          <a:p>
            <a:pPr marL="573088"/>
            <a:r>
              <a:rPr lang="en-US" sz="3200" b="1" dirty="0" smtClean="0">
                <a:solidFill>
                  <a:schemeClr val="accent6">
                    <a:lumMod val="50000"/>
                  </a:schemeClr>
                </a:solidFill>
                <a:effectLst>
                  <a:outerShdw dir="5040000" algn="tl">
                    <a:srgbClr val="1F497D">
                      <a:lumMod val="75000"/>
                    </a:srgbClr>
                  </a:outerShdw>
                </a:effectLst>
                <a:cs typeface="Tahoma" pitchFamily="34" charset="0"/>
              </a:rPr>
              <a:t>Propagation</a:t>
            </a:r>
            <a:r>
              <a:rPr lang="en-US" sz="3200" b="1" dirty="0" smtClean="0">
                <a:solidFill>
                  <a:srgbClr val="C00000"/>
                </a:solidFill>
                <a:effectLst>
                  <a:outerShdw dir="5040000" algn="tl">
                    <a:srgbClr val="1F497D">
                      <a:lumMod val="75000"/>
                    </a:srgbClr>
                  </a:outerShdw>
                </a:effectLst>
                <a:cs typeface="Tahoma" pitchFamily="34" charset="0"/>
              </a:rPr>
              <a:t> </a:t>
            </a:r>
            <a:r>
              <a:rPr lang="en-US" sz="3200" dirty="0" smtClean="0">
                <a:effectLst>
                  <a:outerShdw dir="5040000" algn="tl">
                    <a:srgbClr val="1F497D">
                      <a:lumMod val="75000"/>
                    </a:srgbClr>
                  </a:outerShdw>
                </a:effectLst>
                <a:cs typeface="Tahoma" pitchFamily="34" charset="0"/>
              </a:rPr>
              <a:t>= Distance/ Speed of Light</a:t>
            </a:r>
          </a:p>
          <a:p>
            <a:pPr marL="573088"/>
            <a:endParaRPr lang="en-US" sz="3200" b="1" dirty="0" smtClean="0">
              <a:solidFill>
                <a:srgbClr val="C00000"/>
              </a:solidFill>
              <a:effectLst>
                <a:outerShdw dir="5040000" algn="tl">
                  <a:srgbClr val="1F497D">
                    <a:lumMod val="75000"/>
                  </a:srgbClr>
                </a:outerShdw>
              </a:effectLst>
              <a:cs typeface="Tahoma" pitchFamily="34" charset="0"/>
            </a:endParaRPr>
          </a:p>
          <a:p>
            <a:pPr marL="573088"/>
            <a:r>
              <a:rPr lang="en-US" sz="3200" b="1" dirty="0" smtClean="0">
                <a:solidFill>
                  <a:schemeClr val="tx2"/>
                </a:solidFill>
                <a:effectLst>
                  <a:outerShdw dir="5040000" algn="tl">
                    <a:srgbClr val="1F497D">
                      <a:lumMod val="75000"/>
                    </a:srgbClr>
                  </a:outerShdw>
                </a:effectLst>
                <a:cs typeface="Tahoma" pitchFamily="34" charset="0"/>
              </a:rPr>
              <a:t>Transmit</a:t>
            </a:r>
            <a:r>
              <a:rPr lang="en-US" sz="3200" b="1" dirty="0" smtClean="0">
                <a:solidFill>
                  <a:srgbClr val="C00000"/>
                </a:solidFill>
                <a:effectLst>
                  <a:outerShdw dir="5040000" algn="tl">
                    <a:srgbClr val="1F497D">
                      <a:lumMod val="75000"/>
                    </a:srgbClr>
                  </a:outerShdw>
                </a:effectLst>
                <a:cs typeface="Tahoma" pitchFamily="34" charset="0"/>
              </a:rPr>
              <a:t> </a:t>
            </a:r>
            <a:r>
              <a:rPr lang="en-US" sz="3200" dirty="0" smtClean="0">
                <a:effectLst>
                  <a:outerShdw dir="5040000" algn="tl">
                    <a:srgbClr val="1F497D">
                      <a:lumMod val="75000"/>
                    </a:srgbClr>
                  </a:outerShdw>
                </a:effectLst>
                <a:cs typeface="Tahoma" pitchFamily="34" charset="0"/>
              </a:rPr>
              <a:t>= Size/ Bandwidth</a:t>
            </a:r>
          </a:p>
        </p:txBody>
      </p:sp>
      <p:grpSp>
        <p:nvGrpSpPr>
          <p:cNvPr id="167" name="Group 5"/>
          <p:cNvGrpSpPr>
            <a:grpSpLocks/>
          </p:cNvGrpSpPr>
          <p:nvPr/>
        </p:nvGrpSpPr>
        <p:grpSpPr bwMode="auto">
          <a:xfrm>
            <a:off x="914400" y="1066800"/>
            <a:ext cx="7162800" cy="2971800"/>
            <a:chOff x="494" y="2702"/>
            <a:chExt cx="3793" cy="1412"/>
          </a:xfrm>
        </p:grpSpPr>
        <p:graphicFrame>
          <p:nvGraphicFramePr>
            <p:cNvPr id="168" name="Object 6"/>
            <p:cNvGraphicFramePr>
              <a:graphicFrameLocks noChangeAspect="1"/>
            </p:cNvGraphicFramePr>
            <p:nvPr/>
          </p:nvGraphicFramePr>
          <p:xfrm>
            <a:off x="914" y="3452"/>
            <a:ext cx="407" cy="336"/>
          </p:xfrm>
          <a:graphic>
            <a:graphicData uri="http://schemas.openxmlformats.org/presentationml/2006/ole">
              <mc:AlternateContent xmlns:mc="http://schemas.openxmlformats.org/markup-compatibility/2006">
                <mc:Choice xmlns:v="urn:schemas-microsoft-com:vml" Requires="v">
                  <p:oleObj spid="_x0000_s1036" name="Clip" r:id="rId4" imgW="1305000" imgH="1085760" progId="">
                    <p:embed/>
                  </p:oleObj>
                </mc:Choice>
                <mc:Fallback>
                  <p:oleObj name="Clip" r:id="rId4" imgW="1305000" imgH="1085760" progId="">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 y="3452"/>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 name="Oval 7"/>
            <p:cNvSpPr>
              <a:spLocks noChangeArrowheads="1"/>
            </p:cNvSpPr>
            <p:nvPr/>
          </p:nvSpPr>
          <p:spPr bwMode="auto">
            <a:xfrm>
              <a:off x="1570" y="3300"/>
              <a:ext cx="755" cy="233"/>
            </a:xfrm>
            <a:prstGeom prst="ellipse">
              <a:avLst/>
            </a:prstGeom>
            <a:solidFill>
              <a:schemeClr val="hlink"/>
            </a:solidFill>
            <a:ln w="12700">
              <a:noFill/>
              <a:round/>
              <a:headEnd/>
              <a:tailEnd/>
            </a:ln>
            <a:effectLst/>
          </p:spPr>
          <p:txBody>
            <a:bodyPr wrap="none" anchor="ctr"/>
            <a:lstStyle/>
            <a:p>
              <a:endParaRPr lang="en-US" sz="2000" b="1"/>
            </a:p>
          </p:txBody>
        </p:sp>
        <p:sp>
          <p:nvSpPr>
            <p:cNvPr id="170" name="Rectangle 8"/>
            <p:cNvSpPr>
              <a:spLocks noChangeArrowheads="1"/>
            </p:cNvSpPr>
            <p:nvPr/>
          </p:nvSpPr>
          <p:spPr bwMode="auto">
            <a:xfrm>
              <a:off x="1570" y="3257"/>
              <a:ext cx="755" cy="166"/>
            </a:xfrm>
            <a:prstGeom prst="rect">
              <a:avLst/>
            </a:prstGeom>
            <a:solidFill>
              <a:schemeClr val="hlink"/>
            </a:solidFill>
            <a:ln w="12700">
              <a:noFill/>
              <a:miter lim="800000"/>
              <a:headEnd/>
              <a:tailEnd/>
            </a:ln>
            <a:effectLst/>
          </p:spPr>
          <p:txBody>
            <a:bodyPr wrap="none" anchor="ctr"/>
            <a:lstStyle/>
            <a:p>
              <a:pPr algn="ctr"/>
              <a:endParaRPr lang="en-US" sz="2000" b="1"/>
            </a:p>
          </p:txBody>
        </p:sp>
        <p:sp>
          <p:nvSpPr>
            <p:cNvPr id="171" name="Oval 9"/>
            <p:cNvSpPr>
              <a:spLocks noChangeArrowheads="1"/>
            </p:cNvSpPr>
            <p:nvPr/>
          </p:nvSpPr>
          <p:spPr bwMode="auto">
            <a:xfrm>
              <a:off x="1576" y="3113"/>
              <a:ext cx="755" cy="271"/>
            </a:xfrm>
            <a:prstGeom prst="ellipse">
              <a:avLst/>
            </a:prstGeom>
            <a:solidFill>
              <a:schemeClr val="hlink"/>
            </a:solidFill>
            <a:ln w="12700">
              <a:noFill/>
              <a:round/>
              <a:headEnd/>
              <a:tailEnd/>
            </a:ln>
            <a:effectLst/>
          </p:spPr>
          <p:txBody>
            <a:bodyPr wrap="none" anchor="ctr"/>
            <a:lstStyle/>
            <a:p>
              <a:endParaRPr lang="en-US" sz="2000" b="1"/>
            </a:p>
          </p:txBody>
        </p:sp>
        <p:grpSp>
          <p:nvGrpSpPr>
            <p:cNvPr id="172" name="Group 10"/>
            <p:cNvGrpSpPr>
              <a:grpSpLocks/>
            </p:cNvGrpSpPr>
            <p:nvPr/>
          </p:nvGrpSpPr>
          <p:grpSpPr bwMode="auto">
            <a:xfrm>
              <a:off x="1794" y="2943"/>
              <a:ext cx="314" cy="427"/>
              <a:chOff x="2208" y="2021"/>
              <a:chExt cx="176" cy="395"/>
            </a:xfrm>
          </p:grpSpPr>
          <p:grpSp>
            <p:nvGrpSpPr>
              <p:cNvPr id="211" name="Group 11"/>
              <p:cNvGrpSpPr>
                <a:grpSpLocks/>
              </p:cNvGrpSpPr>
              <p:nvPr/>
            </p:nvGrpSpPr>
            <p:grpSpPr bwMode="auto">
              <a:xfrm>
                <a:off x="2208" y="2021"/>
                <a:ext cx="176" cy="49"/>
                <a:chOff x="2848" y="848"/>
                <a:chExt cx="140" cy="98"/>
              </a:xfrm>
            </p:grpSpPr>
            <p:sp>
              <p:nvSpPr>
                <p:cNvPr id="216" name="Line 1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sz="2000" b="1"/>
                </a:p>
              </p:txBody>
            </p:sp>
            <p:sp>
              <p:nvSpPr>
                <p:cNvPr id="217" name="Line 1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sz="2000" b="1"/>
                </a:p>
              </p:txBody>
            </p:sp>
            <p:sp>
              <p:nvSpPr>
                <p:cNvPr id="218" name="Line 1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sz="2000" b="1"/>
                </a:p>
              </p:txBody>
            </p:sp>
          </p:grpSp>
          <p:grpSp>
            <p:nvGrpSpPr>
              <p:cNvPr id="212" name="Group 15"/>
              <p:cNvGrpSpPr>
                <a:grpSpLocks/>
              </p:cNvGrpSpPr>
              <p:nvPr/>
            </p:nvGrpSpPr>
            <p:grpSpPr bwMode="auto">
              <a:xfrm flipV="1">
                <a:off x="2208" y="2367"/>
                <a:ext cx="176" cy="49"/>
                <a:chOff x="2848" y="848"/>
                <a:chExt cx="140" cy="98"/>
              </a:xfrm>
            </p:grpSpPr>
            <p:sp>
              <p:nvSpPr>
                <p:cNvPr id="213" name="Line 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sz="2000" b="1"/>
                </a:p>
              </p:txBody>
            </p:sp>
            <p:sp>
              <p:nvSpPr>
                <p:cNvPr id="214" name="Line 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sz="2000" b="1"/>
                </a:p>
              </p:txBody>
            </p:sp>
            <p:sp>
              <p:nvSpPr>
                <p:cNvPr id="215" name="Line 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sz="2000" b="1"/>
                </a:p>
              </p:txBody>
            </p:sp>
          </p:grpSp>
        </p:grpSp>
        <p:sp>
          <p:nvSpPr>
            <p:cNvPr id="173" name="Oval 19"/>
            <p:cNvSpPr>
              <a:spLocks noChangeArrowheads="1"/>
            </p:cNvSpPr>
            <p:nvPr/>
          </p:nvSpPr>
          <p:spPr bwMode="auto">
            <a:xfrm>
              <a:off x="3520" y="3312"/>
              <a:ext cx="755" cy="233"/>
            </a:xfrm>
            <a:prstGeom prst="ellipse">
              <a:avLst/>
            </a:prstGeom>
            <a:solidFill>
              <a:schemeClr val="hlink"/>
            </a:solidFill>
            <a:ln w="12700">
              <a:noFill/>
              <a:round/>
              <a:headEnd/>
              <a:tailEnd/>
            </a:ln>
            <a:effectLst/>
          </p:spPr>
          <p:txBody>
            <a:bodyPr wrap="none" anchor="ctr"/>
            <a:lstStyle/>
            <a:p>
              <a:endParaRPr lang="en-US" sz="2000" b="1"/>
            </a:p>
          </p:txBody>
        </p:sp>
        <p:sp>
          <p:nvSpPr>
            <p:cNvPr id="174" name="Line 20"/>
            <p:cNvSpPr>
              <a:spLocks noChangeShapeType="1"/>
            </p:cNvSpPr>
            <p:nvPr/>
          </p:nvSpPr>
          <p:spPr bwMode="auto">
            <a:xfrm>
              <a:off x="3526" y="3299"/>
              <a:ext cx="0" cy="144"/>
            </a:xfrm>
            <a:prstGeom prst="line">
              <a:avLst/>
            </a:prstGeom>
            <a:noFill/>
            <a:ln w="12700">
              <a:solidFill>
                <a:schemeClr val="tx1"/>
              </a:solidFill>
              <a:round/>
              <a:headEnd/>
              <a:tailEnd/>
            </a:ln>
            <a:effectLst/>
          </p:spPr>
          <p:txBody>
            <a:bodyPr wrap="none" anchor="ctr"/>
            <a:lstStyle/>
            <a:p>
              <a:endParaRPr lang="en-US" sz="2000" b="1"/>
            </a:p>
          </p:txBody>
        </p:sp>
        <p:sp>
          <p:nvSpPr>
            <p:cNvPr id="175" name="Rectangle 21"/>
            <p:cNvSpPr>
              <a:spLocks noChangeArrowheads="1"/>
            </p:cNvSpPr>
            <p:nvPr/>
          </p:nvSpPr>
          <p:spPr bwMode="auto">
            <a:xfrm>
              <a:off x="3526" y="3275"/>
              <a:ext cx="755" cy="166"/>
            </a:xfrm>
            <a:prstGeom prst="rect">
              <a:avLst/>
            </a:prstGeom>
            <a:solidFill>
              <a:schemeClr val="hlink"/>
            </a:solidFill>
            <a:ln w="12700">
              <a:noFill/>
              <a:miter lim="800000"/>
              <a:headEnd/>
              <a:tailEnd/>
            </a:ln>
            <a:effectLst/>
          </p:spPr>
          <p:txBody>
            <a:bodyPr wrap="none" anchor="ctr"/>
            <a:lstStyle/>
            <a:p>
              <a:pPr algn="ctr"/>
              <a:endParaRPr lang="en-US" sz="2000" b="1"/>
            </a:p>
          </p:txBody>
        </p:sp>
        <p:sp>
          <p:nvSpPr>
            <p:cNvPr id="176" name="Oval 22"/>
            <p:cNvSpPr>
              <a:spLocks noChangeArrowheads="1"/>
            </p:cNvSpPr>
            <p:nvPr/>
          </p:nvSpPr>
          <p:spPr bwMode="auto">
            <a:xfrm>
              <a:off x="3532" y="3131"/>
              <a:ext cx="755" cy="271"/>
            </a:xfrm>
            <a:prstGeom prst="ellipse">
              <a:avLst/>
            </a:prstGeom>
            <a:solidFill>
              <a:schemeClr val="hlink"/>
            </a:solidFill>
            <a:ln w="12700">
              <a:noFill/>
              <a:round/>
              <a:headEnd/>
              <a:tailEnd/>
            </a:ln>
            <a:effectLst/>
          </p:spPr>
          <p:txBody>
            <a:bodyPr wrap="none" anchor="ctr"/>
            <a:lstStyle/>
            <a:p>
              <a:endParaRPr lang="en-US" sz="2000" b="1"/>
            </a:p>
          </p:txBody>
        </p:sp>
        <p:graphicFrame>
          <p:nvGraphicFramePr>
            <p:cNvPr id="177" name="Object 23"/>
            <p:cNvGraphicFramePr>
              <a:graphicFrameLocks noChangeAspect="1"/>
            </p:cNvGraphicFramePr>
            <p:nvPr/>
          </p:nvGraphicFramePr>
          <p:xfrm>
            <a:off x="716" y="2816"/>
            <a:ext cx="407" cy="336"/>
          </p:xfrm>
          <a:graphic>
            <a:graphicData uri="http://schemas.openxmlformats.org/presentationml/2006/ole">
              <mc:AlternateContent xmlns:mc="http://schemas.openxmlformats.org/markup-compatibility/2006">
                <mc:Choice xmlns:v="urn:schemas-microsoft-com:vml" Requires="v">
                  <p:oleObj spid="_x0000_s1037" name="Clip" r:id="rId6" imgW="1305000" imgH="1085760" progId="">
                    <p:embed/>
                  </p:oleObj>
                </mc:Choice>
                <mc:Fallback>
                  <p:oleObj name="Clip" r:id="rId6" imgW="1305000" imgH="108576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6" y="2816"/>
                          <a:ext cx="407"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 name="Line 24"/>
            <p:cNvSpPr>
              <a:spLocks noChangeShapeType="1"/>
            </p:cNvSpPr>
            <p:nvPr/>
          </p:nvSpPr>
          <p:spPr bwMode="auto">
            <a:xfrm>
              <a:off x="1110" y="3072"/>
              <a:ext cx="318" cy="0"/>
            </a:xfrm>
            <a:prstGeom prst="line">
              <a:avLst/>
            </a:prstGeom>
            <a:noFill/>
            <a:ln w="19050">
              <a:solidFill>
                <a:schemeClr val="tx1"/>
              </a:solidFill>
              <a:round/>
              <a:headEnd/>
              <a:tailEnd/>
            </a:ln>
            <a:effectLst/>
          </p:spPr>
          <p:txBody>
            <a:bodyPr wrap="none" anchor="ctr"/>
            <a:lstStyle/>
            <a:p>
              <a:endParaRPr lang="en-US" sz="2000" b="1"/>
            </a:p>
          </p:txBody>
        </p:sp>
        <p:sp>
          <p:nvSpPr>
            <p:cNvPr id="179" name="Line 25"/>
            <p:cNvSpPr>
              <a:spLocks noChangeShapeType="1"/>
            </p:cNvSpPr>
            <p:nvPr/>
          </p:nvSpPr>
          <p:spPr bwMode="auto">
            <a:xfrm flipV="1">
              <a:off x="1302" y="3693"/>
              <a:ext cx="123" cy="3"/>
            </a:xfrm>
            <a:prstGeom prst="line">
              <a:avLst/>
            </a:prstGeom>
            <a:noFill/>
            <a:ln w="19050">
              <a:solidFill>
                <a:schemeClr val="tx1"/>
              </a:solidFill>
              <a:round/>
              <a:headEnd/>
              <a:tailEnd/>
            </a:ln>
            <a:effectLst/>
          </p:spPr>
          <p:txBody>
            <a:bodyPr wrap="none" anchor="ctr"/>
            <a:lstStyle/>
            <a:p>
              <a:endParaRPr lang="en-US" sz="2000" b="1"/>
            </a:p>
          </p:txBody>
        </p:sp>
        <p:sp>
          <p:nvSpPr>
            <p:cNvPr id="180" name="Line 26"/>
            <p:cNvSpPr>
              <a:spLocks noChangeShapeType="1"/>
            </p:cNvSpPr>
            <p:nvPr/>
          </p:nvSpPr>
          <p:spPr bwMode="auto">
            <a:xfrm>
              <a:off x="2322" y="3336"/>
              <a:ext cx="1218" cy="6"/>
            </a:xfrm>
            <a:prstGeom prst="line">
              <a:avLst/>
            </a:prstGeom>
            <a:noFill/>
            <a:ln w="19050">
              <a:solidFill>
                <a:schemeClr val="tx1"/>
              </a:solidFill>
              <a:round/>
              <a:headEnd/>
              <a:tailEnd/>
            </a:ln>
            <a:effectLst/>
          </p:spPr>
          <p:txBody>
            <a:bodyPr wrap="none" anchor="ctr"/>
            <a:lstStyle/>
            <a:p>
              <a:endParaRPr lang="en-US" sz="2000" b="1"/>
            </a:p>
          </p:txBody>
        </p:sp>
        <p:sp>
          <p:nvSpPr>
            <p:cNvPr id="181" name="Line 27"/>
            <p:cNvSpPr>
              <a:spLocks noChangeShapeType="1"/>
            </p:cNvSpPr>
            <p:nvPr/>
          </p:nvSpPr>
          <p:spPr bwMode="auto">
            <a:xfrm flipH="1">
              <a:off x="1428" y="3066"/>
              <a:ext cx="0" cy="630"/>
            </a:xfrm>
            <a:prstGeom prst="line">
              <a:avLst/>
            </a:prstGeom>
            <a:noFill/>
            <a:ln w="19050">
              <a:solidFill>
                <a:schemeClr val="tx1"/>
              </a:solidFill>
              <a:round/>
              <a:headEnd/>
              <a:tailEnd/>
            </a:ln>
            <a:effectLst/>
          </p:spPr>
          <p:txBody>
            <a:bodyPr wrap="none" anchor="ctr"/>
            <a:lstStyle/>
            <a:p>
              <a:endParaRPr lang="en-US" sz="2000" b="1"/>
            </a:p>
          </p:txBody>
        </p:sp>
        <p:sp>
          <p:nvSpPr>
            <p:cNvPr id="182" name="Line 28"/>
            <p:cNvSpPr>
              <a:spLocks noChangeShapeType="1"/>
            </p:cNvSpPr>
            <p:nvPr/>
          </p:nvSpPr>
          <p:spPr bwMode="auto">
            <a:xfrm>
              <a:off x="1434" y="3339"/>
              <a:ext cx="126" cy="0"/>
            </a:xfrm>
            <a:prstGeom prst="line">
              <a:avLst/>
            </a:prstGeom>
            <a:noFill/>
            <a:ln w="19050">
              <a:solidFill>
                <a:schemeClr val="tx1"/>
              </a:solidFill>
              <a:round/>
              <a:headEnd/>
              <a:tailEnd/>
            </a:ln>
            <a:effectLst/>
          </p:spPr>
          <p:txBody>
            <a:bodyPr wrap="none" anchor="ctr"/>
            <a:lstStyle/>
            <a:p>
              <a:endParaRPr lang="en-US" sz="2000" b="1"/>
            </a:p>
          </p:txBody>
        </p:sp>
        <p:sp>
          <p:nvSpPr>
            <p:cNvPr id="183" name="Rectangle 29"/>
            <p:cNvSpPr>
              <a:spLocks noChangeArrowheads="1"/>
            </p:cNvSpPr>
            <p:nvPr/>
          </p:nvSpPr>
          <p:spPr bwMode="auto">
            <a:xfrm>
              <a:off x="2901" y="3210"/>
              <a:ext cx="93" cy="126"/>
            </a:xfrm>
            <a:prstGeom prst="rect">
              <a:avLst/>
            </a:prstGeom>
            <a:solidFill>
              <a:schemeClr val="accent1"/>
            </a:solidFill>
            <a:ln w="9525">
              <a:solidFill>
                <a:schemeClr val="tx1"/>
              </a:solidFill>
              <a:miter lim="800000"/>
              <a:headEnd/>
              <a:tailEnd/>
            </a:ln>
            <a:effectLst/>
          </p:spPr>
          <p:txBody>
            <a:bodyPr wrap="none" anchor="ctr"/>
            <a:lstStyle/>
            <a:p>
              <a:endParaRPr lang="en-US" sz="2000" b="1"/>
            </a:p>
          </p:txBody>
        </p:sp>
        <p:sp>
          <p:nvSpPr>
            <p:cNvPr id="184" name="Rectangle 30"/>
            <p:cNvSpPr>
              <a:spLocks noChangeArrowheads="1"/>
            </p:cNvSpPr>
            <p:nvPr/>
          </p:nvSpPr>
          <p:spPr bwMode="auto">
            <a:xfrm>
              <a:off x="2112" y="3255"/>
              <a:ext cx="93" cy="126"/>
            </a:xfrm>
            <a:prstGeom prst="rect">
              <a:avLst/>
            </a:prstGeom>
            <a:solidFill>
              <a:schemeClr val="accent1"/>
            </a:solidFill>
            <a:ln w="9525">
              <a:solidFill>
                <a:schemeClr val="tx1"/>
              </a:solidFill>
              <a:miter lim="800000"/>
              <a:headEnd/>
              <a:tailEnd/>
            </a:ln>
            <a:effectLst/>
          </p:spPr>
          <p:txBody>
            <a:bodyPr wrap="none" anchor="ctr"/>
            <a:lstStyle/>
            <a:p>
              <a:endParaRPr lang="en-US" sz="2000" b="1"/>
            </a:p>
          </p:txBody>
        </p:sp>
        <p:sp>
          <p:nvSpPr>
            <p:cNvPr id="185" name="Rectangle 31"/>
            <p:cNvSpPr>
              <a:spLocks noChangeArrowheads="1"/>
            </p:cNvSpPr>
            <p:nvPr/>
          </p:nvSpPr>
          <p:spPr bwMode="auto">
            <a:xfrm>
              <a:off x="2214" y="3255"/>
              <a:ext cx="93" cy="126"/>
            </a:xfrm>
            <a:prstGeom prst="rect">
              <a:avLst/>
            </a:prstGeom>
            <a:solidFill>
              <a:schemeClr val="accent2"/>
            </a:solidFill>
            <a:ln w="9525">
              <a:solidFill>
                <a:schemeClr val="tx1"/>
              </a:solidFill>
              <a:miter lim="800000"/>
              <a:headEnd/>
              <a:tailEnd/>
            </a:ln>
            <a:effectLst/>
          </p:spPr>
          <p:txBody>
            <a:bodyPr wrap="none" anchor="ctr"/>
            <a:lstStyle/>
            <a:p>
              <a:endParaRPr lang="en-US" sz="2000" b="1"/>
            </a:p>
          </p:txBody>
        </p:sp>
        <p:sp>
          <p:nvSpPr>
            <p:cNvPr id="186" name="Rectangle 32"/>
            <p:cNvSpPr>
              <a:spLocks noChangeArrowheads="1"/>
            </p:cNvSpPr>
            <p:nvPr/>
          </p:nvSpPr>
          <p:spPr bwMode="auto">
            <a:xfrm>
              <a:off x="1449" y="3192"/>
              <a:ext cx="93" cy="126"/>
            </a:xfrm>
            <a:prstGeom prst="rect">
              <a:avLst/>
            </a:prstGeom>
            <a:solidFill>
              <a:schemeClr val="accent1"/>
            </a:solidFill>
            <a:ln w="9525">
              <a:solidFill>
                <a:schemeClr val="tx1"/>
              </a:solidFill>
              <a:miter lim="800000"/>
              <a:headEnd/>
              <a:tailEnd/>
            </a:ln>
            <a:effectLst/>
          </p:spPr>
          <p:txBody>
            <a:bodyPr wrap="none" anchor="ctr"/>
            <a:lstStyle/>
            <a:p>
              <a:endParaRPr lang="en-US" sz="2000" b="1"/>
            </a:p>
          </p:txBody>
        </p:sp>
        <p:sp>
          <p:nvSpPr>
            <p:cNvPr id="187" name="Line 33"/>
            <p:cNvSpPr>
              <a:spLocks noChangeShapeType="1"/>
            </p:cNvSpPr>
            <p:nvPr/>
          </p:nvSpPr>
          <p:spPr bwMode="auto">
            <a:xfrm>
              <a:off x="1560" y="3258"/>
              <a:ext cx="153" cy="3"/>
            </a:xfrm>
            <a:prstGeom prst="line">
              <a:avLst/>
            </a:prstGeom>
            <a:noFill/>
            <a:ln w="9525">
              <a:solidFill>
                <a:schemeClr val="tx1"/>
              </a:solidFill>
              <a:round/>
              <a:headEnd/>
              <a:tailEnd type="triangle" w="med" len="med"/>
            </a:ln>
            <a:effectLst/>
          </p:spPr>
          <p:txBody>
            <a:bodyPr wrap="none" anchor="ctr"/>
            <a:lstStyle/>
            <a:p>
              <a:endParaRPr lang="en-US" sz="2000" b="1"/>
            </a:p>
          </p:txBody>
        </p:sp>
        <p:sp>
          <p:nvSpPr>
            <p:cNvPr id="188" name="Line 34"/>
            <p:cNvSpPr>
              <a:spLocks noChangeShapeType="1"/>
            </p:cNvSpPr>
            <p:nvPr/>
          </p:nvSpPr>
          <p:spPr bwMode="auto">
            <a:xfrm flipV="1">
              <a:off x="1350" y="3432"/>
              <a:ext cx="0" cy="111"/>
            </a:xfrm>
            <a:prstGeom prst="line">
              <a:avLst/>
            </a:prstGeom>
            <a:noFill/>
            <a:ln w="9525">
              <a:solidFill>
                <a:schemeClr val="tx1"/>
              </a:solidFill>
              <a:round/>
              <a:headEnd/>
              <a:tailEnd type="triangle" w="med" len="med"/>
            </a:ln>
            <a:effectLst/>
          </p:spPr>
          <p:txBody>
            <a:bodyPr wrap="none" anchor="ctr"/>
            <a:lstStyle/>
            <a:p>
              <a:endParaRPr lang="en-US" sz="2000" b="1"/>
            </a:p>
          </p:txBody>
        </p:sp>
        <p:sp>
          <p:nvSpPr>
            <p:cNvPr id="189" name="Line 35"/>
            <p:cNvSpPr>
              <a:spLocks noChangeShapeType="1"/>
            </p:cNvSpPr>
            <p:nvPr/>
          </p:nvSpPr>
          <p:spPr bwMode="auto">
            <a:xfrm flipV="1">
              <a:off x="3387" y="3084"/>
              <a:ext cx="231" cy="0"/>
            </a:xfrm>
            <a:prstGeom prst="line">
              <a:avLst/>
            </a:prstGeom>
            <a:noFill/>
            <a:ln w="9525">
              <a:solidFill>
                <a:schemeClr val="tx1"/>
              </a:solidFill>
              <a:round/>
              <a:headEnd/>
              <a:tailEnd type="triangle" w="med" len="med"/>
            </a:ln>
            <a:effectLst/>
          </p:spPr>
          <p:txBody>
            <a:bodyPr wrap="none" anchor="ctr"/>
            <a:lstStyle/>
            <a:p>
              <a:endParaRPr lang="en-US" sz="2000" b="1"/>
            </a:p>
          </p:txBody>
        </p:sp>
        <p:sp>
          <p:nvSpPr>
            <p:cNvPr id="190" name="Text Box 36"/>
            <p:cNvSpPr txBox="1">
              <a:spLocks noChangeArrowheads="1"/>
            </p:cNvSpPr>
            <p:nvPr/>
          </p:nvSpPr>
          <p:spPr bwMode="auto">
            <a:xfrm>
              <a:off x="494" y="2831"/>
              <a:ext cx="214" cy="252"/>
            </a:xfrm>
            <a:prstGeom prst="rect">
              <a:avLst/>
            </a:prstGeom>
            <a:noFill/>
            <a:ln w="9525">
              <a:noFill/>
              <a:miter lim="800000"/>
              <a:headEnd/>
              <a:tailEnd/>
            </a:ln>
            <a:effectLst/>
          </p:spPr>
          <p:txBody>
            <a:bodyPr wrap="none">
              <a:spAutoFit/>
            </a:bodyPr>
            <a:lstStyle/>
            <a:p>
              <a:r>
                <a:rPr lang="en-US" sz="2000" b="1">
                  <a:solidFill>
                    <a:srgbClr val="00CC66"/>
                  </a:solidFill>
                </a:rPr>
                <a:t>A</a:t>
              </a:r>
            </a:p>
          </p:txBody>
        </p:sp>
        <p:sp>
          <p:nvSpPr>
            <p:cNvPr id="191" name="Text Box 37"/>
            <p:cNvSpPr txBox="1">
              <a:spLocks noChangeArrowheads="1"/>
            </p:cNvSpPr>
            <p:nvPr/>
          </p:nvSpPr>
          <p:spPr bwMode="auto">
            <a:xfrm>
              <a:off x="668" y="3473"/>
              <a:ext cx="207" cy="252"/>
            </a:xfrm>
            <a:prstGeom prst="rect">
              <a:avLst/>
            </a:prstGeom>
            <a:noFill/>
            <a:ln w="9525">
              <a:noFill/>
              <a:miter lim="800000"/>
              <a:headEnd/>
              <a:tailEnd/>
            </a:ln>
            <a:effectLst/>
          </p:spPr>
          <p:txBody>
            <a:bodyPr wrap="none">
              <a:spAutoFit/>
            </a:bodyPr>
            <a:lstStyle/>
            <a:p>
              <a:r>
                <a:rPr lang="en-US" sz="2000" b="1">
                  <a:solidFill>
                    <a:schemeClr val="accent2"/>
                  </a:solidFill>
                </a:rPr>
                <a:t>B</a:t>
              </a:r>
              <a:endParaRPr lang="en-US" sz="2000" b="1">
                <a:solidFill>
                  <a:schemeClr val="accent1"/>
                </a:solidFill>
              </a:endParaRPr>
            </a:p>
          </p:txBody>
        </p:sp>
        <p:sp>
          <p:nvSpPr>
            <p:cNvPr id="192" name="Rectangle 38"/>
            <p:cNvSpPr>
              <a:spLocks noChangeArrowheads="1"/>
            </p:cNvSpPr>
            <p:nvPr/>
          </p:nvSpPr>
          <p:spPr bwMode="auto">
            <a:xfrm>
              <a:off x="2295" y="3216"/>
              <a:ext cx="93" cy="126"/>
            </a:xfrm>
            <a:prstGeom prst="rect">
              <a:avLst/>
            </a:prstGeom>
            <a:solidFill>
              <a:schemeClr val="accent1"/>
            </a:solidFill>
            <a:ln w="9525">
              <a:solidFill>
                <a:schemeClr val="tx1"/>
              </a:solidFill>
              <a:miter lim="800000"/>
              <a:headEnd/>
              <a:tailEnd/>
            </a:ln>
            <a:effectLst/>
          </p:spPr>
          <p:txBody>
            <a:bodyPr wrap="none" anchor="ctr"/>
            <a:lstStyle/>
            <a:p>
              <a:endParaRPr lang="en-US" sz="2000" b="1"/>
            </a:p>
          </p:txBody>
        </p:sp>
        <p:sp>
          <p:nvSpPr>
            <p:cNvPr id="193" name="Text Box 39"/>
            <p:cNvSpPr txBox="1">
              <a:spLocks noChangeArrowheads="1"/>
            </p:cNvSpPr>
            <p:nvPr/>
          </p:nvSpPr>
          <p:spPr bwMode="auto">
            <a:xfrm>
              <a:off x="2540" y="2966"/>
              <a:ext cx="933" cy="252"/>
            </a:xfrm>
            <a:prstGeom prst="rect">
              <a:avLst/>
            </a:prstGeom>
            <a:noFill/>
            <a:ln w="9525">
              <a:noFill/>
              <a:miter lim="800000"/>
              <a:headEnd/>
              <a:tailEnd/>
            </a:ln>
            <a:effectLst/>
          </p:spPr>
          <p:txBody>
            <a:bodyPr wrap="none">
              <a:spAutoFit/>
            </a:bodyPr>
            <a:lstStyle/>
            <a:p>
              <a:r>
                <a:rPr lang="en-US" sz="2000" b="1" dirty="0">
                  <a:solidFill>
                    <a:srgbClr val="FF0000"/>
                  </a:solidFill>
                </a:rPr>
                <a:t>propagation</a:t>
              </a:r>
              <a:endParaRPr lang="en-US" sz="2000" b="1" dirty="0"/>
            </a:p>
          </p:txBody>
        </p:sp>
        <p:sp>
          <p:nvSpPr>
            <p:cNvPr id="194" name="Line 40"/>
            <p:cNvSpPr>
              <a:spLocks noChangeShapeType="1"/>
            </p:cNvSpPr>
            <p:nvPr/>
          </p:nvSpPr>
          <p:spPr bwMode="auto">
            <a:xfrm rot="-10800000">
              <a:off x="2385" y="3084"/>
              <a:ext cx="201" cy="0"/>
            </a:xfrm>
            <a:prstGeom prst="line">
              <a:avLst/>
            </a:prstGeom>
            <a:noFill/>
            <a:ln w="9525">
              <a:solidFill>
                <a:schemeClr val="tx1"/>
              </a:solidFill>
              <a:round/>
              <a:headEnd/>
              <a:tailEnd type="triangle" w="med" len="med"/>
            </a:ln>
            <a:effectLst/>
          </p:spPr>
          <p:txBody>
            <a:bodyPr wrap="none" anchor="ctr"/>
            <a:lstStyle/>
            <a:p>
              <a:endParaRPr lang="en-US" sz="2000" b="1"/>
            </a:p>
          </p:txBody>
        </p:sp>
        <p:sp>
          <p:nvSpPr>
            <p:cNvPr id="195" name="Text Box 41"/>
            <p:cNvSpPr txBox="1">
              <a:spLocks noChangeArrowheads="1"/>
            </p:cNvSpPr>
            <p:nvPr/>
          </p:nvSpPr>
          <p:spPr bwMode="auto">
            <a:xfrm>
              <a:off x="1346" y="2702"/>
              <a:ext cx="970" cy="252"/>
            </a:xfrm>
            <a:prstGeom prst="rect">
              <a:avLst/>
            </a:prstGeom>
            <a:noFill/>
            <a:ln w="9525">
              <a:noFill/>
              <a:miter lim="800000"/>
              <a:headEnd/>
              <a:tailEnd/>
            </a:ln>
            <a:effectLst/>
          </p:spPr>
          <p:txBody>
            <a:bodyPr wrap="none">
              <a:spAutoFit/>
            </a:bodyPr>
            <a:lstStyle/>
            <a:p>
              <a:r>
                <a:rPr lang="en-US" sz="2000" b="1">
                  <a:solidFill>
                    <a:srgbClr val="FF0000"/>
                  </a:solidFill>
                </a:rPr>
                <a:t>transmission</a:t>
              </a:r>
              <a:endParaRPr lang="en-US" sz="2000" b="1"/>
            </a:p>
          </p:txBody>
        </p:sp>
        <p:sp>
          <p:nvSpPr>
            <p:cNvPr id="196" name="Line 42"/>
            <p:cNvSpPr>
              <a:spLocks noChangeShapeType="1"/>
            </p:cNvSpPr>
            <p:nvPr/>
          </p:nvSpPr>
          <p:spPr bwMode="auto">
            <a:xfrm rot="-10800000" flipH="1" flipV="1">
              <a:off x="2022" y="2874"/>
              <a:ext cx="333" cy="336"/>
            </a:xfrm>
            <a:prstGeom prst="line">
              <a:avLst/>
            </a:prstGeom>
            <a:noFill/>
            <a:ln w="9525">
              <a:solidFill>
                <a:schemeClr val="tx1"/>
              </a:solidFill>
              <a:round/>
              <a:headEnd/>
              <a:tailEnd type="triangle" w="med" len="med"/>
            </a:ln>
            <a:effectLst/>
          </p:spPr>
          <p:txBody>
            <a:bodyPr wrap="none" anchor="ctr"/>
            <a:lstStyle/>
            <a:p>
              <a:endParaRPr lang="en-US" sz="2000" b="1"/>
            </a:p>
          </p:txBody>
        </p:sp>
        <p:sp>
          <p:nvSpPr>
            <p:cNvPr id="197" name="Text Box 43"/>
            <p:cNvSpPr txBox="1">
              <a:spLocks noChangeArrowheads="1"/>
            </p:cNvSpPr>
            <p:nvPr/>
          </p:nvSpPr>
          <p:spPr bwMode="auto">
            <a:xfrm>
              <a:off x="1424" y="3668"/>
              <a:ext cx="827" cy="446"/>
            </a:xfrm>
            <a:prstGeom prst="rect">
              <a:avLst/>
            </a:prstGeom>
            <a:noFill/>
            <a:ln w="9525">
              <a:noFill/>
              <a:miter lim="800000"/>
              <a:headEnd/>
              <a:tailEnd/>
            </a:ln>
            <a:effectLst/>
          </p:spPr>
          <p:txBody>
            <a:bodyPr wrap="none">
              <a:spAutoFit/>
            </a:bodyPr>
            <a:lstStyle/>
            <a:p>
              <a:pPr algn="ctr"/>
              <a:r>
                <a:rPr lang="en-US" sz="2000" b="1">
                  <a:solidFill>
                    <a:srgbClr val="FF0000"/>
                  </a:solidFill>
                </a:rPr>
                <a:t>nodal</a:t>
              </a:r>
            </a:p>
            <a:p>
              <a:pPr algn="ctr"/>
              <a:r>
                <a:rPr lang="en-US" sz="2000" b="1">
                  <a:solidFill>
                    <a:srgbClr val="FF0000"/>
                  </a:solidFill>
                </a:rPr>
                <a:t>processing</a:t>
              </a:r>
              <a:endParaRPr lang="en-US" sz="2000" b="1"/>
            </a:p>
          </p:txBody>
        </p:sp>
        <p:sp>
          <p:nvSpPr>
            <p:cNvPr id="198" name="Line 44"/>
            <p:cNvSpPr>
              <a:spLocks noChangeShapeType="1"/>
            </p:cNvSpPr>
            <p:nvPr/>
          </p:nvSpPr>
          <p:spPr bwMode="auto">
            <a:xfrm rot="-10800000">
              <a:off x="1587" y="3696"/>
              <a:ext cx="525" cy="0"/>
            </a:xfrm>
            <a:prstGeom prst="line">
              <a:avLst/>
            </a:prstGeom>
            <a:noFill/>
            <a:ln w="9525">
              <a:solidFill>
                <a:schemeClr val="tx1"/>
              </a:solidFill>
              <a:round/>
              <a:headEnd type="triangle" w="med" len="med"/>
              <a:tailEnd type="triangle" w="med" len="med"/>
            </a:ln>
            <a:effectLst/>
          </p:spPr>
          <p:txBody>
            <a:bodyPr wrap="none" anchor="ctr"/>
            <a:lstStyle/>
            <a:p>
              <a:endParaRPr lang="en-US" sz="2000" b="1"/>
            </a:p>
          </p:txBody>
        </p:sp>
        <p:sp>
          <p:nvSpPr>
            <p:cNvPr id="199" name="Line 45"/>
            <p:cNvSpPr>
              <a:spLocks noChangeShapeType="1"/>
            </p:cNvSpPr>
            <p:nvPr/>
          </p:nvSpPr>
          <p:spPr bwMode="auto">
            <a:xfrm rot="10800000" flipV="1">
              <a:off x="2097" y="3546"/>
              <a:ext cx="243" cy="0"/>
            </a:xfrm>
            <a:prstGeom prst="line">
              <a:avLst/>
            </a:prstGeom>
            <a:noFill/>
            <a:ln w="9525">
              <a:solidFill>
                <a:schemeClr val="tx1"/>
              </a:solidFill>
              <a:round/>
              <a:headEnd type="triangle" w="med" len="med"/>
              <a:tailEnd type="triangle" w="med" len="med"/>
            </a:ln>
            <a:effectLst/>
          </p:spPr>
          <p:txBody>
            <a:bodyPr wrap="none" anchor="ctr"/>
            <a:lstStyle/>
            <a:p>
              <a:endParaRPr lang="en-US" sz="2000" b="1"/>
            </a:p>
          </p:txBody>
        </p:sp>
        <p:sp>
          <p:nvSpPr>
            <p:cNvPr id="200" name="Text Box 46"/>
            <p:cNvSpPr txBox="1">
              <a:spLocks noChangeArrowheads="1"/>
            </p:cNvSpPr>
            <p:nvPr/>
          </p:nvSpPr>
          <p:spPr bwMode="auto">
            <a:xfrm>
              <a:off x="2354" y="3830"/>
              <a:ext cx="743" cy="252"/>
            </a:xfrm>
            <a:prstGeom prst="rect">
              <a:avLst/>
            </a:prstGeom>
            <a:noFill/>
            <a:ln w="9525">
              <a:noFill/>
              <a:miter lim="800000"/>
              <a:headEnd/>
              <a:tailEnd/>
            </a:ln>
            <a:effectLst/>
          </p:spPr>
          <p:txBody>
            <a:bodyPr wrap="none">
              <a:spAutoFit/>
            </a:bodyPr>
            <a:lstStyle/>
            <a:p>
              <a:r>
                <a:rPr lang="en-US" sz="2000" b="1">
                  <a:solidFill>
                    <a:srgbClr val="FF0000"/>
                  </a:solidFill>
                </a:rPr>
                <a:t>queueing</a:t>
              </a:r>
              <a:endParaRPr lang="en-US" sz="2000" b="1"/>
            </a:p>
          </p:txBody>
        </p:sp>
        <p:sp>
          <p:nvSpPr>
            <p:cNvPr id="201" name="Line 47"/>
            <p:cNvSpPr>
              <a:spLocks noChangeShapeType="1"/>
            </p:cNvSpPr>
            <p:nvPr/>
          </p:nvSpPr>
          <p:spPr bwMode="auto">
            <a:xfrm rot="-10800000">
              <a:off x="2199" y="3546"/>
              <a:ext cx="375" cy="348"/>
            </a:xfrm>
            <a:prstGeom prst="line">
              <a:avLst/>
            </a:prstGeom>
            <a:noFill/>
            <a:ln w="9525">
              <a:solidFill>
                <a:schemeClr val="tx1"/>
              </a:solidFill>
              <a:round/>
              <a:headEnd/>
              <a:tailEnd/>
            </a:ln>
            <a:effectLst/>
          </p:spPr>
          <p:txBody>
            <a:bodyPr wrap="none" anchor="ctr"/>
            <a:lstStyle/>
            <a:p>
              <a:endParaRPr lang="en-US" sz="2000" b="1"/>
            </a:p>
          </p:txBody>
        </p:sp>
        <p:grpSp>
          <p:nvGrpSpPr>
            <p:cNvPr id="202" name="Group 48"/>
            <p:cNvGrpSpPr>
              <a:grpSpLocks/>
            </p:cNvGrpSpPr>
            <p:nvPr/>
          </p:nvGrpSpPr>
          <p:grpSpPr bwMode="auto">
            <a:xfrm>
              <a:off x="3738" y="2979"/>
              <a:ext cx="314" cy="427"/>
              <a:chOff x="2208" y="2021"/>
              <a:chExt cx="176" cy="395"/>
            </a:xfrm>
          </p:grpSpPr>
          <p:grpSp>
            <p:nvGrpSpPr>
              <p:cNvPr id="203" name="Group 49"/>
              <p:cNvGrpSpPr>
                <a:grpSpLocks/>
              </p:cNvGrpSpPr>
              <p:nvPr/>
            </p:nvGrpSpPr>
            <p:grpSpPr bwMode="auto">
              <a:xfrm>
                <a:off x="2208" y="2021"/>
                <a:ext cx="176" cy="49"/>
                <a:chOff x="2848" y="848"/>
                <a:chExt cx="140" cy="98"/>
              </a:xfrm>
            </p:grpSpPr>
            <p:sp>
              <p:nvSpPr>
                <p:cNvPr id="208" name="Line 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sz="2000" b="1"/>
                </a:p>
              </p:txBody>
            </p:sp>
            <p:sp>
              <p:nvSpPr>
                <p:cNvPr id="209" name="Line 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sz="2000" b="1"/>
                </a:p>
              </p:txBody>
            </p:sp>
            <p:sp>
              <p:nvSpPr>
                <p:cNvPr id="210" name="Line 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sz="2000" b="1"/>
                </a:p>
              </p:txBody>
            </p:sp>
          </p:grpSp>
          <p:grpSp>
            <p:nvGrpSpPr>
              <p:cNvPr id="204" name="Group 53"/>
              <p:cNvGrpSpPr>
                <a:grpSpLocks/>
              </p:cNvGrpSpPr>
              <p:nvPr/>
            </p:nvGrpSpPr>
            <p:grpSpPr bwMode="auto">
              <a:xfrm flipV="1">
                <a:off x="2208" y="2367"/>
                <a:ext cx="176" cy="49"/>
                <a:chOff x="2848" y="848"/>
                <a:chExt cx="140" cy="98"/>
              </a:xfrm>
            </p:grpSpPr>
            <p:sp>
              <p:nvSpPr>
                <p:cNvPr id="205" name="Line 5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lstStyle/>
                <a:p>
                  <a:endParaRPr lang="en-US" sz="2000" b="1"/>
                </a:p>
              </p:txBody>
            </p:sp>
            <p:sp>
              <p:nvSpPr>
                <p:cNvPr id="206" name="Line 5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lstStyle/>
                <a:p>
                  <a:endParaRPr lang="en-US" sz="2000" b="1"/>
                </a:p>
              </p:txBody>
            </p:sp>
            <p:sp>
              <p:nvSpPr>
                <p:cNvPr id="207" name="Line 5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lstStyle/>
                <a:p>
                  <a:endParaRPr lang="en-US" sz="2000" b="1"/>
                </a:p>
              </p:txBody>
            </p:sp>
          </p:grpSp>
        </p:grpSp>
      </p:gr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sz="half" idx="1"/>
          </p:nvPr>
        </p:nvSpPr>
        <p:spPr>
          <a:xfrm>
            <a:off x="0" y="3200400"/>
            <a:ext cx="9144000" cy="3317875"/>
          </a:xfrm>
        </p:spPr>
        <p:txBody>
          <a:bodyPr>
            <a:normAutofit/>
          </a:bodyPr>
          <a:lstStyle/>
          <a:p>
            <a:r>
              <a:rPr lang="en-US" sz="3200" b="1" dirty="0" smtClean="0"/>
              <a:t>Cars </a:t>
            </a:r>
            <a:r>
              <a:rPr lang="en-US" sz="3200" b="1" dirty="0"/>
              <a:t>“</a:t>
            </a:r>
            <a:r>
              <a:rPr lang="en-US" sz="3200" b="1" dirty="0">
                <a:solidFill>
                  <a:schemeClr val="accent6">
                    <a:lumMod val="50000"/>
                  </a:schemeClr>
                </a:solidFill>
              </a:rPr>
              <a:t>propagate</a:t>
            </a:r>
            <a:r>
              <a:rPr lang="en-US" sz="3200" b="1" dirty="0"/>
              <a:t>” at </a:t>
            </a:r>
            <a:r>
              <a:rPr lang="en-US" sz="3200" b="1" dirty="0" smtClean="0"/>
              <a:t>100 </a:t>
            </a:r>
            <a:r>
              <a:rPr lang="en-US" sz="3200" b="1" dirty="0"/>
              <a:t>km/hr</a:t>
            </a:r>
          </a:p>
          <a:p>
            <a:r>
              <a:rPr lang="en-US" sz="3200" b="1" dirty="0" smtClean="0"/>
              <a:t>Toll </a:t>
            </a:r>
            <a:r>
              <a:rPr lang="en-US" sz="3200" b="1" dirty="0"/>
              <a:t>booth takes 12 sec to service car </a:t>
            </a:r>
            <a:endParaRPr lang="en-US" sz="3200" b="1" dirty="0" smtClean="0"/>
          </a:p>
          <a:p>
            <a:pPr>
              <a:buNone/>
            </a:pPr>
            <a:r>
              <a:rPr lang="en-US" sz="3200" b="1" dirty="0" smtClean="0">
                <a:solidFill>
                  <a:schemeClr val="tx2"/>
                </a:solidFill>
              </a:rPr>
              <a:t>	(</a:t>
            </a:r>
            <a:r>
              <a:rPr lang="en-US" sz="3200" b="1" dirty="0">
                <a:solidFill>
                  <a:schemeClr val="tx2"/>
                </a:solidFill>
              </a:rPr>
              <a:t>transmission </a:t>
            </a:r>
            <a:r>
              <a:rPr lang="en-US" sz="3200" b="1" dirty="0" smtClean="0">
                <a:solidFill>
                  <a:schemeClr val="tx2"/>
                </a:solidFill>
              </a:rPr>
              <a:t>time)</a:t>
            </a:r>
            <a:endParaRPr lang="en-US" sz="3200" b="1" dirty="0">
              <a:solidFill>
                <a:schemeClr val="tx2"/>
              </a:solidFill>
            </a:endParaRPr>
          </a:p>
          <a:p>
            <a:r>
              <a:rPr lang="en-US" sz="3200" b="1" dirty="0" smtClean="0"/>
              <a:t>Analogy: car ~ bit</a:t>
            </a:r>
            <a:r>
              <a:rPr lang="en-US" sz="3200" b="1" dirty="0"/>
              <a:t>; caravan ~ packet</a:t>
            </a:r>
          </a:p>
          <a:p>
            <a:pPr marL="0" indent="0">
              <a:buNone/>
            </a:pPr>
            <a:endParaRPr lang="en-US" sz="1200" b="1" dirty="0" smtClean="0">
              <a:ln>
                <a:solidFill>
                  <a:schemeClr val="tx1"/>
                </a:solidFill>
              </a:ln>
              <a:solidFill>
                <a:schemeClr val="accent6">
                  <a:lumMod val="75000"/>
                </a:schemeClr>
              </a:solidFill>
            </a:endParaRPr>
          </a:p>
          <a:p>
            <a:pPr marL="0" indent="0">
              <a:buNone/>
            </a:pPr>
            <a:r>
              <a:rPr lang="en-US" b="1" dirty="0" smtClean="0">
                <a:ln>
                  <a:solidFill>
                    <a:schemeClr val="tx1"/>
                  </a:solidFill>
                </a:ln>
                <a:solidFill>
                  <a:schemeClr val="accent6">
                    <a:lumMod val="75000"/>
                  </a:schemeClr>
                </a:solidFill>
              </a:rPr>
              <a:t>     How </a:t>
            </a:r>
            <a:r>
              <a:rPr lang="en-US" b="1" dirty="0">
                <a:ln>
                  <a:solidFill>
                    <a:schemeClr val="tx1"/>
                  </a:solidFill>
                </a:ln>
                <a:solidFill>
                  <a:schemeClr val="accent6">
                    <a:lumMod val="75000"/>
                  </a:schemeClr>
                </a:solidFill>
              </a:rPr>
              <a:t>long until caravan is lined up before 2nd toll booth</a:t>
            </a:r>
            <a:r>
              <a:rPr lang="en-US" b="1" dirty="0">
                <a:ln>
                  <a:solidFill>
                    <a:schemeClr val="tx1"/>
                  </a:solidFill>
                </a:ln>
                <a:solidFill>
                  <a:srgbClr val="C00000"/>
                </a:solidFill>
              </a:rPr>
              <a:t>?</a:t>
            </a:r>
          </a:p>
          <a:p>
            <a:pPr>
              <a:buFont typeface="Wingdings" pitchFamily="2" charset="2"/>
              <a:buNone/>
            </a:pPr>
            <a:endParaRPr lang="en-US" b="1" dirty="0"/>
          </a:p>
        </p:txBody>
      </p:sp>
      <p:grpSp>
        <p:nvGrpSpPr>
          <p:cNvPr id="2" name="Group 42"/>
          <p:cNvGrpSpPr>
            <a:grpSpLocks/>
          </p:cNvGrpSpPr>
          <p:nvPr/>
        </p:nvGrpSpPr>
        <p:grpSpPr bwMode="auto">
          <a:xfrm>
            <a:off x="261938" y="1150938"/>
            <a:ext cx="8043862" cy="1744661"/>
            <a:chOff x="165" y="725"/>
            <a:chExt cx="5067" cy="1099"/>
          </a:xfrm>
        </p:grpSpPr>
        <p:grpSp>
          <p:nvGrpSpPr>
            <p:cNvPr id="3" name="Group 43"/>
            <p:cNvGrpSpPr>
              <a:grpSpLocks/>
            </p:cNvGrpSpPr>
            <p:nvPr/>
          </p:nvGrpSpPr>
          <p:grpSpPr bwMode="auto">
            <a:xfrm>
              <a:off x="3570" y="781"/>
              <a:ext cx="600" cy="1043"/>
              <a:chOff x="1392" y="938"/>
              <a:chExt cx="600" cy="1043"/>
            </a:xfrm>
          </p:grpSpPr>
          <p:sp>
            <p:nvSpPr>
              <p:cNvPr id="94252" name="Rectangle 44"/>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a:effectLst/>
            </p:spPr>
            <p:txBody>
              <a:bodyPr wrap="none" anchor="ctr"/>
              <a:lstStyle/>
              <a:p>
                <a:endParaRPr lang="en-US" b="1">
                  <a:solidFill>
                    <a:srgbClr val="FF0000"/>
                  </a:solidFill>
                </a:endParaRPr>
              </a:p>
            </p:txBody>
          </p:sp>
          <p:sp>
            <p:nvSpPr>
              <p:cNvPr id="94253" name="Text Box 45"/>
              <p:cNvSpPr txBox="1">
                <a:spLocks noChangeArrowheads="1"/>
              </p:cNvSpPr>
              <p:nvPr/>
            </p:nvSpPr>
            <p:spPr bwMode="auto">
              <a:xfrm>
                <a:off x="1392" y="1458"/>
                <a:ext cx="600" cy="523"/>
              </a:xfrm>
              <a:prstGeom prst="rect">
                <a:avLst/>
              </a:prstGeom>
              <a:noFill/>
              <a:ln w="9525">
                <a:noFill/>
                <a:miter lim="800000"/>
                <a:headEnd/>
                <a:tailEnd/>
              </a:ln>
              <a:effectLst/>
            </p:spPr>
            <p:txBody>
              <a:bodyPr wrap="none">
                <a:spAutoFit/>
              </a:bodyPr>
              <a:lstStyle/>
              <a:p>
                <a:pPr algn="ctr"/>
                <a:r>
                  <a:rPr lang="en-US" sz="2400" b="1" dirty="0">
                    <a:solidFill>
                      <a:srgbClr val="FF0000"/>
                    </a:solidFill>
                    <a:cs typeface="Tahoma" pitchFamily="34" charset="0"/>
                  </a:rPr>
                  <a:t>toll </a:t>
                </a:r>
              </a:p>
              <a:p>
                <a:pPr algn="ctr"/>
                <a:r>
                  <a:rPr lang="en-US" sz="2400" b="1" dirty="0">
                    <a:solidFill>
                      <a:srgbClr val="FF0000"/>
                    </a:solidFill>
                    <a:cs typeface="Tahoma" pitchFamily="34" charset="0"/>
                  </a:rPr>
                  <a:t>booth</a:t>
                </a:r>
              </a:p>
            </p:txBody>
          </p:sp>
        </p:grpSp>
        <p:grpSp>
          <p:nvGrpSpPr>
            <p:cNvPr id="4" name="Group 46"/>
            <p:cNvGrpSpPr>
              <a:grpSpLocks/>
            </p:cNvGrpSpPr>
            <p:nvPr/>
          </p:nvGrpSpPr>
          <p:grpSpPr bwMode="auto">
            <a:xfrm>
              <a:off x="1758" y="781"/>
              <a:ext cx="600" cy="1043"/>
              <a:chOff x="1377" y="938"/>
              <a:chExt cx="600" cy="1043"/>
            </a:xfrm>
          </p:grpSpPr>
          <p:sp>
            <p:nvSpPr>
              <p:cNvPr id="94255" name="Rectangle 47"/>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a:effectLst/>
            </p:spPr>
            <p:txBody>
              <a:bodyPr wrap="none" anchor="ctr"/>
              <a:lstStyle/>
              <a:p>
                <a:endParaRPr lang="en-US" b="1">
                  <a:solidFill>
                    <a:srgbClr val="FF0000"/>
                  </a:solidFill>
                </a:endParaRPr>
              </a:p>
            </p:txBody>
          </p:sp>
          <p:sp>
            <p:nvSpPr>
              <p:cNvPr id="94256" name="Text Box 48"/>
              <p:cNvSpPr txBox="1">
                <a:spLocks noChangeArrowheads="1"/>
              </p:cNvSpPr>
              <p:nvPr/>
            </p:nvSpPr>
            <p:spPr bwMode="auto">
              <a:xfrm>
                <a:off x="1377" y="1458"/>
                <a:ext cx="600" cy="523"/>
              </a:xfrm>
              <a:prstGeom prst="rect">
                <a:avLst/>
              </a:prstGeom>
              <a:noFill/>
              <a:ln w="9525">
                <a:noFill/>
                <a:miter lim="800000"/>
                <a:headEnd/>
                <a:tailEnd/>
              </a:ln>
              <a:effectLst/>
            </p:spPr>
            <p:txBody>
              <a:bodyPr wrap="none">
                <a:spAutoFit/>
              </a:bodyPr>
              <a:lstStyle/>
              <a:p>
                <a:pPr algn="ctr"/>
                <a:r>
                  <a:rPr lang="en-US" sz="2400" b="1" dirty="0">
                    <a:solidFill>
                      <a:srgbClr val="FF0000"/>
                    </a:solidFill>
                    <a:cs typeface="Tahoma" pitchFamily="34" charset="0"/>
                  </a:rPr>
                  <a:t>toll </a:t>
                </a:r>
              </a:p>
              <a:p>
                <a:pPr algn="ctr"/>
                <a:r>
                  <a:rPr lang="en-US" sz="2400" b="1" dirty="0">
                    <a:solidFill>
                      <a:srgbClr val="FF0000"/>
                    </a:solidFill>
                    <a:cs typeface="Tahoma" pitchFamily="34" charset="0"/>
                  </a:rPr>
                  <a:t>booth</a:t>
                </a:r>
              </a:p>
            </p:txBody>
          </p:sp>
        </p:grpSp>
        <p:sp>
          <p:nvSpPr>
            <p:cNvPr id="94257" name="AutoShape 49"/>
            <p:cNvSpPr>
              <a:spLocks/>
            </p:cNvSpPr>
            <p:nvPr/>
          </p:nvSpPr>
          <p:spPr bwMode="auto">
            <a:xfrm rot="-5400000">
              <a:off x="1012" y="307"/>
              <a:ext cx="50" cy="1743"/>
            </a:xfrm>
            <a:prstGeom prst="leftBrace">
              <a:avLst>
                <a:gd name="adj1" fmla="val 290500"/>
                <a:gd name="adj2" fmla="val 50000"/>
              </a:avLst>
            </a:prstGeom>
            <a:noFill/>
            <a:ln w="9525">
              <a:solidFill>
                <a:schemeClr val="tx1"/>
              </a:solidFill>
              <a:round/>
              <a:headEnd/>
              <a:tailEnd/>
            </a:ln>
            <a:effectLst/>
          </p:spPr>
          <p:txBody>
            <a:bodyPr wrap="none" anchor="ctr"/>
            <a:lstStyle/>
            <a:p>
              <a:endParaRPr lang="en-US" b="1">
                <a:solidFill>
                  <a:srgbClr val="FF0000"/>
                </a:solidFill>
              </a:endParaRPr>
            </a:p>
          </p:txBody>
        </p:sp>
        <p:sp>
          <p:nvSpPr>
            <p:cNvPr id="94258" name="Text Box 50"/>
            <p:cNvSpPr txBox="1">
              <a:spLocks noChangeArrowheads="1"/>
            </p:cNvSpPr>
            <p:nvPr/>
          </p:nvSpPr>
          <p:spPr bwMode="auto">
            <a:xfrm>
              <a:off x="192" y="1236"/>
              <a:ext cx="1584" cy="291"/>
            </a:xfrm>
            <a:prstGeom prst="rect">
              <a:avLst/>
            </a:prstGeom>
            <a:noFill/>
            <a:ln w="9525">
              <a:noFill/>
              <a:miter lim="800000"/>
              <a:headEnd/>
              <a:tailEnd/>
            </a:ln>
            <a:effectLst/>
          </p:spPr>
          <p:txBody>
            <a:bodyPr wrap="square">
              <a:spAutoFit/>
            </a:bodyPr>
            <a:lstStyle/>
            <a:p>
              <a:r>
                <a:rPr lang="en-US" sz="2400" b="1" dirty="0">
                  <a:solidFill>
                    <a:srgbClr val="FF0000"/>
                  </a:solidFill>
                  <a:cs typeface="Tahoma" pitchFamily="34" charset="0"/>
                </a:rPr>
                <a:t>ten-car </a:t>
              </a:r>
              <a:r>
                <a:rPr lang="en-US" sz="2400" b="1" dirty="0" smtClean="0">
                  <a:solidFill>
                    <a:srgbClr val="FF0000"/>
                  </a:solidFill>
                  <a:cs typeface="Tahoma" pitchFamily="34" charset="0"/>
                </a:rPr>
                <a:t>caravan</a:t>
              </a:r>
              <a:endParaRPr lang="en-US" sz="2400" b="1" dirty="0">
                <a:solidFill>
                  <a:srgbClr val="FF0000"/>
                </a:solidFill>
                <a:cs typeface="Tahoma" pitchFamily="34" charset="0"/>
              </a:endParaRPr>
            </a:p>
          </p:txBody>
        </p:sp>
        <p:sp>
          <p:nvSpPr>
            <p:cNvPr id="94259" name="Line 51"/>
            <p:cNvSpPr>
              <a:spLocks noChangeShapeType="1"/>
            </p:cNvSpPr>
            <p:nvPr/>
          </p:nvSpPr>
          <p:spPr bwMode="auto">
            <a:xfrm flipH="1">
              <a:off x="2160" y="976"/>
              <a:ext cx="415" cy="0"/>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sp>
          <p:nvSpPr>
            <p:cNvPr id="94260" name="Text Box 52"/>
            <p:cNvSpPr txBox="1">
              <a:spLocks noChangeArrowheads="1"/>
            </p:cNvSpPr>
            <p:nvPr/>
          </p:nvSpPr>
          <p:spPr bwMode="auto">
            <a:xfrm>
              <a:off x="2515" y="850"/>
              <a:ext cx="680" cy="523"/>
            </a:xfrm>
            <a:prstGeom prst="rect">
              <a:avLst/>
            </a:prstGeom>
            <a:noFill/>
            <a:ln w="9525">
              <a:noFill/>
              <a:miter lim="800000"/>
              <a:headEnd/>
              <a:tailEnd/>
            </a:ln>
            <a:effectLst/>
          </p:spPr>
          <p:txBody>
            <a:bodyPr>
              <a:spAutoFit/>
            </a:bodyPr>
            <a:lstStyle/>
            <a:p>
              <a:pPr algn="ctr"/>
              <a:r>
                <a:rPr lang="en-US" sz="2400" b="1" dirty="0">
                  <a:solidFill>
                    <a:srgbClr val="FF0000"/>
                  </a:solidFill>
                  <a:cs typeface="Tahoma" pitchFamily="34" charset="0"/>
                </a:rPr>
                <a:t>100 km</a:t>
              </a:r>
            </a:p>
          </p:txBody>
        </p:sp>
        <p:sp>
          <p:nvSpPr>
            <p:cNvPr id="94261" name="Line 53"/>
            <p:cNvSpPr>
              <a:spLocks noChangeShapeType="1"/>
            </p:cNvSpPr>
            <p:nvPr/>
          </p:nvSpPr>
          <p:spPr bwMode="auto">
            <a:xfrm flipH="1" flipV="1">
              <a:off x="3985" y="975"/>
              <a:ext cx="392" cy="1"/>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sp>
          <p:nvSpPr>
            <p:cNvPr id="94262" name="Text Box 54"/>
            <p:cNvSpPr txBox="1">
              <a:spLocks noChangeArrowheads="1"/>
            </p:cNvSpPr>
            <p:nvPr/>
          </p:nvSpPr>
          <p:spPr bwMode="auto">
            <a:xfrm>
              <a:off x="4377" y="850"/>
              <a:ext cx="680" cy="523"/>
            </a:xfrm>
            <a:prstGeom prst="rect">
              <a:avLst/>
            </a:prstGeom>
            <a:noFill/>
            <a:ln w="9525">
              <a:noFill/>
              <a:miter lim="800000"/>
              <a:headEnd/>
              <a:tailEnd/>
            </a:ln>
            <a:effectLst/>
          </p:spPr>
          <p:txBody>
            <a:bodyPr>
              <a:spAutoFit/>
            </a:bodyPr>
            <a:lstStyle/>
            <a:p>
              <a:pPr algn="ctr"/>
              <a:r>
                <a:rPr lang="en-US" sz="2400" b="1" dirty="0">
                  <a:solidFill>
                    <a:srgbClr val="FF0000"/>
                  </a:solidFill>
                  <a:cs typeface="Tahoma" pitchFamily="34" charset="0"/>
                </a:rPr>
                <a:t>100 km</a:t>
              </a:r>
            </a:p>
          </p:txBody>
        </p:sp>
        <p:sp>
          <p:nvSpPr>
            <p:cNvPr id="94263" name="Line 55"/>
            <p:cNvSpPr>
              <a:spLocks noChangeShapeType="1"/>
            </p:cNvSpPr>
            <p:nvPr/>
          </p:nvSpPr>
          <p:spPr bwMode="auto">
            <a:xfrm>
              <a:off x="5057" y="976"/>
              <a:ext cx="175" cy="0"/>
            </a:xfrm>
            <a:prstGeom prst="line">
              <a:avLst/>
            </a:prstGeom>
            <a:noFill/>
            <a:ln w="9525">
              <a:solidFill>
                <a:schemeClr val="tx1"/>
              </a:solidFill>
              <a:round/>
              <a:headEnd/>
              <a:tailEnd/>
            </a:ln>
            <a:effectLst/>
          </p:spPr>
          <p:txBody>
            <a:bodyPr wrap="none" anchor="ctr"/>
            <a:lstStyle/>
            <a:p>
              <a:endParaRPr lang="en-US" b="1">
                <a:solidFill>
                  <a:srgbClr val="FF0000"/>
                </a:solidFill>
              </a:endParaRPr>
            </a:p>
          </p:txBody>
        </p:sp>
        <p:sp>
          <p:nvSpPr>
            <p:cNvPr id="94264" name="Oval 56"/>
            <p:cNvSpPr>
              <a:spLocks noChangeArrowheads="1"/>
            </p:cNvSpPr>
            <p:nvPr/>
          </p:nvSpPr>
          <p:spPr bwMode="auto">
            <a:xfrm>
              <a:off x="679"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sp>
          <p:nvSpPr>
            <p:cNvPr id="94265" name="Oval 57"/>
            <p:cNvSpPr>
              <a:spLocks noChangeArrowheads="1"/>
            </p:cNvSpPr>
            <p:nvPr/>
          </p:nvSpPr>
          <p:spPr bwMode="auto">
            <a:xfrm>
              <a:off x="775"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sp>
          <p:nvSpPr>
            <p:cNvPr id="94266" name="Oval 58"/>
            <p:cNvSpPr>
              <a:spLocks noChangeArrowheads="1"/>
            </p:cNvSpPr>
            <p:nvPr/>
          </p:nvSpPr>
          <p:spPr bwMode="auto">
            <a:xfrm>
              <a:off x="916"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pic>
          <p:nvPicPr>
            <p:cNvPr id="94267" name="Picture 59" descr="MCj03985170000[1]"/>
            <p:cNvPicPr>
              <a:picLocks noChangeAspect="1" noChangeArrowheads="1"/>
            </p:cNvPicPr>
            <p:nvPr/>
          </p:nvPicPr>
          <p:blipFill>
            <a:blip r:embed="rId3"/>
            <a:srcRect/>
            <a:stretch>
              <a:fillRect/>
            </a:stretch>
          </p:blipFill>
          <p:spPr bwMode="auto">
            <a:xfrm flipH="1">
              <a:off x="984" y="920"/>
              <a:ext cx="472" cy="138"/>
            </a:xfrm>
            <a:prstGeom prst="rect">
              <a:avLst/>
            </a:prstGeom>
            <a:noFill/>
          </p:spPr>
        </p:pic>
        <p:pic>
          <p:nvPicPr>
            <p:cNvPr id="94268" name="Picture 60" descr="MCj03985170000[1]"/>
            <p:cNvPicPr>
              <a:picLocks noChangeAspect="1" noChangeArrowheads="1"/>
            </p:cNvPicPr>
            <p:nvPr/>
          </p:nvPicPr>
          <p:blipFill>
            <a:blip r:embed="rId3"/>
            <a:srcRect/>
            <a:stretch>
              <a:fillRect/>
            </a:stretch>
          </p:blipFill>
          <p:spPr bwMode="auto">
            <a:xfrm flipH="1">
              <a:off x="186" y="917"/>
              <a:ext cx="472" cy="138"/>
            </a:xfrm>
            <a:prstGeom prst="rect">
              <a:avLst/>
            </a:prstGeom>
            <a:noFill/>
          </p:spPr>
        </p:pic>
        <p:grpSp>
          <p:nvGrpSpPr>
            <p:cNvPr id="5" name="Group 61"/>
            <p:cNvGrpSpPr>
              <a:grpSpLocks/>
            </p:cNvGrpSpPr>
            <p:nvPr/>
          </p:nvGrpSpPr>
          <p:grpSpPr bwMode="auto">
            <a:xfrm>
              <a:off x="1816" y="725"/>
              <a:ext cx="344" cy="490"/>
              <a:chOff x="2365" y="1352"/>
              <a:chExt cx="1214" cy="1616"/>
            </a:xfrm>
          </p:grpSpPr>
          <p:pic>
            <p:nvPicPr>
              <p:cNvPr id="94270" name="Picture 62"/>
              <p:cNvPicPr>
                <a:picLocks noChangeAspect="1" noChangeArrowheads="1"/>
              </p:cNvPicPr>
              <p:nvPr/>
            </p:nvPicPr>
            <p:blipFill>
              <a:blip r:embed="rId4"/>
              <a:srcRect/>
              <a:stretch>
                <a:fillRect/>
              </a:stretch>
            </p:blipFill>
            <p:spPr bwMode="auto">
              <a:xfrm>
                <a:off x="2567" y="1352"/>
                <a:ext cx="1012" cy="1616"/>
              </a:xfrm>
              <a:prstGeom prst="rect">
                <a:avLst/>
              </a:prstGeom>
              <a:noFill/>
              <a:ln w="9525">
                <a:noFill/>
                <a:miter lim="800000"/>
                <a:headEnd/>
                <a:tailEnd/>
              </a:ln>
              <a:effectLst/>
            </p:spPr>
          </p:pic>
          <p:sp>
            <p:nvSpPr>
              <p:cNvPr id="94271" name="Rectangle 63"/>
              <p:cNvSpPr>
                <a:spLocks noChangeArrowheads="1"/>
              </p:cNvSpPr>
              <p:nvPr/>
            </p:nvSpPr>
            <p:spPr bwMode="auto">
              <a:xfrm>
                <a:off x="2365" y="2129"/>
                <a:ext cx="367" cy="210"/>
              </a:xfrm>
              <a:prstGeom prst="rect">
                <a:avLst/>
              </a:prstGeom>
              <a:solidFill>
                <a:schemeClr val="bg1"/>
              </a:solidFill>
              <a:ln w="9525">
                <a:noFill/>
                <a:miter lim="800000"/>
                <a:headEnd/>
                <a:tailEnd/>
              </a:ln>
              <a:effectLst/>
            </p:spPr>
            <p:txBody>
              <a:bodyPr wrap="none" anchor="ctr"/>
              <a:lstStyle/>
              <a:p>
                <a:endParaRPr lang="en-US" b="1">
                  <a:solidFill>
                    <a:srgbClr val="FF0000"/>
                  </a:solidFill>
                </a:endParaRPr>
              </a:p>
            </p:txBody>
          </p:sp>
        </p:grpSp>
        <p:pic>
          <p:nvPicPr>
            <p:cNvPr id="94272" name="Picture 64" descr="MCj03985170000[1]"/>
            <p:cNvPicPr>
              <a:picLocks noChangeAspect="1" noChangeArrowheads="1"/>
            </p:cNvPicPr>
            <p:nvPr/>
          </p:nvPicPr>
          <p:blipFill>
            <a:blip r:embed="rId3"/>
            <a:srcRect/>
            <a:stretch>
              <a:fillRect/>
            </a:stretch>
          </p:blipFill>
          <p:spPr bwMode="auto">
            <a:xfrm flipH="1">
              <a:off x="1465" y="933"/>
              <a:ext cx="472" cy="138"/>
            </a:xfrm>
            <a:prstGeom prst="rect">
              <a:avLst/>
            </a:prstGeom>
            <a:noFill/>
          </p:spPr>
        </p:pic>
        <p:grpSp>
          <p:nvGrpSpPr>
            <p:cNvPr id="6" name="Group 65"/>
            <p:cNvGrpSpPr>
              <a:grpSpLocks/>
            </p:cNvGrpSpPr>
            <p:nvPr/>
          </p:nvGrpSpPr>
          <p:grpSpPr bwMode="auto">
            <a:xfrm>
              <a:off x="3656" y="743"/>
              <a:ext cx="289" cy="490"/>
              <a:chOff x="2365" y="1352"/>
              <a:chExt cx="1022" cy="1616"/>
            </a:xfrm>
          </p:grpSpPr>
          <p:pic>
            <p:nvPicPr>
              <p:cNvPr id="94274" name="Picture 66"/>
              <p:cNvPicPr>
                <a:picLocks noChangeAspect="1" noChangeArrowheads="1"/>
              </p:cNvPicPr>
              <p:nvPr/>
            </p:nvPicPr>
            <p:blipFill>
              <a:blip r:embed="rId4"/>
              <a:srcRect/>
              <a:stretch>
                <a:fillRect/>
              </a:stretch>
            </p:blipFill>
            <p:spPr bwMode="auto">
              <a:xfrm>
                <a:off x="2373" y="1352"/>
                <a:ext cx="1014" cy="1616"/>
              </a:xfrm>
              <a:prstGeom prst="rect">
                <a:avLst/>
              </a:prstGeom>
              <a:noFill/>
              <a:ln w="9525">
                <a:noFill/>
                <a:miter lim="800000"/>
                <a:headEnd/>
                <a:tailEnd/>
              </a:ln>
              <a:effectLst/>
            </p:spPr>
          </p:pic>
          <p:sp>
            <p:nvSpPr>
              <p:cNvPr id="94275" name="Rectangle 67"/>
              <p:cNvSpPr>
                <a:spLocks noChangeArrowheads="1"/>
              </p:cNvSpPr>
              <p:nvPr/>
            </p:nvSpPr>
            <p:spPr bwMode="auto">
              <a:xfrm>
                <a:off x="2365" y="2129"/>
                <a:ext cx="367" cy="210"/>
              </a:xfrm>
              <a:prstGeom prst="rect">
                <a:avLst/>
              </a:prstGeom>
              <a:solidFill>
                <a:schemeClr val="bg1"/>
              </a:solidFill>
              <a:ln w="9525">
                <a:noFill/>
                <a:miter lim="800000"/>
                <a:headEnd/>
                <a:tailEnd/>
              </a:ln>
              <a:effectLst/>
            </p:spPr>
            <p:txBody>
              <a:bodyPr wrap="none" anchor="ctr"/>
              <a:lstStyle/>
              <a:p>
                <a:endParaRPr lang="en-US" b="1">
                  <a:solidFill>
                    <a:srgbClr val="FF0000"/>
                  </a:solidFill>
                </a:endParaRPr>
              </a:p>
            </p:txBody>
          </p:sp>
        </p:grpSp>
        <p:sp>
          <p:nvSpPr>
            <p:cNvPr id="94276" name="Line 68"/>
            <p:cNvSpPr>
              <a:spLocks noChangeShapeType="1"/>
            </p:cNvSpPr>
            <p:nvPr/>
          </p:nvSpPr>
          <p:spPr bwMode="auto">
            <a:xfrm>
              <a:off x="3195" y="976"/>
              <a:ext cx="546" cy="0"/>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grpSp>
      <p:sp>
        <p:nvSpPr>
          <p:cNvPr id="35" name="Rectangle 34"/>
          <p:cNvSpPr/>
          <p:nvPr/>
        </p:nvSpPr>
        <p:spPr>
          <a:xfrm>
            <a:off x="5855920" y="6400800"/>
            <a:ext cx="3288080" cy="400110"/>
          </a:xfrm>
          <a:prstGeom prst="rect">
            <a:avLst/>
          </a:prstGeom>
        </p:spPr>
        <p:txBody>
          <a:bodyPr wrap="none">
            <a:spAutoFit/>
          </a:bodyPr>
          <a:lstStyle/>
          <a:p>
            <a:r>
              <a:rPr lang="en-US" sz="2000" b="1" dirty="0" smtClean="0">
                <a:latin typeface="Consolas" pitchFamily="49" charset="0"/>
                <a:cs typeface="Tahoma" pitchFamily="34" charset="0"/>
              </a:rPr>
              <a:t>* From Kurose and Ross</a:t>
            </a:r>
            <a:endParaRPr lang="en-US" sz="900" dirty="0">
              <a:latin typeface="Consolas" pitchFamily="49" charset="0"/>
            </a:endParaRPr>
          </a:p>
        </p:txBody>
      </p:sp>
      <p:sp>
        <p:nvSpPr>
          <p:cNvPr id="37" name="TextBox 3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Caravan (analogy)</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261938" y="1150938"/>
            <a:ext cx="8043862" cy="1744661"/>
            <a:chOff x="165" y="725"/>
            <a:chExt cx="5067" cy="1099"/>
          </a:xfrm>
        </p:grpSpPr>
        <p:grpSp>
          <p:nvGrpSpPr>
            <p:cNvPr id="3" name="Group 43"/>
            <p:cNvGrpSpPr>
              <a:grpSpLocks/>
            </p:cNvGrpSpPr>
            <p:nvPr/>
          </p:nvGrpSpPr>
          <p:grpSpPr bwMode="auto">
            <a:xfrm>
              <a:off x="3570" y="781"/>
              <a:ext cx="600" cy="1043"/>
              <a:chOff x="1392" y="938"/>
              <a:chExt cx="600" cy="1043"/>
            </a:xfrm>
          </p:grpSpPr>
          <p:sp>
            <p:nvSpPr>
              <p:cNvPr id="94252" name="Rectangle 44"/>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a:effectLst/>
            </p:spPr>
            <p:txBody>
              <a:bodyPr wrap="none" anchor="ctr"/>
              <a:lstStyle/>
              <a:p>
                <a:endParaRPr lang="en-US" b="1">
                  <a:solidFill>
                    <a:srgbClr val="FF0000"/>
                  </a:solidFill>
                </a:endParaRPr>
              </a:p>
            </p:txBody>
          </p:sp>
          <p:sp>
            <p:nvSpPr>
              <p:cNvPr id="94253" name="Text Box 45"/>
              <p:cNvSpPr txBox="1">
                <a:spLocks noChangeArrowheads="1"/>
              </p:cNvSpPr>
              <p:nvPr/>
            </p:nvSpPr>
            <p:spPr bwMode="auto">
              <a:xfrm>
                <a:off x="1392" y="1458"/>
                <a:ext cx="600" cy="523"/>
              </a:xfrm>
              <a:prstGeom prst="rect">
                <a:avLst/>
              </a:prstGeom>
              <a:noFill/>
              <a:ln w="9525">
                <a:noFill/>
                <a:miter lim="800000"/>
                <a:headEnd/>
                <a:tailEnd/>
              </a:ln>
              <a:effectLst/>
            </p:spPr>
            <p:txBody>
              <a:bodyPr wrap="none">
                <a:spAutoFit/>
              </a:bodyPr>
              <a:lstStyle/>
              <a:p>
                <a:pPr algn="ctr"/>
                <a:r>
                  <a:rPr lang="en-US" sz="2400" b="1" dirty="0">
                    <a:solidFill>
                      <a:srgbClr val="FF0000"/>
                    </a:solidFill>
                    <a:cs typeface="Tahoma" pitchFamily="34" charset="0"/>
                  </a:rPr>
                  <a:t>toll </a:t>
                </a:r>
              </a:p>
              <a:p>
                <a:pPr algn="ctr"/>
                <a:r>
                  <a:rPr lang="en-US" sz="2400" b="1" dirty="0">
                    <a:solidFill>
                      <a:srgbClr val="FF0000"/>
                    </a:solidFill>
                    <a:cs typeface="Tahoma" pitchFamily="34" charset="0"/>
                  </a:rPr>
                  <a:t>booth</a:t>
                </a:r>
              </a:p>
            </p:txBody>
          </p:sp>
        </p:grpSp>
        <p:grpSp>
          <p:nvGrpSpPr>
            <p:cNvPr id="4" name="Group 46"/>
            <p:cNvGrpSpPr>
              <a:grpSpLocks/>
            </p:cNvGrpSpPr>
            <p:nvPr/>
          </p:nvGrpSpPr>
          <p:grpSpPr bwMode="auto">
            <a:xfrm>
              <a:off x="1758" y="781"/>
              <a:ext cx="600" cy="1043"/>
              <a:chOff x="1377" y="938"/>
              <a:chExt cx="600" cy="1043"/>
            </a:xfrm>
          </p:grpSpPr>
          <p:sp>
            <p:nvSpPr>
              <p:cNvPr id="94255" name="Rectangle 47"/>
              <p:cNvSpPr>
                <a:spLocks noChangeArrowheads="1"/>
              </p:cNvSpPr>
              <p:nvPr/>
            </p:nvSpPr>
            <p:spPr bwMode="auto">
              <a:xfrm>
                <a:off x="1568" y="938"/>
                <a:ext cx="47" cy="423"/>
              </a:xfrm>
              <a:prstGeom prst="rect">
                <a:avLst/>
              </a:prstGeom>
              <a:solidFill>
                <a:schemeClr val="accent1"/>
              </a:solidFill>
              <a:ln w="9525">
                <a:solidFill>
                  <a:schemeClr val="tx1"/>
                </a:solidFill>
                <a:miter lim="800000"/>
                <a:headEnd/>
                <a:tailEnd/>
              </a:ln>
              <a:effectLst/>
            </p:spPr>
            <p:txBody>
              <a:bodyPr wrap="none" anchor="ctr"/>
              <a:lstStyle/>
              <a:p>
                <a:endParaRPr lang="en-US" b="1">
                  <a:solidFill>
                    <a:srgbClr val="FF0000"/>
                  </a:solidFill>
                </a:endParaRPr>
              </a:p>
            </p:txBody>
          </p:sp>
          <p:sp>
            <p:nvSpPr>
              <p:cNvPr id="94256" name="Text Box 48"/>
              <p:cNvSpPr txBox="1">
                <a:spLocks noChangeArrowheads="1"/>
              </p:cNvSpPr>
              <p:nvPr/>
            </p:nvSpPr>
            <p:spPr bwMode="auto">
              <a:xfrm>
                <a:off x="1377" y="1458"/>
                <a:ext cx="600" cy="523"/>
              </a:xfrm>
              <a:prstGeom prst="rect">
                <a:avLst/>
              </a:prstGeom>
              <a:noFill/>
              <a:ln w="9525">
                <a:noFill/>
                <a:miter lim="800000"/>
                <a:headEnd/>
                <a:tailEnd/>
              </a:ln>
              <a:effectLst/>
            </p:spPr>
            <p:txBody>
              <a:bodyPr wrap="none">
                <a:spAutoFit/>
              </a:bodyPr>
              <a:lstStyle/>
              <a:p>
                <a:pPr algn="ctr"/>
                <a:r>
                  <a:rPr lang="en-US" sz="2400" b="1" dirty="0">
                    <a:solidFill>
                      <a:srgbClr val="FF0000"/>
                    </a:solidFill>
                    <a:cs typeface="Tahoma" pitchFamily="34" charset="0"/>
                  </a:rPr>
                  <a:t>toll </a:t>
                </a:r>
              </a:p>
              <a:p>
                <a:pPr algn="ctr"/>
                <a:r>
                  <a:rPr lang="en-US" sz="2400" b="1" dirty="0">
                    <a:solidFill>
                      <a:srgbClr val="FF0000"/>
                    </a:solidFill>
                    <a:cs typeface="Tahoma" pitchFamily="34" charset="0"/>
                  </a:rPr>
                  <a:t>booth</a:t>
                </a:r>
              </a:p>
            </p:txBody>
          </p:sp>
        </p:grpSp>
        <p:sp>
          <p:nvSpPr>
            <p:cNvPr id="94257" name="AutoShape 49"/>
            <p:cNvSpPr>
              <a:spLocks/>
            </p:cNvSpPr>
            <p:nvPr/>
          </p:nvSpPr>
          <p:spPr bwMode="auto">
            <a:xfrm rot="-5400000">
              <a:off x="1012" y="307"/>
              <a:ext cx="50" cy="1743"/>
            </a:xfrm>
            <a:prstGeom prst="leftBrace">
              <a:avLst>
                <a:gd name="adj1" fmla="val 290500"/>
                <a:gd name="adj2" fmla="val 50000"/>
              </a:avLst>
            </a:prstGeom>
            <a:noFill/>
            <a:ln w="9525">
              <a:solidFill>
                <a:schemeClr val="tx1"/>
              </a:solidFill>
              <a:round/>
              <a:headEnd/>
              <a:tailEnd/>
            </a:ln>
            <a:effectLst/>
          </p:spPr>
          <p:txBody>
            <a:bodyPr wrap="none" anchor="ctr"/>
            <a:lstStyle/>
            <a:p>
              <a:endParaRPr lang="en-US" b="1">
                <a:solidFill>
                  <a:srgbClr val="FF0000"/>
                </a:solidFill>
              </a:endParaRPr>
            </a:p>
          </p:txBody>
        </p:sp>
        <p:sp>
          <p:nvSpPr>
            <p:cNvPr id="94258" name="Text Box 50"/>
            <p:cNvSpPr txBox="1">
              <a:spLocks noChangeArrowheads="1"/>
            </p:cNvSpPr>
            <p:nvPr/>
          </p:nvSpPr>
          <p:spPr bwMode="auto">
            <a:xfrm>
              <a:off x="192" y="1236"/>
              <a:ext cx="1584" cy="291"/>
            </a:xfrm>
            <a:prstGeom prst="rect">
              <a:avLst/>
            </a:prstGeom>
            <a:noFill/>
            <a:ln w="9525">
              <a:noFill/>
              <a:miter lim="800000"/>
              <a:headEnd/>
              <a:tailEnd/>
            </a:ln>
            <a:effectLst/>
          </p:spPr>
          <p:txBody>
            <a:bodyPr wrap="square">
              <a:spAutoFit/>
            </a:bodyPr>
            <a:lstStyle/>
            <a:p>
              <a:r>
                <a:rPr lang="en-US" sz="2400" b="1" dirty="0">
                  <a:solidFill>
                    <a:srgbClr val="FF0000"/>
                  </a:solidFill>
                  <a:cs typeface="Tahoma" pitchFamily="34" charset="0"/>
                </a:rPr>
                <a:t>ten-car </a:t>
              </a:r>
              <a:r>
                <a:rPr lang="en-US" sz="2400" b="1" dirty="0" smtClean="0">
                  <a:solidFill>
                    <a:srgbClr val="FF0000"/>
                  </a:solidFill>
                  <a:cs typeface="Tahoma" pitchFamily="34" charset="0"/>
                </a:rPr>
                <a:t>caravan</a:t>
              </a:r>
              <a:endParaRPr lang="en-US" sz="2400" b="1" dirty="0">
                <a:solidFill>
                  <a:srgbClr val="FF0000"/>
                </a:solidFill>
                <a:cs typeface="Tahoma" pitchFamily="34" charset="0"/>
              </a:endParaRPr>
            </a:p>
          </p:txBody>
        </p:sp>
        <p:sp>
          <p:nvSpPr>
            <p:cNvPr id="94259" name="Line 51"/>
            <p:cNvSpPr>
              <a:spLocks noChangeShapeType="1"/>
            </p:cNvSpPr>
            <p:nvPr/>
          </p:nvSpPr>
          <p:spPr bwMode="auto">
            <a:xfrm flipH="1">
              <a:off x="2160" y="976"/>
              <a:ext cx="415" cy="0"/>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sp>
          <p:nvSpPr>
            <p:cNvPr id="94260" name="Text Box 52"/>
            <p:cNvSpPr txBox="1">
              <a:spLocks noChangeArrowheads="1"/>
            </p:cNvSpPr>
            <p:nvPr/>
          </p:nvSpPr>
          <p:spPr bwMode="auto">
            <a:xfrm>
              <a:off x="2515" y="850"/>
              <a:ext cx="680" cy="523"/>
            </a:xfrm>
            <a:prstGeom prst="rect">
              <a:avLst/>
            </a:prstGeom>
            <a:noFill/>
            <a:ln w="9525">
              <a:noFill/>
              <a:miter lim="800000"/>
              <a:headEnd/>
              <a:tailEnd/>
            </a:ln>
            <a:effectLst/>
          </p:spPr>
          <p:txBody>
            <a:bodyPr>
              <a:spAutoFit/>
            </a:bodyPr>
            <a:lstStyle/>
            <a:p>
              <a:pPr algn="ctr"/>
              <a:r>
                <a:rPr lang="en-US" sz="2400" b="1" dirty="0">
                  <a:solidFill>
                    <a:srgbClr val="FF0000"/>
                  </a:solidFill>
                  <a:cs typeface="Tahoma" pitchFamily="34" charset="0"/>
                </a:rPr>
                <a:t>100 km</a:t>
              </a:r>
            </a:p>
          </p:txBody>
        </p:sp>
        <p:sp>
          <p:nvSpPr>
            <p:cNvPr id="94261" name="Line 53"/>
            <p:cNvSpPr>
              <a:spLocks noChangeShapeType="1"/>
            </p:cNvSpPr>
            <p:nvPr/>
          </p:nvSpPr>
          <p:spPr bwMode="auto">
            <a:xfrm flipH="1" flipV="1">
              <a:off x="3985" y="975"/>
              <a:ext cx="392" cy="1"/>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sp>
          <p:nvSpPr>
            <p:cNvPr id="94262" name="Text Box 54"/>
            <p:cNvSpPr txBox="1">
              <a:spLocks noChangeArrowheads="1"/>
            </p:cNvSpPr>
            <p:nvPr/>
          </p:nvSpPr>
          <p:spPr bwMode="auto">
            <a:xfrm>
              <a:off x="4377" y="850"/>
              <a:ext cx="680" cy="523"/>
            </a:xfrm>
            <a:prstGeom prst="rect">
              <a:avLst/>
            </a:prstGeom>
            <a:noFill/>
            <a:ln w="9525">
              <a:noFill/>
              <a:miter lim="800000"/>
              <a:headEnd/>
              <a:tailEnd/>
            </a:ln>
            <a:effectLst/>
          </p:spPr>
          <p:txBody>
            <a:bodyPr>
              <a:spAutoFit/>
            </a:bodyPr>
            <a:lstStyle/>
            <a:p>
              <a:pPr algn="ctr"/>
              <a:r>
                <a:rPr lang="en-US" sz="2400" b="1" dirty="0">
                  <a:solidFill>
                    <a:srgbClr val="FF0000"/>
                  </a:solidFill>
                  <a:cs typeface="Tahoma" pitchFamily="34" charset="0"/>
                </a:rPr>
                <a:t>100 km</a:t>
              </a:r>
            </a:p>
          </p:txBody>
        </p:sp>
        <p:sp>
          <p:nvSpPr>
            <p:cNvPr id="94263" name="Line 55"/>
            <p:cNvSpPr>
              <a:spLocks noChangeShapeType="1"/>
            </p:cNvSpPr>
            <p:nvPr/>
          </p:nvSpPr>
          <p:spPr bwMode="auto">
            <a:xfrm>
              <a:off x="5057" y="976"/>
              <a:ext cx="175" cy="0"/>
            </a:xfrm>
            <a:prstGeom prst="line">
              <a:avLst/>
            </a:prstGeom>
            <a:noFill/>
            <a:ln w="9525">
              <a:solidFill>
                <a:schemeClr val="tx1"/>
              </a:solidFill>
              <a:round/>
              <a:headEnd/>
              <a:tailEnd/>
            </a:ln>
            <a:effectLst/>
          </p:spPr>
          <p:txBody>
            <a:bodyPr wrap="none" anchor="ctr"/>
            <a:lstStyle/>
            <a:p>
              <a:endParaRPr lang="en-US" b="1">
                <a:solidFill>
                  <a:srgbClr val="FF0000"/>
                </a:solidFill>
              </a:endParaRPr>
            </a:p>
          </p:txBody>
        </p:sp>
        <p:sp>
          <p:nvSpPr>
            <p:cNvPr id="94264" name="Oval 56"/>
            <p:cNvSpPr>
              <a:spLocks noChangeArrowheads="1"/>
            </p:cNvSpPr>
            <p:nvPr/>
          </p:nvSpPr>
          <p:spPr bwMode="auto">
            <a:xfrm>
              <a:off x="679"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sp>
          <p:nvSpPr>
            <p:cNvPr id="94265" name="Oval 57"/>
            <p:cNvSpPr>
              <a:spLocks noChangeArrowheads="1"/>
            </p:cNvSpPr>
            <p:nvPr/>
          </p:nvSpPr>
          <p:spPr bwMode="auto">
            <a:xfrm>
              <a:off x="775"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sp>
          <p:nvSpPr>
            <p:cNvPr id="94266" name="Oval 58"/>
            <p:cNvSpPr>
              <a:spLocks noChangeArrowheads="1"/>
            </p:cNvSpPr>
            <p:nvPr/>
          </p:nvSpPr>
          <p:spPr bwMode="auto">
            <a:xfrm>
              <a:off x="916" y="976"/>
              <a:ext cx="47" cy="47"/>
            </a:xfrm>
            <a:prstGeom prst="ellipse">
              <a:avLst/>
            </a:prstGeom>
            <a:solidFill>
              <a:srgbClr val="FF0000"/>
            </a:solidFill>
            <a:ln w="9525">
              <a:noFill/>
              <a:round/>
              <a:headEnd/>
              <a:tailEnd/>
            </a:ln>
            <a:effectLst/>
          </p:spPr>
          <p:txBody>
            <a:bodyPr wrap="none" anchor="ctr"/>
            <a:lstStyle/>
            <a:p>
              <a:endParaRPr lang="en-US" b="1">
                <a:solidFill>
                  <a:srgbClr val="FF0000"/>
                </a:solidFill>
              </a:endParaRPr>
            </a:p>
          </p:txBody>
        </p:sp>
        <p:pic>
          <p:nvPicPr>
            <p:cNvPr id="94267" name="Picture 59" descr="MCj03985170000[1]"/>
            <p:cNvPicPr>
              <a:picLocks noChangeAspect="1" noChangeArrowheads="1"/>
            </p:cNvPicPr>
            <p:nvPr/>
          </p:nvPicPr>
          <p:blipFill>
            <a:blip r:embed="rId3"/>
            <a:srcRect/>
            <a:stretch>
              <a:fillRect/>
            </a:stretch>
          </p:blipFill>
          <p:spPr bwMode="auto">
            <a:xfrm flipH="1">
              <a:off x="984" y="920"/>
              <a:ext cx="472" cy="138"/>
            </a:xfrm>
            <a:prstGeom prst="rect">
              <a:avLst/>
            </a:prstGeom>
            <a:noFill/>
          </p:spPr>
        </p:pic>
        <p:pic>
          <p:nvPicPr>
            <p:cNvPr id="94268" name="Picture 60" descr="MCj03985170000[1]"/>
            <p:cNvPicPr>
              <a:picLocks noChangeAspect="1" noChangeArrowheads="1"/>
            </p:cNvPicPr>
            <p:nvPr/>
          </p:nvPicPr>
          <p:blipFill>
            <a:blip r:embed="rId3"/>
            <a:srcRect/>
            <a:stretch>
              <a:fillRect/>
            </a:stretch>
          </p:blipFill>
          <p:spPr bwMode="auto">
            <a:xfrm flipH="1">
              <a:off x="186" y="917"/>
              <a:ext cx="472" cy="138"/>
            </a:xfrm>
            <a:prstGeom prst="rect">
              <a:avLst/>
            </a:prstGeom>
            <a:noFill/>
          </p:spPr>
        </p:pic>
        <p:grpSp>
          <p:nvGrpSpPr>
            <p:cNvPr id="5" name="Group 61"/>
            <p:cNvGrpSpPr>
              <a:grpSpLocks/>
            </p:cNvGrpSpPr>
            <p:nvPr/>
          </p:nvGrpSpPr>
          <p:grpSpPr bwMode="auto">
            <a:xfrm>
              <a:off x="1816" y="725"/>
              <a:ext cx="344" cy="490"/>
              <a:chOff x="2365" y="1352"/>
              <a:chExt cx="1214" cy="1616"/>
            </a:xfrm>
          </p:grpSpPr>
          <p:pic>
            <p:nvPicPr>
              <p:cNvPr id="94270" name="Picture 62"/>
              <p:cNvPicPr>
                <a:picLocks noChangeAspect="1" noChangeArrowheads="1"/>
              </p:cNvPicPr>
              <p:nvPr/>
            </p:nvPicPr>
            <p:blipFill>
              <a:blip r:embed="rId4"/>
              <a:srcRect/>
              <a:stretch>
                <a:fillRect/>
              </a:stretch>
            </p:blipFill>
            <p:spPr bwMode="auto">
              <a:xfrm>
                <a:off x="2567" y="1352"/>
                <a:ext cx="1012" cy="1616"/>
              </a:xfrm>
              <a:prstGeom prst="rect">
                <a:avLst/>
              </a:prstGeom>
              <a:noFill/>
              <a:ln w="9525">
                <a:noFill/>
                <a:miter lim="800000"/>
                <a:headEnd/>
                <a:tailEnd/>
              </a:ln>
              <a:effectLst/>
            </p:spPr>
          </p:pic>
          <p:sp>
            <p:nvSpPr>
              <p:cNvPr id="94271" name="Rectangle 63"/>
              <p:cNvSpPr>
                <a:spLocks noChangeArrowheads="1"/>
              </p:cNvSpPr>
              <p:nvPr/>
            </p:nvSpPr>
            <p:spPr bwMode="auto">
              <a:xfrm>
                <a:off x="2365" y="2129"/>
                <a:ext cx="367" cy="210"/>
              </a:xfrm>
              <a:prstGeom prst="rect">
                <a:avLst/>
              </a:prstGeom>
              <a:solidFill>
                <a:schemeClr val="bg1"/>
              </a:solidFill>
              <a:ln w="9525">
                <a:noFill/>
                <a:miter lim="800000"/>
                <a:headEnd/>
                <a:tailEnd/>
              </a:ln>
              <a:effectLst/>
            </p:spPr>
            <p:txBody>
              <a:bodyPr wrap="none" anchor="ctr"/>
              <a:lstStyle/>
              <a:p>
                <a:endParaRPr lang="en-US" b="1">
                  <a:solidFill>
                    <a:srgbClr val="FF0000"/>
                  </a:solidFill>
                </a:endParaRPr>
              </a:p>
            </p:txBody>
          </p:sp>
        </p:grpSp>
        <p:pic>
          <p:nvPicPr>
            <p:cNvPr id="94272" name="Picture 64" descr="MCj03985170000[1]"/>
            <p:cNvPicPr>
              <a:picLocks noChangeAspect="1" noChangeArrowheads="1"/>
            </p:cNvPicPr>
            <p:nvPr/>
          </p:nvPicPr>
          <p:blipFill>
            <a:blip r:embed="rId3"/>
            <a:srcRect/>
            <a:stretch>
              <a:fillRect/>
            </a:stretch>
          </p:blipFill>
          <p:spPr bwMode="auto">
            <a:xfrm flipH="1">
              <a:off x="1465" y="933"/>
              <a:ext cx="472" cy="138"/>
            </a:xfrm>
            <a:prstGeom prst="rect">
              <a:avLst/>
            </a:prstGeom>
            <a:noFill/>
          </p:spPr>
        </p:pic>
        <p:grpSp>
          <p:nvGrpSpPr>
            <p:cNvPr id="6" name="Group 65"/>
            <p:cNvGrpSpPr>
              <a:grpSpLocks/>
            </p:cNvGrpSpPr>
            <p:nvPr/>
          </p:nvGrpSpPr>
          <p:grpSpPr bwMode="auto">
            <a:xfrm>
              <a:off x="3656" y="743"/>
              <a:ext cx="289" cy="490"/>
              <a:chOff x="2365" y="1352"/>
              <a:chExt cx="1022" cy="1616"/>
            </a:xfrm>
          </p:grpSpPr>
          <p:pic>
            <p:nvPicPr>
              <p:cNvPr id="94274" name="Picture 66"/>
              <p:cNvPicPr>
                <a:picLocks noChangeAspect="1" noChangeArrowheads="1"/>
              </p:cNvPicPr>
              <p:nvPr/>
            </p:nvPicPr>
            <p:blipFill>
              <a:blip r:embed="rId4"/>
              <a:srcRect/>
              <a:stretch>
                <a:fillRect/>
              </a:stretch>
            </p:blipFill>
            <p:spPr bwMode="auto">
              <a:xfrm>
                <a:off x="2373" y="1352"/>
                <a:ext cx="1014" cy="1616"/>
              </a:xfrm>
              <a:prstGeom prst="rect">
                <a:avLst/>
              </a:prstGeom>
              <a:noFill/>
              <a:ln w="9525">
                <a:noFill/>
                <a:miter lim="800000"/>
                <a:headEnd/>
                <a:tailEnd/>
              </a:ln>
              <a:effectLst/>
            </p:spPr>
          </p:pic>
          <p:sp>
            <p:nvSpPr>
              <p:cNvPr id="94275" name="Rectangle 67"/>
              <p:cNvSpPr>
                <a:spLocks noChangeArrowheads="1"/>
              </p:cNvSpPr>
              <p:nvPr/>
            </p:nvSpPr>
            <p:spPr bwMode="auto">
              <a:xfrm>
                <a:off x="2365" y="2129"/>
                <a:ext cx="367" cy="210"/>
              </a:xfrm>
              <a:prstGeom prst="rect">
                <a:avLst/>
              </a:prstGeom>
              <a:solidFill>
                <a:schemeClr val="bg1"/>
              </a:solidFill>
              <a:ln w="9525">
                <a:noFill/>
                <a:miter lim="800000"/>
                <a:headEnd/>
                <a:tailEnd/>
              </a:ln>
              <a:effectLst/>
            </p:spPr>
            <p:txBody>
              <a:bodyPr wrap="none" anchor="ctr"/>
              <a:lstStyle/>
              <a:p>
                <a:endParaRPr lang="en-US" b="1">
                  <a:solidFill>
                    <a:srgbClr val="FF0000"/>
                  </a:solidFill>
                </a:endParaRPr>
              </a:p>
            </p:txBody>
          </p:sp>
        </p:grpSp>
        <p:sp>
          <p:nvSpPr>
            <p:cNvPr id="94276" name="Line 68"/>
            <p:cNvSpPr>
              <a:spLocks noChangeShapeType="1"/>
            </p:cNvSpPr>
            <p:nvPr/>
          </p:nvSpPr>
          <p:spPr bwMode="auto">
            <a:xfrm>
              <a:off x="3195" y="976"/>
              <a:ext cx="546" cy="0"/>
            </a:xfrm>
            <a:prstGeom prst="line">
              <a:avLst/>
            </a:prstGeom>
            <a:noFill/>
            <a:ln w="9525">
              <a:solidFill>
                <a:schemeClr val="tx1"/>
              </a:solidFill>
              <a:round/>
              <a:headEnd/>
              <a:tailEnd type="triangle" w="med" len="med"/>
            </a:ln>
            <a:effectLst/>
          </p:spPr>
          <p:txBody>
            <a:bodyPr wrap="none" anchor="ctr"/>
            <a:lstStyle/>
            <a:p>
              <a:endParaRPr lang="en-US" b="1">
                <a:solidFill>
                  <a:srgbClr val="FF0000"/>
                </a:solidFill>
              </a:endParaRPr>
            </a:p>
          </p:txBody>
        </p:sp>
      </p:grpSp>
      <p:sp>
        <p:nvSpPr>
          <p:cNvPr id="37" name="TextBox 3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Caravan (analogy)</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33" name="Rectangle 4"/>
          <p:cNvSpPr txBox="1">
            <a:spLocks noChangeArrowheads="1"/>
          </p:cNvSpPr>
          <p:nvPr/>
        </p:nvSpPr>
        <p:spPr>
          <a:xfrm>
            <a:off x="317499" y="3352800"/>
            <a:ext cx="8369301" cy="3365500"/>
          </a:xfrm>
          <a:prstGeom prst="rect">
            <a:avLst/>
          </a:prstGeom>
        </p:spPr>
        <p:txBody>
          <a:bodyPr vert="horz" lIns="91440" tIns="45720" rIns="91440" bIns="45720" rtlCol="0">
            <a:normAutofit/>
          </a:bodyPr>
          <a:lstStyle/>
          <a:p>
            <a:pPr marL="342900" marR="0" lvl="0" indent="-342900" fontAlgn="auto">
              <a:lnSpc>
                <a:spcPct val="100000"/>
              </a:lnSpc>
              <a:spcBef>
                <a:spcPct val="20000"/>
              </a:spcBef>
              <a:spcAft>
                <a:spcPts val="0"/>
              </a:spcAft>
              <a:buClrTx/>
              <a:buSzTx/>
              <a:buFont typeface="Arial" pitchFamily="34" charset="0"/>
              <a:buChar char="•"/>
              <a:tabLst/>
              <a:defRPr/>
            </a:pPr>
            <a:r>
              <a:rPr lang="en-US" sz="3200" b="1" dirty="0" smtClean="0"/>
              <a:t>Time to “push” entire caravan through toll booth onto highway = 12*10 = 120 sec</a:t>
            </a:r>
          </a:p>
          <a:p>
            <a:pPr marL="342900" marR="0" lvl="0" indent="-342900" fontAlgn="auto">
              <a:lnSpc>
                <a:spcPct val="100000"/>
              </a:lnSpc>
              <a:spcBef>
                <a:spcPct val="20000"/>
              </a:spcBef>
              <a:spcAft>
                <a:spcPts val="0"/>
              </a:spcAft>
              <a:buClrTx/>
              <a:buSzTx/>
              <a:buFont typeface="Arial" pitchFamily="34" charset="0"/>
              <a:buChar char="•"/>
              <a:tabLst/>
              <a:defRPr/>
            </a:pPr>
            <a:r>
              <a:rPr lang="en-US" sz="3200" b="1" dirty="0" smtClean="0"/>
              <a:t>Time for last car to propagate from 1st to 2nd toll both: 100km/(100km/hr)= 1 hr</a:t>
            </a:r>
          </a:p>
          <a:p>
            <a:pPr marL="342900" marR="0" lvl="0" indent="-342900" algn="l" defTabSz="914400" rtl="0" eaLnBrk="1" fontAlgn="auto" latinLnBrk="0" hangingPunct="1">
              <a:lnSpc>
                <a:spcPct val="100000"/>
              </a:lnSpc>
              <a:spcBef>
                <a:spcPct val="20000"/>
              </a:spcBef>
              <a:spcAft>
                <a:spcPts val="0"/>
              </a:spcAft>
              <a:buClrTx/>
              <a:buSzTx/>
              <a:tabLst/>
              <a:defRPr/>
            </a:pPr>
            <a:endParaRPr lang="en-US" sz="600" b="1" dirty="0" smtClean="0">
              <a:ln>
                <a:solidFill>
                  <a:schemeClr val="tx1"/>
                </a:solidFill>
              </a:ln>
              <a:solidFill>
                <a:schemeClr val="accent6">
                  <a:lumMod val="75000"/>
                </a:schemeClr>
              </a:solidFill>
            </a:endParaRP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smtClean="0">
                <a:ln>
                  <a:solidFill>
                    <a:schemeClr val="tx1"/>
                  </a:solidFill>
                </a:ln>
                <a:solidFill>
                  <a:schemeClr val="accent6">
                    <a:lumMod val="75000"/>
                  </a:schemeClr>
                </a:solidFill>
              </a:rPr>
              <a:t>	</a:t>
            </a:r>
            <a:r>
              <a:rPr lang="en-US" sz="3000" b="1" dirty="0" smtClean="0">
                <a:ln>
                  <a:solidFill>
                    <a:schemeClr val="tx1"/>
                  </a:solidFill>
                </a:ln>
                <a:solidFill>
                  <a:schemeClr val="accent6">
                    <a:lumMod val="75000"/>
                  </a:schemeClr>
                </a:solidFill>
              </a:rPr>
              <a:t>Answer: 62 minutes</a:t>
            </a:r>
            <a:endParaRPr lang="en-US" sz="3000" b="1" dirty="0">
              <a:ln>
                <a:solidFill>
                  <a:schemeClr val="tx1"/>
                </a:solidFill>
              </a:ln>
              <a:solidFill>
                <a:schemeClr val="accent6">
                  <a:lumMod val="7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b="1132"/>
          <a:stretch>
            <a:fillRect/>
          </a:stretch>
        </p:blipFill>
        <p:spPr bwMode="auto">
          <a:xfrm>
            <a:off x="212575" y="1"/>
            <a:ext cx="7940825" cy="6858000"/>
          </a:xfrm>
          <a:prstGeom prst="rect">
            <a:avLst/>
          </a:prstGeom>
          <a:noFill/>
          <a:ln w="9525">
            <a:noFill/>
            <a:miter lim="800000"/>
            <a:headEnd/>
            <a:tailEnd/>
          </a:ln>
          <a:effectLst/>
        </p:spPr>
      </p:pic>
      <p:sp>
        <p:nvSpPr>
          <p:cNvPr id="6" name="Rectangle 5"/>
          <p:cNvSpPr/>
          <p:nvPr/>
        </p:nvSpPr>
        <p:spPr>
          <a:xfrm>
            <a:off x="4724400" y="152400"/>
            <a:ext cx="3276600" cy="1384995"/>
          </a:xfrm>
          <a:prstGeom prst="rect">
            <a:avLst/>
          </a:prstGeom>
          <a:solidFill>
            <a:schemeClr val="accent6">
              <a:lumMod val="75000"/>
            </a:schemeClr>
          </a:solidFill>
        </p:spPr>
        <p:txBody>
          <a:bodyPr wrap="square">
            <a:spAutoFit/>
          </a:bodyPr>
          <a:lstStyle/>
          <a:p>
            <a:pPr algn="ctr" rtl="0"/>
            <a:r>
              <a:rPr lang="en-US" sz="2800" dirty="0" smtClean="0">
                <a:latin typeface="Tahoma" pitchFamily="34" charset="0"/>
                <a:cs typeface="Tahoma" pitchFamily="34" charset="0"/>
              </a:rPr>
              <a:t>Effect of </a:t>
            </a:r>
            <a:r>
              <a:rPr lang="en-US" sz="2800" dirty="0" smtClean="0">
                <a:ln>
                  <a:solidFill>
                    <a:schemeClr val="tx1"/>
                  </a:solidFill>
                </a:ln>
                <a:solidFill>
                  <a:schemeClr val="tx2"/>
                </a:solidFill>
                <a:latin typeface="Tahoma" pitchFamily="34" charset="0"/>
                <a:cs typeface="Tahoma" pitchFamily="34" charset="0"/>
              </a:rPr>
              <a:t>RTT</a:t>
            </a:r>
            <a:r>
              <a:rPr lang="en-US" sz="2800" dirty="0" smtClean="0">
                <a:latin typeface="Tahoma" pitchFamily="34" charset="0"/>
                <a:cs typeface="Tahoma" pitchFamily="34" charset="0"/>
              </a:rPr>
              <a:t> and </a:t>
            </a:r>
          </a:p>
          <a:p>
            <a:pPr algn="ctr" rtl="0"/>
            <a:r>
              <a:rPr lang="en-US" sz="2800" dirty="0" smtClean="0">
                <a:ln>
                  <a:solidFill>
                    <a:schemeClr val="tx1"/>
                  </a:solidFill>
                </a:ln>
                <a:solidFill>
                  <a:schemeClr val="tx2"/>
                </a:solidFill>
                <a:latin typeface="Tahoma" pitchFamily="34" charset="0"/>
                <a:cs typeface="Tahoma" pitchFamily="34" charset="0"/>
              </a:rPr>
              <a:t>link throughput </a:t>
            </a:r>
            <a:r>
              <a:rPr lang="en-US" sz="2800" dirty="0" smtClean="0">
                <a:latin typeface="Tahoma" pitchFamily="34" charset="0"/>
                <a:cs typeface="Tahoma" pitchFamily="34" charset="0"/>
              </a:rPr>
              <a:t>on perceived latency</a:t>
            </a:r>
            <a:r>
              <a:rPr lang="en-US" sz="2800" b="1" kern="1200" dirty="0" smtClean="0">
                <a:effectLst>
                  <a:outerShdw dir="5040000" algn="tl">
                    <a:srgbClr val="1F497D">
                      <a:lumMod val="75000"/>
                    </a:srgbClr>
                  </a:outerShdw>
                </a:effectLst>
                <a:latin typeface="Tahoma" pitchFamily="34" charset="0"/>
                <a:ea typeface="+mn-ea"/>
                <a:cs typeface="Tahoma" pitchFamily="34" charset="0"/>
              </a:rPr>
              <a:t> </a:t>
            </a:r>
            <a:endParaRPr lang="en-US" sz="2800" b="1" kern="1200" dirty="0">
              <a:effectLst>
                <a:outerShdw dir="5040000" algn="tl">
                  <a:srgbClr val="1F497D">
                    <a:lumMod val="75000"/>
                  </a:srgbClr>
                </a:outerShdw>
              </a:effectLst>
              <a:latin typeface="Tahoma" pitchFamily="34" charset="0"/>
              <a:ea typeface="+mn-ea"/>
              <a:cs typeface="Tahoma" pitchFamily="34" charset="0"/>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3074" name="Picture 2"/>
          <p:cNvPicPr>
            <a:picLocks noChangeAspect="1" noChangeArrowheads="1"/>
          </p:cNvPicPr>
          <p:nvPr/>
        </p:nvPicPr>
        <p:blipFill>
          <a:blip r:embed="rId3"/>
          <a:srcRect/>
          <a:stretch>
            <a:fillRect/>
          </a:stretch>
        </p:blipFill>
        <p:spPr bwMode="auto">
          <a:xfrm>
            <a:off x="152400" y="1676400"/>
            <a:ext cx="8529637" cy="2209800"/>
          </a:xfrm>
          <a:prstGeom prst="rect">
            <a:avLst/>
          </a:prstGeom>
          <a:noFill/>
          <a:ln w="9525">
            <a:noFill/>
            <a:miter lim="800000"/>
            <a:headEnd/>
            <a:tailEnd/>
          </a:ln>
          <a:effectLst/>
        </p:spPr>
      </p:pic>
      <p:sp>
        <p:nvSpPr>
          <p:cNvPr id="7" name="TextBox 6"/>
          <p:cNvSpPr txBox="1"/>
          <p:nvPr/>
        </p:nvSpPr>
        <p:spPr>
          <a:xfrm>
            <a:off x="0" y="4648200"/>
            <a:ext cx="9144000" cy="2062103"/>
          </a:xfrm>
          <a:prstGeom prst="rect">
            <a:avLst/>
          </a:prstGeom>
          <a:noFill/>
        </p:spPr>
        <p:txBody>
          <a:bodyPr wrap="square" rtlCol="0">
            <a:spAutoFit/>
          </a:bodyPr>
          <a:lstStyle/>
          <a:p>
            <a:pPr algn="ctr" rtl="0"/>
            <a:r>
              <a:rPr lang="en-US" sz="3200" b="1" kern="1200" dirty="0" smtClean="0">
                <a:ln cap="rnd" cmpd="thickThin">
                  <a:noFill/>
                  <a:bevel/>
                </a:ln>
                <a:solidFill>
                  <a:srgbClr val="C00000"/>
                </a:solidFill>
                <a:latin typeface="Calibri"/>
                <a:ea typeface="+mn-ea"/>
                <a:cs typeface="+mn-cs"/>
              </a:rPr>
              <a:t>Delay depends on distance covered and is limited by laws of physics (speed of light)</a:t>
            </a:r>
          </a:p>
          <a:p>
            <a:pPr algn="ctr" rtl="0"/>
            <a:endParaRPr lang="en-US" sz="3200" b="1" dirty="0" smtClean="0">
              <a:ln cap="rnd" cmpd="thickThin">
                <a:noFill/>
                <a:bevel/>
              </a:ln>
              <a:solidFill>
                <a:srgbClr val="C00000"/>
              </a:solidFill>
              <a:latin typeface="Calibri"/>
            </a:endParaRPr>
          </a:p>
          <a:p>
            <a:pPr algn="ctr" rtl="0"/>
            <a:r>
              <a:rPr lang="en-US" sz="3200" b="1" kern="1200" dirty="0" smtClean="0">
                <a:ln cap="rnd" cmpd="thickThin">
                  <a:noFill/>
                  <a:bevel/>
                </a:ln>
                <a:solidFill>
                  <a:srgbClr val="C00000"/>
                </a:solidFill>
                <a:latin typeface="Calibri"/>
                <a:ea typeface="+mn-ea"/>
                <a:cs typeface="+mn-cs"/>
              </a:rPr>
              <a:t>Typical delay - Transcontinental link: 100 ms</a:t>
            </a:r>
            <a:endParaRPr lang="en-US" sz="3200" b="1" kern="1200" dirty="0">
              <a:ln cap="rnd" cmpd="thickThin">
                <a:noFill/>
                <a:bevel/>
              </a:ln>
              <a:solidFill>
                <a:srgbClr val="C00000"/>
              </a:solidFill>
              <a:latin typeface="Calibri"/>
              <a:ea typeface="+mn-ea"/>
              <a:cs typeface="+mn-cs"/>
            </a:endParaRPr>
          </a:p>
        </p:txBody>
      </p:sp>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Delay x Bandwidth product</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6781800" y="2133600"/>
            <a:ext cx="1828800" cy="369332"/>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GET / HTML/1.1</a:t>
            </a:r>
            <a:endParaRPr lang="en-US" kern="1200" dirty="0">
              <a:solidFill>
                <a:prstClr val="black"/>
              </a:solidFill>
              <a:latin typeface="Calibri"/>
              <a:ea typeface="+mn-ea"/>
              <a:cs typeface="+mn-cs"/>
            </a:endParaRPr>
          </a:p>
        </p:txBody>
      </p:sp>
      <p:sp>
        <p:nvSpPr>
          <p:cNvPr id="29" name="TextBox 28"/>
          <p:cNvSpPr txBox="1"/>
          <p:nvPr/>
        </p:nvSpPr>
        <p:spPr>
          <a:xfrm>
            <a:off x="990600" y="5943600"/>
            <a:ext cx="4876800" cy="646331"/>
          </a:xfrm>
          <a:prstGeom prst="rect">
            <a:avLst/>
          </a:prstGeom>
          <a:solidFill>
            <a:schemeClr val="tx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MAC address | Destination MAC address </a:t>
            </a:r>
            <a:r>
              <a:rPr lang="en-US" kern="1200" dirty="0">
                <a:solidFill>
                  <a:prstClr val="black"/>
                </a:solidFill>
                <a:latin typeface="Calibri"/>
                <a:ea typeface="+mn-ea"/>
                <a:cs typeface="+mn-cs"/>
              </a:rPr>
              <a:t>23:34:aa:bb:cc:dd      |       12:34:aa:bb:cc:dd  </a:t>
            </a:r>
            <a:endParaRPr lang="en-US" sz="2000" kern="1200" dirty="0">
              <a:solidFill>
                <a:prstClr val="black"/>
              </a:solidFill>
              <a:latin typeface="Calibri"/>
              <a:ea typeface="+mn-ea"/>
              <a:cs typeface="+mn-cs"/>
            </a:endParaRPr>
          </a:p>
        </p:txBody>
      </p:sp>
      <p:sp>
        <p:nvSpPr>
          <p:cNvPr id="30" name="TextBox 29"/>
          <p:cNvSpPr txBox="1"/>
          <p:nvPr/>
        </p:nvSpPr>
        <p:spPr>
          <a:xfrm>
            <a:off x="7543800" y="5943600"/>
            <a:ext cx="990600" cy="646331"/>
          </a:xfrm>
          <a:prstGeom prst="rect">
            <a:avLst/>
          </a:prstGeom>
          <a:solidFill>
            <a:schemeClr val="tx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FCS</a:t>
            </a:r>
          </a:p>
          <a:p>
            <a:pPr algn="ctr" rtl="0"/>
            <a:endParaRPr lang="en-US" kern="1200" dirty="0">
              <a:solidFill>
                <a:prstClr val="black"/>
              </a:solidFill>
              <a:latin typeface="Calibri"/>
              <a:ea typeface="+mn-ea"/>
              <a:cs typeface="+mn-cs"/>
            </a:endParaRPr>
          </a:p>
        </p:txBody>
      </p:sp>
      <p:sp>
        <p:nvSpPr>
          <p:cNvPr id="18" name="TextBox 17"/>
          <p:cNvSpPr txBox="1"/>
          <p:nvPr/>
        </p:nvSpPr>
        <p:spPr>
          <a:xfrm>
            <a:off x="5867400" y="5943600"/>
            <a:ext cx="16764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endParaRPr lang="en-US" kern="1200" dirty="0">
              <a:solidFill>
                <a:prstClr val="black"/>
              </a:solidFill>
              <a:latin typeface="Calibri"/>
              <a:ea typeface="+mn-ea"/>
              <a:cs typeface="+mn-cs"/>
            </a:endParaRPr>
          </a:p>
        </p:txBody>
      </p:sp>
      <p:cxnSp>
        <p:nvCxnSpPr>
          <p:cNvPr id="47" name="Straight Connector 46"/>
          <p:cNvCxnSpPr/>
          <p:nvPr/>
        </p:nvCxnSpPr>
        <p:spPr>
          <a:xfrm>
            <a:off x="3886200" y="5334000"/>
            <a:ext cx="19812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flipV="1">
            <a:off x="7467600" y="5257800"/>
            <a:ext cx="914400" cy="7620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2" name="Group 57"/>
          <p:cNvGrpSpPr/>
          <p:nvPr/>
        </p:nvGrpSpPr>
        <p:grpSpPr>
          <a:xfrm>
            <a:off x="6858000" y="2438400"/>
            <a:ext cx="1600200" cy="1414740"/>
            <a:chOff x="6781800" y="2395260"/>
            <a:chExt cx="1600200" cy="1414740"/>
          </a:xfrm>
        </p:grpSpPr>
        <p:cxnSp>
          <p:nvCxnSpPr>
            <p:cNvPr id="19" name="Straight Connector 18"/>
            <p:cNvCxnSpPr/>
            <p:nvPr/>
          </p:nvCxnSpPr>
          <p:spPr>
            <a:xfrm rot="16200000" flipH="1">
              <a:off x="6743700" y="2509560"/>
              <a:ext cx="685800" cy="6096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962106" y="2813566"/>
              <a:ext cx="8382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7315200" y="3163669"/>
              <a:ext cx="1066800" cy="646331"/>
            </a:xfrm>
            <a:prstGeom prst="rect">
              <a:avLst/>
            </a:prstGeom>
            <a:solidFill>
              <a:schemeClr val="bg2">
                <a:lumMod val="9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sp>
        <p:nvSpPr>
          <p:cNvPr id="10" name="TextBox 9"/>
          <p:cNvSpPr txBox="1"/>
          <p:nvPr/>
        </p:nvSpPr>
        <p:spPr>
          <a:xfrm>
            <a:off x="4267200" y="3200400"/>
            <a:ext cx="3124200" cy="646331"/>
          </a:xfrm>
          <a:prstGeom prst="rect">
            <a:avLst/>
          </a:prstGeom>
          <a:solidFill>
            <a:schemeClr val="accent2">
              <a:lumMod val="40000"/>
              <a:lumOff val="6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 Source Port | Destination Port</a:t>
            </a:r>
          </a:p>
          <a:p>
            <a:pPr algn="l" rtl="0"/>
            <a:r>
              <a:rPr lang="en-US" b="1" kern="1200" dirty="0">
                <a:solidFill>
                  <a:srgbClr val="FF0000"/>
                </a:solidFill>
                <a:latin typeface="Calibri"/>
                <a:ea typeface="+mn-ea"/>
                <a:cs typeface="+mn-cs"/>
              </a:rPr>
              <a:t>&gt; 1024           </a:t>
            </a:r>
            <a:r>
              <a:rPr lang="en-US" b="1" kern="1200" dirty="0">
                <a:solidFill>
                  <a:prstClr val="black"/>
                </a:solidFill>
                <a:latin typeface="Calibri"/>
                <a:ea typeface="+mn-ea"/>
                <a:cs typeface="+mn-cs"/>
              </a:rPr>
              <a:t>|             </a:t>
            </a:r>
            <a:r>
              <a:rPr lang="en-US" b="1" kern="1200" dirty="0">
                <a:solidFill>
                  <a:srgbClr val="FF0000"/>
                </a:solidFill>
                <a:latin typeface="Calibri"/>
                <a:ea typeface="+mn-ea"/>
                <a:cs typeface="+mn-cs"/>
              </a:rPr>
              <a:t> 80</a:t>
            </a:r>
            <a:endParaRPr lang="en-US" kern="1200" dirty="0">
              <a:solidFill>
                <a:prstClr val="black"/>
              </a:solidFill>
              <a:latin typeface="Calibri"/>
              <a:ea typeface="+mn-ea"/>
              <a:cs typeface="+mn-cs"/>
            </a:endParaRPr>
          </a:p>
        </p:txBody>
      </p:sp>
      <p:sp>
        <p:nvSpPr>
          <p:cNvPr id="56" name="TextBox 55"/>
          <p:cNvSpPr txBox="1"/>
          <p:nvPr/>
        </p:nvSpPr>
        <p:spPr>
          <a:xfrm>
            <a:off x="7391400" y="32004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cxnSp>
        <p:nvCxnSpPr>
          <p:cNvPr id="43" name="Straight Connector 42"/>
          <p:cNvCxnSpPr/>
          <p:nvPr/>
        </p:nvCxnSpPr>
        <p:spPr>
          <a:xfrm>
            <a:off x="4343400" y="3810000"/>
            <a:ext cx="3200400" cy="83820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8076405" y="4267200"/>
            <a:ext cx="762000" cy="1588"/>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7467600" y="4648200"/>
            <a:ext cx="1066800" cy="646331"/>
          </a:xfrm>
          <a:prstGeom prst="rect">
            <a:avLst/>
          </a:prstGeom>
          <a:solidFill>
            <a:schemeClr val="accent2">
              <a:lumMod val="40000"/>
              <a:lumOff val="6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sp>
        <p:nvSpPr>
          <p:cNvPr id="9" name="TextBox 8"/>
          <p:cNvSpPr txBox="1"/>
          <p:nvPr/>
        </p:nvSpPr>
        <p:spPr>
          <a:xfrm>
            <a:off x="3886200" y="4648200"/>
            <a:ext cx="3581400" cy="646331"/>
          </a:xfrm>
          <a:prstGeom prst="rect">
            <a:avLst/>
          </a:prstGeom>
          <a:solidFill>
            <a:schemeClr val="accent3">
              <a:lumMod val="60000"/>
              <a:lumOff val="40000"/>
            </a:schemeClr>
          </a:solidFill>
          <a:ln>
            <a:solidFill>
              <a:schemeClr val="tx1"/>
            </a:solidFill>
          </a:ln>
        </p:spPr>
        <p:txBody>
          <a:bodyPr wrap="square" rtlCol="0">
            <a:spAutoFit/>
          </a:bodyPr>
          <a:lstStyle/>
          <a:p>
            <a:pPr algn="l" rtl="0"/>
            <a:r>
              <a:rPr lang="en-US" b="1" kern="1200" dirty="0">
                <a:solidFill>
                  <a:prstClr val="black"/>
                </a:solidFill>
                <a:latin typeface="Calibri"/>
                <a:ea typeface="+mn-ea"/>
                <a:cs typeface="+mn-cs"/>
              </a:rPr>
              <a:t>Source IP               | Destination IP      </a:t>
            </a:r>
          </a:p>
          <a:p>
            <a:pPr algn="l" rtl="0"/>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150 | </a:t>
            </a:r>
            <a:r>
              <a:rPr lang="en-US" b="1" kern="1200" dirty="0">
                <a:solidFill>
                  <a:srgbClr val="4F81BD"/>
                </a:solidFill>
                <a:latin typeface="Calibri"/>
                <a:ea typeface="+mn-ea"/>
                <a:cs typeface="+mn-cs"/>
              </a:rPr>
              <a:t>202.125.157.</a:t>
            </a:r>
            <a:r>
              <a:rPr lang="en-US" b="1" kern="1200" dirty="0">
                <a:solidFill>
                  <a:srgbClr val="FF0000"/>
                </a:solidFill>
                <a:latin typeface="Calibri"/>
                <a:ea typeface="+mn-ea"/>
                <a:cs typeface="+mn-cs"/>
              </a:rPr>
              <a:t>196 </a:t>
            </a:r>
            <a:endParaRPr lang="en-US" kern="1200" dirty="0">
              <a:solidFill>
                <a:prstClr val="black"/>
              </a:solidFill>
              <a:latin typeface="Calibri"/>
              <a:ea typeface="+mn-ea"/>
              <a:cs typeface="+mn-cs"/>
            </a:endParaRPr>
          </a:p>
        </p:txBody>
      </p:sp>
      <p:sp>
        <p:nvSpPr>
          <p:cNvPr id="51" name="TextBox 50"/>
          <p:cNvSpPr txBox="1"/>
          <p:nvPr/>
        </p:nvSpPr>
        <p:spPr>
          <a:xfrm>
            <a:off x="7467600" y="4648200"/>
            <a:ext cx="1066800" cy="646331"/>
          </a:xfrm>
          <a:prstGeom prst="rect">
            <a:avLst/>
          </a:prstGeom>
          <a:solidFill>
            <a:schemeClr val="accent3">
              <a:lumMod val="60000"/>
              <a:lumOff val="40000"/>
            </a:schemeClr>
          </a:solidFill>
          <a:ln>
            <a:solidFill>
              <a:schemeClr val="tx1"/>
            </a:solidFill>
          </a:ln>
        </p:spPr>
        <p:txBody>
          <a:bodyPr wrap="square" rtlCol="0">
            <a:spAutoFit/>
          </a:bodyPr>
          <a:lstStyle/>
          <a:p>
            <a:pPr algn="ctr" rtl="0"/>
            <a:r>
              <a:rPr lang="en-US" b="1" kern="1200" dirty="0">
                <a:solidFill>
                  <a:prstClr val="black"/>
                </a:solidFill>
                <a:latin typeface="Calibri"/>
                <a:ea typeface="+mn-ea"/>
                <a:cs typeface="+mn-cs"/>
              </a:rPr>
              <a:t>Payload</a:t>
            </a:r>
          </a:p>
          <a:p>
            <a:pPr algn="ctr" rtl="0"/>
            <a:r>
              <a:rPr lang="en-US" b="1" kern="1200" dirty="0">
                <a:solidFill>
                  <a:srgbClr val="FF0000"/>
                </a:solidFill>
                <a:latin typeface="Calibri"/>
                <a:ea typeface="+mn-ea"/>
                <a:cs typeface="+mn-cs"/>
              </a:rPr>
              <a:t> </a:t>
            </a:r>
            <a:endParaRPr lang="en-US" kern="1200" dirty="0">
              <a:solidFill>
                <a:prstClr val="black"/>
              </a:solidFill>
              <a:latin typeface="Calibri"/>
              <a:ea typeface="+mn-ea"/>
              <a:cs typeface="+mn-cs"/>
            </a:endParaRPr>
          </a:p>
        </p:txBody>
      </p:sp>
      <p:grpSp>
        <p:nvGrpSpPr>
          <p:cNvPr id="3" name="Group 79"/>
          <p:cNvGrpSpPr/>
          <p:nvPr/>
        </p:nvGrpSpPr>
        <p:grpSpPr>
          <a:xfrm>
            <a:off x="2819400" y="2006025"/>
            <a:ext cx="3810000" cy="584775"/>
            <a:chOff x="2819400" y="1981200"/>
            <a:chExt cx="3810000" cy="584775"/>
          </a:xfrm>
        </p:grpSpPr>
        <p:sp>
          <p:nvSpPr>
            <p:cNvPr id="77" name="TextBox 76"/>
            <p:cNvSpPr txBox="1"/>
            <p:nvPr/>
          </p:nvSpPr>
          <p:spPr>
            <a:xfrm>
              <a:off x="2819400" y="1981200"/>
              <a:ext cx="31242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Application layer</a:t>
              </a:r>
            </a:p>
          </p:txBody>
        </p:sp>
        <p:cxnSp>
          <p:nvCxnSpPr>
            <p:cNvPr id="79" name="Straight Arrow Connector 78"/>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4" name="Group 80"/>
          <p:cNvGrpSpPr/>
          <p:nvPr/>
        </p:nvGrpSpPr>
        <p:grpSpPr>
          <a:xfrm>
            <a:off x="457200" y="3225225"/>
            <a:ext cx="3657600" cy="584775"/>
            <a:chOff x="2971800" y="1981200"/>
            <a:chExt cx="3657600" cy="584775"/>
          </a:xfrm>
        </p:grpSpPr>
        <p:sp>
          <p:nvSpPr>
            <p:cNvPr id="82" name="TextBox 81"/>
            <p:cNvSpPr txBox="1"/>
            <p:nvPr/>
          </p:nvSpPr>
          <p:spPr>
            <a:xfrm>
              <a:off x="2971800" y="1981200"/>
              <a:ext cx="2971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Transport layer</a:t>
              </a:r>
              <a:endParaRPr lang="en-US" sz="3200" b="1" kern="1200" dirty="0">
                <a:solidFill>
                  <a:srgbClr val="C00000"/>
                </a:solidFill>
                <a:latin typeface="Calibri"/>
                <a:ea typeface="+mn-ea"/>
                <a:cs typeface="+mn-cs"/>
              </a:endParaRPr>
            </a:p>
          </p:txBody>
        </p:sp>
        <p:cxnSp>
          <p:nvCxnSpPr>
            <p:cNvPr id="83" name="Straight Arrow Connector 82"/>
            <p:cNvCxnSpPr/>
            <p:nvPr/>
          </p:nvCxnSpPr>
          <p:spPr>
            <a:xfrm>
              <a:off x="5791200" y="2286000"/>
              <a:ext cx="838200" cy="1588"/>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5" name="Group 83"/>
          <p:cNvGrpSpPr/>
          <p:nvPr/>
        </p:nvGrpSpPr>
        <p:grpSpPr>
          <a:xfrm>
            <a:off x="609600" y="4953000"/>
            <a:ext cx="2590800" cy="838199"/>
            <a:chOff x="3352800" y="1981200"/>
            <a:chExt cx="2590800" cy="838199"/>
          </a:xfrm>
        </p:grpSpPr>
        <p:sp>
          <p:nvSpPr>
            <p:cNvPr id="85" name="TextBox 84"/>
            <p:cNvSpPr txBox="1"/>
            <p:nvPr/>
          </p:nvSpPr>
          <p:spPr>
            <a:xfrm>
              <a:off x="3352800" y="1981200"/>
              <a:ext cx="2590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Link layer</a:t>
              </a:r>
              <a:endParaRPr lang="en-US" sz="3200" b="1" kern="1200" dirty="0">
                <a:solidFill>
                  <a:srgbClr val="C00000"/>
                </a:solidFill>
                <a:latin typeface="Calibri"/>
                <a:ea typeface="+mn-ea"/>
                <a:cs typeface="+mn-cs"/>
              </a:endParaRPr>
            </a:p>
          </p:txBody>
        </p:sp>
        <p:cxnSp>
          <p:nvCxnSpPr>
            <p:cNvPr id="86" name="Straight Arrow Connector 85"/>
            <p:cNvCxnSpPr>
              <a:stCxn id="85" idx="2"/>
            </p:cNvCxnSpPr>
            <p:nvPr/>
          </p:nvCxnSpPr>
          <p:spPr>
            <a:xfrm rot="16200000" flipH="1">
              <a:off x="4826288" y="2387887"/>
              <a:ext cx="253425" cy="6096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grpSp>
        <p:nvGrpSpPr>
          <p:cNvPr id="7" name="Group 90"/>
          <p:cNvGrpSpPr/>
          <p:nvPr/>
        </p:nvGrpSpPr>
        <p:grpSpPr>
          <a:xfrm>
            <a:off x="0" y="4267200"/>
            <a:ext cx="3581400" cy="584775"/>
            <a:chOff x="2590800" y="1981200"/>
            <a:chExt cx="3581400" cy="584775"/>
          </a:xfrm>
        </p:grpSpPr>
        <p:sp>
          <p:nvSpPr>
            <p:cNvPr id="92" name="TextBox 91"/>
            <p:cNvSpPr txBox="1"/>
            <p:nvPr/>
          </p:nvSpPr>
          <p:spPr>
            <a:xfrm>
              <a:off x="2590800" y="1981200"/>
              <a:ext cx="3352800" cy="584775"/>
            </a:xfrm>
            <a:prstGeom prst="rect">
              <a:avLst/>
            </a:prstGeom>
            <a:noFill/>
          </p:spPr>
          <p:txBody>
            <a:bodyPr wrap="square" rtlCol="0">
              <a:spAutoFit/>
            </a:bodyPr>
            <a:lstStyle/>
            <a:p>
              <a:pPr algn="l" rtl="0"/>
              <a:r>
                <a:rPr lang="en-US" sz="3200" b="1" kern="1200" dirty="0">
                  <a:solidFill>
                    <a:prstClr val="black"/>
                  </a:solidFill>
                  <a:latin typeface="Calibri"/>
                  <a:ea typeface="+mn-ea"/>
                  <a:cs typeface="+mn-cs"/>
                </a:rPr>
                <a:t>Internet layer</a:t>
              </a:r>
              <a:endParaRPr lang="en-US" sz="3200" b="1" kern="1200" dirty="0">
                <a:solidFill>
                  <a:srgbClr val="C00000"/>
                </a:solidFill>
                <a:latin typeface="Calibri"/>
                <a:ea typeface="+mn-ea"/>
                <a:cs typeface="+mn-cs"/>
              </a:endParaRPr>
            </a:p>
          </p:txBody>
        </p:sp>
        <p:cxnSp>
          <p:nvCxnSpPr>
            <p:cNvPr id="93" name="Straight Arrow Connector 92"/>
            <p:cNvCxnSpPr/>
            <p:nvPr/>
          </p:nvCxnSpPr>
          <p:spPr>
            <a:xfrm>
              <a:off x="5029200" y="2362200"/>
              <a:ext cx="1143000" cy="1524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4604489" y="1135559"/>
            <a:ext cx="4158511" cy="769441"/>
          </a:xfrm>
          <a:prstGeom prst="rect">
            <a:avLst/>
          </a:prstGeom>
        </p:spPr>
        <p:txBody>
          <a:bodyPr wrap="none">
            <a:spAutoFit/>
          </a:bodyPr>
          <a:lstStyle/>
          <a:p>
            <a:pPr algn="ctr" rtl="0"/>
            <a:r>
              <a:rPr lang="en-US" sz="4400" b="1" kern="1200" dirty="0">
                <a:solidFill>
                  <a:schemeClr val="tx2"/>
                </a:solidFill>
                <a:effectLst>
                  <a:outerShdw dir="5040000" algn="tl">
                    <a:srgbClr val="1F497D">
                      <a:lumMod val="75000"/>
                    </a:srgbClr>
                  </a:outerShdw>
                </a:effectLst>
                <a:latin typeface="Tahoma" pitchFamily="34" charset="0"/>
                <a:ea typeface="+mn-ea"/>
                <a:cs typeface="Tahoma" pitchFamily="34" charset="0"/>
              </a:rPr>
              <a:t>TCP/IP model</a:t>
            </a:r>
          </a:p>
        </p:txBody>
      </p:sp>
      <p:sp>
        <p:nvSpPr>
          <p:cNvPr id="36" name="TextBox 35"/>
          <p:cNvSpPr txBox="1"/>
          <p:nvPr/>
        </p:nvSpPr>
        <p:spPr>
          <a:xfrm>
            <a:off x="0" y="0"/>
            <a:ext cx="9144000" cy="769441"/>
          </a:xfrm>
          <a:prstGeom prst="rect">
            <a:avLst/>
          </a:prstGeom>
          <a:solidFill>
            <a:schemeClr val="accent6">
              <a:lumMod val="75000"/>
            </a:schemeClr>
          </a:solidFill>
        </p:spPr>
        <p:txBody>
          <a:bodyPr wrap="square" rtlCol="0">
            <a:spAutoFit/>
          </a:bodyPr>
          <a:lstStyle/>
          <a:p>
            <a:pPr algn="ctr" rtl="0"/>
            <a:r>
              <a:rPr lang="en-US" sz="4400" b="1" kern="1200" dirty="0" smtClean="0">
                <a:ln>
                  <a:solidFill>
                    <a:prstClr val="black"/>
                  </a:solidFill>
                </a:ln>
                <a:solidFill>
                  <a:prstClr val="white"/>
                </a:solidFill>
                <a:latin typeface="Tahoma" pitchFamily="34" charset="0"/>
                <a:ea typeface="+mn-ea"/>
                <a:cs typeface="Tahoma" pitchFamily="34" charset="0"/>
              </a:rPr>
              <a:t>             Layered Communication</a:t>
            </a:r>
            <a:endParaRPr lang="th-TH" sz="4400" b="1" kern="1200" dirty="0">
              <a:ln>
                <a:solidFill>
                  <a:prstClr val="black"/>
                </a:solidFill>
              </a:ln>
              <a:solidFill>
                <a:prstClr val="white"/>
              </a:solidFill>
              <a:latin typeface="Tahoma" pitchFamily="34" charset="0"/>
              <a:ea typeface="+mn-ea"/>
              <a:cs typeface="Tahoma" pitchFamily="34" charset="0"/>
            </a:endParaRPr>
          </a:p>
        </p:txBody>
      </p:sp>
      <p:sp>
        <p:nvSpPr>
          <p:cNvPr id="35" name="TextBox 34"/>
          <p:cNvSpPr txBox="1"/>
          <p:nvPr/>
        </p:nvSpPr>
        <p:spPr>
          <a:xfrm>
            <a:off x="0" y="0"/>
            <a:ext cx="1905000" cy="769441"/>
          </a:xfrm>
          <a:prstGeom prst="rect">
            <a:avLst/>
          </a:prstGeom>
          <a:solidFill>
            <a:schemeClr val="tx2"/>
          </a:solidFill>
        </p:spPr>
        <p:txBody>
          <a:bodyPr wrap="square" rtlCol="0">
            <a:spAutoFit/>
          </a:bodyPr>
          <a:lstStyle/>
          <a:p>
            <a:pPr algn="ctr" rtl="0"/>
            <a:r>
              <a:rPr lang="en-US" sz="4400" b="1" kern="1200" dirty="0" smtClean="0">
                <a:ln>
                  <a:solidFill>
                    <a:prstClr val="black"/>
                  </a:solidFill>
                </a:ln>
                <a:solidFill>
                  <a:prstClr val="white"/>
                </a:solidFill>
                <a:latin typeface="Tahoma" pitchFamily="34" charset="0"/>
                <a:ea typeface="+mn-ea"/>
                <a:cs typeface="Tahoma" pitchFamily="34" charset="0"/>
              </a:rPr>
              <a:t>Recap</a:t>
            </a:r>
            <a:endParaRPr lang="th-TH" sz="36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
                                          </p:val>
                                        </p:tav>
                                        <p:tav tm="100000">
                                          <p:val>
                                            <p:strVal val="#ppt_w"/>
                                          </p:val>
                                        </p:tav>
                                      </p:tavLst>
                                    </p:anim>
                                    <p:anim calcmode="lin" valueType="num">
                                      <p:cBhvr>
                                        <p:cTn id="16" dur="500" fill="hold"/>
                                        <p:tgtEl>
                                          <p:spTgt spid="2"/>
                                        </p:tgtEl>
                                        <p:attrNameLst>
                                          <p:attrName>ppt_h</p:attrName>
                                        </p:attrNameLst>
                                      </p:cBhvr>
                                      <p:tavLst>
                                        <p:tav tm="0">
                                          <p:val>
                                            <p:fltVal val="0"/>
                                          </p:val>
                                        </p:tav>
                                        <p:tav tm="100000">
                                          <p:val>
                                            <p:strVal val="#ppt_h"/>
                                          </p:val>
                                        </p:tav>
                                      </p:tavLst>
                                    </p:anim>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1" presetClass="entr" presetSubtype="0"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childTnLst>
                                </p:cTn>
                              </p:par>
                              <p:par>
                                <p:cTn id="32" presetID="53"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par>
                                <p:cTn id="37" presetID="53"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0"/>
                                          </p:stCondLst>
                                        </p:cTn>
                                        <p:tgtEl>
                                          <p:spTgt spid="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1"/>
                                        </p:tgtEl>
                                        <p:attrNameLst>
                                          <p:attrName>style.visibility</p:attrName>
                                        </p:attrNameLst>
                                      </p:cBhvr>
                                      <p:to>
                                        <p:strVal val="visible"/>
                                      </p:to>
                                    </p:set>
                                  </p:childTnLst>
                                </p:cTn>
                              </p:par>
                              <p:par>
                                <p:cTn id="58" presetID="53" presetClass="entr" presetSubtype="0" fill="hold" nodeType="withEffect">
                                  <p:stCondLst>
                                    <p:cond delay="0"/>
                                  </p:stCondLst>
                                  <p:childTnLst>
                                    <p:set>
                                      <p:cBhvr>
                                        <p:cTn id="59" dur="1" fill="hold">
                                          <p:stCondLst>
                                            <p:cond delay="0"/>
                                          </p:stCondLst>
                                        </p:cTn>
                                        <p:tgtEl>
                                          <p:spTgt spid="49"/>
                                        </p:tgtEl>
                                        <p:attrNameLst>
                                          <p:attrName>style.visibility</p:attrName>
                                        </p:attrNameLst>
                                      </p:cBhvr>
                                      <p:to>
                                        <p:strVal val="visible"/>
                                      </p:to>
                                    </p:set>
                                    <p:anim calcmode="lin" valueType="num">
                                      <p:cBhvr>
                                        <p:cTn id="60" dur="500" fill="hold"/>
                                        <p:tgtEl>
                                          <p:spTgt spid="49"/>
                                        </p:tgtEl>
                                        <p:attrNameLst>
                                          <p:attrName>ppt_w</p:attrName>
                                        </p:attrNameLst>
                                      </p:cBhvr>
                                      <p:tavLst>
                                        <p:tav tm="0">
                                          <p:val>
                                            <p:fltVal val="0"/>
                                          </p:val>
                                        </p:tav>
                                        <p:tav tm="100000">
                                          <p:val>
                                            <p:strVal val="#ppt_w"/>
                                          </p:val>
                                        </p:tav>
                                      </p:tavLst>
                                    </p:anim>
                                    <p:anim calcmode="lin" valueType="num">
                                      <p:cBhvr>
                                        <p:cTn id="61" dur="500" fill="hold"/>
                                        <p:tgtEl>
                                          <p:spTgt spid="49"/>
                                        </p:tgtEl>
                                        <p:attrNameLst>
                                          <p:attrName>ppt_h</p:attrName>
                                        </p:attrNameLst>
                                      </p:cBhvr>
                                      <p:tavLst>
                                        <p:tav tm="0">
                                          <p:val>
                                            <p:fltVal val="0"/>
                                          </p:val>
                                        </p:tav>
                                        <p:tav tm="100000">
                                          <p:val>
                                            <p:strVal val="#ppt_h"/>
                                          </p:val>
                                        </p:tav>
                                      </p:tavLst>
                                    </p:anim>
                                    <p:animEffect transition="in" filter="fade">
                                      <p:cBhvr>
                                        <p:cTn id="62" dur="500"/>
                                        <p:tgtEl>
                                          <p:spTgt spid="49"/>
                                        </p:tgtEl>
                                      </p:cBhvr>
                                    </p:animEffect>
                                  </p:childTnLst>
                                </p:cTn>
                              </p:par>
                              <p:par>
                                <p:cTn id="63" presetID="53" presetClass="entr" presetSubtype="0" fill="hold"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p:cTn id="65" dur="500" fill="hold"/>
                                        <p:tgtEl>
                                          <p:spTgt spid="47"/>
                                        </p:tgtEl>
                                        <p:attrNameLst>
                                          <p:attrName>ppt_w</p:attrName>
                                        </p:attrNameLst>
                                      </p:cBhvr>
                                      <p:tavLst>
                                        <p:tav tm="0">
                                          <p:val>
                                            <p:fltVal val="0"/>
                                          </p:val>
                                        </p:tav>
                                        <p:tav tm="100000">
                                          <p:val>
                                            <p:strVal val="#ppt_w"/>
                                          </p:val>
                                        </p:tav>
                                      </p:tavLst>
                                    </p:anim>
                                    <p:anim calcmode="lin" valueType="num">
                                      <p:cBhvr>
                                        <p:cTn id="66" dur="500" fill="hold"/>
                                        <p:tgtEl>
                                          <p:spTgt spid="47"/>
                                        </p:tgtEl>
                                        <p:attrNameLst>
                                          <p:attrName>ppt_h</p:attrName>
                                        </p:attrNameLst>
                                      </p:cBhvr>
                                      <p:tavLst>
                                        <p:tav tm="0">
                                          <p:val>
                                            <p:fltVal val="0"/>
                                          </p:val>
                                        </p:tav>
                                        <p:tav tm="100000">
                                          <p:val>
                                            <p:strVal val="#ppt_h"/>
                                          </p:val>
                                        </p:tav>
                                      </p:tavLst>
                                    </p:anim>
                                    <p:animEffect transition="in" filter="fade">
                                      <p:cBhvr>
                                        <p:cTn id="67" dur="500"/>
                                        <p:tgtEl>
                                          <p:spTgt spid="47"/>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53"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anim calcmode="lin" valueType="num">
                                      <p:cBhvr>
                                        <p:cTn id="74" dur="500" fill="hold"/>
                                        <p:tgtEl>
                                          <p:spTgt spid="30"/>
                                        </p:tgtEl>
                                        <p:attrNameLst>
                                          <p:attrName>ppt_w</p:attrName>
                                        </p:attrNameLst>
                                      </p:cBhvr>
                                      <p:tavLst>
                                        <p:tav tm="0">
                                          <p:val>
                                            <p:fltVal val="0"/>
                                          </p:val>
                                        </p:tav>
                                        <p:tav tm="100000">
                                          <p:val>
                                            <p:strVal val="#ppt_w"/>
                                          </p:val>
                                        </p:tav>
                                      </p:tavLst>
                                    </p:anim>
                                    <p:anim calcmode="lin" valueType="num">
                                      <p:cBhvr>
                                        <p:cTn id="75" dur="500" fill="hold"/>
                                        <p:tgtEl>
                                          <p:spTgt spid="30"/>
                                        </p:tgtEl>
                                        <p:attrNameLst>
                                          <p:attrName>ppt_h</p:attrName>
                                        </p:attrNameLst>
                                      </p:cBhvr>
                                      <p:tavLst>
                                        <p:tav tm="0">
                                          <p:val>
                                            <p:fltVal val="0"/>
                                          </p:val>
                                        </p:tav>
                                        <p:tav tm="100000">
                                          <p:val>
                                            <p:strVal val="#ppt_h"/>
                                          </p:val>
                                        </p:tav>
                                      </p:tavLst>
                                    </p:anim>
                                    <p:animEffect transition="in" filter="fade">
                                      <p:cBhvr>
                                        <p:cTn id="76" dur="500"/>
                                        <p:tgtEl>
                                          <p:spTgt spid="30"/>
                                        </p:tgtEl>
                                      </p:cBhvr>
                                    </p:animEffect>
                                  </p:childTnLst>
                                </p:cTn>
                              </p:par>
                              <p:par>
                                <p:cTn id="77" presetID="53" presetClass="entr" presetSubtype="0" fill="hold" grpId="0" nodeType="with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500" fill="hold"/>
                                        <p:tgtEl>
                                          <p:spTgt spid="29"/>
                                        </p:tgtEl>
                                        <p:attrNameLst>
                                          <p:attrName>ppt_w</p:attrName>
                                        </p:attrNameLst>
                                      </p:cBhvr>
                                      <p:tavLst>
                                        <p:tav tm="0">
                                          <p:val>
                                            <p:fltVal val="0"/>
                                          </p:val>
                                        </p:tav>
                                        <p:tav tm="100000">
                                          <p:val>
                                            <p:strVal val="#ppt_w"/>
                                          </p:val>
                                        </p:tav>
                                      </p:tavLst>
                                    </p:anim>
                                    <p:anim calcmode="lin" valueType="num">
                                      <p:cBhvr>
                                        <p:cTn id="80" dur="500" fill="hold"/>
                                        <p:tgtEl>
                                          <p:spTgt spid="29"/>
                                        </p:tgtEl>
                                        <p:attrNameLst>
                                          <p:attrName>ppt_h</p:attrName>
                                        </p:attrNameLst>
                                      </p:cBhvr>
                                      <p:tavLst>
                                        <p:tav tm="0">
                                          <p:val>
                                            <p:fltVal val="0"/>
                                          </p:val>
                                        </p:tav>
                                        <p:tav tm="100000">
                                          <p:val>
                                            <p:strVal val="#ppt_h"/>
                                          </p:val>
                                        </p:tav>
                                      </p:tavLst>
                                    </p:anim>
                                    <p:animEffect transition="in" filter="fade">
                                      <p:cBhvr>
                                        <p:cTn id="81" dur="500"/>
                                        <p:tgtEl>
                                          <p:spTgt spid="29"/>
                                        </p:tgtEl>
                                      </p:cBhvr>
                                    </p:animEffect>
                                  </p:childTnLst>
                                </p:cTn>
                              </p:par>
                            </p:childTnLst>
                          </p:cTn>
                        </p:par>
                        <p:par>
                          <p:cTn id="82" fill="hold">
                            <p:stCondLst>
                              <p:cond delay="500"/>
                            </p:stCondLst>
                            <p:childTnLst>
                              <p:par>
                                <p:cTn id="83" presetID="1" presetClass="entr" presetSubtype="0" fill="hold" nodeType="afterEffect">
                                  <p:stCondLst>
                                    <p:cond delay="0"/>
                                  </p:stCondLst>
                                  <p:childTnLst>
                                    <p:set>
                                      <p:cBhvr>
                                        <p:cTn id="8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9" grpId="0" animBg="1"/>
      <p:bldP spid="30" grpId="0" animBg="1"/>
      <p:bldP spid="18" grpId="0" animBg="1"/>
      <p:bldP spid="10" grpId="0" animBg="1"/>
      <p:bldP spid="56" grpId="0" animBg="1"/>
      <p:bldP spid="60" grpId="0" animBg="1"/>
      <p:bldP spid="9" grpId="0" animBg="1"/>
      <p:bldP spid="5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4098" name="Picture 2"/>
          <p:cNvPicPr>
            <a:picLocks noChangeAspect="1" noChangeArrowheads="1"/>
          </p:cNvPicPr>
          <p:nvPr/>
        </p:nvPicPr>
        <p:blipFill>
          <a:blip r:embed="rId3"/>
          <a:srcRect/>
          <a:stretch>
            <a:fillRect/>
          </a:stretch>
        </p:blipFill>
        <p:spPr bwMode="auto">
          <a:xfrm>
            <a:off x="457200" y="1628775"/>
            <a:ext cx="8162925" cy="4543425"/>
          </a:xfrm>
          <a:prstGeom prst="rect">
            <a:avLst/>
          </a:prstGeom>
          <a:noFill/>
          <a:ln w="9525">
            <a:noFill/>
            <a:miter lim="800000"/>
            <a:headEnd/>
            <a:tailEnd/>
          </a:ln>
          <a:effectLst/>
        </p:spPr>
      </p:pic>
      <p:sp>
        <p:nvSpPr>
          <p:cNvPr id="6" name="Rectangle 5"/>
          <p:cNvSpPr/>
          <p:nvPr/>
        </p:nvSpPr>
        <p:spPr>
          <a:xfrm>
            <a:off x="4572000" y="1076980"/>
            <a:ext cx="4433073"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rtl="0"/>
            <a:r>
              <a:rPr lang="en-US" sz="2800" kern="1200" dirty="0" smtClean="0">
                <a:solidFill>
                  <a:srgbClr val="C00000"/>
                </a:solidFill>
                <a:effectLst>
                  <a:outerShdw dir="5040000" algn="tl">
                    <a:srgbClr val="1F497D">
                      <a:lumMod val="75000"/>
                    </a:srgbClr>
                  </a:outerShdw>
                </a:effectLst>
                <a:latin typeface="Tahoma" pitchFamily="34" charset="0"/>
                <a:ea typeface="+mn-ea"/>
                <a:cs typeface="Tahoma" pitchFamily="34" charset="0"/>
              </a:rPr>
              <a:t>1 MB of data; RTT: 100 ms</a:t>
            </a:r>
            <a:endParaRPr lang="en-US" sz="2800" kern="1200" dirty="0">
              <a:solidFill>
                <a:srgbClr val="C00000"/>
              </a:solidFill>
              <a:effectLst>
                <a:outerShdw dir="5040000" algn="tl">
                  <a:srgbClr val="1F497D">
                    <a:lumMod val="75000"/>
                  </a:srgbClr>
                </a:outerShdw>
              </a:effectLst>
              <a:latin typeface="Tahoma" pitchFamily="34" charset="0"/>
              <a:ea typeface="+mn-ea"/>
              <a:cs typeface="Tahoma" pitchFamily="34" charset="0"/>
            </a:endParaRPr>
          </a:p>
        </p:txBody>
      </p:sp>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High Speed Networks</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8" name="Rectangle 7"/>
          <p:cNvSpPr/>
          <p:nvPr/>
        </p:nvSpPr>
        <p:spPr>
          <a:xfrm>
            <a:off x="5314950" y="2667000"/>
            <a:ext cx="70485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410200" y="4191000"/>
            <a:ext cx="704850" cy="381000"/>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828800" y="1600200"/>
            <a:ext cx="22860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447800" y="5105400"/>
            <a:ext cx="2286000" cy="38100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0" y="3453825"/>
            <a:ext cx="9144000" cy="584775"/>
          </a:xfrm>
          <a:prstGeom prst="rect">
            <a:avLst/>
          </a:prstGeom>
          <a:solidFill>
            <a:schemeClr val="tx1">
              <a:alpha val="80000"/>
            </a:schemeClr>
          </a:solidFill>
        </p:spPr>
        <p:txBody>
          <a:bodyPr wrap="square">
            <a:spAutoFit/>
          </a:bodyPr>
          <a:lstStyle/>
          <a:p>
            <a:pPr algn="ctr"/>
            <a:r>
              <a:rPr lang="en-US" sz="3200" b="1" dirty="0" smtClean="0">
                <a:ln>
                  <a:solidFill>
                    <a:sysClr val="windowText" lastClr="000000"/>
                  </a:solidFill>
                </a:ln>
                <a:solidFill>
                  <a:schemeClr val="bg1"/>
                </a:solidFill>
              </a:rPr>
              <a:t>RTT</a:t>
            </a:r>
            <a:r>
              <a:rPr lang="en-US" sz="3200" b="1" dirty="0" smtClean="0">
                <a:ln>
                  <a:solidFill>
                    <a:sysClr val="windowText" lastClr="000000"/>
                  </a:solidFill>
                </a:ln>
                <a:solidFill>
                  <a:srgbClr val="FF6600"/>
                </a:solidFill>
              </a:rPr>
              <a:t> becomes more important than </a:t>
            </a:r>
            <a:r>
              <a:rPr lang="en-US" sz="3200" b="1" dirty="0" smtClean="0">
                <a:ln>
                  <a:solidFill>
                    <a:sysClr val="windowText" lastClr="000000"/>
                  </a:solidFill>
                </a:ln>
                <a:solidFill>
                  <a:schemeClr val="bg1"/>
                </a:solidFill>
              </a:rPr>
              <a:t>Bandwidth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animBg="1"/>
      <p:bldP spid="16" grpId="0" animBg="1"/>
      <p:bldP spid="1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sp>
        <p:nvSpPr>
          <p:cNvPr id="7" name="TextBox 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Throughput</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11" name="Rectangle 10"/>
          <p:cNvSpPr/>
          <p:nvPr/>
        </p:nvSpPr>
        <p:spPr>
          <a:xfrm>
            <a:off x="0" y="1076980"/>
            <a:ext cx="8991564"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rtl="0"/>
            <a:r>
              <a:rPr lang="en-US" sz="2800" b="1" kern="1200" dirty="0" smtClean="0">
                <a:solidFill>
                  <a:srgbClr val="C00000"/>
                </a:solidFill>
                <a:effectLst>
                  <a:outerShdw dir="5040000" algn="tl">
                    <a:srgbClr val="1F497D">
                      <a:lumMod val="75000"/>
                    </a:srgbClr>
                  </a:outerShdw>
                </a:effectLst>
                <a:latin typeface="Courier New" pitchFamily="49" charset="0"/>
                <a:cs typeface="Courier New" pitchFamily="49" charset="0"/>
              </a:rPr>
              <a:t>Throughput = Transfer Size/ Transfer Time</a:t>
            </a:r>
            <a:endParaRPr lang="en-US" sz="2800" b="1" kern="1200" dirty="0">
              <a:solidFill>
                <a:srgbClr val="C00000"/>
              </a:solidFill>
              <a:effectLst>
                <a:outerShdw dir="5040000" algn="tl">
                  <a:srgbClr val="1F497D">
                    <a:lumMod val="75000"/>
                  </a:srgbClr>
                </a:outerShdw>
              </a:effectLst>
              <a:latin typeface="Courier New" pitchFamily="49" charset="0"/>
              <a:cs typeface="Courier New" pitchFamily="49" charset="0"/>
            </a:endParaRPr>
          </a:p>
        </p:txBody>
      </p:sp>
      <p:sp>
        <p:nvSpPr>
          <p:cNvPr id="14" name="Rectangle 13"/>
          <p:cNvSpPr/>
          <p:nvPr/>
        </p:nvSpPr>
        <p:spPr>
          <a:xfrm>
            <a:off x="0" y="4876800"/>
            <a:ext cx="9144000" cy="1754326"/>
          </a:xfrm>
          <a:prstGeom prst="rect">
            <a:avLst/>
          </a:prstGeom>
          <a:solidFill>
            <a:schemeClr val="tx1">
              <a:alpha val="80000"/>
            </a:schemeClr>
          </a:solidFill>
        </p:spPr>
        <p:txBody>
          <a:bodyPr wrap="square">
            <a:spAutoFit/>
          </a:bodyPr>
          <a:lstStyle/>
          <a:p>
            <a:pPr algn="ctr"/>
            <a:r>
              <a:rPr lang="en-US" sz="3200" b="1" dirty="0" smtClean="0">
                <a:ln>
                  <a:solidFill>
                    <a:sysClr val="windowText" lastClr="000000"/>
                  </a:solidFill>
                </a:ln>
                <a:solidFill>
                  <a:schemeClr val="bg1"/>
                </a:solidFill>
              </a:rPr>
              <a:t>RTT</a:t>
            </a:r>
            <a:r>
              <a:rPr lang="en-US" sz="3200" b="1" dirty="0" smtClean="0">
                <a:ln>
                  <a:solidFill>
                    <a:sysClr val="windowText" lastClr="000000"/>
                  </a:solidFill>
                </a:ln>
                <a:solidFill>
                  <a:srgbClr val="FF6600"/>
                </a:solidFill>
              </a:rPr>
              <a:t> becomes the limiting factor for </a:t>
            </a:r>
            <a:r>
              <a:rPr lang="en-US" sz="3200" b="1" dirty="0" smtClean="0">
                <a:ln>
                  <a:solidFill>
                    <a:sysClr val="windowText" lastClr="000000"/>
                  </a:solidFill>
                </a:ln>
                <a:solidFill>
                  <a:schemeClr val="bg1"/>
                </a:solidFill>
              </a:rPr>
              <a:t>throughput</a:t>
            </a:r>
          </a:p>
          <a:p>
            <a:pPr algn="ctr"/>
            <a:endParaRPr lang="en-US" sz="1000" b="1" dirty="0" smtClean="0">
              <a:ln>
                <a:solidFill>
                  <a:sysClr val="windowText" lastClr="000000"/>
                </a:solidFill>
              </a:ln>
              <a:solidFill>
                <a:schemeClr val="bg1"/>
              </a:solidFill>
            </a:endParaRPr>
          </a:p>
          <a:p>
            <a:pPr algn="ctr"/>
            <a:r>
              <a:rPr lang="en-US" sz="3200" b="1" dirty="0" smtClean="0">
                <a:ln>
                  <a:solidFill>
                    <a:sysClr val="windowText" lastClr="000000"/>
                  </a:solidFill>
                </a:ln>
                <a:solidFill>
                  <a:schemeClr val="bg1"/>
                </a:solidFill>
              </a:rPr>
              <a:t>Throughput increases for large size transfers (limiting case -&gt; 1 </a:t>
            </a:r>
            <a:r>
              <a:rPr lang="en-US" sz="3200" b="1" dirty="0" err="1" smtClean="0">
                <a:ln>
                  <a:solidFill>
                    <a:sysClr val="windowText" lastClr="000000"/>
                  </a:solidFill>
                </a:ln>
                <a:solidFill>
                  <a:schemeClr val="bg1"/>
                </a:solidFill>
              </a:rPr>
              <a:t>Gbps</a:t>
            </a:r>
            <a:r>
              <a:rPr lang="en-US" sz="3200" b="1" dirty="0" smtClean="0">
                <a:ln>
                  <a:solidFill>
                    <a:sysClr val="windowText" lastClr="000000"/>
                  </a:solidFill>
                </a:ln>
                <a:solidFill>
                  <a:schemeClr val="bg1"/>
                </a:solidFill>
              </a:rPr>
              <a:t>)</a:t>
            </a:r>
          </a:p>
        </p:txBody>
      </p:sp>
      <p:sp>
        <p:nvSpPr>
          <p:cNvPr id="17" name="Rectangle 16"/>
          <p:cNvSpPr/>
          <p:nvPr/>
        </p:nvSpPr>
        <p:spPr>
          <a:xfrm>
            <a:off x="21045" y="4124980"/>
            <a:ext cx="8132355"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rtl="0"/>
            <a:r>
              <a:rPr lang="en-US" sz="2800" b="1" kern="1200" dirty="0" smtClean="0">
                <a:solidFill>
                  <a:srgbClr val="C00000"/>
                </a:solidFill>
                <a:effectLst>
                  <a:outerShdw dir="5040000" algn="tl">
                    <a:srgbClr val="1F497D">
                      <a:lumMod val="75000"/>
                    </a:srgbClr>
                  </a:outerShdw>
                </a:effectLst>
                <a:latin typeface="Courier New" pitchFamily="49" charset="0"/>
                <a:cs typeface="Courier New" pitchFamily="49" charset="0"/>
              </a:rPr>
              <a:t>Throughput = 1 MB/ 108 ms = </a:t>
            </a:r>
            <a:r>
              <a:rPr lang="en-US" sz="2800" b="1" kern="1200" dirty="0" smtClean="0">
                <a:effectLst>
                  <a:outerShdw dir="5040000" algn="tl">
                    <a:srgbClr val="1F497D">
                      <a:lumMod val="75000"/>
                    </a:srgbClr>
                  </a:outerShdw>
                </a:effectLst>
                <a:latin typeface="Courier New" pitchFamily="49" charset="0"/>
                <a:cs typeface="Courier New" pitchFamily="49" charset="0"/>
              </a:rPr>
              <a:t>74.1 Mbps</a:t>
            </a:r>
            <a:endParaRPr lang="en-US" sz="2800" b="1" kern="1200" dirty="0">
              <a:effectLst>
                <a:outerShdw dir="5040000" algn="tl">
                  <a:srgbClr val="1F497D">
                    <a:lumMod val="75000"/>
                  </a:srgbClr>
                </a:outerShdw>
              </a:effectLst>
              <a:latin typeface="Courier New" pitchFamily="49" charset="0"/>
              <a:cs typeface="Courier New" pitchFamily="49" charset="0"/>
            </a:endParaRPr>
          </a:p>
        </p:txBody>
      </p:sp>
      <p:sp>
        <p:nvSpPr>
          <p:cNvPr id="19" name="Line Callout 1 18"/>
          <p:cNvSpPr/>
          <p:nvPr/>
        </p:nvSpPr>
        <p:spPr>
          <a:xfrm>
            <a:off x="3124200" y="2133600"/>
            <a:ext cx="5486400" cy="1676400"/>
          </a:xfrm>
          <a:prstGeom prst="borderCallout1">
            <a:avLst>
              <a:gd name="adj1" fmla="val -450"/>
              <a:gd name="adj2" fmla="val 51857"/>
              <a:gd name="adj3" fmla="val -42700"/>
              <a:gd name="adj4" fmla="val 77071"/>
            </a:avLst>
          </a:prstGeom>
          <a:ln w="57150">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smtClean="0">
                <a:solidFill>
                  <a:schemeClr val="bg1"/>
                </a:solidFill>
                <a:effectLst>
                  <a:outerShdw dir="5040000" algn="tl">
                    <a:srgbClr val="1F497D">
                      <a:lumMod val="75000"/>
                    </a:srgbClr>
                  </a:outerShdw>
                </a:effectLst>
                <a:latin typeface="Tahoma" pitchFamily="34" charset="0"/>
                <a:cs typeface="Tahoma" pitchFamily="34" charset="0"/>
              </a:rPr>
              <a:t>= RTT + Transfer Size/ Bandwidth</a:t>
            </a:r>
          </a:p>
          <a:p>
            <a:pPr algn="r"/>
            <a:endParaRPr lang="en-US" sz="2000" b="1" dirty="0" smtClean="0">
              <a:solidFill>
                <a:schemeClr val="bg1"/>
              </a:solidFill>
              <a:effectLst>
                <a:outerShdw dir="5040000" algn="tl">
                  <a:srgbClr val="1F497D">
                    <a:lumMod val="75000"/>
                  </a:srgbClr>
                </a:outerShdw>
              </a:effectLst>
              <a:latin typeface="Tahoma" pitchFamily="34" charset="0"/>
              <a:cs typeface="Tahoma" pitchFamily="34" charset="0"/>
            </a:endParaRPr>
          </a:p>
          <a:p>
            <a:pPr algn="r"/>
            <a:r>
              <a:rPr lang="en-US" sz="2000" b="1" dirty="0" smtClean="0">
                <a:solidFill>
                  <a:schemeClr val="bg1"/>
                </a:solidFill>
                <a:effectLst>
                  <a:outerShdw dir="5040000" algn="tl">
                    <a:srgbClr val="1F497D">
                      <a:lumMod val="75000"/>
                    </a:srgbClr>
                  </a:outerShdw>
                </a:effectLst>
                <a:latin typeface="Tahoma" pitchFamily="34" charset="0"/>
                <a:cs typeface="Tahoma" pitchFamily="34" charset="0"/>
              </a:rPr>
              <a:t>= 100 ms + 8 ms (for 1 </a:t>
            </a:r>
            <a:r>
              <a:rPr lang="en-US" sz="2000" b="1" dirty="0" err="1" smtClean="0">
                <a:solidFill>
                  <a:schemeClr val="bg1"/>
                </a:solidFill>
                <a:effectLst>
                  <a:outerShdw dir="5040000" algn="tl">
                    <a:srgbClr val="1F497D">
                      <a:lumMod val="75000"/>
                    </a:srgbClr>
                  </a:outerShdw>
                </a:effectLst>
                <a:latin typeface="Tahoma" pitchFamily="34" charset="0"/>
                <a:cs typeface="Tahoma" pitchFamily="34" charset="0"/>
              </a:rPr>
              <a:t>Gbps</a:t>
            </a:r>
            <a:r>
              <a:rPr lang="en-US" sz="2000" b="1" dirty="0" smtClean="0">
                <a:solidFill>
                  <a:schemeClr val="bg1"/>
                </a:solidFill>
                <a:effectLst>
                  <a:outerShdw dir="5040000" algn="tl">
                    <a:srgbClr val="1F497D">
                      <a:lumMod val="75000"/>
                    </a:srgbClr>
                  </a:outerShdw>
                </a:effectLst>
                <a:latin typeface="Tahoma" pitchFamily="34" charset="0"/>
                <a:cs typeface="Tahoma" pitchFamily="34" charset="0"/>
              </a:rPr>
              <a:t> link) </a:t>
            </a:r>
          </a:p>
          <a:p>
            <a:pPr algn="r"/>
            <a:endParaRPr lang="en-US" sz="2000" b="1" dirty="0" smtClean="0">
              <a:solidFill>
                <a:schemeClr val="bg1"/>
              </a:solidFill>
              <a:effectLst>
                <a:outerShdw dir="5040000" algn="tl">
                  <a:srgbClr val="1F497D">
                    <a:lumMod val="75000"/>
                  </a:srgbClr>
                </a:outerShdw>
              </a:effectLst>
              <a:latin typeface="Tahoma" pitchFamily="34" charset="0"/>
              <a:cs typeface="Tahoma" pitchFamily="34" charset="0"/>
            </a:endParaRPr>
          </a:p>
          <a:p>
            <a:pPr algn="r"/>
            <a:r>
              <a:rPr lang="en-US" sz="2000" b="1" dirty="0" smtClean="0">
                <a:solidFill>
                  <a:schemeClr val="bg1"/>
                </a:solidFill>
                <a:effectLst>
                  <a:outerShdw dir="5040000" algn="tl">
                    <a:srgbClr val="1F497D">
                      <a:lumMod val="75000"/>
                    </a:srgbClr>
                  </a:outerShdw>
                </a:effectLst>
                <a:latin typeface="Tahoma" pitchFamily="34" charset="0"/>
                <a:cs typeface="Tahoma" pitchFamily="34" charset="0"/>
              </a:rPr>
              <a:t>= 108 ms</a:t>
            </a:r>
            <a:endParaRPr lang="en-US" sz="2000" b="1" dirty="0" smtClean="0">
              <a:solidFill>
                <a:schemeClr val="bg1"/>
              </a:solidFill>
              <a:effectLst>
                <a:outerShdw dir="5040000" algn="tl">
                  <a:srgbClr val="1F497D">
                    <a:lumMod val="75000"/>
                  </a:srgbClr>
                </a:outerShdw>
              </a:effectLst>
              <a:latin typeface="Courier New" pitchFamily="49" charset="0"/>
              <a:cs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609600" y="1295400"/>
            <a:ext cx="7848600" cy="5238750"/>
          </a:xfrm>
          <a:prstGeom prst="rect">
            <a:avLst/>
          </a:prstGeom>
          <a:noFill/>
          <a:ln w="9525">
            <a:noFill/>
            <a:miter lim="800000"/>
            <a:headEnd/>
            <a:tailEnd/>
          </a:ln>
          <a:effectLst/>
        </p:spPr>
      </p:pic>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sp>
        <p:nvSpPr>
          <p:cNvPr id="5" name="TextBox 4"/>
          <p:cNvSpPr txBox="1"/>
          <p:nvPr/>
        </p:nvSpPr>
        <p:spPr>
          <a:xfrm>
            <a:off x="0" y="0"/>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Application need for performance</a:t>
            </a:r>
            <a:endParaRPr lang="th-TH" sz="3200" b="1" kern="1200" dirty="0">
              <a:ln>
                <a:solidFill>
                  <a:prstClr val="black"/>
                </a:solidFill>
              </a:ln>
              <a:solidFill>
                <a:prstClr val="white"/>
              </a:solidFill>
              <a:latin typeface="Tahoma" pitchFamily="34" charset="0"/>
              <a:ea typeface="+mn-ea"/>
              <a:cs typeface="Tahoma" pitchFamily="34" charset="0"/>
            </a:endParaRPr>
          </a:p>
        </p:txBody>
      </p:sp>
      <p:sp>
        <p:nvSpPr>
          <p:cNvPr id="10" name="Rectangle 9"/>
          <p:cNvSpPr/>
          <p:nvPr/>
        </p:nvSpPr>
        <p:spPr>
          <a:xfrm>
            <a:off x="609600" y="1295400"/>
            <a:ext cx="7848600" cy="523220"/>
          </a:xfrm>
          <a:prstGeom prst="rect">
            <a:avLst/>
          </a:prstGeom>
          <a:solidFill>
            <a:schemeClr val="tx1">
              <a:alpha val="80000"/>
            </a:schemeClr>
          </a:solidFill>
        </p:spPr>
        <p:txBody>
          <a:bodyPr wrap="square">
            <a:spAutoFit/>
          </a:bodyPr>
          <a:lstStyle/>
          <a:p>
            <a:pPr algn="ctr"/>
            <a:r>
              <a:rPr lang="en-US" sz="2800" b="1" dirty="0" smtClean="0">
                <a:ln>
                  <a:solidFill>
                    <a:sysClr val="windowText" lastClr="000000"/>
                  </a:solidFill>
                </a:ln>
                <a:solidFill>
                  <a:srgbClr val="FF6600"/>
                </a:solidFill>
              </a:rPr>
              <a:t>Streaming video/ audio; Video on Demand</a:t>
            </a:r>
          </a:p>
        </p:txBody>
      </p:sp>
      <p:sp>
        <p:nvSpPr>
          <p:cNvPr id="11" name="Rectangle 10"/>
          <p:cNvSpPr/>
          <p:nvPr/>
        </p:nvSpPr>
        <p:spPr>
          <a:xfrm>
            <a:off x="609600" y="3034605"/>
            <a:ext cx="7848600" cy="1384995"/>
          </a:xfrm>
          <a:prstGeom prst="rect">
            <a:avLst/>
          </a:prstGeom>
          <a:solidFill>
            <a:schemeClr val="tx1">
              <a:alpha val="80000"/>
            </a:schemeClr>
          </a:solidFill>
        </p:spPr>
        <p:txBody>
          <a:bodyPr wrap="square">
            <a:spAutoFit/>
          </a:bodyPr>
          <a:lstStyle/>
          <a:p>
            <a:pPr algn="ctr"/>
            <a:r>
              <a:rPr lang="en-US" sz="2800" b="1" dirty="0" smtClean="0">
                <a:ln>
                  <a:solidFill>
                    <a:sysClr val="windowText" lastClr="000000"/>
                  </a:solidFill>
                </a:ln>
                <a:solidFill>
                  <a:srgbClr val="C00000"/>
                </a:solidFill>
              </a:rPr>
              <a:t>Requirements:</a:t>
            </a:r>
          </a:p>
          <a:p>
            <a:pPr algn="ctr"/>
            <a:r>
              <a:rPr lang="en-US" sz="2800" b="1" dirty="0" smtClean="0">
                <a:ln>
                  <a:solidFill>
                    <a:sysClr val="windowText" lastClr="000000"/>
                  </a:solidFill>
                </a:ln>
                <a:solidFill>
                  <a:srgbClr val="FF6600"/>
                </a:solidFill>
              </a:rPr>
              <a:t>Packet loss is tolerable but sequencing is important</a:t>
            </a:r>
          </a:p>
          <a:p>
            <a:pPr algn="ctr"/>
            <a:r>
              <a:rPr lang="en-US" sz="2800" b="1" dirty="0" smtClean="0">
                <a:ln>
                  <a:solidFill>
                    <a:sysClr val="windowText" lastClr="000000"/>
                  </a:solidFill>
                </a:ln>
                <a:solidFill>
                  <a:srgbClr val="FF6600"/>
                </a:solidFill>
              </a:rPr>
              <a:t>Jitter </a:t>
            </a:r>
            <a:r>
              <a:rPr lang="en-US" sz="2800" b="1" dirty="0" smtClean="0">
                <a:ln>
                  <a:solidFill>
                    <a:sysClr val="windowText" lastClr="000000"/>
                  </a:solidFill>
                </a:ln>
                <a:solidFill>
                  <a:schemeClr val="bg1"/>
                </a:solidFill>
              </a:rPr>
              <a:t>(variable delay)</a:t>
            </a:r>
            <a:r>
              <a:rPr lang="en-US" sz="2800" b="1" dirty="0" smtClean="0">
                <a:ln>
                  <a:solidFill>
                    <a:sysClr val="windowText" lastClr="000000"/>
                  </a:solidFill>
                </a:ln>
                <a:solidFill>
                  <a:srgbClr val="FF6600"/>
                </a:solidFill>
              </a:rPr>
              <a:t> should be minimized</a:t>
            </a:r>
          </a:p>
        </p:txBody>
      </p:sp>
      <p:pic>
        <p:nvPicPr>
          <p:cNvPr id="12" name="Picture 2"/>
          <p:cNvPicPr>
            <a:picLocks noChangeAspect="1" noChangeArrowheads="1"/>
          </p:cNvPicPr>
          <p:nvPr/>
        </p:nvPicPr>
        <p:blipFill>
          <a:blip r:embed="rId4"/>
          <a:srcRect/>
          <a:stretch>
            <a:fillRect/>
          </a:stretch>
        </p:blipFill>
        <p:spPr bwMode="auto">
          <a:xfrm>
            <a:off x="381001" y="4512210"/>
            <a:ext cx="8534399" cy="204099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3"/>
          <a:srcRect/>
          <a:stretch>
            <a:fillRect/>
          </a:stretch>
        </p:blipFill>
        <p:spPr bwMode="auto">
          <a:xfrm>
            <a:off x="5334000" y="1828800"/>
            <a:ext cx="3341218" cy="44196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
        <p:nvSpPr>
          <p:cNvPr id="8" name="TextBox 7"/>
          <p:cNvSpPr txBox="1"/>
          <p:nvPr/>
        </p:nvSpPr>
        <p:spPr>
          <a:xfrm>
            <a:off x="228600" y="1600200"/>
            <a:ext cx="5791200" cy="4809009"/>
          </a:xfrm>
          <a:prstGeom prst="rect">
            <a:avLst/>
          </a:prstGeom>
          <a:noFill/>
          <a:ln>
            <a:noFill/>
          </a:ln>
        </p:spPr>
        <p:txBody>
          <a:bodyPr wrap="square" rtlCol="0">
            <a:spAutoFit/>
            <a:scene3d>
              <a:camera prst="orthographicFront"/>
              <a:lightRig rig="threePt" dir="t"/>
            </a:scene3d>
            <a:sp3d extrusionH="57150">
              <a:bevelT w="69850" h="69850" prst="divot"/>
            </a:sp3d>
          </a:bodyPr>
          <a:lstStyle/>
          <a:p>
            <a:pPr algn="l" rtl="0"/>
            <a:r>
              <a:rPr lang="en-US" sz="4000" b="1" kern="1200" dirty="0">
                <a:solidFill>
                  <a:prstClr val="white"/>
                </a:solidFill>
                <a:latin typeface="Consolas" pitchFamily="49" charset="0"/>
                <a:ea typeface="+mn-ea"/>
                <a:cs typeface="+mn-cs"/>
              </a:rPr>
              <a:t>Chapter 1 - Foundation</a:t>
            </a:r>
          </a:p>
          <a:p>
            <a:pPr algn="l" rtl="0"/>
            <a:endParaRPr lang="en-US" sz="1050" b="1" kern="1200" dirty="0">
              <a:solidFill>
                <a:srgbClr val="FF6600"/>
              </a:solidFill>
              <a:latin typeface="Consolas" pitchFamily="49" charset="0"/>
              <a:ea typeface="+mn-ea"/>
              <a:cs typeface="+mn-cs"/>
            </a:endParaRPr>
          </a:p>
          <a:p>
            <a:pPr algn="l" rtl="0">
              <a:lnSpc>
                <a:spcPct val="150000"/>
              </a:lnSpc>
            </a:pPr>
            <a:r>
              <a:rPr lang="en-US" sz="3600" b="1" kern="1200" dirty="0" smtClean="0">
                <a:solidFill>
                  <a:srgbClr val="FF6600"/>
                </a:solidFill>
                <a:latin typeface="Consolas" pitchFamily="49" charset="0"/>
                <a:ea typeface="+mn-ea"/>
                <a:cs typeface="+mn-cs"/>
              </a:rPr>
              <a:t>1.5 Performance</a:t>
            </a:r>
          </a:p>
          <a:p>
            <a:pPr>
              <a:lnSpc>
                <a:spcPct val="150000"/>
              </a:lnSpc>
            </a:pPr>
            <a:r>
              <a:rPr lang="en-US" sz="3600" b="1" dirty="0" smtClean="0">
                <a:solidFill>
                  <a:prstClr val="white"/>
                </a:solidFill>
                <a:latin typeface="Consolas" pitchFamily="49" charset="0"/>
              </a:rPr>
              <a:t>Chapter 4 - Internetworking</a:t>
            </a:r>
          </a:p>
          <a:p>
            <a:pPr algn="l" rtl="0">
              <a:lnSpc>
                <a:spcPct val="150000"/>
              </a:lnSpc>
            </a:pPr>
            <a:r>
              <a:rPr lang="en-US" sz="3600" b="1" dirty="0" smtClean="0">
                <a:solidFill>
                  <a:srgbClr val="FF6600"/>
                </a:solidFill>
                <a:latin typeface="Consolas" pitchFamily="49" charset="0"/>
              </a:rPr>
              <a:t>4.1.1 Internetwork</a:t>
            </a:r>
            <a:endParaRPr lang="en-US" sz="3600" b="1" kern="1200" dirty="0">
              <a:solidFill>
                <a:srgbClr val="FF6600"/>
              </a:solidFill>
              <a:latin typeface="Consolas" pitchFamily="49" charset="0"/>
              <a:ea typeface="+mn-ea"/>
              <a:cs typeface="+mn-cs"/>
            </a:endParaRPr>
          </a:p>
        </p:txBody>
      </p:sp>
      <p:grpSp>
        <p:nvGrpSpPr>
          <p:cNvPr id="2" name="Group 8"/>
          <p:cNvGrpSpPr/>
          <p:nvPr/>
        </p:nvGrpSpPr>
        <p:grpSpPr>
          <a:xfrm>
            <a:off x="228600" y="304800"/>
            <a:ext cx="5902754" cy="1015663"/>
            <a:chOff x="228600" y="584537"/>
            <a:chExt cx="5902754" cy="1015663"/>
          </a:xfrm>
        </p:grpSpPr>
        <p:sp>
          <p:nvSpPr>
            <p:cNvPr id="5" name="TextBox 4"/>
            <p:cNvSpPr txBox="1"/>
            <p:nvPr/>
          </p:nvSpPr>
          <p:spPr>
            <a:xfrm>
              <a:off x="228600" y="584537"/>
              <a:ext cx="4191000" cy="1015663"/>
            </a:xfrm>
            <a:prstGeom prst="rect">
              <a:avLst/>
            </a:prstGeom>
            <a:noFill/>
            <a:ln>
              <a:noFill/>
            </a:ln>
          </p:spPr>
          <p:txBody>
            <a:bodyPr wrap="square" rtlCol="0">
              <a:spAutoFit/>
            </a:bodyPr>
            <a:lstStyle/>
            <a:p>
              <a:pPr algn="l" rtl="0"/>
              <a:r>
                <a:rPr lang="en-US" sz="6000" b="1" kern="1200" dirty="0">
                  <a:ln cap="rnd" cmpd="thickThin">
                    <a:solidFill>
                      <a:prstClr val="black"/>
                    </a:solidFill>
                    <a:bevel/>
                  </a:ln>
                  <a:solidFill>
                    <a:srgbClr val="CCB400">
                      <a:lumMod val="75000"/>
                    </a:srgbClr>
                  </a:solidFill>
                  <a:effectLst>
                    <a:outerShdw blurRad="50800" dist="50800" dir="5400000" algn="ctr" rotWithShape="0">
                      <a:srgbClr val="000000">
                        <a:alpha val="83000"/>
                      </a:srgbClr>
                    </a:outerShdw>
                  </a:effectLst>
                  <a:latin typeface="Calibri"/>
                  <a:ea typeface="+mn-ea"/>
                  <a:cs typeface="+mn-cs"/>
                </a:rPr>
                <a:t>References</a:t>
              </a:r>
            </a:p>
          </p:txBody>
        </p:sp>
        <p:sp>
          <p:nvSpPr>
            <p:cNvPr id="6" name="Rectangle 5"/>
            <p:cNvSpPr/>
            <p:nvPr/>
          </p:nvSpPr>
          <p:spPr>
            <a:xfrm>
              <a:off x="3657600" y="609600"/>
              <a:ext cx="2473754" cy="923330"/>
            </a:xfrm>
            <a:prstGeom prst="rect">
              <a:avLst/>
            </a:prstGeom>
          </p:spPr>
          <p:txBody>
            <a:bodyPr wrap="none">
              <a:spAutoFit/>
            </a:bodyPr>
            <a:lstStyle/>
            <a:p>
              <a:pPr algn="l" rtl="0"/>
              <a:r>
                <a:rPr lang="en-US" sz="5400" b="1" kern="1200" dirty="0">
                  <a:solidFill>
                    <a:srgbClr val="C00000"/>
                  </a:solidFill>
                  <a:latin typeface="Consolas" pitchFamily="49" charset="0"/>
                  <a:ea typeface="+mn-ea"/>
                  <a:cs typeface="+mn-cs"/>
                </a:rPr>
                <a:t> [</a:t>
              </a:r>
              <a:r>
                <a:rPr lang="en-US" sz="5400" b="1" kern="1200" dirty="0">
                  <a:solidFill>
                    <a:srgbClr val="FF6600"/>
                  </a:solidFill>
                  <a:latin typeface="Consolas" pitchFamily="49" charset="0"/>
                  <a:ea typeface="+mn-ea"/>
                  <a:cs typeface="+mn-cs"/>
                </a:rPr>
                <a:t>P&amp;D</a:t>
              </a:r>
              <a:r>
                <a:rPr lang="en-US" sz="5400" b="1" kern="1200" dirty="0">
                  <a:solidFill>
                    <a:srgbClr val="C00000"/>
                  </a:solidFill>
                  <a:latin typeface="Consolas" pitchFamily="49" charset="0"/>
                  <a:ea typeface="+mn-ea"/>
                  <a:cs typeface="+mn-cs"/>
                </a:rPr>
                <a:t>]</a:t>
              </a:r>
              <a:endParaRPr lang="en-US" kern="1200" dirty="0">
                <a:solidFill>
                  <a:prstClr val="white"/>
                </a:solidFill>
                <a:latin typeface="Calibri"/>
                <a:ea typeface="+mn-ea"/>
                <a:cs typeface="+mn-cs"/>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4" name="TextBox 3"/>
          <p:cNvSpPr txBox="1"/>
          <p:nvPr/>
        </p:nvSpPr>
        <p:spPr>
          <a:xfrm>
            <a:off x="1828800" y="2980009"/>
            <a:ext cx="6324600" cy="1477328"/>
          </a:xfrm>
          <a:prstGeom prst="rect">
            <a:avLst/>
          </a:prstGeom>
          <a:noFill/>
        </p:spPr>
        <p:txBody>
          <a:bodyPr wrap="square" rtlCol="0">
            <a:spAutoFit/>
          </a:bodyPr>
          <a:lstStyle/>
          <a:p>
            <a:r>
              <a:rPr lang="en-US" dirty="0" smtClean="0"/>
              <a:t>What is Topology?</a:t>
            </a:r>
          </a:p>
          <a:p>
            <a:endParaRPr lang="en-US" dirty="0"/>
          </a:p>
          <a:p>
            <a:r>
              <a:rPr lang="en-US" dirty="0" smtClean="0"/>
              <a:t>Differentiate between different topologies</a:t>
            </a:r>
          </a:p>
          <a:p>
            <a:endParaRPr lang="en-US" dirty="0"/>
          </a:p>
          <a:p>
            <a:r>
              <a:rPr lang="en-US" dirty="0" smtClean="0"/>
              <a:t>Star, Bus, Mesh, Tree, Ring and any others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p:cNvSpPr txBox="1"/>
          <p:nvPr/>
        </p:nvSpPr>
        <p:spPr>
          <a:xfrm>
            <a:off x="0" y="2133600"/>
            <a:ext cx="9144000" cy="1692771"/>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bg1"/>
                  </a:solidFill>
                </a:ln>
                <a:latin typeface="Tahoma" pitchFamily="34" charset="0"/>
                <a:ea typeface="+mn-ea"/>
                <a:cs typeface="Tahoma" pitchFamily="34" charset="0"/>
              </a:rPr>
              <a:t>Part 1: </a:t>
            </a:r>
          </a:p>
          <a:p>
            <a:pPr algn="ctr" rtl="0"/>
            <a:endParaRPr lang="en-US" sz="1000" b="1" kern="1200" dirty="0" smtClean="0">
              <a:ln>
                <a:solidFill>
                  <a:prstClr val="black"/>
                </a:solidFill>
              </a:ln>
              <a:solidFill>
                <a:schemeClr val="accent1">
                  <a:lumMod val="60000"/>
                  <a:lumOff val="40000"/>
                </a:schemeClr>
              </a:solidFill>
              <a:latin typeface="Tahoma" pitchFamily="34" charset="0"/>
              <a:ea typeface="+mn-ea"/>
              <a:cs typeface="Tahoma" pitchFamily="34" charset="0"/>
            </a:endParaRPr>
          </a:p>
          <a:p>
            <a:pPr algn="ctr" rtl="0"/>
            <a:r>
              <a:rPr lang="en-US" sz="4400" b="1" kern="1200" dirty="0" smtClean="0">
                <a:ln>
                  <a:solidFill>
                    <a:prstClr val="black"/>
                  </a:solidFill>
                </a:ln>
                <a:solidFill>
                  <a:schemeClr val="bg1"/>
                </a:solidFill>
                <a:latin typeface="Tahoma" pitchFamily="34" charset="0"/>
                <a:ea typeface="+mn-ea"/>
                <a:cs typeface="Tahoma" pitchFamily="34" charset="0"/>
              </a:rPr>
              <a:t>Addressing, Routing</a:t>
            </a:r>
            <a:endParaRPr lang="th-TH" sz="3600" b="1" kern="1200" dirty="0">
              <a:ln>
                <a:solidFill>
                  <a:prstClr val="black"/>
                </a:solidFill>
              </a:ln>
              <a:solidFill>
                <a:schemeClr val="bg1"/>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57200" y="838200"/>
            <a:ext cx="8610600" cy="4201150"/>
          </a:xfrm>
          <a:prstGeom prst="rect">
            <a:avLst/>
          </a:prstGeom>
        </p:spPr>
        <p:txBody>
          <a:bodyPr wrap="square">
            <a:spAutoFit/>
          </a:bodyPr>
          <a:lstStyle/>
          <a:p>
            <a:pPr algn="l" rtl="0"/>
            <a:r>
              <a:rPr lang="en-US" sz="3200" b="1" kern="1200" dirty="0">
                <a:solidFill>
                  <a:srgbClr val="F79646">
                    <a:lumMod val="50000"/>
                  </a:srgbClr>
                </a:solidFill>
                <a:latin typeface="Calibri"/>
                <a:ea typeface="+mn-ea"/>
                <a:cs typeface="+mn-cs"/>
              </a:rPr>
              <a:t>Each station must be addressable</a:t>
            </a:r>
          </a:p>
          <a:p>
            <a:pPr algn="l" rtl="0"/>
            <a:endParaRPr lang="en-US" sz="700" b="1" kern="1200" dirty="0">
              <a:solidFill>
                <a:prstClr val="black"/>
              </a:solidFill>
              <a:latin typeface="Calibri"/>
              <a:ea typeface="+mn-ea"/>
              <a:cs typeface="+mn-cs"/>
            </a:endParaRPr>
          </a:p>
          <a:p>
            <a:pPr algn="l" rtl="0"/>
            <a:r>
              <a:rPr lang="en-US" sz="3200" b="1" kern="1200" dirty="0">
                <a:solidFill>
                  <a:prstClr val="black"/>
                </a:solidFill>
                <a:latin typeface="Calibri"/>
                <a:ea typeface="+mn-ea"/>
                <a:cs typeface="+mn-cs"/>
              </a:rPr>
              <a:t>Two kinds of addresses:</a:t>
            </a:r>
          </a:p>
          <a:p>
            <a:pPr algn="l" rtl="0"/>
            <a:r>
              <a:rPr lang="en-US" sz="3200" b="1" kern="1200" dirty="0">
                <a:solidFill>
                  <a:srgbClr val="F79646">
                    <a:lumMod val="50000"/>
                  </a:srgbClr>
                </a:solidFill>
                <a:latin typeface="Calibri"/>
                <a:ea typeface="+mn-ea"/>
                <a:cs typeface="+mn-cs"/>
              </a:rPr>
              <a:t>1) </a:t>
            </a:r>
            <a:r>
              <a:rPr lang="en-US" sz="3200" kern="1200" dirty="0">
                <a:solidFill>
                  <a:prstClr val="black"/>
                </a:solidFill>
                <a:latin typeface="Calibri"/>
                <a:ea typeface="+mn-ea"/>
                <a:cs typeface="+mn-cs"/>
              </a:rPr>
              <a:t>Physical addressing (</a:t>
            </a:r>
            <a:r>
              <a:rPr lang="en-US" sz="3200" b="1" kern="1200" dirty="0">
                <a:solidFill>
                  <a:srgbClr val="C00000"/>
                </a:solidFill>
                <a:latin typeface="Calibri"/>
                <a:ea typeface="+mn-ea"/>
                <a:cs typeface="+mn-cs"/>
              </a:rPr>
              <a:t>MAC</a:t>
            </a:r>
            <a:r>
              <a:rPr lang="en-US" sz="3200" kern="1200" dirty="0">
                <a:solidFill>
                  <a:prstClr val="black"/>
                </a:solidFill>
                <a:latin typeface="Calibri"/>
                <a:ea typeface="+mn-ea"/>
                <a:cs typeface="+mn-cs"/>
              </a:rPr>
              <a:t> addresses)</a:t>
            </a:r>
          </a:p>
          <a:p>
            <a:pPr algn="l" rtl="0"/>
            <a:r>
              <a:rPr lang="en-US" sz="3200" b="1" kern="1200" dirty="0">
                <a:solidFill>
                  <a:srgbClr val="F79646">
                    <a:lumMod val="50000"/>
                  </a:srgbClr>
                </a:solidFill>
                <a:latin typeface="Calibri"/>
                <a:ea typeface="+mn-ea"/>
                <a:cs typeface="+mn-cs"/>
              </a:rPr>
              <a:t>2) </a:t>
            </a:r>
            <a:r>
              <a:rPr lang="en-US" sz="3200" kern="1200" dirty="0">
                <a:solidFill>
                  <a:prstClr val="black"/>
                </a:solidFill>
                <a:latin typeface="Calibri"/>
                <a:ea typeface="+mn-ea"/>
                <a:cs typeface="+mn-cs"/>
              </a:rPr>
              <a:t>Logical addressing (</a:t>
            </a:r>
            <a:r>
              <a:rPr lang="en-US" sz="3200" b="1" kern="1200" dirty="0">
                <a:solidFill>
                  <a:srgbClr val="C00000"/>
                </a:solidFill>
                <a:latin typeface="Calibri"/>
                <a:ea typeface="+mn-ea"/>
                <a:cs typeface="+mn-cs"/>
              </a:rPr>
              <a:t>IP</a:t>
            </a:r>
            <a:r>
              <a:rPr lang="en-US" sz="3200" kern="1200" dirty="0">
                <a:solidFill>
                  <a:prstClr val="black"/>
                </a:solidFill>
                <a:latin typeface="Calibri"/>
                <a:ea typeface="+mn-ea"/>
                <a:cs typeface="+mn-cs"/>
              </a:rPr>
              <a:t> addresses)</a:t>
            </a:r>
          </a:p>
          <a:p>
            <a:pPr algn="l" rtl="0"/>
            <a:endParaRPr lang="en-US" sz="1600" b="1" kern="1200" dirty="0">
              <a:solidFill>
                <a:prstClr val="black"/>
              </a:solidFill>
              <a:latin typeface="Calibri"/>
              <a:ea typeface="+mn-ea"/>
              <a:cs typeface="+mn-cs"/>
            </a:endParaRPr>
          </a:p>
          <a:p>
            <a:pPr algn="l" rtl="0"/>
            <a:r>
              <a:rPr lang="en-US" sz="3200" b="1" kern="1200" dirty="0">
                <a:solidFill>
                  <a:srgbClr val="F79646">
                    <a:lumMod val="50000"/>
                  </a:srgbClr>
                </a:solidFill>
                <a:latin typeface="Calibri"/>
                <a:ea typeface="+mn-ea"/>
                <a:cs typeface="+mn-cs"/>
              </a:rPr>
              <a:t>The communicating applications (source/ destination applications) must also be identifiable</a:t>
            </a:r>
          </a:p>
          <a:p>
            <a:pPr algn="l" rtl="0"/>
            <a:endParaRPr lang="en-US" sz="1000" kern="1200" dirty="0">
              <a:solidFill>
                <a:prstClr val="black"/>
              </a:solidFill>
              <a:latin typeface="Calibri"/>
              <a:ea typeface="+mn-ea"/>
              <a:cs typeface="+mn-cs"/>
            </a:endParaRPr>
          </a:p>
          <a:p>
            <a:pPr algn="l" rtl="0"/>
            <a:r>
              <a:rPr lang="en-US" sz="3200" kern="1200" dirty="0">
                <a:solidFill>
                  <a:prstClr val="black"/>
                </a:solidFill>
                <a:latin typeface="Calibri"/>
                <a:ea typeface="+mn-ea"/>
                <a:cs typeface="+mn-cs"/>
              </a:rPr>
              <a:t>Identified through </a:t>
            </a:r>
            <a:r>
              <a:rPr lang="en-US" sz="3200" b="1" kern="1200" dirty="0">
                <a:solidFill>
                  <a:srgbClr val="C00000"/>
                </a:solidFill>
                <a:latin typeface="Calibri"/>
                <a:ea typeface="+mn-ea"/>
                <a:cs typeface="+mn-cs"/>
              </a:rPr>
              <a:t>TCP</a:t>
            </a:r>
            <a:r>
              <a:rPr lang="en-US" sz="3200" kern="1200" dirty="0">
                <a:solidFill>
                  <a:prstClr val="black"/>
                </a:solidFill>
                <a:latin typeface="Calibri"/>
                <a:ea typeface="+mn-ea"/>
                <a:cs typeface="+mn-cs"/>
              </a:rPr>
              <a:t> ports</a:t>
            </a:r>
          </a:p>
          <a:p>
            <a:pPr algn="l" rtl="0"/>
            <a:r>
              <a:rPr lang="en-US" sz="1000" kern="1200" dirty="0">
                <a:solidFill>
                  <a:prstClr val="black"/>
                </a:solidFill>
                <a:latin typeface="Calibri"/>
                <a:ea typeface="+mn-ea"/>
                <a:cs typeface="+mn-cs"/>
              </a:rPr>
              <a:t>        </a:t>
            </a:r>
          </a:p>
        </p:txBody>
      </p:sp>
      <p:sp>
        <p:nvSpPr>
          <p:cNvPr id="5" name="TextBox 4"/>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Addressing</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6" name="Rectangle 5"/>
          <p:cNvSpPr/>
          <p:nvPr/>
        </p:nvSpPr>
        <p:spPr>
          <a:xfrm>
            <a:off x="14577" y="4953000"/>
            <a:ext cx="9129423" cy="1261884"/>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a:r>
              <a:rPr lang="en-US" sz="3600" b="1" dirty="0" smtClean="0">
                <a:solidFill>
                  <a:srgbClr val="C00000"/>
                </a:solidFill>
              </a:rPr>
              <a:t> A socket </a:t>
            </a:r>
            <a:r>
              <a:rPr lang="en-US" sz="3600" b="1" dirty="0" smtClean="0"/>
              <a:t>(IP address + TCP port) </a:t>
            </a:r>
            <a:r>
              <a:rPr lang="en-US" sz="3600" b="1" dirty="0" smtClean="0">
                <a:solidFill>
                  <a:srgbClr val="C00000"/>
                </a:solidFill>
              </a:rPr>
              <a:t>identifies both an application and the machine it’s on.</a:t>
            </a:r>
            <a:r>
              <a:rPr lang="en-US" sz="3600" dirty="0" smtClean="0">
                <a:ln>
                  <a:solidFill>
                    <a:schemeClr val="tx1">
                      <a:lumMod val="50000"/>
                      <a:lumOff val="50000"/>
                    </a:schemeClr>
                  </a:solidFill>
                </a:ln>
              </a:rPr>
              <a:t> </a:t>
            </a:r>
          </a:p>
          <a:p>
            <a:pPr marL="280988" rtl="0"/>
            <a:endParaRPr lang="en-US" sz="400" b="1" kern="1200" dirty="0" smtClean="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152400" y="1295400"/>
            <a:ext cx="7924800" cy="2062103"/>
          </a:xfrm>
          <a:prstGeom prst="rect">
            <a:avLst/>
          </a:prstGeom>
          <a:noFill/>
        </p:spPr>
        <p:txBody>
          <a:bodyPr wrap="square" rtlCol="0">
            <a:spAutoFit/>
          </a:bodyPr>
          <a:lstStyle/>
          <a:p>
            <a:pPr algn="l" rtl="0"/>
            <a:r>
              <a:rPr lang="en-US" sz="3200" b="1" kern="1200" dirty="0" smtClean="0">
                <a:solidFill>
                  <a:srgbClr val="1F497D"/>
                </a:solidFill>
                <a:latin typeface="Calibri"/>
                <a:ea typeface="+mn-ea"/>
                <a:cs typeface="+mn-cs"/>
              </a:rPr>
              <a:t>MAC Address</a:t>
            </a:r>
            <a:r>
              <a:rPr lang="en-US" sz="3200" b="1" kern="1200" dirty="0">
                <a:solidFill>
                  <a:srgbClr val="1F497D"/>
                </a:solidFill>
                <a:latin typeface="Calibri"/>
                <a:ea typeface="+mn-ea"/>
                <a:cs typeface="+mn-cs"/>
              </a:rPr>
              <a:t>: </a:t>
            </a:r>
            <a:r>
              <a:rPr lang="en-US" sz="3600" b="1" kern="1200" dirty="0">
                <a:solidFill>
                  <a:srgbClr val="F79646">
                    <a:lumMod val="50000"/>
                  </a:srgbClr>
                </a:solidFill>
                <a:latin typeface="Calibri"/>
                <a:ea typeface="+mn-ea"/>
                <a:cs typeface="+mn-cs"/>
              </a:rPr>
              <a:t>48</a:t>
            </a:r>
            <a:r>
              <a:rPr lang="en-US" sz="3200" b="1" kern="1200" dirty="0">
                <a:solidFill>
                  <a:srgbClr val="1F497D"/>
                </a:solidFill>
                <a:latin typeface="Calibri"/>
                <a:ea typeface="+mn-ea"/>
                <a:cs typeface="+mn-cs"/>
              </a:rPr>
              <a:t> </a:t>
            </a:r>
            <a:r>
              <a:rPr lang="en-US" sz="3200" b="1" kern="1200" dirty="0" smtClean="0">
                <a:solidFill>
                  <a:srgbClr val="1F497D"/>
                </a:solidFill>
                <a:latin typeface="Calibri"/>
                <a:ea typeface="+mn-ea"/>
                <a:cs typeface="+mn-cs"/>
              </a:rPr>
              <a:t>bits </a:t>
            </a:r>
            <a:r>
              <a:rPr lang="en-US" sz="3200" b="1" dirty="0" smtClean="0">
                <a:solidFill>
                  <a:srgbClr val="F79646">
                    <a:lumMod val="50000"/>
                  </a:srgbClr>
                </a:solidFill>
                <a:latin typeface="Calibri"/>
              </a:rPr>
              <a:t>(Ethernet)</a:t>
            </a:r>
            <a:endParaRPr lang="en-US" sz="3200" b="1" dirty="0">
              <a:solidFill>
                <a:srgbClr val="F79646">
                  <a:lumMod val="50000"/>
                </a:srgbClr>
              </a:solidFill>
              <a:latin typeface="Calibri"/>
            </a:endParaRPr>
          </a:p>
          <a:p>
            <a:pPr algn="l" rtl="0"/>
            <a:endParaRPr lang="en-US" sz="1200" b="1" kern="1200" dirty="0">
              <a:solidFill>
                <a:srgbClr val="1F497D"/>
              </a:solidFill>
              <a:latin typeface="Calibri"/>
              <a:ea typeface="+mn-ea"/>
              <a:cs typeface="+mn-cs"/>
            </a:endParaRPr>
          </a:p>
          <a:p>
            <a:pPr algn="l" rtl="0"/>
            <a:r>
              <a:rPr lang="en-US" sz="3200" b="1" kern="1200" dirty="0">
                <a:solidFill>
                  <a:srgbClr val="1F497D"/>
                </a:solidFill>
                <a:latin typeface="Calibri"/>
                <a:ea typeface="+mn-ea"/>
                <a:cs typeface="+mn-cs"/>
              </a:rPr>
              <a:t>Flat </a:t>
            </a:r>
            <a:r>
              <a:rPr lang="en-US" sz="3200" b="1" kern="1200" dirty="0" smtClean="0">
                <a:solidFill>
                  <a:srgbClr val="1F497D"/>
                </a:solidFill>
                <a:latin typeface="Calibri"/>
                <a:ea typeface="+mn-ea"/>
                <a:cs typeface="+mn-cs"/>
              </a:rPr>
              <a:t>addressing </a:t>
            </a:r>
            <a:r>
              <a:rPr lang="en-US" sz="3200" b="1" dirty="0" smtClean="0">
                <a:solidFill>
                  <a:schemeClr val="bg2">
                    <a:lumMod val="10000"/>
                  </a:schemeClr>
                </a:solidFill>
                <a:latin typeface="Calibri"/>
              </a:rPr>
              <a:t>-&gt;</a:t>
            </a:r>
            <a:r>
              <a:rPr lang="en-US" sz="3200" b="1" dirty="0" smtClean="0">
                <a:solidFill>
                  <a:srgbClr val="F79646">
                    <a:lumMod val="50000"/>
                  </a:srgbClr>
                </a:solidFill>
                <a:latin typeface="Calibri"/>
              </a:rPr>
              <a:t> does not facilitate routing</a:t>
            </a:r>
            <a:endParaRPr lang="en-US" sz="3600" b="1" dirty="0">
              <a:solidFill>
                <a:srgbClr val="F79646">
                  <a:lumMod val="50000"/>
                </a:srgbClr>
              </a:solidFill>
              <a:latin typeface="Calibri"/>
            </a:endParaRPr>
          </a:p>
          <a:p>
            <a:pPr algn="l" rtl="0"/>
            <a:endParaRPr lang="en-US" sz="1200" b="1" kern="1200" dirty="0">
              <a:solidFill>
                <a:srgbClr val="1F497D"/>
              </a:solidFill>
              <a:latin typeface="Calibri"/>
              <a:ea typeface="+mn-ea"/>
              <a:cs typeface="+mn-cs"/>
            </a:endParaRPr>
          </a:p>
          <a:p>
            <a:pPr algn="l" rtl="0"/>
            <a:r>
              <a:rPr lang="en-US" sz="3200" b="1" kern="1200" dirty="0">
                <a:solidFill>
                  <a:srgbClr val="1F497D"/>
                </a:solidFill>
                <a:latin typeface="Calibri"/>
                <a:ea typeface="+mn-ea"/>
                <a:cs typeface="+mn-cs"/>
              </a:rPr>
              <a:t>Usually </a:t>
            </a:r>
            <a:r>
              <a:rPr lang="en-US" sz="3200" b="1" kern="1200" dirty="0" smtClean="0">
                <a:solidFill>
                  <a:srgbClr val="1F497D"/>
                </a:solidFill>
                <a:latin typeface="Calibri"/>
                <a:ea typeface="+mn-ea"/>
                <a:cs typeface="+mn-cs"/>
              </a:rPr>
              <a:t>non-configurable </a:t>
            </a:r>
            <a:r>
              <a:rPr lang="en-US" sz="3200" b="1" dirty="0" smtClean="0">
                <a:solidFill>
                  <a:srgbClr val="F79646">
                    <a:lumMod val="50000"/>
                  </a:srgbClr>
                </a:solidFill>
                <a:latin typeface="Calibri"/>
              </a:rPr>
              <a:t>but </a:t>
            </a:r>
            <a:r>
              <a:rPr lang="en-US" sz="3200" b="1" dirty="0" err="1" smtClean="0">
                <a:solidFill>
                  <a:srgbClr val="F79646">
                    <a:lumMod val="50000"/>
                  </a:srgbClr>
                </a:solidFill>
                <a:latin typeface="Calibri"/>
              </a:rPr>
              <a:t>hackable</a:t>
            </a:r>
            <a:endParaRPr lang="en-US" sz="3600" b="1" dirty="0">
              <a:solidFill>
                <a:srgbClr val="F79646">
                  <a:lumMod val="50000"/>
                </a:srgbClr>
              </a:solidFill>
              <a:latin typeface="Calibri"/>
            </a:endParaRPr>
          </a:p>
        </p:txBody>
      </p:sp>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5" name="Picture 2"/>
          <p:cNvPicPr>
            <a:picLocks noChangeAspect="1" noChangeArrowheads="1"/>
          </p:cNvPicPr>
          <p:nvPr/>
        </p:nvPicPr>
        <p:blipFill>
          <a:blip r:embed="rId3"/>
          <a:srcRect/>
          <a:stretch>
            <a:fillRect/>
          </a:stretch>
        </p:blipFill>
        <p:spPr bwMode="auto">
          <a:xfrm>
            <a:off x="228600" y="1006841"/>
            <a:ext cx="4495800" cy="5470159"/>
          </a:xfrm>
          <a:prstGeom prst="rect">
            <a:avLst/>
          </a:prstGeom>
          <a:noFill/>
          <a:ln w="9525">
            <a:noFill/>
            <a:miter lim="800000"/>
            <a:headEnd/>
            <a:tailEnd/>
          </a:ln>
          <a:effectLst/>
        </p:spPr>
      </p:pic>
      <p:cxnSp>
        <p:nvCxnSpPr>
          <p:cNvPr id="11" name="Straight Arrow Connector 10"/>
          <p:cNvCxnSpPr/>
          <p:nvPr/>
        </p:nvCxnSpPr>
        <p:spPr>
          <a:xfrm flipV="1">
            <a:off x="1066800" y="3505200"/>
            <a:ext cx="381000" cy="304800"/>
          </a:xfrm>
          <a:prstGeom prst="straightConnector1">
            <a:avLst/>
          </a:prstGeom>
          <a:ln w="57150">
            <a:tailEnd type="arrow" w="lg" len="sm"/>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4724400" y="1467641"/>
            <a:ext cx="3705225" cy="3790159"/>
          </a:xfrm>
          <a:prstGeom prst="rect">
            <a:avLst/>
          </a:prstGeom>
          <a:noFill/>
          <a:ln w="9525">
            <a:noFill/>
            <a:miter lim="800000"/>
            <a:headEnd/>
            <a:tailEnd/>
          </a:ln>
          <a:effectLst/>
        </p:spPr>
      </p:pic>
      <p:sp>
        <p:nvSpPr>
          <p:cNvPr id="9" name="Rectangle 8"/>
          <p:cNvSpPr/>
          <p:nvPr/>
        </p:nvSpPr>
        <p:spPr>
          <a:xfrm>
            <a:off x="4876800" y="2286000"/>
            <a:ext cx="2895600" cy="228600"/>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h-TH" kern="1200">
              <a:solidFill>
                <a:prstClr val="white"/>
              </a:solidFill>
              <a:latin typeface="Calibri"/>
              <a:ea typeface="+mn-ea"/>
            </a:endParaRPr>
          </a:p>
        </p:txBody>
      </p:sp>
      <p:sp>
        <p:nvSpPr>
          <p:cNvPr id="10" name="TextBox 9"/>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Physical addressing: MAC</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childTnLst>
                          </p:cTn>
                        </p:par>
                        <p:par>
                          <p:cTn id="19" fill="hold">
                            <p:stCondLst>
                              <p:cond delay="500"/>
                            </p:stCondLst>
                            <p:childTnLst>
                              <p:par>
                                <p:cTn id="20" presetID="53" presetClass="entr" presetSubtype="0" fill="hold" nodeType="after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1000"/>
                            </p:stCondLst>
                            <p:childTnLst>
                              <p:par>
                                <p:cTn id="29" presetID="53" presetClass="entr" presetSubtype="0" fill="hold" grpId="1" nodeType="after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04800" y="1143000"/>
            <a:ext cx="8839200" cy="4870564"/>
          </a:xfrm>
          <a:prstGeom prst="rect">
            <a:avLst/>
          </a:prstGeom>
          <a:noFill/>
        </p:spPr>
        <p:txBody>
          <a:bodyPr wrap="square" rtlCol="0">
            <a:spAutoFit/>
          </a:bodyPr>
          <a:lstStyle/>
          <a:p>
            <a:pPr algn="l" rtl="0"/>
            <a:r>
              <a:rPr lang="en-US" sz="3600" b="1" kern="1200" dirty="0">
                <a:solidFill>
                  <a:srgbClr val="1F497D"/>
                </a:solidFill>
                <a:latin typeface="Calibri"/>
                <a:ea typeface="+mn-ea"/>
                <a:cs typeface="+mn-cs"/>
              </a:rPr>
              <a:t>IP Version </a:t>
            </a:r>
            <a:r>
              <a:rPr lang="en-US" sz="4000" b="1" kern="1200" dirty="0">
                <a:solidFill>
                  <a:srgbClr val="F79646">
                    <a:lumMod val="50000"/>
                  </a:srgbClr>
                </a:solidFill>
                <a:latin typeface="Calibri"/>
                <a:ea typeface="+mn-ea"/>
                <a:cs typeface="+mn-cs"/>
              </a:rPr>
              <a:t>4; </a:t>
            </a:r>
            <a:r>
              <a:rPr lang="en-US" sz="3600" b="1" kern="1200" dirty="0">
                <a:solidFill>
                  <a:srgbClr val="1F497D"/>
                </a:solidFill>
                <a:latin typeface="Calibri"/>
                <a:ea typeface="+mn-ea"/>
                <a:cs typeface="+mn-cs"/>
              </a:rPr>
              <a:t>Address: </a:t>
            </a:r>
            <a:r>
              <a:rPr lang="en-US" sz="4000" b="1" kern="1200" dirty="0">
                <a:solidFill>
                  <a:srgbClr val="F79646">
                    <a:lumMod val="50000"/>
                  </a:srgbClr>
                </a:solidFill>
                <a:latin typeface="Calibri"/>
                <a:ea typeface="+mn-ea"/>
                <a:cs typeface="+mn-cs"/>
              </a:rPr>
              <a:t>32</a:t>
            </a:r>
            <a:r>
              <a:rPr lang="en-US" sz="3600" b="1" kern="1200" dirty="0">
                <a:solidFill>
                  <a:srgbClr val="1F497D"/>
                </a:solidFill>
                <a:latin typeface="Calibri"/>
                <a:ea typeface="+mn-ea"/>
                <a:cs typeface="+mn-cs"/>
              </a:rPr>
              <a:t> bits</a:t>
            </a:r>
          </a:p>
          <a:p>
            <a:pPr algn="l" rtl="0"/>
            <a:endParaRPr lang="en-US" sz="200" b="1" kern="1200" dirty="0">
              <a:solidFill>
                <a:srgbClr val="1F497D"/>
              </a:solidFill>
              <a:latin typeface="Calibri"/>
              <a:ea typeface="+mn-ea"/>
              <a:cs typeface="+mn-cs"/>
            </a:endParaRPr>
          </a:p>
          <a:p>
            <a:pPr algn="l" rtl="0"/>
            <a:r>
              <a:rPr lang="en-US" sz="3600" b="1" kern="1200" dirty="0">
                <a:solidFill>
                  <a:srgbClr val="1F497D"/>
                </a:solidFill>
                <a:latin typeface="Calibri"/>
                <a:ea typeface="+mn-ea"/>
                <a:cs typeface="+mn-cs"/>
              </a:rPr>
              <a:t>IP Version </a:t>
            </a:r>
            <a:r>
              <a:rPr lang="en-US" sz="4000" b="1" kern="1200" dirty="0">
                <a:solidFill>
                  <a:srgbClr val="F79646">
                    <a:lumMod val="50000"/>
                  </a:srgbClr>
                </a:solidFill>
                <a:latin typeface="Calibri"/>
                <a:ea typeface="+mn-ea"/>
                <a:cs typeface="+mn-cs"/>
              </a:rPr>
              <a:t>6; </a:t>
            </a:r>
            <a:r>
              <a:rPr lang="en-US" sz="3600" b="1" kern="1200" dirty="0">
                <a:solidFill>
                  <a:srgbClr val="1F497D"/>
                </a:solidFill>
                <a:latin typeface="Calibri"/>
                <a:ea typeface="+mn-ea"/>
                <a:cs typeface="+mn-cs"/>
              </a:rPr>
              <a:t>Address: </a:t>
            </a:r>
            <a:r>
              <a:rPr lang="en-US" sz="4000" b="1" kern="1200" dirty="0">
                <a:solidFill>
                  <a:srgbClr val="F79646">
                    <a:lumMod val="50000"/>
                  </a:srgbClr>
                </a:solidFill>
                <a:latin typeface="Calibri"/>
                <a:ea typeface="+mn-ea"/>
                <a:cs typeface="+mn-cs"/>
              </a:rPr>
              <a:t>128</a:t>
            </a:r>
            <a:r>
              <a:rPr lang="en-US" sz="3600" b="1" kern="1200" dirty="0">
                <a:solidFill>
                  <a:srgbClr val="1F497D"/>
                </a:solidFill>
                <a:latin typeface="Calibri"/>
                <a:ea typeface="+mn-ea"/>
                <a:cs typeface="+mn-cs"/>
              </a:rPr>
              <a:t> bits</a:t>
            </a:r>
          </a:p>
          <a:p>
            <a:pPr algn="l" rtl="0"/>
            <a:endParaRPr lang="en-US" sz="1400" b="1" kern="1200" dirty="0">
              <a:solidFill>
                <a:prstClr val="black"/>
              </a:solidFill>
              <a:latin typeface="Calibri"/>
              <a:ea typeface="+mn-ea"/>
              <a:cs typeface="+mn-cs"/>
            </a:endParaRPr>
          </a:p>
          <a:p>
            <a:pPr algn="l" rtl="0"/>
            <a:r>
              <a:rPr lang="en-US" sz="3600" b="1" i="1" kern="1200" dirty="0">
                <a:solidFill>
                  <a:prstClr val="black"/>
                </a:solidFill>
                <a:latin typeface="Calibri"/>
                <a:ea typeface="+mn-ea"/>
                <a:cs typeface="+mn-cs"/>
              </a:rPr>
              <a:t>Hierarchical</a:t>
            </a:r>
            <a:r>
              <a:rPr lang="en-US" sz="3600" b="1" kern="1200" dirty="0">
                <a:solidFill>
                  <a:prstClr val="black"/>
                </a:solidFill>
                <a:latin typeface="Calibri"/>
                <a:ea typeface="+mn-ea"/>
                <a:cs typeface="+mn-cs"/>
              </a:rPr>
              <a:t> addressing</a:t>
            </a:r>
          </a:p>
          <a:p>
            <a:pPr algn="l" rtl="0"/>
            <a:endParaRPr lang="en-US" sz="200" b="1" kern="1200" dirty="0">
              <a:solidFill>
                <a:srgbClr val="1F497D"/>
              </a:solidFill>
              <a:latin typeface="Calibri"/>
              <a:ea typeface="+mn-ea"/>
              <a:cs typeface="+mn-cs"/>
            </a:endParaRPr>
          </a:p>
          <a:p>
            <a:pPr algn="l" rtl="0"/>
            <a:r>
              <a:rPr lang="en-US" sz="4000" b="1" kern="1200" dirty="0">
                <a:solidFill>
                  <a:srgbClr val="F79646">
                    <a:lumMod val="50000"/>
                  </a:srgbClr>
                </a:solidFill>
                <a:latin typeface="Calibri"/>
                <a:ea typeface="+mn-ea"/>
                <a:cs typeface="+mn-cs"/>
              </a:rPr>
              <a:t>2</a:t>
            </a:r>
            <a:r>
              <a:rPr lang="en-US" sz="3600" b="1" kern="1200" dirty="0">
                <a:solidFill>
                  <a:srgbClr val="1F497D"/>
                </a:solidFill>
                <a:latin typeface="Calibri"/>
                <a:ea typeface="+mn-ea"/>
                <a:cs typeface="+mn-cs"/>
              </a:rPr>
              <a:t> </a:t>
            </a:r>
            <a:r>
              <a:rPr lang="en-US" sz="3600" b="1" kern="1200" dirty="0" smtClean="0">
                <a:solidFill>
                  <a:srgbClr val="1F497D"/>
                </a:solidFill>
                <a:latin typeface="Calibri"/>
                <a:ea typeface="+mn-ea"/>
                <a:cs typeface="+mn-cs"/>
              </a:rPr>
              <a:t>parts (variable bits): </a:t>
            </a:r>
            <a:r>
              <a:rPr lang="en-US" sz="3600" b="1" kern="1200" dirty="0" smtClean="0">
                <a:solidFill>
                  <a:srgbClr val="FF0000"/>
                </a:solidFill>
                <a:latin typeface="Calibri"/>
                <a:ea typeface="+mn-ea"/>
                <a:cs typeface="+mn-cs"/>
              </a:rPr>
              <a:t>network</a:t>
            </a:r>
            <a:r>
              <a:rPr lang="en-US" sz="3600" b="1" kern="1200" dirty="0" smtClean="0">
                <a:solidFill>
                  <a:prstClr val="black"/>
                </a:solidFill>
                <a:latin typeface="Calibri"/>
                <a:ea typeface="+mn-ea"/>
                <a:cs typeface="+mn-cs"/>
              </a:rPr>
              <a:t>, host</a:t>
            </a:r>
            <a:r>
              <a:rPr lang="en-US" sz="3600" b="1" kern="1200" dirty="0" smtClean="0">
                <a:solidFill>
                  <a:srgbClr val="1F497D"/>
                </a:solidFill>
                <a:latin typeface="Calibri"/>
                <a:ea typeface="+mn-ea"/>
                <a:cs typeface="+mn-cs"/>
              </a:rPr>
              <a:t>.</a:t>
            </a:r>
            <a:endParaRPr lang="en-US" sz="1200" b="1" kern="1200" dirty="0">
              <a:solidFill>
                <a:srgbClr val="1F497D"/>
              </a:solidFill>
              <a:latin typeface="Calibri"/>
              <a:ea typeface="+mn-ea"/>
              <a:cs typeface="+mn-cs"/>
            </a:endParaRPr>
          </a:p>
          <a:p>
            <a:pPr algn="l" rtl="0"/>
            <a:endParaRPr lang="en-US" sz="1050" b="1" kern="1200" dirty="0" smtClean="0">
              <a:solidFill>
                <a:srgbClr val="1F497D"/>
              </a:solidFill>
              <a:latin typeface="Calibri"/>
              <a:ea typeface="+mn-ea"/>
              <a:cs typeface="+mn-cs"/>
            </a:endParaRPr>
          </a:p>
          <a:p>
            <a:pPr algn="l" rtl="0"/>
            <a:endParaRPr lang="en-US" sz="1200" b="1" kern="1200" dirty="0" smtClean="0">
              <a:solidFill>
                <a:srgbClr val="1F497D"/>
              </a:solidFill>
              <a:latin typeface="Calibri"/>
              <a:ea typeface="+mn-ea"/>
              <a:cs typeface="+mn-cs"/>
            </a:endParaRPr>
          </a:p>
          <a:p>
            <a:pPr algn="l" rtl="0"/>
            <a:endParaRPr lang="en-US" sz="1200" b="1" dirty="0" smtClean="0">
              <a:solidFill>
                <a:srgbClr val="1F497D"/>
              </a:solidFill>
              <a:latin typeface="Calibri"/>
            </a:endParaRPr>
          </a:p>
          <a:p>
            <a:pPr algn="l" rtl="0"/>
            <a:endParaRPr lang="en-US" sz="1200" b="1" kern="1200" dirty="0" smtClean="0">
              <a:solidFill>
                <a:srgbClr val="1F497D"/>
              </a:solidFill>
              <a:latin typeface="Calibri"/>
              <a:ea typeface="+mn-ea"/>
              <a:cs typeface="+mn-cs"/>
            </a:endParaRPr>
          </a:p>
          <a:p>
            <a:pPr algn="l" rtl="0"/>
            <a:endParaRPr lang="en-US" sz="1200" b="1" dirty="0" smtClean="0">
              <a:solidFill>
                <a:srgbClr val="1F497D"/>
              </a:solidFill>
              <a:latin typeface="Calibri"/>
            </a:endParaRPr>
          </a:p>
          <a:p>
            <a:pPr algn="l" rtl="0"/>
            <a:endParaRPr lang="en-US" sz="800" b="1" kern="1200" dirty="0" smtClean="0">
              <a:solidFill>
                <a:prstClr val="black"/>
              </a:solidFill>
              <a:latin typeface="Calibri"/>
              <a:ea typeface="+mn-ea"/>
              <a:cs typeface="+mn-cs"/>
            </a:endParaRPr>
          </a:p>
          <a:p>
            <a:pPr algn="l" rtl="0"/>
            <a:r>
              <a:rPr lang="en-US" sz="3600" b="1" kern="1200" dirty="0" smtClean="0">
                <a:solidFill>
                  <a:prstClr val="black"/>
                </a:solidFill>
                <a:latin typeface="Calibri"/>
                <a:ea typeface="+mn-ea"/>
                <a:cs typeface="+mn-cs"/>
              </a:rPr>
              <a:t>How do we know how many bits of an IP address represents the network</a:t>
            </a:r>
            <a:r>
              <a:rPr lang="en-US" sz="3600" b="1" kern="1200" dirty="0" smtClean="0">
                <a:solidFill>
                  <a:srgbClr val="FF0000"/>
                </a:solidFill>
                <a:latin typeface="Calibri"/>
                <a:ea typeface="+mn-ea"/>
                <a:cs typeface="+mn-cs"/>
              </a:rPr>
              <a:t>?</a:t>
            </a:r>
            <a:endParaRPr lang="en-US" sz="3200" b="1" kern="1200" dirty="0">
              <a:solidFill>
                <a:srgbClr val="FF0000"/>
              </a:solidFill>
              <a:latin typeface="Calibri"/>
              <a:ea typeface="+mn-ea"/>
              <a:cs typeface="+mn-cs"/>
            </a:endParaRPr>
          </a:p>
        </p:txBody>
      </p:sp>
      <p:sp>
        <p:nvSpPr>
          <p:cNvPr id="9" name="Rectangle 8"/>
          <p:cNvSpPr/>
          <p:nvPr/>
        </p:nvSpPr>
        <p:spPr>
          <a:xfrm>
            <a:off x="5257800" y="5943600"/>
            <a:ext cx="2650149" cy="646331"/>
          </a:xfrm>
          <a:prstGeom prst="rect">
            <a:avLst/>
          </a:prstGeom>
        </p:spPr>
        <p:txBody>
          <a:bodyPr wrap="none">
            <a:spAutoFit/>
          </a:bodyPr>
          <a:lstStyle/>
          <a:p>
            <a:pPr algn="l" rtl="0"/>
            <a:r>
              <a:rPr lang="en-US" sz="3600" b="1" kern="1200" dirty="0">
                <a:solidFill>
                  <a:srgbClr val="C00000"/>
                </a:solidFill>
                <a:latin typeface="Calibri"/>
                <a:ea typeface="+mn-ea"/>
                <a:cs typeface="+mn-cs"/>
              </a:rPr>
              <a:t>Subnet mask</a:t>
            </a:r>
          </a:p>
        </p:txBody>
      </p:sp>
      <p:sp>
        <p:nvSpPr>
          <p:cNvPr id="10" name="Rectangle 9"/>
          <p:cNvSpPr/>
          <p:nvPr/>
        </p:nvSpPr>
        <p:spPr>
          <a:xfrm>
            <a:off x="6019800" y="1132582"/>
            <a:ext cx="3124200" cy="1015663"/>
          </a:xfrm>
          <a:prstGeom prst="rect">
            <a:avLst/>
          </a:prstGeom>
        </p:spPr>
        <p:txBody>
          <a:bodyPr wrap="square">
            <a:spAutoFit/>
          </a:bodyPr>
          <a:lstStyle/>
          <a:p>
            <a:pPr algn="ctr" rtl="0"/>
            <a:r>
              <a:rPr lang="en-US" sz="3600" kern="1200" dirty="0">
                <a:solidFill>
                  <a:srgbClr val="C00000"/>
                </a:solidFill>
                <a:latin typeface="Calibri"/>
                <a:ea typeface="+mn-ea"/>
                <a:cs typeface="+mn-cs"/>
              </a:rPr>
              <a:t>4,294,967,296</a:t>
            </a:r>
            <a:r>
              <a:rPr lang="en-US" sz="4000" kern="1200" dirty="0">
                <a:solidFill>
                  <a:srgbClr val="C00000"/>
                </a:solidFill>
                <a:latin typeface="Calibri"/>
                <a:ea typeface="+mn-ea"/>
                <a:cs typeface="+mn-cs"/>
              </a:rPr>
              <a:t> </a:t>
            </a:r>
          </a:p>
          <a:p>
            <a:pPr algn="ctr" rtl="0"/>
            <a:r>
              <a:rPr lang="en-US" sz="2000" kern="1200" dirty="0">
                <a:solidFill>
                  <a:prstClr val="black"/>
                </a:solidFill>
                <a:latin typeface="Calibri"/>
                <a:ea typeface="+mn-ea"/>
                <a:cs typeface="+mn-cs"/>
              </a:rPr>
              <a:t>possible addresses = 2</a:t>
            </a:r>
            <a:r>
              <a:rPr lang="en-US" sz="2000" kern="1200" baseline="30000" dirty="0">
                <a:solidFill>
                  <a:prstClr val="black"/>
                </a:solidFill>
                <a:latin typeface="Calibri"/>
                <a:ea typeface="+mn-ea"/>
                <a:cs typeface="+mn-cs"/>
              </a:rPr>
              <a:t>32</a:t>
            </a:r>
            <a:endParaRPr lang="en-US" sz="1600" kern="1200" baseline="30000" dirty="0">
              <a:solidFill>
                <a:prstClr val="black"/>
              </a:solidFill>
              <a:latin typeface="Calibri"/>
              <a:ea typeface="+mn-ea"/>
              <a:cs typeface="+mn-cs"/>
            </a:endParaRPr>
          </a:p>
        </p:txBody>
      </p:sp>
      <p:sp>
        <p:nvSpPr>
          <p:cNvPr id="11" name="TextBox 10"/>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Logical addressing: IP</a:t>
            </a:r>
            <a:endParaRPr lang="th-TH" sz="4000" b="1" kern="1200" dirty="0">
              <a:ln>
                <a:solidFill>
                  <a:prstClr val="black"/>
                </a:solidFill>
              </a:ln>
              <a:solidFill>
                <a:prstClr val="white"/>
              </a:solidFill>
              <a:latin typeface="Tahoma" pitchFamily="34" charset="0"/>
              <a:ea typeface="+mn-ea"/>
              <a:cs typeface="Tahoma" pitchFamily="34" charset="0"/>
            </a:endParaRPr>
          </a:p>
        </p:txBody>
      </p:sp>
      <p:sp>
        <p:nvSpPr>
          <p:cNvPr id="12" name="Rectangle 11"/>
          <p:cNvSpPr/>
          <p:nvPr/>
        </p:nvSpPr>
        <p:spPr>
          <a:xfrm>
            <a:off x="14577" y="3940314"/>
            <a:ext cx="9129423" cy="707886"/>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marL="280988" lvl="0"/>
            <a:r>
              <a:rPr lang="en-US" sz="3600" dirty="0" smtClean="0">
                <a:ln>
                  <a:solidFill>
                    <a:schemeClr val="tx1">
                      <a:lumMod val="50000"/>
                      <a:lumOff val="50000"/>
                    </a:schemeClr>
                  </a:solidFill>
                </a:ln>
              </a:rPr>
              <a:t>Machines in a LAN have same network part </a:t>
            </a:r>
          </a:p>
          <a:p>
            <a:pPr marL="280988" rtl="0"/>
            <a:endParaRPr lang="en-US" sz="400" b="1" kern="1200" dirty="0" smtClean="0">
              <a:solidFill>
                <a:srgbClr val="C00000"/>
              </a:solidFill>
              <a:effectLst>
                <a:outerShdw dir="5040000" algn="tl">
                  <a:srgbClr val="1F497D">
                    <a:lumMod val="75000"/>
                  </a:srgbClr>
                </a:outerShdw>
              </a:effectLst>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p:stCondLst>
                              <p:cond delay="0"/>
                            </p:stCondLst>
                            <p:childTnLst>
                              <p:par>
                                <p:cTn id="8" presetID="2" presetClass="entr" presetSubtype="2"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anim calcmode="lin" valueType="num">
                                      <p:cBhvr additive="base">
                                        <p:cTn id="10" dur="500" fill="hold"/>
                                        <p:tgtEl>
                                          <p:spTgt spid="10"/>
                                        </p:tgtEl>
                                        <p:attrNameLst>
                                          <p:attrName>ppt_x</p:attrName>
                                        </p:attrNameLst>
                                      </p:cBhvr>
                                      <p:tavLst>
                                        <p:tav tm="0">
                                          <p:val>
                                            <p:strVal val="1+#ppt_w/2"/>
                                          </p:val>
                                        </p:tav>
                                        <p:tav tm="100000">
                                          <p:val>
                                            <p:strVal val="#ppt_x"/>
                                          </p:val>
                                        </p:tav>
                                      </p:tavLst>
                                    </p:anim>
                                    <p:anim calcmode="lin" valueType="num">
                                      <p:cBhvr additive="base">
                                        <p:cTn id="11"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par>
                          <p:cTn id="16" fill="hold">
                            <p:stCondLst>
                              <p:cond delay="0"/>
                            </p:stCondLst>
                            <p:childTnLst>
                              <p:par>
                                <p:cTn id="17" presetID="2" presetClass="exit" presetSubtype="2" fill="hold" grpId="1" nodeType="after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1+ppt_w/2"/>
                                          </p:val>
                                        </p:tav>
                                      </p:tavLst>
                                    </p:anim>
                                    <p:anim calcmode="lin" valueType="num">
                                      <p:cBhvr additive="base">
                                        <p:cTn id="19" dur="500"/>
                                        <p:tgtEl>
                                          <p:spTgt spid="10"/>
                                        </p:tgtEl>
                                        <p:attrNameLst>
                                          <p:attrName>ppt_y</p:attrName>
                                        </p:attrNameLst>
                                      </p:cBhvr>
                                      <p:tavLst>
                                        <p:tav tm="0">
                                          <p:val>
                                            <p:strVal val="ppt_y"/>
                                          </p:val>
                                        </p:tav>
                                        <p:tav tm="100000">
                                          <p:val>
                                            <p:strVal val="ppt_y"/>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additive="base">
                                        <p:cTn id="39" dur="500" fill="hold"/>
                                        <p:tgtEl>
                                          <p:spTgt spid="9"/>
                                        </p:tgtEl>
                                        <p:attrNameLst>
                                          <p:attrName>ppt_x</p:attrName>
                                        </p:attrNameLst>
                                      </p:cBhvr>
                                      <p:tavLst>
                                        <p:tav tm="0">
                                          <p:val>
                                            <p:strVal val="1+#ppt_w/2"/>
                                          </p:val>
                                        </p:tav>
                                        <p:tav tm="100000">
                                          <p:val>
                                            <p:strVal val="#ppt_x"/>
                                          </p:val>
                                        </p:tav>
                                      </p:tavLst>
                                    </p:anim>
                                    <p:anim calcmode="lin" valueType="num">
                                      <p:cBhvr additive="base">
                                        <p:cTn id="4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0" grpId="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4495800" y="1219200"/>
          <a:ext cx="4648200" cy="3820416"/>
        </p:xfrm>
        <a:graphic>
          <a:graphicData uri="http://schemas.openxmlformats.org/drawingml/2006/table">
            <a:tbl>
              <a:tblPr/>
              <a:tblGrid>
                <a:gridCol w="4648200">
                  <a:extLst>
                    <a:ext uri="{9D8B030D-6E8A-4147-A177-3AD203B41FA5}">
                      <a16:colId xmlns:a16="http://schemas.microsoft.com/office/drawing/2014/main" val="20000"/>
                    </a:ext>
                  </a:extLst>
                </a:gridCol>
              </a:tblGrid>
              <a:tr h="3820416">
                <a:tc>
                  <a:txBody>
                    <a:bodyPr/>
                    <a:lstStyle/>
                    <a:p>
                      <a:pPr algn="l"/>
                      <a:endParaRPr lang="en-US" sz="2800" b="1" dirty="0">
                        <a:solidFill>
                          <a:srgbClr val="C00000"/>
                        </a:solidFill>
                      </a:endParaRPr>
                    </a:p>
                  </a:txBody>
                  <a:tcP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09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algn="l" rtl="0"/>
            <a:endParaRPr lang="en-US" kern="1200">
              <a:solidFill>
                <a:prstClr val="black"/>
              </a:solidFill>
              <a:latin typeface="Calibri"/>
              <a:ea typeface="+mn-ea"/>
              <a:cs typeface="+mn-cs"/>
            </a:endParaRPr>
          </a:p>
        </p:txBody>
      </p:sp>
      <p:pic>
        <p:nvPicPr>
          <p:cNvPr id="10" name="Picture 2"/>
          <p:cNvPicPr>
            <a:picLocks noChangeAspect="1" noChangeArrowheads="1"/>
          </p:cNvPicPr>
          <p:nvPr/>
        </p:nvPicPr>
        <p:blipFill>
          <a:blip r:embed="rId3"/>
          <a:srcRect/>
          <a:stretch>
            <a:fillRect/>
          </a:stretch>
        </p:blipFill>
        <p:spPr bwMode="auto">
          <a:xfrm>
            <a:off x="76200" y="1286032"/>
            <a:ext cx="3886200" cy="4809968"/>
          </a:xfrm>
          <a:prstGeom prst="rect">
            <a:avLst/>
          </a:prstGeom>
          <a:noFill/>
          <a:ln w="9525">
            <a:noFill/>
            <a:miter lim="800000"/>
            <a:headEnd/>
            <a:tailEnd/>
          </a:ln>
          <a:effectLst/>
        </p:spPr>
      </p:pic>
      <p:sp>
        <p:nvSpPr>
          <p:cNvPr id="11" name="Oval 10"/>
          <p:cNvSpPr/>
          <p:nvPr/>
        </p:nvSpPr>
        <p:spPr>
          <a:xfrm>
            <a:off x="152400" y="2438400"/>
            <a:ext cx="36576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Oval 11"/>
          <p:cNvSpPr/>
          <p:nvPr/>
        </p:nvSpPr>
        <p:spPr>
          <a:xfrm>
            <a:off x="152400" y="2667000"/>
            <a:ext cx="36576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3" name="Rectangle 12"/>
          <p:cNvSpPr/>
          <p:nvPr/>
        </p:nvSpPr>
        <p:spPr>
          <a:xfrm>
            <a:off x="4419600" y="1143000"/>
            <a:ext cx="4724400" cy="4578176"/>
          </a:xfrm>
          <a:prstGeom prst="rect">
            <a:avLst/>
          </a:prstGeom>
        </p:spPr>
        <p:txBody>
          <a:bodyPr wrap="square">
            <a:spAutoFit/>
          </a:bodyPr>
          <a:lstStyle/>
          <a:p>
            <a:pPr algn="l" rtl="0">
              <a:defRPr/>
            </a:pPr>
            <a:r>
              <a:rPr lang="en-US" sz="3600" b="1" kern="1200" dirty="0">
                <a:solidFill>
                  <a:srgbClr val="F79646">
                    <a:lumMod val="50000"/>
                  </a:srgbClr>
                </a:solidFill>
                <a:latin typeface="Calibri"/>
                <a:ea typeface="+mn-ea"/>
                <a:cs typeface="+mn-cs"/>
              </a:rPr>
              <a:t>IP Address</a:t>
            </a:r>
          </a:p>
          <a:p>
            <a:pPr algn="l" rtl="0">
              <a:defRPr/>
            </a:pPr>
            <a:endParaRPr lang="en-US" sz="1000" kern="1200" dirty="0">
              <a:solidFill>
                <a:prstClr val="black"/>
              </a:solidFill>
              <a:latin typeface="Calibri"/>
              <a:ea typeface="+mn-ea"/>
              <a:cs typeface="+mn-cs"/>
            </a:endParaRPr>
          </a:p>
          <a:p>
            <a:pPr algn="l" rtl="0">
              <a:defRPr/>
            </a:pPr>
            <a:r>
              <a:rPr lang="en-US" sz="2800" b="1" kern="1200" dirty="0">
                <a:solidFill>
                  <a:prstClr val="black"/>
                </a:solidFill>
                <a:latin typeface="Calibri"/>
                <a:ea typeface="+mn-ea"/>
                <a:cs typeface="+mn-cs"/>
              </a:rPr>
              <a:t>192.168.15</a:t>
            </a:r>
            <a:r>
              <a:rPr lang="en-US" sz="2800" kern="1200" dirty="0">
                <a:solidFill>
                  <a:prstClr val="black"/>
                </a:solidFill>
                <a:latin typeface="Calibri"/>
                <a:ea typeface="+mn-ea"/>
                <a:cs typeface="+mn-cs"/>
              </a:rPr>
              <a:t>.</a:t>
            </a:r>
            <a:r>
              <a:rPr lang="en-US" sz="2800" b="1" kern="1200" dirty="0">
                <a:solidFill>
                  <a:prstClr val="black"/>
                </a:solidFill>
                <a:latin typeface="Calibri"/>
                <a:ea typeface="+mn-ea"/>
                <a:cs typeface="+mn-cs"/>
              </a:rPr>
              <a:t>2</a:t>
            </a:r>
            <a:r>
              <a:rPr lang="en-US" sz="2800" kern="1200" dirty="0">
                <a:solidFill>
                  <a:prstClr val="black"/>
                </a:solidFill>
                <a:latin typeface="Calibri"/>
                <a:ea typeface="+mn-ea"/>
                <a:cs typeface="+mn-cs"/>
              </a:rPr>
              <a:t> </a:t>
            </a:r>
            <a:r>
              <a:rPr lang="en-US" sz="2800" b="1" kern="1200" dirty="0">
                <a:solidFill>
                  <a:prstClr val="black"/>
                </a:solidFill>
                <a:latin typeface="Calibri"/>
                <a:ea typeface="+mn-ea"/>
                <a:cs typeface="+mn-cs"/>
              </a:rPr>
              <a:t>(decimal)</a:t>
            </a:r>
          </a:p>
          <a:p>
            <a:pPr algn="l" rtl="0"/>
            <a:endParaRPr lang="en-US" sz="1050" b="1" kern="1200" dirty="0">
              <a:solidFill>
                <a:prstClr val="black"/>
              </a:solidFill>
              <a:latin typeface="Calibri"/>
              <a:ea typeface="+mn-ea"/>
              <a:cs typeface="+mn-cs"/>
            </a:endParaRPr>
          </a:p>
          <a:p>
            <a:pPr algn="l" rtl="0"/>
            <a:r>
              <a:rPr lang="en-US" sz="2800" b="1" kern="1200" dirty="0">
                <a:solidFill>
                  <a:prstClr val="black"/>
                </a:solidFill>
                <a:latin typeface="Calibri"/>
                <a:ea typeface="+mn-ea"/>
                <a:cs typeface="+mn-cs"/>
              </a:rPr>
              <a:t>11000000   10101000  </a:t>
            </a:r>
          </a:p>
          <a:p>
            <a:pPr algn="l" rtl="0"/>
            <a:r>
              <a:rPr lang="en-US" sz="2800" b="1" kern="1200" dirty="0">
                <a:solidFill>
                  <a:prstClr val="black"/>
                </a:solidFill>
                <a:latin typeface="Calibri"/>
                <a:ea typeface="+mn-ea"/>
                <a:cs typeface="+mn-cs"/>
              </a:rPr>
              <a:t>00001111 </a:t>
            </a:r>
            <a:r>
              <a:rPr lang="en-US" sz="2800" kern="1200" dirty="0">
                <a:solidFill>
                  <a:prstClr val="black"/>
                </a:solidFill>
                <a:latin typeface="Calibri"/>
                <a:ea typeface="+mn-ea"/>
                <a:cs typeface="+mn-cs"/>
              </a:rPr>
              <a:t>  </a:t>
            </a:r>
            <a:r>
              <a:rPr lang="en-US" sz="2800" b="1" kern="1200" dirty="0">
                <a:solidFill>
                  <a:prstClr val="black"/>
                </a:solidFill>
                <a:latin typeface="Calibri"/>
                <a:ea typeface="+mn-ea"/>
                <a:cs typeface="+mn-cs"/>
              </a:rPr>
              <a:t>00000010</a:t>
            </a:r>
            <a:r>
              <a:rPr lang="en-US" sz="2800" b="1" kern="1200" dirty="0">
                <a:solidFill>
                  <a:srgbClr val="C00000"/>
                </a:solidFill>
                <a:latin typeface="Calibri"/>
                <a:ea typeface="+mn-ea"/>
                <a:cs typeface="+mn-cs"/>
              </a:rPr>
              <a:t>  </a:t>
            </a:r>
            <a:r>
              <a:rPr lang="en-US" sz="2800" b="1" kern="1200" dirty="0">
                <a:solidFill>
                  <a:prstClr val="black"/>
                </a:solidFill>
                <a:latin typeface="Calibri"/>
                <a:ea typeface="+mn-ea"/>
                <a:cs typeface="+mn-cs"/>
              </a:rPr>
              <a:t>(binary)</a:t>
            </a:r>
            <a:r>
              <a:rPr lang="en-US" sz="2800" b="1" kern="1200" dirty="0">
                <a:solidFill>
                  <a:srgbClr val="C00000"/>
                </a:solidFill>
                <a:latin typeface="Calibri"/>
                <a:ea typeface="+mn-ea"/>
                <a:cs typeface="+mn-cs"/>
              </a:rPr>
              <a:t> </a:t>
            </a:r>
          </a:p>
          <a:p>
            <a:pPr algn="l" rtl="0"/>
            <a:endParaRPr lang="en-US" sz="1050" b="1" kern="1200" dirty="0">
              <a:solidFill>
                <a:prstClr val="black"/>
              </a:solidFill>
              <a:latin typeface="Calibri"/>
              <a:ea typeface="+mn-ea"/>
              <a:cs typeface="+mn-cs"/>
            </a:endParaRPr>
          </a:p>
          <a:p>
            <a:pPr algn="l" rtl="0"/>
            <a:r>
              <a:rPr lang="en-US" sz="3600" b="1" kern="1200" dirty="0">
                <a:solidFill>
                  <a:srgbClr val="F79646">
                    <a:lumMod val="50000"/>
                  </a:srgbClr>
                </a:solidFill>
                <a:latin typeface="Calibri"/>
                <a:ea typeface="+mn-ea"/>
                <a:cs typeface="+mn-cs"/>
              </a:rPr>
              <a:t>Subnet Mask:</a:t>
            </a:r>
          </a:p>
          <a:p>
            <a:pPr algn="l" rtl="0"/>
            <a:endParaRPr lang="en-US" sz="1050" b="1" kern="1200" dirty="0">
              <a:solidFill>
                <a:prstClr val="black"/>
              </a:solidFill>
              <a:latin typeface="Calibri"/>
              <a:ea typeface="+mn-ea"/>
              <a:cs typeface="+mn-cs"/>
            </a:endParaRPr>
          </a:p>
          <a:p>
            <a:pPr algn="l" rtl="0"/>
            <a:r>
              <a:rPr lang="en-US" sz="2800" b="1" kern="1200" dirty="0">
                <a:solidFill>
                  <a:srgbClr val="1F497D"/>
                </a:solidFill>
                <a:latin typeface="Calibri"/>
                <a:ea typeface="+mn-ea"/>
                <a:cs typeface="+mn-cs"/>
              </a:rPr>
              <a:t>255.255.255</a:t>
            </a:r>
            <a:r>
              <a:rPr lang="en-US" sz="2800" b="1" kern="1200" dirty="0">
                <a:solidFill>
                  <a:prstClr val="black"/>
                </a:solidFill>
                <a:latin typeface="Calibri"/>
                <a:ea typeface="+mn-ea"/>
                <a:cs typeface="+mn-cs"/>
              </a:rPr>
              <a:t>.</a:t>
            </a:r>
            <a:r>
              <a:rPr lang="en-US" sz="2800" b="1" kern="1200" dirty="0">
                <a:solidFill>
                  <a:srgbClr val="C00000"/>
                </a:solidFill>
                <a:latin typeface="Calibri"/>
                <a:ea typeface="+mn-ea"/>
                <a:cs typeface="+mn-cs"/>
              </a:rPr>
              <a:t>0</a:t>
            </a:r>
            <a:r>
              <a:rPr lang="en-US" sz="2800" b="1" kern="1200" dirty="0">
                <a:solidFill>
                  <a:prstClr val="black"/>
                </a:solidFill>
                <a:latin typeface="Calibri"/>
                <a:ea typeface="+mn-ea"/>
                <a:cs typeface="+mn-cs"/>
              </a:rPr>
              <a:t> (decimal)</a:t>
            </a:r>
          </a:p>
          <a:p>
            <a:pPr algn="l" rtl="0"/>
            <a:endParaRPr lang="en-US" sz="1000" b="1" kern="1200" dirty="0">
              <a:solidFill>
                <a:prstClr val="black"/>
              </a:solidFill>
              <a:latin typeface="Calibri"/>
              <a:ea typeface="+mn-ea"/>
              <a:cs typeface="+mn-cs"/>
            </a:endParaRPr>
          </a:p>
          <a:p>
            <a:pPr algn="l" rtl="0"/>
            <a:r>
              <a:rPr lang="en-US" sz="2800" b="1" kern="1200" dirty="0">
                <a:solidFill>
                  <a:srgbClr val="1F497D"/>
                </a:solidFill>
                <a:latin typeface="Calibri"/>
                <a:ea typeface="+mn-ea"/>
                <a:cs typeface="+mn-cs"/>
              </a:rPr>
              <a:t>11111111   11111111  </a:t>
            </a:r>
          </a:p>
          <a:p>
            <a:pPr algn="l" rtl="0"/>
            <a:r>
              <a:rPr lang="en-US" sz="2800" b="1" kern="1200" dirty="0">
                <a:solidFill>
                  <a:srgbClr val="1F497D"/>
                </a:solidFill>
                <a:latin typeface="Calibri"/>
                <a:ea typeface="+mn-ea"/>
                <a:cs typeface="+mn-cs"/>
              </a:rPr>
              <a:t>11111111 </a:t>
            </a:r>
            <a:r>
              <a:rPr lang="en-US" sz="2800" kern="1200" dirty="0">
                <a:solidFill>
                  <a:prstClr val="black"/>
                </a:solidFill>
                <a:latin typeface="Calibri"/>
                <a:ea typeface="+mn-ea"/>
                <a:cs typeface="+mn-cs"/>
              </a:rPr>
              <a:t>  </a:t>
            </a:r>
            <a:r>
              <a:rPr lang="en-US" sz="2800" b="1" kern="1200" dirty="0">
                <a:solidFill>
                  <a:srgbClr val="C00000"/>
                </a:solidFill>
                <a:latin typeface="Calibri"/>
                <a:ea typeface="+mn-ea"/>
                <a:cs typeface="+mn-cs"/>
              </a:rPr>
              <a:t>00000000 </a:t>
            </a:r>
            <a:r>
              <a:rPr lang="en-US" sz="2800" b="1" kern="1200" dirty="0">
                <a:solidFill>
                  <a:prstClr val="black"/>
                </a:solidFill>
                <a:latin typeface="Calibri"/>
                <a:ea typeface="+mn-ea"/>
                <a:cs typeface="+mn-cs"/>
              </a:rPr>
              <a:t> (binary)</a:t>
            </a:r>
            <a:endParaRPr lang="en-US" sz="2800" b="1" kern="1200" dirty="0">
              <a:solidFill>
                <a:srgbClr val="C00000"/>
              </a:solidFill>
              <a:latin typeface="Calibri"/>
              <a:ea typeface="+mn-ea"/>
              <a:cs typeface="+mn-cs"/>
            </a:endParaRPr>
          </a:p>
        </p:txBody>
      </p:sp>
      <p:sp>
        <p:nvSpPr>
          <p:cNvPr id="14" name="Rectangle 13"/>
          <p:cNvSpPr/>
          <p:nvPr/>
        </p:nvSpPr>
        <p:spPr>
          <a:xfrm>
            <a:off x="4419600" y="1143000"/>
            <a:ext cx="4724400" cy="4578176"/>
          </a:xfrm>
          <a:prstGeom prst="rect">
            <a:avLst/>
          </a:prstGeom>
        </p:spPr>
        <p:txBody>
          <a:bodyPr wrap="square">
            <a:spAutoFit/>
          </a:bodyPr>
          <a:lstStyle/>
          <a:p>
            <a:pPr algn="l" rtl="0">
              <a:defRPr/>
            </a:pPr>
            <a:r>
              <a:rPr lang="en-US" sz="3600" b="1" kern="1200" dirty="0">
                <a:solidFill>
                  <a:srgbClr val="F79646">
                    <a:lumMod val="50000"/>
                  </a:srgbClr>
                </a:solidFill>
                <a:latin typeface="Calibri"/>
                <a:ea typeface="+mn-ea"/>
                <a:cs typeface="+mn-cs"/>
              </a:rPr>
              <a:t>IP Address</a:t>
            </a:r>
          </a:p>
          <a:p>
            <a:pPr algn="l" rtl="0">
              <a:defRPr/>
            </a:pPr>
            <a:endParaRPr lang="en-US" sz="1000" kern="1200" dirty="0">
              <a:solidFill>
                <a:prstClr val="black"/>
              </a:solidFill>
              <a:latin typeface="Calibri"/>
              <a:ea typeface="+mn-ea"/>
              <a:cs typeface="+mn-cs"/>
            </a:endParaRPr>
          </a:p>
          <a:p>
            <a:pPr algn="l" rtl="0">
              <a:defRPr/>
            </a:pPr>
            <a:r>
              <a:rPr lang="en-US" sz="2800" b="1" kern="1200" dirty="0">
                <a:solidFill>
                  <a:srgbClr val="1F497D"/>
                </a:solidFill>
                <a:latin typeface="Calibri"/>
                <a:ea typeface="+mn-ea"/>
                <a:cs typeface="+mn-cs"/>
              </a:rPr>
              <a:t>192.168.15</a:t>
            </a:r>
            <a:r>
              <a:rPr lang="en-US" sz="2800" kern="1200" dirty="0">
                <a:solidFill>
                  <a:prstClr val="black"/>
                </a:solidFill>
                <a:latin typeface="Calibri"/>
                <a:ea typeface="+mn-ea"/>
                <a:cs typeface="+mn-cs"/>
              </a:rPr>
              <a:t>.</a:t>
            </a:r>
            <a:r>
              <a:rPr lang="en-US" sz="2800" b="1" kern="1200" dirty="0">
                <a:solidFill>
                  <a:srgbClr val="C00000"/>
                </a:solidFill>
                <a:latin typeface="Calibri"/>
                <a:ea typeface="+mn-ea"/>
                <a:cs typeface="+mn-cs"/>
              </a:rPr>
              <a:t>2</a:t>
            </a:r>
            <a:r>
              <a:rPr lang="en-US" sz="2800" kern="1200" dirty="0">
                <a:solidFill>
                  <a:prstClr val="black"/>
                </a:solidFill>
                <a:latin typeface="Calibri"/>
                <a:ea typeface="+mn-ea"/>
                <a:cs typeface="+mn-cs"/>
              </a:rPr>
              <a:t> </a:t>
            </a:r>
            <a:r>
              <a:rPr lang="en-US" sz="2800" b="1" kern="1200" dirty="0">
                <a:solidFill>
                  <a:prstClr val="black"/>
                </a:solidFill>
                <a:latin typeface="Calibri"/>
                <a:ea typeface="+mn-ea"/>
                <a:cs typeface="+mn-cs"/>
              </a:rPr>
              <a:t>(decimal)</a:t>
            </a:r>
          </a:p>
          <a:p>
            <a:pPr algn="l" rtl="0"/>
            <a:endParaRPr lang="en-US" sz="1050" b="1" kern="1200" dirty="0">
              <a:solidFill>
                <a:prstClr val="black"/>
              </a:solidFill>
              <a:latin typeface="Calibri"/>
              <a:ea typeface="+mn-ea"/>
              <a:cs typeface="+mn-cs"/>
            </a:endParaRPr>
          </a:p>
          <a:p>
            <a:pPr algn="l" rtl="0"/>
            <a:r>
              <a:rPr lang="en-US" sz="2800" b="1" kern="1200" dirty="0">
                <a:solidFill>
                  <a:srgbClr val="1F497D"/>
                </a:solidFill>
                <a:latin typeface="Calibri"/>
                <a:ea typeface="+mn-ea"/>
                <a:cs typeface="+mn-cs"/>
              </a:rPr>
              <a:t>11000000   10101000  </a:t>
            </a:r>
          </a:p>
          <a:p>
            <a:pPr algn="l" rtl="0"/>
            <a:r>
              <a:rPr lang="en-US" sz="2800" b="1" kern="1200" dirty="0">
                <a:solidFill>
                  <a:srgbClr val="1F497D"/>
                </a:solidFill>
                <a:latin typeface="Calibri"/>
                <a:ea typeface="+mn-ea"/>
                <a:cs typeface="+mn-cs"/>
              </a:rPr>
              <a:t>00001111</a:t>
            </a:r>
            <a:r>
              <a:rPr lang="en-US" sz="2800" b="1" kern="1200" dirty="0">
                <a:solidFill>
                  <a:prstClr val="black"/>
                </a:solidFill>
                <a:latin typeface="Calibri"/>
                <a:ea typeface="+mn-ea"/>
                <a:cs typeface="+mn-cs"/>
              </a:rPr>
              <a:t> </a:t>
            </a:r>
            <a:r>
              <a:rPr lang="en-US" sz="2800" kern="1200" dirty="0">
                <a:solidFill>
                  <a:prstClr val="black"/>
                </a:solidFill>
                <a:latin typeface="Calibri"/>
                <a:ea typeface="+mn-ea"/>
                <a:cs typeface="+mn-cs"/>
              </a:rPr>
              <a:t>  </a:t>
            </a:r>
            <a:r>
              <a:rPr lang="en-US" sz="2800" b="1" kern="1200" dirty="0">
                <a:solidFill>
                  <a:srgbClr val="C00000"/>
                </a:solidFill>
                <a:latin typeface="Calibri"/>
                <a:ea typeface="+mn-ea"/>
                <a:cs typeface="+mn-cs"/>
              </a:rPr>
              <a:t>00000010  </a:t>
            </a:r>
            <a:r>
              <a:rPr lang="en-US" sz="2800" b="1" kern="1200" dirty="0">
                <a:solidFill>
                  <a:prstClr val="black"/>
                </a:solidFill>
                <a:latin typeface="Calibri"/>
                <a:ea typeface="+mn-ea"/>
                <a:cs typeface="+mn-cs"/>
              </a:rPr>
              <a:t>(binary)</a:t>
            </a:r>
            <a:r>
              <a:rPr lang="en-US" sz="2800" b="1" kern="1200" dirty="0">
                <a:solidFill>
                  <a:srgbClr val="C00000"/>
                </a:solidFill>
                <a:latin typeface="Calibri"/>
                <a:ea typeface="+mn-ea"/>
                <a:cs typeface="+mn-cs"/>
              </a:rPr>
              <a:t> </a:t>
            </a:r>
          </a:p>
          <a:p>
            <a:pPr algn="l" rtl="0"/>
            <a:endParaRPr lang="en-US" sz="1050" b="1" kern="1200" dirty="0">
              <a:solidFill>
                <a:prstClr val="black"/>
              </a:solidFill>
              <a:latin typeface="Calibri"/>
              <a:ea typeface="+mn-ea"/>
              <a:cs typeface="+mn-cs"/>
            </a:endParaRPr>
          </a:p>
          <a:p>
            <a:pPr algn="l" rtl="0"/>
            <a:r>
              <a:rPr lang="en-US" sz="3600" b="1" kern="1200" dirty="0">
                <a:solidFill>
                  <a:srgbClr val="F79646">
                    <a:lumMod val="50000"/>
                  </a:srgbClr>
                </a:solidFill>
                <a:latin typeface="Calibri"/>
                <a:ea typeface="+mn-ea"/>
                <a:cs typeface="+mn-cs"/>
              </a:rPr>
              <a:t>Subnet Mask:</a:t>
            </a:r>
          </a:p>
          <a:p>
            <a:pPr algn="l" rtl="0"/>
            <a:endParaRPr lang="en-US" sz="1050" b="1" kern="1200" dirty="0">
              <a:solidFill>
                <a:prstClr val="black"/>
              </a:solidFill>
              <a:latin typeface="Calibri"/>
              <a:ea typeface="+mn-ea"/>
              <a:cs typeface="+mn-cs"/>
            </a:endParaRPr>
          </a:p>
          <a:p>
            <a:pPr algn="l" rtl="0"/>
            <a:r>
              <a:rPr lang="en-US" sz="2800" b="1" kern="1200" dirty="0">
                <a:solidFill>
                  <a:srgbClr val="1F497D"/>
                </a:solidFill>
                <a:latin typeface="Calibri"/>
                <a:ea typeface="+mn-ea"/>
                <a:cs typeface="+mn-cs"/>
              </a:rPr>
              <a:t>255.255.255</a:t>
            </a:r>
            <a:r>
              <a:rPr lang="en-US" sz="2800" b="1" kern="1200" dirty="0">
                <a:solidFill>
                  <a:prstClr val="black"/>
                </a:solidFill>
                <a:latin typeface="Calibri"/>
                <a:ea typeface="+mn-ea"/>
                <a:cs typeface="+mn-cs"/>
              </a:rPr>
              <a:t>.</a:t>
            </a:r>
            <a:r>
              <a:rPr lang="en-US" sz="2800" b="1" kern="1200" dirty="0">
                <a:solidFill>
                  <a:srgbClr val="C00000"/>
                </a:solidFill>
                <a:latin typeface="Calibri"/>
                <a:ea typeface="+mn-ea"/>
                <a:cs typeface="+mn-cs"/>
              </a:rPr>
              <a:t>0</a:t>
            </a:r>
            <a:r>
              <a:rPr lang="en-US" sz="2800" b="1" kern="1200" dirty="0">
                <a:solidFill>
                  <a:prstClr val="black"/>
                </a:solidFill>
                <a:latin typeface="Calibri"/>
                <a:ea typeface="+mn-ea"/>
                <a:cs typeface="+mn-cs"/>
              </a:rPr>
              <a:t> (decimal)</a:t>
            </a:r>
          </a:p>
          <a:p>
            <a:pPr algn="l" rtl="0"/>
            <a:endParaRPr lang="en-US" sz="1000" b="1" kern="1200" dirty="0">
              <a:solidFill>
                <a:prstClr val="black"/>
              </a:solidFill>
              <a:latin typeface="Calibri"/>
              <a:ea typeface="+mn-ea"/>
              <a:cs typeface="+mn-cs"/>
            </a:endParaRPr>
          </a:p>
          <a:p>
            <a:pPr algn="l" rtl="0"/>
            <a:r>
              <a:rPr lang="en-US" sz="2800" b="1" kern="1200" dirty="0">
                <a:solidFill>
                  <a:srgbClr val="1F497D"/>
                </a:solidFill>
                <a:latin typeface="Calibri"/>
                <a:ea typeface="+mn-ea"/>
                <a:cs typeface="+mn-cs"/>
              </a:rPr>
              <a:t>11111111   11111111  </a:t>
            </a:r>
          </a:p>
          <a:p>
            <a:pPr algn="l" rtl="0"/>
            <a:r>
              <a:rPr lang="en-US" sz="2800" b="1" kern="1200" dirty="0">
                <a:solidFill>
                  <a:srgbClr val="1F497D"/>
                </a:solidFill>
                <a:latin typeface="Calibri"/>
                <a:ea typeface="+mn-ea"/>
                <a:cs typeface="+mn-cs"/>
              </a:rPr>
              <a:t>11111111</a:t>
            </a:r>
            <a:r>
              <a:rPr lang="en-US" sz="2800" b="1" kern="1200" dirty="0">
                <a:solidFill>
                  <a:prstClr val="black"/>
                </a:solidFill>
                <a:latin typeface="Calibri"/>
                <a:ea typeface="+mn-ea"/>
                <a:cs typeface="+mn-cs"/>
              </a:rPr>
              <a:t> </a:t>
            </a:r>
            <a:r>
              <a:rPr lang="en-US" sz="2800" kern="1200" dirty="0">
                <a:solidFill>
                  <a:prstClr val="black"/>
                </a:solidFill>
                <a:latin typeface="Calibri"/>
                <a:ea typeface="+mn-ea"/>
                <a:cs typeface="+mn-cs"/>
              </a:rPr>
              <a:t>  </a:t>
            </a:r>
            <a:r>
              <a:rPr lang="en-US" sz="2800" b="1" kern="1200" dirty="0">
                <a:solidFill>
                  <a:srgbClr val="C00000"/>
                </a:solidFill>
                <a:latin typeface="Calibri"/>
                <a:ea typeface="+mn-ea"/>
                <a:cs typeface="+mn-cs"/>
              </a:rPr>
              <a:t>00000000 </a:t>
            </a:r>
            <a:r>
              <a:rPr lang="en-US" sz="2800" b="1" kern="1200" dirty="0">
                <a:solidFill>
                  <a:prstClr val="black"/>
                </a:solidFill>
                <a:latin typeface="Calibri"/>
                <a:ea typeface="+mn-ea"/>
                <a:cs typeface="+mn-cs"/>
              </a:rPr>
              <a:t> (binary)</a:t>
            </a:r>
            <a:endParaRPr lang="en-US" sz="2800" b="1" kern="1200" dirty="0">
              <a:solidFill>
                <a:srgbClr val="C00000"/>
              </a:solidFill>
              <a:latin typeface="Calibri"/>
              <a:ea typeface="+mn-ea"/>
              <a:cs typeface="+mn-cs"/>
            </a:endParaRPr>
          </a:p>
        </p:txBody>
      </p:sp>
      <p:sp>
        <p:nvSpPr>
          <p:cNvPr id="15" name="TextBox 14"/>
          <p:cNvSpPr txBox="1"/>
          <p:nvPr/>
        </p:nvSpPr>
        <p:spPr>
          <a:xfrm>
            <a:off x="4419600" y="5867400"/>
            <a:ext cx="4572000" cy="584775"/>
          </a:xfrm>
          <a:prstGeom prst="rect">
            <a:avLst/>
          </a:prstGeom>
          <a:noFill/>
        </p:spPr>
        <p:txBody>
          <a:bodyPr wrap="square" rtlCol="0">
            <a:spAutoFit/>
          </a:bodyPr>
          <a:lstStyle/>
          <a:p>
            <a:pPr algn="l" rtl="0"/>
            <a:r>
              <a:rPr lang="en-US" sz="3200" b="1" kern="1200" dirty="0">
                <a:solidFill>
                  <a:srgbClr val="1F497D"/>
                </a:solidFill>
                <a:latin typeface="Calibri"/>
                <a:ea typeface="+mn-ea"/>
                <a:cs typeface="+mn-cs"/>
              </a:rPr>
              <a:t>Network part</a:t>
            </a:r>
            <a:r>
              <a:rPr lang="en-US" sz="3200" kern="1200" dirty="0">
                <a:solidFill>
                  <a:prstClr val="black"/>
                </a:solidFill>
                <a:latin typeface="Calibri"/>
                <a:ea typeface="+mn-ea"/>
                <a:cs typeface="+mn-cs"/>
              </a:rPr>
              <a:t>	</a:t>
            </a:r>
            <a:r>
              <a:rPr lang="en-US" sz="3200" b="1" kern="1200" dirty="0">
                <a:solidFill>
                  <a:srgbClr val="C00000"/>
                </a:solidFill>
                <a:latin typeface="Calibri"/>
                <a:ea typeface="+mn-ea"/>
                <a:cs typeface="+mn-cs"/>
              </a:rPr>
              <a:t>Host part</a:t>
            </a:r>
          </a:p>
        </p:txBody>
      </p:sp>
      <p:sp>
        <p:nvSpPr>
          <p:cNvPr id="16" name="TextBox 15"/>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IP addressing: example</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ox(in)">
                                      <p:cBhvr>
                                        <p:cTn id="11" dur="500"/>
                                        <p:tgtEl>
                                          <p:spTgt spid="11"/>
                                        </p:tgtEl>
                                      </p:cBhvr>
                                    </p:animEffect>
                                  </p:childTnLst>
                                </p:cTn>
                              </p:par>
                              <p:par>
                                <p:cTn id="12" presetID="1" presetClass="entr" presetSubtype="0" fill="hold" nodeType="withEffect">
                                  <p:stCondLst>
                                    <p:cond delay="0"/>
                                  </p:stCondLst>
                                  <p:childTnLst>
                                    <p:set>
                                      <p:cBhvr>
                                        <p:cTn id="13" dur="1" fill="hold">
                                          <p:stCondLst>
                                            <p:cond delay="0"/>
                                          </p:stCondLst>
                                        </p:cTn>
                                        <p:tgtEl>
                                          <p:spTgt spid="13">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 presetClass="exit" presetSubtype="16" fill="hold" grpId="1" nodeType="clickEffect">
                                  <p:stCondLst>
                                    <p:cond delay="0"/>
                                  </p:stCondLst>
                                  <p:childTnLst>
                                    <p:animEffect transition="out" filter="box(in)">
                                      <p:cBhvr>
                                        <p:cTn id="23" dur="500"/>
                                        <p:tgtEl>
                                          <p:spTgt spid="11"/>
                                        </p:tgtEl>
                                      </p:cBhvr>
                                    </p:animEffect>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ox(in)">
                                      <p:cBhvr>
                                        <p:cTn id="29" dur="500"/>
                                        <p:tgtEl>
                                          <p:spTgt spid="12"/>
                                        </p:tgtEl>
                                      </p:cBhvr>
                                    </p:animEffect>
                                  </p:childTnLst>
                                </p:cTn>
                              </p:par>
                              <p:par>
                                <p:cTn id="30" presetID="1" presetClass="entr" presetSubtype="0" fill="hold" nodeType="with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3">
                                            <p:txEl>
                                              <p:pRg st="9" end="9"/>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3">
                                            <p:txEl>
                                              <p:pRg st="12" end="12"/>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4" presetClass="exit" presetSubtype="16" fill="hold" grpId="1" nodeType="clickEffect">
                                  <p:stCondLst>
                                    <p:cond delay="0"/>
                                  </p:stCondLst>
                                  <p:childTnLst>
                                    <p:animEffect transition="out" filter="box(in)">
                                      <p:cBhvr>
                                        <p:cTn id="43" dur="500"/>
                                        <p:tgtEl>
                                          <p:spTgt spid="12"/>
                                        </p:tgtEl>
                                      </p:cBhvr>
                                    </p:animEffect>
                                    <p:set>
                                      <p:cBhvr>
                                        <p:cTn id="44" dur="1" fill="hold">
                                          <p:stCondLst>
                                            <p:cond delay="499"/>
                                          </p:stCondLst>
                                        </p:cTn>
                                        <p:tgtEl>
                                          <p:spTgt spid="12"/>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xEl>
                                              <p:pRg st="11" end="1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8" name="Group 27"/>
          <p:cNvGrpSpPr/>
          <p:nvPr/>
        </p:nvGrpSpPr>
        <p:grpSpPr>
          <a:xfrm>
            <a:off x="2971800" y="1066800"/>
            <a:ext cx="4908551" cy="4572000"/>
            <a:chOff x="2971800" y="1066800"/>
            <a:chExt cx="4908551" cy="4572000"/>
          </a:xfrm>
        </p:grpSpPr>
        <p:pic>
          <p:nvPicPr>
            <p:cNvPr id="10"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23" name="Elbow Connector 22"/>
            <p:cNvCxnSpPr/>
            <p:nvPr/>
          </p:nvCxnSpPr>
          <p:spPr>
            <a:xfrm>
              <a:off x="4114800" y="2971800"/>
              <a:ext cx="2362201" cy="1134069"/>
            </a:xfrm>
            <a:prstGeom prst="bentConnector3">
              <a:avLst>
                <a:gd name="adj1" fmla="val 452"/>
              </a:avLst>
            </a:prstGeom>
            <a:ln w="76200"/>
          </p:spPr>
          <p:style>
            <a:lnRef idx="1">
              <a:schemeClr val="accent1"/>
            </a:lnRef>
            <a:fillRef idx="0">
              <a:schemeClr val="accent1"/>
            </a:fillRef>
            <a:effectRef idx="0">
              <a:schemeClr val="accent1"/>
            </a:effectRef>
            <a:fontRef idx="minor">
              <a:schemeClr val="tx1"/>
            </a:fontRef>
          </p:style>
        </p:cxnSp>
        <p:pic>
          <p:nvPicPr>
            <p:cNvPr id="9" name="Picture 42" descr="File Server_Updated2005"/>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6477000" y="3497135"/>
              <a:ext cx="914400" cy="1216153"/>
            </a:xfrm>
            <a:prstGeom prst="rect">
              <a:avLst/>
            </a:prstGeom>
            <a:noFill/>
          </p:spPr>
        </p:pic>
        <p:grpSp>
          <p:nvGrpSpPr>
            <p:cNvPr id="2" name="Group 30"/>
            <p:cNvGrpSpPr/>
            <p:nvPr/>
          </p:nvGrpSpPr>
          <p:grpSpPr>
            <a:xfrm>
              <a:off x="3657600" y="1066800"/>
              <a:ext cx="4222751" cy="1905000"/>
              <a:chOff x="3657600" y="1066800"/>
              <a:chExt cx="4222751" cy="1905000"/>
            </a:xfrm>
          </p:grpSpPr>
          <p:cxnSp>
            <p:nvCxnSpPr>
              <p:cNvPr id="13" name="Elbow Connector 12"/>
              <p:cNvCxnSpPr/>
              <p:nvPr/>
            </p:nvCxnSpPr>
            <p:spPr>
              <a:xfrm flipV="1">
                <a:off x="3657600" y="1905000"/>
                <a:ext cx="3352800" cy="1066800"/>
              </a:xfrm>
              <a:prstGeom prst="bentConnector3">
                <a:avLst>
                  <a:gd name="adj1" fmla="val 182"/>
                </a:avLst>
              </a:prstGeom>
              <a:ln w="76200"/>
            </p:spPr>
            <p:style>
              <a:lnRef idx="1">
                <a:schemeClr val="accent1"/>
              </a:lnRef>
              <a:fillRef idx="0">
                <a:schemeClr val="accent1"/>
              </a:fillRef>
              <a:effectRef idx="0">
                <a:schemeClr val="accent1"/>
              </a:effectRef>
              <a:fontRef idx="minor">
                <a:schemeClr val="tx1"/>
              </a:fontRef>
            </p:style>
          </p:cxnSp>
          <p:pic>
            <p:nvPicPr>
              <p:cNvPr id="29" name="Picture 42" descr="File Server_Updated2005"/>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6781801" y="1066800"/>
                <a:ext cx="1098550" cy="1461072"/>
              </a:xfrm>
              <a:prstGeom prst="rect">
                <a:avLst/>
              </a:prstGeom>
              <a:noFill/>
            </p:spPr>
          </p:pic>
        </p:grpSp>
        <p:grpSp>
          <p:nvGrpSpPr>
            <p:cNvPr id="3" name="Group 26"/>
            <p:cNvGrpSpPr/>
            <p:nvPr/>
          </p:nvGrpSpPr>
          <p:grpSpPr>
            <a:xfrm>
              <a:off x="5486400" y="4506912"/>
              <a:ext cx="851043" cy="1131888"/>
              <a:chOff x="5486399" y="3886200"/>
              <a:chExt cx="851043" cy="1131888"/>
            </a:xfrm>
          </p:grpSpPr>
          <p:pic>
            <p:nvPicPr>
              <p:cNvPr id="25" name="Picture 42" descr="File Server_Updated2005"/>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5486399" y="3886200"/>
                <a:ext cx="851043" cy="1131888"/>
              </a:xfrm>
              <a:prstGeom prst="rect">
                <a:avLst/>
              </a:prstGeom>
              <a:noFill/>
            </p:spPr>
          </p:pic>
          <p:sp>
            <p:nvSpPr>
              <p:cNvPr id="26" name="TextBox 25"/>
              <p:cNvSpPr txBox="1"/>
              <p:nvPr/>
            </p:nvSpPr>
            <p:spPr>
              <a:xfrm>
                <a:off x="5486399" y="4219357"/>
                <a:ext cx="609600" cy="646331"/>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sz="3600" b="1" dirty="0" smtClean="0">
                    <a:solidFill>
                      <a:prstClr val="black"/>
                    </a:solidFill>
                    <a:latin typeface="Calibri"/>
                  </a:rPr>
                  <a:t>.1</a:t>
                </a:r>
                <a:endParaRPr lang="en-US" sz="3600" b="1" dirty="0">
                  <a:solidFill>
                    <a:prstClr val="black"/>
                  </a:solidFill>
                </a:endParaRPr>
              </a:p>
            </p:txBody>
          </p:sp>
        </p:grpSp>
        <p:cxnSp>
          <p:nvCxnSpPr>
            <p:cNvPr id="27" name="Elbow Connector 26"/>
            <p:cNvCxnSpPr>
              <a:endCxn id="25" idx="1"/>
            </p:cNvCxnSpPr>
            <p:nvPr/>
          </p:nvCxnSpPr>
          <p:spPr>
            <a:xfrm rot="16200000" flipH="1">
              <a:off x="3635772" y="3222228"/>
              <a:ext cx="2101056" cy="1600200"/>
            </a:xfrm>
            <a:prstGeom prst="bentConnector2">
              <a:avLst/>
            </a:prstGeom>
            <a:ln w="76200"/>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810938">
              <a:off x="6861222" y="2166954"/>
              <a:ext cx="514301" cy="1931475"/>
            </a:xfrm>
            <a:prstGeom prst="rect">
              <a:avLst/>
            </a:prstGeom>
            <a:noFill/>
          </p:spPr>
          <p:txBody>
            <a:bodyPr wrap="square" rtlCol="0">
              <a:prstTxWarp prst="textArchUp">
                <a:avLst>
                  <a:gd name="adj" fmla="val 17158761"/>
                </a:avLst>
              </a:prstTxWarp>
              <a:spAutoFit/>
            </a:bodyPr>
            <a:lstStyle/>
            <a:p>
              <a:r>
                <a:rPr lang="en-US" sz="11500" dirty="0" smtClean="0"/>
                <a:t>…</a:t>
              </a:r>
              <a:endParaRPr lang="en-US" sz="11500" dirty="0"/>
            </a:p>
          </p:txBody>
        </p:sp>
        <p:sp>
          <p:nvSpPr>
            <p:cNvPr id="37" name="TextBox 36"/>
            <p:cNvSpPr txBox="1"/>
            <p:nvPr/>
          </p:nvSpPr>
          <p:spPr>
            <a:xfrm>
              <a:off x="6705600" y="1676400"/>
              <a:ext cx="990600" cy="584775"/>
            </a:xfrm>
            <a:prstGeom prst="rect">
              <a:avLst/>
            </a:prstGeom>
            <a:solidFill>
              <a:schemeClr val="accent1">
                <a:lumMod val="60000"/>
                <a:lumOff val="40000"/>
              </a:schemeClr>
            </a:solidFill>
            <a:ln>
              <a:solidFill>
                <a:schemeClr val="tx1"/>
              </a:solidFill>
            </a:ln>
          </p:spPr>
          <p:txBody>
            <a:bodyPr wrap="square" rtlCol="0">
              <a:spAutoFit/>
            </a:bodyPr>
            <a:lstStyle/>
            <a:p>
              <a:pPr algn="ctr"/>
              <a:r>
                <a:rPr lang="en-US" sz="3200" b="1" dirty="0" smtClean="0">
                  <a:solidFill>
                    <a:prstClr val="black"/>
                  </a:solidFill>
                  <a:latin typeface="Calibri"/>
                </a:rPr>
                <a:t>.254</a:t>
              </a:r>
              <a:endParaRPr lang="en-US" sz="3200" b="1" dirty="0">
                <a:solidFill>
                  <a:prstClr val="black"/>
                </a:solidFill>
              </a:endParaRPr>
            </a:p>
          </p:txBody>
        </p:sp>
      </p:grpSp>
      <p:sp>
        <p:nvSpPr>
          <p:cNvPr id="17" name="Cloud 16"/>
          <p:cNvSpPr/>
          <p:nvPr/>
        </p:nvSpPr>
        <p:spPr>
          <a:xfrm>
            <a:off x="2590800" y="990600"/>
            <a:ext cx="6553200" cy="4876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smtClean="0">
              <a:solidFill>
                <a:schemeClr val="tx1"/>
              </a:solidFill>
            </a:endParaRPr>
          </a:p>
          <a:p>
            <a:pPr algn="ctr"/>
            <a:endParaRPr lang="en-US" sz="4400" b="1" dirty="0" smtClean="0">
              <a:solidFill>
                <a:schemeClr val="tx1"/>
              </a:solidFill>
            </a:endParaRPr>
          </a:p>
          <a:p>
            <a:pPr algn="ctr"/>
            <a:r>
              <a:rPr lang="en-US" sz="4400" b="1" dirty="0" smtClean="0">
                <a:solidFill>
                  <a:schemeClr val="tx1"/>
                </a:solidFill>
              </a:rPr>
              <a:t>192.168.15.0/24</a:t>
            </a:r>
            <a:endParaRPr lang="en-US" sz="4400" b="1" dirty="0">
              <a:solidFill>
                <a:schemeClr val="tx1"/>
              </a:solidFill>
            </a:endParaRPr>
          </a:p>
        </p:txBody>
      </p:sp>
      <p:sp>
        <p:nvSpPr>
          <p:cNvPr id="18" name="TextBox 17"/>
          <p:cNvSpPr txBox="1"/>
          <p:nvPr/>
        </p:nvSpPr>
        <p:spPr>
          <a:xfrm>
            <a:off x="0" y="1600200"/>
            <a:ext cx="3048000" cy="2708434"/>
          </a:xfrm>
          <a:prstGeom prst="rect">
            <a:avLst/>
          </a:prstGeom>
          <a:noFill/>
        </p:spPr>
        <p:txBody>
          <a:bodyPr wrap="square" rtlCol="0">
            <a:spAutoFit/>
          </a:bodyPr>
          <a:lstStyle/>
          <a:p>
            <a:r>
              <a:rPr lang="en-US" sz="3200" b="1" dirty="0" smtClean="0">
                <a:solidFill>
                  <a:schemeClr val="tx2"/>
                </a:solidFill>
              </a:rPr>
              <a:t>For our example:</a:t>
            </a:r>
          </a:p>
          <a:p>
            <a:endParaRPr lang="en-US" sz="1400" b="1" dirty="0" smtClean="0"/>
          </a:p>
          <a:p>
            <a:r>
              <a:rPr lang="en-US" sz="3200" b="1" dirty="0" smtClean="0"/>
              <a:t>192.168.15.255</a:t>
            </a:r>
            <a:r>
              <a:rPr lang="en-US" sz="2800" dirty="0" smtClean="0"/>
              <a:t>  -&gt; </a:t>
            </a:r>
            <a:r>
              <a:rPr lang="en-US" sz="3200" b="1" dirty="0" smtClean="0">
                <a:solidFill>
                  <a:srgbClr val="C00000"/>
                </a:solidFill>
              </a:rPr>
              <a:t>broadcast</a:t>
            </a:r>
            <a:r>
              <a:rPr lang="en-US" sz="2800" dirty="0" smtClean="0"/>
              <a:t> </a:t>
            </a:r>
            <a:r>
              <a:rPr lang="en-US" sz="3200" b="1" dirty="0" smtClean="0">
                <a:solidFill>
                  <a:srgbClr val="C00000"/>
                </a:solidFill>
              </a:rPr>
              <a:t>address</a:t>
            </a:r>
            <a:r>
              <a:rPr lang="en-US" sz="2800" dirty="0" smtClean="0"/>
              <a:t>; </a:t>
            </a:r>
          </a:p>
          <a:p>
            <a:endParaRPr lang="en-US" sz="2800" dirty="0" smtClean="0"/>
          </a:p>
        </p:txBody>
      </p:sp>
      <p:grpSp>
        <p:nvGrpSpPr>
          <p:cNvPr id="46" name="Group 45"/>
          <p:cNvGrpSpPr/>
          <p:nvPr/>
        </p:nvGrpSpPr>
        <p:grpSpPr>
          <a:xfrm>
            <a:off x="304800" y="3189982"/>
            <a:ext cx="3276600" cy="1839218"/>
            <a:chOff x="304800" y="3189982"/>
            <a:chExt cx="3276600" cy="1839218"/>
          </a:xfrm>
        </p:grpSpPr>
        <p:sp>
          <p:nvSpPr>
            <p:cNvPr id="20" name="TextBox 19"/>
            <p:cNvSpPr txBox="1"/>
            <p:nvPr/>
          </p:nvSpPr>
          <p:spPr>
            <a:xfrm>
              <a:off x="304800" y="3951982"/>
              <a:ext cx="3276600" cy="1077218"/>
            </a:xfrm>
            <a:prstGeom prst="rect">
              <a:avLst/>
            </a:prstGeom>
            <a:noFill/>
          </p:spPr>
          <p:txBody>
            <a:bodyPr wrap="square" rtlCol="0">
              <a:spAutoFit/>
            </a:bodyPr>
            <a:lstStyle/>
            <a:p>
              <a:r>
                <a:rPr lang="en-US" sz="3200" b="1" dirty="0" smtClean="0">
                  <a:solidFill>
                    <a:srgbClr val="C00000"/>
                  </a:solidFill>
                </a:rPr>
                <a:t>Packet sent to broadcast address</a:t>
              </a:r>
              <a:endParaRPr lang="en-US" sz="3200" b="1" dirty="0">
                <a:solidFill>
                  <a:srgbClr val="C00000"/>
                </a:solidFill>
              </a:endParaRPr>
            </a:p>
          </p:txBody>
        </p:sp>
        <p:cxnSp>
          <p:nvCxnSpPr>
            <p:cNvPr id="22" name="Straight Arrow Connector 21"/>
            <p:cNvCxnSpPr>
              <a:stCxn id="20" idx="0"/>
            </p:cNvCxnSpPr>
            <p:nvPr/>
          </p:nvCxnSpPr>
          <p:spPr>
            <a:xfrm rot="5400000" flipH="1" flipV="1">
              <a:off x="2190750" y="2942332"/>
              <a:ext cx="762000" cy="1257300"/>
            </a:xfrm>
            <a:prstGeom prst="straightConnector1">
              <a:avLst/>
            </a:prstGeom>
            <a:ln w="571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971800" y="1066800"/>
            <a:ext cx="4908551" cy="4572000"/>
            <a:chOff x="2971800" y="1066800"/>
            <a:chExt cx="4908551" cy="4572000"/>
          </a:xfrm>
        </p:grpSpPr>
        <p:pic>
          <p:nvPicPr>
            <p:cNvPr id="31" name="Picture 31"/>
            <p:cNvPicPr>
              <a:picLocks noChangeAspect="1" noChangeArrowheads="1"/>
            </p:cNvPicPr>
            <p:nvPr/>
          </p:nvPicPr>
          <p:blipFill>
            <a:blip r:embed="rId3"/>
            <a:srcRect/>
            <a:stretch>
              <a:fillRect/>
            </a:stretch>
          </p:blipFill>
          <p:spPr bwMode="auto">
            <a:xfrm>
              <a:off x="2971800" y="2286000"/>
              <a:ext cx="1752600" cy="748866"/>
            </a:xfrm>
            <a:prstGeom prst="rect">
              <a:avLst/>
            </a:prstGeom>
            <a:noFill/>
            <a:ln w="9525">
              <a:noFill/>
              <a:miter lim="800000"/>
              <a:headEnd/>
              <a:tailEnd/>
            </a:ln>
            <a:effectLst/>
          </p:spPr>
        </p:pic>
        <p:cxnSp>
          <p:nvCxnSpPr>
            <p:cNvPr id="32" name="Elbow Connector 31"/>
            <p:cNvCxnSpPr/>
            <p:nvPr/>
          </p:nvCxnSpPr>
          <p:spPr>
            <a:xfrm>
              <a:off x="4114800" y="2971800"/>
              <a:ext cx="2362201" cy="1134069"/>
            </a:xfrm>
            <a:prstGeom prst="bentConnector3">
              <a:avLst>
                <a:gd name="adj1" fmla="val 452"/>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33" name="Picture 42" descr="File Server_Updated2005"/>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6477000" y="3497135"/>
              <a:ext cx="914400" cy="1216153"/>
            </a:xfrm>
            <a:prstGeom prst="rect">
              <a:avLst/>
            </a:prstGeom>
            <a:noFill/>
          </p:spPr>
        </p:pic>
        <p:grpSp>
          <p:nvGrpSpPr>
            <p:cNvPr id="35" name="Group 30"/>
            <p:cNvGrpSpPr/>
            <p:nvPr/>
          </p:nvGrpSpPr>
          <p:grpSpPr>
            <a:xfrm>
              <a:off x="3657600" y="1066800"/>
              <a:ext cx="4222751" cy="1905000"/>
              <a:chOff x="3657600" y="1066800"/>
              <a:chExt cx="4222751" cy="1905000"/>
            </a:xfrm>
          </p:grpSpPr>
          <p:cxnSp>
            <p:nvCxnSpPr>
              <p:cNvPr id="44" name="Elbow Connector 43"/>
              <p:cNvCxnSpPr/>
              <p:nvPr/>
            </p:nvCxnSpPr>
            <p:spPr>
              <a:xfrm flipV="1">
                <a:off x="3657600" y="1905000"/>
                <a:ext cx="3352800" cy="1066800"/>
              </a:xfrm>
              <a:prstGeom prst="bentConnector3">
                <a:avLst>
                  <a:gd name="adj1" fmla="val 182"/>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45" name="Picture 42" descr="File Server_Updated2005"/>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6781801" y="1066800"/>
                <a:ext cx="1098550" cy="1461072"/>
              </a:xfrm>
              <a:prstGeom prst="rect">
                <a:avLst/>
              </a:prstGeom>
              <a:noFill/>
            </p:spPr>
          </p:pic>
        </p:grpSp>
        <p:grpSp>
          <p:nvGrpSpPr>
            <p:cNvPr id="38" name="Group 26"/>
            <p:cNvGrpSpPr/>
            <p:nvPr/>
          </p:nvGrpSpPr>
          <p:grpSpPr>
            <a:xfrm>
              <a:off x="5486400" y="4506912"/>
              <a:ext cx="851043" cy="1131888"/>
              <a:chOff x="5486399" y="3886200"/>
              <a:chExt cx="851043" cy="1131888"/>
            </a:xfrm>
          </p:grpSpPr>
          <p:pic>
            <p:nvPicPr>
              <p:cNvPr id="42" name="Picture 42" descr="File Server_Updated2005"/>
              <p:cNvPicPr>
                <a:picLocks noChangeAspect="1" noChangeArrowheads="1"/>
              </p:cNvPicPr>
              <p:nvPr/>
            </p:nvPicPr>
            <p:blipFill>
              <a:blip r:embed="rId4">
                <a:duotone>
                  <a:schemeClr val="accent2">
                    <a:shade val="45000"/>
                    <a:satMod val="135000"/>
                  </a:schemeClr>
                  <a:prstClr val="white"/>
                </a:duotone>
              </a:blip>
              <a:srcRect/>
              <a:stretch>
                <a:fillRect/>
              </a:stretch>
            </p:blipFill>
            <p:spPr bwMode="auto">
              <a:xfrm>
                <a:off x="5486399" y="3886200"/>
                <a:ext cx="851043" cy="1131888"/>
              </a:xfrm>
              <a:prstGeom prst="rect">
                <a:avLst/>
              </a:prstGeom>
              <a:noFill/>
            </p:spPr>
          </p:pic>
          <p:sp>
            <p:nvSpPr>
              <p:cNvPr id="43" name="TextBox 42"/>
              <p:cNvSpPr txBox="1"/>
              <p:nvPr/>
            </p:nvSpPr>
            <p:spPr>
              <a:xfrm>
                <a:off x="5486399" y="4219357"/>
                <a:ext cx="609600" cy="646331"/>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3600" b="1" dirty="0" smtClean="0">
                    <a:solidFill>
                      <a:prstClr val="black"/>
                    </a:solidFill>
                    <a:latin typeface="Calibri"/>
                  </a:rPr>
                  <a:t>.1</a:t>
                </a:r>
                <a:endParaRPr lang="en-US" sz="3600" b="1" dirty="0">
                  <a:solidFill>
                    <a:prstClr val="black"/>
                  </a:solidFill>
                </a:endParaRPr>
              </a:p>
            </p:txBody>
          </p:sp>
        </p:grpSp>
        <p:cxnSp>
          <p:nvCxnSpPr>
            <p:cNvPr id="39" name="Elbow Connector 26"/>
            <p:cNvCxnSpPr>
              <a:endCxn id="42" idx="1"/>
            </p:cNvCxnSpPr>
            <p:nvPr/>
          </p:nvCxnSpPr>
          <p:spPr>
            <a:xfrm rot="16200000" flipH="1">
              <a:off x="3635772" y="3222228"/>
              <a:ext cx="2101056" cy="1600200"/>
            </a:xfrm>
            <a:prstGeom prst="bentConnector2">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810938">
              <a:off x="6861222" y="2166954"/>
              <a:ext cx="514301" cy="1931475"/>
            </a:xfrm>
            <a:prstGeom prst="rect">
              <a:avLst/>
            </a:prstGeom>
            <a:noFill/>
          </p:spPr>
          <p:txBody>
            <a:bodyPr wrap="square" rtlCol="0">
              <a:prstTxWarp prst="textArchUp">
                <a:avLst>
                  <a:gd name="adj" fmla="val 17158761"/>
                </a:avLst>
              </a:prstTxWarp>
              <a:spAutoFit/>
            </a:bodyPr>
            <a:lstStyle/>
            <a:p>
              <a:r>
                <a:rPr lang="en-US" sz="11500" dirty="0" smtClean="0"/>
                <a:t>…</a:t>
              </a:r>
              <a:endParaRPr lang="en-US" sz="11500" dirty="0"/>
            </a:p>
          </p:txBody>
        </p:sp>
        <p:sp>
          <p:nvSpPr>
            <p:cNvPr id="41" name="TextBox 40"/>
            <p:cNvSpPr txBox="1"/>
            <p:nvPr/>
          </p:nvSpPr>
          <p:spPr>
            <a:xfrm>
              <a:off x="6705600" y="1676400"/>
              <a:ext cx="990600" cy="584775"/>
            </a:xfrm>
            <a:prstGeom prst="rect">
              <a:avLst/>
            </a:prstGeom>
            <a:solidFill>
              <a:schemeClr val="accent2">
                <a:lumMod val="60000"/>
                <a:lumOff val="40000"/>
              </a:schemeClr>
            </a:solidFill>
            <a:ln>
              <a:solidFill>
                <a:schemeClr val="tx1"/>
              </a:solidFill>
            </a:ln>
          </p:spPr>
          <p:txBody>
            <a:bodyPr wrap="square" rtlCol="0">
              <a:spAutoFit/>
            </a:bodyPr>
            <a:lstStyle/>
            <a:p>
              <a:pPr algn="ctr"/>
              <a:r>
                <a:rPr lang="en-US" sz="3200" b="1" dirty="0" smtClean="0">
                  <a:solidFill>
                    <a:prstClr val="black"/>
                  </a:solidFill>
                  <a:latin typeface="Calibri"/>
                </a:rPr>
                <a:t>.254</a:t>
              </a:r>
              <a:endParaRPr lang="en-US" sz="3200" b="1" dirty="0">
                <a:solidFill>
                  <a:prstClr val="black"/>
                </a:solidFill>
              </a:endParaRPr>
            </a:p>
          </p:txBody>
        </p:sp>
      </p:grpSp>
      <p:sp>
        <p:nvSpPr>
          <p:cNvPr id="48" name="Rectangle 47"/>
          <p:cNvSpPr/>
          <p:nvPr/>
        </p:nvSpPr>
        <p:spPr>
          <a:xfrm>
            <a:off x="762000" y="5638800"/>
            <a:ext cx="8458200" cy="1200329"/>
          </a:xfrm>
          <a:prstGeom prst="rect">
            <a:avLst/>
          </a:prstGeom>
        </p:spPr>
        <p:txBody>
          <a:bodyPr wrap="square">
            <a:spAutoFit/>
          </a:bodyPr>
          <a:lstStyle/>
          <a:p>
            <a:r>
              <a:rPr lang="en-US" sz="3600" b="1" dirty="0" smtClean="0">
                <a:solidFill>
                  <a:schemeClr val="accent6">
                    <a:lumMod val="50000"/>
                  </a:schemeClr>
                </a:solidFill>
              </a:rPr>
              <a:t>A packet sent to broadcast address will be received by all nodes</a:t>
            </a:r>
            <a:r>
              <a:rPr lang="en-US" sz="3600" dirty="0" smtClean="0">
                <a:solidFill>
                  <a:schemeClr val="accent6">
                    <a:lumMod val="50000"/>
                  </a:schemeClr>
                </a:solidFill>
              </a:rPr>
              <a:t>. </a:t>
            </a:r>
            <a:endParaRPr lang="en-US" sz="3600" dirty="0">
              <a:solidFill>
                <a:schemeClr val="accent6">
                  <a:lumMod val="50000"/>
                </a:schemeClr>
              </a:solidFill>
            </a:endParaRPr>
          </a:p>
        </p:txBody>
      </p:sp>
      <p:sp>
        <p:nvSpPr>
          <p:cNvPr id="51" name="Rectangular Callout 50"/>
          <p:cNvSpPr/>
          <p:nvPr/>
        </p:nvSpPr>
        <p:spPr>
          <a:xfrm>
            <a:off x="381000" y="914400"/>
            <a:ext cx="8534400" cy="2362200"/>
          </a:xfrm>
          <a:prstGeom prst="wedgeRectCallou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chemeClr val="tx2"/>
                </a:solidFill>
              </a:rPr>
              <a:t>Range</a:t>
            </a:r>
            <a:r>
              <a:rPr lang="en-US" sz="3200" dirty="0" smtClean="0">
                <a:solidFill>
                  <a:schemeClr val="tx1"/>
                </a:solidFill>
              </a:rPr>
              <a:t>: </a:t>
            </a:r>
            <a:r>
              <a:rPr lang="en-US" sz="3600" b="1" dirty="0" smtClean="0">
                <a:solidFill>
                  <a:schemeClr val="tx2"/>
                </a:solidFill>
              </a:rPr>
              <a:t>192.168.15.0</a:t>
            </a:r>
            <a:r>
              <a:rPr lang="en-US" sz="3200" dirty="0" smtClean="0">
                <a:solidFill>
                  <a:schemeClr val="tx1"/>
                </a:solidFill>
              </a:rPr>
              <a:t> to </a:t>
            </a:r>
            <a:r>
              <a:rPr lang="en-US" sz="3600" b="1" dirty="0" smtClean="0">
                <a:solidFill>
                  <a:schemeClr val="tx2"/>
                </a:solidFill>
              </a:rPr>
              <a:t>192.168.15.255</a:t>
            </a:r>
            <a:r>
              <a:rPr lang="en-US" sz="3200" dirty="0" smtClean="0">
                <a:solidFill>
                  <a:schemeClr val="tx1"/>
                </a:solidFill>
              </a:rPr>
              <a:t>; </a:t>
            </a:r>
          </a:p>
          <a:p>
            <a:pPr algn="ctr">
              <a:lnSpc>
                <a:spcPct val="150000"/>
              </a:lnSpc>
            </a:pPr>
            <a:r>
              <a:rPr lang="en-US" sz="3200" dirty="0" smtClean="0">
                <a:solidFill>
                  <a:schemeClr val="tx1"/>
                </a:solidFill>
              </a:rPr>
              <a:t>Two addresses are </a:t>
            </a:r>
            <a:r>
              <a:rPr lang="en-US" sz="3600" b="1" dirty="0" smtClean="0">
                <a:solidFill>
                  <a:schemeClr val="accent6">
                    <a:lumMod val="75000"/>
                  </a:schemeClr>
                </a:solidFill>
              </a:rPr>
              <a:t>reserved</a:t>
            </a:r>
            <a:r>
              <a:rPr lang="en-US" sz="3600" dirty="0" smtClean="0">
                <a:solidFill>
                  <a:schemeClr val="tx1"/>
                </a:solidFill>
              </a:rPr>
              <a:t> in every network</a:t>
            </a:r>
            <a:endParaRPr lang="en-US" sz="2400" dirty="0" smtClean="0">
              <a:solidFill>
                <a:schemeClr val="tx1"/>
              </a:solidFill>
            </a:endParaRPr>
          </a:p>
          <a:p>
            <a:pPr algn="ctr"/>
            <a:r>
              <a:rPr lang="en-US" sz="2800" b="1" dirty="0" smtClean="0">
                <a:solidFill>
                  <a:schemeClr val="tx1"/>
                </a:solidFill>
              </a:rPr>
              <a:t>1) </a:t>
            </a:r>
            <a:r>
              <a:rPr lang="en-US" sz="2800" b="1" dirty="0" smtClean="0">
                <a:solidFill>
                  <a:srgbClr val="C00000"/>
                </a:solidFill>
              </a:rPr>
              <a:t>host bits </a:t>
            </a:r>
            <a:r>
              <a:rPr lang="en-US" sz="2800" b="1" dirty="0" smtClean="0">
                <a:solidFill>
                  <a:srgbClr val="C00000"/>
                </a:solidFill>
                <a:sym typeface="Wingdings" pitchFamily="2" charset="2"/>
              </a:rPr>
              <a:t></a:t>
            </a:r>
            <a:r>
              <a:rPr lang="en-US" sz="2800" dirty="0" smtClean="0">
                <a:solidFill>
                  <a:schemeClr val="tx1"/>
                </a:solidFill>
              </a:rPr>
              <a:t> all </a:t>
            </a:r>
            <a:r>
              <a:rPr lang="en-US" sz="2800" b="1" dirty="0" smtClean="0">
                <a:solidFill>
                  <a:schemeClr val="accent6">
                    <a:lumMod val="50000"/>
                  </a:schemeClr>
                </a:solidFill>
              </a:rPr>
              <a:t>zeros </a:t>
            </a:r>
            <a:r>
              <a:rPr lang="en-US" sz="2800" b="1" dirty="0" smtClean="0">
                <a:solidFill>
                  <a:schemeClr val="tx2"/>
                </a:solidFill>
              </a:rPr>
              <a:t>(for representing the network) </a:t>
            </a:r>
            <a:endParaRPr lang="en-US" sz="2400" dirty="0" smtClean="0">
              <a:solidFill>
                <a:schemeClr val="tx2"/>
              </a:solidFill>
            </a:endParaRPr>
          </a:p>
          <a:p>
            <a:pPr algn="ctr"/>
            <a:r>
              <a:rPr lang="en-US" sz="2800" b="1" dirty="0" smtClean="0">
                <a:solidFill>
                  <a:schemeClr val="tx1"/>
                </a:solidFill>
              </a:rPr>
              <a:t>2) </a:t>
            </a:r>
            <a:r>
              <a:rPr lang="en-US" sz="2800" b="1" dirty="0" smtClean="0">
                <a:solidFill>
                  <a:srgbClr val="C00000"/>
                </a:solidFill>
              </a:rPr>
              <a:t>host bits</a:t>
            </a:r>
            <a:r>
              <a:rPr lang="en-US" sz="2400" dirty="0" smtClean="0">
                <a:solidFill>
                  <a:schemeClr val="tx1"/>
                </a:solidFill>
              </a:rPr>
              <a:t> </a:t>
            </a:r>
            <a:r>
              <a:rPr lang="en-US" sz="2400" b="1" dirty="0" smtClean="0">
                <a:solidFill>
                  <a:srgbClr val="C00000"/>
                </a:solidFill>
                <a:sym typeface="Wingdings" pitchFamily="2" charset="2"/>
              </a:rPr>
              <a:t> </a:t>
            </a:r>
            <a:r>
              <a:rPr lang="en-US" sz="2800" dirty="0" smtClean="0">
                <a:solidFill>
                  <a:schemeClr val="tx1"/>
                </a:solidFill>
              </a:rPr>
              <a:t>all </a:t>
            </a:r>
            <a:r>
              <a:rPr lang="en-US" sz="2800" b="1" dirty="0" smtClean="0">
                <a:solidFill>
                  <a:schemeClr val="accent6">
                    <a:lumMod val="50000"/>
                  </a:schemeClr>
                </a:solidFill>
              </a:rPr>
              <a:t>ones</a:t>
            </a:r>
            <a:r>
              <a:rPr lang="en-US" sz="2400" dirty="0" smtClean="0">
                <a:solidFill>
                  <a:schemeClr val="tx1"/>
                </a:solidFill>
              </a:rPr>
              <a:t> </a:t>
            </a:r>
            <a:r>
              <a:rPr lang="en-US" sz="2800" b="1" dirty="0" smtClean="0">
                <a:solidFill>
                  <a:schemeClr val="tx2"/>
                </a:solidFill>
              </a:rPr>
              <a:t>(for the broadcast address)</a:t>
            </a:r>
            <a:endParaRPr lang="en-US" sz="2400" b="1" dirty="0">
              <a:solidFill>
                <a:schemeClr val="tx2"/>
              </a:solidFill>
            </a:endParaRPr>
          </a:p>
        </p:txBody>
      </p:sp>
      <p:sp>
        <p:nvSpPr>
          <p:cNvPr id="52" name="Arc 51"/>
          <p:cNvSpPr/>
          <p:nvPr/>
        </p:nvSpPr>
        <p:spPr>
          <a:xfrm rot="2668150">
            <a:off x="6455991" y="2452387"/>
            <a:ext cx="2950855" cy="1798972"/>
          </a:xfrm>
          <a:prstGeom prst="arc">
            <a:avLst>
              <a:gd name="adj1" fmla="val 16200000"/>
              <a:gd name="adj2" fmla="val 4146157"/>
            </a:avLst>
          </a:prstGeom>
          <a:ln w="76200">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prstClr val="white"/>
                </a:solidFill>
                <a:latin typeface="Tahoma" pitchFamily="34" charset="0"/>
                <a:ea typeface="+mn-ea"/>
                <a:cs typeface="Tahoma" pitchFamily="34" charset="0"/>
              </a:rPr>
              <a:t>IP addressing example </a:t>
            </a:r>
            <a:r>
              <a:rPr lang="en-US" sz="3200" b="1" kern="1200" dirty="0" smtClean="0">
                <a:ln>
                  <a:solidFill>
                    <a:prstClr val="black"/>
                  </a:solidFill>
                </a:ln>
                <a:solidFill>
                  <a:prstClr val="white"/>
                </a:solidFill>
                <a:latin typeface="Tahoma" pitchFamily="34" charset="0"/>
                <a:ea typeface="+mn-ea"/>
                <a:cs typeface="Tahoma" pitchFamily="34" charset="0"/>
              </a:rPr>
              <a:t>(contd.)</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subTnLst>
                                    <p:set>
                                      <p:cBhvr override="childStyle">
                                        <p:cTn dur="1" fill="hold" display="0" masterRel="nextClick" afterEffect="1"/>
                                        <p:tgtEl>
                                          <p:spTgt spid="52"/>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7"/>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53" presetClass="entr" presetSubtype="0" fill="hold" grpId="1" nodeType="with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p:cTn id="45" dur="500" fill="hold"/>
                                        <p:tgtEl>
                                          <p:spTgt spid="48"/>
                                        </p:tgtEl>
                                        <p:attrNameLst>
                                          <p:attrName>ppt_w</p:attrName>
                                        </p:attrNameLst>
                                      </p:cBhvr>
                                      <p:tavLst>
                                        <p:tav tm="0">
                                          <p:val>
                                            <p:fltVal val="0"/>
                                          </p:val>
                                        </p:tav>
                                        <p:tav tm="100000">
                                          <p:val>
                                            <p:strVal val="#ppt_w"/>
                                          </p:val>
                                        </p:tav>
                                      </p:tavLst>
                                    </p:anim>
                                    <p:anim calcmode="lin" valueType="num">
                                      <p:cBhvr>
                                        <p:cTn id="46" dur="500" fill="hold"/>
                                        <p:tgtEl>
                                          <p:spTgt spid="48"/>
                                        </p:tgtEl>
                                        <p:attrNameLst>
                                          <p:attrName>ppt_h</p:attrName>
                                        </p:attrNameLst>
                                      </p:cBhvr>
                                      <p:tavLst>
                                        <p:tav tm="0">
                                          <p:val>
                                            <p:fltVal val="0"/>
                                          </p:val>
                                        </p:tav>
                                        <p:tav tm="100000">
                                          <p:val>
                                            <p:strVal val="#ppt_h"/>
                                          </p:val>
                                        </p:tav>
                                      </p:tavLst>
                                    </p:anim>
                                    <p:animEffect transition="in" filter="fade">
                                      <p:cBhvr>
                                        <p:cTn id="4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7" grpId="2" animBg="1"/>
      <p:bldP spid="18" grpId="0"/>
      <p:bldP spid="48" grpId="1"/>
      <p:bldP spid="51" grpId="1" animBg="1"/>
      <p:bldP spid="51" grpId="2" animBg="1"/>
      <p:bldP spid="5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7"/>
          <p:cNvGrpSpPr/>
          <p:nvPr/>
        </p:nvGrpSpPr>
        <p:grpSpPr>
          <a:xfrm>
            <a:off x="3657600" y="2133600"/>
            <a:ext cx="2388562" cy="3802781"/>
            <a:chOff x="3657600" y="2133600"/>
            <a:chExt cx="2388562" cy="3802781"/>
          </a:xfrm>
        </p:grpSpPr>
        <p:grpSp>
          <p:nvGrpSpPr>
            <p:cNvPr id="3" name="Group 166"/>
            <p:cNvGrpSpPr/>
            <p:nvPr/>
          </p:nvGrpSpPr>
          <p:grpSpPr>
            <a:xfrm>
              <a:off x="3657600" y="2133600"/>
              <a:ext cx="2388562" cy="3802781"/>
              <a:chOff x="6748166" y="2133600"/>
              <a:chExt cx="2388562" cy="3802781"/>
            </a:xfrm>
          </p:grpSpPr>
          <p:grpSp>
            <p:nvGrpSpPr>
              <p:cNvPr id="4" name="Group 151"/>
              <p:cNvGrpSpPr/>
              <p:nvPr/>
            </p:nvGrpSpPr>
            <p:grpSpPr>
              <a:xfrm>
                <a:off x="6991489" y="2133600"/>
                <a:ext cx="2076311" cy="2807941"/>
                <a:chOff x="6991489" y="2133600"/>
                <a:chExt cx="2076311" cy="2807941"/>
              </a:xfrm>
            </p:grpSpPr>
            <p:sp>
              <p:nvSpPr>
                <p:cNvPr id="98" name="Rectangle 5"/>
                <p:cNvSpPr>
                  <a:spLocks noChangeArrowheads="1"/>
                </p:cNvSpPr>
                <p:nvPr/>
              </p:nvSpPr>
              <p:spPr bwMode="auto">
                <a:xfrm>
                  <a:off x="6991489"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grpSp>
              <p:nvGrpSpPr>
                <p:cNvPr id="5" name="Group 103"/>
                <p:cNvGrpSpPr/>
                <p:nvPr/>
              </p:nvGrpSpPr>
              <p:grpSpPr>
                <a:xfrm>
                  <a:off x="6991489" y="2133600"/>
                  <a:ext cx="2076311" cy="2209800"/>
                  <a:chOff x="1295400" y="2133600"/>
                  <a:chExt cx="1447800" cy="1689100"/>
                </a:xfrm>
              </p:grpSpPr>
              <p:sp>
                <p:nvSpPr>
                  <p:cNvPr id="105"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6"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7"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8"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09"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Application</a:t>
                    </a:r>
                  </a:p>
                </p:txBody>
              </p:sp>
              <p:sp>
                <p:nvSpPr>
                  <p:cNvPr id="110" name="Text Box 20"/>
                  <p:cNvSpPr txBox="1">
                    <a:spLocks noChangeArrowheads="1"/>
                  </p:cNvSpPr>
                  <p:nvPr/>
                </p:nvSpPr>
                <p:spPr bwMode="auto">
                  <a:xfrm>
                    <a:off x="1523428"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Transport</a:t>
                    </a:r>
                  </a:p>
                </p:txBody>
              </p:sp>
              <p:sp>
                <p:nvSpPr>
                  <p:cNvPr id="111"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Network</a:t>
                    </a:r>
                  </a:p>
                </p:txBody>
              </p:sp>
              <p:sp>
                <p:nvSpPr>
                  <p:cNvPr id="112" name="Text Box 22"/>
                  <p:cNvSpPr txBox="1">
                    <a:spLocks noChangeArrowheads="1"/>
                  </p:cNvSpPr>
                  <p:nvPr/>
                </p:nvSpPr>
                <p:spPr bwMode="auto">
                  <a:xfrm>
                    <a:off x="1550970"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Data Link</a:t>
                    </a:r>
                  </a:p>
                </p:txBody>
              </p:sp>
            </p:grpSp>
          </p:grpSp>
          <p:sp>
            <p:nvSpPr>
              <p:cNvPr id="119" name="Text Box 15"/>
              <p:cNvSpPr txBox="1">
                <a:spLocks noChangeArrowheads="1"/>
              </p:cNvSpPr>
              <p:nvPr/>
            </p:nvSpPr>
            <p:spPr bwMode="auto">
              <a:xfrm>
                <a:off x="6748166" y="5105400"/>
                <a:ext cx="2388562"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Destination Host </a:t>
                </a:r>
              </a:p>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(Same LAN)</a:t>
                </a:r>
              </a:p>
            </p:txBody>
          </p:sp>
        </p:grpSp>
        <p:sp>
          <p:nvSpPr>
            <p:cNvPr id="187" name="Text Box 22"/>
            <p:cNvSpPr txBox="1">
              <a:spLocks noChangeArrowheads="1"/>
            </p:cNvSpPr>
            <p:nvPr/>
          </p:nvSpPr>
          <p:spPr bwMode="auto">
            <a:xfrm>
              <a:off x="4517677" y="4419600"/>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grpSp>
        <p:nvGrpSpPr>
          <p:cNvPr id="6" name="Group 172"/>
          <p:cNvGrpSpPr/>
          <p:nvPr/>
        </p:nvGrpSpPr>
        <p:grpSpPr>
          <a:xfrm>
            <a:off x="3886200" y="3733800"/>
            <a:ext cx="1905000" cy="2202581"/>
            <a:chOff x="4343400" y="3733800"/>
            <a:chExt cx="1905000" cy="2202581"/>
          </a:xfrm>
        </p:grpSpPr>
        <p:grpSp>
          <p:nvGrpSpPr>
            <p:cNvPr id="7" name="Group 149"/>
            <p:cNvGrpSpPr/>
            <p:nvPr/>
          </p:nvGrpSpPr>
          <p:grpSpPr>
            <a:xfrm>
              <a:off x="4343400" y="3733800"/>
              <a:ext cx="990600" cy="1219200"/>
              <a:chOff x="4343400" y="3733800"/>
              <a:chExt cx="990600" cy="1219200"/>
            </a:xfrm>
          </p:grpSpPr>
          <p:sp>
            <p:nvSpPr>
              <p:cNvPr id="100" name="Rectangle 9"/>
              <p:cNvSpPr>
                <a:spLocks noChangeArrowheads="1"/>
              </p:cNvSpPr>
              <p:nvPr/>
            </p:nvSpPr>
            <p:spPr bwMode="auto">
              <a:xfrm>
                <a:off x="4343400" y="4343400"/>
                <a:ext cx="990600" cy="609600"/>
              </a:xfrm>
              <a:prstGeom prst="rect">
                <a:avLst/>
              </a:prstGeom>
              <a:solidFill>
                <a:srgbClr val="FFFFFF"/>
              </a:solidFill>
              <a:ln w="9525">
                <a:solidFill>
                  <a:srgbClr val="000000"/>
                </a:solidFill>
                <a:miter lim="800000"/>
                <a:headEnd/>
                <a:tailEnd/>
              </a:ln>
            </p:spPr>
            <p:txBody>
              <a:bodyPr wrap="none" anchor="ctr"/>
              <a:lstStyle/>
              <a:p>
                <a:pPr algn="l" rtl="0" fontAlgn="base">
                  <a:spcBef>
                    <a:spcPct val="0"/>
                  </a:spcBef>
                  <a:spcAft>
                    <a:spcPct val="0"/>
                  </a:spcAft>
                  <a:defRPr/>
                </a:pPr>
                <a:endParaRPr lang="en-US" kern="1200">
                  <a:solidFill>
                    <a:srgbClr val="000000"/>
                  </a:solidFill>
                  <a:latin typeface="Calibri" pitchFamily="34" charset="0"/>
                  <a:ea typeface="+mn-ea"/>
                  <a:cs typeface="Tahoma" pitchFamily="34" charset="0"/>
                </a:endParaRPr>
              </a:p>
            </p:txBody>
          </p:sp>
          <p:sp>
            <p:nvSpPr>
              <p:cNvPr id="103" name="Rectangle 9"/>
              <p:cNvSpPr>
                <a:spLocks noChangeArrowheads="1"/>
              </p:cNvSpPr>
              <p:nvPr/>
            </p:nvSpPr>
            <p:spPr bwMode="auto">
              <a:xfrm>
                <a:off x="4343400" y="3733800"/>
                <a:ext cx="990600" cy="609600"/>
              </a:xfrm>
              <a:prstGeom prst="rect">
                <a:avLst/>
              </a:prstGeom>
              <a:solidFill>
                <a:schemeClr val="bg2">
                  <a:lumMod val="75000"/>
                </a:schemeClr>
              </a:solidFill>
              <a:ln w="9525">
                <a:solidFill>
                  <a:srgbClr val="000000"/>
                </a:solidFill>
                <a:miter lim="800000"/>
                <a:headEnd/>
                <a:tailEnd/>
              </a:ln>
            </p:spPr>
            <p:txBody>
              <a:bodyPr wrap="none" anchor="ctr"/>
              <a:lstStyle/>
              <a:p>
                <a:pPr algn="l" rtl="0" fontAlgn="base">
                  <a:spcBef>
                    <a:spcPct val="0"/>
                  </a:spcBef>
                  <a:spcAft>
                    <a:spcPct val="0"/>
                  </a:spcAft>
                  <a:defRPr/>
                </a:pPr>
                <a:endParaRPr lang="en-US" kern="1200">
                  <a:solidFill>
                    <a:srgbClr val="000000"/>
                  </a:solidFill>
                  <a:latin typeface="Calibri" pitchFamily="34" charset="0"/>
                  <a:ea typeface="+mn-ea"/>
                  <a:cs typeface="Tahoma" pitchFamily="34" charset="0"/>
                </a:endParaRPr>
              </a:p>
            </p:txBody>
          </p:sp>
        </p:grpSp>
        <p:sp>
          <p:nvSpPr>
            <p:cNvPr id="131" name="Line 40"/>
            <p:cNvSpPr>
              <a:spLocks noChangeShapeType="1"/>
            </p:cNvSpPr>
            <p:nvPr/>
          </p:nvSpPr>
          <p:spPr bwMode="auto">
            <a:xfrm flipV="1">
              <a:off x="5181600" y="4648200"/>
              <a:ext cx="1066800" cy="762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9" name="Line 52"/>
            <p:cNvSpPr>
              <a:spLocks noChangeShapeType="1"/>
            </p:cNvSpPr>
            <p:nvPr/>
          </p:nvSpPr>
          <p:spPr bwMode="auto">
            <a:xfrm flipV="1">
              <a:off x="4648200" y="3963988"/>
              <a:ext cx="457200" cy="74612"/>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3" name="Line 42"/>
            <p:cNvSpPr>
              <a:spLocks noChangeShapeType="1"/>
            </p:cNvSpPr>
            <p:nvPr/>
          </p:nvSpPr>
          <p:spPr bwMode="auto">
            <a:xfrm>
              <a:off x="5105400" y="4025900"/>
              <a:ext cx="76200" cy="6985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4" name="Line 50"/>
            <p:cNvSpPr>
              <a:spLocks noChangeShapeType="1"/>
            </p:cNvSpPr>
            <p:nvPr/>
          </p:nvSpPr>
          <p:spPr bwMode="auto">
            <a:xfrm flipV="1">
              <a:off x="4648200" y="4025900"/>
              <a:ext cx="45719" cy="6985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6" name="Text Box 14"/>
            <p:cNvSpPr txBox="1">
              <a:spLocks noChangeArrowheads="1"/>
            </p:cNvSpPr>
            <p:nvPr/>
          </p:nvSpPr>
          <p:spPr bwMode="auto">
            <a:xfrm>
              <a:off x="4343400" y="5105400"/>
              <a:ext cx="1330645"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Bridges/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Switches</a:t>
              </a:r>
            </a:p>
          </p:txBody>
        </p:sp>
      </p:grpSp>
      <p:grpSp>
        <p:nvGrpSpPr>
          <p:cNvPr id="8" name="Group 171"/>
          <p:cNvGrpSpPr/>
          <p:nvPr/>
        </p:nvGrpSpPr>
        <p:grpSpPr>
          <a:xfrm>
            <a:off x="3581400" y="4350619"/>
            <a:ext cx="2133600" cy="1592981"/>
            <a:chOff x="2743200" y="4343400"/>
            <a:chExt cx="2133600" cy="1592981"/>
          </a:xfrm>
        </p:grpSpPr>
        <p:grpSp>
          <p:nvGrpSpPr>
            <p:cNvPr id="9" name="Group 168"/>
            <p:cNvGrpSpPr/>
            <p:nvPr/>
          </p:nvGrpSpPr>
          <p:grpSpPr>
            <a:xfrm>
              <a:off x="3124200" y="4343400"/>
              <a:ext cx="1752600" cy="609600"/>
              <a:chOff x="3124200" y="4343400"/>
              <a:chExt cx="1752600" cy="609600"/>
            </a:xfrm>
          </p:grpSpPr>
          <p:sp>
            <p:nvSpPr>
              <p:cNvPr id="102" name="Rectangle 9"/>
              <p:cNvSpPr>
                <a:spLocks noChangeArrowheads="1"/>
              </p:cNvSpPr>
              <p:nvPr/>
            </p:nvSpPr>
            <p:spPr bwMode="auto">
              <a:xfrm>
                <a:off x="3124200" y="4343400"/>
                <a:ext cx="990600" cy="609600"/>
              </a:xfrm>
              <a:prstGeom prst="rect">
                <a:avLst/>
              </a:prstGeom>
              <a:solidFill>
                <a:srgbClr val="FFFFFF"/>
              </a:solidFill>
              <a:ln w="9525">
                <a:solidFill>
                  <a:srgbClr val="000000"/>
                </a:solidFill>
                <a:miter lim="800000"/>
                <a:headEnd/>
                <a:tailEnd/>
              </a:ln>
            </p:spPr>
            <p:txBody>
              <a:bodyPr wrap="none" anchor="ctr"/>
              <a:lstStyle/>
              <a:p>
                <a:pPr algn="l" rtl="0" fontAlgn="base">
                  <a:spcBef>
                    <a:spcPct val="0"/>
                  </a:spcBef>
                  <a:spcAft>
                    <a:spcPct val="0"/>
                  </a:spcAft>
                  <a:defRPr/>
                </a:pPr>
                <a:endParaRPr lang="en-US" kern="1200">
                  <a:solidFill>
                    <a:srgbClr val="000000"/>
                  </a:solidFill>
                  <a:latin typeface="Calibri" pitchFamily="34" charset="0"/>
                  <a:ea typeface="+mn-ea"/>
                  <a:cs typeface="Tahoma" pitchFamily="34" charset="0"/>
                </a:endParaRPr>
              </a:p>
            </p:txBody>
          </p:sp>
          <p:sp>
            <p:nvSpPr>
              <p:cNvPr id="136" name="Line 48"/>
              <p:cNvSpPr>
                <a:spLocks noChangeShapeType="1"/>
              </p:cNvSpPr>
              <p:nvPr/>
            </p:nvSpPr>
            <p:spPr bwMode="auto">
              <a:xfrm flipV="1">
                <a:off x="3429000" y="4724399"/>
                <a:ext cx="381000" cy="4571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40" name="Line 54"/>
              <p:cNvSpPr>
                <a:spLocks noChangeShapeType="1"/>
              </p:cNvSpPr>
              <p:nvPr/>
            </p:nvSpPr>
            <p:spPr bwMode="auto">
              <a:xfrm flipV="1">
                <a:off x="3810000" y="4678681"/>
                <a:ext cx="1066800" cy="4571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grpSp>
        <p:sp>
          <p:nvSpPr>
            <p:cNvPr id="145" name="Text Box 14"/>
            <p:cNvSpPr txBox="1">
              <a:spLocks noChangeArrowheads="1"/>
            </p:cNvSpPr>
            <p:nvPr/>
          </p:nvSpPr>
          <p:spPr bwMode="auto">
            <a:xfrm>
              <a:off x="2743200" y="5105400"/>
              <a:ext cx="1548845" cy="830981"/>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Repeater/ </a:t>
              </a:r>
            </a:p>
            <a:p>
              <a:pPr algn="ctr" rtl="0" eaLnBrk="0" fontAlgn="base" hangingPunct="0">
                <a:spcBef>
                  <a:spcPct val="0"/>
                </a:spcBef>
                <a:spcAft>
                  <a:spcPct val="0"/>
                </a:spcAft>
              </a:pPr>
              <a:r>
                <a:rPr lang="en-US" sz="2400" b="1" kern="1200" dirty="0">
                  <a:solidFill>
                    <a:srgbClr val="C00000"/>
                  </a:solidFill>
                  <a:latin typeface="Calibri" pitchFamily="34" charset="0"/>
                  <a:ea typeface="+mn-ea"/>
                  <a:cs typeface="Tahoma" pitchFamily="34" charset="0"/>
                </a:rPr>
                <a:t>Hub</a:t>
              </a:r>
            </a:p>
          </p:txBody>
        </p:sp>
      </p:grpSp>
      <p:grpSp>
        <p:nvGrpSpPr>
          <p:cNvPr id="10" name="Group 170"/>
          <p:cNvGrpSpPr/>
          <p:nvPr/>
        </p:nvGrpSpPr>
        <p:grpSpPr>
          <a:xfrm>
            <a:off x="1447800" y="2133600"/>
            <a:ext cx="2076311" cy="3509649"/>
            <a:chOff x="609600" y="2133600"/>
            <a:chExt cx="2076311" cy="3509649"/>
          </a:xfrm>
        </p:grpSpPr>
        <p:grpSp>
          <p:nvGrpSpPr>
            <p:cNvPr id="11" name="Group 152"/>
            <p:cNvGrpSpPr/>
            <p:nvPr/>
          </p:nvGrpSpPr>
          <p:grpSpPr>
            <a:xfrm>
              <a:off x="609600" y="2133600"/>
              <a:ext cx="2076311" cy="3509649"/>
              <a:chOff x="609600" y="2133600"/>
              <a:chExt cx="2076311" cy="3509649"/>
            </a:xfrm>
          </p:grpSpPr>
          <p:sp>
            <p:nvSpPr>
              <p:cNvPr id="118" name="Text Box 14"/>
              <p:cNvSpPr txBox="1">
                <a:spLocks noChangeArrowheads="1"/>
              </p:cNvSpPr>
              <p:nvPr/>
            </p:nvSpPr>
            <p:spPr bwMode="auto">
              <a:xfrm>
                <a:off x="762000" y="5181600"/>
                <a:ext cx="1704465"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Source Host</a:t>
                </a:r>
              </a:p>
            </p:txBody>
          </p:sp>
          <p:grpSp>
            <p:nvGrpSpPr>
              <p:cNvPr id="12" name="Group 148"/>
              <p:cNvGrpSpPr/>
              <p:nvPr/>
            </p:nvGrpSpPr>
            <p:grpSpPr>
              <a:xfrm>
                <a:off x="609600" y="2133600"/>
                <a:ext cx="2076311" cy="2807941"/>
                <a:chOff x="609600" y="2133600"/>
                <a:chExt cx="2076311" cy="2807941"/>
              </a:xfrm>
            </p:grpSpPr>
            <p:sp>
              <p:nvSpPr>
                <p:cNvPr id="101" name="Rectangle 5"/>
                <p:cNvSpPr>
                  <a:spLocks noChangeArrowheads="1"/>
                </p:cNvSpPr>
                <p:nvPr/>
              </p:nvSpPr>
              <p:spPr bwMode="auto">
                <a:xfrm>
                  <a:off x="609600" y="4343400"/>
                  <a:ext cx="2076311" cy="598141"/>
                </a:xfrm>
                <a:prstGeom prst="rect">
                  <a:avLst/>
                </a:prstGeom>
                <a:solidFill>
                  <a:srgbClr val="FFFFFF"/>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grpSp>
              <p:nvGrpSpPr>
                <p:cNvPr id="13" name="Group 119"/>
                <p:cNvGrpSpPr/>
                <p:nvPr/>
              </p:nvGrpSpPr>
              <p:grpSpPr>
                <a:xfrm>
                  <a:off x="609600" y="2133600"/>
                  <a:ext cx="2076311" cy="2209800"/>
                  <a:chOff x="1295400" y="2133600"/>
                  <a:chExt cx="1447800" cy="1689100"/>
                </a:xfrm>
              </p:grpSpPr>
              <p:sp>
                <p:nvSpPr>
                  <p:cNvPr id="121" name="Rectangle 23"/>
                  <p:cNvSpPr>
                    <a:spLocks noChangeArrowheads="1"/>
                  </p:cNvSpPr>
                  <p:nvPr/>
                </p:nvSpPr>
                <p:spPr bwMode="auto">
                  <a:xfrm>
                    <a:off x="1295400" y="2527300"/>
                    <a:ext cx="1447800" cy="381000"/>
                  </a:xfrm>
                  <a:prstGeom prst="rect">
                    <a:avLst/>
                  </a:prstGeom>
                  <a:solidFill>
                    <a:schemeClr val="tx2">
                      <a:lumMod val="40000"/>
                      <a:lumOff val="60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2" name="Rectangle 4"/>
                  <p:cNvSpPr>
                    <a:spLocks noChangeArrowheads="1"/>
                  </p:cNvSpPr>
                  <p:nvPr/>
                </p:nvSpPr>
                <p:spPr bwMode="auto">
                  <a:xfrm>
                    <a:off x="1295400" y="2908300"/>
                    <a:ext cx="1447800" cy="457200"/>
                  </a:xfrm>
                  <a:prstGeom prst="rect">
                    <a:avLst/>
                  </a:prstGeom>
                  <a:solidFill>
                    <a:srgbClr val="BBE0E3"/>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3" name="Rectangle 5"/>
                  <p:cNvSpPr>
                    <a:spLocks noChangeArrowheads="1"/>
                  </p:cNvSpPr>
                  <p:nvPr/>
                </p:nvSpPr>
                <p:spPr bwMode="auto">
                  <a:xfrm>
                    <a:off x="1295400" y="3365500"/>
                    <a:ext cx="1447800" cy="457200"/>
                  </a:xfrm>
                  <a:prstGeom prst="rect">
                    <a:avLst/>
                  </a:prstGeom>
                  <a:solidFill>
                    <a:schemeClr val="bg2">
                      <a:lumMod val="75000"/>
                    </a:schemeClr>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4" name="Rectangle 11"/>
                  <p:cNvSpPr>
                    <a:spLocks noChangeArrowheads="1"/>
                  </p:cNvSpPr>
                  <p:nvPr/>
                </p:nvSpPr>
                <p:spPr bwMode="auto">
                  <a:xfrm>
                    <a:off x="1295400" y="2133600"/>
                    <a:ext cx="1447800" cy="381000"/>
                  </a:xfrm>
                  <a:prstGeom prst="rect">
                    <a:avLst/>
                  </a:prstGeom>
                  <a:solidFill>
                    <a:srgbClr val="00CC66"/>
                  </a:solidFill>
                  <a:ln w="9525">
                    <a:solidFill>
                      <a:srgbClr val="000000"/>
                    </a:solidFill>
                    <a:miter lim="800000"/>
                    <a:headEnd/>
                    <a:tailEnd/>
                  </a:ln>
                </p:spPr>
                <p:txBody>
                  <a:bodyPr wrap="none" anchor="ctr"/>
                  <a:lstStyle/>
                  <a:p>
                    <a:pPr algn="ctr" rtl="0" fontAlgn="base">
                      <a:spcBef>
                        <a:spcPct val="0"/>
                      </a:spcBef>
                      <a:spcAft>
                        <a:spcPct val="0"/>
                      </a:spcAft>
                      <a:defRPr/>
                    </a:pPr>
                    <a:endParaRPr lang="en-US" sz="2400" kern="1200">
                      <a:solidFill>
                        <a:srgbClr val="000000"/>
                      </a:solidFill>
                      <a:latin typeface="Calibri" pitchFamily="34" charset="0"/>
                      <a:ea typeface="+mn-ea"/>
                      <a:cs typeface="Tahoma" pitchFamily="34" charset="0"/>
                    </a:endParaRPr>
                  </a:p>
                </p:txBody>
              </p:sp>
              <p:sp>
                <p:nvSpPr>
                  <p:cNvPr id="125" name="Text Box 19"/>
                  <p:cNvSpPr txBox="1">
                    <a:spLocks noChangeArrowheads="1"/>
                  </p:cNvSpPr>
                  <p:nvPr/>
                </p:nvSpPr>
                <p:spPr bwMode="auto">
                  <a:xfrm>
                    <a:off x="1401668" y="2133600"/>
                    <a:ext cx="1143758"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Application</a:t>
                    </a:r>
                  </a:p>
                </p:txBody>
              </p:sp>
              <p:sp>
                <p:nvSpPr>
                  <p:cNvPr id="126" name="Text Box 20"/>
                  <p:cNvSpPr txBox="1">
                    <a:spLocks noChangeArrowheads="1"/>
                  </p:cNvSpPr>
                  <p:nvPr/>
                </p:nvSpPr>
                <p:spPr bwMode="auto">
                  <a:xfrm>
                    <a:off x="1454801" y="2541314"/>
                    <a:ext cx="983784"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Transport</a:t>
                    </a:r>
                  </a:p>
                </p:txBody>
              </p:sp>
              <p:sp>
                <p:nvSpPr>
                  <p:cNvPr id="127" name="Text Box 21"/>
                  <p:cNvSpPr txBox="1">
                    <a:spLocks noChangeArrowheads="1"/>
                  </p:cNvSpPr>
                  <p:nvPr/>
                </p:nvSpPr>
                <p:spPr bwMode="auto">
                  <a:xfrm>
                    <a:off x="1507935" y="2949028"/>
                    <a:ext cx="903439"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Network</a:t>
                    </a:r>
                  </a:p>
                </p:txBody>
              </p:sp>
              <p:sp>
                <p:nvSpPr>
                  <p:cNvPr id="128" name="Text Box 22"/>
                  <p:cNvSpPr txBox="1">
                    <a:spLocks noChangeArrowheads="1"/>
                  </p:cNvSpPr>
                  <p:nvPr/>
                </p:nvSpPr>
                <p:spPr bwMode="auto">
                  <a:xfrm>
                    <a:off x="1508102" y="3414986"/>
                    <a:ext cx="956242" cy="352870"/>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defRPr/>
                    </a:pPr>
                    <a:r>
                      <a:rPr lang="en-US" sz="2400" b="1" kern="1200" dirty="0">
                        <a:solidFill>
                          <a:srgbClr val="000000"/>
                        </a:solidFill>
                        <a:latin typeface="Calibri" pitchFamily="34" charset="0"/>
                        <a:ea typeface="+mn-ea"/>
                        <a:cs typeface="Tahoma" pitchFamily="34" charset="0"/>
                      </a:rPr>
                      <a:t>Data Link</a:t>
                    </a:r>
                  </a:p>
                </p:txBody>
              </p:sp>
            </p:grpSp>
          </p:grpSp>
        </p:grpSp>
        <p:sp>
          <p:nvSpPr>
            <p:cNvPr id="142" name="Text Box 22"/>
            <p:cNvSpPr txBox="1">
              <a:spLocks noChangeArrowheads="1"/>
            </p:cNvSpPr>
            <p:nvPr/>
          </p:nvSpPr>
          <p:spPr bwMode="auto">
            <a:xfrm>
              <a:off x="1219200" y="4415151"/>
              <a:ext cx="663923" cy="461649"/>
            </a:xfrm>
            <a:prstGeom prst="rect">
              <a:avLst/>
            </a:prstGeom>
            <a:noFill/>
            <a:ln w="9525">
              <a:noFill/>
              <a:miter lim="800000"/>
              <a:headEnd/>
              <a:tailEnd/>
            </a:ln>
          </p:spPr>
          <p:txBody>
            <a:bodyPr wrap="none" lIns="91420" tIns="45712" rIns="91420" bIns="45712">
              <a:spAutoFit/>
            </a:bodyPr>
            <a:lstStyle/>
            <a:p>
              <a:pPr algn="ctr" rtl="0" eaLnBrk="0" fontAlgn="base" hangingPunct="0">
                <a:spcBef>
                  <a:spcPct val="0"/>
                </a:spcBef>
                <a:spcAft>
                  <a:spcPct val="0"/>
                </a:spcAft>
              </a:pPr>
              <a:r>
                <a:rPr lang="en-US" sz="2400" b="1" kern="1200" dirty="0">
                  <a:solidFill>
                    <a:srgbClr val="000000"/>
                  </a:solidFill>
                  <a:latin typeface="Calibri" pitchFamily="34" charset="0"/>
                  <a:ea typeface="+mn-ea"/>
                  <a:cs typeface="Tahoma" pitchFamily="34" charset="0"/>
                </a:rPr>
                <a:t>Bits</a:t>
              </a:r>
            </a:p>
          </p:txBody>
        </p:sp>
      </p:grpSp>
      <p:sp>
        <p:nvSpPr>
          <p:cNvPr id="130" name="Line 30"/>
          <p:cNvSpPr>
            <a:spLocks noChangeShapeType="1"/>
          </p:cNvSpPr>
          <p:nvPr/>
        </p:nvSpPr>
        <p:spPr bwMode="auto">
          <a:xfrm>
            <a:off x="2743199" y="2514600"/>
            <a:ext cx="45719" cy="21336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37" name="Line 29"/>
          <p:cNvSpPr>
            <a:spLocks noChangeShapeType="1"/>
          </p:cNvSpPr>
          <p:nvPr/>
        </p:nvSpPr>
        <p:spPr bwMode="auto">
          <a:xfrm>
            <a:off x="2819400" y="4572001"/>
            <a:ext cx="1447800" cy="198118"/>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68" name="Line 45"/>
          <p:cNvSpPr>
            <a:spLocks noChangeShapeType="1"/>
          </p:cNvSpPr>
          <p:nvPr/>
        </p:nvSpPr>
        <p:spPr bwMode="auto">
          <a:xfrm flipH="1" flipV="1">
            <a:off x="4191000" y="2438399"/>
            <a:ext cx="46038" cy="2362489"/>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89" name="Line 45"/>
          <p:cNvSpPr>
            <a:spLocks noChangeShapeType="1"/>
          </p:cNvSpPr>
          <p:nvPr/>
        </p:nvSpPr>
        <p:spPr bwMode="auto">
          <a:xfrm flipV="1">
            <a:off x="5745481" y="2438400"/>
            <a:ext cx="45719" cy="2286000"/>
          </a:xfrm>
          <a:prstGeom prst="line">
            <a:avLst/>
          </a:prstGeom>
          <a:noFill/>
          <a:ln w="57150">
            <a:solidFill>
              <a:srgbClr val="FF0000"/>
            </a:solidFill>
            <a:round/>
            <a:headEnd/>
            <a:tailEnd type="triangle" w="med" len="med"/>
          </a:ln>
        </p:spPr>
        <p:txBody>
          <a:bodyPr wrap="none" anchor="ctr"/>
          <a:lstStyle/>
          <a:p>
            <a:pPr algn="l" rtl="0" fontAlgn="base">
              <a:spcBef>
                <a:spcPct val="0"/>
              </a:spcBef>
              <a:spcAft>
                <a:spcPct val="0"/>
              </a:spcAft>
            </a:pPr>
            <a:endParaRPr lang="en-US" kern="1200">
              <a:solidFill>
                <a:srgbClr val="000000"/>
              </a:solidFill>
              <a:latin typeface="Calibri" pitchFamily="34" charset="0"/>
              <a:ea typeface="+mn-ea"/>
              <a:cs typeface="Tahoma" pitchFamily="34" charset="0"/>
            </a:endParaRPr>
          </a:p>
        </p:txBody>
      </p:sp>
      <p:sp>
        <p:nvSpPr>
          <p:cNvPr id="190" name="Rectangle 189"/>
          <p:cNvSpPr/>
          <p:nvPr/>
        </p:nvSpPr>
        <p:spPr>
          <a:xfrm>
            <a:off x="452892" y="5950906"/>
            <a:ext cx="8081508" cy="754694"/>
          </a:xfrm>
          <a:prstGeom prst="rect">
            <a:avLst/>
          </a:prstGeom>
          <a:effectLst>
            <a:glow rad="63500">
              <a:schemeClr val="accent2">
                <a:satMod val="175000"/>
                <a:alpha val="40000"/>
              </a:schemeClr>
            </a:glow>
          </a:effectLst>
        </p:spPr>
        <p:txBody>
          <a:bodyPr wrap="none">
            <a:spAutoFit/>
          </a:bodyPr>
          <a:lstStyle/>
          <a:p>
            <a:pPr marL="457200" lvl="1" indent="-457200" algn="l" rtl="0">
              <a:lnSpc>
                <a:spcPct val="150000"/>
              </a:lnSpc>
            </a:pPr>
            <a:r>
              <a:rPr lang="en-US" sz="3200" kern="1200" dirty="0">
                <a:ln w="0" cap="rnd" cmpd="thickThin">
                  <a:solidFill>
                    <a:prstClr val="black"/>
                  </a:solidFill>
                  <a:bevel/>
                </a:ln>
                <a:solidFill>
                  <a:prstClr val="black"/>
                </a:solidFill>
                <a:effectLst>
                  <a:glow rad="63500">
                    <a:srgbClr val="C0504D">
                      <a:satMod val="175000"/>
                      <a:alpha val="40000"/>
                    </a:srgbClr>
                  </a:glow>
                </a:effectLst>
                <a:latin typeface="Calibri"/>
                <a:ea typeface="+mn-ea"/>
                <a:cs typeface="+mn-cs"/>
              </a:rPr>
              <a:t>Device used in a single LAN: hub, bridge, switch</a:t>
            </a:r>
          </a:p>
        </p:txBody>
      </p:sp>
      <p:sp>
        <p:nvSpPr>
          <p:cNvPr id="54" name="TextBox 53"/>
          <p:cNvSpPr txBox="1"/>
          <p:nvPr/>
        </p:nvSpPr>
        <p:spPr>
          <a:xfrm>
            <a:off x="0" y="0"/>
            <a:ext cx="9144000" cy="1261884"/>
          </a:xfrm>
          <a:prstGeom prst="rect">
            <a:avLst/>
          </a:prstGeom>
          <a:solidFill>
            <a:schemeClr val="accent6">
              <a:lumMod val="75000"/>
            </a:schemeClr>
          </a:solidFill>
        </p:spPr>
        <p:txBody>
          <a:bodyPr wrap="square" rtlCol="0">
            <a:spAutoFit/>
          </a:bodyPr>
          <a:lstStyle/>
          <a:p>
            <a:pPr algn="ctr" rtl="0"/>
            <a:r>
              <a:rPr lang="en-US" sz="4800" b="1" dirty="0" smtClean="0">
                <a:ln>
                  <a:solidFill>
                    <a:prstClr val="black"/>
                  </a:solidFill>
                </a:ln>
                <a:solidFill>
                  <a:prstClr val="white"/>
                </a:solidFill>
                <a:latin typeface="Tahoma" pitchFamily="34" charset="0"/>
                <a:cs typeface="Tahoma" pitchFamily="34" charset="0"/>
              </a:rPr>
              <a:t>Communication in same </a:t>
            </a:r>
            <a:r>
              <a:rPr lang="en-US" sz="4800" b="1" kern="1200" dirty="0" smtClean="0">
                <a:ln>
                  <a:solidFill>
                    <a:prstClr val="black"/>
                  </a:solidFill>
                </a:ln>
                <a:solidFill>
                  <a:prstClr val="white"/>
                </a:solidFill>
                <a:latin typeface="Tahoma" pitchFamily="34" charset="0"/>
                <a:ea typeface="+mn-ea"/>
                <a:cs typeface="Tahoma" pitchFamily="34" charset="0"/>
              </a:rPr>
              <a:t>LAN </a:t>
            </a:r>
            <a:r>
              <a:rPr lang="en-US" sz="2800" b="1" kern="1200" dirty="0" smtClean="0">
                <a:ln>
                  <a:solidFill>
                    <a:prstClr val="black"/>
                  </a:solidFill>
                </a:ln>
                <a:solidFill>
                  <a:prstClr val="white"/>
                </a:solidFill>
                <a:latin typeface="Tahoma" pitchFamily="34" charset="0"/>
                <a:ea typeface="+mn-ea"/>
                <a:cs typeface="Tahoma" pitchFamily="34" charset="0"/>
              </a:rPr>
              <a:t>(same network)</a:t>
            </a:r>
            <a:endParaRPr lang="th-TH" sz="4000" b="1" kern="1200" dirty="0">
              <a:ln>
                <a:solidFill>
                  <a:prstClr val="black"/>
                </a:solidFill>
              </a:ln>
              <a:solidFill>
                <a:prstClr val="white"/>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63" presetClass="path" presetSubtype="0" accel="50000" decel="50000" fill="hold" nodeType="clickEffect">
                                  <p:stCondLst>
                                    <p:cond delay="0"/>
                                  </p:stCondLst>
                                  <p:childTnLst>
                                    <p:animMotion origin="layout" path="M 4.44444E-6 -3.23774E-7 L 0.16944 0.00069 " pathEditMode="relative" rAng="0" ptsTypes="AA">
                                      <p:cBhvr>
                                        <p:cTn id="20" dur="2000" fill="hold"/>
                                        <p:tgtEl>
                                          <p:spTgt spid="2"/>
                                        </p:tgtEl>
                                        <p:attrNameLst>
                                          <p:attrName>ppt_x</p:attrName>
                                          <p:attrName>ppt_y</p:attrName>
                                        </p:attrNameLst>
                                      </p:cBhvr>
                                      <p:rCtr x="85"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30"/>
                                        </p:tgtEl>
                                        <p:attrNameLst>
                                          <p:attrName>style.visibility</p:attrName>
                                        </p:attrNameLst>
                                      </p:cBhvr>
                                      <p:to>
                                        <p:strVal val="visible"/>
                                      </p:to>
                                    </p:set>
                                  </p:childTnLst>
                                  <p:subTnLst>
                                    <p:set>
                                      <p:cBhvr override="childStyle">
                                        <p:cTn dur="1" fill="hold" display="0" masterRel="nextClick" afterEffect="1"/>
                                        <p:tgtEl>
                                          <p:spTgt spid="130"/>
                                        </p:tgtEl>
                                        <p:attrNameLst>
                                          <p:attrName>style.visibility</p:attrName>
                                        </p:attrNameLst>
                                      </p:cBhvr>
                                      <p:to>
                                        <p:strVal val="hidden"/>
                                      </p:to>
                                    </p:set>
                                  </p:subTnLst>
                                </p:cTn>
                              </p:par>
                              <p:par>
                                <p:cTn id="25" presetID="1" presetClass="entr" presetSubtype="0" fill="hold" grpId="1" nodeType="withEffect">
                                  <p:stCondLst>
                                    <p:cond delay="0"/>
                                  </p:stCondLst>
                                  <p:childTnLst>
                                    <p:set>
                                      <p:cBhvr>
                                        <p:cTn id="26"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par>
                                <p:cTn id="29" presetID="1" presetClass="entr" presetSubtype="0" fill="hold" grpId="0" nodeType="withEffect">
                                  <p:stCondLst>
                                    <p:cond delay="0"/>
                                  </p:stCondLst>
                                  <p:childTnLst>
                                    <p:set>
                                      <p:cBhvr>
                                        <p:cTn id="30" dur="1" fill="hold">
                                          <p:stCondLst>
                                            <p:cond delay="0"/>
                                          </p:stCondLst>
                                        </p:cTn>
                                        <p:tgtEl>
                                          <p:spTgt spid="189"/>
                                        </p:tgtEl>
                                        <p:attrNameLst>
                                          <p:attrName>style.visibility</p:attrName>
                                        </p:attrNameLst>
                                      </p:cBhvr>
                                      <p:to>
                                        <p:strVal val="visible"/>
                                      </p:to>
                                    </p:set>
                                  </p:childTnLst>
                                  <p:subTnLst>
                                    <p:set>
                                      <p:cBhvr override="childStyle">
                                        <p:cTn dur="1" fill="hold" display="0" masterRel="nextClick" afterEffect="1"/>
                                        <p:tgtEl>
                                          <p:spTgt spid="189"/>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2" nodeType="afterEffect">
                                  <p:stCondLst>
                                    <p:cond delay="0"/>
                                  </p:stCondLst>
                                  <p:childTnLst>
                                    <p:set>
                                      <p:cBhvr>
                                        <p:cTn id="37" dur="1" fill="hold">
                                          <p:stCondLst>
                                            <p:cond delay="0"/>
                                          </p:stCondLst>
                                        </p:cTn>
                                        <p:tgtEl>
                                          <p:spTgt spid="13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2" nodeType="afterEffect">
                                  <p:stCondLst>
                                    <p:cond delay="0"/>
                                  </p:stCondLst>
                                  <p:childTnLst>
                                    <p:set>
                                      <p:cBhvr>
                                        <p:cTn id="40" dur="1" fill="hold">
                                          <p:stCondLst>
                                            <p:cond delay="0"/>
                                          </p:stCondLst>
                                        </p:cTn>
                                        <p:tgtEl>
                                          <p:spTgt spid="13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 nodeType="afterEffect">
                                  <p:stCondLst>
                                    <p:cond delay="0"/>
                                  </p:stCondLst>
                                  <p:childTnLst>
                                    <p:set>
                                      <p:cBhvr>
                                        <p:cTn id="43"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0" grpId="1" animBg="1"/>
      <p:bldP spid="130" grpId="2" animBg="1"/>
      <p:bldP spid="137" grpId="0" animBg="1"/>
      <p:bldP spid="137" grpId="1" animBg="1"/>
      <p:bldP spid="137" grpId="2" animBg="1"/>
      <p:bldP spid="168" grpId="0" animBg="1"/>
      <p:bldP spid="189" grpId="0" animBg="1"/>
      <p:bldP spid="189"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77&quot;/&gt;&lt;/object&gt;&lt;object type=&quot;3&quot; unique_id=&quot;10048&quot;&gt;&lt;property id=&quot;20148&quot; value=&quot;5&quot;/&gt;&lt;property id=&quot;20300&quot; value=&quot;Slide 24&quot;/&gt;&lt;property id=&quot;20307&quot; value=&quot;282&quot;/&gt;&lt;/object&gt;&lt;object type=&quot;3&quot; unique_id=&quot;10259&quot;&gt;&lt;property id=&quot;20148&quot; value=&quot;5&quot;/&gt;&lt;property id=&quot;20300&quot; value=&quot;Slide 2&quot;/&gt;&lt;property id=&quot;20307&quot; value=&quot;287&quot;/&gt;&lt;/object&gt;&lt;object type=&quot;3&quot; unique_id=&quot;11609&quot;&gt;&lt;property id=&quot;20148&quot; value=&quot;5&quot;/&gt;&lt;property id=&quot;20300&quot; value=&quot;Slide 7&quot;/&gt;&lt;property id=&quot;20307&quot; value=&quot;307&quot;/&gt;&lt;/object&gt;&lt;object type=&quot;3&quot; unique_id=&quot;11610&quot;&gt;&lt;property id=&quot;20148&quot; value=&quot;5&quot;/&gt;&lt;property id=&quot;20300&quot; value=&quot;Slide 8&quot;/&gt;&lt;property id=&quot;20307&quot; value=&quot;308&quot;/&gt;&lt;/object&gt;&lt;object type=&quot;3&quot; unique_id=&quot;13563&quot;&gt;&lt;property id=&quot;20148&quot; value=&quot;5&quot;/&gt;&lt;property id=&quot;20300&quot; value=&quot;Slide 9&quot;/&gt;&lt;property id=&quot;20307&quot; value=&quot;314&quot;/&gt;&lt;/object&gt;&lt;object type=&quot;3&quot; unique_id=&quot;13564&quot;&gt;&lt;property id=&quot;20148&quot; value=&quot;5&quot;/&gt;&lt;property id=&quot;20300&quot; value=&quot;Slide 10&quot;/&gt;&lt;property id=&quot;20307&quot; value=&quot;315&quot;/&gt;&lt;/object&gt;&lt;object type=&quot;3&quot; unique_id=&quot;19269&quot;&gt;&lt;property id=&quot;20148&quot; value=&quot;5&quot;/&gt;&lt;property id=&quot;20300&quot; value=&quot;Slide 3&quot;/&gt;&lt;property id=&quot;20307&quot; value=&quot;325&quot;/&gt;&lt;/object&gt;&lt;object type=&quot;3&quot; unique_id=&quot;21395&quot;&gt;&lt;property id=&quot;20148&quot; value=&quot;5&quot;/&gt;&lt;property id=&quot;20300&quot; value=&quot;Slide 12&quot;/&gt;&lt;property id=&quot;20307&quot; value=&quot;332&quot;/&gt;&lt;/object&gt;&lt;object type=&quot;3&quot; unique_id=&quot;21396&quot;&gt;&lt;property id=&quot;20148&quot; value=&quot;5&quot;/&gt;&lt;property id=&quot;20300&quot; value=&quot;Slide 13&quot;/&gt;&lt;property id=&quot;20307&quot; value=&quot;330&quot;/&gt;&lt;/object&gt;&lt;object type=&quot;3&quot; unique_id=&quot;28403&quot;&gt;&lt;property id=&quot;20148&quot; value=&quot;5&quot;/&gt;&lt;property id=&quot;20300&quot; value=&quot;Slide 16&quot;/&gt;&lt;property id=&quot;20307&quot; value=&quot;338&quot;/&gt;&lt;/object&gt;&lt;object type=&quot;3&quot; unique_id=&quot;28481&quot;&gt;&lt;property id=&quot;20148&quot; value=&quot;5&quot;/&gt;&lt;property id=&quot;20300&quot; value=&quot;Slide 14&quot;/&gt;&lt;property id=&quot;20307&quot; value=&quot;339&quot;/&gt;&lt;/object&gt;&lt;object type=&quot;3&quot; unique_id=&quot;28640&quot;&gt;&lt;property id=&quot;20148&quot; value=&quot;5&quot;/&gt;&lt;property id=&quot;20300&quot; value=&quot;Slide 19&quot;/&gt;&lt;property id=&quot;20307&quot; value=&quot;343&quot;/&gt;&lt;/object&gt;&lt;object type=&quot;3&quot; unique_id=&quot;29385&quot;&gt;&lt;property id=&quot;20148&quot; value=&quot;5&quot;/&gt;&lt;property id=&quot;20300&quot; value=&quot;Slide 4&quot;/&gt;&lt;property id=&quot;20307&quot; value=&quot;347&quot;/&gt;&lt;/object&gt;&lt;object type=&quot;3&quot; unique_id=&quot;29594&quot;&gt;&lt;property id=&quot;20148&quot; value=&quot;5&quot;/&gt;&lt;property id=&quot;20300&quot; value=&quot;Slide 6&quot;/&gt;&lt;property id=&quot;20307&quot; value=&quot;348&quot;/&gt;&lt;/object&gt;&lt;object type=&quot;3&quot; unique_id=&quot;30284&quot;&gt;&lt;property id=&quot;20148&quot; value=&quot;5&quot;/&gt;&lt;property id=&quot;20300&quot; value=&quot;Slide 5&quot;/&gt;&lt;property id=&quot;20307&quot; value=&quot;350&quot;/&gt;&lt;/object&gt;&lt;object type=&quot;3&quot; unique_id=&quot;30885&quot;&gt;&lt;property id=&quot;20148&quot; value=&quot;5&quot;/&gt;&lt;property id=&quot;20300&quot; value=&quot;Slide 11&quot;/&gt;&lt;property id=&quot;20307&quot; value=&quot;351&quot;/&gt;&lt;/object&gt;&lt;object type=&quot;3&quot; unique_id=&quot;31822&quot;&gt;&lt;property id=&quot;20148&quot; value=&quot;5&quot;/&gt;&lt;property id=&quot;20300&quot; value=&quot;Slide 17&quot;/&gt;&lt;property id=&quot;20307&quot; value=&quot;352&quot;/&gt;&lt;/object&gt;&lt;object type=&quot;3&quot; unique_id=&quot;32562&quot;&gt;&lt;property id=&quot;20148&quot; value=&quot;5&quot;/&gt;&lt;property id=&quot;20300&quot; value=&quot;Slide 18&quot;/&gt;&lt;property id=&quot;20307&quot; value=&quot;353&quot;/&gt;&lt;/object&gt;&lt;object type=&quot;3&quot; unique_id=&quot;35273&quot;&gt;&lt;property id=&quot;20148&quot; value=&quot;5&quot;/&gt;&lt;property id=&quot;20300&quot; value=&quot;Slide 23&quot;/&gt;&lt;property id=&quot;20307&quot; value=&quot;355&quot;/&gt;&lt;/object&gt;&lt;object type=&quot;3&quot; unique_id=&quot;35803&quot;&gt;&lt;property id=&quot;20148&quot; value=&quot;5&quot;/&gt;&lt;property id=&quot;20300&quot; value=&quot;Slide 21&quot;/&gt;&lt;property id=&quot;20307&quot; value=&quot;356&quot;/&gt;&lt;/object&gt;&lt;object type=&quot;3&quot; unique_id=&quot;35804&quot;&gt;&lt;property id=&quot;20148&quot; value=&quot;5&quot;/&gt;&lt;property id=&quot;20300&quot; value=&quot;Slide 22&quot;/&gt;&lt;property id=&quot;20307&quot; value=&quot;357&quot;/&gt;&lt;/object&gt;&lt;object type=&quot;3&quot; unique_id=&quot;36106&quot;&gt;&lt;property id=&quot;20148&quot; value=&quot;5&quot;/&gt;&lt;property id=&quot;20300&quot; value=&quot;Slide 15&quot;/&gt;&lt;property id=&quot;20307&quot; value=&quot;358&quot;/&gt;&lt;/object&gt;&lt;object type=&quot;3&quot; unique_id=&quot;36159&quot;&gt;&lt;property id=&quot;20148&quot; value=&quot;5&quot;/&gt;&lt;property id=&quot;20300&quot; value=&quot;Slide 20&quot;/&gt;&lt;property id=&quot;20307&quot; value=&quot;359&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3285</TotalTime>
  <Words>2713</Words>
  <Application>Microsoft Office PowerPoint</Application>
  <PresentationFormat>On-screen Show (4:3)</PresentationFormat>
  <Paragraphs>354</Paragraphs>
  <Slides>24</Slides>
  <Notes>24</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5" baseType="lpstr">
      <vt:lpstr>Arial</vt:lpstr>
      <vt:lpstr>Calibri</vt:lpstr>
      <vt:lpstr>Consolas</vt:lpstr>
      <vt:lpstr>Cordia New</vt:lpstr>
      <vt:lpstr>Courier New</vt:lpstr>
      <vt:lpstr>Tahoma</vt:lpstr>
      <vt:lpstr>Wingdings</vt:lpstr>
      <vt:lpstr>Wingdings 2</vt:lpstr>
      <vt:lpstr>3_Office Theme</vt:lpstr>
      <vt:lpstr>Default Theme</vt:lpstr>
      <vt:lpstr>Clip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jq</dc:creator>
  <cp:lastModifiedBy>user</cp:lastModifiedBy>
  <cp:revision>930</cp:revision>
  <dcterms:created xsi:type="dcterms:W3CDTF">2008-12-16T16:35:07Z</dcterms:created>
  <dcterms:modified xsi:type="dcterms:W3CDTF">2021-04-07T04:12:44Z</dcterms:modified>
</cp:coreProperties>
</file>