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1" r:id="rId3"/>
  </p:sldMasterIdLst>
  <p:notesMasterIdLst>
    <p:notesMasterId r:id="rId33"/>
  </p:notesMasterIdLst>
  <p:sldIdLst>
    <p:sldId id="273" r:id="rId4"/>
    <p:sldId id="333" r:id="rId5"/>
    <p:sldId id="356" r:id="rId6"/>
    <p:sldId id="421" r:id="rId7"/>
    <p:sldId id="446" r:id="rId8"/>
    <p:sldId id="451" r:id="rId9"/>
    <p:sldId id="423" r:id="rId10"/>
    <p:sldId id="424" r:id="rId11"/>
    <p:sldId id="441" r:id="rId12"/>
    <p:sldId id="366" r:id="rId13"/>
    <p:sldId id="444" r:id="rId14"/>
    <p:sldId id="448" r:id="rId15"/>
    <p:sldId id="447" r:id="rId16"/>
    <p:sldId id="359" r:id="rId17"/>
    <p:sldId id="360" r:id="rId18"/>
    <p:sldId id="425" r:id="rId19"/>
    <p:sldId id="426" r:id="rId20"/>
    <p:sldId id="427" r:id="rId21"/>
    <p:sldId id="449" r:id="rId22"/>
    <p:sldId id="450" r:id="rId23"/>
    <p:sldId id="431" r:id="rId24"/>
    <p:sldId id="428" r:id="rId25"/>
    <p:sldId id="445" r:id="rId26"/>
    <p:sldId id="390" r:id="rId27"/>
    <p:sldId id="435" r:id="rId28"/>
    <p:sldId id="442" r:id="rId29"/>
    <p:sldId id="443" r:id="rId30"/>
    <p:sldId id="429"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6561" autoAdjust="0"/>
  </p:normalViewPr>
  <p:slideViewPr>
    <p:cSldViewPr>
      <p:cViewPr>
        <p:scale>
          <a:sx n="80" d="100"/>
          <a:sy n="80" d="100"/>
        </p:scale>
        <p:origin x="-108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E63F7-4C83-4AFE-82CB-8356D2552DA0}" type="doc">
      <dgm:prSet loTypeId="urn:microsoft.com/office/officeart/2005/8/layout/hierarchy1" loCatId="hierarchy" qsTypeId="urn:microsoft.com/office/officeart/2005/8/quickstyle/3d4" qsCatId="3D" csTypeId="urn:microsoft.com/office/officeart/2005/8/colors/accent6_5" csCatId="accent6" phldr="1"/>
      <dgm:spPr/>
      <dgm:t>
        <a:bodyPr/>
        <a:lstStyle/>
        <a:p>
          <a:endParaRPr lang="en-US"/>
        </a:p>
      </dgm:t>
    </dgm:pt>
    <dgm:pt modelId="{D22A6635-DE30-430A-B2AC-5759033FD9D2}">
      <dgm:prSet phldrT="[Text]" custT="1"/>
      <dgm:spPr>
        <a:solidFill>
          <a:schemeClr val="bg1">
            <a:lumMod val="85000"/>
            <a:alpha val="90000"/>
          </a:schemeClr>
        </a:solidFill>
        <a:ln>
          <a:solidFill>
            <a:schemeClr val="accent6">
              <a:lumMod val="75000"/>
            </a:schemeClr>
          </a:solidFill>
        </a:ln>
      </dgm:spPr>
      <dgm:t>
        <a:bodyPr/>
        <a:lstStyle/>
        <a:p>
          <a:r>
            <a:rPr lang="en-US" sz="2400" b="1" dirty="0" smtClean="0">
              <a:ln>
                <a:solidFill>
                  <a:schemeClr val="tx1">
                    <a:lumMod val="50000"/>
                    <a:lumOff val="50000"/>
                  </a:schemeClr>
                </a:solidFill>
              </a:ln>
              <a:solidFill>
                <a:srgbClr val="C00000"/>
              </a:solidFill>
            </a:rPr>
            <a:t>Intra-AS Routing</a:t>
          </a:r>
          <a:endParaRPr lang="en-US" sz="2400" b="1" dirty="0">
            <a:ln>
              <a:solidFill>
                <a:schemeClr val="tx1">
                  <a:lumMod val="50000"/>
                  <a:lumOff val="50000"/>
                </a:schemeClr>
              </a:solidFill>
            </a:ln>
            <a:solidFill>
              <a:srgbClr val="C00000"/>
            </a:solidFill>
          </a:endParaRPr>
        </a:p>
      </dgm:t>
    </dgm:pt>
    <dgm:pt modelId="{83E157BF-9C8D-4158-BD7E-FF504551A1D4}" type="parTrans" cxnId="{BDFC4494-E92E-4A9A-BFBA-F7F0968BFA59}">
      <dgm:prSet/>
      <dgm:spPr>
        <a:ln w="57150">
          <a:solidFill>
            <a:schemeClr val="accent6">
              <a:lumMod val="75000"/>
            </a:schemeClr>
          </a:solidFill>
        </a:ln>
      </dgm:spPr>
      <dgm:t>
        <a:bodyPr/>
        <a:lstStyle/>
        <a:p>
          <a:endParaRPr lang="en-US" sz="1600" b="1"/>
        </a:p>
      </dgm:t>
    </dgm:pt>
    <dgm:pt modelId="{7E8B79B0-34DB-41CE-BD24-1D9303AC4397}" type="sibTrans" cxnId="{BDFC4494-E92E-4A9A-BFBA-F7F0968BFA59}">
      <dgm:prSet/>
      <dgm:spPr/>
      <dgm:t>
        <a:bodyPr/>
        <a:lstStyle/>
        <a:p>
          <a:endParaRPr lang="en-US"/>
        </a:p>
      </dgm:t>
    </dgm:pt>
    <dgm:pt modelId="{7069D7F1-2249-47BD-9F6E-DAEA5DBD62E0}">
      <dgm:prSet phldrT="[Text]" custT="1"/>
      <dgm:spPr>
        <a:solidFill>
          <a:schemeClr val="bg1">
            <a:lumMod val="85000"/>
            <a:alpha val="90000"/>
          </a:schemeClr>
        </a:solidFill>
      </dgm:spPr>
      <dgm:t>
        <a:bodyPr/>
        <a:lstStyle/>
        <a:p>
          <a:r>
            <a:rPr lang="en-US" sz="2400" b="1" dirty="0" smtClean="0">
              <a:ln>
                <a:solidFill>
                  <a:schemeClr val="tx1">
                    <a:lumMod val="50000"/>
                    <a:lumOff val="50000"/>
                  </a:schemeClr>
                </a:solidFill>
              </a:ln>
              <a:solidFill>
                <a:srgbClr val="C00000"/>
              </a:solidFill>
            </a:rPr>
            <a:t>Routing Algorithms</a:t>
          </a:r>
          <a:endParaRPr lang="en-US" sz="2400" b="1" dirty="0">
            <a:ln>
              <a:solidFill>
                <a:schemeClr val="tx1">
                  <a:lumMod val="50000"/>
                  <a:lumOff val="50000"/>
                </a:schemeClr>
              </a:solidFill>
            </a:ln>
            <a:solidFill>
              <a:srgbClr val="C00000"/>
            </a:solidFill>
          </a:endParaRPr>
        </a:p>
      </dgm:t>
    </dgm:pt>
    <dgm:pt modelId="{C06B0D3C-E9BA-4810-921A-44F558DB3980}" type="sibTrans" cxnId="{B1E61682-1F5B-4F09-B469-3513B2617BA3}">
      <dgm:prSet/>
      <dgm:spPr/>
      <dgm:t>
        <a:bodyPr/>
        <a:lstStyle/>
        <a:p>
          <a:endParaRPr lang="en-US"/>
        </a:p>
      </dgm:t>
    </dgm:pt>
    <dgm:pt modelId="{0EDC0D4C-253B-4BB1-B02F-B068565D0A75}" type="parTrans" cxnId="{B1E61682-1F5B-4F09-B469-3513B2617BA3}">
      <dgm:prSet/>
      <dgm:spPr/>
      <dgm:t>
        <a:bodyPr/>
        <a:lstStyle/>
        <a:p>
          <a:endParaRPr lang="en-US"/>
        </a:p>
      </dgm:t>
    </dgm:pt>
    <dgm:pt modelId="{5769AD37-E6AD-44C7-B0A8-7566F65CC405}">
      <dgm:prSet phldrT="[Text]" custT="1"/>
      <dgm:spPr/>
      <dgm:t>
        <a:bodyPr/>
        <a:lstStyle/>
        <a:p>
          <a:r>
            <a:rPr lang="en-US" sz="2400" b="1" dirty="0" smtClean="0">
              <a:ln>
                <a:solidFill>
                  <a:schemeClr val="tx1">
                    <a:lumMod val="50000"/>
                    <a:lumOff val="50000"/>
                  </a:schemeClr>
                </a:solidFill>
              </a:ln>
              <a:solidFill>
                <a:srgbClr val="C00000"/>
              </a:solidFill>
            </a:rPr>
            <a:t>Inter-AS Routing</a:t>
          </a:r>
          <a:endParaRPr lang="en-US" sz="2400" b="1" dirty="0">
            <a:ln>
              <a:solidFill>
                <a:schemeClr val="tx1">
                  <a:lumMod val="50000"/>
                  <a:lumOff val="50000"/>
                </a:schemeClr>
              </a:solidFill>
            </a:ln>
            <a:solidFill>
              <a:srgbClr val="C00000"/>
            </a:solidFill>
          </a:endParaRPr>
        </a:p>
      </dgm:t>
    </dgm:pt>
    <dgm:pt modelId="{C071B64B-35C4-40C0-AAF6-AD84F52181C7}" type="parTrans" cxnId="{202AE4E8-0084-46B7-8FC7-DF617826342B}">
      <dgm:prSet/>
      <dgm:spPr>
        <a:ln w="57150">
          <a:solidFill>
            <a:schemeClr val="accent6">
              <a:lumMod val="75000"/>
            </a:schemeClr>
          </a:solidFill>
        </a:ln>
      </dgm:spPr>
      <dgm:t>
        <a:bodyPr/>
        <a:lstStyle/>
        <a:p>
          <a:endParaRPr lang="en-US"/>
        </a:p>
      </dgm:t>
    </dgm:pt>
    <dgm:pt modelId="{DFD20202-DA70-4FB8-9766-D8AA15BB3FEB}" type="sibTrans" cxnId="{202AE4E8-0084-46B7-8FC7-DF617826342B}">
      <dgm:prSet/>
      <dgm:spPr/>
      <dgm:t>
        <a:bodyPr/>
        <a:lstStyle/>
        <a:p>
          <a:endParaRPr lang="en-US"/>
        </a:p>
      </dgm:t>
    </dgm:pt>
    <dgm:pt modelId="{B72CB030-5201-4539-BCBC-148DF34E3F4A}">
      <dgm:prSet phldrT="[Text]" custT="1"/>
      <dgm:spPr>
        <a:solidFill>
          <a:schemeClr val="bg1">
            <a:lumMod val="85000"/>
            <a:alpha val="90000"/>
          </a:schemeClr>
        </a:solidFill>
      </dgm:spPr>
      <dgm:t>
        <a:bodyPr/>
        <a:lstStyle/>
        <a:p>
          <a:r>
            <a:rPr lang="en-US" sz="2400" b="1" dirty="0" smtClean="0">
              <a:ln>
                <a:solidFill>
                  <a:schemeClr val="tx1"/>
                </a:solidFill>
              </a:ln>
              <a:solidFill>
                <a:srgbClr val="C00000"/>
              </a:solidFill>
            </a:rPr>
            <a:t>Distance-Vector Routing    </a:t>
          </a:r>
        </a:p>
        <a:p>
          <a:r>
            <a:rPr lang="en-US" sz="2400" b="0" dirty="0" smtClean="0">
              <a:ln>
                <a:solidFill>
                  <a:schemeClr val="tx1"/>
                </a:solidFill>
              </a:ln>
              <a:solidFill>
                <a:schemeClr val="accent1"/>
              </a:solidFill>
            </a:rPr>
            <a:t>Example: </a:t>
          </a:r>
          <a:r>
            <a:rPr lang="en-US" sz="2400" b="1" dirty="0" smtClean="0">
              <a:ln>
                <a:solidFill>
                  <a:schemeClr val="tx1"/>
                </a:solidFill>
              </a:ln>
              <a:solidFill>
                <a:schemeClr val="accent6">
                  <a:lumMod val="75000"/>
                </a:schemeClr>
              </a:solidFill>
            </a:rPr>
            <a:t>RIP</a:t>
          </a:r>
          <a:endParaRPr lang="en-US" sz="2400" b="1" dirty="0">
            <a:ln>
              <a:solidFill>
                <a:schemeClr val="tx1"/>
              </a:solidFill>
            </a:ln>
            <a:solidFill>
              <a:schemeClr val="accent6">
                <a:lumMod val="75000"/>
              </a:schemeClr>
            </a:solidFill>
          </a:endParaRPr>
        </a:p>
      </dgm:t>
    </dgm:pt>
    <dgm:pt modelId="{5EC3C88E-7A66-406B-B072-ACC532690206}" type="parTrans" cxnId="{F9B95A34-6667-4C4E-AF3E-4BA053865A52}">
      <dgm:prSet/>
      <dgm:spPr>
        <a:ln w="57150">
          <a:solidFill>
            <a:srgbClr val="C00000"/>
          </a:solidFill>
        </a:ln>
      </dgm:spPr>
      <dgm:t>
        <a:bodyPr/>
        <a:lstStyle/>
        <a:p>
          <a:endParaRPr lang="en-US"/>
        </a:p>
      </dgm:t>
    </dgm:pt>
    <dgm:pt modelId="{69948EC0-A631-4C32-A6B9-FE0B1812F3A0}" type="sibTrans" cxnId="{F9B95A34-6667-4C4E-AF3E-4BA053865A52}">
      <dgm:prSet/>
      <dgm:spPr/>
      <dgm:t>
        <a:bodyPr/>
        <a:lstStyle/>
        <a:p>
          <a:endParaRPr lang="en-US"/>
        </a:p>
      </dgm:t>
    </dgm:pt>
    <dgm:pt modelId="{E60D6E1D-896B-48C2-B638-3FF2EF291B08}">
      <dgm:prSet phldrT="[Text]" custT="1"/>
      <dgm:spPr>
        <a:solidFill>
          <a:schemeClr val="bg1">
            <a:lumMod val="85000"/>
            <a:alpha val="90000"/>
          </a:schemeClr>
        </a:solidFill>
        <a:ln>
          <a:solidFill>
            <a:schemeClr val="bg1"/>
          </a:solidFill>
        </a:ln>
      </dgm:spPr>
      <dgm:t>
        <a:bodyPr/>
        <a:lstStyle/>
        <a:p>
          <a:r>
            <a:rPr lang="en-US" sz="2400" b="1" dirty="0" smtClean="0">
              <a:ln>
                <a:solidFill>
                  <a:schemeClr val="tx1"/>
                </a:solidFill>
              </a:ln>
              <a:solidFill>
                <a:srgbClr val="C00000"/>
              </a:solidFill>
            </a:rPr>
            <a:t>Link-State Routing</a:t>
          </a:r>
        </a:p>
        <a:p>
          <a:r>
            <a:rPr lang="en-US" sz="2400" b="0" dirty="0" smtClean="0">
              <a:ln>
                <a:solidFill>
                  <a:schemeClr val="tx1"/>
                </a:solidFill>
              </a:ln>
              <a:solidFill>
                <a:schemeClr val="accent1"/>
              </a:solidFill>
            </a:rPr>
            <a:t>Example: </a:t>
          </a:r>
          <a:r>
            <a:rPr lang="en-US" sz="2400" b="1" dirty="0" smtClean="0">
              <a:ln>
                <a:solidFill>
                  <a:schemeClr val="tx1"/>
                </a:solidFill>
              </a:ln>
              <a:solidFill>
                <a:schemeClr val="accent6">
                  <a:lumMod val="75000"/>
                </a:schemeClr>
              </a:solidFill>
            </a:rPr>
            <a:t>OSPF</a:t>
          </a:r>
          <a:endParaRPr lang="en-US" sz="2400" b="1" dirty="0">
            <a:ln>
              <a:solidFill>
                <a:schemeClr val="tx1"/>
              </a:solidFill>
            </a:ln>
            <a:solidFill>
              <a:schemeClr val="accent6">
                <a:lumMod val="75000"/>
              </a:schemeClr>
            </a:solidFill>
          </a:endParaRPr>
        </a:p>
      </dgm:t>
    </dgm:pt>
    <dgm:pt modelId="{8835E09D-4CCA-4C42-A08E-5024D9B809F7}" type="parTrans" cxnId="{108E9FF6-CC46-457B-94FC-682B56AB47CC}">
      <dgm:prSet/>
      <dgm:spPr>
        <a:ln w="57150">
          <a:solidFill>
            <a:srgbClr val="C00000"/>
          </a:solidFill>
        </a:ln>
      </dgm:spPr>
      <dgm:t>
        <a:bodyPr/>
        <a:lstStyle/>
        <a:p>
          <a:endParaRPr lang="en-US"/>
        </a:p>
      </dgm:t>
    </dgm:pt>
    <dgm:pt modelId="{2290F1AF-93AC-40ED-B6B2-477E24E2D7AA}" type="sibTrans" cxnId="{108E9FF6-CC46-457B-94FC-682B56AB47CC}">
      <dgm:prSet/>
      <dgm:spPr/>
      <dgm:t>
        <a:bodyPr/>
        <a:lstStyle/>
        <a:p>
          <a:endParaRPr lang="en-US"/>
        </a:p>
      </dgm:t>
    </dgm:pt>
    <dgm:pt modelId="{FB19F80F-F493-4502-8FED-7823E4EA68CE}" type="pres">
      <dgm:prSet presAssocID="{358E63F7-4C83-4AFE-82CB-8356D2552DA0}" presName="hierChild1" presStyleCnt="0">
        <dgm:presLayoutVars>
          <dgm:chPref val="1"/>
          <dgm:dir/>
          <dgm:animOne val="branch"/>
          <dgm:animLvl val="lvl"/>
          <dgm:resizeHandles/>
        </dgm:presLayoutVars>
      </dgm:prSet>
      <dgm:spPr/>
      <dgm:t>
        <a:bodyPr/>
        <a:lstStyle/>
        <a:p>
          <a:endParaRPr lang="en-US"/>
        </a:p>
      </dgm:t>
    </dgm:pt>
    <dgm:pt modelId="{71AE3D7F-5B82-4576-95C2-8DB108DBF3AC}" type="pres">
      <dgm:prSet presAssocID="{7069D7F1-2249-47BD-9F6E-DAEA5DBD62E0}" presName="hierRoot1" presStyleCnt="0"/>
      <dgm:spPr/>
      <dgm:t>
        <a:bodyPr/>
        <a:lstStyle/>
        <a:p>
          <a:endParaRPr lang="en-US"/>
        </a:p>
      </dgm:t>
    </dgm:pt>
    <dgm:pt modelId="{4C341C08-7362-4302-93F0-8D28074CDC26}" type="pres">
      <dgm:prSet presAssocID="{7069D7F1-2249-47BD-9F6E-DAEA5DBD62E0}" presName="composite" presStyleCnt="0"/>
      <dgm:spPr/>
      <dgm:t>
        <a:bodyPr/>
        <a:lstStyle/>
        <a:p>
          <a:endParaRPr lang="en-US"/>
        </a:p>
      </dgm:t>
    </dgm:pt>
    <dgm:pt modelId="{69694F13-1C09-4FFC-9F68-97053AD0221A}" type="pres">
      <dgm:prSet presAssocID="{7069D7F1-2249-47BD-9F6E-DAEA5DBD62E0}" presName="background" presStyleLbl="node0" presStyleIdx="0" presStyleCnt="1"/>
      <dgm:spPr/>
      <dgm:t>
        <a:bodyPr/>
        <a:lstStyle/>
        <a:p>
          <a:endParaRPr lang="en-US"/>
        </a:p>
      </dgm:t>
    </dgm:pt>
    <dgm:pt modelId="{DD4F5C46-69E9-4113-BAAC-39AEC360C16C}" type="pres">
      <dgm:prSet presAssocID="{7069D7F1-2249-47BD-9F6E-DAEA5DBD62E0}" presName="text" presStyleLbl="fgAcc0" presStyleIdx="0" presStyleCnt="1" custFlipVert="0" custFlipHor="1" custScaleX="164577" custScaleY="97077" custLinFactNeighborX="-67934" custLinFactNeighborY="-16633">
        <dgm:presLayoutVars>
          <dgm:chPref val="3"/>
        </dgm:presLayoutVars>
      </dgm:prSet>
      <dgm:spPr/>
      <dgm:t>
        <a:bodyPr/>
        <a:lstStyle/>
        <a:p>
          <a:endParaRPr lang="en-US"/>
        </a:p>
      </dgm:t>
    </dgm:pt>
    <dgm:pt modelId="{25015366-3CAE-40D7-B2DC-073D770C8FBE}" type="pres">
      <dgm:prSet presAssocID="{7069D7F1-2249-47BD-9F6E-DAEA5DBD62E0}" presName="hierChild2" presStyleCnt="0"/>
      <dgm:spPr/>
      <dgm:t>
        <a:bodyPr/>
        <a:lstStyle/>
        <a:p>
          <a:endParaRPr lang="en-US"/>
        </a:p>
      </dgm:t>
    </dgm:pt>
    <dgm:pt modelId="{40BF0CEE-17C6-41CD-A935-755B45B12AD5}" type="pres">
      <dgm:prSet presAssocID="{83E157BF-9C8D-4158-BD7E-FF504551A1D4}" presName="Name10" presStyleLbl="parChTrans1D2" presStyleIdx="0" presStyleCnt="2"/>
      <dgm:spPr/>
      <dgm:t>
        <a:bodyPr/>
        <a:lstStyle/>
        <a:p>
          <a:endParaRPr lang="en-US"/>
        </a:p>
      </dgm:t>
    </dgm:pt>
    <dgm:pt modelId="{D2E7AD4F-09B0-4AF6-864B-704ACE8AA30F}" type="pres">
      <dgm:prSet presAssocID="{D22A6635-DE30-430A-B2AC-5759033FD9D2}" presName="hierRoot2" presStyleCnt="0"/>
      <dgm:spPr/>
      <dgm:t>
        <a:bodyPr/>
        <a:lstStyle/>
        <a:p>
          <a:endParaRPr lang="en-US"/>
        </a:p>
      </dgm:t>
    </dgm:pt>
    <dgm:pt modelId="{7A129634-DD3D-48CD-9C03-9DA48B2D9D86}" type="pres">
      <dgm:prSet presAssocID="{D22A6635-DE30-430A-B2AC-5759033FD9D2}" presName="composite2" presStyleCnt="0"/>
      <dgm:spPr/>
      <dgm:t>
        <a:bodyPr/>
        <a:lstStyle/>
        <a:p>
          <a:endParaRPr lang="en-US"/>
        </a:p>
      </dgm:t>
    </dgm:pt>
    <dgm:pt modelId="{971BF99F-157C-44AF-A55F-4748D0377019}" type="pres">
      <dgm:prSet presAssocID="{D22A6635-DE30-430A-B2AC-5759033FD9D2}" presName="background2" presStyleLbl="node2" presStyleIdx="0" presStyleCnt="2"/>
      <dgm:spPr/>
      <dgm:t>
        <a:bodyPr/>
        <a:lstStyle/>
        <a:p>
          <a:endParaRPr lang="en-US"/>
        </a:p>
      </dgm:t>
    </dgm:pt>
    <dgm:pt modelId="{B49C0C1B-4DBB-4D68-8042-AC9E03800B48}" type="pres">
      <dgm:prSet presAssocID="{D22A6635-DE30-430A-B2AC-5759033FD9D2}" presName="text2" presStyleLbl="fgAcc2" presStyleIdx="0" presStyleCnt="2" custScaleX="119805" custLinFactNeighborX="-67509" custLinFactNeighborY="-17227">
        <dgm:presLayoutVars>
          <dgm:chPref val="3"/>
        </dgm:presLayoutVars>
      </dgm:prSet>
      <dgm:spPr/>
      <dgm:t>
        <a:bodyPr/>
        <a:lstStyle/>
        <a:p>
          <a:endParaRPr lang="en-US"/>
        </a:p>
      </dgm:t>
    </dgm:pt>
    <dgm:pt modelId="{189ABDA1-3F0B-4E6D-B901-7784AA8A4B8E}" type="pres">
      <dgm:prSet presAssocID="{D22A6635-DE30-430A-B2AC-5759033FD9D2}" presName="hierChild3" presStyleCnt="0"/>
      <dgm:spPr/>
      <dgm:t>
        <a:bodyPr/>
        <a:lstStyle/>
        <a:p>
          <a:endParaRPr lang="en-US"/>
        </a:p>
      </dgm:t>
    </dgm:pt>
    <dgm:pt modelId="{0CB50EE1-BAFF-4CA4-83D8-7B1ADF1E6A4A}" type="pres">
      <dgm:prSet presAssocID="{5EC3C88E-7A66-406B-B072-ACC532690206}" presName="Name17" presStyleLbl="parChTrans1D3" presStyleIdx="0" presStyleCnt="2"/>
      <dgm:spPr/>
      <dgm:t>
        <a:bodyPr/>
        <a:lstStyle/>
        <a:p>
          <a:endParaRPr lang="en-US"/>
        </a:p>
      </dgm:t>
    </dgm:pt>
    <dgm:pt modelId="{582AAE2F-24EE-4FEE-A791-F3D8FE47789B}" type="pres">
      <dgm:prSet presAssocID="{B72CB030-5201-4539-BCBC-148DF34E3F4A}" presName="hierRoot3" presStyleCnt="0"/>
      <dgm:spPr/>
    </dgm:pt>
    <dgm:pt modelId="{0FA0692D-F16B-484C-B725-B1FD2C42E7B0}" type="pres">
      <dgm:prSet presAssocID="{B72CB030-5201-4539-BCBC-148DF34E3F4A}" presName="composite3" presStyleCnt="0"/>
      <dgm:spPr/>
    </dgm:pt>
    <dgm:pt modelId="{F6BC46B1-3C79-40E6-B942-B7F0E399410D}" type="pres">
      <dgm:prSet presAssocID="{B72CB030-5201-4539-BCBC-148DF34E3F4A}" presName="background3" presStyleLbl="node3" presStyleIdx="0" presStyleCnt="2"/>
      <dgm:spPr/>
      <dgm:t>
        <a:bodyPr/>
        <a:lstStyle/>
        <a:p>
          <a:endParaRPr lang="en-US"/>
        </a:p>
      </dgm:t>
    </dgm:pt>
    <dgm:pt modelId="{3E4A584B-ABBD-467A-9345-1DEA1F2900F5}" type="pres">
      <dgm:prSet presAssocID="{B72CB030-5201-4539-BCBC-148DF34E3F4A}" presName="text3" presStyleLbl="fgAcc3" presStyleIdx="0" presStyleCnt="2" custScaleX="170146" custLinFactNeighborX="-24928" custLinFactNeighborY="-1698">
        <dgm:presLayoutVars>
          <dgm:chPref val="3"/>
        </dgm:presLayoutVars>
      </dgm:prSet>
      <dgm:spPr/>
      <dgm:t>
        <a:bodyPr/>
        <a:lstStyle/>
        <a:p>
          <a:endParaRPr lang="en-US"/>
        </a:p>
      </dgm:t>
    </dgm:pt>
    <dgm:pt modelId="{24659FC7-1061-4F4C-88FE-F43478D010A4}" type="pres">
      <dgm:prSet presAssocID="{B72CB030-5201-4539-BCBC-148DF34E3F4A}" presName="hierChild4" presStyleCnt="0"/>
      <dgm:spPr/>
    </dgm:pt>
    <dgm:pt modelId="{CCBF37F1-F6F8-418C-B09D-23315751377C}" type="pres">
      <dgm:prSet presAssocID="{8835E09D-4CCA-4C42-A08E-5024D9B809F7}" presName="Name17" presStyleLbl="parChTrans1D3" presStyleIdx="1" presStyleCnt="2"/>
      <dgm:spPr/>
      <dgm:t>
        <a:bodyPr/>
        <a:lstStyle/>
        <a:p>
          <a:endParaRPr lang="en-US"/>
        </a:p>
      </dgm:t>
    </dgm:pt>
    <dgm:pt modelId="{3DF293B5-6471-4190-AF66-9268B9FECA46}" type="pres">
      <dgm:prSet presAssocID="{E60D6E1D-896B-48C2-B638-3FF2EF291B08}" presName="hierRoot3" presStyleCnt="0"/>
      <dgm:spPr/>
    </dgm:pt>
    <dgm:pt modelId="{B1982388-41CB-47F3-B117-BC5B40785899}" type="pres">
      <dgm:prSet presAssocID="{E60D6E1D-896B-48C2-B638-3FF2EF291B08}" presName="composite3" presStyleCnt="0"/>
      <dgm:spPr/>
    </dgm:pt>
    <dgm:pt modelId="{B4A4A50C-AE70-4298-B566-1B7D101EA884}" type="pres">
      <dgm:prSet presAssocID="{E60D6E1D-896B-48C2-B638-3FF2EF291B08}" presName="background3" presStyleLbl="node3" presStyleIdx="1" presStyleCnt="2"/>
      <dgm:spPr/>
    </dgm:pt>
    <dgm:pt modelId="{97A924DA-8F98-44D8-BDAD-5893EEBFC600}" type="pres">
      <dgm:prSet presAssocID="{E60D6E1D-896B-48C2-B638-3FF2EF291B08}" presName="text3" presStyleLbl="fgAcc3" presStyleIdx="1" presStyleCnt="2" custScaleX="163846" custLinFactNeighborX="-2344" custLinFactNeighborY="-1895">
        <dgm:presLayoutVars>
          <dgm:chPref val="3"/>
        </dgm:presLayoutVars>
      </dgm:prSet>
      <dgm:spPr/>
      <dgm:t>
        <a:bodyPr/>
        <a:lstStyle/>
        <a:p>
          <a:endParaRPr lang="en-US"/>
        </a:p>
      </dgm:t>
    </dgm:pt>
    <dgm:pt modelId="{C8E0AE36-C926-4C74-972E-E7BF036A56B8}" type="pres">
      <dgm:prSet presAssocID="{E60D6E1D-896B-48C2-B638-3FF2EF291B08}" presName="hierChild4" presStyleCnt="0"/>
      <dgm:spPr/>
    </dgm:pt>
    <dgm:pt modelId="{D1F85220-8247-46FB-BC4A-03556C52399E}" type="pres">
      <dgm:prSet presAssocID="{C071B64B-35C4-40C0-AAF6-AD84F52181C7}" presName="Name10" presStyleLbl="parChTrans1D2" presStyleIdx="1" presStyleCnt="2"/>
      <dgm:spPr/>
      <dgm:t>
        <a:bodyPr/>
        <a:lstStyle/>
        <a:p>
          <a:endParaRPr lang="en-US"/>
        </a:p>
      </dgm:t>
    </dgm:pt>
    <dgm:pt modelId="{588FB6DF-7401-4134-A056-7D7BE3C3BD88}" type="pres">
      <dgm:prSet presAssocID="{5769AD37-E6AD-44C7-B0A8-7566F65CC405}" presName="hierRoot2" presStyleCnt="0"/>
      <dgm:spPr/>
    </dgm:pt>
    <dgm:pt modelId="{31F92660-5AFB-428E-9CA2-2891B84F1770}" type="pres">
      <dgm:prSet presAssocID="{5769AD37-E6AD-44C7-B0A8-7566F65CC405}" presName="composite2" presStyleCnt="0"/>
      <dgm:spPr/>
    </dgm:pt>
    <dgm:pt modelId="{A8D9D9CB-EDF5-42CE-B0C8-FA9F121242CD}" type="pres">
      <dgm:prSet presAssocID="{5769AD37-E6AD-44C7-B0A8-7566F65CC405}" presName="background2" presStyleLbl="node2" presStyleIdx="1" presStyleCnt="2"/>
      <dgm:spPr/>
    </dgm:pt>
    <dgm:pt modelId="{1CA13135-ABD2-4D08-AEFF-C2486757D8C7}" type="pres">
      <dgm:prSet presAssocID="{5769AD37-E6AD-44C7-B0A8-7566F65CC405}" presName="text2" presStyleLbl="fgAcc2" presStyleIdx="1" presStyleCnt="2" custScaleX="120019" custLinFactNeighborX="-58894" custLinFactNeighborY="-16441">
        <dgm:presLayoutVars>
          <dgm:chPref val="3"/>
        </dgm:presLayoutVars>
      </dgm:prSet>
      <dgm:spPr/>
      <dgm:t>
        <a:bodyPr/>
        <a:lstStyle/>
        <a:p>
          <a:endParaRPr lang="en-US"/>
        </a:p>
      </dgm:t>
    </dgm:pt>
    <dgm:pt modelId="{7EB216C4-1E69-4062-A63F-049335F2653E}" type="pres">
      <dgm:prSet presAssocID="{5769AD37-E6AD-44C7-B0A8-7566F65CC405}" presName="hierChild3" presStyleCnt="0"/>
      <dgm:spPr/>
    </dgm:pt>
  </dgm:ptLst>
  <dgm:cxnLst>
    <dgm:cxn modelId="{188E2A5C-2AD6-4B2E-9E80-135FB6A1C95F}" type="presOf" srcId="{E60D6E1D-896B-48C2-B638-3FF2EF291B08}" destId="{97A924DA-8F98-44D8-BDAD-5893EEBFC600}" srcOrd="0" destOrd="0" presId="urn:microsoft.com/office/officeart/2005/8/layout/hierarchy1"/>
    <dgm:cxn modelId="{202AE4E8-0084-46B7-8FC7-DF617826342B}" srcId="{7069D7F1-2249-47BD-9F6E-DAEA5DBD62E0}" destId="{5769AD37-E6AD-44C7-B0A8-7566F65CC405}" srcOrd="1" destOrd="0" parTransId="{C071B64B-35C4-40C0-AAF6-AD84F52181C7}" sibTransId="{DFD20202-DA70-4FB8-9766-D8AA15BB3FEB}"/>
    <dgm:cxn modelId="{43292D2C-4C0A-487B-A959-56D1EE805CEF}" type="presOf" srcId="{358E63F7-4C83-4AFE-82CB-8356D2552DA0}" destId="{FB19F80F-F493-4502-8FED-7823E4EA68CE}" srcOrd="0" destOrd="0" presId="urn:microsoft.com/office/officeart/2005/8/layout/hierarchy1"/>
    <dgm:cxn modelId="{677CD759-CA27-45A9-868C-A2574B4F4B12}" type="presOf" srcId="{C071B64B-35C4-40C0-AAF6-AD84F52181C7}" destId="{D1F85220-8247-46FB-BC4A-03556C52399E}" srcOrd="0" destOrd="0" presId="urn:microsoft.com/office/officeart/2005/8/layout/hierarchy1"/>
    <dgm:cxn modelId="{C942B16F-DE53-4F60-8908-EC52D19E5324}" type="presOf" srcId="{B72CB030-5201-4539-BCBC-148DF34E3F4A}" destId="{3E4A584B-ABBD-467A-9345-1DEA1F2900F5}" srcOrd="0" destOrd="0" presId="urn:microsoft.com/office/officeart/2005/8/layout/hierarchy1"/>
    <dgm:cxn modelId="{5F6E3DA6-5B61-4BBB-8AF9-1C5BB9AF26D7}" type="presOf" srcId="{5EC3C88E-7A66-406B-B072-ACC532690206}" destId="{0CB50EE1-BAFF-4CA4-83D8-7B1ADF1E6A4A}" srcOrd="0" destOrd="0" presId="urn:microsoft.com/office/officeart/2005/8/layout/hierarchy1"/>
    <dgm:cxn modelId="{DEEACC5B-688F-4A20-AC68-7212CB590907}" type="presOf" srcId="{83E157BF-9C8D-4158-BD7E-FF504551A1D4}" destId="{40BF0CEE-17C6-41CD-A935-755B45B12AD5}" srcOrd="0" destOrd="0" presId="urn:microsoft.com/office/officeart/2005/8/layout/hierarchy1"/>
    <dgm:cxn modelId="{108E9FF6-CC46-457B-94FC-682B56AB47CC}" srcId="{D22A6635-DE30-430A-B2AC-5759033FD9D2}" destId="{E60D6E1D-896B-48C2-B638-3FF2EF291B08}" srcOrd="1" destOrd="0" parTransId="{8835E09D-4CCA-4C42-A08E-5024D9B809F7}" sibTransId="{2290F1AF-93AC-40ED-B6B2-477E24E2D7AA}"/>
    <dgm:cxn modelId="{B1E61682-1F5B-4F09-B469-3513B2617BA3}" srcId="{358E63F7-4C83-4AFE-82CB-8356D2552DA0}" destId="{7069D7F1-2249-47BD-9F6E-DAEA5DBD62E0}" srcOrd="0" destOrd="0" parTransId="{0EDC0D4C-253B-4BB1-B02F-B068565D0A75}" sibTransId="{C06B0D3C-E9BA-4810-921A-44F558DB3980}"/>
    <dgm:cxn modelId="{BDFC4494-E92E-4A9A-BFBA-F7F0968BFA59}" srcId="{7069D7F1-2249-47BD-9F6E-DAEA5DBD62E0}" destId="{D22A6635-DE30-430A-B2AC-5759033FD9D2}" srcOrd="0" destOrd="0" parTransId="{83E157BF-9C8D-4158-BD7E-FF504551A1D4}" sibTransId="{7E8B79B0-34DB-41CE-BD24-1D9303AC4397}"/>
    <dgm:cxn modelId="{F9B95A34-6667-4C4E-AF3E-4BA053865A52}" srcId="{D22A6635-DE30-430A-B2AC-5759033FD9D2}" destId="{B72CB030-5201-4539-BCBC-148DF34E3F4A}" srcOrd="0" destOrd="0" parTransId="{5EC3C88E-7A66-406B-B072-ACC532690206}" sibTransId="{69948EC0-A631-4C32-A6B9-FE0B1812F3A0}"/>
    <dgm:cxn modelId="{AA9D9861-8868-4CE5-A553-3EF8A15345B8}" type="presOf" srcId="{7069D7F1-2249-47BD-9F6E-DAEA5DBD62E0}" destId="{DD4F5C46-69E9-4113-BAAC-39AEC360C16C}" srcOrd="0" destOrd="0" presId="urn:microsoft.com/office/officeart/2005/8/layout/hierarchy1"/>
    <dgm:cxn modelId="{289B329F-44CF-4750-A93A-CB170C7A3E84}" type="presOf" srcId="{D22A6635-DE30-430A-B2AC-5759033FD9D2}" destId="{B49C0C1B-4DBB-4D68-8042-AC9E03800B48}" srcOrd="0" destOrd="0" presId="urn:microsoft.com/office/officeart/2005/8/layout/hierarchy1"/>
    <dgm:cxn modelId="{02256907-84FF-48D4-9BB5-B3A9CF717218}" type="presOf" srcId="{8835E09D-4CCA-4C42-A08E-5024D9B809F7}" destId="{CCBF37F1-F6F8-418C-B09D-23315751377C}" srcOrd="0" destOrd="0" presId="urn:microsoft.com/office/officeart/2005/8/layout/hierarchy1"/>
    <dgm:cxn modelId="{D349A7C5-19EB-40FE-803A-A39C4DB79ABA}" type="presOf" srcId="{5769AD37-E6AD-44C7-B0A8-7566F65CC405}" destId="{1CA13135-ABD2-4D08-AEFF-C2486757D8C7}" srcOrd="0" destOrd="0" presId="urn:microsoft.com/office/officeart/2005/8/layout/hierarchy1"/>
    <dgm:cxn modelId="{0E2D02D7-00F1-47A2-942D-20B219F44A90}" type="presParOf" srcId="{FB19F80F-F493-4502-8FED-7823E4EA68CE}" destId="{71AE3D7F-5B82-4576-95C2-8DB108DBF3AC}" srcOrd="0" destOrd="0" presId="urn:microsoft.com/office/officeart/2005/8/layout/hierarchy1"/>
    <dgm:cxn modelId="{DB731558-C950-482D-8B66-FA87ADA9C322}" type="presParOf" srcId="{71AE3D7F-5B82-4576-95C2-8DB108DBF3AC}" destId="{4C341C08-7362-4302-93F0-8D28074CDC26}" srcOrd="0" destOrd="0" presId="urn:microsoft.com/office/officeart/2005/8/layout/hierarchy1"/>
    <dgm:cxn modelId="{7A7D4A27-CFB6-418A-A820-3A67C4635CC9}" type="presParOf" srcId="{4C341C08-7362-4302-93F0-8D28074CDC26}" destId="{69694F13-1C09-4FFC-9F68-97053AD0221A}" srcOrd="0" destOrd="0" presId="urn:microsoft.com/office/officeart/2005/8/layout/hierarchy1"/>
    <dgm:cxn modelId="{2DDCC0F9-EE40-4A45-8B5D-26699DCCC690}" type="presParOf" srcId="{4C341C08-7362-4302-93F0-8D28074CDC26}" destId="{DD4F5C46-69E9-4113-BAAC-39AEC360C16C}" srcOrd="1" destOrd="0" presId="urn:microsoft.com/office/officeart/2005/8/layout/hierarchy1"/>
    <dgm:cxn modelId="{0D36D9E8-6AE2-4CCE-9232-AAC5F22DCC25}" type="presParOf" srcId="{71AE3D7F-5B82-4576-95C2-8DB108DBF3AC}" destId="{25015366-3CAE-40D7-B2DC-073D770C8FBE}" srcOrd="1" destOrd="0" presId="urn:microsoft.com/office/officeart/2005/8/layout/hierarchy1"/>
    <dgm:cxn modelId="{F3F1772C-322A-4236-B497-E464F4FD8A9D}" type="presParOf" srcId="{25015366-3CAE-40D7-B2DC-073D770C8FBE}" destId="{40BF0CEE-17C6-41CD-A935-755B45B12AD5}" srcOrd="0" destOrd="0" presId="urn:microsoft.com/office/officeart/2005/8/layout/hierarchy1"/>
    <dgm:cxn modelId="{DAEE4C75-6D37-455E-95AB-F3FF1763FAE3}" type="presParOf" srcId="{25015366-3CAE-40D7-B2DC-073D770C8FBE}" destId="{D2E7AD4F-09B0-4AF6-864B-704ACE8AA30F}" srcOrd="1" destOrd="0" presId="urn:microsoft.com/office/officeart/2005/8/layout/hierarchy1"/>
    <dgm:cxn modelId="{1DF78EF6-7E05-4CBC-A3BF-8B893EBF2E47}" type="presParOf" srcId="{D2E7AD4F-09B0-4AF6-864B-704ACE8AA30F}" destId="{7A129634-DD3D-48CD-9C03-9DA48B2D9D86}" srcOrd="0" destOrd="0" presId="urn:microsoft.com/office/officeart/2005/8/layout/hierarchy1"/>
    <dgm:cxn modelId="{E11178DC-FA25-4F22-BEE3-E1B8CD81B9DC}" type="presParOf" srcId="{7A129634-DD3D-48CD-9C03-9DA48B2D9D86}" destId="{971BF99F-157C-44AF-A55F-4748D0377019}" srcOrd="0" destOrd="0" presId="urn:microsoft.com/office/officeart/2005/8/layout/hierarchy1"/>
    <dgm:cxn modelId="{916B3CF4-97E2-47C5-BD7F-7671857055CB}" type="presParOf" srcId="{7A129634-DD3D-48CD-9C03-9DA48B2D9D86}" destId="{B49C0C1B-4DBB-4D68-8042-AC9E03800B48}" srcOrd="1" destOrd="0" presId="urn:microsoft.com/office/officeart/2005/8/layout/hierarchy1"/>
    <dgm:cxn modelId="{7D66D65A-EC85-4E1F-854B-F5E88C74B6BD}" type="presParOf" srcId="{D2E7AD4F-09B0-4AF6-864B-704ACE8AA30F}" destId="{189ABDA1-3F0B-4E6D-B901-7784AA8A4B8E}" srcOrd="1" destOrd="0" presId="urn:microsoft.com/office/officeart/2005/8/layout/hierarchy1"/>
    <dgm:cxn modelId="{93C4B461-50F2-4279-8760-18DEC646033B}" type="presParOf" srcId="{189ABDA1-3F0B-4E6D-B901-7784AA8A4B8E}" destId="{0CB50EE1-BAFF-4CA4-83D8-7B1ADF1E6A4A}" srcOrd="0" destOrd="0" presId="urn:microsoft.com/office/officeart/2005/8/layout/hierarchy1"/>
    <dgm:cxn modelId="{9E2730ED-1089-48F8-A777-6B477CAD99BF}" type="presParOf" srcId="{189ABDA1-3F0B-4E6D-B901-7784AA8A4B8E}" destId="{582AAE2F-24EE-4FEE-A791-F3D8FE47789B}" srcOrd="1" destOrd="0" presId="urn:microsoft.com/office/officeart/2005/8/layout/hierarchy1"/>
    <dgm:cxn modelId="{77D609AD-6D04-4C11-A824-84874F2C518B}" type="presParOf" srcId="{582AAE2F-24EE-4FEE-A791-F3D8FE47789B}" destId="{0FA0692D-F16B-484C-B725-B1FD2C42E7B0}" srcOrd="0" destOrd="0" presId="urn:microsoft.com/office/officeart/2005/8/layout/hierarchy1"/>
    <dgm:cxn modelId="{ADDA732B-BEEE-4716-AF9A-D2084015F59B}" type="presParOf" srcId="{0FA0692D-F16B-484C-B725-B1FD2C42E7B0}" destId="{F6BC46B1-3C79-40E6-B942-B7F0E399410D}" srcOrd="0" destOrd="0" presId="urn:microsoft.com/office/officeart/2005/8/layout/hierarchy1"/>
    <dgm:cxn modelId="{FBEA86FB-2AF8-4BC0-9F03-629FB0D373C1}" type="presParOf" srcId="{0FA0692D-F16B-484C-B725-B1FD2C42E7B0}" destId="{3E4A584B-ABBD-467A-9345-1DEA1F2900F5}" srcOrd="1" destOrd="0" presId="urn:microsoft.com/office/officeart/2005/8/layout/hierarchy1"/>
    <dgm:cxn modelId="{58B8E2A6-DAD5-4A84-9AA3-3D4BA1ACA3BA}" type="presParOf" srcId="{582AAE2F-24EE-4FEE-A791-F3D8FE47789B}" destId="{24659FC7-1061-4F4C-88FE-F43478D010A4}" srcOrd="1" destOrd="0" presId="urn:microsoft.com/office/officeart/2005/8/layout/hierarchy1"/>
    <dgm:cxn modelId="{FD51E198-9A35-4CE3-AF9A-388AA689D711}" type="presParOf" srcId="{189ABDA1-3F0B-4E6D-B901-7784AA8A4B8E}" destId="{CCBF37F1-F6F8-418C-B09D-23315751377C}" srcOrd="2" destOrd="0" presId="urn:microsoft.com/office/officeart/2005/8/layout/hierarchy1"/>
    <dgm:cxn modelId="{84A0623B-0C60-49EE-93AD-E8830C08F843}" type="presParOf" srcId="{189ABDA1-3F0B-4E6D-B901-7784AA8A4B8E}" destId="{3DF293B5-6471-4190-AF66-9268B9FECA46}" srcOrd="3" destOrd="0" presId="urn:microsoft.com/office/officeart/2005/8/layout/hierarchy1"/>
    <dgm:cxn modelId="{09A05673-8905-4EE7-AB1F-3EB6AA6A8E96}" type="presParOf" srcId="{3DF293B5-6471-4190-AF66-9268B9FECA46}" destId="{B1982388-41CB-47F3-B117-BC5B40785899}" srcOrd="0" destOrd="0" presId="urn:microsoft.com/office/officeart/2005/8/layout/hierarchy1"/>
    <dgm:cxn modelId="{E8A67243-F874-446C-B265-287197793569}" type="presParOf" srcId="{B1982388-41CB-47F3-B117-BC5B40785899}" destId="{B4A4A50C-AE70-4298-B566-1B7D101EA884}" srcOrd="0" destOrd="0" presId="urn:microsoft.com/office/officeart/2005/8/layout/hierarchy1"/>
    <dgm:cxn modelId="{5A28A2DB-515E-4407-934B-4B6F99054951}" type="presParOf" srcId="{B1982388-41CB-47F3-B117-BC5B40785899}" destId="{97A924DA-8F98-44D8-BDAD-5893EEBFC600}" srcOrd="1" destOrd="0" presId="urn:microsoft.com/office/officeart/2005/8/layout/hierarchy1"/>
    <dgm:cxn modelId="{A2996C35-65A4-46BC-8E47-4D5B5A00B00E}" type="presParOf" srcId="{3DF293B5-6471-4190-AF66-9268B9FECA46}" destId="{C8E0AE36-C926-4C74-972E-E7BF036A56B8}" srcOrd="1" destOrd="0" presId="urn:microsoft.com/office/officeart/2005/8/layout/hierarchy1"/>
    <dgm:cxn modelId="{42602CD2-A181-4291-837D-056C76912B7B}" type="presParOf" srcId="{25015366-3CAE-40D7-B2DC-073D770C8FBE}" destId="{D1F85220-8247-46FB-BC4A-03556C52399E}" srcOrd="2" destOrd="0" presId="urn:microsoft.com/office/officeart/2005/8/layout/hierarchy1"/>
    <dgm:cxn modelId="{59C3B94F-E80A-43A1-80E7-B2E156F85F47}" type="presParOf" srcId="{25015366-3CAE-40D7-B2DC-073D770C8FBE}" destId="{588FB6DF-7401-4134-A056-7D7BE3C3BD88}" srcOrd="3" destOrd="0" presId="urn:microsoft.com/office/officeart/2005/8/layout/hierarchy1"/>
    <dgm:cxn modelId="{6B4807D1-0392-4382-9C51-10D627CD083D}" type="presParOf" srcId="{588FB6DF-7401-4134-A056-7D7BE3C3BD88}" destId="{31F92660-5AFB-428E-9CA2-2891B84F1770}" srcOrd="0" destOrd="0" presId="urn:microsoft.com/office/officeart/2005/8/layout/hierarchy1"/>
    <dgm:cxn modelId="{B3EA6156-E449-4F0D-BF34-49EEF0C24A04}" type="presParOf" srcId="{31F92660-5AFB-428E-9CA2-2891B84F1770}" destId="{A8D9D9CB-EDF5-42CE-B0C8-FA9F121242CD}" srcOrd="0" destOrd="0" presId="urn:microsoft.com/office/officeart/2005/8/layout/hierarchy1"/>
    <dgm:cxn modelId="{461C1DE3-FFC2-4F07-95FD-5371DFC115D3}" type="presParOf" srcId="{31F92660-5AFB-428E-9CA2-2891B84F1770}" destId="{1CA13135-ABD2-4D08-AEFF-C2486757D8C7}" srcOrd="1" destOrd="0" presId="urn:microsoft.com/office/officeart/2005/8/layout/hierarchy1"/>
    <dgm:cxn modelId="{8DBE4D12-7D9E-4218-BB72-A6F31A8F8E23}" type="presParOf" srcId="{588FB6DF-7401-4134-A056-7D7BE3C3BD88}" destId="{7EB216C4-1E69-4062-A63F-049335F2653E}"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previous lectures, we have assumed that the switches and routers have enough knowledge of the network topology so they can choose the right port onto which each packet should be output. In the case of virtual circuits, routing is an issue only for the connection request packet; all subsequent packets follow the same path as the request. In datagram networks, including IP networks, routing is an issue for every packet. In either case, a switch or router needs to be able to look at the packet’s destination address and then to determine which of the output ports is the best choice to get the packet to that address. As we saw in </a:t>
            </a:r>
            <a:r>
              <a:rPr lang="en-US" sz="1200" kern="1200" baseline="0" dirty="0" smtClean="0">
                <a:solidFill>
                  <a:schemeClr val="tx1"/>
                </a:solidFill>
                <a:latin typeface="+mn-lt"/>
                <a:ea typeface="+mn-ea"/>
                <a:cs typeface="+mn-cs"/>
              </a:rPr>
              <a:t>previous lectures, </a:t>
            </a:r>
            <a:r>
              <a:rPr lang="en-US" sz="1200" kern="1200" baseline="0" dirty="0" smtClean="0">
                <a:solidFill>
                  <a:schemeClr val="tx1"/>
                </a:solidFill>
                <a:latin typeface="+mn-lt"/>
                <a:ea typeface="+mn-ea"/>
                <a:cs typeface="+mn-cs"/>
              </a:rPr>
              <a:t>the switch makes this decision by consulting a forwarding table. The fundamental problem of routing is, How do switches and routers acquire the information in their forwarding tables?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idea behind the distance-vector algorithm is suggested by its name: Each node constructs a one-dimensional array (a vector) containing the “distances” (costs) to all other nodes and distributes that vector to its immediate neighbors. The starting assumption for distance-vector routing is that each node knows the cost of the link to each of its directly connected neighbors. A link that is down is assigned an infinite cost.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Routing is, in essence, a problem of graph theory. Figure 4.14 shows a graph representing a network. The nodes of the graph, labeled A through F, may be either hosts, switches, routers, or networks. For our initial discussion, we will focus on the case where the nodes are routers. The edges of the graph correspond to the network links. Each edge has an associated </a:t>
            </a:r>
            <a:r>
              <a:rPr lang="en-US" sz="1200" i="1" kern="1200" baseline="0" dirty="0" smtClean="0">
                <a:solidFill>
                  <a:schemeClr val="tx1"/>
                </a:solidFill>
                <a:latin typeface="+mn-lt"/>
                <a:ea typeface="+mn-ea"/>
                <a:cs typeface="+mn-cs"/>
              </a:rPr>
              <a:t>cost, which gives some indication of the desirability of </a:t>
            </a:r>
            <a:r>
              <a:rPr lang="en-US" sz="1200" kern="1200" baseline="0" dirty="0" smtClean="0">
                <a:solidFill>
                  <a:schemeClr val="tx1"/>
                </a:solidFill>
                <a:latin typeface="+mn-lt"/>
                <a:ea typeface="+mn-ea"/>
                <a:cs typeface="+mn-cs"/>
              </a:rPr>
              <a:t>sending traffic over that link. A discussion of how edge costs are assigned is given in Section 4.2.4.3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problem of routing is to find the lowest-cost path between any two nodes, where the cost of a path equals the sum of the costs of all the edges that make up the path. For a simple network like the one shown above, you could imagine just calculating all the shortest paths and loading them into some nonvolatile storage on each node. Such a static approach has several shortcomings:</a:t>
            </a:r>
          </a:p>
          <a:p>
            <a:endParaRPr lang="en-US" b="0" i="0" baseline="0" dirty="0" smtClean="0"/>
          </a:p>
          <a:p>
            <a:r>
              <a:rPr lang="en-US" sz="1200" kern="1200" baseline="0" dirty="0" smtClean="0">
                <a:solidFill>
                  <a:schemeClr val="tx1"/>
                </a:solidFill>
                <a:latin typeface="+mn-lt"/>
                <a:ea typeface="+mn-ea"/>
                <a:cs typeface="+mn-cs"/>
              </a:rPr>
              <a:t>It does not deal with node or link failures.</a:t>
            </a:r>
          </a:p>
          <a:p>
            <a:r>
              <a:rPr lang="en-US" sz="1200" kern="1200" baseline="0" dirty="0" smtClean="0">
                <a:solidFill>
                  <a:schemeClr val="tx1"/>
                </a:solidFill>
                <a:latin typeface="+mn-lt"/>
                <a:ea typeface="+mn-ea"/>
                <a:cs typeface="+mn-cs"/>
              </a:rPr>
              <a:t>■ It does not consider the addition of new nodes or links.</a:t>
            </a:r>
          </a:p>
          <a:p>
            <a:r>
              <a:rPr lang="en-US" sz="1200" kern="1200" baseline="0" dirty="0" smtClean="0">
                <a:solidFill>
                  <a:schemeClr val="tx1"/>
                </a:solidFill>
                <a:latin typeface="+mn-lt"/>
                <a:ea typeface="+mn-ea"/>
                <a:cs typeface="+mn-cs"/>
              </a:rPr>
              <a:t>■ It implies that edge costs cannot change, even though we might reasonably wish to temporarily assign a high cost to a link that is heavily loaded.</a:t>
            </a:r>
          </a:p>
          <a:p>
            <a:endParaRPr lang="en-US" b="0" i="0" baseline="0" dirty="0" smtClean="0"/>
          </a:p>
          <a:p>
            <a:r>
              <a:rPr lang="en-US" sz="1200" kern="1200" baseline="0" dirty="0" smtClean="0">
                <a:solidFill>
                  <a:schemeClr val="tx1"/>
                </a:solidFill>
                <a:latin typeface="+mn-lt"/>
                <a:ea typeface="+mn-ea"/>
                <a:cs typeface="+mn-cs"/>
              </a:rPr>
              <a:t>For these reasons, routing is achieved in most practical networks by running routing protocols among the nodes. These protocols provide a distributed, dynamic way to solve the problem of finding the lowest-cost path in the presence of link and node failures and changing edge costs. Note the word “distributed” in the last sentence: It is difficult to make centralized solutions scalable, so all the  widely used routing protocols use distributed algorithms.</a:t>
            </a:r>
          </a:p>
          <a:p>
            <a:endParaRPr lang="en-US" b="0" i="0" baseline="0" dirty="0" smtClean="0"/>
          </a:p>
          <a:p>
            <a:r>
              <a:rPr lang="en-US" sz="1200" kern="1200" baseline="0" dirty="0" smtClean="0">
                <a:solidFill>
                  <a:schemeClr val="tx1"/>
                </a:solidFill>
                <a:latin typeface="+mn-lt"/>
                <a:ea typeface="+mn-ea"/>
                <a:cs typeface="+mn-cs"/>
              </a:rPr>
              <a:t>The distributed nature of routing algorithms is one of the main reasons why this has been such a rich field of research and development—there are a lot of challenges in making distributed algorithms work well. For example, distributed algorithms raise the possibility that two routers will at one instant have different ideas about the shortest path to some destination. In fact, each one may think that the other one is closer to the destination, and decide to send packets to the other one. Clearly, such packets will be stuck in a loop until the discrepancy between the two routers is resolved, and it would be good to resolve it as soon as possible. This is just one example of the type of problem routing protocols must address. To begin our analysis, we assume that the edge costs in the network are known. We will examine the two main classes of routing protocols: </a:t>
            </a:r>
            <a:r>
              <a:rPr lang="en-US" sz="1200" i="1" kern="1200" baseline="0" dirty="0" smtClean="0">
                <a:solidFill>
                  <a:schemeClr val="tx1"/>
                </a:solidFill>
                <a:latin typeface="+mn-lt"/>
                <a:ea typeface="+mn-ea"/>
                <a:cs typeface="+mn-cs"/>
              </a:rPr>
              <a:t>distance vector and link state.</a:t>
            </a:r>
          </a:p>
          <a:p>
            <a:r>
              <a:rPr lang="en-US" b="0" i="0" baseline="0" dirty="0" smtClean="0"/>
              <a: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see how a distance-vector routing algorithm works, it is easiest to consider an example like the one depicted in the Figure above. In this example, the cost of each link is set to 1, so that a least-cost path is simply the one with the fewest hops. (Since all</a:t>
            </a:r>
          </a:p>
          <a:p>
            <a:r>
              <a:rPr lang="en-US" sz="1200" kern="1200" baseline="0" dirty="0" smtClean="0">
                <a:solidFill>
                  <a:schemeClr val="tx1"/>
                </a:solidFill>
                <a:latin typeface="+mn-lt"/>
                <a:ea typeface="+mn-ea"/>
                <a:cs typeface="+mn-cs"/>
              </a:rPr>
              <a:t>edges have the same cost, we do not show the costs in the graph.)</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represent each node’s knowledge about the distances to all other nodes as a table like the one given in Table 4.5. Note that each node only knows the information in one row of the table (the one that bears its name in the left column). The global view that is presented here is not available at any single point in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may consider each row in the Table above as a list of distances from one node to all other nodes, representing the current beliefs of that node. Initially, each node sets a cost of 1 to its directly connected neighbors </a:t>
            </a:r>
            <a:r>
              <a:rPr lang="en-US" sz="1200" kern="1200" baseline="0" dirty="0" err="1" smtClean="0">
                <a:solidFill>
                  <a:schemeClr val="tx1"/>
                </a:solidFill>
                <a:latin typeface="+mn-lt"/>
                <a:ea typeface="+mn-ea"/>
                <a:cs typeface="+mn-cs"/>
              </a:rPr>
              <a:t>and∞to</a:t>
            </a:r>
            <a:r>
              <a:rPr lang="en-US" sz="1200" kern="1200" baseline="0" dirty="0" smtClean="0">
                <a:solidFill>
                  <a:schemeClr val="tx1"/>
                </a:solidFill>
                <a:latin typeface="+mn-lt"/>
                <a:ea typeface="+mn-ea"/>
                <a:cs typeface="+mn-cs"/>
              </a:rPr>
              <a:t> all other nodes. Thus, A initially believes that it can reach B in one hop and that D is unreachable. The routing table stored at A reflects this set of beliefs and includes the name of the next hop that A would use to reach any reachable node. Initially, then, A’s routing table would look like Table 4.6.</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Initially, then, A’s routing table would look like the Table above. </a:t>
            </a:r>
          </a:p>
          <a:p>
            <a:endParaRPr lang="en-US" sz="1200" b="1"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step in distance-vector routing is that every node sends a message to its directly connected neighbors containing its  personal list of distances. For example, node F tells node A that it can reach node G at a cost of 1; A also knows it can reach F at a cost of 1, so it adds these costs to get the cost of reaching G by means of F. This total cost of 2 is less than the current cost of infinity, so A records that it can reach G at a cost of 2 by going through F. Similarly, A learns from C that D can be reached from C at a cost of 1; it adds this to the cost of reaching C (1) and decides that D can be reached via C at a cost of 2, which is better than the old cost of infinity. At the same time, A learns from C that B can be reached from C at a cost of 1, so it concludes that the cost of reaching B via C is 2. Since this is worse than the current cost of reaching B (1), this new information is ignored.</a:t>
            </a:r>
          </a:p>
          <a:p>
            <a:endParaRPr lang="en-US" sz="1200" kern="1200" baseline="0" dirty="0" smtClean="0">
              <a:solidFill>
                <a:schemeClr val="tx1"/>
              </a:solidFill>
              <a:latin typeface="+mn-lt"/>
              <a:ea typeface="+mn-ea"/>
              <a:cs typeface="+mn-cs"/>
            </a:endParaRPr>
          </a:p>
          <a:p>
            <a:endParaRPr lang="en-US" b="1"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this point, A can update its routing table with costs and next hops for all nodes in the network. The result is shown in the Table above.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absence of any topology changes, it only takes a few exchanges of information between neighbors before each node has a complete routing table. The process of getting consistent routing information to all the nodes is called </a:t>
            </a:r>
            <a:r>
              <a:rPr lang="en-US" sz="1200" i="1" kern="1200" baseline="0" dirty="0" smtClean="0">
                <a:solidFill>
                  <a:schemeClr val="tx1"/>
                </a:solidFill>
                <a:latin typeface="+mn-lt"/>
                <a:ea typeface="+mn-ea"/>
                <a:cs typeface="+mn-cs"/>
              </a:rPr>
              <a:t>convergence.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4.8 shows the final set of costs from each node to all other nodes when routing has converged. We must stress that there is no one node in the network that has all the information in this table—each node only knows about the contents of its own routing table. The beauty of a distributed algorithm like this is that it enables all nodes to achieve a consistent view of the network in the absence of any centralized authority.</a:t>
            </a:r>
          </a:p>
          <a:p>
            <a:endParaRPr lang="en-US" b="0" i="0" baseline="0" dirty="0" smtClean="0"/>
          </a:p>
          <a:p>
            <a:r>
              <a:rPr lang="en-US" sz="1200" kern="1200" baseline="0" dirty="0" smtClean="0">
                <a:solidFill>
                  <a:schemeClr val="tx1"/>
                </a:solidFill>
                <a:latin typeface="+mn-lt"/>
                <a:ea typeface="+mn-ea"/>
                <a:cs typeface="+mn-cs"/>
              </a:rPr>
              <a:t>There are a few details to fill in before our discussion of distance-vector routing is complete. First we note that there are two different circumstances under which a given node decides to send a routing update to its neighbors. One of these circumstances is the </a:t>
            </a:r>
            <a:r>
              <a:rPr lang="en-US" sz="1200" i="1" kern="1200" baseline="0" dirty="0" smtClean="0">
                <a:solidFill>
                  <a:schemeClr val="tx1"/>
                </a:solidFill>
                <a:latin typeface="+mn-lt"/>
                <a:ea typeface="+mn-ea"/>
                <a:cs typeface="+mn-cs"/>
              </a:rPr>
              <a:t>periodic update. In this case, each node automatically sends an update message every </a:t>
            </a:r>
            <a:r>
              <a:rPr lang="en-US" sz="1200" kern="1200" baseline="0" dirty="0" smtClean="0">
                <a:solidFill>
                  <a:schemeClr val="tx1"/>
                </a:solidFill>
                <a:latin typeface="+mn-lt"/>
                <a:ea typeface="+mn-ea"/>
                <a:cs typeface="+mn-cs"/>
              </a:rPr>
              <a:t>so often, even if nothing has changed. This serves to let the other nodes know that this node is still running. It also makes sure that they keep getting information that they may need if their current routes become unviable. The frequency of these periodic updates varies from protocol to protocol, but it is typically on the order of several seconds to several minutes. The second mechanism, sometimes called a </a:t>
            </a:r>
            <a:r>
              <a:rPr lang="en-US" sz="1200" i="1" kern="1200" baseline="0" dirty="0" smtClean="0">
                <a:solidFill>
                  <a:schemeClr val="tx1"/>
                </a:solidFill>
                <a:latin typeface="+mn-lt"/>
                <a:ea typeface="+mn-ea"/>
                <a:cs typeface="+mn-cs"/>
              </a:rPr>
              <a:t>triggered update, happens </a:t>
            </a:r>
            <a:r>
              <a:rPr lang="en-US" sz="1200" kern="1200" baseline="0" dirty="0" smtClean="0">
                <a:solidFill>
                  <a:schemeClr val="tx1"/>
                </a:solidFill>
                <a:latin typeface="+mn-lt"/>
                <a:ea typeface="+mn-ea"/>
                <a:cs typeface="+mn-cs"/>
              </a:rPr>
              <a:t>whenever a node receives an update from one of its neighbors that causes it to change one of the routes in its routing table. That is, whenever a node’s routing table changes, it sends an update to its neighbors, which may lead to a change in their tables, causing them to send an update to their neighbors.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what happens when a link or node fails. The nodes that notice first send new lists of distances to their neighbors, and normally the system settles down fairly quickly to a new state. As to the question of how a node detects a failure, there are a couple of different answers.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one approach, a node continually tests the link to another node by sending a control packet and seeing if it receives an acknowledgment. In another approach, a node determines that the link (or the node at the other end of the link) is down if it does not receive the expected periodic routing update for the last few update cycles. To understand what happens when a node detects a link failure, consider what happens when F detects that its link to G has failed. First, F sets its new distance to G to infinity and passes that information along to A. Since A knows that its 2-hop path to G is through F, A would also set its distance to G to infinity. However, with the next update from C, A would learn that C has a 2-hop path to G. Thus A would know that it could reach G in 3 hops through C, which is less than infinity, and so A would update its table accordingly. When it advertises this to F, node F would learn that it can reach G at a cost of 4 through A, which is less than infinity, and the system would again become stable.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Unfortunately, slightly different circumstances can prevent the network from stabilizing. Suppose, for example, that the link from A to E goes down. In the next round of updates, A advertises a distance of infinity to E, but B and C advertise a distance of 2 to E. Depending on the exact timing of events, the following might happen: Node B, upon hearing that E can be reached in 2 hops from C, concludes that it can reach E in 3 hops and advertises this to A; node A concludes that it can reach E in 4 hops and advertises this to C; node C concludes that it can reach E in 5 hops; and so on. This cycle stops only when the distances reach some number that is large enough to be considered infinite. In the meantime, none of the nodes actually knows that E is unreachable, and the routing tables for the network do not stabilize. This situation is known as the </a:t>
            </a:r>
            <a:r>
              <a:rPr lang="en-US" sz="1200" i="1" kern="1200" baseline="0" dirty="0" smtClean="0">
                <a:solidFill>
                  <a:schemeClr val="tx1"/>
                </a:solidFill>
                <a:latin typeface="+mn-lt"/>
                <a:ea typeface="+mn-ea"/>
                <a:cs typeface="+mn-cs"/>
              </a:rPr>
              <a:t>count-to-infinity problem.</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partial solutions to this problem. The first one is to use some relatively small number as an approximation of infinity. For example, we might decide that the maximum number of hops to get across a certain network is never going to be more than 16, and so we could pick 16 as the value that represents infinity. This at least bounds the amount of time that it takes to count to infinity.  Of course, it could also present a problem if our network grew to a point where some nodes were separated by more than 16 hops.</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technique to improve the time to stabilize routing is called </a:t>
            </a:r>
            <a:r>
              <a:rPr lang="en-US" sz="1200" i="1" kern="1200" baseline="0" dirty="0" smtClean="0">
                <a:solidFill>
                  <a:schemeClr val="tx1"/>
                </a:solidFill>
                <a:latin typeface="+mn-lt"/>
                <a:ea typeface="+mn-ea"/>
                <a:cs typeface="+mn-cs"/>
              </a:rPr>
              <a:t>split horizon. </a:t>
            </a:r>
            <a:r>
              <a:rPr lang="en-US" sz="1200" kern="1200" baseline="0" dirty="0" smtClean="0">
                <a:solidFill>
                  <a:schemeClr val="tx1"/>
                </a:solidFill>
                <a:latin typeface="+mn-lt"/>
                <a:ea typeface="+mn-ea"/>
                <a:cs typeface="+mn-cs"/>
              </a:rPr>
              <a:t>The idea is that when a node sends a routing update to its neighbors, it does not send those routes it learned from each neighbor back to that neighbor. For example, if B has the route (E, 2, A) in its table, then it knows it must have learned this route from A, and so whenever B sends a routing update to A, it does not  include the route (E, 2) in that update. In a stronger variation of split horizon, called </a:t>
            </a:r>
            <a:r>
              <a:rPr lang="en-US" sz="1200" i="1" kern="1200" baseline="0" dirty="0" smtClean="0">
                <a:solidFill>
                  <a:schemeClr val="tx1"/>
                </a:solidFill>
                <a:latin typeface="+mn-lt"/>
                <a:ea typeface="+mn-ea"/>
                <a:cs typeface="+mn-cs"/>
              </a:rPr>
              <a:t>split horizon with poison reverse, B actually sends that route back to A, but it puts negative information in the </a:t>
            </a:r>
            <a:r>
              <a:rPr lang="en-US" sz="1200" kern="1200" baseline="0" dirty="0" smtClean="0">
                <a:solidFill>
                  <a:schemeClr val="tx1"/>
                </a:solidFill>
                <a:latin typeface="+mn-lt"/>
                <a:ea typeface="+mn-ea"/>
                <a:cs typeface="+mn-cs"/>
              </a:rPr>
              <a:t>route to ensure that A will not eventually use B to get to E. For example, B sends the route (E, ∞) to A. The problem with both of these techniques is that they only work for routing loops that involve two nodes. For larger routing loops, more drastic  measures are called for. Continuing the above example, if B and C had waited for a while after hearing of the link failure from A before advertising routes to E, they would have found that neither of them really had a route to E. Unfortunately, this approach delays the convergence of the protocol; speed of convergence is one of the key advantages of its competitor, link-state routing, the subject of Section 4.2.3.</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widely used routing protocols in IP networks is the Routing Information Protocol (RIP). Its widespread use is due in no small part to the fact that it was distributed along with the popular Berkeley Software Distribution (BSD) version of Unix, from which many commercial versions of Unix were derived. It is also extremely simple. RIP is the canonical example of a routing protocol built on the distance-vector algorithm just described.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Routing protocols in internetworks differ very slightly from the idealized graph model described above. In an internetwork, the goal of the routers is to learn how to forward packets to various </a:t>
            </a:r>
            <a:r>
              <a:rPr lang="en-US" sz="1200" i="1" kern="1200" baseline="0" dirty="0" smtClean="0">
                <a:solidFill>
                  <a:schemeClr val="tx1"/>
                </a:solidFill>
                <a:latin typeface="+mn-lt"/>
                <a:ea typeface="+mn-ea"/>
                <a:cs typeface="+mn-cs"/>
              </a:rPr>
              <a:t>networks. Thus, rather than advertising the cost of reaching </a:t>
            </a:r>
            <a:r>
              <a:rPr lang="en-US" sz="1200" kern="1200" baseline="0" dirty="0" smtClean="0">
                <a:solidFill>
                  <a:schemeClr val="tx1"/>
                </a:solidFill>
                <a:latin typeface="+mn-lt"/>
                <a:ea typeface="+mn-ea"/>
                <a:cs typeface="+mn-cs"/>
              </a:rPr>
              <a:t>other routers, the routers advertise the cost of reaching networks. For example, in</a:t>
            </a:r>
          </a:p>
          <a:p>
            <a:r>
              <a:rPr lang="en-US" sz="1200" kern="1200" baseline="0" dirty="0" smtClean="0">
                <a:solidFill>
                  <a:schemeClr val="tx1"/>
                </a:solidFill>
                <a:latin typeface="+mn-lt"/>
                <a:ea typeface="+mn-ea"/>
                <a:cs typeface="+mn-cs"/>
              </a:rPr>
              <a:t>Figure 4.16, router C would advertise to router A the fact that it can reach networks 2 and 3 (to which it is directly connected) at a cost of 0; networks 5 and 6 at cost 1; and network 4 at cost 2.</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Reliable flooding is the process of making sure that all the nodes participating in the </a:t>
            </a:r>
            <a:r>
              <a:rPr lang="en-US" sz="1200" kern="1200" baseline="0" dirty="0" smtClean="0">
                <a:solidFill>
                  <a:schemeClr val="tx1"/>
                </a:solidFill>
                <a:latin typeface="+mn-lt"/>
                <a:ea typeface="+mn-ea"/>
                <a:cs typeface="+mn-cs"/>
              </a:rPr>
              <a:t>routing protocol get a copy of the link-state information from all the other nodes. As the term “flooding” suggests, the basic idea is for a node to send its link-state information out on all of its directly connected links, with each node that receives this information forwarding it out on all of </a:t>
            </a:r>
            <a:r>
              <a:rPr lang="en-US" sz="1200" i="1" kern="1200" baseline="0" dirty="0" smtClean="0">
                <a:solidFill>
                  <a:schemeClr val="tx1"/>
                </a:solidFill>
                <a:latin typeface="+mn-lt"/>
                <a:ea typeface="+mn-ea"/>
                <a:cs typeface="+mn-cs"/>
              </a:rPr>
              <a:t>its links. This process continues until the </a:t>
            </a:r>
            <a:r>
              <a:rPr lang="en-US" sz="1200" kern="1200" baseline="0" dirty="0" smtClean="0">
                <a:solidFill>
                  <a:schemeClr val="tx1"/>
                </a:solidFill>
                <a:latin typeface="+mn-lt"/>
                <a:ea typeface="+mn-ea"/>
                <a:cs typeface="+mn-cs"/>
              </a:rPr>
              <a:t>information has reached all the nodes in the network.</a:t>
            </a:r>
          </a:p>
          <a:p>
            <a:endParaRPr lang="en-US" b="0" i="0" baseline="0" dirty="0" smtClean="0"/>
          </a:p>
          <a:p>
            <a:r>
              <a:rPr lang="en-US" sz="1200" kern="1200" baseline="0" dirty="0" smtClean="0">
                <a:solidFill>
                  <a:schemeClr val="tx1"/>
                </a:solidFill>
                <a:latin typeface="+mn-lt"/>
                <a:ea typeface="+mn-ea"/>
                <a:cs typeface="+mn-cs"/>
              </a:rPr>
              <a:t>Figure 4.18 shows an LSP being flooded in a small network. Each node becomes shaded as it stores the new LSP. In Figure 4.18(a) the LSP arrives at node X, which  sends it to neighbors A and C in Figure 4.18(b). A and C do not send it back to X, but send it on to B. Since B receives two identical copies of the LSP, it will accept whichever arrived first and ignore the second as a duplicate. It then passes the LSP on to D, who has no neighbors to flood it to, and the process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Just as in RIP, each node generates LSPs under two circumstances. Either the expiry of a periodic timer or a change in topology can cause a node to generate a new LSP. However, the only topology-based reason for a node to generate an LSP is if one of its directly connected links or immediate neighbors has gone down. The failure of a link can be detected in some cases by the link-layer protocol. The demise of a neighbor or loss of connectivity to that neighbor can be detected using periodic “hello” packets. Each node sends these to its immediate neighbors at defined intervals. If a sufficiently long time passes without receipt of a “hello” from a neighbor, the link to that neighbor will be declared down, and a new LSP will be generated to reflect this fact. One of the important design goals of a link-state protocol’s flooding mechanism is that the newest information must be flooded to all nodes as quickly as possible, while old information must be removed from the network and not allowed to circulate. In addition, it is clearly desirable to minimize the total amount of routing traffic that is sent around the network; after all, this is just “overhead” from the perspective of those who actually use the network for their applications. The next few paragraphs describe some of the ways that these goals are accomplished.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easy way to reduce overhead is to avoid generating LSPs unless absolutely necessary. This can be done by using very long timers—often on the order of hours—for the periodic generation of LSPs. Given that the flooding protocol is truly reliable when  topology changes, it is safe to assume that messages saying “nothing has changed” do not need to be sent very often. </a:t>
            </a:r>
          </a:p>
          <a:p>
            <a:endParaRPr lang="en-US" b="0" i="0" baseline="0" dirty="0" smtClean="0"/>
          </a:p>
          <a:p>
            <a:r>
              <a:rPr lang="en-US" sz="1200" kern="1200" baseline="0" dirty="0" smtClean="0">
                <a:solidFill>
                  <a:schemeClr val="tx1"/>
                </a:solidFill>
                <a:latin typeface="+mn-lt"/>
                <a:ea typeface="+mn-ea"/>
                <a:cs typeface="+mn-cs"/>
              </a:rPr>
              <a:t>To make sure that old information is replaced by newer information, LSPs carry sequence numbers. Each time a node generates a new LSP, it increments the sequence number by 1. Unlike most sequence numbers used in protocols, these sequence numbers are not expected to wrap, so the field needs to be quite large (say, 64 bits). If a node goes down and then comes back up, it starts with a sequence number of 0. If the node was down for a long time, all the old LSPs for that node will have timed out (as described below); otherwise, this node will eventually receive a copy of its own LSP with a higher sequence number, which it can then increment and use as its own sequence number. This will ensure that its new LSP replaces any of its old LSPs left over from before the node went down. LSPs also carry a time to live. This is used to ensure that old link-state information is eventually removed from the network. A node always decrements the TTL of a newly received LSP before flooding it to its neighbors. It also “ages” the LSP while it is stored in the node. When the TTL reaches 0, the node </a:t>
            </a:r>
            <a:r>
              <a:rPr lang="en-US" sz="1200" kern="1200" baseline="0" dirty="0" err="1" smtClean="0">
                <a:solidFill>
                  <a:schemeClr val="tx1"/>
                </a:solidFill>
                <a:latin typeface="+mn-lt"/>
                <a:ea typeface="+mn-ea"/>
                <a:cs typeface="+mn-cs"/>
              </a:rPr>
              <a:t>refloods</a:t>
            </a:r>
            <a:r>
              <a:rPr lang="en-US" sz="1200" kern="1200" baseline="0" dirty="0" smtClean="0">
                <a:solidFill>
                  <a:schemeClr val="tx1"/>
                </a:solidFill>
                <a:latin typeface="+mn-lt"/>
                <a:ea typeface="+mn-ea"/>
                <a:cs typeface="+mn-cs"/>
              </a:rPr>
              <a:t> the LSP with a TTL of 0, which is interpreted by all the nodes in the network as a signal to delete that LSP.</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given node has a copy of the LSP from every other node, it is able to compute a complete map for the topology of the network, and from this map it is able to decide the best route to each destination. The question, then, is exactly how it calculates routes from this information. The solution is based on a well-known algorithm from graph theory—</a:t>
            </a:r>
            <a:r>
              <a:rPr lang="en-US" sz="1200" kern="1200" baseline="0" dirty="0" err="1" smtClean="0">
                <a:solidFill>
                  <a:schemeClr val="tx1"/>
                </a:solidFill>
                <a:latin typeface="+mn-lt"/>
                <a:ea typeface="+mn-ea"/>
                <a:cs typeface="+mn-cs"/>
              </a:rPr>
              <a:t>Dijkstra’s</a:t>
            </a:r>
            <a:r>
              <a:rPr lang="en-US" sz="1200" kern="1200" baseline="0" dirty="0" smtClean="0">
                <a:solidFill>
                  <a:schemeClr val="tx1"/>
                </a:solidFill>
                <a:latin typeface="+mn-lt"/>
                <a:ea typeface="+mn-ea"/>
                <a:cs typeface="+mn-cs"/>
              </a:rPr>
              <a:t> shortest-path algorithm.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the difference between the distance-vector and link-state algorithms can be summarized as follows. In distance vector, each node talks only to its directly connected neighbors, but it tells them everything it has learned (i.e., distance to all nodes). In link state, each node talks to all other nodes, but it tells them only what it knows for sure (i.e., only the state of its directly connected links).</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static routing algorithms, routes</a:t>
            </a:r>
            <a:r>
              <a:rPr lang="en-US" baseline="0" dirty="0" smtClean="0"/>
              <a:t> change very slowly over time, often as a result of human intervention (for example, a human manually editing a router’s forwarding table). </a:t>
            </a:r>
          </a:p>
          <a:p>
            <a:endParaRPr lang="en-US" baseline="0" dirty="0" smtClean="0"/>
          </a:p>
          <a:p>
            <a:r>
              <a:rPr lang="en-US" baseline="0" dirty="0" smtClean="0"/>
              <a:t>Dynamic routing algorithms change the routing paths as the network traffic loads or topology change. A dynamic algorithm can be run either periodically or in direct response to topology or link cost changes. While dynamic algorithms are more responsive to network changes, they are also more susceptible to problems such as routing loops and oscillation in routes.</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a:t>
            </a:r>
            <a:r>
              <a:rPr lang="en-US" sz="1200" kern="1200" baseline="0" dirty="0" smtClean="0">
                <a:solidFill>
                  <a:schemeClr val="tx1"/>
                </a:solidFill>
                <a:latin typeface="+mn-lt"/>
                <a:ea typeface="+mn-ea"/>
                <a:cs typeface="+mn-cs"/>
              </a:rPr>
              <a:t>getting into the details of routing, we need to remind ourselves of the key question we should be asking anytime we try to build a mechanism for the Internet: “Does this solution scale?” The answer for the algorithms and protocols described in this lecture is no. They are designed for networks of fairly modest size—fewer than a hundred nodes, in practice. However, the solutions we describe do serve as a building block for a hierarchical routing infrastructure that is used in the Internet today. Specifically, the protocols described in this section are collectively known as </a:t>
            </a:r>
            <a:r>
              <a:rPr lang="en-US" sz="1200" i="1" kern="1200" baseline="0" dirty="0" smtClean="0">
                <a:solidFill>
                  <a:schemeClr val="tx1"/>
                </a:solidFill>
                <a:latin typeface="+mn-lt"/>
                <a:ea typeface="+mn-ea"/>
                <a:cs typeface="+mn-cs"/>
              </a:rPr>
              <a:t>intra-domain </a:t>
            </a:r>
            <a:r>
              <a:rPr lang="en-US" sz="1200" i="1" kern="1200" baseline="0" dirty="0" smtClean="0">
                <a:solidFill>
                  <a:schemeClr val="tx1"/>
                </a:solidFill>
                <a:latin typeface="+mn-lt"/>
                <a:ea typeface="+mn-ea"/>
                <a:cs typeface="+mn-cs"/>
              </a:rPr>
              <a:t>routing protocols, or interior gateway protocols (IGPs). To understand </a:t>
            </a:r>
            <a:r>
              <a:rPr lang="en-US" sz="1200" kern="1200" baseline="0" dirty="0" smtClean="0">
                <a:solidFill>
                  <a:schemeClr val="tx1"/>
                </a:solidFill>
                <a:latin typeface="+mn-lt"/>
                <a:ea typeface="+mn-ea"/>
                <a:cs typeface="+mn-cs"/>
              </a:rPr>
              <a:t>these terms, we need to define a routing </a:t>
            </a:r>
            <a:r>
              <a:rPr lang="en-US" sz="1200" i="1" kern="1200" baseline="0" dirty="0" smtClean="0">
                <a:solidFill>
                  <a:schemeClr val="tx1"/>
                </a:solidFill>
                <a:latin typeface="+mn-lt"/>
                <a:ea typeface="+mn-ea"/>
                <a:cs typeface="+mn-cs"/>
              </a:rPr>
              <a:t>domain: A good working definition is an </a:t>
            </a:r>
            <a:r>
              <a:rPr lang="en-US" sz="1200" kern="1200" baseline="0" dirty="0" smtClean="0">
                <a:solidFill>
                  <a:schemeClr val="tx1"/>
                </a:solidFill>
                <a:latin typeface="+mn-lt"/>
                <a:ea typeface="+mn-ea"/>
                <a:cs typeface="+mn-cs"/>
              </a:rPr>
              <a:t>internetwork in which all the routers are under the same </a:t>
            </a:r>
            <a:r>
              <a:rPr lang="en-US" sz="1200" kern="1200" baseline="0" dirty="0" smtClean="0">
                <a:solidFill>
                  <a:schemeClr val="tx1"/>
                </a:solidFill>
                <a:latin typeface="+mn-lt"/>
                <a:ea typeface="+mn-ea"/>
                <a:cs typeface="+mn-cs"/>
              </a:rPr>
              <a:t>administrative </a:t>
            </a:r>
            <a:r>
              <a:rPr lang="en-US" sz="1200" kern="1200" baseline="0" dirty="0" smtClean="0">
                <a:solidFill>
                  <a:schemeClr val="tx1"/>
                </a:solidFill>
                <a:latin typeface="+mn-lt"/>
                <a:ea typeface="+mn-ea"/>
                <a:cs typeface="+mn-cs"/>
              </a:rPr>
              <a:t>control (e.g., a single university campus or the network of a single Internet service provider). The </a:t>
            </a:r>
          </a:p>
          <a:p>
            <a:r>
              <a:rPr lang="en-US" sz="1200" kern="1200" baseline="0" dirty="0" smtClean="0">
                <a:solidFill>
                  <a:schemeClr val="tx1"/>
                </a:solidFill>
                <a:latin typeface="+mn-lt"/>
                <a:ea typeface="+mn-ea"/>
                <a:cs typeface="+mn-cs"/>
              </a:rPr>
              <a:t>relevance of this definition will become apparent in the next section when we look at </a:t>
            </a:r>
            <a:r>
              <a:rPr lang="en-US" sz="1200" i="1" kern="1200" baseline="0" dirty="0" smtClean="0">
                <a:solidFill>
                  <a:schemeClr val="tx1"/>
                </a:solidFill>
                <a:latin typeface="+mn-lt"/>
                <a:ea typeface="+mn-ea"/>
                <a:cs typeface="+mn-cs"/>
              </a:rPr>
              <a:t>inter-domain </a:t>
            </a:r>
            <a:r>
              <a:rPr lang="en-US" sz="1200" i="1" kern="1200" baseline="0" dirty="0" smtClean="0">
                <a:solidFill>
                  <a:schemeClr val="tx1"/>
                </a:solidFill>
                <a:latin typeface="+mn-lt"/>
                <a:ea typeface="+mn-ea"/>
                <a:cs typeface="+mn-cs"/>
              </a:rPr>
              <a:t>routing protocols. For now, the important thing to keep in mind is that we </a:t>
            </a:r>
            <a:r>
              <a:rPr lang="en-US" sz="1200" kern="1200" baseline="0" dirty="0" smtClean="0">
                <a:solidFill>
                  <a:schemeClr val="tx1"/>
                </a:solidFill>
                <a:latin typeface="+mn-lt"/>
                <a:ea typeface="+mn-ea"/>
                <a:cs typeface="+mn-cs"/>
              </a:rPr>
              <a:t>are considering the problem of routing in the context of small to midsized networks, not for a network the size of the Internet.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restate an important distinction, which is often neglected, between </a:t>
            </a:r>
            <a:r>
              <a:rPr lang="en-US" sz="1200" i="1" kern="1200" baseline="0" dirty="0" smtClean="0">
                <a:solidFill>
                  <a:schemeClr val="tx1"/>
                </a:solidFill>
                <a:latin typeface="+mn-lt"/>
                <a:ea typeface="+mn-ea"/>
                <a:cs typeface="+mn-cs"/>
              </a:rPr>
              <a:t>forwarding and routing. Forwarding consists of taking a packet, looking at its destination</a:t>
            </a:r>
          </a:p>
          <a:p>
            <a:r>
              <a:rPr lang="en-US" sz="1200" kern="1200" baseline="0" dirty="0" smtClean="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p>
          <a:p>
            <a:endParaRPr lang="en-US" b="0" i="0" baseline="0" dirty="0" smtClean="0"/>
          </a:p>
          <a:p>
            <a:r>
              <a:rPr lang="en-US" sz="1200" kern="1200" baseline="0" dirty="0" smtClean="0">
                <a:solidFill>
                  <a:schemeClr val="tx1"/>
                </a:solidFill>
                <a:latin typeface="+mn-lt"/>
                <a:ea typeface="+mn-ea"/>
                <a:cs typeface="+mn-cs"/>
              </a:rPr>
              <a:t>While the terms </a:t>
            </a:r>
            <a:r>
              <a:rPr lang="en-US" sz="1200" i="1" kern="1200" baseline="0" dirty="0" smtClean="0">
                <a:solidFill>
                  <a:schemeClr val="tx1"/>
                </a:solidFill>
                <a:latin typeface="+mn-lt"/>
                <a:ea typeface="+mn-ea"/>
                <a:cs typeface="+mn-cs"/>
              </a:rPr>
              <a:t>forwarding table and routing table are sometimes used interchangeably, </a:t>
            </a:r>
            <a:r>
              <a:rPr lang="en-US" sz="1200" kern="1200" baseline="0" dirty="0" smtClean="0">
                <a:solidFill>
                  <a:schemeClr val="tx1"/>
                </a:solidFill>
                <a:latin typeface="+mn-lt"/>
                <a:ea typeface="+mn-ea"/>
                <a:cs typeface="+mn-cs"/>
              </a:rPr>
              <a:t>we will make a distinction between them here. The forwarding table is</a:t>
            </a:r>
          </a:p>
          <a:p>
            <a:r>
              <a:rPr lang="en-US" sz="1200" kern="1200" baseline="0" dirty="0" smtClean="0">
                <a:solidFill>
                  <a:schemeClr val="tx1"/>
                </a:solidFill>
                <a:latin typeface="+mn-lt"/>
                <a:ea typeface="+mn-ea"/>
                <a:cs typeface="+mn-cs"/>
              </a:rPr>
              <a:t>used when a packet is being forwarded and so must contain enough information to accomplish the forwarding function. This means that a row in the forwarding table contains the mapping from a network number to an outgoing interface and some MAC information, such as the Ethernet address of the next hop. The routing table, on the other hand, is the table that is built up by the routing algorithms as a precursor to building the forwarding table. It generally contains  mappings from network numbers to next hops. It may also contain information about how this information was learned, so that the router will be able to decide when it should discard some information.</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restate an important distinction, which is often neglected, between </a:t>
            </a:r>
            <a:r>
              <a:rPr lang="en-US" sz="1200" i="1" kern="1200" baseline="0" dirty="0" smtClean="0">
                <a:solidFill>
                  <a:schemeClr val="tx1"/>
                </a:solidFill>
                <a:latin typeface="+mn-lt"/>
                <a:ea typeface="+mn-ea"/>
                <a:cs typeface="+mn-cs"/>
              </a:rPr>
              <a:t>forwarding and routing. Forwarding consists of taking a packet, looking at its destination</a:t>
            </a:r>
          </a:p>
          <a:p>
            <a:r>
              <a:rPr lang="en-US" sz="1200" kern="1200" baseline="0" dirty="0" smtClean="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p>
          <a:p>
            <a:endParaRPr lang="en-US" b="0" i="0" baseline="0" dirty="0" smtClean="0"/>
          </a:p>
          <a:p>
            <a:r>
              <a:rPr lang="en-US" sz="1200" kern="1200" baseline="0" dirty="0" smtClean="0">
                <a:solidFill>
                  <a:schemeClr val="tx1"/>
                </a:solidFill>
                <a:latin typeface="+mn-lt"/>
                <a:ea typeface="+mn-ea"/>
                <a:cs typeface="+mn-cs"/>
              </a:rPr>
              <a:t>While the terms </a:t>
            </a:r>
            <a:r>
              <a:rPr lang="en-US" sz="1200" i="1" kern="1200" baseline="0" dirty="0" smtClean="0">
                <a:solidFill>
                  <a:schemeClr val="tx1"/>
                </a:solidFill>
                <a:latin typeface="+mn-lt"/>
                <a:ea typeface="+mn-ea"/>
                <a:cs typeface="+mn-cs"/>
              </a:rPr>
              <a:t>forwarding table and routing table are sometimes used interchangeably, </a:t>
            </a:r>
            <a:r>
              <a:rPr lang="en-US" sz="1200" kern="1200" baseline="0" dirty="0" smtClean="0">
                <a:solidFill>
                  <a:schemeClr val="tx1"/>
                </a:solidFill>
                <a:latin typeface="+mn-lt"/>
                <a:ea typeface="+mn-ea"/>
                <a:cs typeface="+mn-cs"/>
              </a:rPr>
              <a:t>we will make a distinction between them here. The forwarding table is</a:t>
            </a:r>
          </a:p>
          <a:p>
            <a:r>
              <a:rPr lang="en-US" sz="1200" kern="1200" baseline="0" dirty="0" smtClean="0">
                <a:solidFill>
                  <a:schemeClr val="tx1"/>
                </a:solidFill>
                <a:latin typeface="+mn-lt"/>
                <a:ea typeface="+mn-ea"/>
                <a:cs typeface="+mn-cs"/>
              </a:rPr>
              <a:t>used when a packet is being forwarded and so must contain enough information to accomplish the forwarding function. This means that a row in the forwarding table contains the mapping from a network number to an outgoing interface and some MAC information, such as the Ethernet address of the next hop. The routing table, on the other hand, is the table that is built up by the routing algorithms as a precursor to building the forwarding table. It generally contains  mappings from network numbers to next hops. It may also contain information about how this information was learned, so that the router will be able to decide when it should discard some information.</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Scale: As the number of routers becomes large, the overhead involved in computing, storing, and communicating routing information becomes prohibitive. Today’s public Internet consists of hundreds of millions of hosts. Storing routing information to each of these hosts will require enormous amounts of memory.</a:t>
            </a:r>
          </a:p>
          <a:p>
            <a:endParaRPr lang="en-US" b="0" i="0" baseline="0" dirty="0" smtClean="0"/>
          </a:p>
          <a:p>
            <a:r>
              <a:rPr lang="en-US" b="0" i="0" baseline="0" dirty="0" smtClean="0"/>
              <a:t>The bandwidth overhead required for building the routing table will leave no bandwidth for actual transmission of data. Clearly, something must be done to reduce the complexity of route computation in networks as large as the public Internet.</a:t>
            </a:r>
          </a:p>
          <a:p>
            <a:endParaRPr lang="en-US" b="0" i="0" baseline="0" dirty="0" smtClean="0"/>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6/9/2009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6/9/2009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6/9/2009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6/9/2009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0.gif"/></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4: Internetworking</a:t>
            </a:r>
            <a:endParaRPr lang="th-TH" sz="4000" b="1" kern="1200" dirty="0">
              <a:ln>
                <a:solidFill>
                  <a:schemeClr val="tx1"/>
                </a:solidFill>
              </a:ln>
              <a:solidFill>
                <a:schemeClr val="bg1"/>
              </a:solidFill>
              <a:latin typeface="Tahoma" pitchFamily="34" charset="0"/>
              <a:cs typeface="Tahoma" pitchFamily="34" charset="0"/>
            </a:endParaRPr>
          </a:p>
        </p:txBody>
      </p:sp>
      <p:sp>
        <p:nvSpPr>
          <p:cNvPr id="6" name="TextBox 5"/>
          <p:cNvSpPr txBox="1"/>
          <p:nvPr/>
        </p:nvSpPr>
        <p:spPr>
          <a:xfrm>
            <a:off x="0" y="1066800"/>
            <a:ext cx="91440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dirty="0" smtClean="0">
                <a:solidFill>
                  <a:schemeClr val="accent6">
                    <a:lumMod val="75000"/>
                  </a:schemeClr>
                </a:solidFill>
                <a:effectLst>
                  <a:outerShdw blurRad="38100" dist="38100" dir="2700000" algn="tl">
                    <a:srgbClr val="000000">
                      <a:alpha val="43137"/>
                    </a:srgbClr>
                  </a:outerShdw>
                </a:effectLst>
                <a:latin typeface="Calibri"/>
              </a:rPr>
              <a:t>How to route packets?</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pic>
        <p:nvPicPr>
          <p:cNvPr id="11" name="Picture 4"/>
          <p:cNvPicPr>
            <a:picLocks noChangeAspect="1" noChangeArrowheads="1"/>
          </p:cNvPicPr>
          <p:nvPr/>
        </p:nvPicPr>
        <p:blipFill>
          <a:blip r:embed="rId3">
            <a:duotone>
              <a:prstClr val="black"/>
              <a:schemeClr val="accent6">
                <a:tint val="45000"/>
                <a:satMod val="400000"/>
              </a:schemeClr>
            </a:duotone>
          </a:blip>
          <a:srcRect l="6250" r="29375" b="8333"/>
          <a:stretch>
            <a:fillRect/>
          </a:stretch>
        </p:blipFill>
        <p:spPr bwMode="auto">
          <a:xfrm>
            <a:off x="1752600" y="2209800"/>
            <a:ext cx="5299364" cy="3886200"/>
          </a:xfrm>
          <a:prstGeom prst="rect">
            <a:avLst/>
          </a:prstGeom>
          <a:solidFill>
            <a:srgbClr val="000000">
              <a:shade val="95000"/>
            </a:srgbClr>
          </a:solidFill>
          <a:ln w="28575" cap="sq">
            <a:solidFill>
              <a:schemeClr val="accent6">
                <a:lumMod val="75000"/>
              </a:schemeClr>
            </a:solidFill>
            <a:miter lim="800000"/>
          </a:ln>
          <a:effectLst>
            <a:outerShdw blurRad="254000" dist="190500" dir="2700000" sy="90000" algn="bl" rotWithShape="0">
              <a:srgbClr val="000000">
                <a:alpha val="40000"/>
              </a:srgbClr>
            </a:outerShdw>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Distance Vector </a:t>
            </a:r>
            <a:r>
              <a:rPr lang="en-US" sz="4400" b="1" kern="1200" dirty="0" smtClean="0">
                <a:ln>
                  <a:solidFill>
                    <a:prstClr val="white"/>
                  </a:solidFill>
                </a:ln>
                <a:solidFill>
                  <a:prstClr val="black"/>
                </a:solidFill>
                <a:latin typeface="Tahoma" pitchFamily="34" charset="0"/>
                <a:ea typeface="+mn-ea"/>
                <a:cs typeface="Tahoma" pitchFamily="34" charset="0"/>
              </a:rPr>
              <a:t>(DV)</a:t>
            </a:r>
            <a:r>
              <a:rPr lang="en-US" sz="4800" b="1" kern="1200" dirty="0" smtClean="0">
                <a:ln>
                  <a:solidFill>
                    <a:prstClr val="white"/>
                  </a:solidFill>
                </a:ln>
                <a:solidFill>
                  <a:prstClr val="black"/>
                </a:solidFill>
                <a:latin typeface="Tahoma" pitchFamily="34" charset="0"/>
                <a:ea typeface="+mn-ea"/>
                <a:cs typeface="Tahoma" pitchFamily="34" charset="0"/>
              </a:rPr>
              <a:t> Routing</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Distance Vector (DV) Routing</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3"/>
          <p:cNvSpPr txBox="1">
            <a:spLocks noChangeArrowheads="1"/>
          </p:cNvSpPr>
          <p:nvPr/>
        </p:nvSpPr>
        <p:spPr bwMode="auto">
          <a:xfrm>
            <a:off x="76200" y="1143000"/>
            <a:ext cx="87630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600" b="1" i="0" u="none" strike="noStrike" kern="1200" cap="none" spc="0" normalizeH="0" baseline="0" noProof="0" dirty="0" smtClean="0">
                <a:ln w="0" cap="rnd" cmpd="thickThin">
                  <a:solidFill>
                    <a:prstClr val="black"/>
                  </a:solidFill>
                  <a:bevel/>
                </a:ln>
                <a:solidFill>
                  <a:srgbClr val="FF0000"/>
                </a:solidFill>
                <a:effectLst/>
                <a:uLnTx/>
                <a:uFillTx/>
                <a:latin typeface="Microsoft Sans Serif" pitchFamily="34" charset="0"/>
                <a:ea typeface="+mn-ea"/>
                <a:cs typeface="Microsoft Sans Serif" pitchFamily="34" charset="0"/>
              </a:rPr>
              <a:t>DV: </a:t>
            </a:r>
            <a:r>
              <a:rPr kumimoji="0" lang="en-US" sz="26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one-dimensional</a:t>
            </a:r>
            <a:r>
              <a:rPr kumimoji="0" lang="en-US" sz="26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array containing distances </a:t>
            </a:r>
            <a:r>
              <a:rPr kumimoji="0" lang="en-US" sz="2600" b="1" i="0" u="none" strike="noStrike" kern="1200" cap="none" spc="0" normalizeH="0" noProof="0" dirty="0" smtClean="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(cost) </a:t>
            </a:r>
            <a:r>
              <a:rPr kumimoji="0" lang="en-US" sz="26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to all other nodes</a:t>
            </a: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6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DVs initialized</a:t>
            </a:r>
            <a:r>
              <a:rPr kumimoji="0" lang="en-US" sz="26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with costs of direct links and </a:t>
            </a:r>
            <a:r>
              <a:rPr kumimoji="0" lang="en-US" sz="26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communicated</a:t>
            </a:r>
            <a:r>
              <a:rPr kumimoji="0" lang="en-US" sz="26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with (direct) neighbors</a:t>
            </a:r>
          </a:p>
          <a:p>
            <a:pPr marL="514350" indent="-514350" eaLnBrk="0" fontAlgn="base" hangingPunct="0">
              <a:lnSpc>
                <a:spcPct val="150000"/>
              </a:lnSpc>
              <a:spcBef>
                <a:spcPct val="20000"/>
              </a:spcBef>
              <a:spcAft>
                <a:spcPct val="0"/>
              </a:spcAft>
              <a:buClr>
                <a:srgbClr val="FF6600"/>
              </a:buClr>
              <a:buSzPct val="100000"/>
              <a:buFont typeface="+mj-lt"/>
              <a:buAutoNum type="arabicPeriod"/>
            </a:pPr>
            <a:r>
              <a:rPr lang="en-US" sz="2600" b="1" dirty="0" smtClean="0">
                <a:ln w="0" cap="rnd" cmpd="thickThin">
                  <a:solidFill>
                    <a:prstClr val="black"/>
                  </a:solidFill>
                  <a:bevel/>
                </a:ln>
                <a:solidFill>
                  <a:srgbClr val="C00000"/>
                </a:solidFill>
                <a:latin typeface="Microsoft Sans Serif" pitchFamily="34" charset="0"/>
                <a:cs typeface="Microsoft Sans Serif" pitchFamily="34" charset="0"/>
              </a:rPr>
              <a:t>Bellman-Ford Equation: </a:t>
            </a:r>
          </a:p>
          <a:p>
            <a:pPr marL="514350" indent="-514350" eaLnBrk="0" fontAlgn="base" hangingPunct="0">
              <a:lnSpc>
                <a:spcPct val="150000"/>
              </a:lnSpc>
              <a:spcBef>
                <a:spcPct val="20000"/>
              </a:spcBef>
              <a:spcAft>
                <a:spcPct val="0"/>
              </a:spcAft>
              <a:buClr>
                <a:srgbClr val="FF6600"/>
              </a:buClr>
              <a:buSzPct val="100000"/>
            </a:pPr>
            <a:r>
              <a:rPr lang="en-US" sz="2600" b="1" dirty="0" smtClean="0">
                <a:ln w="0" cap="rnd" cmpd="thickThin">
                  <a:solidFill>
                    <a:prstClr val="black"/>
                  </a:solidFill>
                  <a:bevel/>
                </a:ln>
                <a:solidFill>
                  <a:srgbClr val="3333CC"/>
                </a:solidFill>
                <a:latin typeface="Microsoft Sans Serif" pitchFamily="34" charset="0"/>
                <a:cs typeface="Microsoft Sans Serif" pitchFamily="34" charset="0"/>
              </a:rPr>
              <a:t>	</a:t>
            </a:r>
            <a:endParaRPr lang="es-ES" sz="2800" b="1" dirty="0" smtClean="0">
              <a:ln>
                <a:solidFill>
                  <a:schemeClr val="tx1"/>
                </a:solidFill>
              </a:ln>
              <a:solidFill>
                <a:schemeClr val="accent6">
                  <a:lumMod val="75000"/>
                </a:schemeClr>
              </a:solidFill>
            </a:endParaRPr>
          </a:p>
          <a:p>
            <a:pPr marL="514350" indent="-514350" eaLnBrk="0" fontAlgn="base" hangingPunct="0">
              <a:lnSpc>
                <a:spcPct val="150000"/>
              </a:lnSpc>
              <a:spcBef>
                <a:spcPct val="20000"/>
              </a:spcBef>
              <a:spcAft>
                <a:spcPct val="0"/>
              </a:spcAft>
              <a:buClr>
                <a:srgbClr val="FF6600"/>
              </a:buClr>
              <a:buSzPct val="100000"/>
            </a:pPr>
            <a:r>
              <a:rPr lang="es-ES" sz="2800" b="1" dirty="0" smtClean="0">
                <a:ln>
                  <a:solidFill>
                    <a:schemeClr val="tx1"/>
                  </a:solidFill>
                </a:ln>
                <a:solidFill>
                  <a:schemeClr val="accent6">
                    <a:lumMod val="75000"/>
                  </a:schemeClr>
                </a:solidFill>
              </a:rPr>
              <a:t>	</a:t>
            </a:r>
            <a:r>
              <a:rPr lang="es-ES" sz="2800" b="1" dirty="0" smtClean="0">
                <a:ln>
                  <a:solidFill>
                    <a:schemeClr val="tx1"/>
                  </a:solidFill>
                </a:ln>
                <a:solidFill>
                  <a:srgbClr val="C00000"/>
                </a:solidFill>
              </a:rPr>
              <a:t> </a:t>
            </a:r>
            <a:r>
              <a:rPr lang="es-ES" sz="2800" b="1" dirty="0" err="1" smtClean="0"/>
              <a:t>d</a:t>
            </a:r>
            <a:r>
              <a:rPr lang="es-ES" sz="2800" b="1" baseline="-25000" dirty="0" err="1" smtClean="0"/>
              <a:t>x</a:t>
            </a:r>
            <a:r>
              <a:rPr lang="es-ES" sz="2800" b="1" dirty="0" smtClean="0"/>
              <a:t>(y) = </a:t>
            </a:r>
            <a:r>
              <a:rPr lang="es-ES" sz="2800" b="1" dirty="0" err="1" smtClean="0"/>
              <a:t>minimum</a:t>
            </a:r>
            <a:r>
              <a:rPr lang="es-ES" sz="2800" b="1" dirty="0" smtClean="0"/>
              <a:t> </a:t>
            </a:r>
            <a:r>
              <a:rPr lang="es-ES" sz="2800" b="1" dirty="0" err="1" smtClean="0"/>
              <a:t>cost</a:t>
            </a:r>
            <a:r>
              <a:rPr lang="es-ES" sz="2800" b="1" dirty="0" smtClean="0"/>
              <a:t> </a:t>
            </a:r>
            <a:r>
              <a:rPr lang="es-ES" sz="2800" b="1" dirty="0" err="1" smtClean="0"/>
              <a:t>path</a:t>
            </a:r>
            <a:r>
              <a:rPr lang="es-ES" sz="2800" b="1" dirty="0" smtClean="0"/>
              <a:t> </a:t>
            </a:r>
            <a:r>
              <a:rPr lang="es-ES" sz="2800" b="1" dirty="0" err="1" smtClean="0"/>
              <a:t>between</a:t>
            </a:r>
            <a:r>
              <a:rPr lang="es-ES" sz="2800" b="1" dirty="0" smtClean="0"/>
              <a:t> x and y</a:t>
            </a:r>
          </a:p>
          <a:p>
            <a:pPr marL="514350" indent="-514350" eaLnBrk="0" fontAlgn="base" hangingPunct="0">
              <a:spcBef>
                <a:spcPct val="20000"/>
              </a:spcBef>
              <a:spcAft>
                <a:spcPct val="0"/>
              </a:spcAft>
              <a:buClr>
                <a:srgbClr val="FF6600"/>
              </a:buClr>
              <a:buSzPct val="100000"/>
            </a:pPr>
            <a:r>
              <a:rPr lang="es-ES" sz="2800" b="1" dirty="0" smtClean="0">
                <a:ln>
                  <a:solidFill>
                    <a:schemeClr val="tx1"/>
                  </a:solidFill>
                </a:ln>
                <a:solidFill>
                  <a:srgbClr val="C00000"/>
                </a:solidFill>
              </a:rPr>
              <a:t>	 </a:t>
            </a:r>
            <a:r>
              <a:rPr lang="es-ES" sz="2800" b="1" dirty="0" smtClean="0"/>
              <a:t>c(x, z) = </a:t>
            </a:r>
            <a:r>
              <a:rPr lang="es-ES" sz="2800" b="1" dirty="0" err="1" smtClean="0"/>
              <a:t>cost</a:t>
            </a:r>
            <a:r>
              <a:rPr lang="es-ES" sz="2800" b="1" dirty="0" smtClean="0"/>
              <a:t> of link </a:t>
            </a:r>
            <a:r>
              <a:rPr lang="es-ES" sz="2800" b="1" dirty="0" err="1" smtClean="0"/>
              <a:t>between</a:t>
            </a:r>
            <a:r>
              <a:rPr lang="es-ES" sz="2800" b="1" dirty="0" smtClean="0"/>
              <a:t> x and z</a:t>
            </a:r>
            <a:endParaRPr lang="es-ES" sz="2800" b="1" dirty="0" smtClean="0">
              <a:ln>
                <a:solidFill>
                  <a:schemeClr val="tx1"/>
                </a:solidFill>
              </a:ln>
              <a:solidFill>
                <a:schemeClr val="accent6">
                  <a:lumMod val="75000"/>
                </a:schemeClr>
              </a:solidFill>
            </a:endParaRPr>
          </a:p>
        </p:txBody>
      </p:sp>
      <p:sp>
        <p:nvSpPr>
          <p:cNvPr id="6" name="TextBox 5"/>
          <p:cNvSpPr txBox="1"/>
          <p:nvPr/>
        </p:nvSpPr>
        <p:spPr>
          <a:xfrm>
            <a:off x="609600" y="4419600"/>
            <a:ext cx="5181600" cy="738664"/>
          </a:xfrm>
          <a:prstGeom prst="rect">
            <a:avLst/>
          </a:prstGeom>
          <a:solidFill>
            <a:schemeClr val="bg1">
              <a:lumMod val="75000"/>
            </a:schemeClr>
          </a:solidFill>
        </p:spPr>
        <p:txBody>
          <a:bodyPr wrap="square" rtlCol="0">
            <a:spAutoFit/>
          </a:bodyPr>
          <a:lstStyle/>
          <a:p>
            <a:pPr marL="514350" lvl="0" indent="-514350" eaLnBrk="0" fontAlgn="base" hangingPunct="0">
              <a:lnSpc>
                <a:spcPct val="150000"/>
              </a:lnSpc>
              <a:spcBef>
                <a:spcPct val="20000"/>
              </a:spcBef>
              <a:spcAft>
                <a:spcPct val="0"/>
              </a:spcAft>
              <a:buClr>
                <a:srgbClr val="FF6600"/>
              </a:buClr>
              <a:buSzPct val="100000"/>
            </a:pPr>
            <a:r>
              <a:rPr lang="es-ES" sz="2800" b="1" dirty="0" err="1" smtClean="0">
                <a:ln>
                  <a:solidFill>
                    <a:prstClr val="black"/>
                  </a:solidFill>
                </a:ln>
                <a:solidFill>
                  <a:srgbClr val="C00000"/>
                </a:solidFill>
              </a:rPr>
              <a:t>d</a:t>
            </a:r>
            <a:r>
              <a:rPr lang="es-ES" sz="2800" b="1" baseline="-25000" dirty="0" err="1" smtClean="0">
                <a:ln>
                  <a:solidFill>
                    <a:prstClr val="black"/>
                  </a:solidFill>
                </a:ln>
                <a:solidFill>
                  <a:srgbClr val="C00000"/>
                </a:solidFill>
              </a:rPr>
              <a:t>x</a:t>
            </a:r>
            <a:r>
              <a:rPr lang="es-ES" sz="2800" b="1" dirty="0" smtClean="0">
                <a:ln>
                  <a:solidFill>
                    <a:prstClr val="black"/>
                  </a:solidFill>
                </a:ln>
                <a:solidFill>
                  <a:srgbClr val="C00000"/>
                </a:solidFill>
              </a:rPr>
              <a:t>(y) </a:t>
            </a:r>
            <a:r>
              <a:rPr lang="es-ES" sz="2800" b="1" dirty="0" smtClean="0">
                <a:solidFill>
                  <a:prstClr val="black"/>
                </a:solidFill>
              </a:rPr>
              <a:t>= </a:t>
            </a:r>
            <a:r>
              <a:rPr lang="es-ES" sz="2800" b="1" dirty="0" smtClean="0">
                <a:ln>
                  <a:solidFill>
                    <a:prstClr val="black"/>
                  </a:solidFill>
                </a:ln>
                <a:solidFill>
                  <a:srgbClr val="F79646">
                    <a:lumMod val="75000"/>
                  </a:srgbClr>
                </a:solidFill>
              </a:rPr>
              <a:t>min {</a:t>
            </a:r>
            <a:r>
              <a:rPr lang="es-ES" sz="2800" b="1" dirty="0" err="1" smtClean="0">
                <a:ln>
                  <a:solidFill>
                    <a:prstClr val="black"/>
                  </a:solidFill>
                </a:ln>
                <a:solidFill>
                  <a:srgbClr val="C00000"/>
                </a:solidFill>
              </a:rPr>
              <a:t>d</a:t>
            </a:r>
            <a:r>
              <a:rPr lang="es-ES" sz="2800" b="1" baseline="-25000" dirty="0" err="1" smtClean="0">
                <a:ln>
                  <a:solidFill>
                    <a:prstClr val="black"/>
                  </a:solidFill>
                </a:ln>
                <a:solidFill>
                  <a:srgbClr val="C00000"/>
                </a:solidFill>
              </a:rPr>
              <a:t>x</a:t>
            </a:r>
            <a:r>
              <a:rPr lang="es-ES" sz="2800" b="1" dirty="0" smtClean="0">
                <a:ln>
                  <a:solidFill>
                    <a:prstClr val="black"/>
                  </a:solidFill>
                </a:ln>
                <a:solidFill>
                  <a:srgbClr val="C00000"/>
                </a:solidFill>
              </a:rPr>
              <a:t>(y)</a:t>
            </a:r>
            <a:r>
              <a:rPr lang="es-ES" sz="2800" b="1" dirty="0" smtClean="0">
                <a:solidFill>
                  <a:srgbClr val="1F497D">
                    <a:lumMod val="50000"/>
                  </a:srgbClr>
                </a:solidFill>
              </a:rPr>
              <a:t>, </a:t>
            </a:r>
            <a:r>
              <a:rPr lang="es-ES" sz="2800" b="1" dirty="0" smtClean="0">
                <a:ln>
                  <a:solidFill>
                    <a:prstClr val="black"/>
                  </a:solidFill>
                </a:ln>
                <a:solidFill>
                  <a:srgbClr val="FF0000"/>
                </a:solidFill>
              </a:rPr>
              <a:t> </a:t>
            </a:r>
            <a:r>
              <a:rPr lang="es-ES" sz="2800" b="1" dirty="0" smtClean="0">
                <a:ln>
                  <a:solidFill>
                    <a:prstClr val="black"/>
                  </a:solidFill>
                </a:ln>
                <a:solidFill>
                  <a:srgbClr val="4F81BD"/>
                </a:solidFill>
              </a:rPr>
              <a:t>(</a:t>
            </a:r>
            <a:r>
              <a:rPr lang="es-ES" sz="2800" b="1" dirty="0" smtClean="0">
                <a:solidFill>
                  <a:prstClr val="black"/>
                </a:solidFill>
              </a:rPr>
              <a:t>c(x, z) + </a:t>
            </a:r>
            <a:r>
              <a:rPr lang="es-ES" sz="2800" b="1" dirty="0" err="1" smtClean="0">
                <a:solidFill>
                  <a:prstClr val="black"/>
                </a:solidFill>
              </a:rPr>
              <a:t>d</a:t>
            </a:r>
            <a:r>
              <a:rPr lang="es-ES" sz="2800" b="1" baseline="-25000" dirty="0" err="1" smtClean="0">
                <a:solidFill>
                  <a:prstClr val="black"/>
                </a:solidFill>
              </a:rPr>
              <a:t>z</a:t>
            </a:r>
            <a:r>
              <a:rPr lang="es-ES" sz="2800" b="1" dirty="0" smtClean="0">
                <a:solidFill>
                  <a:prstClr val="black"/>
                </a:solidFill>
              </a:rPr>
              <a:t>(y)</a:t>
            </a:r>
            <a:r>
              <a:rPr lang="es-ES" sz="2800" b="1" dirty="0" smtClean="0">
                <a:ln>
                  <a:solidFill>
                    <a:prstClr val="black"/>
                  </a:solidFill>
                </a:ln>
                <a:solidFill>
                  <a:srgbClr val="4F81BD"/>
                </a:solidFill>
              </a:rPr>
              <a:t>)</a:t>
            </a:r>
            <a:r>
              <a:rPr lang="es-ES" sz="2800" b="1" dirty="0" smtClean="0">
                <a:ln>
                  <a:solidFill>
                    <a:prstClr val="black"/>
                  </a:solidFill>
                </a:ln>
                <a:solidFill>
                  <a:srgbClr val="F79646">
                    <a:lumMod val="75000"/>
                  </a:srgbClr>
                </a:solidFill>
              </a:rPr>
              <a:t>}</a:t>
            </a:r>
            <a:endParaRPr 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4"/>
          <p:cNvSpPr>
            <a:spLocks/>
          </p:cNvSpPr>
          <p:nvPr/>
        </p:nvSpPr>
        <p:spPr bwMode="auto">
          <a:xfrm>
            <a:off x="609600" y="762000"/>
            <a:ext cx="8088134" cy="6019800"/>
          </a:xfrm>
          <a:custGeom>
            <a:avLst/>
            <a:gdLst/>
            <a:ahLst/>
            <a:cxnLst>
              <a:cxn ang="0">
                <a:pos x="174" y="2758"/>
              </a:cxn>
              <a:cxn ang="0">
                <a:pos x="496" y="2540"/>
              </a:cxn>
              <a:cxn ang="0">
                <a:pos x="364" y="2254"/>
              </a:cxn>
              <a:cxn ang="0">
                <a:pos x="78" y="1966"/>
              </a:cxn>
              <a:cxn ang="0">
                <a:pos x="522" y="1948"/>
              </a:cxn>
              <a:cxn ang="0">
                <a:pos x="870" y="1940"/>
              </a:cxn>
              <a:cxn ang="0">
                <a:pos x="1192" y="1784"/>
              </a:cxn>
              <a:cxn ang="0">
                <a:pos x="1356" y="1488"/>
              </a:cxn>
              <a:cxn ang="0">
                <a:pos x="1504" y="1454"/>
              </a:cxn>
              <a:cxn ang="0">
                <a:pos x="1704" y="1374"/>
              </a:cxn>
              <a:cxn ang="0">
                <a:pos x="1860" y="1200"/>
              </a:cxn>
              <a:cxn ang="0">
                <a:pos x="1982" y="1036"/>
              </a:cxn>
              <a:cxn ang="0">
                <a:pos x="1992" y="862"/>
              </a:cxn>
              <a:cxn ang="0">
                <a:pos x="2138" y="818"/>
              </a:cxn>
              <a:cxn ang="0">
                <a:pos x="2226" y="670"/>
              </a:cxn>
              <a:cxn ang="0">
                <a:pos x="2322" y="400"/>
              </a:cxn>
              <a:cxn ang="0">
                <a:pos x="2512" y="96"/>
              </a:cxn>
              <a:cxn ang="0">
                <a:pos x="2956" y="0"/>
              </a:cxn>
              <a:cxn ang="0">
                <a:pos x="3234" y="192"/>
              </a:cxn>
              <a:cxn ang="0">
                <a:pos x="3548" y="348"/>
              </a:cxn>
              <a:cxn ang="0">
                <a:pos x="3544" y="418"/>
              </a:cxn>
              <a:cxn ang="0">
                <a:pos x="3464" y="572"/>
              </a:cxn>
              <a:cxn ang="0">
                <a:pos x="3284" y="598"/>
              </a:cxn>
              <a:cxn ang="0">
                <a:pos x="3048" y="610"/>
              </a:cxn>
              <a:cxn ang="0">
                <a:pos x="2776" y="614"/>
              </a:cxn>
              <a:cxn ang="0">
                <a:pos x="2856" y="754"/>
              </a:cxn>
              <a:cxn ang="0">
                <a:pos x="2894" y="882"/>
              </a:cxn>
              <a:cxn ang="0">
                <a:pos x="2942" y="1042"/>
              </a:cxn>
              <a:cxn ang="0">
                <a:pos x="3016" y="1158"/>
              </a:cxn>
              <a:cxn ang="0">
                <a:pos x="3166" y="1234"/>
              </a:cxn>
              <a:cxn ang="0">
                <a:pos x="2996" y="1372"/>
              </a:cxn>
              <a:cxn ang="0">
                <a:pos x="3038" y="1532"/>
              </a:cxn>
              <a:cxn ang="0">
                <a:pos x="2916" y="1660"/>
              </a:cxn>
              <a:cxn ang="0">
                <a:pos x="2820" y="1804"/>
              </a:cxn>
              <a:cxn ang="0">
                <a:pos x="2692" y="2038"/>
              </a:cxn>
              <a:cxn ang="0">
                <a:pos x="2548" y="2156"/>
              </a:cxn>
              <a:cxn ang="0">
                <a:pos x="2456" y="2306"/>
              </a:cxn>
              <a:cxn ang="0">
                <a:pos x="2356" y="2370"/>
              </a:cxn>
              <a:cxn ang="0">
                <a:pos x="2212" y="2412"/>
              </a:cxn>
              <a:cxn ang="0">
                <a:pos x="2142" y="2332"/>
              </a:cxn>
              <a:cxn ang="0">
                <a:pos x="2030" y="2460"/>
              </a:cxn>
              <a:cxn ang="0">
                <a:pos x="1918" y="2636"/>
              </a:cxn>
              <a:cxn ang="0">
                <a:pos x="2062" y="2706"/>
              </a:cxn>
              <a:cxn ang="0">
                <a:pos x="2078" y="2902"/>
              </a:cxn>
              <a:cxn ang="0">
                <a:pos x="2190" y="2956"/>
              </a:cxn>
              <a:cxn ang="0">
                <a:pos x="2260" y="3138"/>
              </a:cxn>
              <a:cxn ang="0">
                <a:pos x="2286" y="3260"/>
              </a:cxn>
              <a:cxn ang="0">
                <a:pos x="2212" y="3308"/>
              </a:cxn>
              <a:cxn ang="0">
                <a:pos x="2072" y="3282"/>
              </a:cxn>
              <a:cxn ang="0">
                <a:pos x="1944" y="3286"/>
              </a:cxn>
              <a:cxn ang="0">
                <a:pos x="1752" y="3292"/>
              </a:cxn>
              <a:cxn ang="0">
                <a:pos x="1640" y="3388"/>
              </a:cxn>
              <a:cxn ang="0">
                <a:pos x="1486" y="3414"/>
              </a:cxn>
              <a:cxn ang="0">
                <a:pos x="1400" y="3266"/>
              </a:cxn>
              <a:cxn ang="0">
                <a:pos x="1342" y="3148"/>
              </a:cxn>
              <a:cxn ang="0">
                <a:pos x="1236" y="3010"/>
              </a:cxn>
              <a:cxn ang="0">
                <a:pos x="1006" y="3014"/>
              </a:cxn>
              <a:cxn ang="0">
                <a:pos x="824" y="3026"/>
              </a:cxn>
              <a:cxn ang="0">
                <a:pos x="702" y="3010"/>
              </a:cxn>
              <a:cxn ang="0">
                <a:pos x="532" y="3014"/>
              </a:cxn>
              <a:cxn ang="0">
                <a:pos x="372" y="3014"/>
              </a:cxn>
              <a:cxn ang="0">
                <a:pos x="200" y="3020"/>
              </a:cxn>
              <a:cxn ang="0">
                <a:pos x="86" y="3018"/>
              </a:cxn>
            </a:cxnLst>
            <a:rect l="0" t="0" r="r" b="b"/>
            <a:pathLst>
              <a:path w="3634" h="3442">
                <a:moveTo>
                  <a:pt x="86" y="3018"/>
                </a:moveTo>
                <a:lnTo>
                  <a:pt x="104" y="2880"/>
                </a:lnTo>
                <a:lnTo>
                  <a:pt x="174" y="2758"/>
                </a:lnTo>
                <a:lnTo>
                  <a:pt x="270" y="2696"/>
                </a:lnTo>
                <a:lnTo>
                  <a:pt x="470" y="2688"/>
                </a:lnTo>
                <a:lnTo>
                  <a:pt x="496" y="2540"/>
                </a:lnTo>
                <a:lnTo>
                  <a:pt x="400" y="2532"/>
                </a:lnTo>
                <a:lnTo>
                  <a:pt x="408" y="2270"/>
                </a:lnTo>
                <a:lnTo>
                  <a:pt x="364" y="2254"/>
                </a:lnTo>
                <a:lnTo>
                  <a:pt x="312" y="2218"/>
                </a:lnTo>
                <a:lnTo>
                  <a:pt x="174" y="2158"/>
                </a:lnTo>
                <a:lnTo>
                  <a:pt x="78" y="1966"/>
                </a:lnTo>
                <a:lnTo>
                  <a:pt x="0" y="1810"/>
                </a:lnTo>
                <a:lnTo>
                  <a:pt x="364" y="1958"/>
                </a:lnTo>
                <a:lnTo>
                  <a:pt x="522" y="1948"/>
                </a:lnTo>
                <a:lnTo>
                  <a:pt x="696" y="1974"/>
                </a:lnTo>
                <a:lnTo>
                  <a:pt x="738" y="1932"/>
                </a:lnTo>
                <a:lnTo>
                  <a:pt x="870" y="1940"/>
                </a:lnTo>
                <a:lnTo>
                  <a:pt x="982" y="1940"/>
                </a:lnTo>
                <a:lnTo>
                  <a:pt x="1192" y="1854"/>
                </a:lnTo>
                <a:lnTo>
                  <a:pt x="1192" y="1784"/>
                </a:lnTo>
                <a:lnTo>
                  <a:pt x="1200" y="1654"/>
                </a:lnTo>
                <a:lnTo>
                  <a:pt x="1260" y="1574"/>
                </a:lnTo>
                <a:lnTo>
                  <a:pt x="1356" y="1488"/>
                </a:lnTo>
                <a:lnTo>
                  <a:pt x="1444" y="1522"/>
                </a:lnTo>
                <a:lnTo>
                  <a:pt x="1522" y="1480"/>
                </a:lnTo>
                <a:lnTo>
                  <a:pt x="1504" y="1454"/>
                </a:lnTo>
                <a:lnTo>
                  <a:pt x="1564" y="1426"/>
                </a:lnTo>
                <a:lnTo>
                  <a:pt x="1618" y="1374"/>
                </a:lnTo>
                <a:lnTo>
                  <a:pt x="1704" y="1374"/>
                </a:lnTo>
                <a:lnTo>
                  <a:pt x="1756" y="1418"/>
                </a:lnTo>
                <a:lnTo>
                  <a:pt x="1844" y="1332"/>
                </a:lnTo>
                <a:lnTo>
                  <a:pt x="1860" y="1200"/>
                </a:lnTo>
                <a:lnTo>
                  <a:pt x="1878" y="1122"/>
                </a:lnTo>
                <a:lnTo>
                  <a:pt x="1912" y="1054"/>
                </a:lnTo>
                <a:lnTo>
                  <a:pt x="1982" y="1036"/>
                </a:lnTo>
                <a:lnTo>
                  <a:pt x="2044" y="992"/>
                </a:lnTo>
                <a:lnTo>
                  <a:pt x="2044" y="922"/>
                </a:lnTo>
                <a:lnTo>
                  <a:pt x="1992" y="862"/>
                </a:lnTo>
                <a:lnTo>
                  <a:pt x="1982" y="792"/>
                </a:lnTo>
                <a:lnTo>
                  <a:pt x="2060" y="810"/>
                </a:lnTo>
                <a:lnTo>
                  <a:pt x="2138" y="818"/>
                </a:lnTo>
                <a:lnTo>
                  <a:pt x="2226" y="792"/>
                </a:lnTo>
                <a:lnTo>
                  <a:pt x="2244" y="722"/>
                </a:lnTo>
                <a:lnTo>
                  <a:pt x="2226" y="670"/>
                </a:lnTo>
                <a:lnTo>
                  <a:pt x="2286" y="574"/>
                </a:lnTo>
                <a:lnTo>
                  <a:pt x="2322" y="488"/>
                </a:lnTo>
                <a:lnTo>
                  <a:pt x="2322" y="400"/>
                </a:lnTo>
                <a:lnTo>
                  <a:pt x="2252" y="280"/>
                </a:lnTo>
                <a:lnTo>
                  <a:pt x="2348" y="174"/>
                </a:lnTo>
                <a:lnTo>
                  <a:pt x="2512" y="96"/>
                </a:lnTo>
                <a:lnTo>
                  <a:pt x="2686" y="44"/>
                </a:lnTo>
                <a:lnTo>
                  <a:pt x="2852" y="44"/>
                </a:lnTo>
                <a:lnTo>
                  <a:pt x="2956" y="0"/>
                </a:lnTo>
                <a:lnTo>
                  <a:pt x="3112" y="44"/>
                </a:lnTo>
                <a:lnTo>
                  <a:pt x="3208" y="70"/>
                </a:lnTo>
                <a:lnTo>
                  <a:pt x="3234" y="192"/>
                </a:lnTo>
                <a:lnTo>
                  <a:pt x="3270" y="270"/>
                </a:lnTo>
                <a:lnTo>
                  <a:pt x="3400" y="306"/>
                </a:lnTo>
                <a:lnTo>
                  <a:pt x="3548" y="348"/>
                </a:lnTo>
                <a:lnTo>
                  <a:pt x="3634" y="348"/>
                </a:lnTo>
                <a:lnTo>
                  <a:pt x="3604" y="390"/>
                </a:lnTo>
                <a:lnTo>
                  <a:pt x="3544" y="418"/>
                </a:lnTo>
                <a:lnTo>
                  <a:pt x="3486" y="476"/>
                </a:lnTo>
                <a:lnTo>
                  <a:pt x="3476" y="540"/>
                </a:lnTo>
                <a:lnTo>
                  <a:pt x="3464" y="572"/>
                </a:lnTo>
                <a:lnTo>
                  <a:pt x="3396" y="562"/>
                </a:lnTo>
                <a:lnTo>
                  <a:pt x="3342" y="582"/>
                </a:lnTo>
                <a:lnTo>
                  <a:pt x="3284" y="598"/>
                </a:lnTo>
                <a:lnTo>
                  <a:pt x="3230" y="636"/>
                </a:lnTo>
                <a:lnTo>
                  <a:pt x="3176" y="626"/>
                </a:lnTo>
                <a:lnTo>
                  <a:pt x="3048" y="610"/>
                </a:lnTo>
                <a:lnTo>
                  <a:pt x="2958" y="578"/>
                </a:lnTo>
                <a:lnTo>
                  <a:pt x="2884" y="588"/>
                </a:lnTo>
                <a:lnTo>
                  <a:pt x="2776" y="614"/>
                </a:lnTo>
                <a:lnTo>
                  <a:pt x="2766" y="684"/>
                </a:lnTo>
                <a:lnTo>
                  <a:pt x="2846" y="694"/>
                </a:lnTo>
                <a:lnTo>
                  <a:pt x="2856" y="754"/>
                </a:lnTo>
                <a:lnTo>
                  <a:pt x="2910" y="774"/>
                </a:lnTo>
                <a:lnTo>
                  <a:pt x="2868" y="818"/>
                </a:lnTo>
                <a:lnTo>
                  <a:pt x="2894" y="882"/>
                </a:lnTo>
                <a:lnTo>
                  <a:pt x="2904" y="950"/>
                </a:lnTo>
                <a:lnTo>
                  <a:pt x="2884" y="1014"/>
                </a:lnTo>
                <a:lnTo>
                  <a:pt x="2942" y="1042"/>
                </a:lnTo>
                <a:lnTo>
                  <a:pt x="2952" y="1094"/>
                </a:lnTo>
                <a:lnTo>
                  <a:pt x="3016" y="1078"/>
                </a:lnTo>
                <a:lnTo>
                  <a:pt x="3016" y="1158"/>
                </a:lnTo>
                <a:lnTo>
                  <a:pt x="3080" y="1164"/>
                </a:lnTo>
                <a:lnTo>
                  <a:pt x="3160" y="1180"/>
                </a:lnTo>
                <a:lnTo>
                  <a:pt x="3166" y="1234"/>
                </a:lnTo>
                <a:lnTo>
                  <a:pt x="3076" y="1276"/>
                </a:lnTo>
                <a:lnTo>
                  <a:pt x="3022" y="1324"/>
                </a:lnTo>
                <a:lnTo>
                  <a:pt x="2996" y="1372"/>
                </a:lnTo>
                <a:lnTo>
                  <a:pt x="3022" y="1426"/>
                </a:lnTo>
                <a:lnTo>
                  <a:pt x="3022" y="1478"/>
                </a:lnTo>
                <a:lnTo>
                  <a:pt x="3038" y="1532"/>
                </a:lnTo>
                <a:lnTo>
                  <a:pt x="3006" y="1548"/>
                </a:lnTo>
                <a:lnTo>
                  <a:pt x="2952" y="1606"/>
                </a:lnTo>
                <a:lnTo>
                  <a:pt x="2916" y="1660"/>
                </a:lnTo>
                <a:lnTo>
                  <a:pt x="2884" y="1708"/>
                </a:lnTo>
                <a:lnTo>
                  <a:pt x="2894" y="1778"/>
                </a:lnTo>
                <a:lnTo>
                  <a:pt x="2820" y="1804"/>
                </a:lnTo>
                <a:lnTo>
                  <a:pt x="2776" y="1836"/>
                </a:lnTo>
                <a:lnTo>
                  <a:pt x="2750" y="1938"/>
                </a:lnTo>
                <a:lnTo>
                  <a:pt x="2692" y="2038"/>
                </a:lnTo>
                <a:lnTo>
                  <a:pt x="2680" y="2082"/>
                </a:lnTo>
                <a:lnTo>
                  <a:pt x="2628" y="2102"/>
                </a:lnTo>
                <a:lnTo>
                  <a:pt x="2548" y="2156"/>
                </a:lnTo>
                <a:lnTo>
                  <a:pt x="2526" y="2230"/>
                </a:lnTo>
                <a:lnTo>
                  <a:pt x="2488" y="2262"/>
                </a:lnTo>
                <a:lnTo>
                  <a:pt x="2456" y="2306"/>
                </a:lnTo>
                <a:lnTo>
                  <a:pt x="2456" y="2348"/>
                </a:lnTo>
                <a:lnTo>
                  <a:pt x="2420" y="2364"/>
                </a:lnTo>
                <a:lnTo>
                  <a:pt x="2356" y="2370"/>
                </a:lnTo>
                <a:lnTo>
                  <a:pt x="2296" y="2374"/>
                </a:lnTo>
                <a:lnTo>
                  <a:pt x="2244" y="2402"/>
                </a:lnTo>
                <a:lnTo>
                  <a:pt x="2212" y="2412"/>
                </a:lnTo>
                <a:lnTo>
                  <a:pt x="2180" y="2396"/>
                </a:lnTo>
                <a:lnTo>
                  <a:pt x="2174" y="2348"/>
                </a:lnTo>
                <a:lnTo>
                  <a:pt x="2142" y="2332"/>
                </a:lnTo>
                <a:lnTo>
                  <a:pt x="2104" y="2348"/>
                </a:lnTo>
                <a:lnTo>
                  <a:pt x="2056" y="2390"/>
                </a:lnTo>
                <a:lnTo>
                  <a:pt x="2030" y="2460"/>
                </a:lnTo>
                <a:lnTo>
                  <a:pt x="1988" y="2498"/>
                </a:lnTo>
                <a:lnTo>
                  <a:pt x="1934" y="2550"/>
                </a:lnTo>
                <a:lnTo>
                  <a:pt x="1918" y="2636"/>
                </a:lnTo>
                <a:lnTo>
                  <a:pt x="1940" y="2674"/>
                </a:lnTo>
                <a:lnTo>
                  <a:pt x="1988" y="2706"/>
                </a:lnTo>
                <a:lnTo>
                  <a:pt x="2062" y="2706"/>
                </a:lnTo>
                <a:lnTo>
                  <a:pt x="2068" y="2770"/>
                </a:lnTo>
                <a:lnTo>
                  <a:pt x="2052" y="2854"/>
                </a:lnTo>
                <a:lnTo>
                  <a:pt x="2078" y="2902"/>
                </a:lnTo>
                <a:lnTo>
                  <a:pt x="2120" y="2934"/>
                </a:lnTo>
                <a:lnTo>
                  <a:pt x="2180" y="2918"/>
                </a:lnTo>
                <a:lnTo>
                  <a:pt x="2190" y="2956"/>
                </a:lnTo>
                <a:lnTo>
                  <a:pt x="2212" y="3042"/>
                </a:lnTo>
                <a:lnTo>
                  <a:pt x="2238" y="3078"/>
                </a:lnTo>
                <a:lnTo>
                  <a:pt x="2260" y="3138"/>
                </a:lnTo>
                <a:lnTo>
                  <a:pt x="2292" y="3180"/>
                </a:lnTo>
                <a:lnTo>
                  <a:pt x="2264" y="3212"/>
                </a:lnTo>
                <a:lnTo>
                  <a:pt x="2286" y="3260"/>
                </a:lnTo>
                <a:lnTo>
                  <a:pt x="2254" y="3266"/>
                </a:lnTo>
                <a:lnTo>
                  <a:pt x="2244" y="3292"/>
                </a:lnTo>
                <a:lnTo>
                  <a:pt x="2212" y="3308"/>
                </a:lnTo>
                <a:lnTo>
                  <a:pt x="2180" y="3302"/>
                </a:lnTo>
                <a:lnTo>
                  <a:pt x="2180" y="3244"/>
                </a:lnTo>
                <a:lnTo>
                  <a:pt x="2072" y="3282"/>
                </a:lnTo>
                <a:lnTo>
                  <a:pt x="2056" y="3330"/>
                </a:lnTo>
                <a:lnTo>
                  <a:pt x="2004" y="3330"/>
                </a:lnTo>
                <a:lnTo>
                  <a:pt x="1944" y="3286"/>
                </a:lnTo>
                <a:lnTo>
                  <a:pt x="1880" y="3286"/>
                </a:lnTo>
                <a:lnTo>
                  <a:pt x="1816" y="3298"/>
                </a:lnTo>
                <a:lnTo>
                  <a:pt x="1752" y="3292"/>
                </a:lnTo>
                <a:lnTo>
                  <a:pt x="1742" y="3356"/>
                </a:lnTo>
                <a:lnTo>
                  <a:pt x="1704" y="3388"/>
                </a:lnTo>
                <a:lnTo>
                  <a:pt x="1640" y="3388"/>
                </a:lnTo>
                <a:lnTo>
                  <a:pt x="1614" y="3442"/>
                </a:lnTo>
                <a:lnTo>
                  <a:pt x="1582" y="3442"/>
                </a:lnTo>
                <a:lnTo>
                  <a:pt x="1486" y="3414"/>
                </a:lnTo>
                <a:lnTo>
                  <a:pt x="1438" y="3388"/>
                </a:lnTo>
                <a:lnTo>
                  <a:pt x="1400" y="3314"/>
                </a:lnTo>
                <a:lnTo>
                  <a:pt x="1400" y="3266"/>
                </a:lnTo>
                <a:lnTo>
                  <a:pt x="1374" y="3190"/>
                </a:lnTo>
                <a:lnTo>
                  <a:pt x="1380" y="3174"/>
                </a:lnTo>
                <a:lnTo>
                  <a:pt x="1342" y="3148"/>
                </a:lnTo>
                <a:lnTo>
                  <a:pt x="1268" y="3148"/>
                </a:lnTo>
                <a:lnTo>
                  <a:pt x="1268" y="3068"/>
                </a:lnTo>
                <a:lnTo>
                  <a:pt x="1236" y="3010"/>
                </a:lnTo>
                <a:lnTo>
                  <a:pt x="1172" y="2978"/>
                </a:lnTo>
                <a:lnTo>
                  <a:pt x="1080" y="3004"/>
                </a:lnTo>
                <a:lnTo>
                  <a:pt x="1006" y="3014"/>
                </a:lnTo>
                <a:lnTo>
                  <a:pt x="936" y="3010"/>
                </a:lnTo>
                <a:lnTo>
                  <a:pt x="920" y="3026"/>
                </a:lnTo>
                <a:lnTo>
                  <a:pt x="824" y="3026"/>
                </a:lnTo>
                <a:lnTo>
                  <a:pt x="792" y="3046"/>
                </a:lnTo>
                <a:lnTo>
                  <a:pt x="756" y="3042"/>
                </a:lnTo>
                <a:lnTo>
                  <a:pt x="702" y="3010"/>
                </a:lnTo>
                <a:lnTo>
                  <a:pt x="648" y="3010"/>
                </a:lnTo>
                <a:lnTo>
                  <a:pt x="552" y="3004"/>
                </a:lnTo>
                <a:lnTo>
                  <a:pt x="532" y="3014"/>
                </a:lnTo>
                <a:lnTo>
                  <a:pt x="536" y="3052"/>
                </a:lnTo>
                <a:lnTo>
                  <a:pt x="462" y="3030"/>
                </a:lnTo>
                <a:lnTo>
                  <a:pt x="372" y="3014"/>
                </a:lnTo>
                <a:lnTo>
                  <a:pt x="308" y="3010"/>
                </a:lnTo>
                <a:lnTo>
                  <a:pt x="264" y="3020"/>
                </a:lnTo>
                <a:lnTo>
                  <a:pt x="200" y="3020"/>
                </a:lnTo>
                <a:lnTo>
                  <a:pt x="196" y="3046"/>
                </a:lnTo>
                <a:lnTo>
                  <a:pt x="148" y="3052"/>
                </a:lnTo>
                <a:lnTo>
                  <a:pt x="86" y="3018"/>
                </a:lnTo>
                <a:close/>
              </a:path>
            </a:pathLst>
          </a:custGeom>
          <a:solidFill>
            <a:schemeClr val="accent3">
              <a:lumMod val="50000"/>
            </a:schemeClr>
          </a:solidFill>
          <a:ln w="9525" cap="flat" cmpd="sng">
            <a:noFill/>
            <a:prstDash val="solid"/>
            <a:round/>
            <a:headEnd type="none" w="med" len="med"/>
            <a:tailEnd type="none" w="med" len="med"/>
          </a:ln>
          <a:effectLst/>
        </p:spPr>
        <p:txBody>
          <a:bodyPr/>
          <a:lstStyle/>
          <a:p>
            <a:endParaRPr lang="en-US"/>
          </a:p>
        </p:txBody>
      </p:sp>
      <p:sp>
        <p:nvSpPr>
          <p:cNvPr id="56" name="TextBox 55"/>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smtClean="0">
                <a:ln>
                  <a:solidFill>
                    <a:prstClr val="black"/>
                  </a:solidFill>
                </a:ln>
                <a:solidFill>
                  <a:prstClr val="white"/>
                </a:solidFill>
                <a:latin typeface="Tahoma" pitchFamily="34" charset="0"/>
                <a:cs typeface="Tahoma" pitchFamily="34" charset="0"/>
              </a:rPr>
              <a:t>Network’s Graph Representation</a:t>
            </a:r>
            <a:endParaRPr lang="th-TH" sz="4000" b="1" dirty="0">
              <a:ln>
                <a:solidFill>
                  <a:prstClr val="black"/>
                </a:solidFill>
              </a:ln>
              <a:solidFill>
                <a:prstClr val="white"/>
              </a:solidFill>
              <a:latin typeface="Tahoma" pitchFamily="34" charset="0"/>
              <a:cs typeface="Tahoma" pitchFamily="34" charset="0"/>
            </a:endParaRPr>
          </a:p>
        </p:txBody>
      </p:sp>
      <p:grpSp>
        <p:nvGrpSpPr>
          <p:cNvPr id="63" name="Group 62"/>
          <p:cNvGrpSpPr/>
          <p:nvPr/>
        </p:nvGrpSpPr>
        <p:grpSpPr>
          <a:xfrm>
            <a:off x="3276600" y="1981200"/>
            <a:ext cx="3048000" cy="4038600"/>
            <a:chOff x="3276600" y="1981200"/>
            <a:chExt cx="3048000" cy="4038600"/>
          </a:xfrm>
        </p:grpSpPr>
        <p:cxnSp>
          <p:nvCxnSpPr>
            <p:cNvPr id="40" name="Straight Connector 39"/>
            <p:cNvCxnSpPr/>
            <p:nvPr/>
          </p:nvCxnSpPr>
          <p:spPr>
            <a:xfrm rot="5400000">
              <a:off x="3848100" y="3543300"/>
              <a:ext cx="2667000" cy="2286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276600" y="1981200"/>
              <a:ext cx="3048000" cy="4038600"/>
              <a:chOff x="3276600" y="1981200"/>
              <a:chExt cx="3048000" cy="4038600"/>
            </a:xfrm>
          </p:grpSpPr>
          <p:cxnSp>
            <p:nvCxnSpPr>
              <p:cNvPr id="38" name="Straight Connector 37"/>
              <p:cNvCxnSpPr/>
              <p:nvPr/>
            </p:nvCxnSpPr>
            <p:spPr>
              <a:xfrm rot="10800000" flipV="1">
                <a:off x="3276600" y="3352800"/>
                <a:ext cx="3048000" cy="12954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2971800" y="4953000"/>
                <a:ext cx="1371600" cy="762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5524500" y="2628900"/>
                <a:ext cx="1371600" cy="762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2514600" y="1295400"/>
            <a:ext cx="4191000" cy="5095220"/>
            <a:chOff x="2514600" y="1295400"/>
            <a:chExt cx="4191000" cy="5095220"/>
          </a:xfrm>
        </p:grpSpPr>
        <p:pic>
          <p:nvPicPr>
            <p:cNvPr id="12" name="Picture 9" descr="red"/>
            <p:cNvPicPr>
              <a:picLocks noChangeAspect="1" noChangeArrowheads="1"/>
            </p:cNvPicPr>
            <p:nvPr/>
          </p:nvPicPr>
          <p:blipFill>
            <a:blip r:embed="rId3"/>
            <a:srcRect/>
            <a:stretch>
              <a:fillRect/>
            </a:stretch>
          </p:blipFill>
          <p:spPr bwMode="auto">
            <a:xfrm>
              <a:off x="5435600" y="1295400"/>
              <a:ext cx="889000" cy="722312"/>
            </a:xfrm>
            <a:prstGeom prst="rect">
              <a:avLst/>
            </a:prstGeom>
            <a:noFill/>
            <a:ln w="9525">
              <a:noFill/>
              <a:miter lim="800000"/>
              <a:headEnd/>
              <a:tailEnd/>
            </a:ln>
          </p:spPr>
        </p:pic>
        <p:pic>
          <p:nvPicPr>
            <p:cNvPr id="18" name="Picture 10" descr="gree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3276600" y="5410200"/>
              <a:ext cx="889000" cy="722312"/>
            </a:xfrm>
            <a:prstGeom prst="rect">
              <a:avLst/>
            </a:prstGeom>
            <a:noFill/>
            <a:ln w="9525">
              <a:noFill/>
              <a:miter lim="800000"/>
              <a:headEnd/>
              <a:tailEnd/>
            </a:ln>
          </p:spPr>
        </p:pic>
        <p:sp>
          <p:nvSpPr>
            <p:cNvPr id="53" name="TextBox 52"/>
            <p:cNvSpPr txBox="1"/>
            <p:nvPr/>
          </p:nvSpPr>
          <p:spPr>
            <a:xfrm>
              <a:off x="6324600" y="3048000"/>
              <a:ext cx="381000" cy="523220"/>
            </a:xfrm>
            <a:prstGeom prst="rect">
              <a:avLst/>
            </a:prstGeom>
            <a:noFill/>
          </p:spPr>
          <p:txBody>
            <a:bodyPr wrap="square" rtlCol="0">
              <a:spAutoFit/>
            </a:bodyPr>
            <a:lstStyle/>
            <a:p>
              <a:r>
                <a:rPr lang="en-US" sz="2800" b="1" dirty="0" smtClean="0">
                  <a:ln>
                    <a:solidFill>
                      <a:schemeClr val="tx1">
                        <a:lumMod val="95000"/>
                        <a:lumOff val="5000"/>
                      </a:schemeClr>
                    </a:solidFill>
                  </a:ln>
                  <a:solidFill>
                    <a:schemeClr val="bg1"/>
                  </a:solidFill>
                </a:rPr>
                <a:t>3</a:t>
              </a:r>
              <a:endParaRPr lang="en-US" sz="2800" b="1" dirty="0">
                <a:ln>
                  <a:solidFill>
                    <a:schemeClr val="tx1">
                      <a:lumMod val="95000"/>
                      <a:lumOff val="5000"/>
                    </a:schemeClr>
                  </a:solidFill>
                </a:ln>
                <a:solidFill>
                  <a:schemeClr val="bg1"/>
                </a:solidFill>
              </a:endParaRPr>
            </a:p>
          </p:txBody>
        </p:sp>
        <p:sp>
          <p:nvSpPr>
            <p:cNvPr id="28" name="TextBox 27"/>
            <p:cNvSpPr txBox="1"/>
            <p:nvPr/>
          </p:nvSpPr>
          <p:spPr>
            <a:xfrm>
              <a:off x="4038600" y="5867400"/>
              <a:ext cx="381000" cy="523220"/>
            </a:xfrm>
            <a:prstGeom prst="rect">
              <a:avLst/>
            </a:prstGeom>
            <a:noFill/>
          </p:spPr>
          <p:txBody>
            <a:bodyPr wrap="square" rtlCol="0">
              <a:spAutoFit/>
            </a:bodyPr>
            <a:lstStyle/>
            <a:p>
              <a:r>
                <a:rPr lang="en-US" sz="2800" b="1" dirty="0" smtClean="0">
                  <a:ln>
                    <a:solidFill>
                      <a:schemeClr val="tx1">
                        <a:lumMod val="95000"/>
                        <a:lumOff val="5000"/>
                      </a:schemeClr>
                    </a:solidFill>
                  </a:ln>
                  <a:solidFill>
                    <a:schemeClr val="bg1"/>
                  </a:solidFill>
                </a:rPr>
                <a:t>2</a:t>
              </a:r>
              <a:endParaRPr lang="en-US" sz="2800" b="1" dirty="0">
                <a:ln>
                  <a:solidFill>
                    <a:schemeClr val="tx1">
                      <a:lumMod val="95000"/>
                      <a:lumOff val="5000"/>
                    </a:schemeClr>
                  </a:solidFill>
                </a:ln>
                <a:solidFill>
                  <a:schemeClr val="bg1"/>
                </a:solidFill>
              </a:endParaRPr>
            </a:p>
          </p:txBody>
        </p:sp>
        <p:sp>
          <p:nvSpPr>
            <p:cNvPr id="30" name="TextBox 29"/>
            <p:cNvSpPr txBox="1"/>
            <p:nvPr/>
          </p:nvSpPr>
          <p:spPr>
            <a:xfrm>
              <a:off x="6172200" y="1752600"/>
              <a:ext cx="381000" cy="523220"/>
            </a:xfrm>
            <a:prstGeom prst="rect">
              <a:avLst/>
            </a:prstGeom>
            <a:noFill/>
          </p:spPr>
          <p:txBody>
            <a:bodyPr wrap="square" rtlCol="0">
              <a:spAutoFit/>
            </a:bodyPr>
            <a:lstStyle/>
            <a:p>
              <a:r>
                <a:rPr lang="en-US" sz="2800" b="1" dirty="0" smtClean="0">
                  <a:ln>
                    <a:solidFill>
                      <a:schemeClr val="tx1">
                        <a:lumMod val="95000"/>
                        <a:lumOff val="5000"/>
                      </a:schemeClr>
                    </a:solidFill>
                  </a:ln>
                  <a:solidFill>
                    <a:schemeClr val="bg1"/>
                  </a:solidFill>
                </a:rPr>
                <a:t>1</a:t>
              </a:r>
              <a:endParaRPr lang="en-US" sz="2800" b="1" dirty="0">
                <a:ln>
                  <a:solidFill>
                    <a:schemeClr val="tx1">
                      <a:lumMod val="95000"/>
                      <a:lumOff val="5000"/>
                    </a:schemeClr>
                  </a:solidFill>
                </a:ln>
                <a:solidFill>
                  <a:schemeClr val="bg1"/>
                </a:solidFill>
              </a:endParaRPr>
            </a:p>
          </p:txBody>
        </p:sp>
        <p:pic>
          <p:nvPicPr>
            <p:cNvPr id="31" name="Picture 10" descr="green"/>
            <p:cNvPicPr>
              <a:picLocks noChangeAspect="1" noChangeArrowheads="1"/>
            </p:cNvPicPr>
            <p:nvPr/>
          </p:nvPicPr>
          <p:blipFill>
            <a:blip r:embed="rId4">
              <a:duotone>
                <a:prstClr val="black"/>
                <a:schemeClr val="accent6">
                  <a:tint val="45000"/>
                  <a:satMod val="400000"/>
                </a:schemeClr>
              </a:duotone>
            </a:blip>
            <a:srcRect/>
            <a:stretch>
              <a:fillRect/>
            </a:stretch>
          </p:blipFill>
          <p:spPr bwMode="auto">
            <a:xfrm>
              <a:off x="2514600" y="3962400"/>
              <a:ext cx="889000" cy="722312"/>
            </a:xfrm>
            <a:prstGeom prst="rect">
              <a:avLst/>
            </a:prstGeom>
            <a:noFill/>
            <a:ln w="9525">
              <a:noFill/>
              <a:miter lim="800000"/>
              <a:headEnd/>
              <a:tailEnd/>
            </a:ln>
          </p:spPr>
        </p:pic>
        <p:sp>
          <p:nvSpPr>
            <p:cNvPr id="34" name="TextBox 33"/>
            <p:cNvSpPr txBox="1"/>
            <p:nvPr/>
          </p:nvSpPr>
          <p:spPr>
            <a:xfrm>
              <a:off x="2819400" y="4343400"/>
              <a:ext cx="381000" cy="523220"/>
            </a:xfrm>
            <a:prstGeom prst="rect">
              <a:avLst/>
            </a:prstGeom>
            <a:noFill/>
          </p:spPr>
          <p:txBody>
            <a:bodyPr wrap="square" rtlCol="0">
              <a:spAutoFit/>
            </a:bodyPr>
            <a:lstStyle/>
            <a:p>
              <a:r>
                <a:rPr lang="en-US" sz="2800" b="1" dirty="0" smtClean="0">
                  <a:ln>
                    <a:solidFill>
                      <a:schemeClr val="tx1">
                        <a:lumMod val="95000"/>
                        <a:lumOff val="5000"/>
                      </a:schemeClr>
                    </a:solidFill>
                  </a:ln>
                  <a:solidFill>
                    <a:schemeClr val="bg1"/>
                  </a:solidFill>
                </a:rPr>
                <a:t>4</a:t>
              </a:r>
              <a:endParaRPr lang="en-US" sz="2800" b="1" dirty="0">
                <a:ln>
                  <a:solidFill>
                    <a:schemeClr val="tx1">
                      <a:lumMod val="95000"/>
                      <a:lumOff val="5000"/>
                    </a:schemeClr>
                  </a:solidFill>
                </a:ln>
                <a:solidFill>
                  <a:schemeClr val="bg1"/>
                </a:solidFill>
              </a:endParaRPr>
            </a:p>
          </p:txBody>
        </p:sp>
        <p:pic>
          <p:nvPicPr>
            <p:cNvPr id="17" name="Picture 10" descr="green"/>
            <p:cNvPicPr>
              <a:picLocks noChangeAspect="1" noChangeArrowheads="1"/>
            </p:cNvPicPr>
            <p:nvPr/>
          </p:nvPicPr>
          <p:blipFill>
            <a:blip r:embed="rId4"/>
            <a:srcRect/>
            <a:stretch>
              <a:fillRect/>
            </a:stretch>
          </p:blipFill>
          <p:spPr bwMode="auto">
            <a:xfrm>
              <a:off x="5562600" y="2667000"/>
              <a:ext cx="889000" cy="722312"/>
            </a:xfrm>
            <a:prstGeom prst="rect">
              <a:avLst/>
            </a:prstGeom>
            <a:noFill/>
            <a:ln w="9525">
              <a:noFill/>
              <a:miter lim="800000"/>
              <a:headEnd/>
              <a:tailEnd/>
            </a:ln>
          </p:spPr>
        </p:pic>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2000"/>
                                        <p:tgtEl>
                                          <p:spTgt spid="61"/>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3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Network’s Graph Representation</a:t>
            </a:r>
            <a:endParaRPr lang="th-TH" sz="4000" b="1" dirty="0">
              <a:ln>
                <a:solidFill>
                  <a:prstClr val="black"/>
                </a:solidFill>
              </a:ln>
              <a:solidFill>
                <a:prstClr val="white"/>
              </a:solidFill>
              <a:latin typeface="Tahoma" pitchFamily="34" charset="0"/>
              <a:cs typeface="Tahoma" pitchFamily="34" charset="0"/>
            </a:endParaRPr>
          </a:p>
        </p:txBody>
      </p:sp>
      <p:pic>
        <p:nvPicPr>
          <p:cNvPr id="2051" name="Picture 3"/>
          <p:cNvPicPr>
            <a:picLocks noChangeAspect="1" noChangeArrowheads="1"/>
          </p:cNvPicPr>
          <p:nvPr/>
        </p:nvPicPr>
        <p:blipFill>
          <a:blip r:embed="rId3">
            <a:clrChange>
              <a:clrFrom>
                <a:srgbClr val="E8F3FF"/>
              </a:clrFrom>
              <a:clrTo>
                <a:srgbClr val="E8F3FF">
                  <a:alpha val="0"/>
                </a:srgbClr>
              </a:clrTo>
            </a:clrChange>
          </a:blip>
          <a:srcRect/>
          <a:stretch>
            <a:fillRect/>
          </a:stretch>
        </p:blipFill>
        <p:spPr bwMode="auto">
          <a:xfrm>
            <a:off x="3429000" y="2362200"/>
            <a:ext cx="5006216" cy="2503108"/>
          </a:xfrm>
          <a:prstGeom prst="rect">
            <a:avLst/>
          </a:prstGeom>
          <a:noFill/>
          <a:ln w="9525">
            <a:noFill/>
            <a:miter lim="800000"/>
            <a:headEnd/>
            <a:tailEnd/>
          </a:ln>
        </p:spPr>
      </p:pic>
      <p:sp>
        <p:nvSpPr>
          <p:cNvPr id="6" name="Striped Right Arrow 5"/>
          <p:cNvSpPr/>
          <p:nvPr/>
        </p:nvSpPr>
        <p:spPr>
          <a:xfrm>
            <a:off x="2133600" y="4267200"/>
            <a:ext cx="1676400" cy="533400"/>
          </a:xfrm>
          <a:prstGeom prst="stripedRightArrow">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9"/>
          <p:cNvGrpSpPr/>
          <p:nvPr/>
        </p:nvGrpSpPr>
        <p:grpSpPr>
          <a:xfrm>
            <a:off x="6629400" y="4800601"/>
            <a:ext cx="2337816" cy="830531"/>
            <a:chOff x="152400" y="4402290"/>
            <a:chExt cx="1959587" cy="632079"/>
          </a:xfrm>
          <a:solidFill>
            <a:schemeClr val="accent6">
              <a:lumMod val="75000"/>
            </a:schemeClr>
          </a:solidFill>
        </p:grpSpPr>
        <p:sp>
          <p:nvSpPr>
            <p:cNvPr id="11" name="Isosceles Triangle 10"/>
            <p:cNvSpPr/>
            <p:nvPr/>
          </p:nvSpPr>
          <p:spPr>
            <a:xfrm>
              <a:off x="364714" y="4402290"/>
              <a:ext cx="170916" cy="287740"/>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p:cNvSpPr txBox="1"/>
            <p:nvPr/>
          </p:nvSpPr>
          <p:spPr>
            <a:xfrm>
              <a:off x="152400" y="4634259"/>
              <a:ext cx="1959587" cy="400110"/>
            </a:xfrm>
            <a:prstGeom prst="rect">
              <a:avLst/>
            </a:prstGeom>
            <a:solidFill>
              <a:schemeClr val="accent6">
                <a:lumMod val="75000"/>
              </a:schemeClr>
            </a:solidFill>
            <a:ln>
              <a:noFill/>
            </a:ln>
          </p:spPr>
          <p:txBody>
            <a:bodyPr wrap="square" rtlCol="0">
              <a:spAutoFit/>
            </a:bodyPr>
            <a:lstStyle/>
            <a:p>
              <a:pPr algn="ctr"/>
              <a:r>
                <a:rPr lang="en-US" sz="2000" b="1" dirty="0" smtClean="0">
                  <a:solidFill>
                    <a:schemeClr val="bg1"/>
                  </a:solidFill>
                </a:rPr>
                <a:t>Node or </a:t>
              </a:r>
              <a:r>
                <a:rPr lang="en-US" sz="2000" b="1" dirty="0" err="1" smtClean="0">
                  <a:solidFill>
                    <a:schemeClr val="bg1"/>
                  </a:solidFill>
                </a:rPr>
                <a:t>Vertice</a:t>
              </a:r>
              <a:endParaRPr lang="en-US" sz="2000" b="1" dirty="0" smtClean="0">
                <a:solidFill>
                  <a:schemeClr val="bg1"/>
                </a:solidFill>
              </a:endParaRPr>
            </a:p>
          </p:txBody>
        </p:sp>
      </p:grpSp>
      <p:grpSp>
        <p:nvGrpSpPr>
          <p:cNvPr id="4" name="Group 19"/>
          <p:cNvGrpSpPr/>
          <p:nvPr/>
        </p:nvGrpSpPr>
        <p:grpSpPr>
          <a:xfrm rot="20009677">
            <a:off x="6431567" y="2693281"/>
            <a:ext cx="989077" cy="784862"/>
            <a:chOff x="152400" y="4698088"/>
            <a:chExt cx="829056" cy="597322"/>
          </a:xfrm>
          <a:solidFill>
            <a:schemeClr val="accent6">
              <a:lumMod val="75000"/>
            </a:schemeClr>
          </a:solidFill>
        </p:grpSpPr>
        <p:sp>
          <p:nvSpPr>
            <p:cNvPr id="14" name="Isosceles Triangle 13"/>
            <p:cNvSpPr/>
            <p:nvPr/>
          </p:nvSpPr>
          <p:spPr>
            <a:xfrm rot="10838355">
              <a:off x="424581" y="5096614"/>
              <a:ext cx="288231" cy="198796"/>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TextBox 14"/>
            <p:cNvSpPr txBox="1"/>
            <p:nvPr/>
          </p:nvSpPr>
          <p:spPr>
            <a:xfrm>
              <a:off x="152400" y="4698088"/>
              <a:ext cx="829056" cy="400110"/>
            </a:xfrm>
            <a:prstGeom prst="rect">
              <a:avLst/>
            </a:prstGeom>
            <a:solidFill>
              <a:schemeClr val="accent6">
                <a:lumMod val="75000"/>
              </a:schemeClr>
            </a:solidFill>
            <a:ln>
              <a:noFill/>
            </a:ln>
          </p:spPr>
          <p:txBody>
            <a:bodyPr wrap="square" rtlCol="0">
              <a:spAutoFit/>
            </a:bodyPr>
            <a:lstStyle/>
            <a:p>
              <a:pPr algn="ctr"/>
              <a:r>
                <a:rPr lang="en-US" sz="2000" b="1" dirty="0" smtClean="0">
                  <a:solidFill>
                    <a:schemeClr val="bg1"/>
                  </a:solidFill>
                </a:rPr>
                <a:t>Edge</a:t>
              </a:r>
            </a:p>
          </p:txBody>
        </p:sp>
      </p:grpSp>
      <p:sp>
        <p:nvSpPr>
          <p:cNvPr id="18" name="TextBox 17"/>
          <p:cNvSpPr txBox="1"/>
          <p:nvPr/>
        </p:nvSpPr>
        <p:spPr>
          <a:xfrm>
            <a:off x="7027164" y="1824335"/>
            <a:ext cx="1888236" cy="461665"/>
          </a:xfrm>
          <a:prstGeom prst="rect">
            <a:avLst/>
          </a:prstGeom>
          <a:solidFill>
            <a:srgbClr val="C00000"/>
          </a:solidFill>
          <a:ln>
            <a:noFill/>
          </a:ln>
        </p:spPr>
        <p:txBody>
          <a:bodyPr wrap="square" rtlCol="0">
            <a:spAutoFit/>
          </a:bodyPr>
          <a:lstStyle/>
          <a:p>
            <a:pPr algn="ctr"/>
            <a:r>
              <a:rPr lang="en-US" sz="2400" b="1" dirty="0" smtClean="0">
                <a:solidFill>
                  <a:schemeClr val="bg1"/>
                </a:solidFill>
              </a:rPr>
              <a:t>G = (V,E)</a:t>
            </a:r>
          </a:p>
        </p:txBody>
      </p:sp>
      <p:grpSp>
        <p:nvGrpSpPr>
          <p:cNvPr id="5" name="Group 29"/>
          <p:cNvGrpSpPr/>
          <p:nvPr/>
        </p:nvGrpSpPr>
        <p:grpSpPr>
          <a:xfrm>
            <a:off x="4046219" y="2343295"/>
            <a:ext cx="3947161" cy="2617161"/>
            <a:chOff x="5926798" y="1777994"/>
            <a:chExt cx="3345047" cy="1991799"/>
          </a:xfrm>
        </p:grpSpPr>
        <p:grpSp>
          <p:nvGrpSpPr>
            <p:cNvPr id="8" name="Group 23"/>
            <p:cNvGrpSpPr/>
            <p:nvPr/>
          </p:nvGrpSpPr>
          <p:grpSpPr>
            <a:xfrm rot="20267039">
              <a:off x="7779611" y="2073397"/>
              <a:ext cx="287184" cy="615545"/>
              <a:chOff x="2282279" y="4635630"/>
              <a:chExt cx="332160" cy="566208"/>
            </a:xfrm>
          </p:grpSpPr>
          <p:cxnSp>
            <p:nvCxnSpPr>
              <p:cNvPr id="21" name="Straight Connector 20"/>
              <p:cNvCxnSpPr/>
              <p:nvPr/>
            </p:nvCxnSpPr>
            <p:spPr>
              <a:xfrm rot="6732961">
                <a:off x="2052773" y="4865136"/>
                <a:ext cx="566208" cy="1071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462040" y="4747320"/>
                <a:ext cx="228598" cy="762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rot="20020657">
              <a:off x="7187258" y="1777994"/>
              <a:ext cx="1488234" cy="400109"/>
            </a:xfrm>
            <a:prstGeom prst="rect">
              <a:avLst/>
            </a:prstGeom>
            <a:noFill/>
          </p:spPr>
          <p:txBody>
            <a:bodyPr wrap="square" rtlCol="0">
              <a:spAutoFit/>
            </a:bodyPr>
            <a:lstStyle/>
            <a:p>
              <a:r>
                <a:rPr lang="en-US" sz="2000" b="1" dirty="0" smtClean="0">
                  <a:solidFill>
                    <a:schemeClr val="accent6">
                      <a:lumMod val="75000"/>
                    </a:schemeClr>
                  </a:solidFill>
                  <a:latin typeface="Kristen ITC" pitchFamily="66" charset="0"/>
                </a:rPr>
                <a:t>Weighted</a:t>
              </a:r>
              <a:endParaRPr lang="en-US" sz="2000" b="1" dirty="0">
                <a:solidFill>
                  <a:schemeClr val="accent6">
                    <a:lumMod val="75000"/>
                  </a:schemeClr>
                </a:solidFill>
                <a:latin typeface="Kristen ITC" pitchFamily="66" charset="0"/>
              </a:endParaRPr>
            </a:p>
          </p:txBody>
        </p:sp>
        <p:sp>
          <p:nvSpPr>
            <p:cNvPr id="26" name="TextBox 25"/>
            <p:cNvSpPr txBox="1"/>
            <p:nvPr/>
          </p:nvSpPr>
          <p:spPr>
            <a:xfrm>
              <a:off x="5926798" y="2774854"/>
              <a:ext cx="380999" cy="351352"/>
            </a:xfrm>
            <a:prstGeom prst="rect">
              <a:avLst/>
            </a:prstGeom>
            <a:noFill/>
          </p:spPr>
          <p:txBody>
            <a:bodyPr wrap="square" rtlCol="0">
              <a:spAutoFit/>
            </a:bodyPr>
            <a:lstStyle/>
            <a:p>
              <a:r>
                <a:rPr lang="en-US" sz="2400" b="1" dirty="0" smtClean="0">
                  <a:ln>
                    <a:solidFill>
                      <a:schemeClr val="tx1"/>
                    </a:solidFill>
                  </a:ln>
                  <a:solidFill>
                    <a:schemeClr val="accent6">
                      <a:lumMod val="75000"/>
                    </a:schemeClr>
                  </a:solidFill>
                </a:rPr>
                <a:t>1</a:t>
              </a:r>
              <a:endParaRPr lang="en-US" sz="2400" b="1" dirty="0">
                <a:ln>
                  <a:solidFill>
                    <a:schemeClr val="tx1"/>
                  </a:solidFill>
                </a:ln>
                <a:solidFill>
                  <a:schemeClr val="accent6">
                    <a:lumMod val="75000"/>
                  </a:schemeClr>
                </a:solidFill>
              </a:endParaRPr>
            </a:p>
          </p:txBody>
        </p:sp>
        <p:sp>
          <p:nvSpPr>
            <p:cNvPr id="27" name="TextBox 26"/>
            <p:cNvSpPr txBox="1"/>
            <p:nvPr/>
          </p:nvSpPr>
          <p:spPr>
            <a:xfrm>
              <a:off x="7605780" y="2662266"/>
              <a:ext cx="380999" cy="351352"/>
            </a:xfrm>
            <a:prstGeom prst="rect">
              <a:avLst/>
            </a:prstGeom>
            <a:noFill/>
          </p:spPr>
          <p:txBody>
            <a:bodyPr wrap="square" rtlCol="0">
              <a:spAutoFit/>
            </a:bodyPr>
            <a:lstStyle/>
            <a:p>
              <a:r>
                <a:rPr lang="en-US" sz="2400" b="1" dirty="0" smtClean="0">
                  <a:ln>
                    <a:solidFill>
                      <a:schemeClr val="tx1"/>
                    </a:solidFill>
                  </a:ln>
                  <a:solidFill>
                    <a:schemeClr val="accent6">
                      <a:lumMod val="75000"/>
                    </a:schemeClr>
                  </a:solidFill>
                </a:rPr>
                <a:t>2</a:t>
              </a:r>
              <a:endParaRPr lang="en-US" sz="2400" b="1" dirty="0">
                <a:ln>
                  <a:solidFill>
                    <a:schemeClr val="tx1"/>
                  </a:solidFill>
                </a:ln>
                <a:solidFill>
                  <a:schemeClr val="accent6">
                    <a:lumMod val="75000"/>
                  </a:schemeClr>
                </a:solidFill>
              </a:endParaRPr>
            </a:p>
          </p:txBody>
        </p:sp>
        <p:sp>
          <p:nvSpPr>
            <p:cNvPr id="28" name="TextBox 27"/>
            <p:cNvSpPr txBox="1"/>
            <p:nvPr/>
          </p:nvSpPr>
          <p:spPr>
            <a:xfrm>
              <a:off x="8890846" y="2716862"/>
              <a:ext cx="380999" cy="351352"/>
            </a:xfrm>
            <a:prstGeom prst="rect">
              <a:avLst/>
            </a:prstGeom>
            <a:noFill/>
          </p:spPr>
          <p:txBody>
            <a:bodyPr wrap="square" rtlCol="0">
              <a:spAutoFit/>
            </a:bodyPr>
            <a:lstStyle/>
            <a:p>
              <a:r>
                <a:rPr lang="en-US" sz="2400" b="1" dirty="0" smtClean="0">
                  <a:ln>
                    <a:solidFill>
                      <a:schemeClr val="tx1"/>
                    </a:solidFill>
                  </a:ln>
                  <a:solidFill>
                    <a:schemeClr val="accent6">
                      <a:lumMod val="75000"/>
                    </a:schemeClr>
                  </a:solidFill>
                </a:rPr>
                <a:t>2</a:t>
              </a:r>
              <a:endParaRPr lang="en-US" sz="2400" b="1" dirty="0">
                <a:ln>
                  <a:solidFill>
                    <a:schemeClr val="tx1"/>
                  </a:solidFill>
                </a:ln>
                <a:solidFill>
                  <a:schemeClr val="accent6">
                    <a:lumMod val="75000"/>
                  </a:schemeClr>
                </a:solidFill>
              </a:endParaRPr>
            </a:p>
          </p:txBody>
        </p:sp>
        <p:sp>
          <p:nvSpPr>
            <p:cNvPr id="29" name="TextBox 28"/>
            <p:cNvSpPr txBox="1"/>
            <p:nvPr/>
          </p:nvSpPr>
          <p:spPr>
            <a:xfrm>
              <a:off x="7476641" y="3418441"/>
              <a:ext cx="381000" cy="351352"/>
            </a:xfrm>
            <a:prstGeom prst="rect">
              <a:avLst/>
            </a:prstGeom>
            <a:noFill/>
          </p:spPr>
          <p:txBody>
            <a:bodyPr wrap="square" rtlCol="0">
              <a:spAutoFit/>
            </a:bodyPr>
            <a:lstStyle/>
            <a:p>
              <a:r>
                <a:rPr lang="en-US" sz="2400" b="1" dirty="0" smtClean="0">
                  <a:ln>
                    <a:solidFill>
                      <a:schemeClr val="tx1"/>
                    </a:solidFill>
                  </a:ln>
                  <a:solidFill>
                    <a:schemeClr val="accent6">
                      <a:lumMod val="75000"/>
                    </a:schemeClr>
                  </a:solidFill>
                </a:rPr>
                <a:t>3</a:t>
              </a:r>
              <a:endParaRPr lang="en-US" sz="2400" b="1" dirty="0">
                <a:ln>
                  <a:solidFill>
                    <a:schemeClr val="tx1"/>
                  </a:solidFill>
                </a:ln>
                <a:solidFill>
                  <a:schemeClr val="accent6">
                    <a:lumMod val="75000"/>
                  </a:schemeClr>
                </a:solidFill>
              </a:endParaRPr>
            </a:p>
          </p:txBody>
        </p:sp>
      </p:grpSp>
      <p:sp>
        <p:nvSpPr>
          <p:cNvPr id="44" name="Freeform 14"/>
          <p:cNvSpPr>
            <a:spLocks/>
          </p:cNvSpPr>
          <p:nvPr/>
        </p:nvSpPr>
        <p:spPr bwMode="auto">
          <a:xfrm>
            <a:off x="228600" y="3505200"/>
            <a:ext cx="1981200" cy="1752600"/>
          </a:xfrm>
          <a:custGeom>
            <a:avLst/>
            <a:gdLst/>
            <a:ahLst/>
            <a:cxnLst>
              <a:cxn ang="0">
                <a:pos x="174" y="2758"/>
              </a:cxn>
              <a:cxn ang="0">
                <a:pos x="496" y="2540"/>
              </a:cxn>
              <a:cxn ang="0">
                <a:pos x="364" y="2254"/>
              </a:cxn>
              <a:cxn ang="0">
                <a:pos x="78" y="1966"/>
              </a:cxn>
              <a:cxn ang="0">
                <a:pos x="522" y="1948"/>
              </a:cxn>
              <a:cxn ang="0">
                <a:pos x="870" y="1940"/>
              </a:cxn>
              <a:cxn ang="0">
                <a:pos x="1192" y="1784"/>
              </a:cxn>
              <a:cxn ang="0">
                <a:pos x="1356" y="1488"/>
              </a:cxn>
              <a:cxn ang="0">
                <a:pos x="1504" y="1454"/>
              </a:cxn>
              <a:cxn ang="0">
                <a:pos x="1704" y="1374"/>
              </a:cxn>
              <a:cxn ang="0">
                <a:pos x="1860" y="1200"/>
              </a:cxn>
              <a:cxn ang="0">
                <a:pos x="1982" y="1036"/>
              </a:cxn>
              <a:cxn ang="0">
                <a:pos x="1992" y="862"/>
              </a:cxn>
              <a:cxn ang="0">
                <a:pos x="2138" y="818"/>
              </a:cxn>
              <a:cxn ang="0">
                <a:pos x="2226" y="670"/>
              </a:cxn>
              <a:cxn ang="0">
                <a:pos x="2322" y="400"/>
              </a:cxn>
              <a:cxn ang="0">
                <a:pos x="2512" y="96"/>
              </a:cxn>
              <a:cxn ang="0">
                <a:pos x="2956" y="0"/>
              </a:cxn>
              <a:cxn ang="0">
                <a:pos x="3234" y="192"/>
              </a:cxn>
              <a:cxn ang="0">
                <a:pos x="3548" y="348"/>
              </a:cxn>
              <a:cxn ang="0">
                <a:pos x="3544" y="418"/>
              </a:cxn>
              <a:cxn ang="0">
                <a:pos x="3464" y="572"/>
              </a:cxn>
              <a:cxn ang="0">
                <a:pos x="3284" y="598"/>
              </a:cxn>
              <a:cxn ang="0">
                <a:pos x="3048" y="610"/>
              </a:cxn>
              <a:cxn ang="0">
                <a:pos x="2776" y="614"/>
              </a:cxn>
              <a:cxn ang="0">
                <a:pos x="2856" y="754"/>
              </a:cxn>
              <a:cxn ang="0">
                <a:pos x="2894" y="882"/>
              </a:cxn>
              <a:cxn ang="0">
                <a:pos x="2942" y="1042"/>
              </a:cxn>
              <a:cxn ang="0">
                <a:pos x="3016" y="1158"/>
              </a:cxn>
              <a:cxn ang="0">
                <a:pos x="3166" y="1234"/>
              </a:cxn>
              <a:cxn ang="0">
                <a:pos x="2996" y="1372"/>
              </a:cxn>
              <a:cxn ang="0">
                <a:pos x="3038" y="1532"/>
              </a:cxn>
              <a:cxn ang="0">
                <a:pos x="2916" y="1660"/>
              </a:cxn>
              <a:cxn ang="0">
                <a:pos x="2820" y="1804"/>
              </a:cxn>
              <a:cxn ang="0">
                <a:pos x="2692" y="2038"/>
              </a:cxn>
              <a:cxn ang="0">
                <a:pos x="2548" y="2156"/>
              </a:cxn>
              <a:cxn ang="0">
                <a:pos x="2456" y="2306"/>
              </a:cxn>
              <a:cxn ang="0">
                <a:pos x="2356" y="2370"/>
              </a:cxn>
              <a:cxn ang="0">
                <a:pos x="2212" y="2412"/>
              </a:cxn>
              <a:cxn ang="0">
                <a:pos x="2142" y="2332"/>
              </a:cxn>
              <a:cxn ang="0">
                <a:pos x="2030" y="2460"/>
              </a:cxn>
              <a:cxn ang="0">
                <a:pos x="1918" y="2636"/>
              </a:cxn>
              <a:cxn ang="0">
                <a:pos x="2062" y="2706"/>
              </a:cxn>
              <a:cxn ang="0">
                <a:pos x="2078" y="2902"/>
              </a:cxn>
              <a:cxn ang="0">
                <a:pos x="2190" y="2956"/>
              </a:cxn>
              <a:cxn ang="0">
                <a:pos x="2260" y="3138"/>
              </a:cxn>
              <a:cxn ang="0">
                <a:pos x="2286" y="3260"/>
              </a:cxn>
              <a:cxn ang="0">
                <a:pos x="2212" y="3308"/>
              </a:cxn>
              <a:cxn ang="0">
                <a:pos x="2072" y="3282"/>
              </a:cxn>
              <a:cxn ang="0">
                <a:pos x="1944" y="3286"/>
              </a:cxn>
              <a:cxn ang="0">
                <a:pos x="1752" y="3292"/>
              </a:cxn>
              <a:cxn ang="0">
                <a:pos x="1640" y="3388"/>
              </a:cxn>
              <a:cxn ang="0">
                <a:pos x="1486" y="3414"/>
              </a:cxn>
              <a:cxn ang="0">
                <a:pos x="1400" y="3266"/>
              </a:cxn>
              <a:cxn ang="0">
                <a:pos x="1342" y="3148"/>
              </a:cxn>
              <a:cxn ang="0">
                <a:pos x="1236" y="3010"/>
              </a:cxn>
              <a:cxn ang="0">
                <a:pos x="1006" y="3014"/>
              </a:cxn>
              <a:cxn ang="0">
                <a:pos x="824" y="3026"/>
              </a:cxn>
              <a:cxn ang="0">
                <a:pos x="702" y="3010"/>
              </a:cxn>
              <a:cxn ang="0">
                <a:pos x="532" y="3014"/>
              </a:cxn>
              <a:cxn ang="0">
                <a:pos x="372" y="3014"/>
              </a:cxn>
              <a:cxn ang="0">
                <a:pos x="200" y="3020"/>
              </a:cxn>
              <a:cxn ang="0">
                <a:pos x="86" y="3018"/>
              </a:cxn>
            </a:cxnLst>
            <a:rect l="0" t="0" r="r" b="b"/>
            <a:pathLst>
              <a:path w="3634" h="3442">
                <a:moveTo>
                  <a:pt x="86" y="3018"/>
                </a:moveTo>
                <a:lnTo>
                  <a:pt x="104" y="2880"/>
                </a:lnTo>
                <a:lnTo>
                  <a:pt x="174" y="2758"/>
                </a:lnTo>
                <a:lnTo>
                  <a:pt x="270" y="2696"/>
                </a:lnTo>
                <a:lnTo>
                  <a:pt x="470" y="2688"/>
                </a:lnTo>
                <a:lnTo>
                  <a:pt x="496" y="2540"/>
                </a:lnTo>
                <a:lnTo>
                  <a:pt x="400" y="2532"/>
                </a:lnTo>
                <a:lnTo>
                  <a:pt x="408" y="2270"/>
                </a:lnTo>
                <a:lnTo>
                  <a:pt x="364" y="2254"/>
                </a:lnTo>
                <a:lnTo>
                  <a:pt x="312" y="2218"/>
                </a:lnTo>
                <a:lnTo>
                  <a:pt x="174" y="2158"/>
                </a:lnTo>
                <a:lnTo>
                  <a:pt x="78" y="1966"/>
                </a:lnTo>
                <a:lnTo>
                  <a:pt x="0" y="1810"/>
                </a:lnTo>
                <a:lnTo>
                  <a:pt x="364" y="1958"/>
                </a:lnTo>
                <a:lnTo>
                  <a:pt x="522" y="1948"/>
                </a:lnTo>
                <a:lnTo>
                  <a:pt x="696" y="1974"/>
                </a:lnTo>
                <a:lnTo>
                  <a:pt x="738" y="1932"/>
                </a:lnTo>
                <a:lnTo>
                  <a:pt x="870" y="1940"/>
                </a:lnTo>
                <a:lnTo>
                  <a:pt x="982" y="1940"/>
                </a:lnTo>
                <a:lnTo>
                  <a:pt x="1192" y="1854"/>
                </a:lnTo>
                <a:lnTo>
                  <a:pt x="1192" y="1784"/>
                </a:lnTo>
                <a:lnTo>
                  <a:pt x="1200" y="1654"/>
                </a:lnTo>
                <a:lnTo>
                  <a:pt x="1260" y="1574"/>
                </a:lnTo>
                <a:lnTo>
                  <a:pt x="1356" y="1488"/>
                </a:lnTo>
                <a:lnTo>
                  <a:pt x="1444" y="1522"/>
                </a:lnTo>
                <a:lnTo>
                  <a:pt x="1522" y="1480"/>
                </a:lnTo>
                <a:lnTo>
                  <a:pt x="1504" y="1454"/>
                </a:lnTo>
                <a:lnTo>
                  <a:pt x="1564" y="1426"/>
                </a:lnTo>
                <a:lnTo>
                  <a:pt x="1618" y="1374"/>
                </a:lnTo>
                <a:lnTo>
                  <a:pt x="1704" y="1374"/>
                </a:lnTo>
                <a:lnTo>
                  <a:pt x="1756" y="1418"/>
                </a:lnTo>
                <a:lnTo>
                  <a:pt x="1844" y="1332"/>
                </a:lnTo>
                <a:lnTo>
                  <a:pt x="1860" y="1200"/>
                </a:lnTo>
                <a:lnTo>
                  <a:pt x="1878" y="1122"/>
                </a:lnTo>
                <a:lnTo>
                  <a:pt x="1912" y="1054"/>
                </a:lnTo>
                <a:lnTo>
                  <a:pt x="1982" y="1036"/>
                </a:lnTo>
                <a:lnTo>
                  <a:pt x="2044" y="992"/>
                </a:lnTo>
                <a:lnTo>
                  <a:pt x="2044" y="922"/>
                </a:lnTo>
                <a:lnTo>
                  <a:pt x="1992" y="862"/>
                </a:lnTo>
                <a:lnTo>
                  <a:pt x="1982" y="792"/>
                </a:lnTo>
                <a:lnTo>
                  <a:pt x="2060" y="810"/>
                </a:lnTo>
                <a:lnTo>
                  <a:pt x="2138" y="818"/>
                </a:lnTo>
                <a:lnTo>
                  <a:pt x="2226" y="792"/>
                </a:lnTo>
                <a:lnTo>
                  <a:pt x="2244" y="722"/>
                </a:lnTo>
                <a:lnTo>
                  <a:pt x="2226" y="670"/>
                </a:lnTo>
                <a:lnTo>
                  <a:pt x="2286" y="574"/>
                </a:lnTo>
                <a:lnTo>
                  <a:pt x="2322" y="488"/>
                </a:lnTo>
                <a:lnTo>
                  <a:pt x="2322" y="400"/>
                </a:lnTo>
                <a:lnTo>
                  <a:pt x="2252" y="280"/>
                </a:lnTo>
                <a:lnTo>
                  <a:pt x="2348" y="174"/>
                </a:lnTo>
                <a:lnTo>
                  <a:pt x="2512" y="96"/>
                </a:lnTo>
                <a:lnTo>
                  <a:pt x="2686" y="44"/>
                </a:lnTo>
                <a:lnTo>
                  <a:pt x="2852" y="44"/>
                </a:lnTo>
                <a:lnTo>
                  <a:pt x="2956" y="0"/>
                </a:lnTo>
                <a:lnTo>
                  <a:pt x="3112" y="44"/>
                </a:lnTo>
                <a:lnTo>
                  <a:pt x="3208" y="70"/>
                </a:lnTo>
                <a:lnTo>
                  <a:pt x="3234" y="192"/>
                </a:lnTo>
                <a:lnTo>
                  <a:pt x="3270" y="270"/>
                </a:lnTo>
                <a:lnTo>
                  <a:pt x="3400" y="306"/>
                </a:lnTo>
                <a:lnTo>
                  <a:pt x="3548" y="348"/>
                </a:lnTo>
                <a:lnTo>
                  <a:pt x="3634" y="348"/>
                </a:lnTo>
                <a:lnTo>
                  <a:pt x="3604" y="390"/>
                </a:lnTo>
                <a:lnTo>
                  <a:pt x="3544" y="418"/>
                </a:lnTo>
                <a:lnTo>
                  <a:pt x="3486" y="476"/>
                </a:lnTo>
                <a:lnTo>
                  <a:pt x="3476" y="540"/>
                </a:lnTo>
                <a:lnTo>
                  <a:pt x="3464" y="572"/>
                </a:lnTo>
                <a:lnTo>
                  <a:pt x="3396" y="562"/>
                </a:lnTo>
                <a:lnTo>
                  <a:pt x="3342" y="582"/>
                </a:lnTo>
                <a:lnTo>
                  <a:pt x="3284" y="598"/>
                </a:lnTo>
                <a:lnTo>
                  <a:pt x="3230" y="636"/>
                </a:lnTo>
                <a:lnTo>
                  <a:pt x="3176" y="626"/>
                </a:lnTo>
                <a:lnTo>
                  <a:pt x="3048" y="610"/>
                </a:lnTo>
                <a:lnTo>
                  <a:pt x="2958" y="578"/>
                </a:lnTo>
                <a:lnTo>
                  <a:pt x="2884" y="588"/>
                </a:lnTo>
                <a:lnTo>
                  <a:pt x="2776" y="614"/>
                </a:lnTo>
                <a:lnTo>
                  <a:pt x="2766" y="684"/>
                </a:lnTo>
                <a:lnTo>
                  <a:pt x="2846" y="694"/>
                </a:lnTo>
                <a:lnTo>
                  <a:pt x="2856" y="754"/>
                </a:lnTo>
                <a:lnTo>
                  <a:pt x="2910" y="774"/>
                </a:lnTo>
                <a:lnTo>
                  <a:pt x="2868" y="818"/>
                </a:lnTo>
                <a:lnTo>
                  <a:pt x="2894" y="882"/>
                </a:lnTo>
                <a:lnTo>
                  <a:pt x="2904" y="950"/>
                </a:lnTo>
                <a:lnTo>
                  <a:pt x="2884" y="1014"/>
                </a:lnTo>
                <a:lnTo>
                  <a:pt x="2942" y="1042"/>
                </a:lnTo>
                <a:lnTo>
                  <a:pt x="2952" y="1094"/>
                </a:lnTo>
                <a:lnTo>
                  <a:pt x="3016" y="1078"/>
                </a:lnTo>
                <a:lnTo>
                  <a:pt x="3016" y="1158"/>
                </a:lnTo>
                <a:lnTo>
                  <a:pt x="3080" y="1164"/>
                </a:lnTo>
                <a:lnTo>
                  <a:pt x="3160" y="1180"/>
                </a:lnTo>
                <a:lnTo>
                  <a:pt x="3166" y="1234"/>
                </a:lnTo>
                <a:lnTo>
                  <a:pt x="3076" y="1276"/>
                </a:lnTo>
                <a:lnTo>
                  <a:pt x="3022" y="1324"/>
                </a:lnTo>
                <a:lnTo>
                  <a:pt x="2996" y="1372"/>
                </a:lnTo>
                <a:lnTo>
                  <a:pt x="3022" y="1426"/>
                </a:lnTo>
                <a:lnTo>
                  <a:pt x="3022" y="1478"/>
                </a:lnTo>
                <a:lnTo>
                  <a:pt x="3038" y="1532"/>
                </a:lnTo>
                <a:lnTo>
                  <a:pt x="3006" y="1548"/>
                </a:lnTo>
                <a:lnTo>
                  <a:pt x="2952" y="1606"/>
                </a:lnTo>
                <a:lnTo>
                  <a:pt x="2916" y="1660"/>
                </a:lnTo>
                <a:lnTo>
                  <a:pt x="2884" y="1708"/>
                </a:lnTo>
                <a:lnTo>
                  <a:pt x="2894" y="1778"/>
                </a:lnTo>
                <a:lnTo>
                  <a:pt x="2820" y="1804"/>
                </a:lnTo>
                <a:lnTo>
                  <a:pt x="2776" y="1836"/>
                </a:lnTo>
                <a:lnTo>
                  <a:pt x="2750" y="1938"/>
                </a:lnTo>
                <a:lnTo>
                  <a:pt x="2692" y="2038"/>
                </a:lnTo>
                <a:lnTo>
                  <a:pt x="2680" y="2082"/>
                </a:lnTo>
                <a:lnTo>
                  <a:pt x="2628" y="2102"/>
                </a:lnTo>
                <a:lnTo>
                  <a:pt x="2548" y="2156"/>
                </a:lnTo>
                <a:lnTo>
                  <a:pt x="2526" y="2230"/>
                </a:lnTo>
                <a:lnTo>
                  <a:pt x="2488" y="2262"/>
                </a:lnTo>
                <a:lnTo>
                  <a:pt x="2456" y="2306"/>
                </a:lnTo>
                <a:lnTo>
                  <a:pt x="2456" y="2348"/>
                </a:lnTo>
                <a:lnTo>
                  <a:pt x="2420" y="2364"/>
                </a:lnTo>
                <a:lnTo>
                  <a:pt x="2356" y="2370"/>
                </a:lnTo>
                <a:lnTo>
                  <a:pt x="2296" y="2374"/>
                </a:lnTo>
                <a:lnTo>
                  <a:pt x="2244" y="2402"/>
                </a:lnTo>
                <a:lnTo>
                  <a:pt x="2212" y="2412"/>
                </a:lnTo>
                <a:lnTo>
                  <a:pt x="2180" y="2396"/>
                </a:lnTo>
                <a:lnTo>
                  <a:pt x="2174" y="2348"/>
                </a:lnTo>
                <a:lnTo>
                  <a:pt x="2142" y="2332"/>
                </a:lnTo>
                <a:lnTo>
                  <a:pt x="2104" y="2348"/>
                </a:lnTo>
                <a:lnTo>
                  <a:pt x="2056" y="2390"/>
                </a:lnTo>
                <a:lnTo>
                  <a:pt x="2030" y="2460"/>
                </a:lnTo>
                <a:lnTo>
                  <a:pt x="1988" y="2498"/>
                </a:lnTo>
                <a:lnTo>
                  <a:pt x="1934" y="2550"/>
                </a:lnTo>
                <a:lnTo>
                  <a:pt x="1918" y="2636"/>
                </a:lnTo>
                <a:lnTo>
                  <a:pt x="1940" y="2674"/>
                </a:lnTo>
                <a:lnTo>
                  <a:pt x="1988" y="2706"/>
                </a:lnTo>
                <a:lnTo>
                  <a:pt x="2062" y="2706"/>
                </a:lnTo>
                <a:lnTo>
                  <a:pt x="2068" y="2770"/>
                </a:lnTo>
                <a:lnTo>
                  <a:pt x="2052" y="2854"/>
                </a:lnTo>
                <a:lnTo>
                  <a:pt x="2078" y="2902"/>
                </a:lnTo>
                <a:lnTo>
                  <a:pt x="2120" y="2934"/>
                </a:lnTo>
                <a:lnTo>
                  <a:pt x="2180" y="2918"/>
                </a:lnTo>
                <a:lnTo>
                  <a:pt x="2190" y="2956"/>
                </a:lnTo>
                <a:lnTo>
                  <a:pt x="2212" y="3042"/>
                </a:lnTo>
                <a:lnTo>
                  <a:pt x="2238" y="3078"/>
                </a:lnTo>
                <a:lnTo>
                  <a:pt x="2260" y="3138"/>
                </a:lnTo>
                <a:lnTo>
                  <a:pt x="2292" y="3180"/>
                </a:lnTo>
                <a:lnTo>
                  <a:pt x="2264" y="3212"/>
                </a:lnTo>
                <a:lnTo>
                  <a:pt x="2286" y="3260"/>
                </a:lnTo>
                <a:lnTo>
                  <a:pt x="2254" y="3266"/>
                </a:lnTo>
                <a:lnTo>
                  <a:pt x="2244" y="3292"/>
                </a:lnTo>
                <a:lnTo>
                  <a:pt x="2212" y="3308"/>
                </a:lnTo>
                <a:lnTo>
                  <a:pt x="2180" y="3302"/>
                </a:lnTo>
                <a:lnTo>
                  <a:pt x="2180" y="3244"/>
                </a:lnTo>
                <a:lnTo>
                  <a:pt x="2072" y="3282"/>
                </a:lnTo>
                <a:lnTo>
                  <a:pt x="2056" y="3330"/>
                </a:lnTo>
                <a:lnTo>
                  <a:pt x="2004" y="3330"/>
                </a:lnTo>
                <a:lnTo>
                  <a:pt x="1944" y="3286"/>
                </a:lnTo>
                <a:lnTo>
                  <a:pt x="1880" y="3286"/>
                </a:lnTo>
                <a:lnTo>
                  <a:pt x="1816" y="3298"/>
                </a:lnTo>
                <a:lnTo>
                  <a:pt x="1752" y="3292"/>
                </a:lnTo>
                <a:lnTo>
                  <a:pt x="1742" y="3356"/>
                </a:lnTo>
                <a:lnTo>
                  <a:pt x="1704" y="3388"/>
                </a:lnTo>
                <a:lnTo>
                  <a:pt x="1640" y="3388"/>
                </a:lnTo>
                <a:lnTo>
                  <a:pt x="1614" y="3442"/>
                </a:lnTo>
                <a:lnTo>
                  <a:pt x="1582" y="3442"/>
                </a:lnTo>
                <a:lnTo>
                  <a:pt x="1486" y="3414"/>
                </a:lnTo>
                <a:lnTo>
                  <a:pt x="1438" y="3388"/>
                </a:lnTo>
                <a:lnTo>
                  <a:pt x="1400" y="3314"/>
                </a:lnTo>
                <a:lnTo>
                  <a:pt x="1400" y="3266"/>
                </a:lnTo>
                <a:lnTo>
                  <a:pt x="1374" y="3190"/>
                </a:lnTo>
                <a:lnTo>
                  <a:pt x="1380" y="3174"/>
                </a:lnTo>
                <a:lnTo>
                  <a:pt x="1342" y="3148"/>
                </a:lnTo>
                <a:lnTo>
                  <a:pt x="1268" y="3148"/>
                </a:lnTo>
                <a:lnTo>
                  <a:pt x="1268" y="3068"/>
                </a:lnTo>
                <a:lnTo>
                  <a:pt x="1236" y="3010"/>
                </a:lnTo>
                <a:lnTo>
                  <a:pt x="1172" y="2978"/>
                </a:lnTo>
                <a:lnTo>
                  <a:pt x="1080" y="3004"/>
                </a:lnTo>
                <a:lnTo>
                  <a:pt x="1006" y="3014"/>
                </a:lnTo>
                <a:lnTo>
                  <a:pt x="936" y="3010"/>
                </a:lnTo>
                <a:lnTo>
                  <a:pt x="920" y="3026"/>
                </a:lnTo>
                <a:lnTo>
                  <a:pt x="824" y="3026"/>
                </a:lnTo>
                <a:lnTo>
                  <a:pt x="792" y="3046"/>
                </a:lnTo>
                <a:lnTo>
                  <a:pt x="756" y="3042"/>
                </a:lnTo>
                <a:lnTo>
                  <a:pt x="702" y="3010"/>
                </a:lnTo>
                <a:lnTo>
                  <a:pt x="648" y="3010"/>
                </a:lnTo>
                <a:lnTo>
                  <a:pt x="552" y="3004"/>
                </a:lnTo>
                <a:lnTo>
                  <a:pt x="532" y="3014"/>
                </a:lnTo>
                <a:lnTo>
                  <a:pt x="536" y="3052"/>
                </a:lnTo>
                <a:lnTo>
                  <a:pt x="462" y="3030"/>
                </a:lnTo>
                <a:lnTo>
                  <a:pt x="372" y="3014"/>
                </a:lnTo>
                <a:lnTo>
                  <a:pt x="308" y="3010"/>
                </a:lnTo>
                <a:lnTo>
                  <a:pt x="264" y="3020"/>
                </a:lnTo>
                <a:lnTo>
                  <a:pt x="200" y="3020"/>
                </a:lnTo>
                <a:lnTo>
                  <a:pt x="196" y="3046"/>
                </a:lnTo>
                <a:lnTo>
                  <a:pt x="148" y="3052"/>
                </a:lnTo>
                <a:lnTo>
                  <a:pt x="86" y="3018"/>
                </a:lnTo>
                <a:close/>
              </a:path>
            </a:pathLst>
          </a:custGeom>
          <a:solidFill>
            <a:schemeClr val="accent3">
              <a:lumMod val="50000"/>
            </a:schemeClr>
          </a:solidFill>
          <a:ln w="9525" cap="flat" cmpd="sng">
            <a:noFill/>
            <a:prstDash val="solid"/>
            <a:round/>
            <a:headEnd type="none" w="med" len="med"/>
            <a:tailEnd type="none" w="med" len="med"/>
          </a:ln>
          <a:effectLst/>
        </p:spPr>
        <p:txBody>
          <a:bodyPr/>
          <a:lstStyle/>
          <a:p>
            <a:endParaRPr lang="en-US"/>
          </a:p>
        </p:txBody>
      </p:sp>
      <p:pic>
        <p:nvPicPr>
          <p:cNvPr id="63" name="Picture 10" descr="green"/>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609600" y="4648200"/>
            <a:ext cx="420077" cy="341312"/>
          </a:xfrm>
          <a:prstGeom prst="rect">
            <a:avLst/>
          </a:prstGeom>
          <a:noFill/>
          <a:ln w="9525">
            <a:noFill/>
            <a:miter lim="800000"/>
            <a:headEnd/>
            <a:tailEnd/>
          </a:ln>
        </p:spPr>
      </p:pic>
      <p:grpSp>
        <p:nvGrpSpPr>
          <p:cNvPr id="64" name="Group 63"/>
          <p:cNvGrpSpPr/>
          <p:nvPr/>
        </p:nvGrpSpPr>
        <p:grpSpPr>
          <a:xfrm rot="977931">
            <a:off x="952723" y="3891522"/>
            <a:ext cx="679863" cy="1138336"/>
            <a:chOff x="2970799" y="2887974"/>
            <a:chExt cx="4325133" cy="3131826"/>
          </a:xfrm>
        </p:grpSpPr>
        <p:cxnSp>
          <p:nvCxnSpPr>
            <p:cNvPr id="65" name="Straight Connector 64"/>
            <p:cNvCxnSpPr/>
            <p:nvPr/>
          </p:nvCxnSpPr>
          <p:spPr>
            <a:xfrm rot="4422069">
              <a:off x="4228144" y="2750291"/>
              <a:ext cx="2112085" cy="402349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66" name="Group 61"/>
            <p:cNvGrpSpPr/>
            <p:nvPr/>
          </p:nvGrpSpPr>
          <p:grpSpPr>
            <a:xfrm>
              <a:off x="2970799" y="2887974"/>
              <a:ext cx="3864768" cy="3131826"/>
              <a:chOff x="2970799" y="2887974"/>
              <a:chExt cx="3864768" cy="3131826"/>
            </a:xfrm>
          </p:grpSpPr>
          <p:cxnSp>
            <p:nvCxnSpPr>
              <p:cNvPr id="67" name="Straight Connector 66"/>
              <p:cNvCxnSpPr/>
              <p:nvPr/>
            </p:nvCxnSpPr>
            <p:spPr>
              <a:xfrm rot="9822069" flipV="1">
                <a:off x="2970799" y="3724669"/>
                <a:ext cx="3864768" cy="70312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2971800" y="4953000"/>
                <a:ext cx="1371600" cy="762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5222069" flipH="1">
                <a:off x="6011230" y="3202429"/>
                <a:ext cx="628923" cy="1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62" name="Picture 10" descr="green"/>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a:off x="609600" y="4191000"/>
            <a:ext cx="457200" cy="371475"/>
          </a:xfrm>
          <a:prstGeom prst="rect">
            <a:avLst/>
          </a:prstGeom>
          <a:noFill/>
          <a:ln w="9525">
            <a:noFill/>
            <a:miter lim="800000"/>
            <a:headEnd/>
            <a:tailEnd/>
          </a:ln>
        </p:spPr>
      </p:pic>
      <p:pic>
        <p:nvPicPr>
          <p:cNvPr id="60" name="Picture 9" descr="red"/>
          <p:cNvPicPr>
            <a:picLocks noChangeAspect="1" noChangeArrowheads="1"/>
          </p:cNvPicPr>
          <p:nvPr/>
        </p:nvPicPr>
        <p:blipFill>
          <a:blip r:embed="rId6" cstate="print"/>
          <a:srcRect/>
          <a:stretch>
            <a:fillRect/>
          </a:stretch>
        </p:blipFill>
        <p:spPr bwMode="auto">
          <a:xfrm>
            <a:off x="1301263" y="3657600"/>
            <a:ext cx="375137" cy="304799"/>
          </a:xfrm>
          <a:prstGeom prst="rect">
            <a:avLst/>
          </a:prstGeom>
          <a:noFill/>
          <a:ln w="9525">
            <a:noFill/>
            <a:miter lim="800000"/>
            <a:headEnd/>
            <a:tailEnd/>
          </a:ln>
        </p:spPr>
      </p:pic>
      <p:pic>
        <p:nvPicPr>
          <p:cNvPr id="61" name="Picture 10" descr="green"/>
          <p:cNvPicPr>
            <a:picLocks noChangeAspect="1" noChangeArrowheads="1"/>
          </p:cNvPicPr>
          <p:nvPr/>
        </p:nvPicPr>
        <p:blipFill>
          <a:blip r:embed="rId7" cstate="print"/>
          <a:srcRect/>
          <a:stretch>
            <a:fillRect/>
          </a:stretch>
        </p:blipFill>
        <p:spPr bwMode="auto">
          <a:xfrm>
            <a:off x="1295400" y="3886200"/>
            <a:ext cx="468924" cy="381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DV Example - Network Graph</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1143000" y="1447800"/>
            <a:ext cx="6723173" cy="3644134"/>
          </a:xfrm>
          <a:prstGeom prst="rect">
            <a:avLst/>
          </a:prstGeom>
          <a:noFill/>
          <a:ln w="19050">
            <a:solidFill>
              <a:schemeClr val="accent6">
                <a:lumMod val="75000"/>
              </a:schemeClr>
            </a:solidFill>
            <a:miter lim="800000"/>
            <a:headEnd/>
            <a:tailEnd/>
          </a:ln>
          <a:effectLst/>
        </p:spPr>
      </p:pic>
      <p:grpSp>
        <p:nvGrpSpPr>
          <p:cNvPr id="6" name="Group 19"/>
          <p:cNvGrpSpPr/>
          <p:nvPr/>
        </p:nvGrpSpPr>
        <p:grpSpPr>
          <a:xfrm rot="21299098">
            <a:off x="1626738" y="4869521"/>
            <a:ext cx="3807091" cy="833071"/>
            <a:chOff x="-52664" y="4467781"/>
            <a:chExt cx="1120071" cy="833071"/>
          </a:xfrm>
          <a:solidFill>
            <a:schemeClr val="accent6">
              <a:lumMod val="75000"/>
            </a:schemeClr>
          </a:solidFill>
        </p:grpSpPr>
        <p:sp>
          <p:nvSpPr>
            <p:cNvPr id="8" name="Isosceles Triangle 7"/>
            <p:cNvSpPr/>
            <p:nvPr/>
          </p:nvSpPr>
          <p:spPr>
            <a:xfrm rot="21555535">
              <a:off x="662602" y="4467781"/>
              <a:ext cx="122347" cy="288804"/>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TextBox 8"/>
            <p:cNvSpPr txBox="1"/>
            <p:nvPr/>
          </p:nvSpPr>
          <p:spPr>
            <a:xfrm>
              <a:off x="-52664" y="4716077"/>
              <a:ext cx="1120071" cy="584775"/>
            </a:xfrm>
            <a:prstGeom prst="rect">
              <a:avLst/>
            </a:prstGeom>
            <a:solidFill>
              <a:schemeClr val="accent6">
                <a:lumMod val="75000"/>
              </a:schemeClr>
            </a:solidFill>
            <a:ln>
              <a:noFill/>
            </a:ln>
          </p:spPr>
          <p:txBody>
            <a:bodyPr wrap="square" rtlCol="0">
              <a:spAutoFit/>
            </a:bodyPr>
            <a:lstStyle/>
            <a:p>
              <a:pPr algn="ctr"/>
              <a:r>
                <a:rPr lang="en-US" sz="3200" b="1" dirty="0" smtClean="0">
                  <a:solidFill>
                    <a:schemeClr val="bg1"/>
                  </a:solidFill>
                </a:rPr>
                <a:t>Cost for each link is 1</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1295400" y="2837224"/>
            <a:ext cx="5638800" cy="3868376"/>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3048000" y="1033462"/>
            <a:ext cx="3013764" cy="1633538"/>
          </a:xfrm>
          <a:prstGeom prst="rect">
            <a:avLst/>
          </a:prstGeom>
          <a:noFill/>
          <a:ln w="19050">
            <a:solidFill>
              <a:schemeClr val="accent6">
                <a:lumMod val="75000"/>
              </a:schemeClr>
            </a:solidFill>
            <a:miter lim="800000"/>
            <a:headEnd/>
            <a:tailEnd/>
          </a:ln>
          <a:effectLst/>
        </p:spPr>
      </p:pic>
      <p:grpSp>
        <p:nvGrpSpPr>
          <p:cNvPr id="5" name="Group 4"/>
          <p:cNvGrpSpPr/>
          <p:nvPr/>
        </p:nvGrpSpPr>
        <p:grpSpPr>
          <a:xfrm>
            <a:off x="7010400" y="2545399"/>
            <a:ext cx="2021777" cy="1569401"/>
            <a:chOff x="6383844" y="1326199"/>
            <a:chExt cx="2021777" cy="1569401"/>
          </a:xfrm>
        </p:grpSpPr>
        <p:sp>
          <p:nvSpPr>
            <p:cNvPr id="6" name="TextBox 5"/>
            <p:cNvSpPr txBox="1"/>
            <p:nvPr/>
          </p:nvSpPr>
          <p:spPr>
            <a:xfrm rot="1608507">
              <a:off x="6383844" y="1326199"/>
              <a:ext cx="2021777" cy="1015663"/>
            </a:xfrm>
            <a:prstGeom prst="rect">
              <a:avLst/>
            </a:prstGeom>
            <a:noFill/>
          </p:spPr>
          <p:txBody>
            <a:bodyPr wrap="square" rtlCol="0">
              <a:spAutoFit/>
            </a:bodyPr>
            <a:lstStyle/>
            <a:p>
              <a:r>
                <a:rPr lang="en-US" sz="2000" b="1" dirty="0" smtClean="0">
                  <a:solidFill>
                    <a:srgbClr val="C00000"/>
                  </a:solidFill>
                  <a:latin typeface="Kristen ITC" pitchFamily="66" charset="0"/>
                </a:rPr>
                <a:t>Initial information at each node</a:t>
              </a:r>
              <a:endParaRPr lang="en-US" sz="2000" b="1" dirty="0">
                <a:solidFill>
                  <a:srgbClr val="C00000"/>
                </a:solidFill>
                <a:latin typeface="Kristen ITC" pitchFamily="66" charset="0"/>
              </a:endParaRPr>
            </a:p>
          </p:txBody>
        </p:sp>
        <p:grpSp>
          <p:nvGrpSpPr>
            <p:cNvPr id="8" name="Group 21"/>
            <p:cNvGrpSpPr/>
            <p:nvPr/>
          </p:nvGrpSpPr>
          <p:grpSpPr>
            <a:xfrm>
              <a:off x="7010400" y="2362198"/>
              <a:ext cx="338908" cy="533402"/>
              <a:chOff x="7010400" y="2362198"/>
              <a:chExt cx="338908" cy="533402"/>
            </a:xfrm>
          </p:grpSpPr>
          <p:cxnSp>
            <p:nvCxnSpPr>
              <p:cNvPr id="13" name="Straight Connector 12"/>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7" name="Right Brace 16"/>
          <p:cNvSpPr/>
          <p:nvPr/>
        </p:nvSpPr>
        <p:spPr>
          <a:xfrm>
            <a:off x="7162800" y="3962400"/>
            <a:ext cx="381000" cy="2667000"/>
          </a:xfrm>
          <a:prstGeom prst="rightBrace">
            <a:avLst/>
          </a:prstGeom>
          <a:ln w="571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smtClean="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228599" y="1752600"/>
            <a:ext cx="3200401" cy="1734700"/>
          </a:xfrm>
          <a:prstGeom prst="rect">
            <a:avLst/>
          </a:prstGeom>
          <a:noFill/>
          <a:ln w="19050">
            <a:solidFill>
              <a:schemeClr val="accent6">
                <a:lumMod val="75000"/>
              </a:schemeClr>
            </a:solid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3821462" y="2819400"/>
            <a:ext cx="4865338" cy="3962400"/>
          </a:xfrm>
          <a:prstGeom prst="rect">
            <a:avLst/>
          </a:prstGeom>
          <a:noFill/>
          <a:ln w="9525">
            <a:noFill/>
            <a:miter lim="800000"/>
            <a:headEnd/>
            <a:tailEnd/>
          </a:ln>
          <a:effectLst/>
        </p:spPr>
      </p:pic>
      <p:grpSp>
        <p:nvGrpSpPr>
          <p:cNvPr id="6" name="Group 19"/>
          <p:cNvGrpSpPr/>
          <p:nvPr/>
        </p:nvGrpSpPr>
        <p:grpSpPr>
          <a:xfrm>
            <a:off x="4315912" y="1728642"/>
            <a:ext cx="3807091" cy="862158"/>
            <a:chOff x="-52664" y="4716077"/>
            <a:chExt cx="1120071" cy="862158"/>
          </a:xfrm>
          <a:solidFill>
            <a:schemeClr val="accent6">
              <a:lumMod val="75000"/>
            </a:schemeClr>
          </a:solidFill>
        </p:grpSpPr>
        <p:sp>
          <p:nvSpPr>
            <p:cNvPr id="8" name="Isosceles Triangle 7"/>
            <p:cNvSpPr/>
            <p:nvPr/>
          </p:nvSpPr>
          <p:spPr>
            <a:xfrm rot="10690729">
              <a:off x="641389" y="5289431"/>
              <a:ext cx="122347" cy="288804"/>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TextBox 8"/>
            <p:cNvSpPr txBox="1"/>
            <p:nvPr/>
          </p:nvSpPr>
          <p:spPr>
            <a:xfrm>
              <a:off x="-52664" y="4716077"/>
              <a:ext cx="1120071" cy="584775"/>
            </a:xfrm>
            <a:prstGeom prst="rect">
              <a:avLst/>
            </a:prstGeom>
            <a:solidFill>
              <a:schemeClr val="accent6">
                <a:lumMod val="75000"/>
              </a:schemeClr>
            </a:solidFill>
            <a:ln>
              <a:noFill/>
            </a:ln>
          </p:spPr>
          <p:txBody>
            <a:bodyPr wrap="square" rtlCol="0">
              <a:spAutoFit/>
            </a:bodyPr>
            <a:lstStyle/>
            <a:p>
              <a:pPr algn="ctr"/>
              <a:r>
                <a:rPr lang="en-US" sz="3200" b="1" dirty="0" smtClean="0">
                  <a:solidFill>
                    <a:schemeClr val="bg1"/>
                  </a:solidFill>
                </a:rPr>
                <a:t>Initial Table at A</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smtClean="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381000" y="1033462"/>
            <a:ext cx="3013764" cy="1633538"/>
          </a:xfrm>
          <a:prstGeom prst="rect">
            <a:avLst/>
          </a:prstGeom>
          <a:noFill/>
          <a:ln w="19050">
            <a:solidFill>
              <a:schemeClr val="accent6">
                <a:lumMod val="75000"/>
              </a:schemeClr>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4123192" y="2819400"/>
            <a:ext cx="4868408" cy="3982445"/>
          </a:xfrm>
          <a:prstGeom prst="rect">
            <a:avLst/>
          </a:prstGeom>
          <a:noFill/>
          <a:ln w="9525">
            <a:noFill/>
            <a:miter lim="800000"/>
            <a:headEnd/>
            <a:tailEnd/>
          </a:ln>
          <a:effectLst/>
        </p:spPr>
      </p:pic>
      <p:grpSp>
        <p:nvGrpSpPr>
          <p:cNvPr id="9" name="Group 8"/>
          <p:cNvGrpSpPr/>
          <p:nvPr/>
        </p:nvGrpSpPr>
        <p:grpSpPr>
          <a:xfrm>
            <a:off x="6248400" y="4648200"/>
            <a:ext cx="1703832" cy="533400"/>
            <a:chOff x="6248400" y="4648200"/>
            <a:chExt cx="1703832" cy="533400"/>
          </a:xfrm>
        </p:grpSpPr>
        <p:pic>
          <p:nvPicPr>
            <p:cNvPr id="5" name="Picture 2"/>
            <p:cNvPicPr>
              <a:picLocks noChangeAspect="1" noChangeArrowheads="1"/>
            </p:cNvPicPr>
            <p:nvPr/>
          </p:nvPicPr>
          <p:blipFill>
            <a:blip r:embed="rId5"/>
            <a:srcRect l="66758" t="46154" r="20360" b="40385"/>
            <a:stretch>
              <a:fillRect/>
            </a:stretch>
          </p:blipFill>
          <p:spPr bwMode="auto">
            <a:xfrm>
              <a:off x="7315200" y="4648200"/>
              <a:ext cx="637032" cy="533400"/>
            </a:xfrm>
            <a:prstGeom prst="rect">
              <a:avLst/>
            </a:prstGeom>
            <a:noFill/>
            <a:ln w="9525">
              <a:noFill/>
              <a:miter lim="800000"/>
              <a:headEnd/>
              <a:tailEnd/>
            </a:ln>
            <a:effectLst/>
          </p:spPr>
        </p:pic>
        <p:pic>
          <p:nvPicPr>
            <p:cNvPr id="8" name="Picture 2"/>
            <p:cNvPicPr>
              <a:picLocks noChangeAspect="1" noChangeArrowheads="1"/>
            </p:cNvPicPr>
            <p:nvPr/>
          </p:nvPicPr>
          <p:blipFill>
            <a:blip r:embed="rId5"/>
            <a:srcRect l="45184" t="46154" r="44029" b="40385"/>
            <a:stretch>
              <a:fillRect/>
            </a:stretch>
          </p:blipFill>
          <p:spPr bwMode="auto">
            <a:xfrm>
              <a:off x="6248400" y="4648200"/>
              <a:ext cx="533400" cy="533400"/>
            </a:xfrm>
            <a:prstGeom prst="rect">
              <a:avLst/>
            </a:prstGeom>
            <a:noFill/>
            <a:ln w="9525">
              <a:noFill/>
              <a:miter lim="800000"/>
              <a:headEnd/>
              <a:tailEnd/>
            </a:ln>
            <a:effectLst/>
          </p:spPr>
        </p:pic>
      </p:grpSp>
      <p:grpSp>
        <p:nvGrpSpPr>
          <p:cNvPr id="11" name="Group 10"/>
          <p:cNvGrpSpPr/>
          <p:nvPr/>
        </p:nvGrpSpPr>
        <p:grpSpPr>
          <a:xfrm>
            <a:off x="6297168" y="6019800"/>
            <a:ext cx="1703832" cy="533400"/>
            <a:chOff x="6248400" y="4648200"/>
            <a:chExt cx="1703832" cy="533400"/>
          </a:xfrm>
        </p:grpSpPr>
        <p:pic>
          <p:nvPicPr>
            <p:cNvPr id="12" name="Picture 2"/>
            <p:cNvPicPr>
              <a:picLocks noChangeAspect="1" noChangeArrowheads="1"/>
            </p:cNvPicPr>
            <p:nvPr/>
          </p:nvPicPr>
          <p:blipFill>
            <a:blip r:embed="rId5"/>
            <a:srcRect l="66758" t="46154" r="20360" b="40385"/>
            <a:stretch>
              <a:fillRect/>
            </a:stretch>
          </p:blipFill>
          <p:spPr bwMode="auto">
            <a:xfrm>
              <a:off x="7315200" y="4648200"/>
              <a:ext cx="637032" cy="53340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l="45184" t="46154" r="44029" b="40385"/>
            <a:stretch>
              <a:fillRect/>
            </a:stretch>
          </p:blipFill>
          <p:spPr bwMode="auto">
            <a:xfrm>
              <a:off x="6248400" y="4648200"/>
              <a:ext cx="533400" cy="533400"/>
            </a:xfrm>
            <a:prstGeom prst="rect">
              <a:avLst/>
            </a:prstGeom>
            <a:noFill/>
            <a:ln w="9525">
              <a:noFill/>
              <a:miter lim="800000"/>
              <a:headEnd/>
              <a:tailEnd/>
            </a:ln>
            <a:effectLst/>
          </p:spPr>
        </p:pic>
      </p:grpSp>
      <p:grpSp>
        <p:nvGrpSpPr>
          <p:cNvPr id="14" name="Group 19"/>
          <p:cNvGrpSpPr/>
          <p:nvPr/>
        </p:nvGrpSpPr>
        <p:grpSpPr>
          <a:xfrm>
            <a:off x="381000" y="5798403"/>
            <a:ext cx="3837485" cy="830997"/>
            <a:chOff x="59429" y="4442438"/>
            <a:chExt cx="1129013" cy="830997"/>
          </a:xfrm>
          <a:solidFill>
            <a:schemeClr val="accent6">
              <a:lumMod val="75000"/>
            </a:schemeClr>
          </a:solidFill>
        </p:grpSpPr>
        <p:sp>
          <p:nvSpPr>
            <p:cNvPr id="15" name="Isosceles Triangle 14"/>
            <p:cNvSpPr/>
            <p:nvPr/>
          </p:nvSpPr>
          <p:spPr>
            <a:xfrm rot="5400000">
              <a:off x="947315" y="4879909"/>
              <a:ext cx="339656" cy="142598"/>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TextBox 15"/>
            <p:cNvSpPr txBox="1"/>
            <p:nvPr/>
          </p:nvSpPr>
          <p:spPr>
            <a:xfrm>
              <a:off x="59429" y="4442438"/>
              <a:ext cx="1007978" cy="830997"/>
            </a:xfrm>
            <a:prstGeom prst="rect">
              <a:avLst/>
            </a:prstGeom>
            <a:solidFill>
              <a:schemeClr val="accent6">
                <a:lumMod val="75000"/>
              </a:schemeClr>
            </a:solidFill>
            <a:ln>
              <a:noFill/>
            </a:ln>
          </p:spPr>
          <p:txBody>
            <a:bodyPr wrap="square" rtlCol="0">
              <a:spAutoFit/>
            </a:bodyPr>
            <a:lstStyle/>
            <a:p>
              <a:pPr algn="ctr"/>
              <a:r>
                <a:rPr lang="en-US" sz="2400" b="1" dirty="0" smtClean="0">
                  <a:solidFill>
                    <a:schemeClr val="bg1"/>
                  </a:solidFill>
                  <a:latin typeface="Arial" pitchFamily="34" charset="0"/>
                  <a:cs typeface="Arial" pitchFamily="34" charset="0"/>
                </a:rPr>
                <a:t>F tells A that it can reach G at cost 1</a:t>
              </a:r>
            </a:p>
          </p:txBody>
        </p:sp>
      </p:grpSp>
      <p:grpSp>
        <p:nvGrpSpPr>
          <p:cNvPr id="17" name="Group 19"/>
          <p:cNvGrpSpPr/>
          <p:nvPr/>
        </p:nvGrpSpPr>
        <p:grpSpPr>
          <a:xfrm>
            <a:off x="353515" y="4426803"/>
            <a:ext cx="3837485" cy="830997"/>
            <a:chOff x="59429" y="4518638"/>
            <a:chExt cx="1129013" cy="830997"/>
          </a:xfrm>
          <a:solidFill>
            <a:schemeClr val="accent6">
              <a:lumMod val="75000"/>
            </a:schemeClr>
          </a:solidFill>
        </p:grpSpPr>
        <p:sp>
          <p:nvSpPr>
            <p:cNvPr id="18" name="Isosceles Triangle 17"/>
            <p:cNvSpPr/>
            <p:nvPr/>
          </p:nvSpPr>
          <p:spPr>
            <a:xfrm rot="5400000">
              <a:off x="940149" y="4872744"/>
              <a:ext cx="339656" cy="156930"/>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TextBox 18"/>
            <p:cNvSpPr txBox="1"/>
            <p:nvPr/>
          </p:nvSpPr>
          <p:spPr>
            <a:xfrm>
              <a:off x="59429" y="4518638"/>
              <a:ext cx="1007978" cy="830997"/>
            </a:xfrm>
            <a:prstGeom prst="rect">
              <a:avLst/>
            </a:prstGeom>
            <a:solidFill>
              <a:schemeClr val="accent6">
                <a:lumMod val="75000"/>
              </a:schemeClr>
            </a:solidFill>
            <a:ln>
              <a:noFill/>
            </a:ln>
          </p:spPr>
          <p:txBody>
            <a:bodyPr wrap="square" rtlCol="0">
              <a:spAutoFit/>
            </a:bodyPr>
            <a:lstStyle/>
            <a:p>
              <a:pPr algn="ctr"/>
              <a:r>
                <a:rPr lang="en-US" sz="2400" b="1" dirty="0" smtClean="0">
                  <a:solidFill>
                    <a:schemeClr val="bg1"/>
                  </a:solidFill>
                  <a:latin typeface="Arial" pitchFamily="34" charset="0"/>
                  <a:cs typeface="Arial" pitchFamily="34" charset="0"/>
                </a:rPr>
                <a:t>C tells A that it can reach D at cost 1</a:t>
              </a:r>
            </a:p>
          </p:txBody>
        </p:sp>
      </p:grpSp>
      <p:grpSp>
        <p:nvGrpSpPr>
          <p:cNvPr id="20" name="Group 19"/>
          <p:cNvGrpSpPr/>
          <p:nvPr/>
        </p:nvGrpSpPr>
        <p:grpSpPr>
          <a:xfrm>
            <a:off x="304800" y="3360003"/>
            <a:ext cx="3837485" cy="830997"/>
            <a:chOff x="59429" y="4452856"/>
            <a:chExt cx="1129013" cy="830997"/>
          </a:xfrm>
          <a:solidFill>
            <a:srgbClr val="FF0000"/>
          </a:solidFill>
        </p:grpSpPr>
        <p:sp>
          <p:nvSpPr>
            <p:cNvPr id="21" name="Isosceles Triangle 20"/>
            <p:cNvSpPr/>
            <p:nvPr/>
          </p:nvSpPr>
          <p:spPr>
            <a:xfrm rot="5400000">
              <a:off x="984250" y="4972535"/>
              <a:ext cx="273874" cy="134511"/>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TextBox 21"/>
            <p:cNvSpPr txBox="1"/>
            <p:nvPr/>
          </p:nvSpPr>
          <p:spPr>
            <a:xfrm>
              <a:off x="59429" y="4452856"/>
              <a:ext cx="1007978" cy="830997"/>
            </a:xfrm>
            <a:prstGeom prst="rect">
              <a:avLst/>
            </a:prstGeom>
            <a:grpFill/>
            <a:ln>
              <a:noFill/>
            </a:ln>
          </p:spPr>
          <p:txBody>
            <a:bodyPr wrap="square" rtlCol="0">
              <a:spAutoFit/>
            </a:bodyPr>
            <a:lstStyle/>
            <a:p>
              <a:pPr algn="ctr"/>
              <a:r>
                <a:rPr lang="en-US" sz="2400" b="1" dirty="0" smtClean="0">
                  <a:solidFill>
                    <a:schemeClr val="bg1"/>
                  </a:solidFill>
                  <a:latin typeface="Arial" pitchFamily="34" charset="0"/>
                  <a:cs typeface="Arial" pitchFamily="34" charset="0"/>
                </a:rPr>
                <a:t>C tells A that it can reach B at cost 1</a:t>
              </a:r>
            </a:p>
          </p:txBody>
        </p:sp>
      </p:grpSp>
      <p:grpSp>
        <p:nvGrpSpPr>
          <p:cNvPr id="30" name="Group 29"/>
          <p:cNvGrpSpPr/>
          <p:nvPr/>
        </p:nvGrpSpPr>
        <p:grpSpPr>
          <a:xfrm>
            <a:off x="6248400" y="2823072"/>
            <a:ext cx="2304424" cy="1444128"/>
            <a:chOff x="6248400" y="2823072"/>
            <a:chExt cx="2304424" cy="1444128"/>
          </a:xfrm>
        </p:grpSpPr>
        <p:grpSp>
          <p:nvGrpSpPr>
            <p:cNvPr id="23" name="Group 22"/>
            <p:cNvGrpSpPr/>
            <p:nvPr/>
          </p:nvGrpSpPr>
          <p:grpSpPr>
            <a:xfrm>
              <a:off x="6531047" y="2823072"/>
              <a:ext cx="2021777" cy="910728"/>
              <a:chOff x="6437891" y="1984872"/>
              <a:chExt cx="2021777" cy="910728"/>
            </a:xfrm>
          </p:grpSpPr>
          <p:sp>
            <p:nvSpPr>
              <p:cNvPr id="24" name="TextBox 23"/>
              <p:cNvSpPr txBox="1"/>
              <p:nvPr/>
            </p:nvSpPr>
            <p:spPr>
              <a:xfrm rot="1608507">
                <a:off x="6437891" y="1984872"/>
                <a:ext cx="2021777" cy="400110"/>
              </a:xfrm>
              <a:prstGeom prst="rect">
                <a:avLst/>
              </a:prstGeom>
              <a:noFill/>
            </p:spPr>
            <p:txBody>
              <a:bodyPr wrap="square" rtlCol="0">
                <a:spAutoFit/>
              </a:bodyPr>
              <a:lstStyle/>
              <a:p>
                <a:r>
                  <a:rPr lang="en-US" sz="2000" b="1" dirty="0" smtClean="0">
                    <a:solidFill>
                      <a:srgbClr val="C00000"/>
                    </a:solidFill>
                    <a:latin typeface="Kristen ITC" pitchFamily="66" charset="0"/>
                  </a:rPr>
                  <a:t>No change</a:t>
                </a:r>
                <a:endParaRPr lang="en-US" sz="2000" b="1" dirty="0">
                  <a:solidFill>
                    <a:srgbClr val="C00000"/>
                  </a:solidFill>
                  <a:latin typeface="Kristen ITC" pitchFamily="66" charset="0"/>
                </a:endParaRPr>
              </a:p>
            </p:txBody>
          </p:sp>
          <p:grpSp>
            <p:nvGrpSpPr>
              <p:cNvPr id="25" name="Group 21"/>
              <p:cNvGrpSpPr/>
              <p:nvPr/>
            </p:nvGrpSpPr>
            <p:grpSpPr>
              <a:xfrm>
                <a:off x="7010400" y="2362198"/>
                <a:ext cx="338908" cy="533402"/>
                <a:chOff x="7010400" y="2362198"/>
                <a:chExt cx="338908" cy="533402"/>
              </a:xfrm>
            </p:grpSpPr>
            <p:cxnSp>
              <p:nvCxnSpPr>
                <p:cNvPr id="26" name="Straight Connector 25"/>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9" name="Oval 28"/>
            <p:cNvSpPr/>
            <p:nvPr/>
          </p:nvSpPr>
          <p:spPr>
            <a:xfrm>
              <a:off x="6248400" y="3657600"/>
              <a:ext cx="1676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248400" y="4042272"/>
            <a:ext cx="2533024" cy="1215528"/>
            <a:chOff x="6248400" y="3051672"/>
            <a:chExt cx="2533024" cy="1215528"/>
          </a:xfrm>
        </p:grpSpPr>
        <p:grpSp>
          <p:nvGrpSpPr>
            <p:cNvPr id="32" name="Group 22"/>
            <p:cNvGrpSpPr/>
            <p:nvPr/>
          </p:nvGrpSpPr>
          <p:grpSpPr>
            <a:xfrm>
              <a:off x="6759647" y="3051672"/>
              <a:ext cx="2021777" cy="682128"/>
              <a:chOff x="6666491" y="2213472"/>
              <a:chExt cx="2021777" cy="682128"/>
            </a:xfrm>
          </p:grpSpPr>
          <p:sp>
            <p:nvSpPr>
              <p:cNvPr id="34" name="TextBox 33"/>
              <p:cNvSpPr txBox="1"/>
              <p:nvPr/>
            </p:nvSpPr>
            <p:spPr>
              <a:xfrm rot="1608507">
                <a:off x="6666491" y="2213472"/>
                <a:ext cx="2021777"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Kristen ITC" pitchFamily="66" charset="0"/>
                  </a:rPr>
                  <a:t>changed</a:t>
                </a:r>
                <a:endParaRPr lang="en-US" sz="2000" b="1" dirty="0">
                  <a:solidFill>
                    <a:schemeClr val="accent6">
                      <a:lumMod val="75000"/>
                    </a:schemeClr>
                  </a:solidFill>
                  <a:latin typeface="Kristen ITC" pitchFamily="66" charset="0"/>
                </a:endParaRPr>
              </a:p>
            </p:txBody>
          </p:sp>
          <p:grpSp>
            <p:nvGrpSpPr>
              <p:cNvPr id="35" name="Group 21"/>
              <p:cNvGrpSpPr/>
              <p:nvPr/>
            </p:nvGrpSpPr>
            <p:grpSpPr>
              <a:xfrm>
                <a:off x="7010400" y="2362198"/>
                <a:ext cx="338908" cy="533402"/>
                <a:chOff x="7010400" y="2362198"/>
                <a:chExt cx="338908" cy="533402"/>
              </a:xfrm>
            </p:grpSpPr>
            <p:cxnSp>
              <p:nvCxnSpPr>
                <p:cNvPr id="36" name="Straight Connector 35"/>
                <p:cNvCxnSpPr/>
                <p:nvPr/>
              </p:nvCxnSpPr>
              <p:spPr>
                <a:xfrm rot="5400000">
                  <a:off x="6896100" y="2476498"/>
                  <a:ext cx="533402" cy="30480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4067039">
                  <a:off x="7159166" y="2436262"/>
                  <a:ext cx="248518" cy="13176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7104363" y="2362200"/>
                  <a:ext cx="210837" cy="7461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3" name="Oval 32"/>
            <p:cNvSpPr/>
            <p:nvPr/>
          </p:nvSpPr>
          <p:spPr>
            <a:xfrm>
              <a:off x="6248400" y="3657600"/>
              <a:ext cx="1676400" cy="60960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248400" y="5410200"/>
            <a:ext cx="2533024" cy="1215528"/>
            <a:chOff x="6248400" y="3051672"/>
            <a:chExt cx="2533024" cy="1215528"/>
          </a:xfrm>
        </p:grpSpPr>
        <p:grpSp>
          <p:nvGrpSpPr>
            <p:cNvPr id="40" name="Group 22"/>
            <p:cNvGrpSpPr/>
            <p:nvPr/>
          </p:nvGrpSpPr>
          <p:grpSpPr>
            <a:xfrm>
              <a:off x="6759647" y="3051672"/>
              <a:ext cx="2021777" cy="682128"/>
              <a:chOff x="6666491" y="2213472"/>
              <a:chExt cx="2021777" cy="682128"/>
            </a:xfrm>
          </p:grpSpPr>
          <p:sp>
            <p:nvSpPr>
              <p:cNvPr id="42" name="TextBox 41"/>
              <p:cNvSpPr txBox="1"/>
              <p:nvPr/>
            </p:nvSpPr>
            <p:spPr>
              <a:xfrm rot="1608507">
                <a:off x="6666491" y="2213472"/>
                <a:ext cx="2021777"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Kristen ITC" pitchFamily="66" charset="0"/>
                  </a:rPr>
                  <a:t>changed</a:t>
                </a:r>
                <a:endParaRPr lang="en-US" sz="2000" b="1" dirty="0">
                  <a:solidFill>
                    <a:schemeClr val="accent6">
                      <a:lumMod val="75000"/>
                    </a:schemeClr>
                  </a:solidFill>
                  <a:latin typeface="Kristen ITC" pitchFamily="66" charset="0"/>
                </a:endParaRPr>
              </a:p>
            </p:txBody>
          </p:sp>
          <p:grpSp>
            <p:nvGrpSpPr>
              <p:cNvPr id="43" name="Group 21"/>
              <p:cNvGrpSpPr/>
              <p:nvPr/>
            </p:nvGrpSpPr>
            <p:grpSpPr>
              <a:xfrm>
                <a:off x="7010400" y="2362198"/>
                <a:ext cx="338908" cy="533402"/>
                <a:chOff x="7010400" y="2362198"/>
                <a:chExt cx="338908" cy="533402"/>
              </a:xfrm>
            </p:grpSpPr>
            <p:cxnSp>
              <p:nvCxnSpPr>
                <p:cNvPr id="44" name="Straight Connector 43"/>
                <p:cNvCxnSpPr/>
                <p:nvPr/>
              </p:nvCxnSpPr>
              <p:spPr>
                <a:xfrm rot="5400000">
                  <a:off x="6896100" y="2476498"/>
                  <a:ext cx="533402" cy="30480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4067039">
                  <a:off x="7159166" y="2436262"/>
                  <a:ext cx="248518" cy="13176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7104363" y="2362200"/>
                  <a:ext cx="210837" cy="7461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1" name="Oval 40"/>
            <p:cNvSpPr/>
            <p:nvPr/>
          </p:nvSpPr>
          <p:spPr>
            <a:xfrm>
              <a:off x="6248400" y="3657600"/>
              <a:ext cx="1676400" cy="60960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11"/>
                                        </p:tgtEl>
                                      </p:cBhvr>
                                    </p:animEffect>
                                    <p:set>
                                      <p:cBhvr>
                                        <p:cTn id="11" dur="1" fill="hold">
                                          <p:stCondLst>
                                            <p:cond delay="999"/>
                                          </p:stCondLst>
                                        </p:cTn>
                                        <p:tgtEl>
                                          <p:spTgt spid="11"/>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20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2000"/>
                                        <p:tgtEl>
                                          <p:spTgt spid="9"/>
                                        </p:tgtEl>
                                      </p:cBhvr>
                                    </p:animEffect>
                                    <p:set>
                                      <p:cBhvr>
                                        <p:cTn id="25" dur="1" fill="hold">
                                          <p:stCondLst>
                                            <p:cond delay="1999"/>
                                          </p:stCondLst>
                                        </p:cTn>
                                        <p:tgtEl>
                                          <p:spTgt spid="9"/>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0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10"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lvl="0" algn="ctr"/>
            <a:r>
              <a:rPr lang="en-US" sz="4000" b="1" dirty="0" smtClean="0">
                <a:ln>
                  <a:solidFill>
                    <a:prstClr val="black"/>
                  </a:solidFill>
                </a:ln>
                <a:solidFill>
                  <a:prstClr val="white"/>
                </a:solidFill>
                <a:latin typeface="Tahoma" pitchFamily="34" charset="0"/>
                <a:cs typeface="Tahoma" pitchFamily="34" charset="0"/>
              </a:rPr>
              <a:t>Distance Vector Routing Example</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3048000" y="1033462"/>
            <a:ext cx="3013764" cy="1633538"/>
          </a:xfrm>
          <a:prstGeom prst="rect">
            <a:avLst/>
          </a:prstGeom>
          <a:noFill/>
          <a:ln w="19050">
            <a:solidFill>
              <a:schemeClr val="accent6">
                <a:lumMod val="75000"/>
              </a:schemeClr>
            </a:solid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1554179" y="2819400"/>
            <a:ext cx="5303821" cy="3917290"/>
          </a:xfrm>
          <a:prstGeom prst="rect">
            <a:avLst/>
          </a:prstGeom>
          <a:noFill/>
          <a:ln w="9525">
            <a:noFill/>
            <a:miter lim="800000"/>
            <a:headEnd/>
            <a:tailEnd/>
          </a:ln>
          <a:effectLst/>
        </p:spPr>
      </p:pic>
      <p:grpSp>
        <p:nvGrpSpPr>
          <p:cNvPr id="14" name="Group 13"/>
          <p:cNvGrpSpPr/>
          <p:nvPr/>
        </p:nvGrpSpPr>
        <p:grpSpPr>
          <a:xfrm>
            <a:off x="7010400" y="2760436"/>
            <a:ext cx="2021777" cy="3868964"/>
            <a:chOff x="7010400" y="2760436"/>
            <a:chExt cx="2021777" cy="3868964"/>
          </a:xfrm>
        </p:grpSpPr>
        <p:grpSp>
          <p:nvGrpSpPr>
            <p:cNvPr id="6" name="Group 5"/>
            <p:cNvGrpSpPr/>
            <p:nvPr/>
          </p:nvGrpSpPr>
          <p:grpSpPr>
            <a:xfrm>
              <a:off x="7010400" y="2760436"/>
              <a:ext cx="2021777" cy="1354364"/>
              <a:chOff x="6383844" y="1541236"/>
              <a:chExt cx="2021777" cy="1354364"/>
            </a:xfrm>
          </p:grpSpPr>
          <p:sp>
            <p:nvSpPr>
              <p:cNvPr id="8" name="TextBox 7"/>
              <p:cNvSpPr txBox="1"/>
              <p:nvPr/>
            </p:nvSpPr>
            <p:spPr>
              <a:xfrm rot="1608507">
                <a:off x="6383844" y="1541236"/>
                <a:ext cx="2021777" cy="707886"/>
              </a:xfrm>
              <a:prstGeom prst="rect">
                <a:avLst/>
              </a:prstGeom>
              <a:noFill/>
            </p:spPr>
            <p:txBody>
              <a:bodyPr wrap="square" rtlCol="0">
                <a:spAutoFit/>
              </a:bodyPr>
              <a:lstStyle/>
              <a:p>
                <a:r>
                  <a:rPr lang="en-US" sz="2000" b="1" dirty="0" smtClean="0">
                    <a:solidFill>
                      <a:srgbClr val="C00000"/>
                    </a:solidFill>
                    <a:latin typeface="Kristen ITC" pitchFamily="66" charset="0"/>
                  </a:rPr>
                  <a:t>Final information</a:t>
                </a:r>
                <a:endParaRPr lang="en-US" sz="2000" b="1" dirty="0">
                  <a:solidFill>
                    <a:srgbClr val="C00000"/>
                  </a:solidFill>
                  <a:latin typeface="Kristen ITC" pitchFamily="66" charset="0"/>
                </a:endParaRPr>
              </a:p>
            </p:txBody>
          </p:sp>
          <p:grpSp>
            <p:nvGrpSpPr>
              <p:cNvPr id="9" name="Group 21"/>
              <p:cNvGrpSpPr/>
              <p:nvPr/>
            </p:nvGrpSpPr>
            <p:grpSpPr>
              <a:xfrm>
                <a:off x="7010400" y="2362198"/>
                <a:ext cx="338908" cy="533402"/>
                <a:chOff x="7010400" y="2362198"/>
                <a:chExt cx="338908" cy="533402"/>
              </a:xfrm>
            </p:grpSpPr>
            <p:cxnSp>
              <p:nvCxnSpPr>
                <p:cNvPr id="10" name="Straight Connector 9"/>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 name="Right Brace 12"/>
            <p:cNvSpPr/>
            <p:nvPr/>
          </p:nvSpPr>
          <p:spPr>
            <a:xfrm>
              <a:off x="7162800" y="3962400"/>
              <a:ext cx="381000" cy="2667000"/>
            </a:xfrm>
            <a:prstGeom prst="rightBrace">
              <a:avLst/>
            </a:prstGeom>
            <a:ln w="571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smtClean="0">
                <a:ln>
                  <a:solidFill>
                    <a:prstClr val="black"/>
                  </a:solidFill>
                </a:ln>
                <a:solidFill>
                  <a:prstClr val="white"/>
                </a:solidFill>
                <a:latin typeface="Tahoma" pitchFamily="34" charset="0"/>
                <a:cs typeface="Tahoma" pitchFamily="34" charset="0"/>
              </a:rPr>
              <a:t>Dist Vector – Some more details</a:t>
            </a:r>
            <a:endParaRPr lang="th-TH" sz="36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1277827" y="2667000"/>
            <a:ext cx="6723173" cy="3644134"/>
          </a:xfrm>
          <a:prstGeom prst="rect">
            <a:avLst/>
          </a:prstGeom>
          <a:noFill/>
          <a:ln w="19050">
            <a:solidFill>
              <a:schemeClr val="accent6">
                <a:lumMod val="75000"/>
              </a:schemeClr>
            </a:solidFill>
            <a:miter lim="800000"/>
            <a:headEnd/>
            <a:tailEnd/>
          </a:ln>
          <a:effectLst/>
        </p:spPr>
      </p:pic>
      <p:sp>
        <p:nvSpPr>
          <p:cNvPr id="10" name="Multiply 9"/>
          <p:cNvSpPr/>
          <p:nvPr/>
        </p:nvSpPr>
        <p:spPr>
          <a:xfrm>
            <a:off x="2954227" y="5638800"/>
            <a:ext cx="1447800" cy="76200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838200"/>
            <a:ext cx="9144000" cy="64633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6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Routing updates</a:t>
            </a:r>
            <a:r>
              <a:rPr lang="en-US" sz="3200" b="1" dirty="0" smtClean="0">
                <a:ln w="0" cap="rnd" cmpd="thickThin">
                  <a:solidFill>
                    <a:prstClr val="black"/>
                  </a:solidFill>
                  <a:bevel/>
                </a:ln>
                <a:latin typeface="Microsoft Sans Serif" pitchFamily="34" charset="0"/>
                <a:cs typeface="Microsoft Sans Serif" pitchFamily="34" charset="0"/>
              </a:rPr>
              <a:t>: </a:t>
            </a: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Periodic</a:t>
            </a:r>
            <a:r>
              <a:rPr lang="en-US" sz="3200" b="1" dirty="0" smtClean="0">
                <a:ln w="0" cap="rnd" cmpd="thickThin">
                  <a:solidFill>
                    <a:prstClr val="black"/>
                  </a:solidFill>
                  <a:bevel/>
                </a:ln>
                <a:latin typeface="Microsoft Sans Serif" pitchFamily="34" charset="0"/>
                <a:cs typeface="Microsoft Sans Serif" pitchFamily="34" charset="0"/>
              </a:rPr>
              <a:t> or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Triggered</a:t>
            </a:r>
            <a:r>
              <a:rPr lang="en-US" sz="3200" b="1" dirty="0" smtClean="0">
                <a:ln w="0" cap="rnd" cmpd="thickThin">
                  <a:solidFill>
                    <a:prstClr val="black"/>
                  </a:solidFill>
                  <a:bevel/>
                </a:ln>
                <a:latin typeface="Microsoft Sans Serif" pitchFamily="34" charset="0"/>
                <a:cs typeface="Microsoft Sans Serif" pitchFamily="34" charset="0"/>
              </a:rPr>
              <a:t> </a:t>
            </a:r>
          </a:p>
        </p:txBody>
      </p:sp>
      <p:sp>
        <p:nvSpPr>
          <p:cNvPr id="13" name="Rectangle 12"/>
          <p:cNvSpPr/>
          <p:nvPr/>
        </p:nvSpPr>
        <p:spPr>
          <a:xfrm>
            <a:off x="1066800" y="1752600"/>
            <a:ext cx="7217040" cy="646331"/>
          </a:xfrm>
          <a:prstGeom prst="rect">
            <a:avLst/>
          </a:prstGeom>
        </p:spPr>
        <p:txBody>
          <a:bodyPr wrap="none">
            <a:spAutoFit/>
          </a:bodyPr>
          <a:lstStyle/>
          <a:p>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What happens when nodes/ links fail </a:t>
            </a:r>
            <a:r>
              <a:rPr lang="en-US" sz="36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solidFill>
                <a:schemeClr val="accent6">
                  <a:lumMod val="75000"/>
                </a:schemeClr>
              </a:solidFill>
            </a:endParaRPr>
          </a:p>
        </p:txBody>
      </p:sp>
      <p:grpSp>
        <p:nvGrpSpPr>
          <p:cNvPr id="21" name="Group 20"/>
          <p:cNvGrpSpPr/>
          <p:nvPr/>
        </p:nvGrpSpPr>
        <p:grpSpPr>
          <a:xfrm>
            <a:off x="1828800" y="4420394"/>
            <a:ext cx="4038600" cy="1370806"/>
            <a:chOff x="1828800" y="4343400"/>
            <a:chExt cx="4038600" cy="1370806"/>
          </a:xfrm>
        </p:grpSpPr>
        <p:cxnSp>
          <p:nvCxnSpPr>
            <p:cNvPr id="15" name="Straight Arrow Connector 14"/>
            <p:cNvCxnSpPr/>
            <p:nvPr/>
          </p:nvCxnSpPr>
          <p:spPr>
            <a:xfrm rot="5400000">
              <a:off x="1143794" y="5028406"/>
              <a:ext cx="1370806" cy="79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28800" y="5638800"/>
              <a:ext cx="4038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981200" y="3429000"/>
            <a:ext cx="5638800" cy="2514600"/>
            <a:chOff x="1981200" y="3429000"/>
            <a:chExt cx="5638800" cy="2514600"/>
          </a:xfrm>
        </p:grpSpPr>
        <p:cxnSp>
          <p:nvCxnSpPr>
            <p:cNvPr id="24" name="Straight Arrow Connector 23"/>
            <p:cNvCxnSpPr/>
            <p:nvPr/>
          </p:nvCxnSpPr>
          <p:spPr>
            <a:xfrm flipV="1">
              <a:off x="1981200" y="3429000"/>
              <a:ext cx="3429000" cy="3810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19800" y="3581400"/>
              <a:ext cx="1295400" cy="4572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286500" y="4610100"/>
              <a:ext cx="1447800" cy="12192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36" name="Rounded Rectangular Callout 35"/>
          <p:cNvSpPr/>
          <p:nvPr/>
        </p:nvSpPr>
        <p:spPr>
          <a:xfrm>
            <a:off x="5562600" y="2438400"/>
            <a:ext cx="1676400" cy="841248"/>
          </a:xfrm>
          <a:prstGeom prst="wedgeRoundRect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G with cost 2</a:t>
            </a:r>
            <a:endParaRPr lang="en-US" sz="2000" b="1" dirty="0"/>
          </a:p>
        </p:txBody>
      </p:sp>
      <p:sp>
        <p:nvSpPr>
          <p:cNvPr id="37" name="Rounded Rectangular Callout 36"/>
          <p:cNvSpPr/>
          <p:nvPr/>
        </p:nvSpPr>
        <p:spPr>
          <a:xfrm>
            <a:off x="152400" y="4568952"/>
            <a:ext cx="1676400" cy="841248"/>
          </a:xfrm>
          <a:prstGeom prst="wedgeRoundRectCallout">
            <a:avLst>
              <a:gd name="adj1" fmla="val 33712"/>
              <a:gd name="adj2" fmla="val 9073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G with cost </a:t>
            </a:r>
            <a:r>
              <a:rPr lang="en-US" sz="2400" b="1" dirty="0" smtClean="0"/>
              <a:t>∞</a:t>
            </a:r>
            <a:endParaRPr lang="en-US" sz="2000" b="1" dirty="0"/>
          </a:p>
        </p:txBody>
      </p:sp>
      <p:sp>
        <p:nvSpPr>
          <p:cNvPr id="38" name="Rounded Rectangular Callout 37"/>
          <p:cNvSpPr/>
          <p:nvPr/>
        </p:nvSpPr>
        <p:spPr>
          <a:xfrm>
            <a:off x="152400" y="4572000"/>
            <a:ext cx="1676400" cy="841248"/>
          </a:xfrm>
          <a:prstGeom prst="wedgeRoundRectCallout">
            <a:avLst>
              <a:gd name="adj1" fmla="val 33712"/>
              <a:gd name="adj2" fmla="val 9073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G with cost </a:t>
            </a:r>
            <a:r>
              <a:rPr lang="en-US" sz="2400" b="1" dirty="0" smtClean="0"/>
              <a:t>1</a:t>
            </a:r>
            <a:endParaRPr lang="en-US" sz="2000" b="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0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20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20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36"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smtClean="0">
                <a:ln>
                  <a:solidFill>
                    <a:prstClr val="black"/>
                  </a:solidFill>
                </a:ln>
                <a:solidFill>
                  <a:prstClr val="white"/>
                </a:solidFill>
                <a:latin typeface="Tahoma" pitchFamily="34" charset="0"/>
                <a:cs typeface="Tahoma" pitchFamily="34" charset="0"/>
              </a:rPr>
              <a:t>		</a:t>
            </a:r>
            <a:r>
              <a:rPr lang="en-US" sz="4000" b="1" dirty="0" smtClean="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1295400" y="97875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6" name="Rectangle 5"/>
          <p:cNvSpPr/>
          <p:nvPr/>
        </p:nvSpPr>
        <p:spPr>
          <a:xfrm>
            <a:off x="1295400" y="1733550"/>
            <a:ext cx="7315200" cy="4179606"/>
          </a:xfrm>
          <a:prstGeom prst="rect">
            <a:avLst/>
          </a:prstGeom>
        </p:spPr>
        <p:txBody>
          <a:bodyPr wrap="square">
            <a:spAutoFit/>
          </a:bodyPr>
          <a:lstStyle/>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Static vs. Dynamic Routing</a:t>
            </a:r>
          </a:p>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Routing vs. Forwarding</a:t>
            </a:r>
          </a:p>
          <a:p>
            <a:pPr marL="91440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3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Scalable Hierarchical Routing</a:t>
            </a:r>
          </a:p>
          <a:p>
            <a:pPr marL="91440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4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Distance Vector Routing Protocols</a:t>
            </a:r>
          </a:p>
          <a:p>
            <a:pPr marL="91440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5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Link State Routing Protocols</a:t>
            </a:r>
            <a:endParaRPr lang="en-US" sz="32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smtClean="0">
                <a:ln>
                  <a:solidFill>
                    <a:prstClr val="black"/>
                  </a:solidFill>
                </a:ln>
                <a:solidFill>
                  <a:prstClr val="white"/>
                </a:solidFill>
                <a:latin typeface="Tahoma" pitchFamily="34" charset="0"/>
                <a:cs typeface="Tahoma" pitchFamily="34" charset="0"/>
              </a:rPr>
              <a:t>Dist Vector – Count to Infinity problem</a:t>
            </a:r>
            <a:endParaRPr lang="th-TH" sz="3600" b="1" dirty="0">
              <a:ln>
                <a:solidFill>
                  <a:prstClr val="black"/>
                </a:solidFill>
              </a:ln>
              <a:solidFill>
                <a:prstClr val="white"/>
              </a:solidFill>
              <a:latin typeface="Tahoma" pitchFamily="34" charset="0"/>
              <a:cs typeface="Tahoma" pitchFamily="34" charset="0"/>
            </a:endParaRPr>
          </a:p>
        </p:txBody>
      </p:sp>
      <p:pic>
        <p:nvPicPr>
          <p:cNvPr id="4" name="Picture 2"/>
          <p:cNvPicPr>
            <a:picLocks noChangeAspect="1" noChangeArrowheads="1"/>
          </p:cNvPicPr>
          <p:nvPr/>
        </p:nvPicPr>
        <p:blipFill>
          <a:blip r:embed="rId3"/>
          <a:srcRect/>
          <a:stretch>
            <a:fillRect/>
          </a:stretch>
        </p:blipFill>
        <p:spPr bwMode="auto">
          <a:xfrm>
            <a:off x="1143000" y="1066800"/>
            <a:ext cx="6723173" cy="3644134"/>
          </a:xfrm>
          <a:prstGeom prst="rect">
            <a:avLst/>
          </a:prstGeom>
          <a:noFill/>
          <a:ln w="19050">
            <a:solidFill>
              <a:schemeClr val="accent6">
                <a:lumMod val="75000"/>
              </a:schemeClr>
            </a:solidFill>
            <a:miter lim="800000"/>
            <a:headEnd/>
            <a:tailEnd/>
          </a:ln>
          <a:effectLst/>
        </p:spPr>
      </p:pic>
      <p:sp>
        <p:nvSpPr>
          <p:cNvPr id="10" name="Multiply 9"/>
          <p:cNvSpPr/>
          <p:nvPr/>
        </p:nvSpPr>
        <p:spPr>
          <a:xfrm>
            <a:off x="1676400" y="2514600"/>
            <a:ext cx="1447800" cy="76200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876800"/>
            <a:ext cx="9144000" cy="1862048"/>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2800" b="1" dirty="0" smtClean="0">
                <a:ln w="0" cap="rnd" cmpd="thickThin">
                  <a:solidFill>
                    <a:schemeClr val="tx1"/>
                  </a:solidFill>
                  <a:bevel/>
                </a:ln>
                <a:solidFill>
                  <a:schemeClr val="accent6">
                    <a:lumMod val="75000"/>
                  </a:schemeClr>
                </a:solidFill>
                <a:latin typeface="Microsoft Sans Serif" pitchFamily="34" charset="0"/>
                <a:cs typeface="Microsoft Sans Serif" pitchFamily="34" charset="0"/>
              </a:rPr>
              <a:t>This begins a count to infinity</a:t>
            </a:r>
          </a:p>
          <a:p>
            <a:pPr algn="ctr"/>
            <a:endParaRPr lang="en-US" sz="300" b="1" dirty="0" smtClean="0">
              <a:ln w="0" cap="rnd" cmpd="thickThin">
                <a:noFill/>
                <a:bevel/>
              </a:ln>
              <a:solidFill>
                <a:schemeClr val="accent1"/>
              </a:solidFill>
              <a:latin typeface="Microsoft Sans Serif" pitchFamily="34" charset="0"/>
              <a:cs typeface="Microsoft Sans Serif" pitchFamily="34" charset="0"/>
            </a:endParaRPr>
          </a:p>
          <a:p>
            <a:pPr algn="ctr"/>
            <a:r>
              <a:rPr lang="en-US" sz="2800" b="1" dirty="0" smtClean="0">
                <a:ln w="0" cap="rnd" cmpd="thickThin">
                  <a:solidFill>
                    <a:schemeClr val="tx1"/>
                  </a:solidFill>
                  <a:bevel/>
                </a:ln>
                <a:solidFill>
                  <a:srgbClr val="C00000"/>
                </a:solidFill>
                <a:latin typeface="Microsoft Sans Serif" pitchFamily="34" charset="0"/>
                <a:cs typeface="Microsoft Sans Serif" pitchFamily="34" charset="0"/>
              </a:rPr>
              <a:t>Solution: </a:t>
            </a:r>
          </a:p>
          <a:p>
            <a:pPr marL="457200" indent="-457200" algn="ctr">
              <a:buAutoNum type="arabicParenR"/>
            </a:pPr>
            <a:r>
              <a:rPr lang="en-US" sz="2400" b="1" dirty="0" smtClean="0">
                <a:ln w="0" cap="rnd" cmpd="thickThin">
                  <a:solidFill>
                    <a:schemeClr val="tx1"/>
                  </a:solidFill>
                  <a:bevel/>
                </a:ln>
                <a:solidFill>
                  <a:schemeClr val="accent1"/>
                </a:solidFill>
                <a:latin typeface="Microsoft Sans Serif" pitchFamily="34" charset="0"/>
                <a:cs typeface="Microsoft Sans Serif" pitchFamily="34" charset="0"/>
              </a:rPr>
              <a:t>Smaller number representing </a:t>
            </a:r>
            <a:r>
              <a:rPr lang="en-US" sz="3200" b="1" dirty="0" smtClean="0">
                <a:ln w="0" cap="rnd" cmpd="thickThin">
                  <a:solidFill>
                    <a:schemeClr val="tx1"/>
                  </a:solidFill>
                  <a:bevel/>
                </a:ln>
                <a:solidFill>
                  <a:schemeClr val="accent1"/>
                </a:solidFill>
                <a:latin typeface="Microsoft Sans Serif" pitchFamily="34" charset="0"/>
                <a:cs typeface="Microsoft Sans Serif" pitchFamily="34" charset="0"/>
              </a:rPr>
              <a:t>∞</a:t>
            </a:r>
            <a:r>
              <a:rPr lang="en-US" sz="2400" b="1" dirty="0" smtClean="0">
                <a:ln w="0" cap="rnd" cmpd="thickThin">
                  <a:solidFill>
                    <a:schemeClr val="tx1"/>
                  </a:solidFill>
                  <a:bevel/>
                </a:ln>
                <a:solidFill>
                  <a:schemeClr val="accent1"/>
                </a:solidFill>
                <a:latin typeface="Microsoft Sans Serif" pitchFamily="34" charset="0"/>
                <a:cs typeface="Microsoft Sans Serif" pitchFamily="34" charset="0"/>
              </a:rPr>
              <a:t> </a:t>
            </a:r>
            <a:r>
              <a:rPr lang="en-US" sz="2400" b="1" dirty="0" smtClean="0">
                <a:ln w="0" cap="rnd" cmpd="thickThin">
                  <a:solidFill>
                    <a:schemeClr val="tx1"/>
                  </a:solidFill>
                  <a:bevel/>
                </a:ln>
                <a:latin typeface="Microsoft Sans Serif" pitchFamily="34" charset="0"/>
                <a:cs typeface="Microsoft Sans Serif" pitchFamily="34" charset="0"/>
              </a:rPr>
              <a:t>(typically 16)</a:t>
            </a:r>
          </a:p>
          <a:p>
            <a:pPr marL="457200" indent="-457200" algn="ctr">
              <a:buAutoNum type="arabicParenR"/>
            </a:pPr>
            <a:r>
              <a:rPr lang="en-US" sz="2400" b="1" dirty="0" smtClean="0">
                <a:ln w="0" cap="rnd" cmpd="thickThin">
                  <a:solidFill>
                    <a:schemeClr val="tx1"/>
                  </a:solidFill>
                  <a:bevel/>
                </a:ln>
                <a:solidFill>
                  <a:schemeClr val="accent1"/>
                </a:solidFill>
                <a:latin typeface="Microsoft Sans Serif" pitchFamily="34" charset="0"/>
                <a:cs typeface="Microsoft Sans Serif" pitchFamily="34" charset="0"/>
              </a:rPr>
              <a:t>Don’t advertise back where you learnt from - </a:t>
            </a:r>
            <a:r>
              <a:rPr lang="en-US" sz="2400" b="1" dirty="0" smtClean="0">
                <a:ln w="0" cap="rnd" cmpd="thickThin">
                  <a:solidFill>
                    <a:schemeClr val="tx1"/>
                  </a:solidFill>
                  <a:bevel/>
                </a:ln>
                <a:solidFill>
                  <a:schemeClr val="accent6">
                    <a:lumMod val="75000"/>
                  </a:schemeClr>
                </a:solidFill>
                <a:latin typeface="Microsoft Sans Serif" pitchFamily="34" charset="0"/>
                <a:cs typeface="Microsoft Sans Serif" pitchFamily="34" charset="0"/>
              </a:rPr>
              <a:t>Split Horizon</a:t>
            </a:r>
            <a:endParaRPr lang="en-US" sz="2000" b="1" dirty="0" smtClean="0">
              <a:ln w="0" cap="rnd" cmpd="thickThin">
                <a:solidFill>
                  <a:schemeClr val="tx1"/>
                </a:solidFill>
                <a:bevel/>
              </a:ln>
              <a:solidFill>
                <a:schemeClr val="accent6">
                  <a:lumMod val="75000"/>
                </a:schemeClr>
              </a:solidFill>
              <a:latin typeface="Microsoft Sans Serif" pitchFamily="34" charset="0"/>
              <a:cs typeface="Microsoft Sans Serif" pitchFamily="34" charset="0"/>
            </a:endParaRPr>
          </a:p>
        </p:txBody>
      </p:sp>
      <p:sp>
        <p:nvSpPr>
          <p:cNvPr id="6" name="Rounded Rectangular Callout 5"/>
          <p:cNvSpPr/>
          <p:nvPr/>
        </p:nvSpPr>
        <p:spPr>
          <a:xfrm>
            <a:off x="381000" y="762000"/>
            <a:ext cx="2362200" cy="841248"/>
          </a:xfrm>
          <a:prstGeom prst="wedgeRoundRectCallout">
            <a:avLst>
              <a:gd name="adj1" fmla="val 63464"/>
              <a:gd name="adj2" fmla="val 22975"/>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E with cost </a:t>
            </a:r>
            <a:r>
              <a:rPr lang="en-US" sz="2400" b="1" dirty="0" smtClean="0"/>
              <a:t>2 </a:t>
            </a:r>
            <a:r>
              <a:rPr lang="en-US" sz="2000" b="1" dirty="0" smtClean="0"/>
              <a:t>through A</a:t>
            </a:r>
            <a:endParaRPr lang="en-US" b="1" dirty="0"/>
          </a:p>
        </p:txBody>
      </p:sp>
      <p:sp>
        <p:nvSpPr>
          <p:cNvPr id="8" name="Rounded Rectangular Callout 7"/>
          <p:cNvSpPr/>
          <p:nvPr/>
        </p:nvSpPr>
        <p:spPr>
          <a:xfrm>
            <a:off x="2209800" y="1828800"/>
            <a:ext cx="2286000" cy="841248"/>
          </a:xfrm>
          <a:prstGeom prst="wedgeRoundRectCallout">
            <a:avLst>
              <a:gd name="adj1" fmla="val -78213"/>
              <a:gd name="adj2" fmla="val -949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E with </a:t>
            </a:r>
            <a:r>
              <a:rPr lang="en-US" sz="2000" b="1" smtClean="0"/>
              <a:t>cost </a:t>
            </a:r>
            <a:r>
              <a:rPr lang="en-US" sz="2400" b="1" smtClean="0"/>
              <a:t>3 </a:t>
            </a:r>
            <a:r>
              <a:rPr lang="en-US" sz="2000" b="1" dirty="0" smtClean="0"/>
              <a:t>through B</a:t>
            </a:r>
            <a:endParaRPr lang="en-US" sz="2000" b="1" dirty="0"/>
          </a:p>
        </p:txBody>
      </p:sp>
      <p:sp>
        <p:nvSpPr>
          <p:cNvPr id="12" name="Rounded Rectangular Callout 11"/>
          <p:cNvSpPr/>
          <p:nvPr/>
        </p:nvSpPr>
        <p:spPr>
          <a:xfrm>
            <a:off x="76200" y="2971800"/>
            <a:ext cx="1981200" cy="841248"/>
          </a:xfrm>
          <a:prstGeom prst="wedgeRoundRectCallout">
            <a:avLst>
              <a:gd name="adj1" fmla="val 30169"/>
              <a:gd name="adj2" fmla="val -97014"/>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E directly (cost 1)</a:t>
            </a:r>
            <a:endParaRPr lang="en-US" sz="2000" b="1" dirty="0"/>
          </a:p>
        </p:txBody>
      </p:sp>
      <p:sp>
        <p:nvSpPr>
          <p:cNvPr id="13" name="Rounded Rectangular Callout 12"/>
          <p:cNvSpPr/>
          <p:nvPr/>
        </p:nvSpPr>
        <p:spPr>
          <a:xfrm>
            <a:off x="381000" y="762000"/>
            <a:ext cx="2362200" cy="841248"/>
          </a:xfrm>
          <a:prstGeom prst="wedgeRoundRectCallout">
            <a:avLst>
              <a:gd name="adj1" fmla="val 63464"/>
              <a:gd name="adj2" fmla="val 22975"/>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 can reach E with cost </a:t>
            </a:r>
            <a:r>
              <a:rPr lang="en-US" sz="2400" b="1" dirty="0" smtClean="0"/>
              <a:t>4 </a:t>
            </a:r>
            <a:r>
              <a:rPr lang="en-US" sz="2000" b="1" dirty="0" smtClean="0"/>
              <a:t>through A</a:t>
            </a:r>
            <a:endParaRPr lang="en-US" b="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Effect transition="in" filter="fade">
                                      <p:cBhvr>
                                        <p:cTn id="37" dur="2000"/>
                                        <p:tgtEl>
                                          <p:spTgt spid="5">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2000"/>
                                        <p:tgtEl>
                                          <p:spTgt spid="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Effect transition="in" filter="fade">
                                      <p:cBhvr>
                                        <p:cTn id="45" dur="2000"/>
                                        <p:tgtEl>
                                          <p:spTgt spid="5">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fade">
                                      <p:cBhvr>
                                        <p:cTn id="48" dur="20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Effect transition="in" filter="fade">
                                      <p:cBhvr>
                                        <p:cTn id="53"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animBg="1"/>
      <p:bldP spid="6" grpId="0" animBg="1"/>
      <p:bldP spid="6" grpId="1" animBg="1"/>
      <p:bldP spid="8"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smtClean="0">
                <a:ln>
                  <a:solidFill>
                    <a:prstClr val="black"/>
                  </a:solidFill>
                </a:ln>
                <a:solidFill>
                  <a:prstClr val="white"/>
                </a:solidFill>
                <a:latin typeface="Tahoma" pitchFamily="34" charset="0"/>
                <a:cs typeface="Tahoma" pitchFamily="34" charset="0"/>
              </a:rPr>
              <a:t>Routing Information Protocol (RIP)</a:t>
            </a:r>
            <a:endParaRPr lang="th-TH" sz="36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3734933" y="1371600"/>
            <a:ext cx="4494667" cy="3571832"/>
          </a:xfrm>
          <a:prstGeom prst="rect">
            <a:avLst/>
          </a:prstGeom>
          <a:noFill/>
          <a:ln w="9525">
            <a:noFill/>
            <a:miter lim="800000"/>
            <a:headEnd/>
            <a:tailEnd/>
          </a:ln>
        </p:spPr>
      </p:pic>
      <p:sp>
        <p:nvSpPr>
          <p:cNvPr id="8" name="Rectangle 7"/>
          <p:cNvSpPr/>
          <p:nvPr/>
        </p:nvSpPr>
        <p:spPr>
          <a:xfrm>
            <a:off x="0" y="5791200"/>
            <a:ext cx="9144000" cy="584775"/>
          </a:xfrm>
          <a:prstGeom prst="rect">
            <a:avLst/>
          </a:prstGeom>
          <a:solidFill>
            <a:schemeClr val="tx2">
              <a:lumMod val="40000"/>
              <a:lumOff val="60000"/>
            </a:schemeClr>
          </a:solidFill>
          <a:scene3d>
            <a:camera prst="orthographicFront"/>
            <a:lightRig rig="threePt" dir="t"/>
          </a:scene3d>
          <a:sp3d>
            <a:bevelT w="114300" prst="artDeco"/>
          </a:sp3d>
        </p:spPr>
        <p:txBody>
          <a:bodyPr wrap="square">
            <a:spAutoFit/>
          </a:bodyPr>
          <a:lstStyle/>
          <a:p>
            <a:pPr lvl="0" algn="ctr"/>
            <a:r>
              <a:rPr lang="en-US" sz="3200" dirty="0" smtClean="0">
                <a:ln w="0" cap="rnd" cmpd="thickThin">
                  <a:solidFill>
                    <a:prstClr val="black"/>
                  </a:solidFill>
                  <a:bevel/>
                </a:ln>
                <a:solidFill>
                  <a:schemeClr val="tx2"/>
                </a:solidFill>
                <a:latin typeface="Microsoft Sans Serif" pitchFamily="34" charset="0"/>
                <a:cs typeface="Microsoft Sans Serif" pitchFamily="34" charset="0"/>
              </a:rPr>
              <a:t>Distance Vector based Routing Protocol</a:t>
            </a:r>
          </a:p>
        </p:txBody>
      </p:sp>
      <p:grpSp>
        <p:nvGrpSpPr>
          <p:cNvPr id="9" name="Group 19"/>
          <p:cNvGrpSpPr/>
          <p:nvPr/>
        </p:nvGrpSpPr>
        <p:grpSpPr>
          <a:xfrm>
            <a:off x="380078" y="2819400"/>
            <a:ext cx="3794304" cy="1508105"/>
            <a:chOff x="29733" y="3657879"/>
            <a:chExt cx="1116308" cy="1508105"/>
          </a:xfrm>
          <a:solidFill>
            <a:schemeClr val="accent6">
              <a:lumMod val="75000"/>
            </a:schemeClr>
          </a:solidFill>
        </p:grpSpPr>
        <p:sp>
          <p:nvSpPr>
            <p:cNvPr id="10" name="Isosceles Triangle 9"/>
            <p:cNvSpPr/>
            <p:nvPr/>
          </p:nvSpPr>
          <p:spPr>
            <a:xfrm rot="5856957">
              <a:off x="834336" y="4434029"/>
              <a:ext cx="319514" cy="303897"/>
            </a:xfrm>
            <a:prstGeom prst="triangle">
              <a:avLst>
                <a:gd name="adj" fmla="val 76214"/>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TextBox 10"/>
            <p:cNvSpPr txBox="1"/>
            <p:nvPr/>
          </p:nvSpPr>
          <p:spPr>
            <a:xfrm>
              <a:off x="29733" y="3657879"/>
              <a:ext cx="836829" cy="1508105"/>
            </a:xfrm>
            <a:prstGeom prst="rect">
              <a:avLst/>
            </a:prstGeom>
            <a:solidFill>
              <a:schemeClr val="bg1"/>
            </a:solidFill>
            <a:ln w="57150" cap="rnd">
              <a:solidFill>
                <a:schemeClr val="accent6">
                  <a:lumMod val="75000"/>
                </a:schemeClr>
              </a:solidFill>
            </a:ln>
          </p:spPr>
          <p:txBody>
            <a:bodyPr wrap="square" rtlCol="0">
              <a:spAutoFit/>
            </a:bodyPr>
            <a:lstStyle/>
            <a:p>
              <a:pPr algn="ctr"/>
              <a:r>
                <a:rPr lang="en-US" sz="2400" b="1" dirty="0" smtClean="0">
                  <a:ln>
                    <a:solidFill>
                      <a:schemeClr val="tx1"/>
                    </a:solidFill>
                  </a:ln>
                  <a:solidFill>
                    <a:schemeClr val="accent1"/>
                  </a:solidFill>
                </a:rPr>
                <a:t>C advertises to A</a:t>
              </a:r>
            </a:p>
            <a:p>
              <a:pPr algn="ctr"/>
              <a:r>
                <a:rPr lang="en-US" sz="2000" b="1" dirty="0" smtClean="0">
                  <a:ln>
                    <a:solidFill>
                      <a:schemeClr val="tx1"/>
                    </a:solidFill>
                  </a:ln>
                  <a:solidFill>
                    <a:srgbClr val="C00000"/>
                  </a:solidFill>
                </a:rPr>
                <a:t>Nets 2 and 3 </a:t>
              </a:r>
              <a:r>
                <a:rPr lang="en-US" sz="2000" b="1" dirty="0" smtClean="0"/>
                <a:t>at cost 0</a:t>
              </a:r>
              <a:r>
                <a:rPr lang="en-US" sz="2400" b="1" dirty="0" smtClean="0"/>
                <a:t>; </a:t>
              </a:r>
              <a:r>
                <a:rPr lang="en-US" sz="2000" b="1" dirty="0" smtClean="0">
                  <a:ln>
                    <a:solidFill>
                      <a:schemeClr val="tx1"/>
                    </a:solidFill>
                  </a:ln>
                  <a:solidFill>
                    <a:srgbClr val="C00000"/>
                  </a:solidFill>
                </a:rPr>
                <a:t>Nets 5 and 6 </a:t>
              </a:r>
              <a:r>
                <a:rPr lang="en-US" sz="2000" b="1" dirty="0" smtClean="0"/>
                <a:t>at cost 1</a:t>
              </a:r>
              <a:r>
                <a:rPr lang="en-US" sz="2400" b="1" dirty="0" smtClean="0"/>
                <a:t>; </a:t>
              </a:r>
              <a:r>
                <a:rPr lang="en-US" sz="2000" b="1" dirty="0" smtClean="0">
                  <a:ln>
                    <a:solidFill>
                      <a:schemeClr val="tx1"/>
                    </a:solidFill>
                  </a:ln>
                  <a:solidFill>
                    <a:srgbClr val="C00000"/>
                  </a:solidFill>
                </a:rPr>
                <a:t>Net 4 </a:t>
              </a:r>
              <a:r>
                <a:rPr lang="en-US" sz="2000" b="1" dirty="0" smtClean="0"/>
                <a:t>at cost 2</a:t>
              </a:r>
              <a:endParaRPr lang="en-US" sz="2400" b="1" dirty="0" smtClean="0"/>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Link State Routing Protocol</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prstClr val="black"/>
                  </a:solidFill>
                </a:ln>
                <a:solidFill>
                  <a:prstClr val="white"/>
                </a:solidFill>
                <a:latin typeface="Tahoma" pitchFamily="34" charset="0"/>
                <a:cs typeface="Tahoma" pitchFamily="34" charset="0"/>
              </a:rPr>
              <a:t>Link State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txBox="1">
            <a:spLocks noChangeArrowheads="1"/>
          </p:cNvSpPr>
          <p:nvPr/>
        </p:nvSpPr>
        <p:spPr bwMode="auto">
          <a:xfrm>
            <a:off x="0" y="1143000"/>
            <a:ext cx="88392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Nodes know the state of directly connected</a:t>
            </a:r>
            <a:r>
              <a:rPr kumimoji="0" lang="en-US" sz="28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a:t>
            </a:r>
            <a:endPar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Flood</a:t>
            </a:r>
            <a:r>
              <a:rPr kumimoji="0" lang="en-US" sz="28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link-state-packets </a:t>
            </a:r>
            <a:r>
              <a:rPr kumimoji="0" lang="en-US" sz="2400" b="1" i="0" u="none" strike="noStrike" kern="1200" cap="none" spc="0" normalizeH="0" noProof="0" dirty="0" smtClean="0">
                <a:ln w="0" cap="rnd" cmpd="thickThin">
                  <a:solidFill>
                    <a:prstClr val="black"/>
                  </a:solidFill>
                  <a:bevel/>
                </a:ln>
                <a:effectLst/>
                <a:uLnTx/>
                <a:uFillTx/>
                <a:latin typeface="Microsoft Sans Serif" pitchFamily="34" charset="0"/>
                <a:ea typeface="+mn-ea"/>
                <a:cs typeface="Microsoft Sans Serif" pitchFamily="34" charset="0"/>
              </a:rPr>
              <a:t>(and not entire routing tables)</a:t>
            </a:r>
            <a:r>
              <a:rPr kumimoji="0" lang="en-US" sz="28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to </a:t>
            </a:r>
            <a:r>
              <a:rPr kumimoji="0" lang="en-US" sz="2800" b="1" u="none" strike="noStrike" kern="1200" cap="none" spc="0" normalizeH="0" noProof="0" dirty="0" smtClean="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entire</a:t>
            </a:r>
            <a:r>
              <a:rPr kumimoji="0" lang="en-US" sz="2800" b="1" i="0" u="none" strike="noStrike" kern="1200" cap="none" spc="0" normalizeH="0" noProof="0" dirty="0" smtClean="0">
                <a:ln w="0" cap="rnd" cmpd="thickThin">
                  <a:solidFill>
                    <a:prstClr val="black"/>
                  </a:solidFill>
                  <a:bevel/>
                </a:ln>
                <a:solidFill>
                  <a:schemeClr val="accent6">
                    <a:lumMod val="75000"/>
                  </a:schemeClr>
                </a:solidFill>
                <a:effectLst/>
                <a:uLnTx/>
                <a:uFillTx/>
                <a:latin typeface="Microsoft Sans Serif" pitchFamily="34" charset="0"/>
                <a:ea typeface="+mn-ea"/>
                <a:cs typeface="Microsoft Sans Serif" pitchFamily="34" charset="0"/>
              </a:rPr>
              <a:t> </a:t>
            </a:r>
            <a:r>
              <a:rPr kumimoji="0" lang="en-US" sz="28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network </a:t>
            </a:r>
            <a:r>
              <a:rPr kumimoji="0" lang="en-US" sz="2400" b="1" i="0" u="none" strike="noStrike" kern="1200" cap="none" spc="0" normalizeH="0" noProof="0" dirty="0" smtClean="0">
                <a:ln w="0" cap="rnd" cmpd="thickThin">
                  <a:solidFill>
                    <a:prstClr val="black"/>
                  </a:solidFill>
                  <a:bevel/>
                </a:ln>
                <a:effectLst/>
                <a:uLnTx/>
                <a:uFillTx/>
                <a:latin typeface="Microsoft Sans Serif" pitchFamily="34" charset="0"/>
                <a:ea typeface="+mn-ea"/>
                <a:cs typeface="Microsoft Sans Serif" pitchFamily="34" charset="0"/>
              </a:rPr>
              <a:t>(and not just neighbors)</a:t>
            </a:r>
            <a:endParaRPr kumimoji="0" lang="en-US" sz="2800" b="1" i="0" u="none" strike="noStrike" kern="1200" cap="none" spc="0" normalizeH="0" baseline="0" noProof="0" dirty="0" smtClean="0">
              <a:ln w="0" cap="rnd" cmpd="thickThin">
                <a:solidFill>
                  <a:prstClr val="black"/>
                </a:solidFill>
                <a:bevel/>
              </a:ln>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Collection</a:t>
            </a:r>
            <a:r>
              <a:rPr kumimoji="0" lang="en-US" sz="2800" b="1" i="0" u="none" strike="noStrike" kern="1200" cap="none" spc="0" normalizeH="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 of link-states present entire network map</a:t>
            </a:r>
            <a:endPar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a:p>
            <a:pPr marL="514350" marR="0" lvl="0" indent="-514350" algn="l" defTabSz="914400" rtl="0" eaLnBrk="0" fontAlgn="base" latinLnBrk="0" hangingPunct="0">
              <a:lnSpc>
                <a:spcPct val="150000"/>
              </a:lnSpc>
              <a:spcBef>
                <a:spcPct val="20000"/>
              </a:spcBef>
              <a:spcAft>
                <a:spcPct val="0"/>
              </a:spcAft>
              <a:buClr>
                <a:srgbClr val="FF6600"/>
              </a:buClr>
              <a:buSzPct val="100000"/>
              <a:buFont typeface="+mj-lt"/>
              <a:buAutoNum type="arabicPeriod"/>
              <a:tabLst/>
              <a:defRPr/>
            </a:pPr>
            <a:r>
              <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rPr>
              <a:t>Each node calculates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shortest paths</a:t>
            </a:r>
            <a:r>
              <a:rPr lang="en-US" sz="2800" b="1" dirty="0" smtClean="0">
                <a:ln w="0" cap="rnd" cmpd="thickThin">
                  <a:solidFill>
                    <a:prstClr val="black"/>
                  </a:solidFill>
                  <a:bevel/>
                </a:ln>
                <a:solidFill>
                  <a:srgbClr val="3333CC"/>
                </a:solidFill>
                <a:latin typeface="Microsoft Sans Serif" pitchFamily="34" charset="0"/>
                <a:cs typeface="Microsoft Sans Serif" pitchFamily="34" charset="0"/>
              </a:rPr>
              <a:t> in these maps</a:t>
            </a:r>
            <a:endParaRPr kumimoji="0" lang="en-US" sz="2800" b="1" i="0" u="none" strike="noStrike" kern="1200" cap="none" spc="0" normalizeH="0" baseline="0" noProof="0" dirty="0" smtClean="0">
              <a:ln w="0" cap="rnd" cmpd="thickThin">
                <a:solidFill>
                  <a:prstClr val="black"/>
                </a:solidFill>
                <a:bevel/>
              </a:ln>
              <a:solidFill>
                <a:srgbClr val="3333CC"/>
              </a:solidFill>
              <a:effectLst/>
              <a:uLnTx/>
              <a:uFillTx/>
              <a:latin typeface="Microsoft Sans Serif" pitchFamily="34" charset="0"/>
              <a:ea typeface="+mn-ea"/>
              <a:cs typeface="Microsoft Sans Serif" pitchFamily="34" charset="0"/>
            </a:endParaRPr>
          </a:p>
        </p:txBody>
      </p:sp>
      <p:sp>
        <p:nvSpPr>
          <p:cNvPr id="5" name="Rectangle 4"/>
          <p:cNvSpPr/>
          <p:nvPr/>
        </p:nvSpPr>
        <p:spPr>
          <a:xfrm>
            <a:off x="0" y="5105400"/>
            <a:ext cx="9144000" cy="10668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tx1"/>
                  </a:solidFill>
                </a:ln>
                <a:solidFill>
                  <a:srgbClr val="C00000"/>
                </a:solidFill>
              </a:rPr>
              <a:t>Link State Packet (LSP):</a:t>
            </a:r>
          </a:p>
          <a:p>
            <a:pPr algn="ctr">
              <a:lnSpc>
                <a:spcPct val="150000"/>
              </a:lnSpc>
            </a:pPr>
            <a:r>
              <a:rPr lang="en-US" sz="2400" dirty="0" smtClean="0"/>
              <a:t> </a:t>
            </a:r>
            <a:r>
              <a:rPr lang="en-US" sz="2400" b="1" dirty="0" smtClean="0">
                <a:ln>
                  <a:solidFill>
                    <a:schemeClr val="tx1"/>
                  </a:solidFill>
                </a:ln>
                <a:solidFill>
                  <a:schemeClr val="tx2">
                    <a:lumMod val="50000"/>
                  </a:schemeClr>
                </a:solidFill>
              </a:rPr>
              <a:t>Creating node’s ID; Cost to each (direct) neighbor; SEQ no; TTL</a:t>
            </a:r>
            <a:endParaRPr lang="en-US" sz="2400" b="1" dirty="0">
              <a:ln>
                <a:solidFill>
                  <a:schemeClr val="tx1"/>
                </a:solidFill>
              </a:ln>
              <a:solidFill>
                <a:schemeClr val="tx2">
                  <a:lumMod val="50000"/>
                </a:schemeClr>
              </a:solidFill>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Flooding of LSPs</a:t>
            </a:r>
            <a:endParaRPr lang="th-TH" sz="4000" b="1" dirty="0">
              <a:ln>
                <a:solidFill>
                  <a:prstClr val="black"/>
                </a:solidFill>
              </a:ln>
              <a:solidFill>
                <a:prstClr val="white"/>
              </a:solidFill>
              <a:latin typeface="Tahoma" pitchFamily="34" charset="0"/>
              <a:cs typeface="Tahoma" pitchFamily="34" charset="0"/>
            </a:endParaRPr>
          </a:p>
        </p:txBody>
      </p:sp>
      <p:pic>
        <p:nvPicPr>
          <p:cNvPr id="12290" name="Picture 2"/>
          <p:cNvPicPr>
            <a:picLocks noChangeAspect="1" noChangeArrowheads="1"/>
          </p:cNvPicPr>
          <p:nvPr/>
        </p:nvPicPr>
        <p:blipFill>
          <a:blip r:embed="rId3"/>
          <a:srcRect/>
          <a:stretch>
            <a:fillRect/>
          </a:stretch>
        </p:blipFill>
        <p:spPr bwMode="auto">
          <a:xfrm>
            <a:off x="660082" y="990600"/>
            <a:ext cx="7569518" cy="5486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err="1" smtClean="0">
                <a:ln>
                  <a:solidFill>
                    <a:prstClr val="black"/>
                  </a:solidFill>
                </a:ln>
                <a:solidFill>
                  <a:prstClr val="white"/>
                </a:solidFill>
                <a:latin typeface="Tahoma" pitchFamily="34" charset="0"/>
                <a:cs typeface="Tahoma" pitchFamily="34" charset="0"/>
              </a:rPr>
              <a:t>Dijkstra’s</a:t>
            </a:r>
            <a:r>
              <a:rPr lang="en-US" sz="4000" b="1" dirty="0" smtClean="0">
                <a:ln>
                  <a:solidFill>
                    <a:prstClr val="black"/>
                  </a:solidFill>
                </a:ln>
                <a:solidFill>
                  <a:prstClr val="white"/>
                </a:solidFill>
                <a:latin typeface="Tahoma" pitchFamily="34" charset="0"/>
                <a:cs typeface="Tahoma" pitchFamily="34" charset="0"/>
              </a:rPr>
              <a:t> Algorithm </a:t>
            </a:r>
            <a:endParaRPr lang="th-TH" sz="4000" b="1" dirty="0">
              <a:ln>
                <a:solidFill>
                  <a:prstClr val="black"/>
                </a:solidFill>
              </a:ln>
              <a:solidFill>
                <a:prstClr val="white"/>
              </a:solidFill>
              <a:latin typeface="Tahoma" pitchFamily="34" charset="0"/>
              <a:cs typeface="Tahoma" pitchFamily="34" charset="0"/>
            </a:endParaRPr>
          </a:p>
        </p:txBody>
      </p:sp>
      <p:sp>
        <p:nvSpPr>
          <p:cNvPr id="3" name="Text Box 3"/>
          <p:cNvSpPr txBox="1">
            <a:spLocks noChangeArrowheads="1"/>
          </p:cNvSpPr>
          <p:nvPr/>
        </p:nvSpPr>
        <p:spPr bwMode="auto">
          <a:xfrm>
            <a:off x="1042988" y="1676400"/>
            <a:ext cx="7551683" cy="4893647"/>
          </a:xfrm>
          <a:prstGeom prst="rect">
            <a:avLst/>
          </a:prstGeom>
          <a:noFill/>
          <a:ln w="9525">
            <a:noFill/>
            <a:miter lim="800000"/>
            <a:headEnd/>
            <a:tailEnd/>
          </a:ln>
          <a:effectLst/>
        </p:spPr>
        <p:txBody>
          <a:bodyPr wrap="none">
            <a:spAutoFit/>
          </a:bodyPr>
          <a:lstStyle/>
          <a:p>
            <a:pPr algn="l" eaLnBrk="0" hangingPunct="0"/>
            <a:r>
              <a:rPr lang="en-US" sz="2400" b="0" dirty="0">
                <a:latin typeface="Arial" charset="0"/>
              </a:rPr>
              <a:t>1  </a:t>
            </a:r>
            <a:r>
              <a:rPr lang="en-US" sz="2400" b="1" i="1" dirty="0">
                <a:solidFill>
                  <a:srgbClr val="C00000"/>
                </a:solidFill>
                <a:latin typeface="Arial" charset="0"/>
              </a:rPr>
              <a:t>Initialization:</a:t>
            </a:r>
            <a:r>
              <a:rPr lang="en-US" sz="2400" b="1" dirty="0">
                <a:solidFill>
                  <a:srgbClr val="C00000"/>
                </a:solidFill>
                <a:latin typeface="Arial" charset="0"/>
              </a:rPr>
              <a:t> </a:t>
            </a:r>
          </a:p>
          <a:p>
            <a:pPr algn="l" eaLnBrk="0" hangingPunct="0"/>
            <a:r>
              <a:rPr lang="en-US" sz="2400" b="0" dirty="0">
                <a:latin typeface="Arial" charset="0"/>
              </a:rPr>
              <a:t>2    </a:t>
            </a:r>
            <a:r>
              <a:rPr lang="en-US" sz="2400" b="0" dirty="0" smtClean="0">
                <a:latin typeface="Arial" charset="0"/>
              </a:rPr>
              <a:t>N’ </a:t>
            </a:r>
            <a:r>
              <a:rPr lang="en-US" sz="2400" b="0" dirty="0">
                <a:latin typeface="Arial" charset="0"/>
              </a:rPr>
              <a:t>= {u} </a:t>
            </a:r>
          </a:p>
          <a:p>
            <a:pPr algn="l" eaLnBrk="0" hangingPunct="0"/>
            <a:r>
              <a:rPr lang="en-US" sz="2400" b="0" dirty="0">
                <a:latin typeface="Arial" charset="0"/>
              </a:rPr>
              <a:t>3    for all nodes v </a:t>
            </a:r>
          </a:p>
          <a:p>
            <a:pPr algn="l" eaLnBrk="0" hangingPunct="0"/>
            <a:r>
              <a:rPr lang="en-US" sz="2400" b="0" dirty="0">
                <a:latin typeface="Arial" charset="0"/>
              </a:rPr>
              <a:t>4      if v adjacent to u {</a:t>
            </a:r>
          </a:p>
          <a:p>
            <a:pPr algn="l" eaLnBrk="0" hangingPunct="0"/>
            <a:r>
              <a:rPr lang="en-US" sz="2400" b="0" dirty="0">
                <a:latin typeface="Arial" charset="0"/>
              </a:rPr>
              <a:t>5          D(v) = c(</a:t>
            </a:r>
            <a:r>
              <a:rPr lang="en-US" sz="2400" b="0" dirty="0" err="1">
                <a:latin typeface="Arial" charset="0"/>
              </a:rPr>
              <a:t>u,v</a:t>
            </a:r>
            <a:r>
              <a:rPr lang="en-US" sz="2400" b="0" dirty="0">
                <a:latin typeface="Arial" charset="0"/>
              </a:rPr>
              <a:t>) </a:t>
            </a:r>
          </a:p>
          <a:p>
            <a:pPr algn="l" eaLnBrk="0" hangingPunct="0"/>
            <a:r>
              <a:rPr lang="en-US" sz="2400" b="0" dirty="0">
                <a:latin typeface="Arial" charset="0"/>
              </a:rPr>
              <a:t>6      else D(v) = </a:t>
            </a:r>
            <a:r>
              <a:rPr lang="en-US" sz="2400" b="0" dirty="0">
                <a:latin typeface="Arial" charset="0"/>
                <a:cs typeface="Arial" charset="0"/>
              </a:rPr>
              <a:t>∞</a:t>
            </a:r>
            <a:r>
              <a:rPr lang="en-US" sz="2400" b="0" dirty="0">
                <a:latin typeface="Arial" charset="0"/>
              </a:rPr>
              <a:t> </a:t>
            </a:r>
          </a:p>
          <a:p>
            <a:pPr algn="l" eaLnBrk="0" hangingPunct="0"/>
            <a:r>
              <a:rPr lang="en-US" sz="2400" b="0" dirty="0">
                <a:latin typeface="Arial" charset="0"/>
              </a:rPr>
              <a:t>7 </a:t>
            </a:r>
          </a:p>
          <a:p>
            <a:pPr algn="l" eaLnBrk="0" hangingPunct="0"/>
            <a:r>
              <a:rPr lang="en-US" sz="2400" b="0" dirty="0">
                <a:latin typeface="Arial" charset="0"/>
              </a:rPr>
              <a:t>8  </a:t>
            </a:r>
            <a:r>
              <a:rPr lang="en-US" sz="2400" b="1" dirty="0">
                <a:solidFill>
                  <a:srgbClr val="C00000"/>
                </a:solidFill>
                <a:latin typeface="Arial" charset="0"/>
              </a:rPr>
              <a:t> </a:t>
            </a:r>
            <a:r>
              <a:rPr lang="en-US" sz="2400" b="1" i="1" dirty="0">
                <a:solidFill>
                  <a:srgbClr val="C00000"/>
                </a:solidFill>
                <a:latin typeface="Arial" charset="0"/>
              </a:rPr>
              <a:t>Loop </a:t>
            </a:r>
            <a:endParaRPr lang="en-US" sz="2400" b="1" dirty="0">
              <a:solidFill>
                <a:srgbClr val="C00000"/>
              </a:solidFill>
              <a:latin typeface="Arial" charset="0"/>
            </a:endParaRPr>
          </a:p>
          <a:p>
            <a:pPr algn="l" eaLnBrk="0" hangingPunct="0"/>
            <a:r>
              <a:rPr lang="en-US" sz="2400" b="0" dirty="0">
                <a:latin typeface="Arial" charset="0"/>
              </a:rPr>
              <a:t>9     find w not in </a:t>
            </a:r>
            <a:r>
              <a:rPr lang="en-US" sz="2400" b="0" dirty="0" smtClean="0">
                <a:latin typeface="Arial" charset="0"/>
              </a:rPr>
              <a:t>N’ </a:t>
            </a:r>
            <a:r>
              <a:rPr lang="en-US" sz="2400" b="0" dirty="0">
                <a:latin typeface="Arial" charset="0"/>
              </a:rPr>
              <a:t>with the smallest D(w)</a:t>
            </a:r>
          </a:p>
          <a:p>
            <a:pPr algn="l" eaLnBrk="0" hangingPunct="0"/>
            <a:r>
              <a:rPr lang="en-US" sz="2400" b="0" dirty="0">
                <a:latin typeface="Arial" charset="0"/>
              </a:rPr>
              <a:t>10    add w to </a:t>
            </a:r>
            <a:r>
              <a:rPr lang="en-US" sz="2400" b="0" dirty="0" smtClean="0">
                <a:latin typeface="Arial" charset="0"/>
              </a:rPr>
              <a:t>N’ </a:t>
            </a:r>
            <a:endParaRPr lang="en-US" sz="2400" b="0" dirty="0">
              <a:latin typeface="Arial" charset="0"/>
            </a:endParaRPr>
          </a:p>
          <a:p>
            <a:pPr algn="l" eaLnBrk="0" hangingPunct="0"/>
            <a:r>
              <a:rPr lang="en-US" sz="2400" b="0" dirty="0">
                <a:latin typeface="Arial" charset="0"/>
              </a:rPr>
              <a:t>11    update D(v) for all v adjacent to w and not in </a:t>
            </a:r>
            <a:r>
              <a:rPr lang="en-US" sz="2400" b="0" dirty="0" smtClean="0">
                <a:latin typeface="Arial" charset="0"/>
              </a:rPr>
              <a:t>N’: </a:t>
            </a:r>
            <a:endParaRPr lang="en-US" sz="2400" b="0" dirty="0">
              <a:latin typeface="Arial" charset="0"/>
            </a:endParaRPr>
          </a:p>
          <a:p>
            <a:pPr algn="l" eaLnBrk="0" hangingPunct="0"/>
            <a:r>
              <a:rPr lang="en-US" sz="2400" b="0" dirty="0">
                <a:latin typeface="Arial" charset="0"/>
              </a:rPr>
              <a:t>12       </a:t>
            </a:r>
            <a:r>
              <a:rPr lang="en-US" sz="2400" dirty="0">
                <a:ln>
                  <a:solidFill>
                    <a:schemeClr val="tx1"/>
                  </a:solidFill>
                </a:ln>
                <a:solidFill>
                  <a:schemeClr val="accent6">
                    <a:lumMod val="75000"/>
                  </a:schemeClr>
                </a:solidFill>
                <a:latin typeface="Arial" charset="0"/>
              </a:rPr>
              <a:t>D(v) = min{D(v), D(w) + c(</a:t>
            </a:r>
            <a:r>
              <a:rPr lang="en-US" sz="2400" dirty="0" err="1">
                <a:ln>
                  <a:solidFill>
                    <a:schemeClr val="tx1"/>
                  </a:solidFill>
                </a:ln>
                <a:solidFill>
                  <a:schemeClr val="accent6">
                    <a:lumMod val="75000"/>
                  </a:schemeClr>
                </a:solidFill>
                <a:latin typeface="Arial" charset="0"/>
              </a:rPr>
              <a:t>w,v</a:t>
            </a:r>
            <a:r>
              <a:rPr lang="en-US" sz="2400" dirty="0">
                <a:ln>
                  <a:solidFill>
                    <a:schemeClr val="tx1"/>
                  </a:solidFill>
                </a:ln>
                <a:solidFill>
                  <a:schemeClr val="accent6">
                    <a:lumMod val="75000"/>
                  </a:schemeClr>
                </a:solidFill>
                <a:latin typeface="Arial" charset="0"/>
              </a:rPr>
              <a:t>)}</a:t>
            </a:r>
            <a:r>
              <a:rPr lang="en-US" sz="2400" b="0" dirty="0">
                <a:solidFill>
                  <a:srgbClr val="FF0000"/>
                </a:solidFill>
                <a:latin typeface="Arial" charset="0"/>
              </a:rPr>
              <a:t> </a:t>
            </a:r>
            <a:endParaRPr lang="en-US" sz="2400" b="0" dirty="0">
              <a:latin typeface="Arial" charset="0"/>
            </a:endParaRPr>
          </a:p>
          <a:p>
            <a:pPr algn="l" eaLnBrk="0" hangingPunct="0"/>
            <a:r>
              <a:rPr lang="en-US" sz="2400" b="0" dirty="0">
                <a:latin typeface="Arial" charset="0"/>
              </a:rPr>
              <a:t>13  </a:t>
            </a:r>
            <a:r>
              <a:rPr lang="en-US" sz="2400" b="1" i="1" dirty="0">
                <a:solidFill>
                  <a:srgbClr val="C00000"/>
                </a:solidFill>
                <a:latin typeface="Arial" charset="0"/>
              </a:rPr>
              <a:t>until all nodes in </a:t>
            </a:r>
            <a:r>
              <a:rPr lang="en-US" sz="2400" b="1" i="1" dirty="0" smtClean="0">
                <a:solidFill>
                  <a:srgbClr val="C00000"/>
                </a:solidFill>
                <a:latin typeface="Arial" charset="0"/>
              </a:rPr>
              <a:t>N’</a:t>
            </a:r>
            <a:endParaRPr lang="en-US" sz="2400" b="1" dirty="0">
              <a:solidFill>
                <a:srgbClr val="C00000"/>
              </a:solidFill>
              <a:latin typeface="Arial" charset="0"/>
            </a:endParaRPr>
          </a:p>
        </p:txBody>
      </p:sp>
      <p:sp>
        <p:nvSpPr>
          <p:cNvPr id="4" name="Freeform 4"/>
          <p:cNvSpPr>
            <a:spLocks/>
          </p:cNvSpPr>
          <p:nvPr/>
        </p:nvSpPr>
        <p:spPr bwMode="auto">
          <a:xfrm>
            <a:off x="381000" y="4343400"/>
            <a:ext cx="800100" cy="2209800"/>
          </a:xfrm>
          <a:custGeom>
            <a:avLst/>
            <a:gdLst/>
            <a:ahLst/>
            <a:cxnLst>
              <a:cxn ang="0">
                <a:pos x="504" y="1596"/>
              </a:cxn>
              <a:cxn ang="0">
                <a:pos x="120" y="1602"/>
              </a:cxn>
              <a:cxn ang="0">
                <a:pos x="90" y="192"/>
              </a:cxn>
              <a:cxn ang="0">
                <a:pos x="396" y="144"/>
              </a:cxn>
            </a:cxnLst>
            <a:rect l="0" t="0" r="r" b="b"/>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76200" cap="flat" cmpd="sng">
            <a:solidFill>
              <a:schemeClr val="accent6">
                <a:lumMod val="75000"/>
              </a:schemeClr>
            </a:solidFill>
            <a:prstDash val="solid"/>
            <a:round/>
            <a:headEnd type="none" w="med" len="med"/>
            <a:tailEnd type="triangle" w="med" len="med"/>
          </a:ln>
          <a:effectLst/>
        </p:spPr>
        <p:txBody>
          <a:bodyPr wrap="none" anchor="ctr"/>
          <a:lstStyle/>
          <a:p>
            <a:endParaRPr lang="en-US"/>
          </a:p>
        </p:txBody>
      </p:sp>
      <p:sp>
        <p:nvSpPr>
          <p:cNvPr id="5" name="Rectangle 4"/>
          <p:cNvSpPr/>
          <p:nvPr/>
        </p:nvSpPr>
        <p:spPr>
          <a:xfrm>
            <a:off x="0" y="762000"/>
            <a:ext cx="9144000" cy="685800"/>
          </a:xfrm>
          <a:prstGeom prst="rect">
            <a:avLst/>
          </a:prstGeom>
          <a:solidFill>
            <a:schemeClr val="accent1">
              <a:lumMod val="40000"/>
              <a:lumOff val="6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600" b="1" dirty="0" smtClean="0">
                <a:ln>
                  <a:solidFill>
                    <a:schemeClr val="tx1"/>
                  </a:solidFill>
                </a:ln>
                <a:solidFill>
                  <a:srgbClr val="C00000"/>
                </a:solidFill>
              </a:rPr>
              <a:t>This algorithm calculates the shortest path </a:t>
            </a:r>
            <a:r>
              <a:rPr lang="en-US" sz="2600" b="1" dirty="0" smtClean="0">
                <a:ln>
                  <a:solidFill>
                    <a:schemeClr val="tx1"/>
                  </a:solidFill>
                </a:ln>
                <a:solidFill>
                  <a:schemeClr val="accent1"/>
                </a:solidFill>
              </a:rPr>
              <a:t>tree </a:t>
            </a:r>
            <a:r>
              <a:rPr lang="en-US" sz="2600" b="1" dirty="0" smtClean="0">
                <a:ln>
                  <a:solidFill>
                    <a:schemeClr val="tx1"/>
                  </a:solidFill>
                </a:ln>
                <a:solidFill>
                  <a:schemeClr val="tx1"/>
                </a:solidFill>
              </a:rPr>
              <a:t>given any graph</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srcRect/>
          <a:stretch>
            <a:fillRect/>
          </a:stretch>
        </p:blipFill>
        <p:spPr bwMode="auto">
          <a:xfrm>
            <a:off x="4996187" y="147637"/>
            <a:ext cx="3995413" cy="2214563"/>
          </a:xfrm>
          <a:prstGeom prst="rect">
            <a:avLst/>
          </a:prstGeom>
          <a:noFill/>
          <a:ln w="57150">
            <a:solidFill>
              <a:schemeClr val="accent6">
                <a:lumMod val="75000"/>
              </a:schemeClr>
            </a:solid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76200" y="2717140"/>
            <a:ext cx="8991600" cy="3302660"/>
          </a:xfrm>
          <a:prstGeom prst="rect">
            <a:avLst/>
          </a:prstGeom>
          <a:noFill/>
          <a:ln w="9525">
            <a:noFill/>
            <a:miter lim="800000"/>
            <a:headEnd/>
            <a:tailEnd/>
          </a:ln>
        </p:spPr>
      </p:pic>
      <p:pic>
        <p:nvPicPr>
          <p:cNvPr id="3077" name="Picture 5"/>
          <p:cNvPicPr>
            <a:picLocks noChangeAspect="1" noChangeArrowheads="1"/>
          </p:cNvPicPr>
          <p:nvPr/>
        </p:nvPicPr>
        <p:blipFill>
          <a:blip r:embed="rId5"/>
          <a:srcRect/>
          <a:stretch>
            <a:fillRect/>
          </a:stretch>
        </p:blipFill>
        <p:spPr bwMode="auto">
          <a:xfrm>
            <a:off x="91440" y="3352800"/>
            <a:ext cx="8952863" cy="2975998"/>
          </a:xfrm>
          <a:prstGeom prst="rect">
            <a:avLst/>
          </a:prstGeom>
          <a:noFill/>
          <a:ln w="9525">
            <a:noFill/>
            <a:miter lim="800000"/>
            <a:headEnd/>
            <a:tailEnd/>
          </a:ln>
        </p:spPr>
      </p:pic>
      <p:pic>
        <p:nvPicPr>
          <p:cNvPr id="3078" name="Picture 6"/>
          <p:cNvPicPr>
            <a:picLocks noChangeAspect="1" noChangeArrowheads="1"/>
          </p:cNvPicPr>
          <p:nvPr/>
        </p:nvPicPr>
        <p:blipFill>
          <a:blip r:embed="rId6"/>
          <a:srcRect/>
          <a:stretch>
            <a:fillRect/>
          </a:stretch>
        </p:blipFill>
        <p:spPr bwMode="auto">
          <a:xfrm>
            <a:off x="91440" y="3352800"/>
            <a:ext cx="8944516" cy="2600536"/>
          </a:xfrm>
          <a:prstGeom prst="rect">
            <a:avLst/>
          </a:prstGeom>
          <a:noFill/>
          <a:ln w="9525">
            <a:noFill/>
            <a:miter lim="800000"/>
            <a:headEnd/>
            <a:tailEnd/>
          </a:ln>
        </p:spPr>
      </p:pic>
      <p:pic>
        <p:nvPicPr>
          <p:cNvPr id="3079" name="Picture 7"/>
          <p:cNvPicPr>
            <a:picLocks noChangeAspect="1" noChangeArrowheads="1"/>
          </p:cNvPicPr>
          <p:nvPr/>
        </p:nvPicPr>
        <p:blipFill>
          <a:blip r:embed="rId7"/>
          <a:srcRect/>
          <a:stretch>
            <a:fillRect/>
          </a:stretch>
        </p:blipFill>
        <p:spPr bwMode="auto">
          <a:xfrm>
            <a:off x="91440" y="3394710"/>
            <a:ext cx="8953500" cy="1641475"/>
          </a:xfrm>
          <a:prstGeom prst="rect">
            <a:avLst/>
          </a:prstGeom>
          <a:noFill/>
          <a:ln w="9525">
            <a:noFill/>
            <a:miter lim="800000"/>
            <a:headEnd/>
            <a:tailEnd/>
          </a:ln>
        </p:spPr>
      </p:pic>
      <p:pic>
        <p:nvPicPr>
          <p:cNvPr id="25" name="Picture 4"/>
          <p:cNvPicPr>
            <a:picLocks noChangeAspect="1" noChangeArrowheads="1"/>
          </p:cNvPicPr>
          <p:nvPr/>
        </p:nvPicPr>
        <p:blipFill>
          <a:blip r:embed="rId4"/>
          <a:srcRect b="78446"/>
          <a:stretch>
            <a:fillRect/>
          </a:stretch>
        </p:blipFill>
        <p:spPr bwMode="auto">
          <a:xfrm>
            <a:off x="76200" y="2717140"/>
            <a:ext cx="8991600" cy="711860"/>
          </a:xfrm>
          <a:prstGeom prst="rect">
            <a:avLst/>
          </a:prstGeom>
          <a:noFill/>
          <a:ln w="9525">
            <a:noFill/>
            <a:miter lim="800000"/>
            <a:headEnd/>
            <a:tailEnd/>
          </a:ln>
        </p:spPr>
      </p:pic>
      <p:sp>
        <p:nvSpPr>
          <p:cNvPr id="26" name="TextBox 25"/>
          <p:cNvSpPr txBox="1"/>
          <p:nvPr/>
        </p:nvSpPr>
        <p:spPr>
          <a:xfrm rot="19958446">
            <a:off x="64838" y="737396"/>
            <a:ext cx="3352327" cy="830997"/>
          </a:xfrm>
          <a:prstGeom prst="rect">
            <a:avLst/>
          </a:prstGeom>
          <a:solidFill>
            <a:srgbClr val="FFFF00"/>
          </a:solidFill>
        </p:spPr>
        <p:txBody>
          <a:bodyPr wrap="square" rtlCol="0">
            <a:spAutoFit/>
          </a:bodyPr>
          <a:lstStyle/>
          <a:p>
            <a:pPr algn="ctr" rtl="0"/>
            <a:r>
              <a:rPr lang="en-US" sz="2400" b="1" kern="1200" dirty="0" err="1" smtClean="0">
                <a:ln>
                  <a:solidFill>
                    <a:prstClr val="black"/>
                  </a:solidFill>
                </a:ln>
                <a:solidFill>
                  <a:srgbClr val="FF0000"/>
                </a:solidFill>
                <a:latin typeface="Tahoma" pitchFamily="34" charset="0"/>
                <a:ea typeface="+mn-ea"/>
                <a:cs typeface="Tahoma" pitchFamily="34" charset="0"/>
              </a:rPr>
              <a:t>Dijkstra’s</a:t>
            </a:r>
            <a:r>
              <a:rPr lang="en-US" sz="2400" b="1" kern="1200" dirty="0" smtClean="0">
                <a:ln>
                  <a:solidFill>
                    <a:prstClr val="black"/>
                  </a:solidFill>
                </a:ln>
                <a:solidFill>
                  <a:srgbClr val="FF0000"/>
                </a:solidFill>
                <a:latin typeface="Tahoma" pitchFamily="34" charset="0"/>
                <a:ea typeface="+mn-ea"/>
                <a:cs typeface="Tahoma" pitchFamily="34" charset="0"/>
              </a:rPr>
              <a:t> Algorithm </a:t>
            </a:r>
            <a:r>
              <a:rPr lang="en-US" sz="2400" b="1" kern="1200" dirty="0" smtClean="0">
                <a:ln>
                  <a:solidFill>
                    <a:prstClr val="black"/>
                  </a:solidFill>
                </a:ln>
                <a:solidFill>
                  <a:schemeClr val="tx2">
                    <a:lumMod val="75000"/>
                  </a:schemeClr>
                </a:solidFill>
                <a:latin typeface="Tahoma" pitchFamily="34" charset="0"/>
                <a:ea typeface="+mn-ea"/>
                <a:cs typeface="Tahoma" pitchFamily="34" charset="0"/>
              </a:rPr>
              <a:t>Example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subTnLst>
                                    <p:set>
                                      <p:cBhvr override="childStyle">
                                        <p:cTn dur="1" fill="hold" display="0" masterRel="nextClick" afterEffect="1"/>
                                        <p:tgtEl>
                                          <p:spTgt spid="307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subTnLst>
                                    <p:set>
                                      <p:cBhvr override="childStyle">
                                        <p:cTn dur="1" fill="hold" display="0" masterRel="nextClick" afterEffect="1"/>
                                        <p:tgtEl>
                                          <p:spTgt spid="307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713232" y="3505200"/>
            <a:ext cx="7315200" cy="2514600"/>
            <a:chOff x="713232" y="3505200"/>
            <a:chExt cx="7315200" cy="2514600"/>
          </a:xfrm>
        </p:grpSpPr>
        <p:pic>
          <p:nvPicPr>
            <p:cNvPr id="2050" name="Picture 2"/>
            <p:cNvPicPr>
              <a:picLocks noChangeAspect="1" noChangeArrowheads="1"/>
            </p:cNvPicPr>
            <p:nvPr/>
          </p:nvPicPr>
          <p:blipFill>
            <a:blip r:embed="rId3"/>
            <a:srcRect b="25806"/>
            <a:stretch>
              <a:fillRect/>
            </a:stretch>
          </p:blipFill>
          <p:spPr bwMode="auto">
            <a:xfrm>
              <a:off x="762001" y="3505200"/>
              <a:ext cx="7238999" cy="2514600"/>
            </a:xfrm>
            <a:prstGeom prst="rect">
              <a:avLst/>
            </a:prstGeom>
            <a:noFill/>
            <a:ln w="57150">
              <a:solidFill>
                <a:schemeClr val="tx2">
                  <a:lumMod val="40000"/>
                  <a:lumOff val="60000"/>
                </a:schemeClr>
              </a:solidFill>
              <a:miter lim="800000"/>
              <a:headEnd/>
              <a:tailEnd/>
            </a:ln>
            <a:effectLst/>
          </p:spPr>
        </p:pic>
        <p:cxnSp>
          <p:nvCxnSpPr>
            <p:cNvPr id="11" name="Straight Connector 10"/>
            <p:cNvCxnSpPr/>
            <p:nvPr/>
          </p:nvCxnSpPr>
          <p:spPr>
            <a:xfrm rot="10800000">
              <a:off x="713232" y="3962400"/>
              <a:ext cx="7315200" cy="1588"/>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4"/>
          <a:srcRect l="24640" r="7041" b="27446"/>
          <a:stretch>
            <a:fillRect/>
          </a:stretch>
        </p:blipFill>
        <p:spPr bwMode="auto">
          <a:xfrm>
            <a:off x="3810000" y="403485"/>
            <a:ext cx="4182978" cy="2605789"/>
          </a:xfrm>
          <a:prstGeom prst="rect">
            <a:avLst/>
          </a:prstGeom>
          <a:noFill/>
          <a:ln w="38100">
            <a:solidFill>
              <a:schemeClr val="accent6">
                <a:lumMod val="75000"/>
              </a:schemeClr>
            </a:solidFill>
            <a:miter lim="800000"/>
            <a:headEnd/>
            <a:tailEnd/>
          </a:ln>
          <a:effectLst/>
        </p:spPr>
      </p:pic>
      <p:sp>
        <p:nvSpPr>
          <p:cNvPr id="68" name="TextBox 67"/>
          <p:cNvSpPr txBox="1"/>
          <p:nvPr/>
        </p:nvSpPr>
        <p:spPr>
          <a:xfrm rot="19958446">
            <a:off x="64838" y="737396"/>
            <a:ext cx="3352327" cy="830997"/>
          </a:xfrm>
          <a:prstGeom prst="rect">
            <a:avLst/>
          </a:prstGeom>
          <a:solidFill>
            <a:srgbClr val="FFFF00"/>
          </a:solidFill>
        </p:spPr>
        <p:txBody>
          <a:bodyPr wrap="square" rtlCol="0">
            <a:spAutoFit/>
          </a:bodyPr>
          <a:lstStyle/>
          <a:p>
            <a:pPr algn="ctr" rtl="0"/>
            <a:r>
              <a:rPr lang="en-US" sz="2400" b="1" kern="1200" dirty="0" err="1" smtClean="0">
                <a:ln>
                  <a:solidFill>
                    <a:prstClr val="black"/>
                  </a:solidFill>
                </a:ln>
                <a:solidFill>
                  <a:srgbClr val="FF0000"/>
                </a:solidFill>
                <a:latin typeface="Tahoma" pitchFamily="34" charset="0"/>
                <a:ea typeface="+mn-ea"/>
                <a:cs typeface="Tahoma" pitchFamily="34" charset="0"/>
              </a:rPr>
              <a:t>Dijkstra’s</a:t>
            </a:r>
            <a:r>
              <a:rPr lang="en-US" sz="2400" b="1" kern="1200" dirty="0" smtClean="0">
                <a:ln>
                  <a:solidFill>
                    <a:prstClr val="black"/>
                  </a:solidFill>
                </a:ln>
                <a:solidFill>
                  <a:srgbClr val="FF0000"/>
                </a:solidFill>
                <a:latin typeface="Tahoma" pitchFamily="34" charset="0"/>
                <a:ea typeface="+mn-ea"/>
                <a:cs typeface="Tahoma" pitchFamily="34" charset="0"/>
              </a:rPr>
              <a:t> Algorithm </a:t>
            </a:r>
            <a:r>
              <a:rPr lang="en-US" sz="2400" b="1" kern="1200" dirty="0" smtClean="0">
                <a:ln>
                  <a:solidFill>
                    <a:prstClr val="black"/>
                  </a:solidFill>
                </a:ln>
                <a:solidFill>
                  <a:schemeClr val="tx2">
                    <a:lumMod val="75000"/>
                  </a:schemeClr>
                </a:solidFill>
                <a:latin typeface="Tahoma" pitchFamily="34" charset="0"/>
                <a:ea typeface="+mn-ea"/>
                <a:cs typeface="Tahoma" pitchFamily="34" charset="0"/>
              </a:rPr>
              <a:t>Exercise</a:t>
            </a:r>
          </a:p>
        </p:txBody>
      </p:sp>
      <p:sp>
        <p:nvSpPr>
          <p:cNvPr id="5" name="Rectangle 4"/>
          <p:cNvSpPr/>
          <p:nvPr/>
        </p:nvSpPr>
        <p:spPr>
          <a:xfrm>
            <a:off x="762000" y="4419600"/>
            <a:ext cx="716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4724400"/>
            <a:ext cx="716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5105400"/>
            <a:ext cx="716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5410200"/>
            <a:ext cx="716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5715000"/>
            <a:ext cx="716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57600" y="2286000"/>
            <a:ext cx="5181600" cy="2616101"/>
          </a:xfrm>
          <a:prstGeom prst="rect">
            <a:avLst/>
          </a:prstGeom>
          <a:noFill/>
          <a:ln>
            <a:noFill/>
          </a:ln>
        </p:spPr>
        <p:txBody>
          <a:bodyPr wrap="square" rtlCol="0">
            <a:spAutoFit/>
          </a:bodyPr>
          <a:lstStyle/>
          <a:p>
            <a:pPr algn="l" rtl="0"/>
            <a:r>
              <a:rPr lang="en-US" sz="4400" b="1" kern="1200" dirty="0">
                <a:solidFill>
                  <a:srgbClr val="FF6600"/>
                </a:solidFill>
                <a:latin typeface="Consolas" pitchFamily="49" charset="0"/>
                <a:ea typeface="+mn-ea"/>
                <a:cs typeface="+mn-cs"/>
              </a:rPr>
              <a:t>Chapter 4:</a:t>
            </a:r>
          </a:p>
          <a:p>
            <a:pPr algn="l" rtl="0"/>
            <a:r>
              <a:rPr lang="en-US" sz="4400" b="1" kern="1200" dirty="0">
                <a:solidFill>
                  <a:srgbClr val="CCB400">
                    <a:lumMod val="40000"/>
                    <a:lumOff val="60000"/>
                  </a:srgbClr>
                </a:solidFill>
                <a:latin typeface="Consolas" pitchFamily="49" charset="0"/>
                <a:ea typeface="+mn-ea"/>
                <a:cs typeface="+mn-cs"/>
              </a:rPr>
              <a:t>Internetworking</a:t>
            </a:r>
          </a:p>
          <a:p>
            <a:pPr algn="l" rtl="0"/>
            <a:r>
              <a:rPr lang="en-US" sz="3200" b="1" kern="1200" dirty="0">
                <a:solidFill>
                  <a:srgbClr val="FF6600"/>
                </a:solidFill>
                <a:latin typeface="Consolas" pitchFamily="49" charset="0"/>
                <a:ea typeface="+mn-ea"/>
                <a:cs typeface="+mn-cs"/>
              </a:rPr>
              <a:t>Section </a:t>
            </a:r>
            <a:r>
              <a:rPr lang="en-US" sz="3200" b="1" kern="1200" dirty="0" smtClean="0">
                <a:solidFill>
                  <a:prstClr val="white"/>
                </a:solidFill>
                <a:latin typeface="Consolas" pitchFamily="49" charset="0"/>
                <a:ea typeface="+mn-ea"/>
                <a:cs typeface="+mn-cs"/>
              </a:rPr>
              <a:t>4.2 </a:t>
            </a:r>
          </a:p>
          <a:p>
            <a:pPr algn="l" rtl="0"/>
            <a:r>
              <a:rPr lang="en-US" sz="4400" b="1" kern="1200" dirty="0" smtClean="0">
                <a:solidFill>
                  <a:srgbClr val="C00000"/>
                </a:solidFill>
                <a:latin typeface="Consolas" pitchFamily="49" charset="0"/>
                <a:ea typeface="+mn-ea"/>
                <a:cs typeface="+mn-cs"/>
              </a:rPr>
              <a:t>[</a:t>
            </a:r>
            <a:r>
              <a:rPr lang="en-US" sz="4400" b="1" kern="1200" dirty="0">
                <a:solidFill>
                  <a:srgbClr val="CCB400">
                    <a:lumMod val="40000"/>
                    <a:lumOff val="60000"/>
                  </a:srgbClr>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57200" y="2057400"/>
            <a:ext cx="2995574" cy="39624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Routing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828800" y="2819400"/>
            <a:ext cx="5324475" cy="362606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Static Routing</a:t>
            </a:r>
            <a:endParaRPr lang="th-TH" sz="40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clrChange>
              <a:clrFrom>
                <a:srgbClr val="E8F3FF"/>
              </a:clrFrom>
              <a:clrTo>
                <a:srgbClr val="E8F3FF">
                  <a:alpha val="0"/>
                </a:srgbClr>
              </a:clrTo>
            </a:clrChange>
            <a:duotone>
              <a:prstClr val="black"/>
              <a:schemeClr val="accent1">
                <a:tint val="45000"/>
                <a:satMod val="400000"/>
              </a:schemeClr>
            </a:duotone>
          </a:blip>
          <a:srcRect/>
          <a:stretch>
            <a:fillRect/>
          </a:stretch>
        </p:blipFill>
        <p:spPr bwMode="auto">
          <a:xfrm>
            <a:off x="612760" y="914400"/>
            <a:ext cx="7769240" cy="3733800"/>
          </a:xfrm>
          <a:prstGeom prst="rect">
            <a:avLst/>
          </a:prstGeom>
          <a:noFill/>
          <a:ln w="57150">
            <a:solidFill>
              <a:schemeClr val="accent6">
                <a:lumMod val="75000"/>
              </a:schemeClr>
            </a:solidFill>
            <a:miter lim="800000"/>
            <a:headEnd/>
            <a:tailEnd/>
          </a:ln>
        </p:spPr>
      </p:pic>
      <p:pic>
        <p:nvPicPr>
          <p:cNvPr id="1027" name="Picture 3"/>
          <p:cNvPicPr>
            <a:picLocks noChangeAspect="1" noChangeArrowheads="1"/>
          </p:cNvPicPr>
          <p:nvPr/>
        </p:nvPicPr>
        <p:blipFill>
          <a:blip r:embed="rId4">
            <a:clrChange>
              <a:clrFrom>
                <a:srgbClr val="E8F3FF"/>
              </a:clrFrom>
              <a:clrTo>
                <a:srgbClr val="E8F3FF">
                  <a:alpha val="0"/>
                </a:srgbClr>
              </a:clrTo>
            </a:clrChange>
            <a:duotone>
              <a:prstClr val="black"/>
              <a:schemeClr val="accent1">
                <a:tint val="45000"/>
                <a:satMod val="400000"/>
              </a:schemeClr>
            </a:duotone>
          </a:blip>
          <a:srcRect/>
          <a:stretch>
            <a:fillRect/>
          </a:stretch>
        </p:blipFill>
        <p:spPr bwMode="auto">
          <a:xfrm>
            <a:off x="609600" y="4876800"/>
            <a:ext cx="7800975" cy="1847850"/>
          </a:xfrm>
          <a:prstGeom prst="rect">
            <a:avLst/>
          </a:prstGeom>
          <a:noFill/>
          <a:ln w="57150">
            <a:noFill/>
            <a:miter lim="800000"/>
            <a:headEnd/>
            <a:tailEnd/>
          </a:ln>
        </p:spPr>
      </p:pic>
      <p:sp>
        <p:nvSpPr>
          <p:cNvPr id="8" name="Oval 7"/>
          <p:cNvSpPr/>
          <p:nvPr/>
        </p:nvSpPr>
        <p:spPr>
          <a:xfrm>
            <a:off x="533400" y="2667000"/>
            <a:ext cx="2590800" cy="6858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2000"/>
                                        <p:tgtEl>
                                          <p:spTgt spid="8"/>
                                        </p:tgtEl>
                                      </p:cBhvr>
                                    </p:animEffect>
                                    <p:set>
                                      <p:cBhvr>
                                        <p:cTn id="11" dur="1" fill="hold">
                                          <p:stCondLst>
                                            <p:cond delay="19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fade">
                                      <p:cBhvr>
                                        <p:cTn id="16"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smtClean="0">
                <a:ln>
                  <a:solidFill>
                    <a:prstClr val="black"/>
                  </a:solidFill>
                </a:ln>
                <a:solidFill>
                  <a:prstClr val="white"/>
                </a:solidFill>
                <a:latin typeface="Tahoma" pitchFamily="34" charset="0"/>
                <a:cs typeface="Tahoma" pitchFamily="34" charset="0"/>
              </a:rPr>
              <a:t>Routing Table vs. Forwarding Table</a:t>
            </a:r>
            <a:endParaRPr lang="th-TH" sz="3600" b="1" dirty="0">
              <a:ln>
                <a:solidFill>
                  <a:prstClr val="black"/>
                </a:solidFill>
              </a:ln>
              <a:solidFill>
                <a:prstClr val="white"/>
              </a:solidFill>
              <a:latin typeface="Tahoma" pitchFamily="34" charset="0"/>
              <a:cs typeface="Tahoma" pitchFamily="34" charset="0"/>
            </a:endParaRPr>
          </a:p>
        </p:txBody>
      </p:sp>
      <p:pic>
        <p:nvPicPr>
          <p:cNvPr id="11266" name="Picture 2"/>
          <p:cNvPicPr>
            <a:picLocks noChangeAspect="1" noChangeArrowheads="1"/>
          </p:cNvPicPr>
          <p:nvPr/>
        </p:nvPicPr>
        <p:blipFill>
          <a:blip r:embed="rId3"/>
          <a:srcRect/>
          <a:stretch>
            <a:fillRect/>
          </a:stretch>
        </p:blipFill>
        <p:spPr bwMode="auto">
          <a:xfrm>
            <a:off x="1781175" y="1457325"/>
            <a:ext cx="5076825" cy="1666875"/>
          </a:xfrm>
          <a:prstGeom prst="rect">
            <a:avLst/>
          </a:prstGeom>
          <a:noFill/>
          <a:ln w="9525">
            <a:noFill/>
            <a:miter lim="800000"/>
            <a:headEnd/>
            <a:tailEnd/>
          </a:ln>
        </p:spPr>
      </p:pic>
      <p:pic>
        <p:nvPicPr>
          <p:cNvPr id="11267" name="Picture 3"/>
          <p:cNvPicPr>
            <a:picLocks noChangeAspect="1" noChangeArrowheads="1"/>
          </p:cNvPicPr>
          <p:nvPr/>
        </p:nvPicPr>
        <p:blipFill>
          <a:blip r:embed="rId4"/>
          <a:srcRect/>
          <a:stretch>
            <a:fillRect/>
          </a:stretch>
        </p:blipFill>
        <p:spPr bwMode="auto">
          <a:xfrm>
            <a:off x="1147763" y="4362450"/>
            <a:ext cx="6848475" cy="1657350"/>
          </a:xfrm>
          <a:prstGeom prst="rect">
            <a:avLst/>
          </a:prstGeom>
          <a:noFill/>
          <a:ln w="9525">
            <a:noFill/>
            <a:miter lim="800000"/>
            <a:headEnd/>
            <a:tailEnd/>
          </a:ln>
        </p:spPr>
      </p:pic>
      <p:sp>
        <p:nvSpPr>
          <p:cNvPr id="5" name="Rectangle 4"/>
          <p:cNvSpPr/>
          <p:nvPr/>
        </p:nvSpPr>
        <p:spPr>
          <a:xfrm>
            <a:off x="3733800" y="1123890"/>
            <a:ext cx="1786066" cy="400110"/>
          </a:xfrm>
          <a:prstGeom prst="rect">
            <a:avLst/>
          </a:prstGeom>
          <a:ln w="28575">
            <a:solidFill>
              <a:schemeClr val="accent6">
                <a:lumMod val="75000"/>
              </a:schemeClr>
            </a:solidFill>
          </a:ln>
        </p:spPr>
        <p:txBody>
          <a:bodyPr wrap="none">
            <a:spAutoFit/>
          </a:bodyPr>
          <a:lstStyle/>
          <a:p>
            <a:r>
              <a:rPr lang="en-US" sz="2000" b="1" dirty="0" smtClean="0">
                <a:ln w="0" cap="rnd" cmpd="thickThin">
                  <a:solidFill>
                    <a:prstClr val="black"/>
                  </a:solidFill>
                  <a:bevel/>
                </a:ln>
                <a:solidFill>
                  <a:schemeClr val="tx2"/>
                </a:solidFill>
                <a:latin typeface="Microsoft Sans Serif" pitchFamily="34" charset="0"/>
                <a:cs typeface="Microsoft Sans Serif" pitchFamily="34" charset="0"/>
              </a:rPr>
              <a:t>Routing Table</a:t>
            </a:r>
            <a:endParaRPr lang="en-US" sz="1200" dirty="0">
              <a:solidFill>
                <a:schemeClr val="tx2"/>
              </a:solidFill>
            </a:endParaRPr>
          </a:p>
        </p:txBody>
      </p:sp>
      <p:sp>
        <p:nvSpPr>
          <p:cNvPr id="6" name="Rectangle 5"/>
          <p:cNvSpPr/>
          <p:nvPr/>
        </p:nvSpPr>
        <p:spPr>
          <a:xfrm>
            <a:off x="3455189" y="3867090"/>
            <a:ext cx="2183611" cy="400110"/>
          </a:xfrm>
          <a:prstGeom prst="rect">
            <a:avLst/>
          </a:prstGeom>
          <a:ln w="28575">
            <a:solidFill>
              <a:schemeClr val="accent6">
                <a:lumMod val="75000"/>
              </a:schemeClr>
            </a:solidFill>
          </a:ln>
        </p:spPr>
        <p:txBody>
          <a:bodyPr wrap="none">
            <a:spAutoFit/>
          </a:bodyPr>
          <a:lstStyle/>
          <a:p>
            <a:r>
              <a:rPr lang="en-US" sz="2000" b="1" dirty="0" smtClean="0">
                <a:ln w="0" cap="rnd" cmpd="thickThin">
                  <a:solidFill>
                    <a:prstClr val="black"/>
                  </a:solidFill>
                  <a:bevel/>
                </a:ln>
                <a:solidFill>
                  <a:schemeClr val="tx2"/>
                </a:solidFill>
                <a:latin typeface="Microsoft Sans Serif" pitchFamily="34" charset="0"/>
                <a:cs typeface="Microsoft Sans Serif" pitchFamily="34" charset="0"/>
              </a:rPr>
              <a:t>Forwarding Table</a:t>
            </a:r>
            <a:endParaRPr lang="en-US" sz="1200" dirty="0">
              <a:solidFill>
                <a:schemeClr val="tx2"/>
              </a:solidFill>
            </a:endParaRPr>
          </a:p>
        </p:txBody>
      </p:sp>
      <p:sp>
        <p:nvSpPr>
          <p:cNvPr id="8" name="Rectangle 7"/>
          <p:cNvSpPr/>
          <p:nvPr/>
        </p:nvSpPr>
        <p:spPr>
          <a:xfrm>
            <a:off x="3962400" y="4514850"/>
            <a:ext cx="1600200" cy="609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9" name="Rectangle 8"/>
          <p:cNvSpPr/>
          <p:nvPr/>
        </p:nvSpPr>
        <p:spPr>
          <a:xfrm>
            <a:off x="5562600" y="4514850"/>
            <a:ext cx="2209800" cy="609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xit" presetSubtype="0" fill="hold" grpId="1" nodeType="after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childTnLst>
                          </p:cTn>
                        </p:par>
                        <p:par>
                          <p:cTn id="26" fill="hold">
                            <p:stCondLst>
                              <p:cond delay="1000"/>
                            </p:stCondLst>
                            <p:childTnLst>
                              <p:par>
                                <p:cTn id="27" presetID="10" presetClass="exit" presetSubtype="0" fill="hold" grpId="1" nodeType="after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8" grpId="2"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smtClean="0">
                <a:ln>
                  <a:solidFill>
                    <a:prstClr val="black"/>
                  </a:solidFill>
                </a:ln>
                <a:solidFill>
                  <a:prstClr val="white"/>
                </a:solidFill>
                <a:latin typeface="Tahoma" pitchFamily="34" charset="0"/>
                <a:cs typeface="Tahoma" pitchFamily="34" charset="0"/>
              </a:rPr>
              <a:t>Dynamic or Adaptive Routing</a:t>
            </a:r>
            <a:endParaRPr lang="th-TH" sz="36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76200" y="1981200"/>
            <a:ext cx="8991600" cy="2091855"/>
          </a:xfrm>
          <a:prstGeom prst="rect">
            <a:avLst/>
          </a:prstGeom>
          <a:solidFill>
            <a:schemeClr val="bg1"/>
          </a:solidFill>
          <a:ln w="38100">
            <a:solidFill>
              <a:schemeClr val="accent6">
                <a:lumMod val="75000"/>
              </a:schemeClr>
            </a:solidFill>
          </a:ln>
          <a:scene3d>
            <a:camera prst="orthographicFront"/>
            <a:lightRig rig="threePt" dir="t"/>
          </a:scene3d>
          <a:sp3d>
            <a:bevelT w="114300" prst="hardEdge"/>
          </a:sp3d>
        </p:spPr>
        <p:txBody>
          <a:bodyPr wrap="square">
            <a:spAutoFit/>
          </a:bodyPr>
          <a:lstStyle/>
          <a:p>
            <a:pPr lvl="0" algn="ctr">
              <a:lnSpc>
                <a:spcPct val="150000"/>
              </a:lnSpc>
            </a:pPr>
            <a:r>
              <a:rPr lang="en-US" sz="2800" b="1" dirty="0" smtClean="0">
                <a:ln w="0" cap="rnd" cmpd="thickThin">
                  <a:solidFill>
                    <a:prstClr val="black"/>
                  </a:solidFill>
                  <a:bevel/>
                </a:ln>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Dynamic routing</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r>
              <a:rPr lang="en-US" sz="2800" b="1" dirty="0" smtClean="0">
                <a:ln w="0" cap="rnd" cmpd="thickThin">
                  <a:solidFill>
                    <a:prstClr val="black"/>
                  </a:solidFill>
                  <a:bevel/>
                </a:ln>
                <a:latin typeface="Microsoft Sans Serif" pitchFamily="34" charset="0"/>
                <a:cs typeface="Microsoft Sans Serif" pitchFamily="34" charset="0"/>
              </a:rPr>
              <a:t>, on the other hand, </a:t>
            </a:r>
          </a:p>
          <a:p>
            <a:pPr lvl="0" algn="ctr">
              <a:lnSpc>
                <a:spcPct val="150000"/>
              </a:lnSpc>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requires each router to communicate routing information with neighbors using a routing protocol</a:t>
            </a:r>
          </a:p>
          <a:p>
            <a:pPr lvl="0" algn="ctr">
              <a:lnSpc>
                <a:spcPct val="150000"/>
              </a:lnSpc>
            </a:pPr>
            <a:endParaRPr lang="en-US" sz="300" b="1" dirty="0" smtClean="0">
              <a:ln w="0" cap="rnd" cmpd="thickThin">
                <a:solidFill>
                  <a:prstClr val="black"/>
                </a:solidFill>
                <a:bevel/>
              </a:ln>
              <a:solidFill>
                <a:schemeClr val="tx2"/>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Internet-scale Routing Protocol</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1905000" y="1219200"/>
            <a:ext cx="4800600" cy="1471172"/>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pPr>
            <a:r>
              <a:rPr lang="en-US" sz="2800" b="1" dirty="0" smtClean="0">
                <a:ln w="0" cap="rnd" cmpd="thickThin">
                  <a:solidFill>
                    <a:sysClr val="windowText" lastClr="000000"/>
                  </a:solidFill>
                  <a:bevel/>
                </a:ln>
                <a:solidFill>
                  <a:srgbClr val="C00000"/>
                </a:solidFill>
                <a:latin typeface="Microsoft Sans Serif" pitchFamily="34" charset="0"/>
                <a:cs typeface="Microsoft Sans Serif" pitchFamily="34" charset="0"/>
              </a:rPr>
              <a:t>1) </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Scale</a:t>
            </a:r>
          </a:p>
          <a:p>
            <a:pPr marL="688975" lvl="0" indent="-522288" algn="ctr" eaLnBrk="0" fontAlgn="base" hangingPunct="0">
              <a:lnSpc>
                <a:spcPct val="150000"/>
              </a:lnSpc>
              <a:spcBef>
                <a:spcPct val="20000"/>
              </a:spcBef>
              <a:spcAft>
                <a:spcPct val="0"/>
              </a:spcAft>
              <a:buClr>
                <a:srgbClr val="3333CC"/>
              </a:buClr>
              <a:buSzPct val="85000"/>
            </a:pPr>
            <a:r>
              <a:rPr lang="en-US" sz="2800" dirty="0" smtClean="0">
                <a:ln w="0" cap="rnd" cmpd="thickThin">
                  <a:solidFill>
                    <a:prstClr val="black"/>
                  </a:solidFill>
                  <a:bevel/>
                </a:ln>
                <a:solidFill>
                  <a:srgbClr val="FF6600"/>
                </a:solidFill>
                <a:latin typeface="Microsoft Sans Serif" pitchFamily="34" charset="0"/>
                <a:cs typeface="Microsoft Sans Serif" pitchFamily="34" charset="0"/>
              </a:rPr>
              <a:t> </a:t>
            </a:r>
            <a:r>
              <a:rPr lang="en-US" sz="2800" b="1" dirty="0" smtClean="0">
                <a:ln w="0" cap="rnd" cmpd="thickThin">
                  <a:solidFill>
                    <a:sysClr val="windowText" lastClr="000000"/>
                  </a:solidFill>
                  <a:bevel/>
                </a:ln>
                <a:solidFill>
                  <a:srgbClr val="C00000"/>
                </a:solidFill>
                <a:latin typeface="Microsoft Sans Serif" pitchFamily="34" charset="0"/>
                <a:cs typeface="Microsoft Sans Serif" pitchFamily="34" charset="0"/>
              </a:rPr>
              <a:t>2)</a:t>
            </a:r>
            <a:r>
              <a:rPr lang="en-US" sz="2800" b="1" dirty="0" smtClean="0">
                <a:ln w="0" cap="rnd" cmpd="thickThin">
                  <a:solidFill>
                    <a:sysClr val="windowText" lastClr="000000"/>
                  </a:solidFill>
                  <a:bevel/>
                </a:ln>
                <a:latin typeface="Microsoft Sans Serif" pitchFamily="34" charset="0"/>
                <a:cs typeface="Microsoft Sans Serif" pitchFamily="34" charset="0"/>
              </a:rPr>
              <a:t> </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Administrative autonomy</a:t>
            </a:r>
          </a:p>
        </p:txBody>
      </p:sp>
      <p:sp>
        <p:nvSpPr>
          <p:cNvPr id="5" name="Rectangle 4"/>
          <p:cNvSpPr/>
          <p:nvPr/>
        </p:nvSpPr>
        <p:spPr>
          <a:xfrm>
            <a:off x="76200" y="3657600"/>
            <a:ext cx="8686800" cy="1471172"/>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Intuitively - one corporation</a:t>
            </a:r>
          </a:p>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Each AS chooses its own routing protocol</a:t>
            </a:r>
          </a:p>
        </p:txBody>
      </p:sp>
      <p:sp>
        <p:nvSpPr>
          <p:cNvPr id="6" name="Rectangle 5"/>
          <p:cNvSpPr/>
          <p:nvPr/>
        </p:nvSpPr>
        <p:spPr>
          <a:xfrm>
            <a:off x="0" y="2819400"/>
            <a:ext cx="9144000" cy="64633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600" b="1" dirty="0" smtClean="0">
                <a:ln w="0" cap="rnd" cmpd="thickThin">
                  <a:solidFill>
                    <a:prstClr val="black"/>
                  </a:solidFill>
                  <a:bevel/>
                </a:ln>
                <a:latin typeface="Microsoft Sans Serif" pitchFamily="34" charset="0"/>
                <a:cs typeface="Microsoft Sans Serif" pitchFamily="34" charset="0"/>
              </a:rPr>
              <a:t>     </a:t>
            </a:r>
            <a:r>
              <a:rPr lang="en-US" sz="3200" b="1" dirty="0" smtClean="0">
                <a:ln w="0" cap="rnd" cmpd="thickThin">
                  <a:solidFill>
                    <a:prstClr val="black"/>
                  </a:solidFill>
                  <a:bevel/>
                </a:ln>
                <a:latin typeface="Microsoft Sans Serif" pitchFamily="34" charset="0"/>
                <a:cs typeface="Microsoft Sans Serif" pitchFamily="34" charset="0"/>
              </a:rPr>
              <a:t>Solution: </a:t>
            </a: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autonomous systems </a:t>
            </a:r>
            <a:r>
              <a:rPr lang="en-US" sz="3200" b="1" dirty="0" smtClean="0">
                <a:ln w="0" cap="rnd" cmpd="thickThin">
                  <a:solidFill>
                    <a:prstClr val="black"/>
                  </a:solidFill>
                  <a:bevel/>
                </a:ln>
                <a:solidFill>
                  <a:srgbClr val="1F497D"/>
                </a:solidFill>
                <a:latin typeface="Microsoft Sans Serif" pitchFamily="34" charset="0"/>
                <a:cs typeface="Microsoft Sans Serif" pitchFamily="34" charset="0"/>
              </a:rPr>
              <a:t>(AS)</a:t>
            </a:r>
            <a:endParaRPr lang="en-US" sz="3200" dirty="0"/>
          </a:p>
        </p:txBody>
      </p:sp>
      <p:sp>
        <p:nvSpPr>
          <p:cNvPr id="8" name="Rectangle 7"/>
          <p:cNvSpPr/>
          <p:nvPr/>
        </p:nvSpPr>
        <p:spPr>
          <a:xfrm>
            <a:off x="0" y="685800"/>
            <a:ext cx="9144000" cy="461665"/>
          </a:xfrm>
          <a:prstGeom prst="rect">
            <a:avLst/>
          </a:prstGeom>
          <a:solidFill>
            <a:schemeClr val="bg1"/>
          </a:solidFill>
          <a:scene3d>
            <a:camera prst="orthographicFront"/>
            <a:lightRig rig="threePt" dir="t"/>
          </a:scene3d>
          <a:sp3d>
            <a:bevelT w="114300" prst="artDeco"/>
          </a:sp3d>
        </p:spPr>
        <p:txBody>
          <a:bodyPr wrap="square">
            <a:spAutoFit/>
          </a:bodyPr>
          <a:lstStyle/>
          <a:p>
            <a:pPr marL="285750" lvl="4" indent="58738" algn="ctr"/>
            <a:r>
              <a:rPr lang="en-US" sz="2400" b="1" dirty="0" smtClean="0">
                <a:ln w="0" cap="rnd" cmpd="thickThin">
                  <a:solidFill>
                    <a:srgbClr val="FF6600"/>
                  </a:solidFill>
                  <a:bevel/>
                </a:ln>
                <a:latin typeface="Microsoft Sans Serif" pitchFamily="34" charset="0"/>
                <a:cs typeface="Microsoft Sans Serif" pitchFamily="34" charset="0"/>
              </a:rPr>
              <a:t>A single routing protocol does not suffice for two reasons</a:t>
            </a:r>
            <a:endParaRPr lang="en-US" sz="1400" dirty="0">
              <a:ln w="0" cap="rnd" cmpd="thickThin">
                <a:solidFill>
                  <a:srgbClr val="FF6600"/>
                </a:solidFill>
                <a:bevel/>
              </a:ln>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Classification of Routing Protocols</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76200" y="1729228"/>
            <a:ext cx="8686800" cy="2099036"/>
          </a:xfrm>
          <a:prstGeom prst="rect">
            <a:avLst/>
          </a:prstGeom>
        </p:spPr>
        <p:txBody>
          <a:bodyPr wrap="square">
            <a:spAutoFit/>
          </a:bodyPr>
          <a:lstStyle/>
          <a:p>
            <a:pPr marL="688975" lvl="0" indent="-522288" algn="ctr" eaLnBrk="0" fontAlgn="base" hangingPunct="0">
              <a:lnSpc>
                <a:spcPct val="150000"/>
              </a:lnSpc>
              <a:spcBef>
                <a:spcPct val="20000"/>
              </a:spcBef>
              <a:spcAft>
                <a:spcPct val="0"/>
              </a:spcAft>
              <a:buClr>
                <a:srgbClr val="3333CC"/>
              </a:buClr>
              <a:buSzPct val="85000"/>
              <a:buAutoNum type="arabicParenR"/>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Interior Gateway Protocol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(IGP)</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Intra</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-AS</a:t>
            </a:r>
          </a:p>
          <a:p>
            <a:pPr marL="688975" lvl="0" indent="-522288" algn="ctr" eaLnBrk="0" fontAlgn="base" hangingPunct="0">
              <a:lnSpc>
                <a:spcPct val="150000"/>
              </a:lnSpc>
              <a:spcBef>
                <a:spcPct val="20000"/>
              </a:spcBef>
              <a:spcAft>
                <a:spcPct val="0"/>
              </a:spcAft>
              <a:buClr>
                <a:srgbClr val="3333CC"/>
              </a:buClr>
              <a:buSzPct val="85000"/>
            </a:pPr>
            <a:r>
              <a:rPr lang="en-US" sz="2400" b="1" dirty="0" smtClean="0">
                <a:ln w="0" cap="rnd" cmpd="thickThin">
                  <a:solidFill>
                    <a:prstClr val="black"/>
                  </a:solidFill>
                  <a:bevel/>
                </a:ln>
                <a:latin typeface="Microsoft Sans Serif" pitchFamily="34" charset="0"/>
                <a:cs typeface="Microsoft Sans Serif" pitchFamily="34" charset="0"/>
              </a:rPr>
              <a:t>Subject of this week’s lecture</a:t>
            </a:r>
          </a:p>
          <a:p>
            <a:pPr marL="688975" lvl="0" indent="-522288" algn="ctr" eaLnBrk="0" fontAlgn="base" hangingPunct="0">
              <a:lnSpc>
                <a:spcPct val="150000"/>
              </a:lnSpc>
              <a:spcBef>
                <a:spcPct val="20000"/>
              </a:spcBef>
              <a:spcAft>
                <a:spcPct val="0"/>
              </a:spcAft>
              <a:buClr>
                <a:srgbClr val="3333CC"/>
              </a:buClr>
              <a:buSzPct val="85000"/>
              <a:buFont typeface="+mj-lt"/>
              <a:buAutoNum type="arabicParenR" startAt="2"/>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Exterior Gateway Protocol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(EGP)</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Inter</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-AS</a:t>
            </a:r>
          </a:p>
        </p:txBody>
      </p:sp>
      <p:sp>
        <p:nvSpPr>
          <p:cNvPr id="6" name="Rectangle 5"/>
          <p:cNvSpPr/>
          <p:nvPr/>
        </p:nvSpPr>
        <p:spPr>
          <a:xfrm>
            <a:off x="0" y="685800"/>
            <a:ext cx="9144000" cy="646331"/>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3600" b="1" dirty="0" smtClean="0">
                <a:ln w="0" cap="rnd" cmpd="thickThin">
                  <a:solidFill>
                    <a:prstClr val="black"/>
                  </a:solidFill>
                  <a:bevel/>
                </a:ln>
                <a:latin typeface="Microsoft Sans Serif" pitchFamily="34" charset="0"/>
                <a:cs typeface="Microsoft Sans Serif" pitchFamily="34" charset="0"/>
              </a:rPr>
              <a:t>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Two: </a:t>
            </a:r>
            <a:r>
              <a:rPr lang="en-US" sz="3200" b="1" dirty="0" smtClean="0">
                <a:ln w="0" cap="rnd" cmpd="thickThin">
                  <a:solidFill>
                    <a:prstClr val="black"/>
                  </a:solidFill>
                  <a:bevel/>
                </a:ln>
                <a:latin typeface="Microsoft Sans Serif" pitchFamily="34" charset="0"/>
                <a:cs typeface="Microsoft Sans Serif" pitchFamily="34" charset="0"/>
              </a:rPr>
              <a:t>IGPs and EGPs</a:t>
            </a:r>
            <a:endParaRPr lang="en-US" sz="3200" dirty="0"/>
          </a:p>
        </p:txBody>
      </p:sp>
      <p:pic>
        <p:nvPicPr>
          <p:cNvPr id="1026" name="Picture 2"/>
          <p:cNvPicPr>
            <a:picLocks noChangeAspect="1" noChangeArrowheads="1"/>
          </p:cNvPicPr>
          <p:nvPr/>
        </p:nvPicPr>
        <p:blipFill>
          <a:blip r:embed="rId3">
            <a:clrChange>
              <a:clrFrom>
                <a:srgbClr val="E8F3FF"/>
              </a:clrFrom>
              <a:clrTo>
                <a:srgbClr val="E8F3FF">
                  <a:alpha val="0"/>
                </a:srgbClr>
              </a:clrTo>
            </a:clrChange>
          </a:blip>
          <a:srcRect/>
          <a:stretch>
            <a:fillRect/>
          </a:stretch>
        </p:blipFill>
        <p:spPr bwMode="auto">
          <a:xfrm>
            <a:off x="914400" y="3733800"/>
            <a:ext cx="7391400" cy="299391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prstClr val="black"/>
                  </a:solidFill>
                </a:ln>
                <a:solidFill>
                  <a:prstClr val="white"/>
                </a:solidFill>
                <a:latin typeface="Tahoma" pitchFamily="34" charset="0"/>
                <a:cs typeface="Tahoma" pitchFamily="34" charset="0"/>
              </a:rPr>
              <a:t>Routing Classification Summary</a:t>
            </a:r>
            <a:endParaRPr lang="th-TH" sz="4000" b="1" dirty="0">
              <a:ln>
                <a:solidFill>
                  <a:prstClr val="black"/>
                </a:solidFill>
              </a:ln>
              <a:solidFill>
                <a:prstClr val="white"/>
              </a:solidFill>
              <a:latin typeface="Tahoma" pitchFamily="34" charset="0"/>
              <a:cs typeface="Tahoma" pitchFamily="34" charset="0"/>
            </a:endParaRPr>
          </a:p>
        </p:txBody>
      </p:sp>
      <p:graphicFrame>
        <p:nvGraphicFramePr>
          <p:cNvPr id="8" name="Diagram 7"/>
          <p:cNvGraphicFramePr/>
          <p:nvPr/>
        </p:nvGraphicFramePr>
        <p:xfrm>
          <a:off x="228600" y="1219200"/>
          <a:ext cx="8610600"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19"/>
          <p:cNvGrpSpPr/>
          <p:nvPr/>
        </p:nvGrpSpPr>
        <p:grpSpPr>
          <a:xfrm>
            <a:off x="7345004" y="3436203"/>
            <a:ext cx="1646596" cy="830997"/>
            <a:chOff x="-106703" y="4698088"/>
            <a:chExt cx="1628634" cy="830997"/>
          </a:xfrm>
          <a:solidFill>
            <a:schemeClr val="accent6">
              <a:lumMod val="75000"/>
            </a:schemeClr>
          </a:solidFill>
        </p:grpSpPr>
        <p:sp>
          <p:nvSpPr>
            <p:cNvPr id="10" name="Isosceles Triangle 9"/>
            <p:cNvSpPr/>
            <p:nvPr/>
          </p:nvSpPr>
          <p:spPr>
            <a:xfrm rot="16200000">
              <a:off x="-154094" y="4827866"/>
              <a:ext cx="291410" cy="196627"/>
            </a:xfrm>
            <a:prstGeom prst="triangle">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TextBox 10"/>
            <p:cNvSpPr txBox="1"/>
            <p:nvPr/>
          </p:nvSpPr>
          <p:spPr>
            <a:xfrm>
              <a:off x="89926" y="4698088"/>
              <a:ext cx="1432005" cy="830997"/>
            </a:xfrm>
            <a:prstGeom prst="rect">
              <a:avLst/>
            </a:prstGeom>
            <a:solidFill>
              <a:schemeClr val="accent6">
                <a:lumMod val="75000"/>
              </a:schemeClr>
            </a:solidFill>
            <a:ln>
              <a:noFill/>
            </a:ln>
          </p:spPr>
          <p:txBody>
            <a:bodyPr wrap="square" rtlCol="0">
              <a:spAutoFit/>
            </a:bodyPr>
            <a:lstStyle/>
            <a:p>
              <a:pPr algn="ctr"/>
              <a:r>
                <a:rPr lang="en-US" sz="2400" b="1" dirty="0" smtClean="0">
                  <a:solidFill>
                    <a:schemeClr val="bg1"/>
                  </a:solidFill>
                </a:rPr>
                <a:t>Example: </a:t>
              </a:r>
              <a:r>
                <a:rPr lang="en-US" sz="2400" b="1" dirty="0" smtClean="0">
                  <a:solidFill>
                    <a:schemeClr val="tx2">
                      <a:lumMod val="75000"/>
                    </a:schemeClr>
                  </a:solidFill>
                </a:rPr>
                <a:t>BGP</a:t>
              </a:r>
            </a:p>
          </p:txBody>
        </p:sp>
      </p:grpSp>
      <p:grpSp>
        <p:nvGrpSpPr>
          <p:cNvPr id="28" name="Group 27"/>
          <p:cNvGrpSpPr/>
          <p:nvPr/>
        </p:nvGrpSpPr>
        <p:grpSpPr>
          <a:xfrm>
            <a:off x="7010400" y="1667997"/>
            <a:ext cx="2026363" cy="1504418"/>
            <a:chOff x="7010400" y="1667997"/>
            <a:chExt cx="2026363" cy="1504418"/>
          </a:xfrm>
        </p:grpSpPr>
        <p:sp>
          <p:nvSpPr>
            <p:cNvPr id="13" name="TextBox 12"/>
            <p:cNvSpPr txBox="1"/>
            <p:nvPr/>
          </p:nvSpPr>
          <p:spPr>
            <a:xfrm rot="387275">
              <a:off x="7356584" y="1667997"/>
              <a:ext cx="1680179" cy="830997"/>
            </a:xfrm>
            <a:prstGeom prst="rect">
              <a:avLst/>
            </a:prstGeom>
            <a:noFill/>
          </p:spPr>
          <p:txBody>
            <a:bodyPr wrap="square" rtlCol="0">
              <a:spAutoFit/>
            </a:bodyPr>
            <a:lstStyle/>
            <a:p>
              <a:r>
                <a:rPr lang="en-US" sz="2400" b="1" dirty="0" smtClean="0">
                  <a:solidFill>
                    <a:srgbClr val="C00000"/>
                  </a:solidFill>
                  <a:latin typeface="Kristen ITC" pitchFamily="66" charset="0"/>
                </a:rPr>
                <a:t>Next lecture</a:t>
              </a:r>
              <a:endParaRPr lang="en-US" sz="2400" b="1" dirty="0">
                <a:solidFill>
                  <a:srgbClr val="C00000"/>
                </a:solidFill>
                <a:latin typeface="Kristen ITC" pitchFamily="66" charset="0"/>
              </a:endParaRPr>
            </a:p>
          </p:txBody>
        </p:sp>
        <p:grpSp>
          <p:nvGrpSpPr>
            <p:cNvPr id="22" name="Group 21"/>
            <p:cNvGrpSpPr/>
            <p:nvPr/>
          </p:nvGrpSpPr>
          <p:grpSpPr>
            <a:xfrm>
              <a:off x="7010400" y="2362198"/>
              <a:ext cx="338908" cy="533402"/>
              <a:chOff x="7010400" y="2362198"/>
              <a:chExt cx="338908" cy="533402"/>
            </a:xfrm>
          </p:grpSpPr>
          <p:cxnSp>
            <p:nvCxnSpPr>
              <p:cNvPr id="14" name="Straight Connector 13"/>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rot="19371472">
              <a:off x="8051458" y="2639013"/>
              <a:ext cx="338908" cy="533402"/>
              <a:chOff x="7010400" y="2362198"/>
              <a:chExt cx="338908" cy="533402"/>
            </a:xfrm>
          </p:grpSpPr>
          <p:cxnSp>
            <p:nvCxnSpPr>
              <p:cNvPr id="25" name="Straight Connector 24"/>
              <p:cNvCxnSpPr/>
              <p:nvPr/>
            </p:nvCxnSpPr>
            <p:spPr>
              <a:xfrm rot="5400000">
                <a:off x="6896100" y="2476498"/>
                <a:ext cx="533402" cy="3048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4067039">
                <a:off x="7159166" y="2436262"/>
                <a:ext cx="248518" cy="1317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7104363" y="2362200"/>
                <a:ext cx="210837" cy="746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fade">
                                      <p:cBhvr>
                                        <p:cTn id="9" dur="30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5859</TotalTime>
  <Words>5338</Words>
  <Application>Microsoft Office PowerPoint</Application>
  <PresentationFormat>On-screen Show (4:3)</PresentationFormat>
  <Paragraphs>240</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3_Office Theme</vt:lpstr>
      <vt:lpstr>Default Design</vt:lpstr>
      <vt:lpstr>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jq</cp:lastModifiedBy>
  <cp:revision>1568</cp:revision>
  <dcterms:created xsi:type="dcterms:W3CDTF">2009-04-08T07:28:20Z</dcterms:created>
  <dcterms:modified xsi:type="dcterms:W3CDTF">2009-06-09T16:25:24Z</dcterms:modified>
</cp:coreProperties>
</file>