
<file path=[Content_Types].xml><?xml version="1.0" encoding="utf-8"?>
<Types xmlns="http://schemas.openxmlformats.org/package/2006/content-types">
  <Override PartName="/ppt/slideMasters/slideMaster3.xml" ContentType="application/vnd.openxmlformats-officedocument.presentationml.slideMaster+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27"/>
  </p:notesMasterIdLst>
  <p:sldIdLst>
    <p:sldId id="371" r:id="rId4"/>
    <p:sldId id="333" r:id="rId5"/>
    <p:sldId id="364" r:id="rId6"/>
    <p:sldId id="372" r:id="rId7"/>
    <p:sldId id="373" r:id="rId8"/>
    <p:sldId id="374" r:id="rId9"/>
    <p:sldId id="375" r:id="rId10"/>
    <p:sldId id="350" r:id="rId11"/>
    <p:sldId id="367" r:id="rId12"/>
    <p:sldId id="365" r:id="rId13"/>
    <p:sldId id="376" r:id="rId14"/>
    <p:sldId id="379" r:id="rId15"/>
    <p:sldId id="380" r:id="rId16"/>
    <p:sldId id="377" r:id="rId17"/>
    <p:sldId id="382" r:id="rId18"/>
    <p:sldId id="381" r:id="rId19"/>
    <p:sldId id="378" r:id="rId20"/>
    <p:sldId id="358" r:id="rId21"/>
    <p:sldId id="359" r:id="rId22"/>
    <p:sldId id="361" r:id="rId23"/>
    <p:sldId id="362" r:id="rId24"/>
    <p:sldId id="311"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6F9FA"/>
    <a:srgbClr val="F6F9FC"/>
    <a:srgbClr val="E8F0F8"/>
    <a:srgbClr val="F0F5FA"/>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7601" autoAdjust="0"/>
  </p:normalViewPr>
  <p:slideViewPr>
    <p:cSldViewPr>
      <p:cViewPr>
        <p:scale>
          <a:sx n="59" d="100"/>
          <a:sy n="59" d="100"/>
        </p:scale>
        <p:origin x="-828"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1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6/30/2009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Image Credit:  </a:t>
            </a:r>
            <a:r>
              <a:rPr lang="en-US" i="1" baseline="0" dirty="0" err="1" smtClean="0"/>
              <a:t>Behroze</a:t>
            </a:r>
            <a:r>
              <a:rPr lang="en-US" i="1" baseline="0" dirty="0" smtClean="0"/>
              <a:t> </a:t>
            </a:r>
            <a:r>
              <a:rPr lang="en-US" i="1" baseline="0" dirty="0" err="1" smtClean="0"/>
              <a:t>Forouzan</a:t>
            </a:r>
            <a:r>
              <a:rPr lang="en-US" i="1" baseline="0" dirty="0" smtClean="0"/>
              <a:t>; Notes Credit: Peterson and Davie</a:t>
            </a:r>
          </a:p>
          <a:p>
            <a:endParaRPr lang="en-US" i="1" baseline="0" dirty="0" smtClean="0"/>
          </a:p>
          <a:p>
            <a:r>
              <a:rPr lang="en-US" sz="1200" kern="1200" baseline="0" dirty="0" smtClean="0">
                <a:solidFill>
                  <a:schemeClr val="tx1"/>
                </a:solidFill>
                <a:latin typeface="+mn-lt"/>
                <a:ea typeface="+mn-ea"/>
                <a:cs typeface="+mn-cs"/>
              </a:rPr>
              <a:t>The previous three topics covered in the lectures have described various technologies that can be used to connect together a collection of computers: direct links (including LAN technologies like Ethernet and token ring), packet-switched networks (including cell-based networks like ATM), and internetworks. The next problem is to turn this host-to-host packet delivery service into a process-to-process communication channel.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the role played by the </a:t>
            </a:r>
            <a:r>
              <a:rPr lang="en-US" sz="1200" i="1" kern="1200" baseline="0" dirty="0" smtClean="0">
                <a:solidFill>
                  <a:schemeClr val="tx1"/>
                </a:solidFill>
                <a:latin typeface="+mn-lt"/>
                <a:ea typeface="+mn-ea"/>
                <a:cs typeface="+mn-cs"/>
              </a:rPr>
              <a:t>transport level of the network architecture, </a:t>
            </a:r>
            <a:r>
              <a:rPr lang="en-US" sz="1200" kern="1200" baseline="0" dirty="0" smtClean="0">
                <a:solidFill>
                  <a:schemeClr val="tx1"/>
                </a:solidFill>
                <a:latin typeface="+mn-lt"/>
                <a:ea typeface="+mn-ea"/>
                <a:cs typeface="+mn-cs"/>
              </a:rPr>
              <a:t>which, because it supports</a:t>
            </a:r>
          </a:p>
          <a:p>
            <a:r>
              <a:rPr lang="en-US" sz="1200" kern="1200" baseline="0" dirty="0" smtClean="0">
                <a:solidFill>
                  <a:schemeClr val="tx1"/>
                </a:solidFill>
                <a:latin typeface="+mn-lt"/>
                <a:ea typeface="+mn-ea"/>
                <a:cs typeface="+mn-cs"/>
              </a:rPr>
              <a:t>communication between the end application programs, is sometimes called the </a:t>
            </a:r>
            <a:r>
              <a:rPr lang="en-US" sz="1200" i="1" kern="1200" baseline="0" dirty="0" smtClean="0">
                <a:solidFill>
                  <a:schemeClr val="tx1"/>
                </a:solidFill>
                <a:latin typeface="+mn-lt"/>
                <a:ea typeface="+mn-ea"/>
                <a:cs typeface="+mn-cs"/>
              </a:rPr>
              <a:t>end-to-end protocol.</a:t>
            </a:r>
          </a:p>
          <a:p>
            <a:endParaRPr lang="en-US" i="1" baseline="0" dirty="0" smtClean="0"/>
          </a:p>
          <a:p>
            <a:r>
              <a:rPr lang="en-US" i="0" baseline="0" dirty="0" smtClean="0"/>
              <a:t>The end-to-end protocols will be next topic we’d cover in our Computer Networks Class.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the heart of TCP is the sliding window algorithm. Even though this is the same basic algorithm we saw in Topic 2---Direct link networks, because TCP runs over the Internet rather than a point-to-point link, there are many important differences. We will now identify these differences and explains how they complicate TCP. </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whereas the sliding window algorithm presented in Topic 2 runs over a single physical link that always connects the same two computers, TCP supports logical connections between processes that are running on any two computers in the Internet. This means that TCP needs an explicit connection establishment phase during which the two sides of the connection agree to exchange data with each other. This difference is analogous to having to dial up the other party, rather than having a dedicated phone line. TCP also has an explicit connection teardown phase. One of the things that happens during connection establishment is that the two parties establish some shared state to enable the sliding window algorithm to begin. Connection teardown is needed so each host knows it is OK to free this state.</a:t>
            </a:r>
          </a:p>
          <a:p>
            <a:endParaRPr lang="en-US" sz="1200"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(In summary, TCP will require connection establishment and connection termination)</a:t>
            </a:r>
          </a:p>
          <a:p>
            <a:endParaRPr lang="en-US" b="0" i="0" baseline="0" dirty="0" smtClean="0"/>
          </a:p>
          <a:p>
            <a:r>
              <a:rPr lang="en-US" sz="1200" b="1" i="1" kern="1200" baseline="0" dirty="0" smtClean="0">
                <a:solidFill>
                  <a:schemeClr val="tx1"/>
                </a:solidFill>
                <a:latin typeface="+mn-lt"/>
                <a:ea typeface="+mn-ea"/>
                <a:cs typeface="+mn-cs"/>
              </a:rPr>
              <a:t>Second,</a:t>
            </a:r>
            <a:r>
              <a:rPr lang="en-US" sz="1200" kern="1200" baseline="0" dirty="0" smtClean="0">
                <a:solidFill>
                  <a:schemeClr val="tx1"/>
                </a:solidFill>
                <a:latin typeface="+mn-lt"/>
                <a:ea typeface="+mn-ea"/>
                <a:cs typeface="+mn-cs"/>
              </a:rPr>
              <a:t> whereas a single physical link that always connects the same two computers has a fixed RTT, TCP connections are likely to have widely different round-trip times. These end-to-end RTTs vary widely on the basis of time of day and load on network. Variations in the RTT are even possible during a single TCP connection that lasts only a few minutes. What this means to the sliding window algorithm is that the timeout mechanism that triggers retransmissions must be</a:t>
            </a:r>
          </a:p>
          <a:p>
            <a:r>
              <a:rPr lang="en-US" sz="1200" kern="1200" baseline="0" dirty="0" smtClean="0">
                <a:solidFill>
                  <a:schemeClr val="tx1"/>
                </a:solidFill>
                <a:latin typeface="+mn-lt"/>
                <a:ea typeface="+mn-ea"/>
                <a:cs typeface="+mn-cs"/>
              </a:rPr>
              <a:t>adaptive. (Certainly, the timeout for a point-to-point link must be a settable parameter, but it is not necessary to adapt this timer for a particular pair of nodes.)</a:t>
            </a:r>
          </a:p>
          <a:p>
            <a:endParaRPr lang="en-US" sz="1200" kern="1200" baseline="0" dirty="0" smtClean="0">
              <a:solidFill>
                <a:schemeClr val="tx1"/>
              </a:solidFill>
              <a:latin typeface="+mn-lt"/>
              <a:ea typeface="+mn-ea"/>
              <a:cs typeface="+mn-cs"/>
            </a:endParaRPr>
          </a:p>
          <a:p>
            <a:r>
              <a:rPr lang="en-US" b="0" i="1" baseline="0" dirty="0" smtClean="0"/>
              <a:t>(In summary, TCP will require adaptive timeout mechanism)</a:t>
            </a:r>
          </a:p>
          <a:p>
            <a:endParaRPr lang="en-US" b="0" i="1" baseline="0" dirty="0" smtClean="0"/>
          </a:p>
          <a:p>
            <a:r>
              <a:rPr lang="en-US" sz="1200" b="1" i="1" kern="1200" baseline="0" dirty="0" smtClean="0">
                <a:solidFill>
                  <a:schemeClr val="tx1"/>
                </a:solidFill>
                <a:latin typeface="+mn-lt"/>
                <a:ea typeface="+mn-ea"/>
                <a:cs typeface="+mn-cs"/>
              </a:rPr>
              <a:t>Third, </a:t>
            </a:r>
            <a:r>
              <a:rPr lang="en-US" sz="1200" kern="1200" baseline="0" dirty="0" smtClean="0">
                <a:solidFill>
                  <a:schemeClr val="tx1"/>
                </a:solidFill>
                <a:latin typeface="+mn-lt"/>
                <a:ea typeface="+mn-ea"/>
                <a:cs typeface="+mn-cs"/>
              </a:rPr>
              <a:t>packets may be reordered as they cross the Internet, but this is not possible on a point-to-point link where the first packet put into one end of the link must be the first to appear at the other end. Packets that are slightly out of order do not cause a problem since the sliding window algorithm can reorder packets correctly using the sequence number. The real issue is how far out-of-order packets can get, or said another way, how late a packet can arrive at the destination. In the worst case, a packet can be delayed in the Internet until IP’s time to live (TTL) field expires, at which time the packet is discarded (and hence there is no danger of it arriving late). Knowing that IP throws packets away after their TTL expires, TCP assumes that each packet has a maximum lifetime. The exact lifetime, known as the </a:t>
            </a:r>
            <a:r>
              <a:rPr lang="en-US" sz="1200" i="1" kern="1200" baseline="0" dirty="0" smtClean="0">
                <a:solidFill>
                  <a:schemeClr val="tx1"/>
                </a:solidFill>
                <a:latin typeface="+mn-lt"/>
                <a:ea typeface="+mn-ea"/>
                <a:cs typeface="+mn-cs"/>
              </a:rPr>
              <a:t>maximum segment lifetime (MSL), is an engineering choice. The current recommended </a:t>
            </a:r>
            <a:r>
              <a:rPr lang="en-US" sz="1200" kern="1200" baseline="0" dirty="0" smtClean="0">
                <a:solidFill>
                  <a:schemeClr val="tx1"/>
                </a:solidFill>
                <a:latin typeface="+mn-lt"/>
                <a:ea typeface="+mn-ea"/>
                <a:cs typeface="+mn-cs"/>
              </a:rPr>
              <a:t>setting is 120 seconds. Keep in mind that IP does not directly enforce this 120-second value; it is simply a conservative estimate that TCP makes of how long a packet might live in the Internet. The implication is significant—TCP has to be prepared for very old packets to suddenly show up at the receiver, potentially confusing the sliding window algorithm.</a:t>
            </a:r>
          </a:p>
          <a:p>
            <a:endParaRPr lang="en-US" b="0" i="1" baseline="0" dirty="0" smtClean="0"/>
          </a:p>
          <a:p>
            <a:r>
              <a:rPr lang="en-US" b="0" i="1" baseline="0" dirty="0" smtClean="0"/>
              <a:t>(In summary, TCP must be able to handle packets that are way out of order)</a:t>
            </a:r>
          </a:p>
          <a:p>
            <a:endParaRPr lang="en-US" b="0" i="1" baseline="0" dirty="0" smtClean="0"/>
          </a:p>
          <a:p>
            <a:r>
              <a:rPr lang="en-US" sz="1200" b="1" i="1" kern="1200" baseline="0" dirty="0" smtClean="0">
                <a:solidFill>
                  <a:schemeClr val="tx1"/>
                </a:solidFill>
                <a:latin typeface="+mn-lt"/>
                <a:ea typeface="+mn-ea"/>
                <a:cs typeface="+mn-cs"/>
              </a:rPr>
              <a:t>Fourth,</a:t>
            </a:r>
            <a:r>
              <a:rPr lang="en-US" sz="1200" kern="1200" baseline="0" dirty="0" smtClean="0">
                <a:solidFill>
                  <a:schemeClr val="tx1"/>
                </a:solidFill>
                <a:latin typeface="+mn-lt"/>
                <a:ea typeface="+mn-ea"/>
                <a:cs typeface="+mn-cs"/>
              </a:rPr>
              <a:t> the computers connected to a point-to-point link are generally engineered to support the link. For example, if a link’s delay × bandwidth product is computed to be 8 KB—meaning that a window size is selected to allow up to 8 KB of data to be unacknowledged at a given time—then it is likely that the computers at either end of the link have the ability to buffer up to 8 KB of data. Designing the system otherwise would be silly. On the other hand, almost any kind of computer can be connected to the Internet, making the amount of resources dedicated to any one TCP connection highly variable, especially considering that any one host can potentially support hundreds of TCP connections at the same time. This means that TCP must include a mechanism that each side uses to “learn” what resources (e.g., how much buffer space) the other side is able to apply to the connection. </a:t>
            </a:r>
            <a:r>
              <a:rPr lang="en-US" sz="1200" b="1" i="1" kern="1200" baseline="0" dirty="0" smtClean="0">
                <a:solidFill>
                  <a:schemeClr val="tx1"/>
                </a:solidFill>
                <a:latin typeface="+mn-lt"/>
                <a:ea typeface="+mn-ea"/>
                <a:cs typeface="+mn-cs"/>
              </a:rPr>
              <a:t>This is the flow-control issue.</a:t>
            </a:r>
            <a:r>
              <a:rPr lang="en-US" sz="1200" kern="1200" baseline="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(In summary, the communicating entities must have ability to negotiate parameters and be able to perform flow-control)</a:t>
            </a:r>
          </a:p>
          <a:p>
            <a:endParaRPr lang="en-US" sz="1200" b="0"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Fifth,</a:t>
            </a:r>
            <a:r>
              <a:rPr lang="en-US" sz="1200" kern="1200" baseline="0" dirty="0" smtClean="0">
                <a:solidFill>
                  <a:schemeClr val="tx1"/>
                </a:solidFill>
                <a:latin typeface="+mn-lt"/>
                <a:ea typeface="+mn-ea"/>
                <a:cs typeface="+mn-cs"/>
              </a:rPr>
              <a:t> because the transmitting side of a directly connected link cannot send any faster than the bandwidth of the link allows, and only one host is pumping data into the link, it is not possible to unknowingly congest the link. Said another way, the load on the link is visible in the form of a queue of packets at the sender. In contrast, the sending side of a TCP connection has no idea what links will be traversed to reach the destination. For example, the sending machine might be directly connected to a relatively fast Ethernet—and so, capable of sending data at a rate of 100 Mbps—but somewhere out in the middle of the network, a 1.5-Mbps T1 link must be traversed. And to make matters worse, data being generated by many different sources might be trying to traverse this same slow link. This leads to the problem of </a:t>
            </a:r>
            <a:r>
              <a:rPr lang="en-US" sz="1200" b="1" i="1" kern="1200" baseline="0" dirty="0" smtClean="0">
                <a:solidFill>
                  <a:schemeClr val="tx1"/>
                </a:solidFill>
                <a:latin typeface="+mn-lt"/>
                <a:ea typeface="+mn-ea"/>
                <a:cs typeface="+mn-cs"/>
              </a:rPr>
              <a:t>network congestion.</a:t>
            </a:r>
          </a:p>
          <a:p>
            <a:endParaRPr lang="en-US" b="0" i="1" baseline="0" dirty="0" smtClean="0"/>
          </a:p>
          <a:p>
            <a:r>
              <a:rPr lang="en-US" b="0" i="1" baseline="0" dirty="0" smtClean="0"/>
              <a:t>(In summary, TCP must be able to deal with network congestion)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TCP is a byte-oriented protocol, which means that the sender writes bytes into a TCP connection and the receiver reads bytes out of the TCP connection. Although “byte stream” describes the service TCP offers to application processes, TCP does not, itself, transmit individual bytes over the Internet. Instead, TCP on the source host buffers enough bytes from the sending process to fill a reasonably sized packet and then sends this packet to its peer on the destination host. TCP on the destination host then empties the contents of the packet into a receive buffer, and the receiving process reads from this buffer at its leisure. This situation is illustrated in Figure 5.3, which, for simplicity, shows data flowing in only one direction. Remember that, in general, a single TCP connection supports byte streams flowing in both directions.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packets exchanged between TCP peers in the figure above are called </a:t>
            </a:r>
            <a:r>
              <a:rPr lang="en-US" sz="1200" i="1" kern="1200" baseline="0" dirty="0" smtClean="0">
                <a:solidFill>
                  <a:schemeClr val="tx1"/>
                </a:solidFill>
                <a:latin typeface="+mn-lt"/>
                <a:ea typeface="+mn-ea"/>
                <a:cs typeface="+mn-cs"/>
              </a:rPr>
              <a:t>segments, </a:t>
            </a:r>
            <a:r>
              <a:rPr lang="en-US" sz="1200" kern="1200" baseline="0" dirty="0" smtClean="0">
                <a:solidFill>
                  <a:schemeClr val="tx1"/>
                </a:solidFill>
                <a:latin typeface="+mn-lt"/>
                <a:ea typeface="+mn-ea"/>
                <a:cs typeface="+mn-cs"/>
              </a:rPr>
              <a:t>since each one carries a segment of the byte stream. Each TCP segment contains the header schematically depicted in the next slide. The relevance of most of these fields will become apparent throughout this section. For now, we simply introduce them. The </a:t>
            </a:r>
            <a:r>
              <a:rPr lang="en-US" sz="1200" kern="1200" baseline="0" dirty="0" err="1" smtClean="0">
                <a:solidFill>
                  <a:schemeClr val="tx1"/>
                </a:solidFill>
                <a:latin typeface="+mn-lt"/>
                <a:ea typeface="+mn-ea"/>
                <a:cs typeface="+mn-cs"/>
              </a:rPr>
              <a:t>SrcPort</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DstPort</a:t>
            </a:r>
            <a:r>
              <a:rPr lang="en-US" sz="1200" kern="1200" baseline="0" dirty="0" smtClean="0">
                <a:solidFill>
                  <a:schemeClr val="tx1"/>
                </a:solidFill>
                <a:latin typeface="+mn-lt"/>
                <a:ea typeface="+mn-ea"/>
                <a:cs typeface="+mn-cs"/>
              </a:rPr>
              <a:t> fields identify the source and destination ports, respectively, just as in UDP. These two fields, plus the source and destination IP addresses, combine to uniquely identify each TCP connection. That is, TCP’s </a:t>
            </a:r>
            <a:r>
              <a:rPr lang="en-US" sz="1200" kern="1200" baseline="0" dirty="0" err="1" smtClean="0">
                <a:solidFill>
                  <a:schemeClr val="tx1"/>
                </a:solidFill>
                <a:latin typeface="+mn-lt"/>
                <a:ea typeface="+mn-ea"/>
                <a:cs typeface="+mn-cs"/>
              </a:rPr>
              <a:t>demux</a:t>
            </a:r>
            <a:r>
              <a:rPr lang="en-US" sz="1200" kern="1200" baseline="0" dirty="0" smtClean="0">
                <a:solidFill>
                  <a:schemeClr val="tx1"/>
                </a:solidFill>
                <a:latin typeface="+mn-lt"/>
                <a:ea typeface="+mn-ea"/>
                <a:cs typeface="+mn-cs"/>
              </a:rPr>
              <a:t> key is given by the 4-tuple ( </a:t>
            </a:r>
            <a:r>
              <a:rPr lang="en-US" sz="1200" kern="1200" baseline="0" dirty="0" err="1" smtClean="0">
                <a:solidFill>
                  <a:schemeClr val="tx1"/>
                </a:solidFill>
                <a:latin typeface="+mn-lt"/>
                <a:ea typeface="+mn-ea"/>
                <a:cs typeface="+mn-cs"/>
              </a:rPr>
              <a:t>SrcPort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SrcIPAddr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DstPort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DstIPAddr</a:t>
            </a:r>
            <a:r>
              <a:rPr lang="en-US" sz="1200" kern="1200" baseline="0" dirty="0" smtClean="0">
                <a:solidFill>
                  <a:schemeClr val="tx1"/>
                </a:solidFill>
                <a:latin typeface="+mn-lt"/>
                <a:ea typeface="+mn-ea"/>
                <a:cs typeface="+mn-cs"/>
              </a:rPr>
              <a:t> )</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Acknowledgment, </a:t>
            </a:r>
            <a:r>
              <a:rPr lang="en-US" sz="1200" kern="1200" baseline="0" dirty="0" err="1" smtClean="0">
                <a:solidFill>
                  <a:schemeClr val="tx1"/>
                </a:solidFill>
                <a:latin typeface="+mn-lt"/>
                <a:ea typeface="+mn-ea"/>
                <a:cs typeface="+mn-cs"/>
              </a:rPr>
              <a:t>SequenceNum</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fields are all involved in TCP’s sliding window algorithm. Because TCP is a byte-oriented protocol, each byte of data has a sequence number; the </a:t>
            </a:r>
            <a:r>
              <a:rPr lang="en-US" sz="1200" kern="1200" baseline="0" dirty="0" err="1" smtClean="0">
                <a:solidFill>
                  <a:schemeClr val="tx1"/>
                </a:solidFill>
                <a:latin typeface="+mn-lt"/>
                <a:ea typeface="+mn-ea"/>
                <a:cs typeface="+mn-cs"/>
              </a:rPr>
              <a:t>SequenceNum</a:t>
            </a:r>
            <a:r>
              <a:rPr lang="en-US" sz="1200" kern="1200" baseline="0" dirty="0" smtClean="0">
                <a:solidFill>
                  <a:schemeClr val="tx1"/>
                </a:solidFill>
                <a:latin typeface="+mn-lt"/>
                <a:ea typeface="+mn-ea"/>
                <a:cs typeface="+mn-cs"/>
              </a:rPr>
              <a:t> field contains the sequence number for the first byte of data carried in that segment. The Acknowledgment and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fields carry information about the flow of data going in the other direction.</a:t>
            </a:r>
          </a:p>
          <a:p>
            <a:endParaRPr lang="en-US" b="0" i="0" baseline="0" dirty="0" smtClean="0"/>
          </a:p>
          <a:p>
            <a:r>
              <a:rPr lang="en-US" sz="1200" kern="1200" baseline="0" dirty="0" smtClean="0">
                <a:solidFill>
                  <a:schemeClr val="tx1"/>
                </a:solidFill>
                <a:latin typeface="+mn-lt"/>
                <a:ea typeface="+mn-ea"/>
                <a:cs typeface="+mn-cs"/>
              </a:rPr>
              <a:t>The 6-bit Flags field is used to relay control information between TCP peers. The possible flags include SYN, FIN, RESET, PUSH, URG, and ACK. The SYN and FIN flags are used when establishing and terminating a TCP connection, respectively. The ACK flag is set any time the Acknowledgment field is valid, implying that the receiver should pay attention to it. The URG flag signifies that this segment contains urgent data. When this flag is set, the </a:t>
            </a:r>
            <a:r>
              <a:rPr lang="en-US" sz="1200" kern="1200" baseline="0" dirty="0" err="1" smtClean="0">
                <a:solidFill>
                  <a:schemeClr val="tx1"/>
                </a:solidFill>
                <a:latin typeface="+mn-lt"/>
                <a:ea typeface="+mn-ea"/>
                <a:cs typeface="+mn-cs"/>
              </a:rPr>
              <a:t>UrgPtr</a:t>
            </a:r>
            <a:r>
              <a:rPr lang="en-US" sz="1200" kern="1200" baseline="0" dirty="0" smtClean="0">
                <a:solidFill>
                  <a:schemeClr val="tx1"/>
                </a:solidFill>
                <a:latin typeface="+mn-lt"/>
                <a:ea typeface="+mn-ea"/>
                <a:cs typeface="+mn-cs"/>
              </a:rPr>
              <a:t> field indicates where the </a:t>
            </a:r>
            <a:r>
              <a:rPr lang="en-US" sz="1200" kern="1200" baseline="0" dirty="0" err="1" smtClean="0">
                <a:solidFill>
                  <a:schemeClr val="tx1"/>
                </a:solidFill>
                <a:latin typeface="+mn-lt"/>
                <a:ea typeface="+mn-ea"/>
                <a:cs typeface="+mn-cs"/>
              </a:rPr>
              <a:t>nonurgent</a:t>
            </a:r>
            <a:r>
              <a:rPr lang="en-US" sz="1200" kern="1200" baseline="0" dirty="0" smtClean="0">
                <a:solidFill>
                  <a:schemeClr val="tx1"/>
                </a:solidFill>
                <a:latin typeface="+mn-lt"/>
                <a:ea typeface="+mn-ea"/>
                <a:cs typeface="+mn-cs"/>
              </a:rPr>
              <a:t> data contained in this segment begins. The urgent data is contained at the front of the segment body, up to and including a value of </a:t>
            </a:r>
            <a:r>
              <a:rPr lang="en-US" sz="1200" kern="1200" baseline="0" dirty="0" err="1" smtClean="0">
                <a:solidFill>
                  <a:schemeClr val="tx1"/>
                </a:solidFill>
                <a:latin typeface="+mn-lt"/>
                <a:ea typeface="+mn-ea"/>
                <a:cs typeface="+mn-cs"/>
              </a:rPr>
              <a:t>UrgPtr</a:t>
            </a:r>
            <a:r>
              <a:rPr lang="en-US" sz="1200" kern="1200" baseline="0" dirty="0" smtClean="0">
                <a:solidFill>
                  <a:schemeClr val="tx1"/>
                </a:solidFill>
                <a:latin typeface="+mn-lt"/>
                <a:ea typeface="+mn-ea"/>
                <a:cs typeface="+mn-cs"/>
              </a:rPr>
              <a:t> bytes </a:t>
            </a:r>
            <a:r>
              <a:rPr lang="en-US" sz="1200" kern="1200" baseline="0" smtClean="0">
                <a:solidFill>
                  <a:schemeClr val="tx1"/>
                </a:solidFill>
                <a:latin typeface="+mn-lt"/>
                <a:ea typeface="+mn-ea"/>
                <a:cs typeface="+mn-cs"/>
              </a:rPr>
              <a:t>into the segment</a:t>
            </a:r>
            <a:r>
              <a:rPr lang="en-US" sz="1200" kern="1200" baseline="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State Explanation:</a:t>
            </a:r>
          </a:p>
          <a:p>
            <a:endParaRPr lang="en-US" sz="1200" b="1" kern="1200" baseline="0" dirty="0" smtClean="0">
              <a:solidFill>
                <a:schemeClr val="tx1"/>
              </a:solidFill>
              <a:latin typeface="+mn-lt"/>
              <a:ea typeface="+mn-ea"/>
              <a:cs typeface="+mn-cs"/>
            </a:endParaRPr>
          </a:p>
          <a:p>
            <a:r>
              <a:rPr lang="en-US" dirty="0" smtClean="0"/>
              <a:t>SYN_SEND Indicates active open.</a:t>
            </a:r>
            <a:br>
              <a:rPr lang="en-US" dirty="0" smtClean="0"/>
            </a:br>
            <a:r>
              <a:rPr lang="en-US" dirty="0" smtClean="0"/>
              <a:t/>
            </a:r>
            <a:br>
              <a:rPr lang="en-US" dirty="0" smtClean="0"/>
            </a:br>
            <a:r>
              <a:rPr lang="en-US" dirty="0" smtClean="0"/>
              <a:t>SYN_RECEIVED Server just received SYN from the client.</a:t>
            </a:r>
            <a:br>
              <a:rPr lang="en-US" dirty="0" smtClean="0"/>
            </a:br>
            <a:r>
              <a:rPr lang="en-US" dirty="0" smtClean="0"/>
              <a:t/>
            </a:r>
            <a:br>
              <a:rPr lang="en-US" dirty="0" smtClean="0"/>
            </a:br>
            <a:r>
              <a:rPr lang="en-US" dirty="0" smtClean="0"/>
              <a:t>ESTABLISHED Client received server's SYN and session is established.</a:t>
            </a:r>
            <a:br>
              <a:rPr lang="en-US" dirty="0" smtClean="0"/>
            </a:br>
            <a:r>
              <a:rPr lang="en-US" dirty="0" smtClean="0"/>
              <a:t/>
            </a:r>
            <a:br>
              <a:rPr lang="en-US" dirty="0" smtClean="0"/>
            </a:br>
            <a:r>
              <a:rPr lang="en-US" dirty="0" smtClean="0"/>
              <a:t>LISTEN Server is ready to accept connection.</a:t>
            </a:r>
            <a:br>
              <a:rPr lang="en-US" dirty="0" smtClean="0"/>
            </a:br>
            <a:r>
              <a:rPr lang="en-US" dirty="0" smtClean="0"/>
              <a:t/>
            </a:r>
            <a:br>
              <a:rPr lang="en-US" dirty="0" smtClean="0"/>
            </a:br>
            <a:r>
              <a:rPr lang="en-US" dirty="0" smtClean="0"/>
              <a:t>FIN_WAIT_1 Indicates active close.</a:t>
            </a:r>
            <a:br>
              <a:rPr lang="en-US" dirty="0" smtClean="0"/>
            </a:br>
            <a:r>
              <a:rPr lang="en-US" dirty="0" smtClean="0"/>
              <a:t/>
            </a:r>
            <a:br>
              <a:rPr lang="en-US" dirty="0" smtClean="0"/>
            </a:br>
            <a:r>
              <a:rPr lang="en-US" dirty="0" smtClean="0"/>
              <a:t>TIMED_WAIT Client enters this state after active close.</a:t>
            </a:r>
            <a:br>
              <a:rPr lang="en-US" dirty="0" smtClean="0"/>
            </a:br>
            <a:r>
              <a:rPr lang="en-US" dirty="0" smtClean="0"/>
              <a:t/>
            </a:r>
            <a:br>
              <a:rPr lang="en-US" dirty="0" smtClean="0"/>
            </a:br>
            <a:r>
              <a:rPr lang="en-US" dirty="0" smtClean="0"/>
              <a:t>CLOSE_WAIT Indicates passive close. Server just received first FIN from a client.</a:t>
            </a:r>
            <a:br>
              <a:rPr lang="en-US" dirty="0" smtClean="0"/>
            </a:br>
            <a:r>
              <a:rPr lang="en-US" dirty="0" smtClean="0"/>
              <a:t/>
            </a:r>
            <a:br>
              <a:rPr lang="en-US" dirty="0" smtClean="0"/>
            </a:br>
            <a:r>
              <a:rPr lang="en-US" dirty="0" smtClean="0"/>
              <a:t>FIN_WAIT_2 Client just received acknowledgment of its first FIN from the server.</a:t>
            </a:r>
            <a:br>
              <a:rPr lang="en-US" dirty="0" smtClean="0"/>
            </a:br>
            <a:r>
              <a:rPr lang="en-US" dirty="0" smtClean="0"/>
              <a:t/>
            </a:r>
            <a:br>
              <a:rPr lang="en-US" dirty="0" smtClean="0"/>
            </a:br>
            <a:r>
              <a:rPr lang="en-US" dirty="0" smtClean="0"/>
              <a:t>LAST_ACK Server is in this state when it sends its own FIN.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Opening a Connection: (CLOSED to ESTABLISHED)</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TCP is complex enough that its specification includes a state transition diagram. A copy of this diagram is given in the figure above. This diagram shows only the states involved in opening a connection (everything above ESTABLISHED) and in closing a connection (everything below ESTABLISHED). Everything that goes on while a connection is open—that is, the operation of the sliding window algorithm—is hidden in the ESTABLISHED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TCP’s state transition diagram is fairly easy to understand. Each circle denotes a state that one end of a TCP connection can find itself in. All connections start in the CLOSED state. As the connection progresses, the connection moves from state to state according to the arcs. Each arc is labeled with a tag of the form </a:t>
            </a:r>
            <a:r>
              <a:rPr lang="en-US" sz="1200" i="1" kern="1200" baseline="0" dirty="0" smtClean="0">
                <a:solidFill>
                  <a:schemeClr val="tx1"/>
                </a:solidFill>
                <a:latin typeface="+mn-lt"/>
                <a:ea typeface="+mn-ea"/>
                <a:cs typeface="+mn-cs"/>
              </a:rPr>
              <a:t>event/action. Thus, if </a:t>
            </a:r>
            <a:r>
              <a:rPr lang="en-US" sz="1200" kern="1200" baseline="0" dirty="0" smtClean="0">
                <a:solidFill>
                  <a:schemeClr val="tx1"/>
                </a:solidFill>
                <a:latin typeface="+mn-lt"/>
                <a:ea typeface="+mn-ea"/>
                <a:cs typeface="+mn-cs"/>
              </a:rPr>
              <a:t>a connection is in the LISTEN state and a SYN segment arrives (i.e., a segment with the SYN flag set), the connection makes a transition to the SYN RCVD state and takes the action of replying with an ACK + SYN segment. </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Notice that two kinds of events trigger a state transition: (1) a segment arrives from the peer (e.g., the event on the arc from LISTEN to SYN RCVD), or (2) the local application process invokes an operation on TCP (e.g., the </a:t>
            </a:r>
            <a:r>
              <a:rPr lang="en-US" sz="1200" i="1" kern="1200" baseline="0" dirty="0" smtClean="0">
                <a:solidFill>
                  <a:schemeClr val="tx1"/>
                </a:solidFill>
                <a:latin typeface="+mn-lt"/>
                <a:ea typeface="+mn-ea"/>
                <a:cs typeface="+mn-cs"/>
              </a:rPr>
              <a:t>active open event on the arc </a:t>
            </a:r>
            <a:r>
              <a:rPr lang="en-US" sz="1200" kern="1200" baseline="0" dirty="0" smtClean="0">
                <a:solidFill>
                  <a:schemeClr val="tx1"/>
                </a:solidFill>
                <a:latin typeface="+mn-lt"/>
                <a:ea typeface="+mn-ea"/>
                <a:cs typeface="+mn-cs"/>
              </a:rPr>
              <a:t>from CLOSE to SYN SENT). In other words, TCP’s state transition diagram effectively defines the </a:t>
            </a:r>
            <a:r>
              <a:rPr lang="en-US" sz="1200" i="1" kern="1200" baseline="0" dirty="0" smtClean="0">
                <a:solidFill>
                  <a:schemeClr val="tx1"/>
                </a:solidFill>
                <a:latin typeface="+mn-lt"/>
                <a:ea typeface="+mn-ea"/>
                <a:cs typeface="+mn-cs"/>
              </a:rPr>
              <a:t>semantics of both its peer-to-peer interface and its service interface.</a:t>
            </a:r>
          </a:p>
          <a:p>
            <a:endParaRPr lang="en-US" sz="1200" b="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opening a connection, the server first invokes a passive open operation on TCP, which causes TCP to move to the LISTEN state. At some later time, the client does an active open, which causes its end of the connection to send a SYN segment to the server and to move to the SYN SENT state. When the SYN segment arrives at the server, it moves to the SYN RCVD state and responds with a SYN+ACK segment. The arrival of this segment causes the client to move to the ESTABLISHED state and to send an ACK back to the server. When this ACK arrives, the server finally</a:t>
            </a:r>
          </a:p>
          <a:p>
            <a:r>
              <a:rPr lang="en-US" sz="1200" kern="1200" baseline="0" dirty="0" smtClean="0">
                <a:solidFill>
                  <a:schemeClr val="tx1"/>
                </a:solidFill>
                <a:latin typeface="+mn-lt"/>
                <a:ea typeface="+mn-ea"/>
                <a:cs typeface="+mn-cs"/>
              </a:rPr>
              <a:t>moves to the ESTABLISHED state. In other words, we have just traced the three-way handshake.</a:t>
            </a:r>
            <a:endParaRPr lang="en-US" sz="1200" b="0" i="1"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things to notice about the connection establishment half of the state transition diagram:</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if the client’s ACK to the server is lost, corresponding to the third leg of the three-way handshake, then the connection still functions correctly. This is because the client side is already in the ESTABLISHED state, so the local application process can start sending data to the other end. Each of these data segments will have the ACK flag set, and the correct value in the Acknowledgment field, so the server will move to the ESTABLISHED state when the first data segment arrives. This is actually an important point about TCP—every segment reports what sequence</a:t>
            </a:r>
          </a:p>
          <a:p>
            <a:r>
              <a:rPr lang="en-US" sz="1200" kern="1200" baseline="0" dirty="0" smtClean="0">
                <a:solidFill>
                  <a:schemeClr val="tx1"/>
                </a:solidFill>
                <a:latin typeface="+mn-lt"/>
                <a:ea typeface="+mn-ea"/>
                <a:cs typeface="+mn-cs"/>
              </a:rPr>
              <a:t>number the sender is expecting to see next, even if this repeats the same sequence number contained in one or more previous segments.</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Second, </a:t>
            </a:r>
            <a:r>
              <a:rPr lang="en-US" sz="1200" b="0" i="0" kern="1200" baseline="0" dirty="0" smtClean="0">
                <a:solidFill>
                  <a:schemeClr val="tx1"/>
                </a:solidFill>
                <a:latin typeface="+mn-lt"/>
                <a:ea typeface="+mn-ea"/>
                <a:cs typeface="+mn-cs"/>
              </a:rPr>
              <a:t>we must </a:t>
            </a:r>
            <a:r>
              <a:rPr lang="en-US" sz="1200" kern="1200" baseline="0" dirty="0" smtClean="0">
                <a:solidFill>
                  <a:schemeClr val="tx1"/>
                </a:solidFill>
                <a:latin typeface="+mn-lt"/>
                <a:ea typeface="+mn-ea"/>
                <a:cs typeface="+mn-cs"/>
              </a:rPr>
              <a:t>note the arcs that are not shown. Specifically, most of the states that involve sending a segment to the other side also schedule</a:t>
            </a:r>
          </a:p>
          <a:p>
            <a:r>
              <a:rPr lang="en-US" sz="1200" kern="1200" baseline="0" dirty="0" smtClean="0">
                <a:solidFill>
                  <a:schemeClr val="tx1"/>
                </a:solidFill>
                <a:latin typeface="+mn-lt"/>
                <a:ea typeface="+mn-ea"/>
                <a:cs typeface="+mn-cs"/>
              </a:rPr>
              <a:t>a timeout that eventually causes the segment to be resent if the expected response does not happen. These retransmissions are not depicted in the state transition diagram. If after several tries the expected response does not arrive, TCP gives up and returns to the CLOSED state.</a:t>
            </a:r>
            <a:endParaRPr lang="en-US" sz="1200" b="0" i="0" kern="1200" baseline="0" dirty="0" smtClean="0">
              <a:solidFill>
                <a:schemeClr val="tx1"/>
              </a:solidFill>
              <a:latin typeface="+mn-lt"/>
              <a:ea typeface="+mn-ea"/>
              <a:cs typeface="+mn-cs"/>
            </a:endParaRP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Closing a Connection: (ESTABLISHED to CLOSED)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Turning our attention now to the process of terminating a connection, the important thing to keep in mind is that the application process on both sides of the connection must independently close its half of the connection. If only one side closes the connection, then this means it has no more data to send, but it is still available to receive data from the other side. This complicates the state transition diagram because it must account for the possibility that the two sides invoke the </a:t>
            </a:r>
            <a:r>
              <a:rPr lang="en-US" sz="1200" i="1" kern="1200" baseline="0" dirty="0" smtClean="0">
                <a:solidFill>
                  <a:schemeClr val="tx1"/>
                </a:solidFill>
                <a:latin typeface="+mn-lt"/>
                <a:ea typeface="+mn-ea"/>
                <a:cs typeface="+mn-cs"/>
              </a:rPr>
              <a:t>close operator </a:t>
            </a:r>
            <a:r>
              <a:rPr lang="en-US" sz="1200" kern="1200" baseline="0" dirty="0" smtClean="0">
                <a:solidFill>
                  <a:schemeClr val="tx1"/>
                </a:solidFill>
                <a:latin typeface="+mn-lt"/>
                <a:ea typeface="+mn-ea"/>
                <a:cs typeface="+mn-cs"/>
              </a:rPr>
              <a:t>at the same time, as well as the possibility that first one side invokes close and then, at some later time, the other side invokes close. Thus, on any one side there are three combinations of transitions that get a connection from the ESTABLISHED state to the CLOSED state:</a:t>
            </a:r>
          </a:p>
          <a:p>
            <a:pPr marL="228600" indent="-228600">
              <a:buNone/>
            </a:pPr>
            <a:endParaRPr lang="en-US" sz="1200" b="1" i="0" kern="1200" baseline="0" dirty="0" smtClean="0">
              <a:solidFill>
                <a:schemeClr val="tx1"/>
              </a:solidFill>
              <a:latin typeface="+mn-lt"/>
              <a:ea typeface="+mn-ea"/>
              <a:cs typeface="+mn-cs"/>
            </a:endParaRPr>
          </a:p>
          <a:p>
            <a:pPr marL="228600" indent="-228600">
              <a:buNone/>
            </a:pPr>
            <a:r>
              <a:rPr lang="en-US" sz="1200" b="1" i="1" kern="1200" baseline="0" dirty="0" smtClean="0">
                <a:solidFill>
                  <a:schemeClr val="tx1"/>
                </a:solidFill>
                <a:latin typeface="+mn-lt"/>
                <a:ea typeface="+mn-ea"/>
                <a:cs typeface="+mn-cs"/>
              </a:rPr>
              <a:t>1) </a:t>
            </a:r>
            <a:r>
              <a:rPr lang="en-US" sz="1200" b="0" i="0" kern="1200" baseline="0" dirty="0"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his side closes first: ESTABLISHED → FIN WAIT 1 → FIN WAIT 2 → TIME WAIT → CLOSED.</a:t>
            </a:r>
          </a:p>
          <a:p>
            <a:pPr marL="228600" indent="-228600">
              <a:buAutoNum type="arabicParenR"/>
            </a:pPr>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2) </a:t>
            </a:r>
            <a:r>
              <a:rPr lang="en-US" sz="1200" kern="1200" baseline="0" dirty="0" smtClean="0">
                <a:solidFill>
                  <a:schemeClr val="tx1"/>
                </a:solidFill>
                <a:latin typeface="+mn-lt"/>
                <a:ea typeface="+mn-ea"/>
                <a:cs typeface="+mn-cs"/>
              </a:rPr>
              <a:t>The other side closes first: ESTABLISHED → CLOSE WAIT → LAST ACK → CLOSED.</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3) </a:t>
            </a:r>
            <a:r>
              <a:rPr lang="en-US" sz="1200" kern="1200" baseline="0" dirty="0" smtClean="0">
                <a:solidFill>
                  <a:schemeClr val="tx1"/>
                </a:solidFill>
                <a:latin typeface="+mn-lt"/>
                <a:ea typeface="+mn-ea"/>
                <a:cs typeface="+mn-cs"/>
              </a:rPr>
              <a:t>Both sides close at the same time: ESTABLISHED → FIN WAIT 1 → CLOSING → TIME WAIT → CLOSED.</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main thing to recognize about connection teardown is that a connection in the TIME WAIT state cannot move to the CLOSED state until it has waited for two times the maximum amount of time an IP datagram might live in the Internet (i.e., 120 seconds). The reason for this is that while the local side of the connection has sent an ACK in response to the other side’s FIN segment, it does not know that the ACK was successfully delivered. As a consequence, the other side might retransmit its As a consequence, the other side might retransmit its (TCP) FIN segment, and this second FIN segment might be delayed in the network. If the connection were allowed to move directly to the CLOSED state, then another pair of application processes might come along and open the same connection (i.e., use the same pair of port numbers), and the delayed FIN segment from the earlier incarnation of the connection would immediately initiate the termination of the later incarnation of that connection.</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algorithm used by TCP to establish and terminate a connection is called a </a:t>
            </a:r>
            <a:r>
              <a:rPr lang="en-US" sz="1200" i="1" kern="1200" baseline="0" dirty="0" smtClean="0">
                <a:solidFill>
                  <a:schemeClr val="tx1"/>
                </a:solidFill>
                <a:latin typeface="+mn-lt"/>
                <a:ea typeface="+mn-ea"/>
                <a:cs typeface="+mn-cs"/>
              </a:rPr>
              <a:t>three-way </a:t>
            </a:r>
            <a:r>
              <a:rPr lang="en-US" sz="1200" i="1" kern="1200" baseline="0" dirty="0" err="1" smtClean="0">
                <a:solidFill>
                  <a:schemeClr val="tx1"/>
                </a:solidFill>
                <a:latin typeface="+mn-lt"/>
                <a:ea typeface="+mn-ea"/>
                <a:cs typeface="+mn-cs"/>
              </a:rPr>
              <a:t>handshake.We</a:t>
            </a:r>
            <a:r>
              <a:rPr lang="en-US" sz="1200" i="1" kern="1200" baseline="0" dirty="0" smtClean="0">
                <a:solidFill>
                  <a:schemeClr val="tx1"/>
                </a:solidFill>
                <a:latin typeface="+mn-lt"/>
                <a:ea typeface="+mn-ea"/>
                <a:cs typeface="+mn-cs"/>
              </a:rPr>
              <a:t> first describe the basic algorithm and then show how it is used by </a:t>
            </a:r>
            <a:r>
              <a:rPr lang="en-US" sz="1200" kern="1200" baseline="0" dirty="0" smtClean="0">
                <a:solidFill>
                  <a:schemeClr val="tx1"/>
                </a:solidFill>
                <a:latin typeface="+mn-lt"/>
                <a:ea typeface="+mn-ea"/>
                <a:cs typeface="+mn-cs"/>
              </a:rPr>
              <a:t>TCP. The three-way handshake involves the exchange of three messages between the client and the server, as illustrated in the figure above.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idea is that two parties want to agree on a set of parameters, which, in the case of opening a TCP connection, are the starting sequence numbers the two sides plan to use for their respective byte streams. In general, the parameters might be any facts that each side wants the other to know about. First, the client (the active participant) sends a segment to the server (the passive participant) stating the initial sequence number it plans to use (Flags = SYN, </a:t>
            </a:r>
            <a:r>
              <a:rPr lang="en-US" sz="1200" kern="1200" baseline="0" dirty="0" err="1" smtClean="0">
                <a:solidFill>
                  <a:schemeClr val="tx1"/>
                </a:solidFill>
                <a:latin typeface="+mn-lt"/>
                <a:ea typeface="+mn-ea"/>
                <a:cs typeface="+mn-cs"/>
              </a:rPr>
              <a:t>SequenceNum</a:t>
            </a:r>
            <a:r>
              <a:rPr lang="en-US" sz="120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x). The server then responds </a:t>
            </a:r>
            <a:r>
              <a:rPr lang="en-US" sz="1200" kern="1200" baseline="0" dirty="0" smtClean="0">
                <a:solidFill>
                  <a:schemeClr val="tx1"/>
                </a:solidFill>
                <a:latin typeface="+mn-lt"/>
                <a:ea typeface="+mn-ea"/>
                <a:cs typeface="+mn-cs"/>
              </a:rPr>
              <a:t>with a single segment that both acknowledges the client’s sequence number (Flags = ACK, </a:t>
            </a:r>
            <a:r>
              <a:rPr lang="en-US" sz="1200" kern="1200" baseline="0" dirty="0" err="1" smtClean="0">
                <a:solidFill>
                  <a:schemeClr val="tx1"/>
                </a:solidFill>
                <a:latin typeface="+mn-lt"/>
                <a:ea typeface="+mn-ea"/>
                <a:cs typeface="+mn-cs"/>
              </a:rPr>
              <a:t>Ack</a:t>
            </a:r>
            <a:r>
              <a:rPr lang="en-US" sz="120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x + 1) and states its own beginning sequence number (Flags = SYN, </a:t>
            </a:r>
            <a:r>
              <a:rPr lang="en-US" sz="1200" kern="1200" baseline="0" dirty="0" err="1" smtClean="0">
                <a:solidFill>
                  <a:schemeClr val="tx1"/>
                </a:solidFill>
                <a:latin typeface="+mn-lt"/>
                <a:ea typeface="+mn-ea"/>
                <a:cs typeface="+mn-cs"/>
              </a:rPr>
              <a:t>SequenceNum</a:t>
            </a:r>
            <a:r>
              <a:rPr lang="en-US" sz="120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y). That is, both the SYN and ACK bits are set in the Flags field of this </a:t>
            </a:r>
            <a:r>
              <a:rPr lang="en-US" sz="1200" kern="1200" baseline="0" dirty="0" smtClean="0">
                <a:solidFill>
                  <a:schemeClr val="tx1"/>
                </a:solidFill>
                <a:latin typeface="+mn-lt"/>
                <a:ea typeface="+mn-ea"/>
                <a:cs typeface="+mn-cs"/>
              </a:rPr>
              <a:t>second message. Finally, the client responds with a third segment that acknowledges the server’s sequence number (Flags = ACK, </a:t>
            </a:r>
            <a:r>
              <a:rPr lang="en-US" sz="1200" kern="1200" baseline="0" dirty="0" err="1" smtClean="0">
                <a:solidFill>
                  <a:schemeClr val="tx1"/>
                </a:solidFill>
                <a:latin typeface="+mn-lt"/>
                <a:ea typeface="+mn-ea"/>
                <a:cs typeface="+mn-cs"/>
              </a:rPr>
              <a:t>Ack</a:t>
            </a:r>
            <a:r>
              <a:rPr lang="en-US" sz="1200" kern="1200" baseline="0" dirty="0" smtClean="0">
                <a:solidFill>
                  <a:schemeClr val="tx1"/>
                </a:solidFill>
                <a:latin typeface="+mn-lt"/>
                <a:ea typeface="+mn-ea"/>
                <a:cs typeface="+mn-cs"/>
              </a:rPr>
              <a:t> = </a:t>
            </a:r>
            <a:r>
              <a:rPr lang="en-US" sz="1200" i="1" kern="1200" baseline="0" dirty="0" smtClean="0">
                <a:solidFill>
                  <a:schemeClr val="tx1"/>
                </a:solidFill>
                <a:latin typeface="+mn-lt"/>
                <a:ea typeface="+mn-ea"/>
                <a:cs typeface="+mn-cs"/>
              </a:rPr>
              <a:t>y + 1). The reason that each </a:t>
            </a:r>
            <a:r>
              <a:rPr lang="en-US" sz="1200" kern="1200" baseline="0" dirty="0" smtClean="0">
                <a:solidFill>
                  <a:schemeClr val="tx1"/>
                </a:solidFill>
                <a:latin typeface="+mn-lt"/>
                <a:ea typeface="+mn-ea"/>
                <a:cs typeface="+mn-cs"/>
              </a:rPr>
              <a:t>side acknowledges a sequence number that is one larger than the one sent is that the Acknowledgment field actually identifies the “next sequence number expected,” thereby implicitly acknowledging all earlier sequence numbers. Although not shown in this timeline, a timer is scheduled for each of the first two segments, and if the expected response is not received, the segment is retransmitted. </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TCP connection is normally terminating using a special procedure where each side independently closes its end of the link. It normally begins with one of the application processes </a:t>
            </a:r>
            <a:r>
              <a:rPr lang="en-US" dirty="0" err="1" smtClean="0"/>
              <a:t>signalling</a:t>
            </a:r>
            <a:r>
              <a:rPr lang="en-US" dirty="0" smtClean="0"/>
              <a:t> to its TCP layer that the session is no longer needed. That device sends a </a:t>
            </a:r>
            <a:r>
              <a:rPr lang="en-US" i="1" dirty="0" smtClean="0"/>
              <a:t>FIN</a:t>
            </a:r>
            <a:r>
              <a:rPr lang="en-US" dirty="0" smtClean="0"/>
              <a:t> message to tell the other device that it wants to end the connection, which is acknowledged. When the responding device is ready, it too sends a </a:t>
            </a:r>
            <a:r>
              <a:rPr lang="en-US" i="1" dirty="0" smtClean="0"/>
              <a:t>FIN</a:t>
            </a:r>
            <a:r>
              <a:rPr lang="en-US" dirty="0" smtClean="0"/>
              <a:t> that is acknowledged; after waiting a period of time for the </a:t>
            </a:r>
            <a:r>
              <a:rPr lang="en-US" i="1" dirty="0" smtClean="0"/>
              <a:t>ACK</a:t>
            </a:r>
            <a:r>
              <a:rPr lang="en-US" dirty="0" smtClean="0"/>
              <a:t> to be received, the session is closed.</a:t>
            </a:r>
            <a:endParaRPr lang="en-US" b="0" i="0" baseline="0" dirty="0" smtClean="0"/>
          </a:p>
          <a:p>
            <a:endParaRPr lang="en-US" b="0" i="0" baseline="0" dirty="0" smtClean="0"/>
          </a:p>
          <a:p>
            <a:r>
              <a:rPr lang="en-US" b="0" i="0" baseline="0" dirty="0" smtClean="0"/>
              <a:t>Why have a four way exchange rather than a three-way exchange?</a:t>
            </a:r>
          </a:p>
          <a:p>
            <a:endParaRPr lang="en-US" b="0" i="0" baseline="0" dirty="0" smtClean="0"/>
          </a:p>
          <a:p>
            <a:r>
              <a:rPr lang="en-US" dirty="0" smtClean="0"/>
              <a:t>The reason is that TCP supports half-closed connections. If A decides it has finished it will send a FIN to B. But B might still have data to send. If it has it will ACK the FIN but won't send a FIN until it has actually finished. Finally, A will send an ACK to B.</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are now ready to discuss TCP’s variant of the sliding window algorithm, which serves several purposes: (1) it guarantees the reliable delivery of data, (2) it ensures that data is delivered in order, and (3) it enforces flow control between the sender and the receiver.</a:t>
            </a:r>
          </a:p>
          <a:p>
            <a:endParaRPr lang="en-US" sz="1200" b="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TCP’s use of the sliding window algorithm is the same as we saw for point-to-point links (Chapter 2) in the case of the first two of these three functions. Where TCP differs from the earlier algorithm is that it folds the flow-control function in as well.</a:t>
            </a:r>
          </a:p>
          <a:p>
            <a:endParaRPr lang="en-US" sz="1200" b="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particular, rather than having a fixed-size sliding window, the receiver </a:t>
            </a:r>
            <a:r>
              <a:rPr lang="en-US" sz="1200" i="1" kern="1200" baseline="0" dirty="0" smtClean="0">
                <a:solidFill>
                  <a:schemeClr val="tx1"/>
                </a:solidFill>
                <a:latin typeface="+mn-lt"/>
                <a:ea typeface="+mn-ea"/>
                <a:cs typeface="+mn-cs"/>
              </a:rPr>
              <a:t>advertises a </a:t>
            </a:r>
            <a:r>
              <a:rPr lang="en-US" sz="1200" kern="1200" baseline="0" dirty="0" smtClean="0">
                <a:solidFill>
                  <a:schemeClr val="tx1"/>
                </a:solidFill>
                <a:latin typeface="+mn-lt"/>
                <a:ea typeface="+mn-ea"/>
                <a:cs typeface="+mn-cs"/>
              </a:rPr>
              <a:t>window size to the sender. This is done using the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field in the TCP header. The sender is then limited to having no more than a value of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bytes of unacknowledged data at any given time. The receiver selects a suitable value for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based on the amount of memory allocated to the connection for the purpose of buffering data. The idea is to keep the sender from overrunning the receiver’s buffer.</a:t>
            </a:r>
            <a:endParaRPr lang="en-US" b="0"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 we’d be seeing what are the primary objectives/ functions</a:t>
            </a:r>
            <a:r>
              <a:rPr lang="en-US" baseline="0" dirty="0" smtClean="0"/>
              <a:t> of an end-to-end transport layer protocol.  </a:t>
            </a:r>
          </a:p>
          <a:p>
            <a:endParaRPr lang="en-US" baseline="0" dirty="0" smtClean="0"/>
          </a:p>
          <a:p>
            <a:r>
              <a:rPr lang="en-US" baseline="0" dirty="0" smtClean="0"/>
              <a:t>We’d also be seeing two common TCP/ IP end-to-end transport protocols that provide contrasting services: the first (UDP) provides a simple </a:t>
            </a:r>
            <a:r>
              <a:rPr lang="en-US" baseline="0" dirty="0" err="1" smtClean="0"/>
              <a:t>demultiplexing</a:t>
            </a:r>
            <a:r>
              <a:rPr lang="en-US" baseline="0" dirty="0" smtClean="0"/>
              <a:t> service and the other (TCP) provides a reliable byte stream service.</a:t>
            </a:r>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Before we move on with today’s topic, we will have a little</a:t>
            </a:r>
            <a:r>
              <a:rPr lang="en-US" baseline="0" dirty="0" smtClean="0"/>
              <a:t> recap of layering and encapsulation to connect transport layer protocols with what we have studied up till now.</a:t>
            </a:r>
          </a:p>
          <a:p>
            <a:endParaRPr lang="en-US" baseline="0" dirty="0" smtClean="0"/>
          </a:p>
          <a:p>
            <a:r>
              <a:rPr lang="en-US" baseline="0" dirty="0" smtClean="0"/>
              <a:t>In the figure above, an application is exchanging messages with another peer application by sending the message to a transport layer service which is responsible for somehow delivering this message.</a:t>
            </a:r>
          </a:p>
          <a:p>
            <a:endParaRPr lang="en-US" baseline="0" dirty="0" smtClean="0"/>
          </a:p>
          <a:p>
            <a:r>
              <a:rPr lang="en-US" baseline="0" dirty="0" smtClean="0"/>
              <a:t>The transport layer sends the message (now called a segment when port information is added to the message) to the Internet or networking layer which is responsible for the host-to-host delivery (i.e., route the message to the end host by appropriate routing techniques).</a:t>
            </a:r>
          </a:p>
          <a:p>
            <a:endParaRPr lang="en-US" baseline="0" dirty="0" smtClean="0"/>
          </a:p>
          <a:p>
            <a:r>
              <a:rPr lang="en-US" baseline="0" dirty="0" smtClean="0"/>
              <a:t>The datagram or packet (i.e., transport segment + network addressing information) is then passed to the NIC (the data link layer) which is responsible for exchanging the datagram with the NIC on the next-hop node.</a:t>
            </a:r>
          </a:p>
          <a:p>
            <a:endParaRPr lang="en-US" baseline="0" dirty="0" smtClean="0"/>
          </a:p>
          <a:p>
            <a:r>
              <a:rPr lang="en-US" baseline="0" dirty="0" smtClean="0"/>
              <a:t>If you note above, frames and </a:t>
            </a:r>
            <a:r>
              <a:rPr lang="en-US" baseline="0" dirty="0" err="1" smtClean="0"/>
              <a:t>datagrams</a:t>
            </a:r>
            <a:r>
              <a:rPr lang="en-US" baseline="0" dirty="0" smtClean="0"/>
              <a:t> are being exchanged between neighboring nodes, whereas segments and messages are exchanged between end-to-end devices. Our discussion today will focus on end-to-end communication which exchanges end-to-end segments.</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now revisit</a:t>
            </a:r>
            <a:r>
              <a:rPr lang="en-US" baseline="0" dirty="0" smtClean="0"/>
              <a:t> one of the examples we’ve seen in our class previously.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Two forces shape the end-to-end protocol. From above, the application-level processes that use its services have certain requirements. The following list itemizes some of the common properties that a transport protocol can be expected to provide:</a:t>
            </a:r>
          </a:p>
          <a:p>
            <a:r>
              <a:rPr lang="en-US" sz="1200" kern="1200" baseline="0" dirty="0" smtClean="0">
                <a:solidFill>
                  <a:schemeClr val="tx1"/>
                </a:solidFill>
                <a:latin typeface="+mn-lt"/>
                <a:ea typeface="+mn-ea"/>
                <a:cs typeface="+mn-cs"/>
              </a:rPr>
              <a:t>■ guarantees message delivery</a:t>
            </a:r>
          </a:p>
          <a:p>
            <a:r>
              <a:rPr lang="en-US" sz="1200" kern="1200" baseline="0" dirty="0" smtClean="0">
                <a:solidFill>
                  <a:schemeClr val="tx1"/>
                </a:solidFill>
                <a:latin typeface="+mn-lt"/>
                <a:ea typeface="+mn-ea"/>
                <a:cs typeface="+mn-cs"/>
              </a:rPr>
              <a:t>■ delivers messages in the same order they are sent</a:t>
            </a:r>
          </a:p>
          <a:p>
            <a:r>
              <a:rPr lang="en-US" sz="1200" kern="1200" baseline="0" dirty="0" smtClean="0">
                <a:solidFill>
                  <a:schemeClr val="tx1"/>
                </a:solidFill>
                <a:latin typeface="+mn-lt"/>
                <a:ea typeface="+mn-ea"/>
                <a:cs typeface="+mn-cs"/>
              </a:rPr>
              <a:t>■ delivers at most one copy of each message</a:t>
            </a:r>
          </a:p>
          <a:p>
            <a:r>
              <a:rPr lang="en-US" sz="1200" kern="1200" baseline="0" dirty="0" smtClean="0">
                <a:solidFill>
                  <a:schemeClr val="tx1"/>
                </a:solidFill>
                <a:latin typeface="+mn-lt"/>
                <a:ea typeface="+mn-ea"/>
                <a:cs typeface="+mn-cs"/>
              </a:rPr>
              <a:t>■ supports arbitrarily large messages</a:t>
            </a:r>
          </a:p>
          <a:p>
            <a:r>
              <a:rPr lang="en-US" sz="1200" kern="1200" baseline="0" dirty="0" smtClean="0">
                <a:solidFill>
                  <a:schemeClr val="tx1"/>
                </a:solidFill>
                <a:latin typeface="+mn-lt"/>
                <a:ea typeface="+mn-ea"/>
                <a:cs typeface="+mn-cs"/>
              </a:rPr>
              <a:t>■ supports synchronization between the sender and the receiver</a:t>
            </a:r>
          </a:p>
          <a:p>
            <a:r>
              <a:rPr lang="en-US" sz="1200" kern="1200" baseline="0" dirty="0" smtClean="0">
                <a:solidFill>
                  <a:schemeClr val="tx1"/>
                </a:solidFill>
                <a:latin typeface="+mn-lt"/>
                <a:ea typeface="+mn-ea"/>
                <a:cs typeface="+mn-cs"/>
              </a:rPr>
              <a:t>■ allows the receiver to apply flow control to the sender</a:t>
            </a:r>
          </a:p>
          <a:p>
            <a:r>
              <a:rPr lang="en-US" sz="1200" kern="1200" baseline="0" dirty="0" smtClean="0">
                <a:solidFill>
                  <a:schemeClr val="tx1"/>
                </a:solidFill>
                <a:latin typeface="+mn-lt"/>
                <a:ea typeface="+mn-ea"/>
                <a:cs typeface="+mn-cs"/>
              </a:rPr>
              <a:t>■ supports multiple application processes on each host</a:t>
            </a:r>
          </a:p>
          <a:p>
            <a:endParaRPr lang="en-US" i="1" dirty="0" smtClean="0"/>
          </a:p>
          <a:p>
            <a:r>
              <a:rPr lang="en-US" sz="1200" i="1" kern="1200" baseline="0" dirty="0" smtClean="0">
                <a:solidFill>
                  <a:schemeClr val="tx1"/>
                </a:solidFill>
                <a:latin typeface="+mn-lt"/>
                <a:ea typeface="+mn-ea"/>
                <a:cs typeface="+mn-cs"/>
              </a:rPr>
              <a:t>Note that this list does not include all the functionality that application processes might want from the network. For example, it does not include security, which is typically provided by protocols that sit above the transport level.</a:t>
            </a:r>
          </a:p>
          <a:p>
            <a:endParaRPr lang="en-US" dirty="0" smtClean="0"/>
          </a:p>
          <a:p>
            <a:r>
              <a:rPr lang="en-US" sz="1200" kern="1200" baseline="0" dirty="0" smtClean="0">
                <a:solidFill>
                  <a:schemeClr val="tx1"/>
                </a:solidFill>
                <a:latin typeface="+mn-lt"/>
                <a:ea typeface="+mn-ea"/>
                <a:cs typeface="+mn-cs"/>
              </a:rPr>
              <a:t>The underlying best-effort network has on the other hand certain limitations in the level of service it can provide. Some of the more typical limitations of the network are that it may </a:t>
            </a:r>
          </a:p>
          <a:p>
            <a:r>
              <a:rPr lang="en-US" sz="1200" kern="1200" baseline="0" dirty="0" smtClean="0">
                <a:solidFill>
                  <a:schemeClr val="tx1"/>
                </a:solidFill>
                <a:latin typeface="+mn-lt"/>
                <a:ea typeface="+mn-ea"/>
                <a:cs typeface="+mn-cs"/>
              </a:rPr>
              <a:t>■ drop messages</a:t>
            </a:r>
          </a:p>
          <a:p>
            <a:r>
              <a:rPr lang="en-US" sz="1200" kern="1200" baseline="0" dirty="0" smtClean="0">
                <a:solidFill>
                  <a:schemeClr val="tx1"/>
                </a:solidFill>
                <a:latin typeface="+mn-lt"/>
                <a:ea typeface="+mn-ea"/>
                <a:cs typeface="+mn-cs"/>
              </a:rPr>
              <a:t>■ reorder messages</a:t>
            </a:r>
          </a:p>
          <a:p>
            <a:r>
              <a:rPr lang="en-US" sz="1200" kern="1200" baseline="0" dirty="0" smtClean="0">
                <a:solidFill>
                  <a:schemeClr val="tx1"/>
                </a:solidFill>
                <a:latin typeface="+mn-lt"/>
                <a:ea typeface="+mn-ea"/>
                <a:cs typeface="+mn-cs"/>
              </a:rPr>
              <a:t>■ deliver duplicate copies of a given message</a:t>
            </a:r>
          </a:p>
          <a:p>
            <a:r>
              <a:rPr lang="en-US" sz="1200" kern="1200" baseline="0" dirty="0" smtClean="0">
                <a:solidFill>
                  <a:schemeClr val="tx1"/>
                </a:solidFill>
                <a:latin typeface="+mn-lt"/>
                <a:ea typeface="+mn-ea"/>
                <a:cs typeface="+mn-cs"/>
              </a:rPr>
              <a:t>■ limit messages to some finite size</a:t>
            </a:r>
          </a:p>
          <a:p>
            <a:r>
              <a:rPr lang="en-US" sz="1200" kern="1200" baseline="0" dirty="0" smtClean="0">
                <a:solidFill>
                  <a:schemeClr val="tx1"/>
                </a:solidFill>
                <a:latin typeface="+mn-lt"/>
                <a:ea typeface="+mn-ea"/>
                <a:cs typeface="+mn-cs"/>
              </a:rPr>
              <a:t>■ deliver messages after an arbitrarily long delay</a:t>
            </a:r>
          </a:p>
          <a:p>
            <a:endParaRPr lang="en-US" i="1" dirty="0" smtClean="0"/>
          </a:p>
          <a:p>
            <a:r>
              <a:rPr lang="en-US" i="1" dirty="0" smtClean="0"/>
              <a:t>Therefore,</a:t>
            </a:r>
            <a:r>
              <a:rPr lang="en-US" i="1" baseline="0" dirty="0" smtClean="0"/>
              <a:t> the job of the transport layer protocol is to mask these imperfections of the underlying network.</a:t>
            </a:r>
            <a:endParaRPr lang="en-US" i="1"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two dominant transport</a:t>
            </a:r>
            <a:r>
              <a:rPr lang="en-US" baseline="0" dirty="0" smtClean="0"/>
              <a:t> layer protocols in the TCP/ IP suite.</a:t>
            </a:r>
          </a:p>
          <a:p>
            <a:endParaRPr lang="en-US" baseline="0" dirty="0" smtClean="0"/>
          </a:p>
          <a:p>
            <a:r>
              <a:rPr lang="en-US" baseline="0" dirty="0" smtClean="0"/>
              <a:t>The first, and the simpler, protocol is the User Datagram Protocol which is a very simple transport layer protocol. It merely performs the first task outlined in the goals previously (i.e., it supports multiple application processes at end hosts by multiplexing/ </a:t>
            </a:r>
            <a:r>
              <a:rPr lang="en-US" baseline="0" dirty="0" err="1" smtClean="0"/>
              <a:t>demultiplexing</a:t>
            </a:r>
            <a:r>
              <a:rPr lang="en-US" baseline="0" dirty="0" smtClean="0"/>
              <a:t> processes traffic through the usage of identifiers known as ports)</a:t>
            </a:r>
          </a:p>
          <a:p>
            <a:endParaRPr lang="en-US" baseline="0" dirty="0" smtClean="0"/>
          </a:p>
          <a:p>
            <a:r>
              <a:rPr lang="en-US" baseline="0" dirty="0" smtClean="0"/>
              <a:t>The second, and the much more complex, protocol is the Transmission Control Protocol (TCP) which also performs the other goals listed previously.</a:t>
            </a:r>
          </a:p>
          <a:p>
            <a:endParaRPr lang="en-US" baseline="0" dirty="0" smtClean="0"/>
          </a:p>
          <a:p>
            <a:r>
              <a:rPr lang="en-US" baseline="0" dirty="0" smtClean="0"/>
              <a:t>It can be said, therefore, that TCP provides a reliable byte stream service whereas UDP provides a simple </a:t>
            </a:r>
            <a:r>
              <a:rPr lang="en-US" baseline="0" dirty="0" err="1" smtClean="0"/>
              <a:t>demultiplexing</a:t>
            </a:r>
            <a:r>
              <a:rPr lang="en-US" baseline="0" dirty="0" smtClean="0"/>
              <a:t> service.</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simplest possible transport protocol is one that extends the host-to-host delivery service of the underlying network into a process-to-process communication service. The Internet’s User Datagram Protocol (UDP) is an example of such a transport protocol.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likely to be many processes running on any given host, so the protocol needs to add a level of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thereby allowing multiple application processes on each host to share the network. Aside from this requirement, the transport protocol adds no other functionality to the best-effort service provided by the underlying network. </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only interesting issue in such a protocol is the form of the address used to identify the target process. Although it is possible for processes to </a:t>
            </a:r>
            <a:r>
              <a:rPr lang="en-US" sz="1200" i="1" kern="1200" baseline="0" dirty="0" smtClean="0">
                <a:solidFill>
                  <a:schemeClr val="tx1"/>
                </a:solidFill>
                <a:latin typeface="+mn-lt"/>
                <a:ea typeface="+mn-ea"/>
                <a:cs typeface="+mn-cs"/>
              </a:rPr>
              <a:t>directly identify </a:t>
            </a:r>
            <a:r>
              <a:rPr lang="en-US" sz="1200" kern="1200" baseline="0" dirty="0" smtClean="0">
                <a:solidFill>
                  <a:schemeClr val="tx1"/>
                </a:solidFill>
                <a:latin typeface="+mn-lt"/>
                <a:ea typeface="+mn-ea"/>
                <a:cs typeface="+mn-cs"/>
              </a:rPr>
              <a:t>each other with an OS-assigned process id (</a:t>
            </a:r>
            <a:r>
              <a:rPr lang="en-US" sz="1200" kern="1200" baseline="0" dirty="0" err="1" smtClean="0">
                <a:solidFill>
                  <a:schemeClr val="tx1"/>
                </a:solidFill>
                <a:latin typeface="+mn-lt"/>
                <a:ea typeface="+mn-ea"/>
                <a:cs typeface="+mn-cs"/>
              </a:rPr>
              <a:t>pid</a:t>
            </a:r>
            <a:r>
              <a:rPr lang="en-US" sz="1200" kern="1200" baseline="0" dirty="0" smtClean="0">
                <a:solidFill>
                  <a:schemeClr val="tx1"/>
                </a:solidFill>
                <a:latin typeface="+mn-lt"/>
                <a:ea typeface="+mn-ea"/>
                <a:cs typeface="+mn-cs"/>
              </a:rPr>
              <a:t>), such an approach is only practical in a closed distributed system in which a single OS runs on all hosts and assigns each process a unique id. A more common approach, and the one used  by UDP, is for processes to </a:t>
            </a:r>
            <a:r>
              <a:rPr lang="en-US" sz="1200" i="1" kern="1200" baseline="0" dirty="0" smtClean="0">
                <a:solidFill>
                  <a:schemeClr val="tx1"/>
                </a:solidFill>
                <a:latin typeface="+mn-lt"/>
                <a:ea typeface="+mn-ea"/>
                <a:cs typeface="+mn-cs"/>
              </a:rPr>
              <a:t>indirectly identify each other using an abstract locator, often called a port</a:t>
            </a:r>
          </a:p>
          <a:p>
            <a:r>
              <a:rPr lang="en-US" sz="1200" kern="1200" baseline="0" dirty="0" smtClean="0">
                <a:solidFill>
                  <a:schemeClr val="tx1"/>
                </a:solidFill>
                <a:latin typeface="+mn-lt"/>
                <a:ea typeface="+mn-ea"/>
                <a:cs typeface="+mn-cs"/>
              </a:rPr>
              <a:t>or </a:t>
            </a:r>
            <a:r>
              <a:rPr lang="en-US" sz="1200" i="1" kern="1200" baseline="0" dirty="0" smtClean="0">
                <a:solidFill>
                  <a:schemeClr val="tx1"/>
                </a:solidFill>
                <a:latin typeface="+mn-lt"/>
                <a:ea typeface="+mn-ea"/>
                <a:cs typeface="+mn-cs"/>
              </a:rPr>
              <a:t>mailbox. </a:t>
            </a:r>
          </a:p>
          <a:p>
            <a:endParaRPr lang="en-US" sz="1200" i="1" kern="1200" baseline="0" dirty="0" smtClean="0">
              <a:solidFill>
                <a:schemeClr val="tx1"/>
              </a:solidFill>
              <a:latin typeface="+mn-lt"/>
              <a:ea typeface="+mn-ea"/>
              <a:cs typeface="+mn-cs"/>
            </a:endParaRPr>
          </a:p>
          <a:p>
            <a:r>
              <a:rPr lang="en-US" sz="1200" i="1" kern="1200" baseline="0" dirty="0" smtClean="0">
                <a:solidFill>
                  <a:schemeClr val="tx1"/>
                </a:solidFill>
                <a:latin typeface="+mn-lt"/>
                <a:ea typeface="+mn-ea"/>
                <a:cs typeface="+mn-cs"/>
              </a:rPr>
              <a:t>The basic idea is for a source process to send a message to a port and for </a:t>
            </a:r>
            <a:r>
              <a:rPr lang="en-US" sz="1200" kern="1200" baseline="0" dirty="0" smtClean="0">
                <a:solidFill>
                  <a:schemeClr val="tx1"/>
                </a:solidFill>
                <a:latin typeface="+mn-lt"/>
                <a:ea typeface="+mn-ea"/>
                <a:cs typeface="+mn-cs"/>
              </a:rPr>
              <a:t>the destination process to receive the message from a port. The header for an end-to-end protocol that implements this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function typically contains an identifier (port) for both the sender (source) and the receiver (destination) of the message. For example, the UDP header is given in the figure above on the RHS. Notice that the UDP port field is only 16 bits long. This means that there are up to 64K possible ports, clearly not enough to identify all the processes on all the hosts in the Internet. Fortunately, ports are not interpreted across the entire Internet, but only on a single host. That is, a process is really identified by a port on some particular host—a port, host pair. In fact, this pair constitutes the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key for the UDP protocol. </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The next issue</a:t>
            </a:r>
            <a:r>
              <a:rPr lang="en-US" sz="1200" kern="1200" baseline="0" dirty="0" smtClean="0">
                <a:solidFill>
                  <a:schemeClr val="tx1"/>
                </a:solidFill>
                <a:latin typeface="+mn-lt"/>
                <a:ea typeface="+mn-ea"/>
                <a:cs typeface="+mn-cs"/>
              </a:rPr>
              <a:t> is how a process learns the port for the process to which it wants to send a message. Typically, a client process initiates a message exchange with a server process. Once a client has contacted a server, the server knows the client’s port (it was contained in the message header) and can reply to it. The real problem, therefore, is how the client learns the server’s port in the first place. A common approach is for the server to accept messages at a </a:t>
            </a:r>
            <a:r>
              <a:rPr lang="en-US" sz="1200" i="1" kern="1200" baseline="0" dirty="0" smtClean="0">
                <a:solidFill>
                  <a:schemeClr val="tx1"/>
                </a:solidFill>
                <a:latin typeface="+mn-lt"/>
                <a:ea typeface="+mn-ea"/>
                <a:cs typeface="+mn-cs"/>
              </a:rPr>
              <a:t>well-known port. That is, each server receives its messages at </a:t>
            </a:r>
            <a:r>
              <a:rPr lang="en-US" sz="1200" kern="1200" baseline="0" dirty="0" smtClean="0">
                <a:solidFill>
                  <a:schemeClr val="tx1"/>
                </a:solidFill>
                <a:latin typeface="+mn-lt"/>
                <a:ea typeface="+mn-ea"/>
                <a:cs typeface="+mn-cs"/>
              </a:rPr>
              <a:t>some fixed port that is widely published, much like the emergency telephone service available at the well-known phone number 911. In the Internet, for example, the</a:t>
            </a:r>
          </a:p>
          <a:p>
            <a:r>
              <a:rPr lang="en-US" sz="1200" kern="1200" baseline="0" dirty="0" smtClean="0">
                <a:solidFill>
                  <a:schemeClr val="tx1"/>
                </a:solidFill>
                <a:latin typeface="+mn-lt"/>
                <a:ea typeface="+mn-ea"/>
                <a:cs typeface="+mn-cs"/>
              </a:rPr>
              <a:t>Domain Name Server (DNS) receives messages at well-known port 53 on each host, the mail service listens for messages at port 25, and the Unix talk program accepts messages at well-known port 517, and so on. This mapping is published periodically in an RFC and is available on most Unix systems in file /etc/services. Sometimes a well-known port is just the starting point for communication: The client and server use the well-known port to agree on some other port that they will use for subsequent communication, leaving the well-known port free for other clients.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Finally, although UDP does not implement flow control or reliable/ordered delivery, it does a little more work than to simply </a:t>
            </a:r>
            <a:r>
              <a:rPr lang="en-US" sz="1200" kern="1200" baseline="0" dirty="0" err="1" smtClean="0">
                <a:solidFill>
                  <a:schemeClr val="tx1"/>
                </a:solidFill>
                <a:latin typeface="+mn-lt"/>
                <a:ea typeface="+mn-ea"/>
                <a:cs typeface="+mn-cs"/>
              </a:rPr>
              <a:t>demultiplex</a:t>
            </a:r>
            <a:r>
              <a:rPr lang="en-US" sz="1200" kern="1200" baseline="0" dirty="0" smtClean="0">
                <a:solidFill>
                  <a:schemeClr val="tx1"/>
                </a:solidFill>
                <a:latin typeface="+mn-lt"/>
                <a:ea typeface="+mn-ea"/>
                <a:cs typeface="+mn-cs"/>
              </a:rPr>
              <a:t> messages to some application process—it also ensures the correctness of the message by the use of a checksum. (The UDP checksum is optional in the current Internet, but it will become mandatory with IPv6.) UDP computes its checksum over the UDP header, the contents of the message body, and something called the </a:t>
            </a:r>
            <a:r>
              <a:rPr lang="en-US" sz="1200" i="1" kern="1200" baseline="0" dirty="0" err="1" smtClean="0">
                <a:solidFill>
                  <a:schemeClr val="tx1"/>
                </a:solidFill>
                <a:latin typeface="+mn-lt"/>
                <a:ea typeface="+mn-ea"/>
                <a:cs typeface="+mn-cs"/>
              </a:rPr>
              <a:t>pseudoheader</a:t>
            </a:r>
            <a:r>
              <a:rPr lang="en-US" sz="1200" i="1" kern="1200" baseline="0" dirty="0" smtClean="0">
                <a:solidFill>
                  <a:schemeClr val="tx1"/>
                </a:solidFill>
                <a:latin typeface="+mn-lt"/>
                <a:ea typeface="+mn-ea"/>
                <a:cs typeface="+mn-cs"/>
              </a:rPr>
              <a:t>. The </a:t>
            </a:r>
            <a:r>
              <a:rPr lang="en-US" sz="1200" i="1" kern="1200" baseline="0" dirty="0" err="1" smtClean="0">
                <a:solidFill>
                  <a:schemeClr val="tx1"/>
                </a:solidFill>
                <a:latin typeface="+mn-lt"/>
                <a:ea typeface="+mn-ea"/>
                <a:cs typeface="+mn-cs"/>
              </a:rPr>
              <a:t>pseudoheader</a:t>
            </a:r>
            <a:r>
              <a:rPr lang="en-US" sz="1200" i="1" kern="1200" baseline="0" dirty="0" smtClean="0">
                <a:solidFill>
                  <a:schemeClr val="tx1"/>
                </a:solidFill>
                <a:latin typeface="+mn-lt"/>
                <a:ea typeface="+mn-ea"/>
                <a:cs typeface="+mn-cs"/>
              </a:rPr>
              <a:t> consists of three fields </a:t>
            </a:r>
            <a:r>
              <a:rPr lang="en-US" sz="1200" kern="1200" baseline="0" dirty="0" smtClean="0">
                <a:solidFill>
                  <a:schemeClr val="tx1"/>
                </a:solidFill>
                <a:latin typeface="+mn-lt"/>
                <a:ea typeface="+mn-ea"/>
                <a:cs typeface="+mn-cs"/>
              </a:rPr>
              <a:t>from the IP header—protocol number, source IP address, and destination IP address—plus the UDP length field. (Yes, the UDP length field is included twice in the checksum</a:t>
            </a:r>
          </a:p>
          <a:p>
            <a:r>
              <a:rPr lang="en-US" sz="1200" kern="1200" baseline="0" dirty="0" smtClean="0">
                <a:solidFill>
                  <a:schemeClr val="tx1"/>
                </a:solidFill>
                <a:latin typeface="+mn-lt"/>
                <a:ea typeface="+mn-ea"/>
                <a:cs typeface="+mn-cs"/>
              </a:rPr>
              <a:t>calculation.) UDP uses the same checksum algorithm as IP </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contrast to a simple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protocol like UDP, a more sophisticated transport protocol is one that offers a reliable, connection-oriented, byte-stream service. Such a service has proven useful to a wide assortment of applications because it frees the application from having to worry about missing or reordered data.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Internet’s Transmission Control Protocol (TCP) is probably the most widely used protocol of this type; it is also the most carefully tuned. It is for this reason that we will study TCP in much more detail.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terms of the properties of transport protocols outlined in the beginning of this presentation, TCP guarantees the reliable, in-order delivery of a stream of bytes. It is a full-duplex protocol, meaning that each TCP connection supports a pair of byte streams, one flowing in each direction. It also includes a flow-control mechanism for each of these byte streams that allows the receiver to limit how much data the sender can transmit at a given time. Finally, like UDP, TCP supports a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mechanism that allows multiple application programs on any given host to simultaneously carry on a conversation with their peers. In addition to </a:t>
            </a:r>
            <a:r>
              <a:rPr lang="en-US" sz="1200" kern="1200" baseline="0" smtClean="0">
                <a:solidFill>
                  <a:schemeClr val="tx1"/>
                </a:solidFill>
                <a:latin typeface="+mn-lt"/>
                <a:ea typeface="+mn-ea"/>
                <a:cs typeface="+mn-cs"/>
              </a:rPr>
              <a:t>the above features</a:t>
            </a:r>
            <a:r>
              <a:rPr lang="en-US" sz="1200" kern="1200" baseline="0" dirty="0" smtClean="0">
                <a:solidFill>
                  <a:schemeClr val="tx1"/>
                </a:solidFill>
                <a:latin typeface="+mn-lt"/>
                <a:ea typeface="+mn-ea"/>
                <a:cs typeface="+mn-cs"/>
              </a:rPr>
              <a:t>, TCP also implements a highly tuned congestion-control mechanism.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6/30/2009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6/30/2009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6/30/2009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6/30/2009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6/30/2009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6/30/2009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wmf"/><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5: End-to-End Protocol</a:t>
            </a:r>
            <a:endParaRPr lang="th-TH" sz="4000" b="1" kern="1200" dirty="0">
              <a:ln>
                <a:solidFill>
                  <a:schemeClr val="tx1"/>
                </a:solidFill>
              </a:ln>
              <a:solidFill>
                <a:schemeClr val="bg1"/>
              </a:solidFill>
              <a:latin typeface="Tahoma" pitchFamily="34" charset="0"/>
              <a:cs typeface="Tahoma" pitchFamily="34" charset="0"/>
            </a:endParaRPr>
          </a:p>
        </p:txBody>
      </p:sp>
      <p:pic>
        <p:nvPicPr>
          <p:cNvPr id="4" name="Picture 12"/>
          <p:cNvPicPr>
            <a:picLocks noChangeAspect="1" noChangeArrowheads="1"/>
          </p:cNvPicPr>
          <p:nvPr/>
        </p:nvPicPr>
        <p:blipFill>
          <a:blip r:embed="rId3">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261938" y="1600200"/>
            <a:ext cx="8501062" cy="4117975"/>
          </a:xfrm>
          <a:prstGeom prst="rect">
            <a:avLst/>
          </a:prstGeom>
          <a:noFill/>
          <a:ln w="9525">
            <a:noFill/>
            <a:miter lim="800000"/>
            <a:headEnd/>
            <a:tailEnd/>
          </a:ln>
          <a:effectLst/>
        </p:spPr>
      </p:pic>
      <p:grpSp>
        <p:nvGrpSpPr>
          <p:cNvPr id="17" name="Group 16"/>
          <p:cNvGrpSpPr/>
          <p:nvPr/>
        </p:nvGrpSpPr>
        <p:grpSpPr>
          <a:xfrm>
            <a:off x="228600" y="2590800"/>
            <a:ext cx="8534400" cy="3049588"/>
            <a:chOff x="228600" y="2590800"/>
            <a:chExt cx="8534400" cy="3049588"/>
          </a:xfrm>
        </p:grpSpPr>
        <p:cxnSp>
          <p:nvCxnSpPr>
            <p:cNvPr id="6" name="Straight Connector 5"/>
            <p:cNvCxnSpPr/>
            <p:nvPr/>
          </p:nvCxnSpPr>
          <p:spPr>
            <a:xfrm rot="5400000">
              <a:off x="-800100" y="3695700"/>
              <a:ext cx="3048000" cy="838200"/>
            </a:xfrm>
            <a:prstGeom prst="line">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228600" y="5638800"/>
              <a:ext cx="8534400" cy="1588"/>
            </a:xfrm>
            <a:prstGeom prst="straightConnector1">
              <a:avLst/>
            </a:prstGeom>
            <a:ln w="7620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6819900" y="3695700"/>
              <a:ext cx="2971800" cy="762000"/>
            </a:xfrm>
            <a:prstGeom prst="line">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grpSp>
      <p:sp>
        <p:nvSpPr>
          <p:cNvPr id="16" name="Oval 15"/>
          <p:cNvSpPr/>
          <p:nvPr/>
        </p:nvSpPr>
        <p:spPr>
          <a:xfrm>
            <a:off x="3429000" y="5029200"/>
            <a:ext cx="2209800" cy="762000"/>
          </a:xfrm>
          <a:prstGeom prst="ellipse">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000"/>
                                        <p:tgtEl>
                                          <p:spTgt spid="16"/>
                                        </p:tgtEl>
                                      </p:cBhvr>
                                    </p:animEffect>
                                  </p:childTnLst>
                                </p:cTn>
                              </p:par>
                            </p:childTnLst>
                          </p:cTn>
                        </p:par>
                        <p:par>
                          <p:cTn id="11" fill="hold">
                            <p:stCondLst>
                              <p:cond delay="2000"/>
                            </p:stCondLst>
                            <p:childTnLst>
                              <p:par>
                                <p:cTn id="12" presetID="10" presetClass="exit" presetSubtype="0" fill="hold" grpId="1" nodeType="afterEffect">
                                  <p:stCondLst>
                                    <p:cond delay="500"/>
                                  </p:stCondLst>
                                  <p:childTnLst>
                                    <p:animEffect transition="out" filter="fade">
                                      <p:cBhvr>
                                        <p:cTn id="13" dur="500"/>
                                        <p:tgtEl>
                                          <p:spTgt spid="16"/>
                                        </p:tgtEl>
                                      </p:cBhvr>
                                    </p:animEffect>
                                    <p:set>
                                      <p:cBhvr>
                                        <p:cTn id="14"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668959"/>
            <a:ext cx="9144000" cy="769441"/>
          </a:xfrm>
          <a:prstGeom prst="rect">
            <a:avLst/>
          </a:prstGeom>
          <a:solidFill>
            <a:schemeClr val="accent6">
              <a:lumMod val="75000"/>
            </a:schemeClr>
          </a:solidFill>
        </p:spPr>
        <p:txBody>
          <a:bodyPr wrap="square" rtlCol="0">
            <a:spAutoFit/>
          </a:bodyPr>
          <a:lstStyle/>
          <a:p>
            <a:pPr algn="ctr" rtl="0"/>
            <a:r>
              <a:rPr lang="en-US" sz="4400" b="1" kern="1200" dirty="0" smtClean="0">
                <a:ln>
                  <a:solidFill>
                    <a:prstClr val="white"/>
                  </a:solidFill>
                </a:ln>
                <a:solidFill>
                  <a:prstClr val="black"/>
                </a:solidFill>
                <a:latin typeface="Tahoma" pitchFamily="34" charset="0"/>
                <a:ea typeface="+mn-ea"/>
                <a:cs typeface="Tahoma" pitchFamily="34" charset="0"/>
              </a:rPr>
              <a:t>TCP </a:t>
            </a:r>
            <a:r>
              <a:rPr lang="en-US" sz="3600" b="1" kern="1200" dirty="0" smtClean="0">
                <a:ln>
                  <a:solidFill>
                    <a:prstClr val="white"/>
                  </a:solidFill>
                </a:ln>
                <a:solidFill>
                  <a:prstClr val="black"/>
                </a:solidFill>
                <a:latin typeface="Tahoma" pitchFamily="34" charset="0"/>
                <a:ea typeface="+mn-ea"/>
                <a:cs typeface="Tahoma" pitchFamily="34" charset="0"/>
              </a:rPr>
              <a:t>(Transmission Control Protocol)</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3" name="Picture 10"/>
          <p:cNvPicPr>
            <a:picLocks noChangeAspect="1" noChangeArrowheads="1"/>
          </p:cNvPicPr>
          <p:nvPr/>
        </p:nvPicPr>
        <p:blipFill>
          <a:blip r:embed="rId3">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1166813" y="2743200"/>
            <a:ext cx="6986587" cy="3099983"/>
          </a:xfrm>
          <a:prstGeom prst="rect">
            <a:avLst/>
          </a:prstGeom>
          <a:noFill/>
          <a:ln w="9525">
            <a:noFill/>
            <a:miter lim="800000"/>
            <a:headEnd/>
            <a:tailEnd/>
          </a:ln>
          <a:effectLst/>
        </p:spPr>
      </p:pic>
      <p:sp>
        <p:nvSpPr>
          <p:cNvPr id="4" name="Rectangle 3"/>
          <p:cNvSpPr/>
          <p:nvPr/>
        </p:nvSpPr>
        <p:spPr>
          <a:xfrm>
            <a:off x="76200" y="3440668"/>
            <a:ext cx="9220200" cy="369332"/>
          </a:xfrm>
          <a:prstGeom prst="rect">
            <a:avLst/>
          </a:prstGeom>
        </p:spPr>
        <p:txBody>
          <a:bodyPr wrap="square">
            <a:spAutoFit/>
          </a:bodyPr>
          <a:lstStyle/>
          <a:p>
            <a:pPr algn="ctr"/>
            <a:r>
              <a:rPr lang="en-US" b="1" dirty="0" smtClean="0">
                <a:ln w="0" cap="rnd" cmpd="thickThin">
                  <a:solidFill>
                    <a:schemeClr val="tx1"/>
                  </a:solidFill>
                  <a:bevel/>
                </a:ln>
                <a:solidFill>
                  <a:srgbClr val="FF6600"/>
                </a:solidFill>
                <a:latin typeface="Kristen ITC" pitchFamily="66" charset="0"/>
                <a:cs typeface="Times New Roman" pitchFamily="18" charset="0"/>
              </a:rPr>
              <a:t>TCP -&gt; Reliable byte stream</a:t>
            </a:r>
            <a:endParaRPr lang="en-US" dirty="0" smtClean="0">
              <a:ln w="0" cap="rnd" cmpd="thickThin">
                <a:solidFill>
                  <a:schemeClr val="tx1"/>
                </a:solidFill>
                <a:bevel/>
              </a:ln>
              <a:solidFill>
                <a:srgbClr val="FF6600"/>
              </a:solidFill>
              <a:latin typeface="Kristen ITC" pitchFamily="66"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prstClr val="black"/>
                  </a:solidFill>
                </a:ln>
                <a:solidFill>
                  <a:prstClr val="white"/>
                </a:solidFill>
                <a:latin typeface="Tahoma" pitchFamily="34" charset="0"/>
                <a:cs typeface="Tahoma" pitchFamily="34" charset="0"/>
              </a:rPr>
              <a:t>TCP is end-to-end</a:t>
            </a:r>
            <a:endParaRPr lang="th-TH" sz="4400" b="1" dirty="0">
              <a:ln>
                <a:solidFill>
                  <a:prstClr val="black"/>
                </a:solidFill>
              </a:ln>
              <a:solidFill>
                <a:prstClr val="white"/>
              </a:solidFill>
              <a:latin typeface="Tahoma" pitchFamily="34" charset="0"/>
              <a:cs typeface="Tahoma" pitchFamily="34" charset="0"/>
            </a:endParaRPr>
          </a:p>
        </p:txBody>
      </p:sp>
      <p:sp>
        <p:nvSpPr>
          <p:cNvPr id="3" name="Rectangle 2"/>
          <p:cNvSpPr/>
          <p:nvPr/>
        </p:nvSpPr>
        <p:spPr>
          <a:xfrm>
            <a:off x="0" y="1407616"/>
            <a:ext cx="9144000" cy="4154984"/>
          </a:xfrm>
          <a:prstGeom prst="rect">
            <a:avLst/>
          </a:prstGeom>
        </p:spPr>
        <p:txBody>
          <a:bodyPr wrap="square">
            <a:spAutoFit/>
          </a:bodyPr>
          <a:lstStyle/>
          <a:p>
            <a:pPr marL="287338" indent="-1588" eaLnBrk="0" fontAlgn="base" hangingPunct="0">
              <a:lnSpc>
                <a:spcPct val="150000"/>
              </a:lnSpc>
              <a:spcBef>
                <a:spcPct val="20000"/>
              </a:spcBef>
              <a:spcAft>
                <a:spcPct val="0"/>
              </a:spcAft>
              <a:buClr>
                <a:srgbClr val="3333CC"/>
              </a:buClr>
              <a:buSzPct val="85000"/>
            </a:pPr>
            <a:r>
              <a:rPr lang="en-US" sz="2800" b="1" dirty="0" smtClean="0">
                <a:ln w="0" cap="rnd" cmpd="thickThin">
                  <a:solidFill>
                    <a:schemeClr val="tx1"/>
                  </a:solidFill>
                  <a:bevel/>
                </a:ln>
                <a:solidFill>
                  <a:srgbClr val="000000"/>
                </a:solidFill>
                <a:latin typeface="Microsoft Sans Serif" pitchFamily="34" charset="0"/>
                <a:cs typeface="Microsoft Sans Serif" pitchFamily="34" charset="0"/>
              </a:rPr>
              <a:t>At the heart of TCP is the </a:t>
            </a:r>
            <a:r>
              <a:rPr lang="en-US" sz="2800" b="1" dirty="0" smtClean="0">
                <a:ln w="0" cap="rnd" cmpd="thickThin">
                  <a:solidFill>
                    <a:schemeClr val="tx1"/>
                  </a:solidFill>
                  <a:bevel/>
                </a:ln>
                <a:solidFill>
                  <a:srgbClr val="C00000"/>
                </a:solidFill>
                <a:latin typeface="Microsoft Sans Serif" pitchFamily="34" charset="0"/>
                <a:cs typeface="Microsoft Sans Serif" pitchFamily="34" charset="0"/>
              </a:rPr>
              <a:t>end-to-end </a:t>
            </a:r>
            <a:r>
              <a:rPr lang="en-US" sz="2800" b="1" dirty="0" smtClean="0">
                <a:ln w="0" cap="rnd" cmpd="thickThin">
                  <a:solidFill>
                    <a:schemeClr val="tx1"/>
                  </a:solidFill>
                  <a:bevel/>
                </a:ln>
                <a:solidFill>
                  <a:srgbClr val="000000"/>
                </a:solidFill>
                <a:latin typeface="Microsoft Sans Serif" pitchFamily="34" charset="0"/>
                <a:cs typeface="Microsoft Sans Serif" pitchFamily="34" charset="0"/>
              </a:rPr>
              <a:t>sliding windows (SW) algorithm which differs from p</a:t>
            </a:r>
            <a:r>
              <a:rPr lang="en-US" sz="2800" b="1" dirty="0" smtClean="0">
                <a:ln w="0" cap="rnd" cmpd="thickThin">
                  <a:solidFill>
                    <a:schemeClr val="tx1"/>
                  </a:solidFill>
                  <a:bevel/>
                </a:ln>
                <a:latin typeface="Microsoft Sans Serif" pitchFamily="34" charset="0"/>
                <a:cs typeface="Microsoft Sans Serif" pitchFamily="34" charset="0"/>
              </a:rPr>
              <a:t>oint-to-point SW in:</a:t>
            </a:r>
            <a:endParaRPr lang="en-US" sz="2800" b="1" dirty="0" smtClean="0">
              <a:ln w="0" cap="rnd" cmpd="thickThin">
                <a:solidFill>
                  <a:schemeClr val="tx1"/>
                </a:solidFill>
                <a:bevel/>
              </a:ln>
              <a:solidFill>
                <a:srgbClr val="FF6600"/>
              </a:solidFill>
              <a:latin typeface="Microsoft Sans Serif" pitchFamily="34" charset="0"/>
              <a:cs typeface="Microsoft Sans Serif" pitchFamily="34" charset="0"/>
            </a:endParaRPr>
          </a:p>
          <a:p>
            <a:pPr marL="744538" lvl="1" indent="-457200">
              <a:lnSpc>
                <a:spcPct val="150000"/>
              </a:lnSpc>
              <a:buClr>
                <a:srgbClr val="C00000"/>
              </a:buClr>
              <a:buAutoNum type="arabicParenR"/>
            </a:pPr>
            <a:r>
              <a:rPr lang="en-US" sz="2400" dirty="0" smtClean="0">
                <a:ln>
                  <a:solidFill>
                    <a:schemeClr val="tx1"/>
                  </a:solidFill>
                </a:ln>
                <a:solidFill>
                  <a:schemeClr val="accent1"/>
                </a:solidFill>
                <a:latin typeface="Sabon-Roman"/>
              </a:rPr>
              <a:t>TCP requires </a:t>
            </a:r>
            <a:r>
              <a:rPr lang="en-US" sz="2400" dirty="0" smtClean="0">
                <a:ln>
                  <a:solidFill>
                    <a:schemeClr val="tx1"/>
                  </a:solidFill>
                </a:ln>
                <a:solidFill>
                  <a:srgbClr val="FF6600"/>
                </a:solidFill>
                <a:latin typeface="Sabon-Roman"/>
              </a:rPr>
              <a:t>explicit connection establishment/ breakdown</a:t>
            </a:r>
          </a:p>
          <a:p>
            <a:pPr marL="744538" lvl="1" indent="-457200">
              <a:lnSpc>
                <a:spcPct val="150000"/>
              </a:lnSpc>
              <a:buClr>
                <a:srgbClr val="C00000"/>
              </a:buClr>
              <a:buAutoNum type="arabicParenR"/>
            </a:pPr>
            <a:r>
              <a:rPr lang="en-US" sz="2400" dirty="0" smtClean="0">
                <a:ln>
                  <a:solidFill>
                    <a:schemeClr val="tx1"/>
                  </a:solidFill>
                </a:ln>
                <a:solidFill>
                  <a:schemeClr val="accent1"/>
                </a:solidFill>
                <a:latin typeface="Sabon-Roman"/>
              </a:rPr>
              <a:t>TCP requires </a:t>
            </a:r>
            <a:r>
              <a:rPr lang="en-US" sz="2400" dirty="0" smtClean="0">
                <a:ln>
                  <a:solidFill>
                    <a:schemeClr val="tx1"/>
                  </a:solidFill>
                </a:ln>
                <a:solidFill>
                  <a:srgbClr val="FF6600"/>
                </a:solidFill>
                <a:latin typeface="Sabon-Roman"/>
              </a:rPr>
              <a:t>adaptive timeout mechanism</a:t>
            </a:r>
          </a:p>
          <a:p>
            <a:pPr marL="744538" lvl="1" indent="-457200">
              <a:lnSpc>
                <a:spcPct val="150000"/>
              </a:lnSpc>
              <a:buClr>
                <a:srgbClr val="C00000"/>
              </a:buClr>
              <a:buAutoNum type="arabicParenR"/>
            </a:pPr>
            <a:r>
              <a:rPr lang="en-US" sz="2400" dirty="0" smtClean="0">
                <a:ln>
                  <a:solidFill>
                    <a:schemeClr val="tx1"/>
                  </a:solidFill>
                </a:ln>
                <a:solidFill>
                  <a:schemeClr val="accent1"/>
                </a:solidFill>
                <a:latin typeface="Sabon-Roman"/>
              </a:rPr>
              <a:t>TCP must be able to handle </a:t>
            </a:r>
            <a:r>
              <a:rPr lang="en-US" sz="2400" dirty="0" smtClean="0">
                <a:ln>
                  <a:solidFill>
                    <a:schemeClr val="tx1"/>
                  </a:solidFill>
                </a:ln>
                <a:solidFill>
                  <a:srgbClr val="FF6600"/>
                </a:solidFill>
                <a:latin typeface="Sabon-Roman"/>
              </a:rPr>
              <a:t>packets way out of order</a:t>
            </a:r>
          </a:p>
          <a:p>
            <a:pPr marL="744538" lvl="1" indent="-457200">
              <a:lnSpc>
                <a:spcPct val="150000"/>
              </a:lnSpc>
              <a:buClr>
                <a:srgbClr val="C00000"/>
              </a:buClr>
              <a:buAutoNum type="arabicParenR"/>
            </a:pPr>
            <a:r>
              <a:rPr lang="en-US" sz="2400" dirty="0" smtClean="0">
                <a:ln>
                  <a:solidFill>
                    <a:schemeClr val="tx1"/>
                  </a:solidFill>
                </a:ln>
                <a:solidFill>
                  <a:schemeClr val="accent1"/>
                </a:solidFill>
                <a:latin typeface="Sabon-Roman"/>
              </a:rPr>
              <a:t>TCP must support </a:t>
            </a:r>
            <a:r>
              <a:rPr lang="en-US" sz="2400" dirty="0" smtClean="0">
                <a:ln>
                  <a:solidFill>
                    <a:schemeClr val="tx1"/>
                  </a:solidFill>
                </a:ln>
                <a:solidFill>
                  <a:srgbClr val="FF6600"/>
                </a:solidFill>
                <a:latin typeface="Sabon-Roman"/>
              </a:rPr>
              <a:t>parameter negotiation and flow-control</a:t>
            </a:r>
          </a:p>
          <a:p>
            <a:pPr marL="744538" lvl="1" indent="-457200">
              <a:lnSpc>
                <a:spcPct val="150000"/>
              </a:lnSpc>
              <a:buClr>
                <a:srgbClr val="C00000"/>
              </a:buClr>
              <a:buAutoNum type="arabicParenR"/>
            </a:pPr>
            <a:r>
              <a:rPr lang="en-US" sz="2400" dirty="0" smtClean="0">
                <a:ln>
                  <a:solidFill>
                    <a:schemeClr val="tx1"/>
                  </a:solidFill>
                </a:ln>
                <a:solidFill>
                  <a:schemeClr val="accent1"/>
                </a:solidFill>
                <a:latin typeface="Sabon-Roman"/>
              </a:rPr>
              <a:t>TCP must be able to deal with </a:t>
            </a:r>
            <a:r>
              <a:rPr lang="en-US" sz="2400" dirty="0" smtClean="0">
                <a:ln>
                  <a:solidFill>
                    <a:schemeClr val="tx1"/>
                  </a:solidFill>
                </a:ln>
                <a:solidFill>
                  <a:srgbClr val="FF6600"/>
                </a:solidFill>
                <a:latin typeface="Sabon-Roman"/>
              </a:rPr>
              <a:t>network congestion</a:t>
            </a: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prstClr val="black"/>
                  </a:solidFill>
                </a:ln>
                <a:solidFill>
                  <a:prstClr val="white"/>
                </a:solidFill>
                <a:latin typeface="Tahoma" pitchFamily="34" charset="0"/>
                <a:cs typeface="Tahoma" pitchFamily="34" charset="0"/>
              </a:rPr>
              <a:t>TCP = reliable byte stream</a:t>
            </a:r>
            <a:endParaRPr lang="th-TH" sz="44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duotone>
              <a:prstClr val="black"/>
              <a:schemeClr val="accent5">
                <a:tint val="45000"/>
                <a:satMod val="400000"/>
              </a:schemeClr>
            </a:duotone>
          </a:blip>
          <a:srcRect/>
          <a:stretch>
            <a:fillRect/>
          </a:stretch>
        </p:blipFill>
        <p:spPr bwMode="auto">
          <a:xfrm>
            <a:off x="960056" y="1447800"/>
            <a:ext cx="7040944" cy="4210049"/>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1667674" y="914400"/>
            <a:ext cx="5723726" cy="4572000"/>
          </a:xfrm>
          <a:prstGeom prst="rect">
            <a:avLst/>
          </a:prstGeom>
          <a:noFill/>
          <a:ln w="9525">
            <a:noFill/>
            <a:miter lim="800000"/>
            <a:headEnd/>
            <a:tailEnd/>
          </a:ln>
        </p:spPr>
      </p:pic>
      <p:sp>
        <p:nvSpPr>
          <p:cNvPr id="7" name="TextBox 6"/>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prstClr val="black"/>
                  </a:solidFill>
                </a:ln>
                <a:solidFill>
                  <a:prstClr val="white"/>
                </a:solidFill>
                <a:latin typeface="Tahoma" pitchFamily="34" charset="0"/>
                <a:cs typeface="Tahoma" pitchFamily="34" charset="0"/>
              </a:rPr>
              <a:t>TCP Segment Format</a:t>
            </a:r>
            <a:endParaRPr lang="th-TH" sz="4400" b="1" dirty="0">
              <a:ln>
                <a:solidFill>
                  <a:prstClr val="black"/>
                </a:solidFill>
              </a:ln>
              <a:solidFill>
                <a:prstClr val="white"/>
              </a:solidFill>
              <a:latin typeface="Tahoma" pitchFamily="34" charset="0"/>
              <a:cs typeface="Tahoma" pitchFamily="34" charset="0"/>
            </a:endParaRPr>
          </a:p>
        </p:txBody>
      </p:sp>
      <p:grpSp>
        <p:nvGrpSpPr>
          <p:cNvPr id="2" name="Group 12"/>
          <p:cNvGrpSpPr/>
          <p:nvPr/>
        </p:nvGrpSpPr>
        <p:grpSpPr>
          <a:xfrm>
            <a:off x="685800" y="2852928"/>
            <a:ext cx="7620000" cy="3855797"/>
            <a:chOff x="685800" y="2852928"/>
            <a:chExt cx="7620000" cy="3855797"/>
          </a:xfrm>
        </p:grpSpPr>
        <p:pic>
          <p:nvPicPr>
            <p:cNvPr id="5" name="Picture 10"/>
            <p:cNvPicPr>
              <a:picLocks noChangeAspect="1" noChangeArrowheads="1"/>
            </p:cNvPicPr>
            <p:nvPr/>
          </p:nvPicPr>
          <p:blipFill>
            <a:blip r:embed="rId4">
              <a:duotone>
                <a:schemeClr val="accent2">
                  <a:shade val="45000"/>
                  <a:satMod val="135000"/>
                </a:schemeClr>
                <a:prstClr val="white"/>
              </a:duotone>
            </a:blip>
            <a:srcRect l="4330" r="4330" b="53290"/>
            <a:stretch>
              <a:fillRect/>
            </a:stretch>
          </p:blipFill>
          <p:spPr bwMode="auto">
            <a:xfrm>
              <a:off x="685800" y="5715000"/>
              <a:ext cx="7589520" cy="993725"/>
            </a:xfrm>
            <a:prstGeom prst="rect">
              <a:avLst/>
            </a:prstGeom>
            <a:noFill/>
            <a:ln w="57150">
              <a:solidFill>
                <a:srgbClr val="C00000"/>
              </a:solidFill>
              <a:miter lim="800000"/>
              <a:headEnd/>
              <a:tailEnd/>
            </a:ln>
            <a:effectLst/>
          </p:spPr>
        </p:pic>
        <p:cxnSp>
          <p:nvCxnSpPr>
            <p:cNvPr id="8" name="Straight Connector 7"/>
            <p:cNvCxnSpPr/>
            <p:nvPr/>
          </p:nvCxnSpPr>
          <p:spPr>
            <a:xfrm rot="10800000" flipV="1">
              <a:off x="685800" y="3505200"/>
              <a:ext cx="2819400" cy="2133600"/>
            </a:xfrm>
            <a:prstGeom prst="line">
              <a:avLst/>
            </a:prstGeom>
            <a:ln w="57150">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72000" y="3429000"/>
              <a:ext cx="3733800" cy="2286000"/>
            </a:xfrm>
            <a:prstGeom prst="line">
              <a:avLst/>
            </a:prstGeom>
            <a:ln w="5715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566160" y="2852928"/>
              <a:ext cx="914400" cy="576072"/>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752600" y="1219200"/>
            <a:ext cx="7467600" cy="2209800"/>
            <a:chOff x="1752600" y="1219200"/>
            <a:chExt cx="7467600" cy="2209800"/>
          </a:xfrm>
        </p:grpSpPr>
        <p:grpSp>
          <p:nvGrpSpPr>
            <p:cNvPr id="14" name="Group 13"/>
            <p:cNvGrpSpPr/>
            <p:nvPr/>
          </p:nvGrpSpPr>
          <p:grpSpPr>
            <a:xfrm>
              <a:off x="1752600" y="1850136"/>
              <a:ext cx="5562600" cy="1578864"/>
              <a:chOff x="1676400" y="1850136"/>
              <a:chExt cx="5638800" cy="1578864"/>
            </a:xfrm>
          </p:grpSpPr>
          <p:sp>
            <p:nvSpPr>
              <p:cNvPr id="10" name="Rectangle 9"/>
              <p:cNvSpPr/>
              <p:nvPr/>
            </p:nvSpPr>
            <p:spPr>
              <a:xfrm>
                <a:off x="1676400" y="1850136"/>
                <a:ext cx="5638800" cy="51206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76400" y="2362200"/>
                <a:ext cx="5638800" cy="51206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95800" y="2895600"/>
                <a:ext cx="2819400" cy="5334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Arrow Connector 14"/>
            <p:cNvCxnSpPr/>
            <p:nvPr/>
          </p:nvCxnSpPr>
          <p:spPr bwMode="auto">
            <a:xfrm flipV="1">
              <a:off x="7315200" y="2133600"/>
              <a:ext cx="533400" cy="228600"/>
            </a:xfrm>
            <a:prstGeom prst="straightConnector1">
              <a:avLst/>
            </a:prstGeom>
            <a:noFill/>
            <a:ln w="57150" cap="flat" cmpd="sng" algn="ctr">
              <a:solidFill>
                <a:srgbClr val="C00000"/>
              </a:solidFill>
              <a:prstDash val="solid"/>
              <a:round/>
              <a:headEnd type="none" w="med" len="med"/>
              <a:tailEnd type="arrow"/>
            </a:ln>
            <a:effectLst/>
          </p:spPr>
        </p:cxnSp>
        <p:sp>
          <p:nvSpPr>
            <p:cNvPr id="17" name="Rectangle 16"/>
            <p:cNvSpPr/>
            <p:nvPr/>
          </p:nvSpPr>
          <p:spPr>
            <a:xfrm>
              <a:off x="7467599" y="1219200"/>
              <a:ext cx="1752601" cy="923330"/>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Used with TCP’s sliding windows</a:t>
              </a:r>
              <a:endParaRPr lang="en-US" dirty="0">
                <a:solidFill>
                  <a:srgbClr val="C00000"/>
                </a:solidFill>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prstClr val="black"/>
                  </a:solidFill>
                </a:ln>
                <a:solidFill>
                  <a:prstClr val="white"/>
                </a:solidFill>
                <a:latin typeface="Tahoma" pitchFamily="34" charset="0"/>
                <a:cs typeface="Tahoma" pitchFamily="34" charset="0"/>
              </a:rPr>
              <a:t>TCP process </a:t>
            </a:r>
            <a:r>
              <a:rPr lang="en-US" sz="3200" b="1" dirty="0" smtClean="0">
                <a:ln>
                  <a:solidFill>
                    <a:prstClr val="black"/>
                  </a:solidFill>
                </a:ln>
                <a:solidFill>
                  <a:prstClr val="white"/>
                </a:solidFill>
                <a:latin typeface="Tahoma" pitchFamily="34" charset="0"/>
                <a:cs typeface="Tahoma" pitchFamily="34" charset="0"/>
              </a:rPr>
              <a:t>(unidirectional data flow)</a:t>
            </a:r>
            <a:endParaRPr lang="th-TH" sz="4400" b="1" dirty="0">
              <a:ln>
                <a:solidFill>
                  <a:prstClr val="black"/>
                </a:solidFill>
              </a:ln>
              <a:solidFill>
                <a:prstClr val="white"/>
              </a:solidFill>
              <a:latin typeface="Tahoma" pitchFamily="34" charset="0"/>
              <a:cs typeface="Tahoma" pitchFamily="34" charset="0"/>
            </a:endParaRPr>
          </a:p>
        </p:txBody>
      </p:sp>
      <p:pic>
        <p:nvPicPr>
          <p:cNvPr id="3074" name="Picture 2"/>
          <p:cNvPicPr>
            <a:picLocks noChangeAspect="1" noChangeArrowheads="1"/>
          </p:cNvPicPr>
          <p:nvPr/>
        </p:nvPicPr>
        <p:blipFill>
          <a:blip r:embed="rId3"/>
          <a:srcRect/>
          <a:stretch>
            <a:fillRect/>
          </a:stretch>
        </p:blipFill>
        <p:spPr bwMode="auto">
          <a:xfrm>
            <a:off x="609600" y="2133600"/>
            <a:ext cx="7948999" cy="2547938"/>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prstClr val="black"/>
                  </a:solidFill>
                </a:ln>
                <a:solidFill>
                  <a:prstClr val="white"/>
                </a:solidFill>
                <a:latin typeface="Tahoma" pitchFamily="34" charset="0"/>
                <a:cs typeface="Tahoma" pitchFamily="34" charset="0"/>
              </a:rPr>
              <a:t>TCP State Transition Diagram</a:t>
            </a:r>
            <a:endParaRPr lang="th-TH" sz="4400" b="1" dirty="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a:srcRect/>
          <a:stretch>
            <a:fillRect/>
          </a:stretch>
        </p:blipFill>
        <p:spPr bwMode="auto">
          <a:xfrm>
            <a:off x="679450" y="1009650"/>
            <a:ext cx="7550150" cy="5238750"/>
          </a:xfrm>
          <a:prstGeom prst="rect">
            <a:avLst/>
          </a:prstGeom>
          <a:noFill/>
          <a:ln w="9525">
            <a:noFill/>
            <a:miter lim="800000"/>
            <a:headEnd/>
            <a:tailEnd/>
          </a:ln>
          <a:effectLst/>
        </p:spPr>
      </p:pic>
      <p:grpSp>
        <p:nvGrpSpPr>
          <p:cNvPr id="2" name="Group 40"/>
          <p:cNvGrpSpPr/>
          <p:nvPr/>
        </p:nvGrpSpPr>
        <p:grpSpPr>
          <a:xfrm>
            <a:off x="152400" y="1371600"/>
            <a:ext cx="9067799" cy="1676400"/>
            <a:chOff x="152400" y="1371600"/>
            <a:chExt cx="9067799" cy="1676400"/>
          </a:xfrm>
        </p:grpSpPr>
        <p:grpSp>
          <p:nvGrpSpPr>
            <p:cNvPr id="3" name="Group 9"/>
            <p:cNvGrpSpPr/>
            <p:nvPr/>
          </p:nvGrpSpPr>
          <p:grpSpPr>
            <a:xfrm>
              <a:off x="6858000" y="1828800"/>
              <a:ext cx="2362199" cy="1219200"/>
              <a:chOff x="6781800" y="1828800"/>
              <a:chExt cx="2362199" cy="1219200"/>
            </a:xfrm>
          </p:grpSpPr>
          <p:cxnSp>
            <p:nvCxnSpPr>
              <p:cNvPr id="8" name="Straight Arrow Connector 7"/>
              <p:cNvCxnSpPr/>
              <p:nvPr/>
            </p:nvCxnSpPr>
            <p:spPr bwMode="auto">
              <a:xfrm flipV="1">
                <a:off x="6934200" y="2819400"/>
                <a:ext cx="533400" cy="228600"/>
              </a:xfrm>
              <a:prstGeom prst="straightConnector1">
                <a:avLst/>
              </a:prstGeom>
              <a:noFill/>
              <a:ln w="57150" cap="flat" cmpd="sng" algn="ctr">
                <a:solidFill>
                  <a:srgbClr val="C00000"/>
                </a:solidFill>
                <a:prstDash val="solid"/>
                <a:round/>
                <a:headEnd type="none" w="med" len="med"/>
                <a:tailEnd type="arrow"/>
              </a:ln>
              <a:effectLst/>
            </p:spPr>
          </p:cxnSp>
          <p:sp>
            <p:nvSpPr>
              <p:cNvPr id="9" name="Rectangle 8"/>
              <p:cNvSpPr/>
              <p:nvPr/>
            </p:nvSpPr>
            <p:spPr>
              <a:xfrm>
                <a:off x="6781800" y="1828800"/>
                <a:ext cx="2362199" cy="885499"/>
              </a:xfrm>
              <a:prstGeom prst="rect">
                <a:avLst/>
              </a:prstGeom>
            </p:spPr>
            <p:txBody>
              <a:bodyPr wrap="square">
                <a:spAutoFit/>
              </a:bodyPr>
              <a:lstStyle/>
              <a:p>
                <a:pPr algn="ctr">
                  <a:lnSpc>
                    <a:spcPct val="150000"/>
                  </a:lnSpc>
                </a:pPr>
                <a:r>
                  <a:rPr lang="en-US" b="1" dirty="0" smtClean="0">
                    <a:ln w="0" cap="rnd" cmpd="thickThin">
                      <a:solidFill>
                        <a:schemeClr val="tx1"/>
                      </a:solidFill>
                      <a:bevel/>
                    </a:ln>
                    <a:solidFill>
                      <a:srgbClr val="C00000"/>
                    </a:solidFill>
                    <a:latin typeface="Kristen ITC" pitchFamily="66" charset="0"/>
                    <a:cs typeface="Times New Roman" pitchFamily="18" charset="0"/>
                  </a:rPr>
                  <a:t>Active Opening of TCP connection</a:t>
                </a:r>
                <a:endParaRPr lang="en-US" dirty="0">
                  <a:solidFill>
                    <a:srgbClr val="C00000"/>
                  </a:solidFill>
                </a:endParaRPr>
              </a:p>
            </p:txBody>
          </p:sp>
        </p:grpSp>
        <p:grpSp>
          <p:nvGrpSpPr>
            <p:cNvPr id="4" name="Group 20"/>
            <p:cNvGrpSpPr/>
            <p:nvPr/>
          </p:nvGrpSpPr>
          <p:grpSpPr>
            <a:xfrm>
              <a:off x="152400" y="1371600"/>
              <a:ext cx="1752601" cy="1600200"/>
              <a:chOff x="152400" y="1371600"/>
              <a:chExt cx="1752601" cy="1600200"/>
            </a:xfrm>
          </p:grpSpPr>
          <p:cxnSp>
            <p:nvCxnSpPr>
              <p:cNvPr id="11" name="Straight Arrow Connector 10"/>
              <p:cNvCxnSpPr/>
              <p:nvPr/>
            </p:nvCxnSpPr>
            <p:spPr bwMode="auto">
              <a:xfrm rot="10800000">
                <a:off x="1447801" y="2667000"/>
                <a:ext cx="381001" cy="304800"/>
              </a:xfrm>
              <a:prstGeom prst="straightConnector1">
                <a:avLst/>
              </a:prstGeom>
              <a:noFill/>
              <a:ln w="57150" cap="flat" cmpd="sng" algn="ctr">
                <a:solidFill>
                  <a:srgbClr val="C00000"/>
                </a:solidFill>
                <a:prstDash val="solid"/>
                <a:round/>
                <a:headEnd type="none" w="med" len="med"/>
                <a:tailEnd type="arrow"/>
              </a:ln>
              <a:effectLst/>
            </p:spPr>
          </p:cxnSp>
          <p:sp>
            <p:nvSpPr>
              <p:cNvPr id="12" name="Rectangle 11"/>
              <p:cNvSpPr/>
              <p:nvPr/>
            </p:nvSpPr>
            <p:spPr>
              <a:xfrm>
                <a:off x="152400" y="1371600"/>
                <a:ext cx="1752601" cy="1300997"/>
              </a:xfrm>
              <a:prstGeom prst="rect">
                <a:avLst/>
              </a:prstGeom>
            </p:spPr>
            <p:txBody>
              <a:bodyPr wrap="square">
                <a:spAutoFit/>
              </a:bodyPr>
              <a:lstStyle/>
              <a:p>
                <a:pPr algn="ctr">
                  <a:lnSpc>
                    <a:spcPct val="150000"/>
                  </a:lnSpc>
                </a:pPr>
                <a:r>
                  <a:rPr lang="en-US" b="1" dirty="0" smtClean="0">
                    <a:ln w="0" cap="rnd" cmpd="thickThin">
                      <a:solidFill>
                        <a:schemeClr val="tx1"/>
                      </a:solidFill>
                      <a:bevel/>
                    </a:ln>
                    <a:solidFill>
                      <a:srgbClr val="C00000"/>
                    </a:solidFill>
                    <a:latin typeface="Kristen ITC" pitchFamily="66" charset="0"/>
                    <a:cs typeface="Times New Roman" pitchFamily="18" charset="0"/>
                  </a:rPr>
                  <a:t>Server just received SYN from client</a:t>
                </a:r>
                <a:endParaRPr lang="en-US" dirty="0">
                  <a:solidFill>
                    <a:srgbClr val="C00000"/>
                  </a:solidFill>
                </a:endParaRPr>
              </a:p>
            </p:txBody>
          </p:sp>
        </p:grpSp>
      </p:grpSp>
      <p:grpSp>
        <p:nvGrpSpPr>
          <p:cNvPr id="5" name="Group 41"/>
          <p:cNvGrpSpPr/>
          <p:nvPr/>
        </p:nvGrpSpPr>
        <p:grpSpPr>
          <a:xfrm>
            <a:off x="0" y="3810000"/>
            <a:ext cx="9372599" cy="3036332"/>
            <a:chOff x="0" y="3810000"/>
            <a:chExt cx="9372599" cy="3036332"/>
          </a:xfrm>
        </p:grpSpPr>
        <p:grpSp>
          <p:nvGrpSpPr>
            <p:cNvPr id="10" name="Group 21"/>
            <p:cNvGrpSpPr/>
            <p:nvPr/>
          </p:nvGrpSpPr>
          <p:grpSpPr>
            <a:xfrm>
              <a:off x="0" y="3810000"/>
              <a:ext cx="2362201" cy="762000"/>
              <a:chOff x="304800" y="2209800"/>
              <a:chExt cx="2362201" cy="762000"/>
            </a:xfrm>
          </p:grpSpPr>
          <p:cxnSp>
            <p:nvCxnSpPr>
              <p:cNvPr id="23" name="Straight Arrow Connector 22"/>
              <p:cNvCxnSpPr/>
              <p:nvPr/>
            </p:nvCxnSpPr>
            <p:spPr bwMode="auto">
              <a:xfrm rot="10800000">
                <a:off x="1447801" y="2667000"/>
                <a:ext cx="381001" cy="304800"/>
              </a:xfrm>
              <a:prstGeom prst="straightConnector1">
                <a:avLst/>
              </a:prstGeom>
              <a:noFill/>
              <a:ln w="57150" cap="flat" cmpd="sng" algn="ctr">
                <a:solidFill>
                  <a:srgbClr val="C00000"/>
                </a:solidFill>
                <a:prstDash val="solid"/>
                <a:round/>
                <a:headEnd type="none" w="med" len="med"/>
                <a:tailEnd type="arrow"/>
              </a:ln>
              <a:effectLst/>
            </p:spPr>
          </p:cxnSp>
          <p:sp>
            <p:nvSpPr>
              <p:cNvPr id="24" name="Rectangle 23"/>
              <p:cNvSpPr/>
              <p:nvPr/>
            </p:nvSpPr>
            <p:spPr>
              <a:xfrm>
                <a:off x="304800" y="2209800"/>
                <a:ext cx="2362201"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Active TCP close</a:t>
                </a:r>
                <a:endParaRPr lang="en-US" dirty="0">
                  <a:solidFill>
                    <a:srgbClr val="C00000"/>
                  </a:solidFill>
                </a:endParaRPr>
              </a:p>
            </p:txBody>
          </p:sp>
        </p:grpSp>
        <p:grpSp>
          <p:nvGrpSpPr>
            <p:cNvPr id="13" name="Group 24"/>
            <p:cNvGrpSpPr/>
            <p:nvPr/>
          </p:nvGrpSpPr>
          <p:grpSpPr>
            <a:xfrm>
              <a:off x="0" y="5867400"/>
              <a:ext cx="4191000" cy="978932"/>
              <a:chOff x="304800" y="1600200"/>
              <a:chExt cx="4191000" cy="978932"/>
            </a:xfrm>
          </p:grpSpPr>
          <p:cxnSp>
            <p:nvCxnSpPr>
              <p:cNvPr id="26" name="Straight Arrow Connector 25"/>
              <p:cNvCxnSpPr/>
              <p:nvPr/>
            </p:nvCxnSpPr>
            <p:spPr bwMode="auto">
              <a:xfrm rot="5400000">
                <a:off x="1143000" y="1600200"/>
                <a:ext cx="533400" cy="533400"/>
              </a:xfrm>
              <a:prstGeom prst="straightConnector1">
                <a:avLst/>
              </a:prstGeom>
              <a:noFill/>
              <a:ln w="57150" cap="flat" cmpd="sng" algn="ctr">
                <a:solidFill>
                  <a:srgbClr val="C00000"/>
                </a:solidFill>
                <a:prstDash val="solid"/>
                <a:round/>
                <a:headEnd type="none" w="med" len="med"/>
                <a:tailEnd type="arrow"/>
              </a:ln>
              <a:effectLst/>
            </p:spPr>
          </p:cxnSp>
          <p:sp>
            <p:nvSpPr>
              <p:cNvPr id="27" name="Rectangle 26"/>
              <p:cNvSpPr/>
              <p:nvPr/>
            </p:nvSpPr>
            <p:spPr>
              <a:xfrm>
                <a:off x="304800" y="2209800"/>
                <a:ext cx="4191000"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First handshake’s ACK received</a:t>
                </a:r>
                <a:endParaRPr lang="en-US" dirty="0">
                  <a:solidFill>
                    <a:srgbClr val="C00000"/>
                  </a:solidFill>
                </a:endParaRPr>
              </a:p>
            </p:txBody>
          </p:sp>
        </p:grpSp>
        <p:grpSp>
          <p:nvGrpSpPr>
            <p:cNvPr id="14" name="Group 29"/>
            <p:cNvGrpSpPr/>
            <p:nvPr/>
          </p:nvGrpSpPr>
          <p:grpSpPr>
            <a:xfrm>
              <a:off x="6858000" y="3897868"/>
              <a:ext cx="2362199" cy="674132"/>
              <a:chOff x="6781800" y="2373868"/>
              <a:chExt cx="2362199" cy="674132"/>
            </a:xfrm>
          </p:grpSpPr>
          <p:cxnSp>
            <p:nvCxnSpPr>
              <p:cNvPr id="31" name="Straight Arrow Connector 30"/>
              <p:cNvCxnSpPr/>
              <p:nvPr/>
            </p:nvCxnSpPr>
            <p:spPr bwMode="auto">
              <a:xfrm flipV="1">
                <a:off x="6934200" y="2819400"/>
                <a:ext cx="533400" cy="228600"/>
              </a:xfrm>
              <a:prstGeom prst="straightConnector1">
                <a:avLst/>
              </a:prstGeom>
              <a:noFill/>
              <a:ln w="57150" cap="flat" cmpd="sng" algn="ctr">
                <a:solidFill>
                  <a:srgbClr val="C00000"/>
                </a:solidFill>
                <a:prstDash val="solid"/>
                <a:round/>
                <a:headEnd type="none" w="med" len="med"/>
                <a:tailEnd type="arrow"/>
              </a:ln>
              <a:effectLst/>
            </p:spPr>
          </p:cxnSp>
          <p:sp>
            <p:nvSpPr>
              <p:cNvPr id="32" name="Rectangle 31"/>
              <p:cNvSpPr/>
              <p:nvPr/>
            </p:nvSpPr>
            <p:spPr>
              <a:xfrm>
                <a:off x="6781800" y="2373868"/>
                <a:ext cx="2362199"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Passive TCP close</a:t>
                </a:r>
                <a:endParaRPr lang="en-US" dirty="0">
                  <a:solidFill>
                    <a:srgbClr val="C00000"/>
                  </a:solidFill>
                </a:endParaRPr>
              </a:p>
            </p:txBody>
          </p:sp>
        </p:grpSp>
        <p:grpSp>
          <p:nvGrpSpPr>
            <p:cNvPr id="15" name="Group 32"/>
            <p:cNvGrpSpPr/>
            <p:nvPr/>
          </p:nvGrpSpPr>
          <p:grpSpPr>
            <a:xfrm>
              <a:off x="7010400" y="4953000"/>
              <a:ext cx="2362199" cy="609600"/>
              <a:chOff x="6934200" y="2438400"/>
              <a:chExt cx="2362199" cy="609600"/>
            </a:xfrm>
          </p:grpSpPr>
          <p:cxnSp>
            <p:nvCxnSpPr>
              <p:cNvPr id="34" name="Straight Arrow Connector 33"/>
              <p:cNvCxnSpPr/>
              <p:nvPr/>
            </p:nvCxnSpPr>
            <p:spPr bwMode="auto">
              <a:xfrm flipV="1">
                <a:off x="6934200" y="2819400"/>
                <a:ext cx="533400" cy="228600"/>
              </a:xfrm>
              <a:prstGeom prst="straightConnector1">
                <a:avLst/>
              </a:prstGeom>
              <a:noFill/>
              <a:ln w="57150" cap="flat" cmpd="sng" algn="ctr">
                <a:solidFill>
                  <a:srgbClr val="C00000"/>
                </a:solidFill>
                <a:prstDash val="solid"/>
                <a:round/>
                <a:headEnd type="none" w="med" len="med"/>
                <a:tailEnd type="arrow"/>
              </a:ln>
              <a:effectLst/>
            </p:spPr>
          </p:cxnSp>
          <p:sp>
            <p:nvSpPr>
              <p:cNvPr id="35" name="Rectangle 34"/>
              <p:cNvSpPr/>
              <p:nvPr/>
            </p:nvSpPr>
            <p:spPr>
              <a:xfrm>
                <a:off x="6934200" y="2438400"/>
                <a:ext cx="2362199"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Own FIN sent</a:t>
                </a:r>
                <a:endParaRPr lang="en-US" dirty="0">
                  <a:solidFill>
                    <a:srgbClr val="C00000"/>
                  </a:solidFill>
                </a:endParaRPr>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prstClr val="black"/>
                  </a:solidFill>
                </a:ln>
                <a:solidFill>
                  <a:prstClr val="white"/>
                </a:solidFill>
                <a:latin typeface="Tahoma" pitchFamily="34" charset="0"/>
                <a:cs typeface="Tahoma" pitchFamily="34" charset="0"/>
              </a:rPr>
              <a:t>TCP connection establishment</a:t>
            </a:r>
            <a:endParaRPr lang="th-TH" sz="4400" b="1" dirty="0">
              <a:ln>
                <a:solidFill>
                  <a:prstClr val="black"/>
                </a:solidFill>
              </a:ln>
              <a:solidFill>
                <a:prstClr val="white"/>
              </a:solidFill>
              <a:latin typeface="Tahoma" pitchFamily="34" charset="0"/>
              <a:cs typeface="Tahoma" pitchFamily="34" charset="0"/>
            </a:endParaRPr>
          </a:p>
        </p:txBody>
      </p:sp>
      <p:pic>
        <p:nvPicPr>
          <p:cNvPr id="8" name="Picture 10"/>
          <p:cNvPicPr>
            <a:picLocks noChangeAspect="1" noChangeArrowheads="1"/>
          </p:cNvPicPr>
          <p:nvPr/>
        </p:nvPicPr>
        <p:blipFill>
          <a:blip r:embed="rId3"/>
          <a:srcRect/>
          <a:stretch>
            <a:fillRect/>
          </a:stretch>
        </p:blipFill>
        <p:spPr bwMode="auto">
          <a:xfrm>
            <a:off x="609600" y="1447800"/>
            <a:ext cx="7872598" cy="4343400"/>
          </a:xfrm>
          <a:prstGeom prst="rect">
            <a:avLst/>
          </a:prstGeom>
          <a:noFill/>
          <a:ln w="9525">
            <a:noFill/>
            <a:miter lim="800000"/>
            <a:headEnd/>
            <a:tailEnd/>
          </a:ln>
          <a:effectLst/>
        </p:spPr>
      </p:pic>
      <p:sp>
        <p:nvSpPr>
          <p:cNvPr id="4" name="Rectangle 3"/>
          <p:cNvSpPr/>
          <p:nvPr/>
        </p:nvSpPr>
        <p:spPr>
          <a:xfrm>
            <a:off x="76200" y="1885890"/>
            <a:ext cx="8839200" cy="400110"/>
          </a:xfrm>
          <a:prstGeom prst="rect">
            <a:avLst/>
          </a:prstGeom>
        </p:spPr>
        <p:txBody>
          <a:bodyPr wrap="square">
            <a:spAutoFit/>
          </a:bodyPr>
          <a:lstStyle/>
          <a:p>
            <a:pPr algn="ctr"/>
            <a:r>
              <a:rPr lang="en-US" sz="2000" dirty="0" smtClean="0">
                <a:ln>
                  <a:solidFill>
                    <a:schemeClr val="tx1"/>
                  </a:solidFill>
                </a:ln>
                <a:solidFill>
                  <a:srgbClr val="FF6600"/>
                </a:solidFill>
                <a:latin typeface="Sabon-Roman"/>
              </a:rPr>
              <a:t>Three-way </a:t>
            </a:r>
            <a:r>
              <a:rPr lang="en-US" sz="2000" dirty="0" smtClean="0">
                <a:ln>
                  <a:solidFill>
                    <a:schemeClr val="tx1"/>
                  </a:solidFill>
                </a:ln>
                <a:latin typeface="Sabon-Roman"/>
              </a:rPr>
              <a:t>handshake</a:t>
            </a:r>
            <a:endParaRPr lang="en-US" sz="2000" dirty="0" smtClean="0">
              <a:ln>
                <a:solidFill>
                  <a:schemeClr val="tx1"/>
                </a:solidFill>
              </a:ln>
              <a:latin typeface="Sabon-Roman"/>
            </a:endParaRP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prstClr val="black"/>
                  </a:solidFill>
                </a:ln>
                <a:solidFill>
                  <a:prstClr val="white"/>
                </a:solidFill>
                <a:latin typeface="Tahoma" pitchFamily="34" charset="0"/>
                <a:cs typeface="Tahoma" pitchFamily="34" charset="0"/>
              </a:rPr>
              <a:t>TCP connection termination</a:t>
            </a:r>
            <a:endParaRPr lang="th-TH" sz="44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949325" y="1242227"/>
            <a:ext cx="7280275" cy="4777573"/>
          </a:xfrm>
          <a:prstGeom prst="rect">
            <a:avLst/>
          </a:prstGeom>
          <a:noFill/>
          <a:ln w="9525">
            <a:noFill/>
            <a:miter lim="800000"/>
            <a:headEnd/>
            <a:tailEnd/>
          </a:ln>
          <a:effectLst/>
        </p:spPr>
      </p:pic>
      <p:sp>
        <p:nvSpPr>
          <p:cNvPr id="5" name="Rectangle 4"/>
          <p:cNvSpPr/>
          <p:nvPr/>
        </p:nvSpPr>
        <p:spPr>
          <a:xfrm>
            <a:off x="457200" y="1447800"/>
            <a:ext cx="8229600" cy="400110"/>
          </a:xfrm>
          <a:prstGeom prst="rect">
            <a:avLst/>
          </a:prstGeom>
        </p:spPr>
        <p:txBody>
          <a:bodyPr wrap="square">
            <a:spAutoFit/>
          </a:bodyPr>
          <a:lstStyle/>
          <a:p>
            <a:pPr algn="ctr"/>
            <a:r>
              <a:rPr lang="en-US" sz="2000" dirty="0" smtClean="0">
                <a:ln>
                  <a:solidFill>
                    <a:schemeClr val="tx1"/>
                  </a:solidFill>
                </a:ln>
                <a:solidFill>
                  <a:srgbClr val="C00000"/>
                </a:solidFill>
                <a:latin typeface="Sabon-Roman"/>
              </a:rPr>
              <a:t>Pair</a:t>
            </a:r>
            <a:r>
              <a:rPr lang="en-US" sz="2000" dirty="0" smtClean="0">
                <a:ln>
                  <a:solidFill>
                    <a:schemeClr val="tx1"/>
                  </a:solidFill>
                </a:ln>
                <a:latin typeface="Sabon-Roman"/>
              </a:rPr>
              <a:t> of </a:t>
            </a:r>
            <a:r>
              <a:rPr lang="en-US" sz="2000" dirty="0" smtClean="0">
                <a:ln>
                  <a:solidFill>
                    <a:schemeClr val="tx1"/>
                  </a:solidFill>
                </a:ln>
                <a:solidFill>
                  <a:srgbClr val="FF6600"/>
                </a:solidFill>
                <a:latin typeface="Sabon-Roman"/>
              </a:rPr>
              <a:t>tw</a:t>
            </a:r>
            <a:r>
              <a:rPr lang="en-US" sz="2000" dirty="0" smtClean="0">
                <a:ln>
                  <a:solidFill>
                    <a:schemeClr val="tx1"/>
                  </a:solidFill>
                </a:ln>
                <a:solidFill>
                  <a:srgbClr val="FF6600"/>
                </a:solidFill>
                <a:latin typeface="Sabon-Roman"/>
              </a:rPr>
              <a:t>o-way</a:t>
            </a:r>
            <a:r>
              <a:rPr lang="en-US" sz="2000" dirty="0" smtClean="0">
                <a:ln>
                  <a:solidFill>
                    <a:schemeClr val="tx1"/>
                  </a:solidFill>
                </a:ln>
                <a:latin typeface="Sabon-Roman"/>
              </a:rPr>
              <a:t> handshakes</a:t>
            </a:r>
            <a:endParaRPr lang="en-US" sz="2000" dirty="0" smtClean="0">
              <a:ln>
                <a:solidFill>
                  <a:schemeClr val="tx1"/>
                </a:solidFill>
              </a:ln>
              <a:latin typeface="Sabon-Roman"/>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prstClr val="black"/>
                  </a:solidFill>
                </a:ln>
                <a:solidFill>
                  <a:prstClr val="white"/>
                </a:solidFill>
                <a:latin typeface="Tahoma" pitchFamily="34" charset="0"/>
                <a:cs typeface="Tahoma" pitchFamily="34" charset="0"/>
              </a:rPr>
              <a:t>Sliding Window – Sender’s end</a:t>
            </a:r>
            <a:endParaRPr lang="th-TH" sz="44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393700" y="1600200"/>
            <a:ext cx="8521700" cy="2057400"/>
          </a:xfrm>
          <a:prstGeom prst="rect">
            <a:avLst/>
          </a:prstGeom>
          <a:noFill/>
          <a:ln w="9525">
            <a:noFill/>
            <a:miter lim="800000"/>
            <a:headEnd/>
            <a:tailEnd/>
          </a:ln>
          <a:effectLst/>
        </p:spPr>
      </p:pic>
      <p:pic>
        <p:nvPicPr>
          <p:cNvPr id="8" name="Picture 10"/>
          <p:cNvPicPr>
            <a:picLocks noChangeAspect="1" noChangeArrowheads="1"/>
          </p:cNvPicPr>
          <p:nvPr/>
        </p:nvPicPr>
        <p:blipFill>
          <a:blip r:embed="rId4"/>
          <a:srcRect/>
          <a:stretch>
            <a:fillRect/>
          </a:stretch>
        </p:blipFill>
        <p:spPr bwMode="auto">
          <a:xfrm>
            <a:off x="1040931" y="4114800"/>
            <a:ext cx="7341069" cy="1828800"/>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prstClr val="black"/>
                  </a:solidFill>
                </a:ln>
                <a:solidFill>
                  <a:prstClr val="white"/>
                </a:solidFill>
                <a:latin typeface="Tahoma" pitchFamily="34" charset="0"/>
                <a:cs typeface="Tahoma" pitchFamily="34" charset="0"/>
              </a:rPr>
              <a:t>Windows </a:t>
            </a:r>
            <a:r>
              <a:rPr lang="en-US" sz="3200" b="1" dirty="0" smtClean="0">
                <a:ln>
                  <a:solidFill>
                    <a:prstClr val="black"/>
                  </a:solidFill>
                </a:ln>
                <a:solidFill>
                  <a:prstClr val="white"/>
                </a:solidFill>
                <a:latin typeface="Tahoma" pitchFamily="34" charset="0"/>
                <a:cs typeface="Tahoma" pitchFamily="34" charset="0"/>
              </a:rPr>
              <a:t>Sliding/ Expanding/ Shrinking</a:t>
            </a:r>
            <a:endParaRPr lang="th-TH" sz="4400" b="1" dirty="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a:srcRect l="2627" b="53556"/>
          <a:stretch>
            <a:fillRect/>
          </a:stretch>
        </p:blipFill>
        <p:spPr bwMode="auto">
          <a:xfrm>
            <a:off x="457200" y="1752600"/>
            <a:ext cx="8474075" cy="1524000"/>
          </a:xfrm>
          <a:prstGeom prst="rect">
            <a:avLst/>
          </a:prstGeom>
          <a:noFill/>
          <a:ln w="9525">
            <a:noFill/>
            <a:miter lim="800000"/>
            <a:headEnd/>
            <a:tailEnd/>
          </a:ln>
          <a:effectLst/>
        </p:spPr>
      </p:pic>
      <p:pic>
        <p:nvPicPr>
          <p:cNvPr id="4" name="Picture 10"/>
          <p:cNvPicPr>
            <a:picLocks noChangeAspect="1" noChangeArrowheads="1"/>
          </p:cNvPicPr>
          <p:nvPr/>
        </p:nvPicPr>
        <p:blipFill>
          <a:blip r:embed="rId3">
            <a:clrChange>
              <a:clrFrom>
                <a:srgbClr val="FFFFFF"/>
              </a:clrFrom>
              <a:clrTo>
                <a:srgbClr val="FFFFFF">
                  <a:alpha val="0"/>
                </a:srgbClr>
              </a:clrTo>
            </a:clrChange>
          </a:blip>
          <a:srcRect l="3502" t="51234"/>
          <a:stretch>
            <a:fillRect/>
          </a:stretch>
        </p:blipFill>
        <p:spPr bwMode="auto">
          <a:xfrm>
            <a:off x="533400" y="1554480"/>
            <a:ext cx="8397875" cy="1600200"/>
          </a:xfrm>
          <a:prstGeom prst="rect">
            <a:avLst/>
          </a:prstGeom>
          <a:noFill/>
          <a:ln w="9525">
            <a:noFill/>
            <a:miter lim="800000"/>
            <a:headEnd/>
            <a:tailEnd/>
          </a:ln>
          <a:effectLst/>
        </p:spPr>
      </p:pic>
      <p:sp>
        <p:nvSpPr>
          <p:cNvPr id="5" name="Rectangle 4"/>
          <p:cNvSpPr/>
          <p:nvPr/>
        </p:nvSpPr>
        <p:spPr>
          <a:xfrm>
            <a:off x="152400" y="1066800"/>
            <a:ext cx="3124200" cy="461665"/>
          </a:xfrm>
          <a:prstGeom prst="rect">
            <a:avLst/>
          </a:prstGeom>
        </p:spPr>
        <p:txBody>
          <a:bodyPr wrap="square">
            <a:spAutoFit/>
          </a:bodyPr>
          <a:lstStyle/>
          <a:p>
            <a:pPr algn="ctr"/>
            <a:r>
              <a:rPr lang="en-US" sz="2400" b="1" dirty="0" smtClean="0">
                <a:ln w="0" cap="rnd" cmpd="thickThin">
                  <a:solidFill>
                    <a:schemeClr val="tx1"/>
                  </a:solidFill>
                  <a:bevel/>
                </a:ln>
                <a:solidFill>
                  <a:srgbClr val="C00000"/>
                </a:solidFill>
                <a:latin typeface="Kristen ITC" pitchFamily="66" charset="0"/>
                <a:cs typeface="Times New Roman" pitchFamily="18" charset="0"/>
              </a:rPr>
              <a:t>Sliding Windows</a:t>
            </a:r>
            <a:endParaRPr lang="en-US" sz="2400" dirty="0">
              <a:solidFill>
                <a:srgbClr val="C00000"/>
              </a:solidFill>
            </a:endParaRPr>
          </a:p>
        </p:txBody>
      </p:sp>
      <p:sp>
        <p:nvSpPr>
          <p:cNvPr id="8" name="Rectangle 7"/>
          <p:cNvSpPr/>
          <p:nvPr/>
        </p:nvSpPr>
        <p:spPr>
          <a:xfrm>
            <a:off x="0" y="3733800"/>
            <a:ext cx="9144000" cy="461665"/>
          </a:xfrm>
          <a:prstGeom prst="rect">
            <a:avLst/>
          </a:prstGeom>
        </p:spPr>
        <p:txBody>
          <a:bodyPr wrap="square">
            <a:spAutoFit/>
          </a:bodyPr>
          <a:lstStyle/>
          <a:p>
            <a:pPr algn="ctr"/>
            <a:r>
              <a:rPr lang="en-US" sz="2400" b="1" dirty="0" smtClean="0">
                <a:ln w="0" cap="rnd" cmpd="thickThin">
                  <a:solidFill>
                    <a:schemeClr val="tx1"/>
                  </a:solidFill>
                  <a:bevel/>
                </a:ln>
                <a:solidFill>
                  <a:srgbClr val="C00000"/>
                </a:solidFill>
                <a:latin typeface="Kristen ITC" pitchFamily="66" charset="0"/>
                <a:cs typeface="Times New Roman" pitchFamily="18" charset="0"/>
              </a:rPr>
              <a:t>Expanding/ Shrinking Windows </a:t>
            </a:r>
            <a:r>
              <a:rPr lang="en-US" b="1" dirty="0" smtClean="0">
                <a:ln w="0" cap="rnd" cmpd="thickThin">
                  <a:noFill/>
                  <a:bevel/>
                </a:ln>
                <a:cs typeface="Times New Roman" pitchFamily="18" charset="0"/>
              </a:rPr>
              <a:t>(based on receiver advertised window)</a:t>
            </a:r>
            <a:endParaRPr lang="en-US" dirty="0">
              <a:ln w="0" cap="rnd" cmpd="thickThin">
                <a:noFill/>
                <a:bevel/>
              </a:ln>
            </a:endParaRPr>
          </a:p>
        </p:txBody>
      </p:sp>
      <p:pic>
        <p:nvPicPr>
          <p:cNvPr id="9" name="Picture 13"/>
          <p:cNvPicPr>
            <a:picLocks noChangeAspect="1" noChangeArrowheads="1"/>
          </p:cNvPicPr>
          <p:nvPr/>
        </p:nvPicPr>
        <p:blipFill>
          <a:blip r:embed="rId4"/>
          <a:srcRect r="21885"/>
          <a:stretch>
            <a:fillRect/>
          </a:stretch>
        </p:blipFill>
        <p:spPr bwMode="auto">
          <a:xfrm>
            <a:off x="1223963" y="4721225"/>
            <a:ext cx="6777037" cy="1450975"/>
          </a:xfrm>
          <a:prstGeom prst="rect">
            <a:avLst/>
          </a:prstGeom>
          <a:noFill/>
          <a:ln w="9525">
            <a:noFill/>
            <a:miter lim="800000"/>
            <a:headEnd/>
            <a:tailEnd/>
          </a:ln>
          <a:effectLst/>
        </p:spPr>
      </p:pic>
      <p:pic>
        <p:nvPicPr>
          <p:cNvPr id="10"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60350" y="4721225"/>
            <a:ext cx="6750050" cy="1450975"/>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2076895" y="1226403"/>
            <a:ext cx="5009705" cy="830997"/>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find out the answers to:</a:t>
            </a:r>
          </a:p>
        </p:txBody>
      </p:sp>
      <p:sp>
        <p:nvSpPr>
          <p:cNvPr id="9" name="Rectangle 8"/>
          <p:cNvSpPr/>
          <p:nvPr/>
        </p:nvSpPr>
        <p:spPr>
          <a:xfrm>
            <a:off x="0" y="3055203"/>
            <a:ext cx="9144000" cy="73770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What are common TCP/ IP transport protocols</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endParaRPr lang="en-US" sz="32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
        <p:nvSpPr>
          <p:cNvPr id="10" name="Rectangle 9"/>
          <p:cNvSpPr/>
          <p:nvPr/>
        </p:nvSpPr>
        <p:spPr>
          <a:xfrm>
            <a:off x="76200" y="2209800"/>
            <a:ext cx="9144000" cy="717504"/>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What is the responsibility of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transport layer</a:t>
            </a: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FFFFFF"/>
                </a:solidFill>
                <a:latin typeface="Microsoft Sans Serif" pitchFamily="34" charset="0"/>
                <a:cs typeface="Microsoft Sans Serif" pitchFamily="34" charset="0"/>
              </a:rPr>
              <a:t> </a:t>
            </a:r>
            <a:endParaRPr lang="en-US" sz="31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TCP: Lost Segment</a:t>
            </a:r>
            <a:endParaRPr lang="th-TH" sz="4400" b="1" dirty="0" smtClean="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a:srcRect/>
          <a:stretch>
            <a:fillRect/>
          </a:stretch>
        </p:blipFill>
        <p:spPr bwMode="auto">
          <a:xfrm>
            <a:off x="852488" y="985838"/>
            <a:ext cx="6919912" cy="5567362"/>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TCP: Lost Acknowledgement</a:t>
            </a:r>
            <a:endParaRPr lang="th-TH" sz="4400" b="1" dirty="0" smtClean="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728663" y="1022350"/>
            <a:ext cx="7686675" cy="4808538"/>
          </a:xfrm>
          <a:prstGeom prst="rect">
            <a:avLst/>
          </a:prstGeom>
          <a:noFill/>
          <a:ln w="9525">
            <a:noFill/>
            <a:miter lim="800000"/>
            <a:headEnd/>
            <a:tailEnd/>
          </a:ln>
          <a:effectLst/>
        </p:spPr>
      </p:pic>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581400" y="1923633"/>
            <a:ext cx="4038600" cy="2800767"/>
          </a:xfrm>
          <a:prstGeom prst="rect">
            <a:avLst/>
          </a:prstGeom>
          <a:noFill/>
          <a:ln>
            <a:noFill/>
          </a:ln>
        </p:spPr>
        <p:txBody>
          <a:bodyPr wrap="square" rtlCol="0">
            <a:spAutoFit/>
          </a:bodyPr>
          <a:lstStyle/>
          <a:p>
            <a:r>
              <a:rPr lang="en-US" sz="4400" b="1" dirty="0" smtClean="0">
                <a:solidFill>
                  <a:schemeClr val="tx2">
                    <a:lumMod val="90000"/>
                  </a:schemeClr>
                </a:solidFill>
                <a:latin typeface="Consolas" pitchFamily="49" charset="0"/>
              </a:rPr>
              <a:t>Section 5.1:</a:t>
            </a:r>
          </a:p>
          <a:p>
            <a:r>
              <a:rPr lang="en-US" sz="4400" b="1" dirty="0" smtClean="0">
                <a:solidFill>
                  <a:prstClr val="white"/>
                </a:solidFill>
                <a:latin typeface="Consolas" pitchFamily="49" charset="0"/>
              </a:rPr>
              <a:t>End-to-End Protocols</a:t>
            </a:r>
            <a:r>
              <a:rPr lang="en-US" sz="4400" b="1" kern="1200" dirty="0" smtClean="0">
                <a:solidFill>
                  <a:prstClr val="white"/>
                </a:solidFill>
                <a:latin typeface="Consolas" pitchFamily="49" charset="0"/>
                <a:ea typeface="+mn-ea"/>
                <a:cs typeface="+mn-cs"/>
              </a:rPr>
              <a:t> </a:t>
            </a:r>
            <a:endParaRPr lang="en-US" sz="4400" b="1" kern="1200" dirty="0" smtClean="0">
              <a:solidFill>
                <a:prstClr val="white"/>
              </a:solidFill>
              <a:latin typeface="Consolas" pitchFamily="49" charset="0"/>
              <a:ea typeface="+mn-ea"/>
              <a:cs typeface="+mn-cs"/>
            </a:endParaRPr>
          </a:p>
          <a:p>
            <a:r>
              <a:rPr lang="en-US" sz="4400" b="1" dirty="0" smtClean="0">
                <a:solidFill>
                  <a:srgbClr val="C00000"/>
                </a:solidFill>
                <a:latin typeface="Consolas" pitchFamily="49" charset="0"/>
              </a:rPr>
              <a:t>[</a:t>
            </a:r>
            <a:r>
              <a:rPr lang="en-US" sz="4400" b="1" dirty="0" smtClean="0">
                <a:solidFill>
                  <a:srgbClr val="FF6600"/>
                </a:solidFill>
                <a:latin typeface="Consolas" pitchFamily="49" charset="0"/>
              </a:rPr>
              <a:t>P&amp;D</a:t>
            </a:r>
            <a:r>
              <a:rPr lang="en-US" sz="4400" b="1" dirty="0" smtClean="0">
                <a:solidFill>
                  <a:srgbClr val="C00000"/>
                </a:solidFill>
                <a:latin typeface="Consolas" pitchFamily="49" charset="0"/>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marR="0" lvl="0" indent="0" algn="ctr" fontAlgn="auto">
              <a:lnSpc>
                <a:spcPct val="100000"/>
              </a:lnSpc>
              <a:spcBef>
                <a:spcPts val="0"/>
              </a:spcBef>
              <a:spcAft>
                <a:spcPts val="0"/>
              </a:spcAft>
              <a:buClrTx/>
              <a:buSzTx/>
              <a:buFontTx/>
              <a:buNone/>
              <a:tabLst/>
              <a:defRPr/>
            </a:pPr>
            <a:r>
              <a:rPr lang="en-US" sz="4400" b="1" dirty="0" smtClean="0">
                <a:ln>
                  <a:solidFill>
                    <a:prstClr val="black"/>
                  </a:solidFill>
                </a:ln>
                <a:solidFill>
                  <a:prstClr val="white"/>
                </a:solidFill>
                <a:latin typeface="Tahoma" pitchFamily="34" charset="0"/>
                <a:cs typeface="Tahoma" pitchFamily="34" charset="0"/>
              </a:rPr>
              <a:t>References</a:t>
            </a:r>
            <a:endParaRPr lang="th-TH" sz="4400" b="1" dirty="0">
              <a:ln>
                <a:solidFill>
                  <a:prstClr val="black"/>
                </a:solidFill>
              </a:ln>
              <a:solidFill>
                <a:prstClr val="white"/>
              </a:solidFill>
              <a:latin typeface="Tahoma" pitchFamily="34" charset="0"/>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228599" y="1538514"/>
            <a:ext cx="3042209" cy="4024086"/>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atin typeface="Tahoma" pitchFamily="34" charset="0"/>
                <a:cs typeface="Tahoma" pitchFamily="34" charset="0"/>
              </a:rPr>
              <a:t>Recap: </a:t>
            </a:r>
            <a:r>
              <a:rPr lang="en-US" sz="3600" b="1" dirty="0" smtClean="0">
                <a:ln>
                  <a:solidFill>
                    <a:prstClr val="black"/>
                  </a:solidFill>
                </a:ln>
                <a:solidFill>
                  <a:prstClr val="white"/>
                </a:solidFill>
                <a:latin typeface="Tahoma" pitchFamily="34" charset="0"/>
                <a:cs typeface="Tahoma" pitchFamily="34" charset="0"/>
              </a:rPr>
              <a:t>How Layering Works?</a:t>
            </a:r>
            <a:endParaRPr lang="th-TH" sz="3600" b="1" dirty="0">
              <a:ln>
                <a:solidFill>
                  <a:prstClr val="black"/>
                </a:solidFill>
              </a:ln>
              <a:solidFill>
                <a:prstClr val="white"/>
              </a:solidFill>
              <a:latin typeface="Tahoma" pitchFamily="34" charset="0"/>
              <a:cs typeface="Tahoma" pitchFamily="34" charset="0"/>
            </a:endParaRPr>
          </a:p>
        </p:txBody>
      </p:sp>
      <p:grpSp>
        <p:nvGrpSpPr>
          <p:cNvPr id="6" name="Group 5"/>
          <p:cNvGrpSpPr/>
          <p:nvPr/>
        </p:nvGrpSpPr>
        <p:grpSpPr>
          <a:xfrm>
            <a:off x="381000" y="1066800"/>
            <a:ext cx="8382000" cy="5591175"/>
            <a:chOff x="381000" y="1066800"/>
            <a:chExt cx="8382000" cy="5591175"/>
          </a:xfrm>
        </p:grpSpPr>
        <p:pic>
          <p:nvPicPr>
            <p:cNvPr id="1026" name="Picture 2"/>
            <p:cNvPicPr>
              <a:picLocks noChangeAspect="1" noChangeArrowheads="1"/>
            </p:cNvPicPr>
            <p:nvPr/>
          </p:nvPicPr>
          <p:blipFill>
            <a:blip r:embed="rId3"/>
            <a:srcRect/>
            <a:stretch>
              <a:fillRect/>
            </a:stretch>
          </p:blipFill>
          <p:spPr bwMode="auto">
            <a:xfrm>
              <a:off x="381000" y="1066800"/>
              <a:ext cx="8382000" cy="5591175"/>
            </a:xfrm>
            <a:prstGeom prst="rect">
              <a:avLst/>
            </a:prstGeom>
            <a:noFill/>
            <a:ln w="9525">
              <a:noFill/>
              <a:miter lim="800000"/>
              <a:headEnd/>
              <a:tailEnd/>
            </a:ln>
          </p:spPr>
        </p:pic>
        <p:sp>
          <p:nvSpPr>
            <p:cNvPr id="5" name="TextBox 4"/>
            <p:cNvSpPr txBox="1"/>
            <p:nvPr/>
          </p:nvSpPr>
          <p:spPr>
            <a:xfrm>
              <a:off x="4114800" y="2938046"/>
              <a:ext cx="914400" cy="338554"/>
            </a:xfrm>
            <a:prstGeom prst="rect">
              <a:avLst/>
            </a:prstGeom>
            <a:solidFill>
              <a:srgbClr val="E6F9FA"/>
            </a:solidFill>
          </p:spPr>
          <p:txBody>
            <a:bodyPr wrap="square" rtlCol="0">
              <a:spAutoFit/>
            </a:bodyPr>
            <a:lstStyle/>
            <a:p>
              <a:r>
                <a:rPr lang="en-US" sz="1600" i="1" dirty="0" smtClean="0">
                  <a:latin typeface="Times New Roman" pitchFamily="18" charset="0"/>
                  <a:cs typeface="Times New Roman" pitchFamily="18" charset="0"/>
                </a:rPr>
                <a:t>segment</a:t>
              </a:r>
              <a:endParaRPr lang="en-US" sz="1600" i="1" dirty="0">
                <a:latin typeface="Times New Roman" pitchFamily="18" charset="0"/>
                <a:cs typeface="Times New Roman" pitchFamily="18" charset="0"/>
              </a:endParaRPr>
            </a:p>
          </p:txBody>
        </p:sp>
      </p:grpSp>
      <p:grpSp>
        <p:nvGrpSpPr>
          <p:cNvPr id="22" name="Group 21"/>
          <p:cNvGrpSpPr/>
          <p:nvPr/>
        </p:nvGrpSpPr>
        <p:grpSpPr>
          <a:xfrm>
            <a:off x="1447800" y="2590800"/>
            <a:ext cx="6248400" cy="914400"/>
            <a:chOff x="1447800" y="2590800"/>
            <a:chExt cx="6248400" cy="914400"/>
          </a:xfrm>
        </p:grpSpPr>
        <p:grpSp>
          <p:nvGrpSpPr>
            <p:cNvPr id="20" name="Group 19"/>
            <p:cNvGrpSpPr/>
            <p:nvPr/>
          </p:nvGrpSpPr>
          <p:grpSpPr>
            <a:xfrm>
              <a:off x="1447800" y="2971800"/>
              <a:ext cx="6248400" cy="533400"/>
              <a:chOff x="1447800" y="2971800"/>
              <a:chExt cx="6248400" cy="533400"/>
            </a:xfrm>
          </p:grpSpPr>
          <p:cxnSp>
            <p:nvCxnSpPr>
              <p:cNvPr id="8" name="Straight Arrow Connector 7"/>
              <p:cNvCxnSpPr/>
              <p:nvPr/>
            </p:nvCxnSpPr>
            <p:spPr bwMode="auto">
              <a:xfrm rot="10800000" flipV="1">
                <a:off x="1447800" y="2971800"/>
                <a:ext cx="2590800" cy="533400"/>
              </a:xfrm>
              <a:prstGeom prst="straightConnector1">
                <a:avLst/>
              </a:prstGeom>
              <a:noFill/>
              <a:ln w="76200" cap="flat" cmpd="sng" algn="ctr">
                <a:solidFill>
                  <a:srgbClr val="FF6600"/>
                </a:solidFill>
                <a:prstDash val="solid"/>
                <a:round/>
                <a:headEnd type="none" w="med" len="med"/>
                <a:tailEnd type="arrow"/>
              </a:ln>
              <a:effectLst/>
            </p:spPr>
          </p:cxnSp>
          <p:cxnSp>
            <p:nvCxnSpPr>
              <p:cNvPr id="10" name="Straight Arrow Connector 9"/>
              <p:cNvCxnSpPr/>
              <p:nvPr/>
            </p:nvCxnSpPr>
            <p:spPr bwMode="auto">
              <a:xfrm>
                <a:off x="5105400" y="2971800"/>
                <a:ext cx="2590800" cy="533400"/>
              </a:xfrm>
              <a:prstGeom prst="straightConnector1">
                <a:avLst/>
              </a:prstGeom>
              <a:noFill/>
              <a:ln w="76200" cap="flat" cmpd="sng" algn="ctr">
                <a:solidFill>
                  <a:srgbClr val="FF6600"/>
                </a:solidFill>
                <a:prstDash val="solid"/>
                <a:round/>
                <a:headEnd type="none" w="med" len="med"/>
                <a:tailEnd type="arrow"/>
              </a:ln>
              <a:effectLst/>
            </p:spPr>
          </p:cxnSp>
        </p:grpSp>
        <p:sp>
          <p:nvSpPr>
            <p:cNvPr id="21" name="Rounded Rectangle 20"/>
            <p:cNvSpPr/>
            <p:nvPr/>
          </p:nvSpPr>
          <p:spPr bwMode="auto">
            <a:xfrm>
              <a:off x="4038600" y="2590800"/>
              <a:ext cx="1066800" cy="685800"/>
            </a:xfrm>
            <a:prstGeom prst="roundRect">
              <a:avLst/>
            </a:pr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atin typeface="Tahoma" pitchFamily="34" charset="0"/>
                <a:cs typeface="Tahoma" pitchFamily="34" charset="0"/>
              </a:rPr>
              <a:t>Recap: </a:t>
            </a:r>
            <a:r>
              <a:rPr lang="en-US" sz="3600" b="1" dirty="0" smtClean="0">
                <a:ln>
                  <a:solidFill>
                    <a:prstClr val="black"/>
                  </a:solidFill>
                </a:ln>
                <a:solidFill>
                  <a:prstClr val="white"/>
                </a:solidFill>
                <a:latin typeface="Tahoma" pitchFamily="34" charset="0"/>
                <a:cs typeface="Tahoma" pitchFamily="34" charset="0"/>
              </a:rPr>
              <a:t>How Encapsulation Works?</a:t>
            </a:r>
            <a:endParaRPr lang="th-TH" sz="3600" b="1" dirty="0">
              <a:ln>
                <a:solidFill>
                  <a:prstClr val="black"/>
                </a:solidFill>
              </a:ln>
              <a:solidFill>
                <a:prstClr val="white"/>
              </a:solidFill>
              <a:latin typeface="Tahoma" pitchFamily="34" charset="0"/>
              <a:cs typeface="Tahoma" pitchFamily="34" charset="0"/>
            </a:endParaRPr>
          </a:p>
        </p:txBody>
      </p:sp>
      <p:sp>
        <p:nvSpPr>
          <p:cNvPr id="35" name="TextBox 34"/>
          <p:cNvSpPr txBox="1"/>
          <p:nvPr/>
        </p:nvSpPr>
        <p:spPr>
          <a:xfrm>
            <a:off x="6477000" y="1880175"/>
            <a:ext cx="1828800" cy="369332"/>
          </a:xfrm>
          <a:prstGeom prst="rect">
            <a:avLst/>
          </a:prstGeom>
          <a:solidFill>
            <a:srgbClr val="EEECE1">
              <a:lumMod val="9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GET / HTML/1.1</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TextBox 35"/>
          <p:cNvSpPr txBox="1"/>
          <p:nvPr/>
        </p:nvSpPr>
        <p:spPr>
          <a:xfrm>
            <a:off x="685800" y="5690175"/>
            <a:ext cx="4876800" cy="646331"/>
          </a:xfrm>
          <a:prstGeom prst="rect">
            <a:avLst/>
          </a:prstGeom>
          <a:solidFill>
            <a:srgbClr val="1F497D">
              <a:lumMod val="40000"/>
              <a:lumOff val="6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Source MAC address | Destination MAC address </a:t>
            </a:r>
            <a:r>
              <a:rPr kumimoji="0" lang="en-US" sz="1800" b="0" i="0" u="none" strike="noStrike" kern="1200" cap="none" spc="0" normalizeH="0" baseline="0" noProof="0" dirty="0">
                <a:ln>
                  <a:noFill/>
                </a:ln>
                <a:solidFill>
                  <a:prstClr val="black"/>
                </a:solidFill>
                <a:effectLst/>
                <a:uLnTx/>
                <a:uFillTx/>
                <a:latin typeface="Calibri"/>
                <a:ea typeface="+mn-ea"/>
                <a:cs typeface="+mn-cs"/>
              </a:rPr>
              <a:t>23:34:aa:bb:cc:dd      |       12:34:aa:bb:cc:dd  </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37" name="TextBox 36"/>
          <p:cNvSpPr txBox="1"/>
          <p:nvPr/>
        </p:nvSpPr>
        <p:spPr>
          <a:xfrm>
            <a:off x="7239000" y="5690175"/>
            <a:ext cx="990600" cy="646331"/>
          </a:xfrm>
          <a:prstGeom prst="rect">
            <a:avLst/>
          </a:prstGeom>
          <a:solidFill>
            <a:srgbClr val="1F497D">
              <a:lumMod val="40000"/>
              <a:lumOff val="6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FCS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8" name="TextBox 37"/>
          <p:cNvSpPr txBox="1"/>
          <p:nvPr/>
        </p:nvSpPr>
        <p:spPr>
          <a:xfrm>
            <a:off x="5562600" y="5690175"/>
            <a:ext cx="1676400" cy="646331"/>
          </a:xfrm>
          <a:prstGeom prst="rect">
            <a:avLst/>
          </a:prstGeom>
          <a:solidFill>
            <a:srgbClr val="9BBB59">
              <a:lumMod val="60000"/>
              <a:lumOff val="4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9" name="Straight Connector 38"/>
          <p:cNvCxnSpPr/>
          <p:nvPr/>
        </p:nvCxnSpPr>
        <p:spPr>
          <a:xfrm>
            <a:off x="3581400" y="5080575"/>
            <a:ext cx="1981200" cy="609600"/>
          </a:xfrm>
          <a:prstGeom prst="line">
            <a:avLst/>
          </a:prstGeom>
          <a:noFill/>
          <a:ln w="57150" cap="flat" cmpd="sng" algn="ctr">
            <a:solidFill>
              <a:srgbClr val="4F81BD">
                <a:shade val="60000"/>
                <a:satMod val="110000"/>
              </a:srgbClr>
            </a:solidFill>
            <a:prstDash val="sysDot"/>
          </a:ln>
          <a:effectLst/>
        </p:spPr>
      </p:cxnSp>
      <p:cxnSp>
        <p:nvCxnSpPr>
          <p:cNvPr id="40" name="Straight Connector 39"/>
          <p:cNvCxnSpPr/>
          <p:nvPr/>
        </p:nvCxnSpPr>
        <p:spPr>
          <a:xfrm rot="10800000" flipV="1">
            <a:off x="7162800" y="5004375"/>
            <a:ext cx="914400" cy="762000"/>
          </a:xfrm>
          <a:prstGeom prst="line">
            <a:avLst/>
          </a:prstGeom>
          <a:noFill/>
          <a:ln w="57150" cap="flat" cmpd="sng" algn="ctr">
            <a:solidFill>
              <a:srgbClr val="4F81BD">
                <a:shade val="60000"/>
                <a:satMod val="110000"/>
              </a:srgbClr>
            </a:solidFill>
            <a:prstDash val="sysDot"/>
          </a:ln>
          <a:effectLst/>
        </p:spPr>
      </p:cxnSp>
      <p:grpSp>
        <p:nvGrpSpPr>
          <p:cNvPr id="41" name="Group 57"/>
          <p:cNvGrpSpPr/>
          <p:nvPr/>
        </p:nvGrpSpPr>
        <p:grpSpPr>
          <a:xfrm>
            <a:off x="6553200" y="2184975"/>
            <a:ext cx="1600200" cy="1414740"/>
            <a:chOff x="6781800" y="2395260"/>
            <a:chExt cx="1600200" cy="1414740"/>
          </a:xfrm>
        </p:grpSpPr>
        <p:cxnSp>
          <p:nvCxnSpPr>
            <p:cNvPr id="42" name="Straight Connector 41"/>
            <p:cNvCxnSpPr/>
            <p:nvPr/>
          </p:nvCxnSpPr>
          <p:spPr>
            <a:xfrm rot="16200000" flipH="1">
              <a:off x="6743700" y="2509560"/>
              <a:ext cx="685800" cy="609600"/>
            </a:xfrm>
            <a:prstGeom prst="line">
              <a:avLst/>
            </a:prstGeom>
            <a:noFill/>
            <a:ln w="57150" cap="flat" cmpd="sng" algn="ctr">
              <a:solidFill>
                <a:srgbClr val="4F81BD">
                  <a:shade val="60000"/>
                  <a:satMod val="110000"/>
                </a:srgbClr>
              </a:solidFill>
              <a:prstDash val="sysDot"/>
            </a:ln>
            <a:effectLst/>
          </p:spPr>
        </p:cxnSp>
        <p:cxnSp>
          <p:nvCxnSpPr>
            <p:cNvPr id="43" name="Straight Connector 42"/>
            <p:cNvCxnSpPr/>
            <p:nvPr/>
          </p:nvCxnSpPr>
          <p:spPr>
            <a:xfrm rot="5400000">
              <a:off x="7962106" y="2813566"/>
              <a:ext cx="838200" cy="1588"/>
            </a:xfrm>
            <a:prstGeom prst="line">
              <a:avLst/>
            </a:prstGeom>
            <a:noFill/>
            <a:ln w="57150" cap="flat" cmpd="sng" algn="ctr">
              <a:solidFill>
                <a:srgbClr val="4F81BD">
                  <a:shade val="60000"/>
                  <a:satMod val="110000"/>
                </a:srgbClr>
              </a:solidFill>
              <a:prstDash val="sysDot"/>
            </a:ln>
            <a:effectLst/>
          </p:spPr>
        </p:cxnSp>
        <p:sp>
          <p:nvSpPr>
            <p:cNvPr id="44" name="TextBox 43"/>
            <p:cNvSpPr txBox="1"/>
            <p:nvPr/>
          </p:nvSpPr>
          <p:spPr>
            <a:xfrm>
              <a:off x="7315200" y="3163669"/>
              <a:ext cx="1066800" cy="646331"/>
            </a:xfrm>
            <a:prstGeom prst="rect">
              <a:avLst/>
            </a:prstGeom>
            <a:solidFill>
              <a:srgbClr val="EEECE1">
                <a:lumMod val="9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5" name="TextBox 44"/>
          <p:cNvSpPr txBox="1"/>
          <p:nvPr/>
        </p:nvSpPr>
        <p:spPr>
          <a:xfrm>
            <a:off x="3962400" y="2946975"/>
            <a:ext cx="3124200" cy="646331"/>
          </a:xfrm>
          <a:prstGeom prst="rect">
            <a:avLst/>
          </a:prstGeom>
          <a:solidFill>
            <a:srgbClr val="C0504D">
              <a:lumMod val="40000"/>
              <a:lumOff val="6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Source Port | Destination 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&gt; 1024           </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1" i="0" u="none" strike="noStrike" kern="1200" cap="none" spc="0" normalizeH="0" baseline="0" noProof="0" dirty="0">
                <a:ln>
                  <a:noFill/>
                </a:ln>
                <a:solidFill>
                  <a:srgbClr val="FF0000"/>
                </a:solidFill>
                <a:effectLst/>
                <a:uLnTx/>
                <a:uFillTx/>
                <a:latin typeface="Calibri"/>
                <a:ea typeface="+mn-ea"/>
                <a:cs typeface="+mn-cs"/>
              </a:rPr>
              <a:t> 80</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6" name="TextBox 45"/>
          <p:cNvSpPr txBox="1"/>
          <p:nvPr/>
        </p:nvSpPr>
        <p:spPr>
          <a:xfrm>
            <a:off x="7086600" y="2946975"/>
            <a:ext cx="1066800" cy="646331"/>
          </a:xfrm>
          <a:prstGeom prst="rect">
            <a:avLst/>
          </a:prstGeom>
          <a:solidFill>
            <a:srgbClr val="C0504D">
              <a:lumMod val="40000"/>
              <a:lumOff val="6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47" name="Straight Connector 46"/>
          <p:cNvCxnSpPr/>
          <p:nvPr/>
        </p:nvCxnSpPr>
        <p:spPr>
          <a:xfrm>
            <a:off x="4038600" y="3556575"/>
            <a:ext cx="3200400" cy="838200"/>
          </a:xfrm>
          <a:prstGeom prst="line">
            <a:avLst/>
          </a:prstGeom>
          <a:noFill/>
          <a:ln w="57150" cap="flat" cmpd="sng" algn="ctr">
            <a:solidFill>
              <a:srgbClr val="4F81BD">
                <a:shade val="60000"/>
                <a:satMod val="110000"/>
              </a:srgbClr>
            </a:solidFill>
            <a:prstDash val="sysDot"/>
          </a:ln>
          <a:effectLst/>
        </p:spPr>
      </p:cxnSp>
      <p:cxnSp>
        <p:nvCxnSpPr>
          <p:cNvPr id="48" name="Straight Connector 47"/>
          <p:cNvCxnSpPr/>
          <p:nvPr/>
        </p:nvCxnSpPr>
        <p:spPr>
          <a:xfrm rot="5400000">
            <a:off x="7771605" y="4013775"/>
            <a:ext cx="762000" cy="1588"/>
          </a:xfrm>
          <a:prstGeom prst="line">
            <a:avLst/>
          </a:prstGeom>
          <a:noFill/>
          <a:ln w="57150" cap="flat" cmpd="sng" algn="ctr">
            <a:solidFill>
              <a:srgbClr val="4F81BD">
                <a:shade val="60000"/>
                <a:satMod val="110000"/>
              </a:srgbClr>
            </a:solidFill>
            <a:prstDash val="sysDot"/>
          </a:ln>
          <a:effectLst/>
        </p:spPr>
      </p:cxnSp>
      <p:sp>
        <p:nvSpPr>
          <p:cNvPr id="49" name="TextBox 48"/>
          <p:cNvSpPr txBox="1"/>
          <p:nvPr/>
        </p:nvSpPr>
        <p:spPr>
          <a:xfrm>
            <a:off x="7162800" y="4394775"/>
            <a:ext cx="1066800" cy="646331"/>
          </a:xfrm>
          <a:prstGeom prst="rect">
            <a:avLst/>
          </a:prstGeom>
          <a:solidFill>
            <a:srgbClr val="C0504D">
              <a:lumMod val="40000"/>
              <a:lumOff val="6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TextBox 49"/>
          <p:cNvSpPr txBox="1"/>
          <p:nvPr/>
        </p:nvSpPr>
        <p:spPr>
          <a:xfrm>
            <a:off x="3581400" y="4394775"/>
            <a:ext cx="3581400" cy="646331"/>
          </a:xfrm>
          <a:prstGeom prst="rect">
            <a:avLst/>
          </a:prstGeom>
          <a:solidFill>
            <a:srgbClr val="9BBB59">
              <a:lumMod val="60000"/>
              <a:lumOff val="40000"/>
            </a:srgbClr>
          </a:solidFill>
          <a:ln>
            <a:solidFill>
              <a:sysClr val="windowText" lastClr="0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Source IP               | Destination IP      </a:t>
            </a:r>
          </a:p>
          <a:p>
            <a:pPr lvl="0"/>
            <a:r>
              <a:rPr lang="en-US" b="1" dirty="0">
                <a:solidFill>
                  <a:srgbClr val="FF0000"/>
                </a:solidFill>
                <a:latin typeface="Calibri"/>
              </a:rPr>
              <a:t>202.125.157.150</a:t>
            </a:r>
            <a:r>
              <a:rPr kumimoji="0" lang="en-US" sz="1800" b="1" i="0" u="none" strike="noStrike" kern="1200" cap="none" spc="0" normalizeH="0" baseline="0" noProof="0" dirty="0">
                <a:ln>
                  <a:noFill/>
                </a:ln>
                <a:solidFill>
                  <a:srgbClr val="FF0000"/>
                </a:solidFill>
                <a:effectLst/>
                <a:uLnTx/>
                <a:uFillTx/>
                <a:latin typeface="Calibri"/>
                <a:ea typeface="+mn-ea"/>
                <a:cs typeface="+mn-cs"/>
              </a:rPr>
              <a:t> | </a:t>
            </a:r>
            <a:r>
              <a:rPr lang="en-US" b="1" noProof="0" dirty="0" smtClean="0">
                <a:solidFill>
                  <a:srgbClr val="FF0000"/>
                </a:solidFill>
                <a:latin typeface="Calibri"/>
              </a:rPr>
              <a:t> </a:t>
            </a:r>
            <a:r>
              <a:rPr lang="en-US" b="1" dirty="0" smtClean="0">
                <a:solidFill>
                  <a:srgbClr val="FF0000"/>
                </a:solidFill>
                <a:latin typeface="Calibri"/>
              </a:rPr>
              <a:t>79.140.80.57</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1" name="TextBox 50"/>
          <p:cNvSpPr txBox="1"/>
          <p:nvPr/>
        </p:nvSpPr>
        <p:spPr>
          <a:xfrm>
            <a:off x="7162800" y="4394775"/>
            <a:ext cx="1066800" cy="646331"/>
          </a:xfrm>
          <a:prstGeom prst="rect">
            <a:avLst/>
          </a:prstGeom>
          <a:solidFill>
            <a:srgbClr val="9BBB59">
              <a:lumMod val="60000"/>
              <a:lumOff val="40000"/>
            </a:srgbClr>
          </a:solidFill>
          <a:ln>
            <a:solidFill>
              <a:sysClr val="windowText" lastClr="0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Payload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a:ea typeface="+mn-ea"/>
                <a:cs typeface="+mn-cs"/>
              </a:rPr>
              <a:t> </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52" name="Group 79"/>
          <p:cNvGrpSpPr/>
          <p:nvPr/>
        </p:nvGrpSpPr>
        <p:grpSpPr>
          <a:xfrm>
            <a:off x="2514600" y="1752600"/>
            <a:ext cx="3810000" cy="584775"/>
            <a:chOff x="2819400" y="1981200"/>
            <a:chExt cx="3810000" cy="584775"/>
          </a:xfrm>
        </p:grpSpPr>
        <p:sp>
          <p:nvSpPr>
            <p:cNvPr id="53" name="TextBox 52"/>
            <p:cNvSpPr txBox="1"/>
            <p:nvPr/>
          </p:nvSpPr>
          <p:spPr>
            <a:xfrm>
              <a:off x="2819400" y="1981200"/>
              <a:ext cx="31242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Application data</a:t>
              </a:r>
            </a:p>
          </p:txBody>
        </p:sp>
        <p:cxnSp>
          <p:nvCxnSpPr>
            <p:cNvPr id="54" name="Straight Arrow Connector 53"/>
            <p:cNvCxnSpPr/>
            <p:nvPr/>
          </p:nvCxnSpPr>
          <p:spPr>
            <a:xfrm>
              <a:off x="5791200" y="2286000"/>
              <a:ext cx="838200" cy="1588"/>
            </a:xfrm>
            <a:prstGeom prst="straightConnector1">
              <a:avLst/>
            </a:prstGeom>
            <a:noFill/>
            <a:ln w="76200" cap="flat" cmpd="sng" algn="ctr">
              <a:solidFill>
                <a:srgbClr val="4F81BD">
                  <a:shade val="60000"/>
                  <a:satMod val="110000"/>
                </a:srgbClr>
              </a:solidFill>
              <a:prstDash val="solid"/>
              <a:tailEnd type="arrow"/>
            </a:ln>
            <a:effectLst/>
          </p:spPr>
        </p:cxnSp>
      </p:grpSp>
      <p:grpSp>
        <p:nvGrpSpPr>
          <p:cNvPr id="55" name="Group 80"/>
          <p:cNvGrpSpPr/>
          <p:nvPr/>
        </p:nvGrpSpPr>
        <p:grpSpPr>
          <a:xfrm>
            <a:off x="533400" y="2971800"/>
            <a:ext cx="3276600" cy="584775"/>
            <a:chOff x="3352800" y="1981200"/>
            <a:chExt cx="3276600" cy="584775"/>
          </a:xfrm>
        </p:grpSpPr>
        <p:sp>
          <p:nvSpPr>
            <p:cNvPr id="56" name="TextBox 55"/>
            <p:cNvSpPr txBox="1"/>
            <p:nvPr/>
          </p:nvSpPr>
          <p:spPr>
            <a:xfrm>
              <a:off x="3352800" y="1981200"/>
              <a:ext cx="25908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TCP </a:t>
              </a:r>
              <a:r>
                <a:rPr kumimoji="0" lang="en-US" sz="3200" b="1" i="0" u="none" strike="noStrike" kern="1200" cap="none" spc="0" normalizeH="0" baseline="0" noProof="0" dirty="0">
                  <a:ln>
                    <a:noFill/>
                  </a:ln>
                  <a:solidFill>
                    <a:srgbClr val="C00000"/>
                  </a:solidFill>
                  <a:effectLst/>
                  <a:uLnTx/>
                  <a:uFillTx/>
                  <a:latin typeface="Calibri"/>
                  <a:ea typeface="+mn-ea"/>
                  <a:cs typeface="+mn-cs"/>
                </a:rPr>
                <a:t>Segment</a:t>
              </a:r>
            </a:p>
          </p:txBody>
        </p:sp>
        <p:cxnSp>
          <p:nvCxnSpPr>
            <p:cNvPr id="57" name="Straight Arrow Connector 56"/>
            <p:cNvCxnSpPr/>
            <p:nvPr/>
          </p:nvCxnSpPr>
          <p:spPr>
            <a:xfrm>
              <a:off x="5791200" y="2286000"/>
              <a:ext cx="838200" cy="1588"/>
            </a:xfrm>
            <a:prstGeom prst="straightConnector1">
              <a:avLst/>
            </a:prstGeom>
            <a:noFill/>
            <a:ln w="76200" cap="flat" cmpd="sng" algn="ctr">
              <a:solidFill>
                <a:srgbClr val="4F81BD">
                  <a:shade val="60000"/>
                  <a:satMod val="110000"/>
                </a:srgbClr>
              </a:solidFill>
              <a:prstDash val="solid"/>
              <a:tailEnd type="arrow"/>
            </a:ln>
            <a:effectLst/>
          </p:spPr>
        </p:cxnSp>
      </p:grpSp>
      <p:grpSp>
        <p:nvGrpSpPr>
          <p:cNvPr id="58" name="Group 83"/>
          <p:cNvGrpSpPr/>
          <p:nvPr/>
        </p:nvGrpSpPr>
        <p:grpSpPr>
          <a:xfrm>
            <a:off x="304800" y="4699575"/>
            <a:ext cx="2590800" cy="838199"/>
            <a:chOff x="3352800" y="1981200"/>
            <a:chExt cx="2590800" cy="838199"/>
          </a:xfrm>
        </p:grpSpPr>
        <p:sp>
          <p:nvSpPr>
            <p:cNvPr id="59" name="TextBox 58"/>
            <p:cNvSpPr txBox="1"/>
            <p:nvPr/>
          </p:nvSpPr>
          <p:spPr>
            <a:xfrm>
              <a:off x="3352800" y="1981200"/>
              <a:ext cx="25908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MAC </a:t>
              </a:r>
              <a:r>
                <a:rPr kumimoji="0" lang="en-US" sz="3200" b="1" i="0" u="none" strike="noStrike" kern="1200" cap="none" spc="0" normalizeH="0" baseline="0" noProof="0" dirty="0">
                  <a:ln>
                    <a:noFill/>
                  </a:ln>
                  <a:solidFill>
                    <a:srgbClr val="C00000"/>
                  </a:solidFill>
                  <a:effectLst/>
                  <a:uLnTx/>
                  <a:uFillTx/>
                  <a:latin typeface="Calibri"/>
                  <a:ea typeface="+mn-ea"/>
                  <a:cs typeface="+mn-cs"/>
                </a:rPr>
                <a:t>Frame</a:t>
              </a:r>
            </a:p>
          </p:txBody>
        </p:sp>
        <p:cxnSp>
          <p:nvCxnSpPr>
            <p:cNvPr id="60" name="Straight Arrow Connector 59"/>
            <p:cNvCxnSpPr>
              <a:stCxn id="59" idx="2"/>
            </p:cNvCxnSpPr>
            <p:nvPr/>
          </p:nvCxnSpPr>
          <p:spPr>
            <a:xfrm rot="16200000" flipH="1">
              <a:off x="4826288" y="2387887"/>
              <a:ext cx="253425" cy="609600"/>
            </a:xfrm>
            <a:prstGeom prst="straightConnector1">
              <a:avLst/>
            </a:prstGeom>
            <a:noFill/>
            <a:ln w="76200" cap="flat" cmpd="sng" algn="ctr">
              <a:solidFill>
                <a:srgbClr val="4F81BD">
                  <a:shade val="60000"/>
                  <a:satMod val="110000"/>
                </a:srgbClr>
              </a:solidFill>
              <a:prstDash val="solid"/>
              <a:tailEnd type="arrow"/>
            </a:ln>
            <a:effectLst/>
          </p:spPr>
        </p:cxnSp>
      </p:grpSp>
      <p:grpSp>
        <p:nvGrpSpPr>
          <p:cNvPr id="61" name="Group 90"/>
          <p:cNvGrpSpPr/>
          <p:nvPr/>
        </p:nvGrpSpPr>
        <p:grpSpPr>
          <a:xfrm>
            <a:off x="457200" y="4013775"/>
            <a:ext cx="2819400" cy="584775"/>
            <a:chOff x="3352800" y="1981200"/>
            <a:chExt cx="2819400" cy="584775"/>
          </a:xfrm>
        </p:grpSpPr>
        <p:sp>
          <p:nvSpPr>
            <p:cNvPr id="62" name="TextBox 61"/>
            <p:cNvSpPr txBox="1"/>
            <p:nvPr/>
          </p:nvSpPr>
          <p:spPr>
            <a:xfrm>
              <a:off x="3352800" y="1981200"/>
              <a:ext cx="25908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IP </a:t>
              </a:r>
              <a:r>
                <a:rPr kumimoji="0" lang="en-US" sz="3200" b="1" i="0" u="none" strike="noStrike" kern="1200" cap="none" spc="0" normalizeH="0" baseline="0" noProof="0" dirty="0">
                  <a:ln>
                    <a:noFill/>
                  </a:ln>
                  <a:solidFill>
                    <a:srgbClr val="C00000"/>
                  </a:solidFill>
                  <a:effectLst/>
                  <a:uLnTx/>
                  <a:uFillTx/>
                  <a:latin typeface="Calibri"/>
                  <a:ea typeface="+mn-ea"/>
                  <a:cs typeface="+mn-cs"/>
                </a:rPr>
                <a:t>Packet</a:t>
              </a:r>
            </a:p>
          </p:txBody>
        </p:sp>
        <p:cxnSp>
          <p:nvCxnSpPr>
            <p:cNvPr id="63" name="Straight Arrow Connector 62"/>
            <p:cNvCxnSpPr/>
            <p:nvPr/>
          </p:nvCxnSpPr>
          <p:spPr>
            <a:xfrm>
              <a:off x="5029200" y="2362200"/>
              <a:ext cx="1143000" cy="152400"/>
            </a:xfrm>
            <a:prstGeom prst="straightConnector1">
              <a:avLst/>
            </a:prstGeom>
            <a:noFill/>
            <a:ln w="76200" cap="flat" cmpd="sng" algn="ctr">
              <a:solidFill>
                <a:srgbClr val="4F81BD">
                  <a:shade val="60000"/>
                  <a:satMod val="110000"/>
                </a:srgbClr>
              </a:solidFill>
              <a:prstDash val="solid"/>
              <a:tailEnd type="arrow"/>
            </a:ln>
            <a:effectLst/>
          </p:spPr>
        </p:cxnSp>
      </p:grpSp>
      <p:sp>
        <p:nvSpPr>
          <p:cNvPr id="64" name="Rectangle 63"/>
          <p:cNvSpPr/>
          <p:nvPr/>
        </p:nvSpPr>
        <p:spPr>
          <a:xfrm>
            <a:off x="0" y="990600"/>
            <a:ext cx="9220200" cy="400110"/>
          </a:xfrm>
          <a:prstGeom prst="rect">
            <a:avLst/>
          </a:prstGeom>
        </p:spPr>
        <p:txBody>
          <a:bodyPr wrap="square">
            <a:spAutoFit/>
          </a:bodyPr>
          <a:lstStyle/>
          <a:p>
            <a:pPr algn="ctr"/>
            <a:r>
              <a:rPr lang="en-US" sz="2000" b="1" dirty="0" smtClean="0">
                <a:ln w="0" cap="rnd" cmpd="thickThin">
                  <a:noFill/>
                  <a:bevel/>
                </a:ln>
                <a:solidFill>
                  <a:prstClr val="black"/>
                </a:solidFill>
                <a:latin typeface="Microsoft Sans Serif" pitchFamily="34" charset="0"/>
                <a:cs typeface="Microsoft Sans Serif" pitchFamily="34" charset="0"/>
              </a:rPr>
              <a:t>Imagine you’d like to open a website (let’s say </a:t>
            </a:r>
            <a:r>
              <a:rPr lang="en-US" sz="2000" b="1" dirty="0" smtClean="0">
                <a:ln w="0" cap="rnd" cmpd="thickThin">
                  <a:solidFill>
                    <a:schemeClr val="tx1"/>
                  </a:solidFill>
                  <a:bevel/>
                </a:ln>
                <a:solidFill>
                  <a:srgbClr val="FF6600"/>
                </a:solidFill>
                <a:latin typeface="Microsoft Sans Serif" pitchFamily="34" charset="0"/>
                <a:cs typeface="Microsoft Sans Serif" pitchFamily="34" charset="0"/>
              </a:rPr>
              <a:t>www.cricinfo.com</a:t>
            </a:r>
            <a:r>
              <a:rPr lang="en-US" sz="2000" b="1" dirty="0" smtClean="0">
                <a:ln w="0" cap="rnd" cmpd="thickThin">
                  <a:noFill/>
                  <a:bevel/>
                </a:ln>
                <a:solidFill>
                  <a:prstClr val="black"/>
                </a:solidFill>
                <a:latin typeface="Microsoft Sans Serif" pitchFamily="34" charset="0"/>
                <a:cs typeface="Microsoft Sans Serif" pitchFamily="34" charset="0"/>
              </a:rPr>
              <a:t>) </a:t>
            </a:r>
            <a:endParaRPr lang="en-US" sz="2000" dirty="0" smtClean="0">
              <a:ln w="0" cap="rnd" cmpd="thickThin">
                <a:noFill/>
                <a:bevel/>
              </a:ln>
              <a:solidFill>
                <a:prstClr val="black"/>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p:cTn id="21" dur="500" fill="hold"/>
                                        <p:tgtEl>
                                          <p:spTgt spid="45"/>
                                        </p:tgtEl>
                                        <p:attrNameLst>
                                          <p:attrName>ppt_w</p:attrName>
                                        </p:attrNameLst>
                                      </p:cBhvr>
                                      <p:tavLst>
                                        <p:tav tm="0">
                                          <p:val>
                                            <p:fltVal val="0"/>
                                          </p:val>
                                        </p:tav>
                                        <p:tav tm="100000">
                                          <p:val>
                                            <p:strVal val="#ppt_w"/>
                                          </p:val>
                                        </p:tav>
                                      </p:tavLst>
                                    </p:anim>
                                    <p:anim calcmode="lin" valueType="num">
                                      <p:cBhvr>
                                        <p:cTn id="22" dur="500" fill="hold"/>
                                        <p:tgtEl>
                                          <p:spTgt spid="45"/>
                                        </p:tgtEl>
                                        <p:attrNameLst>
                                          <p:attrName>ppt_h</p:attrName>
                                        </p:attrNameLst>
                                      </p:cBhvr>
                                      <p:tavLst>
                                        <p:tav tm="0">
                                          <p:val>
                                            <p:fltVal val="0"/>
                                          </p:val>
                                        </p:tav>
                                        <p:tav tm="100000">
                                          <p:val>
                                            <p:strVal val="#ppt_h"/>
                                          </p:val>
                                        </p:tav>
                                      </p:tavLst>
                                    </p:anim>
                                    <p:animEffect transition="in" filter="fade">
                                      <p:cBhvr>
                                        <p:cTn id="23" dur="500"/>
                                        <p:tgtEl>
                                          <p:spTgt spid="45"/>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53"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p:cTn id="33" dur="500" fill="hold"/>
                                        <p:tgtEl>
                                          <p:spTgt spid="48"/>
                                        </p:tgtEl>
                                        <p:attrNameLst>
                                          <p:attrName>ppt_w</p:attrName>
                                        </p:attrNameLst>
                                      </p:cBhvr>
                                      <p:tavLst>
                                        <p:tav tm="0">
                                          <p:val>
                                            <p:fltVal val="0"/>
                                          </p:val>
                                        </p:tav>
                                        <p:tav tm="100000">
                                          <p:val>
                                            <p:strVal val="#ppt_w"/>
                                          </p:val>
                                        </p:tav>
                                      </p:tavLst>
                                    </p:anim>
                                    <p:anim calcmode="lin" valueType="num">
                                      <p:cBhvr>
                                        <p:cTn id="34" dur="500" fill="hold"/>
                                        <p:tgtEl>
                                          <p:spTgt spid="48"/>
                                        </p:tgtEl>
                                        <p:attrNameLst>
                                          <p:attrName>ppt_h</p:attrName>
                                        </p:attrNameLst>
                                      </p:cBhvr>
                                      <p:tavLst>
                                        <p:tav tm="0">
                                          <p:val>
                                            <p:fltVal val="0"/>
                                          </p:val>
                                        </p:tav>
                                        <p:tav tm="100000">
                                          <p:val>
                                            <p:strVal val="#ppt_h"/>
                                          </p:val>
                                        </p:tav>
                                      </p:tavLst>
                                    </p:anim>
                                    <p:animEffect transition="in" filter="fade">
                                      <p:cBhvr>
                                        <p:cTn id="35" dur="500"/>
                                        <p:tgtEl>
                                          <p:spTgt spid="48"/>
                                        </p:tgtEl>
                                      </p:cBhvr>
                                    </p:animEffect>
                                  </p:childTnLst>
                                </p:cTn>
                              </p:par>
                              <p:par>
                                <p:cTn id="36" presetID="53" presetClass="entr" presetSubtype="0"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p:cTn id="38" dur="500" fill="hold"/>
                                        <p:tgtEl>
                                          <p:spTgt spid="47"/>
                                        </p:tgtEl>
                                        <p:attrNameLst>
                                          <p:attrName>ppt_w</p:attrName>
                                        </p:attrNameLst>
                                      </p:cBhvr>
                                      <p:tavLst>
                                        <p:tav tm="0">
                                          <p:val>
                                            <p:fltVal val="0"/>
                                          </p:val>
                                        </p:tav>
                                        <p:tav tm="100000">
                                          <p:val>
                                            <p:strVal val="#ppt_w"/>
                                          </p:val>
                                        </p:tav>
                                      </p:tavLst>
                                    </p:anim>
                                    <p:anim calcmode="lin" valueType="num">
                                      <p:cBhvr>
                                        <p:cTn id="39" dur="500" fill="hold"/>
                                        <p:tgtEl>
                                          <p:spTgt spid="47"/>
                                        </p:tgtEl>
                                        <p:attrNameLst>
                                          <p:attrName>ppt_h</p:attrName>
                                        </p:attrNameLst>
                                      </p:cBhvr>
                                      <p:tavLst>
                                        <p:tav tm="0">
                                          <p:val>
                                            <p:fltVal val="0"/>
                                          </p:val>
                                        </p:tav>
                                        <p:tav tm="100000">
                                          <p:val>
                                            <p:strVal val="#ppt_h"/>
                                          </p:val>
                                        </p:tav>
                                      </p:tavLst>
                                    </p:anim>
                                    <p:animEffect transition="in" filter="fade">
                                      <p:cBhvr>
                                        <p:cTn id="40" dur="500"/>
                                        <p:tgtEl>
                                          <p:spTgt spid="47"/>
                                        </p:tgtEl>
                                      </p:cBhvr>
                                    </p:animEffec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p:cTn id="47" dur="500" fill="hold"/>
                                        <p:tgtEl>
                                          <p:spTgt spid="50"/>
                                        </p:tgtEl>
                                        <p:attrNameLst>
                                          <p:attrName>ppt_w</p:attrName>
                                        </p:attrNameLst>
                                      </p:cBhvr>
                                      <p:tavLst>
                                        <p:tav tm="0">
                                          <p:val>
                                            <p:fltVal val="0"/>
                                          </p:val>
                                        </p:tav>
                                        <p:tav tm="100000">
                                          <p:val>
                                            <p:strVal val="#ppt_w"/>
                                          </p:val>
                                        </p:tav>
                                      </p:tavLst>
                                    </p:anim>
                                    <p:anim calcmode="lin" valueType="num">
                                      <p:cBhvr>
                                        <p:cTn id="48" dur="500" fill="hold"/>
                                        <p:tgtEl>
                                          <p:spTgt spid="50"/>
                                        </p:tgtEl>
                                        <p:attrNameLst>
                                          <p:attrName>ppt_h</p:attrName>
                                        </p:attrNameLst>
                                      </p:cBhvr>
                                      <p:tavLst>
                                        <p:tav tm="0">
                                          <p:val>
                                            <p:fltVal val="0"/>
                                          </p:val>
                                        </p:tav>
                                        <p:tav tm="100000">
                                          <p:val>
                                            <p:strVal val="#ppt_h"/>
                                          </p:val>
                                        </p:tav>
                                      </p:tavLst>
                                    </p:anim>
                                    <p:animEffect transition="in" filter="fade">
                                      <p:cBhvr>
                                        <p:cTn id="49" dur="500"/>
                                        <p:tgtEl>
                                          <p:spTgt spid="50"/>
                                        </p:tgtEl>
                                      </p:cBhvr>
                                    </p:animEffec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53"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Effect transition="in" filter="fade">
                                      <p:cBhvr>
                                        <p:cTn id="61" dur="500"/>
                                        <p:tgtEl>
                                          <p:spTgt spid="40"/>
                                        </p:tgtEl>
                                      </p:cBhvr>
                                    </p:animEffect>
                                  </p:childTnLst>
                                </p:cTn>
                              </p:par>
                              <p:par>
                                <p:cTn id="62" presetID="53" presetClass="entr" presetSubtype="0" fill="hold" nodeType="with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p:cTn id="64" dur="500" fill="hold"/>
                                        <p:tgtEl>
                                          <p:spTgt spid="39"/>
                                        </p:tgtEl>
                                        <p:attrNameLst>
                                          <p:attrName>ppt_w</p:attrName>
                                        </p:attrNameLst>
                                      </p:cBhvr>
                                      <p:tavLst>
                                        <p:tav tm="0">
                                          <p:val>
                                            <p:fltVal val="0"/>
                                          </p:val>
                                        </p:tav>
                                        <p:tav tm="100000">
                                          <p:val>
                                            <p:strVal val="#ppt_w"/>
                                          </p:val>
                                        </p:tav>
                                      </p:tavLst>
                                    </p:anim>
                                    <p:anim calcmode="lin" valueType="num">
                                      <p:cBhvr>
                                        <p:cTn id="65" dur="500" fill="hold"/>
                                        <p:tgtEl>
                                          <p:spTgt spid="39"/>
                                        </p:tgtEl>
                                        <p:attrNameLst>
                                          <p:attrName>ppt_h</p:attrName>
                                        </p:attrNameLst>
                                      </p:cBhvr>
                                      <p:tavLst>
                                        <p:tav tm="0">
                                          <p:val>
                                            <p:fltVal val="0"/>
                                          </p:val>
                                        </p:tav>
                                        <p:tav tm="100000">
                                          <p:val>
                                            <p:strVal val="#ppt_h"/>
                                          </p:val>
                                        </p:tav>
                                      </p:tavLst>
                                    </p:anim>
                                    <p:animEffect transition="in" filter="fade">
                                      <p:cBhvr>
                                        <p:cTn id="66" dur="500"/>
                                        <p:tgtEl>
                                          <p:spTgt spid="39"/>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p:cTn id="73" dur="500" fill="hold"/>
                                        <p:tgtEl>
                                          <p:spTgt spid="37"/>
                                        </p:tgtEl>
                                        <p:attrNameLst>
                                          <p:attrName>ppt_w</p:attrName>
                                        </p:attrNameLst>
                                      </p:cBhvr>
                                      <p:tavLst>
                                        <p:tav tm="0">
                                          <p:val>
                                            <p:fltVal val="0"/>
                                          </p:val>
                                        </p:tav>
                                        <p:tav tm="100000">
                                          <p:val>
                                            <p:strVal val="#ppt_w"/>
                                          </p:val>
                                        </p:tav>
                                      </p:tavLst>
                                    </p:anim>
                                    <p:anim calcmode="lin" valueType="num">
                                      <p:cBhvr>
                                        <p:cTn id="74" dur="500" fill="hold"/>
                                        <p:tgtEl>
                                          <p:spTgt spid="37"/>
                                        </p:tgtEl>
                                        <p:attrNameLst>
                                          <p:attrName>ppt_h</p:attrName>
                                        </p:attrNameLst>
                                      </p:cBhvr>
                                      <p:tavLst>
                                        <p:tav tm="0">
                                          <p:val>
                                            <p:fltVal val="0"/>
                                          </p:val>
                                        </p:tav>
                                        <p:tav tm="100000">
                                          <p:val>
                                            <p:strVal val="#ppt_h"/>
                                          </p:val>
                                        </p:tav>
                                      </p:tavLst>
                                    </p:anim>
                                    <p:animEffect transition="in" filter="fade">
                                      <p:cBhvr>
                                        <p:cTn id="75" dur="500"/>
                                        <p:tgtEl>
                                          <p:spTgt spid="37"/>
                                        </p:tgtEl>
                                      </p:cBhvr>
                                    </p:animEffect>
                                  </p:childTnLst>
                                </p:cTn>
                              </p:par>
                              <p:par>
                                <p:cTn id="76" presetID="53"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fltVal val="0"/>
                                          </p:val>
                                        </p:tav>
                                        <p:tav tm="100000">
                                          <p:val>
                                            <p:strVal val="#ppt_w"/>
                                          </p:val>
                                        </p:tav>
                                      </p:tavLst>
                                    </p:anim>
                                    <p:anim calcmode="lin" valueType="num">
                                      <p:cBhvr>
                                        <p:cTn id="79" dur="500" fill="hold"/>
                                        <p:tgtEl>
                                          <p:spTgt spid="36"/>
                                        </p:tgtEl>
                                        <p:attrNameLst>
                                          <p:attrName>ppt_h</p:attrName>
                                        </p:attrNameLst>
                                      </p:cBhvr>
                                      <p:tavLst>
                                        <p:tav tm="0">
                                          <p:val>
                                            <p:fltVal val="0"/>
                                          </p:val>
                                        </p:tav>
                                        <p:tav tm="100000">
                                          <p:val>
                                            <p:strVal val="#ppt_h"/>
                                          </p:val>
                                        </p:tav>
                                      </p:tavLst>
                                    </p:anim>
                                    <p:animEffect transition="in" filter="fade">
                                      <p:cBhvr>
                                        <p:cTn id="80" dur="500"/>
                                        <p:tgtEl>
                                          <p:spTgt spid="36"/>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45" grpId="0" animBg="1"/>
      <p:bldP spid="46" grpId="0" animBg="1"/>
      <p:bldP spid="49" grpId="0" animBg="1"/>
      <p:bldP spid="50"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34"/>
          <p:cNvPicPr>
            <a:picLocks noChangeArrowheads="1"/>
          </p:cNvPicPr>
          <p:nvPr/>
        </p:nvPicPr>
        <p:blipFill>
          <a:blip r:embed="rId2"/>
          <a:srcRect/>
          <a:stretch>
            <a:fillRect/>
          </a:stretch>
        </p:blipFill>
        <p:spPr bwMode="auto">
          <a:xfrm>
            <a:off x="228600" y="1981201"/>
            <a:ext cx="1347787" cy="1689100"/>
          </a:xfrm>
          <a:prstGeom prst="rect">
            <a:avLst/>
          </a:prstGeom>
          <a:noFill/>
          <a:ln w="9525">
            <a:noFill/>
            <a:miter lim="800000"/>
            <a:headEnd/>
            <a:tailEnd/>
          </a:ln>
          <a:effectLst/>
        </p:spPr>
      </p:pic>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atin typeface="Tahoma" pitchFamily="34" charset="0"/>
                <a:cs typeface="Tahoma" pitchFamily="34" charset="0"/>
              </a:rPr>
              <a:t>Recap: </a:t>
            </a:r>
            <a:r>
              <a:rPr lang="en-US" sz="3600" b="1" dirty="0" smtClean="0">
                <a:ln>
                  <a:solidFill>
                    <a:prstClr val="black"/>
                  </a:solidFill>
                </a:ln>
                <a:solidFill>
                  <a:prstClr val="white"/>
                </a:solidFill>
                <a:latin typeface="Tahoma" pitchFamily="34" charset="0"/>
                <a:cs typeface="Tahoma" pitchFamily="34" charset="0"/>
              </a:rPr>
              <a:t>How Encapsulation Works?</a:t>
            </a:r>
            <a:endParaRPr lang="th-TH" sz="3600" b="1" dirty="0">
              <a:ln>
                <a:solidFill>
                  <a:prstClr val="black"/>
                </a:solidFill>
              </a:ln>
              <a:solidFill>
                <a:prstClr val="white"/>
              </a:solidFill>
              <a:latin typeface="Tahoma" pitchFamily="34" charset="0"/>
              <a:cs typeface="Tahoma" pitchFamily="34" charset="0"/>
            </a:endParaRPr>
          </a:p>
        </p:txBody>
      </p:sp>
      <p:pic>
        <p:nvPicPr>
          <p:cNvPr id="72"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 y="2286000"/>
            <a:ext cx="685800" cy="603250"/>
          </a:xfrm>
          <a:prstGeom prst="rect">
            <a:avLst/>
          </a:prstGeom>
          <a:noFill/>
          <a:ln w="9525">
            <a:noFill/>
            <a:miter lim="800000"/>
            <a:headEnd/>
            <a:tailEnd/>
          </a:ln>
          <a:effectLst/>
        </p:spPr>
      </p:pic>
      <p:sp>
        <p:nvSpPr>
          <p:cNvPr id="74" name="Curved Down Arrow 73"/>
          <p:cNvSpPr/>
          <p:nvPr/>
        </p:nvSpPr>
        <p:spPr>
          <a:xfrm>
            <a:off x="1676400" y="2895600"/>
            <a:ext cx="5867400" cy="838200"/>
          </a:xfrm>
          <a:prstGeom prst="curvedDownArrow">
            <a:avLst/>
          </a:prstGeom>
          <a:solidFill>
            <a:srgbClr val="F79646"/>
          </a:solidFill>
          <a:ln w="12700" cap="flat" cmpd="sng" algn="ctr">
            <a:solidFill>
              <a:srgbClr val="4F81BD">
                <a:shade val="50000"/>
              </a:srgbClr>
            </a:solidFill>
            <a:prstDash val="solid"/>
          </a:ln>
          <a:effectLst/>
        </p:spPr>
        <p:txBody>
          <a:bodyPr rtlCol="0" anchor="ctr"/>
          <a:lstStyle/>
          <a:p>
            <a:pPr lvl="0" algn="ctr">
              <a:defRPr/>
            </a:pPr>
            <a:r>
              <a:rPr lang="en-US" sz="2400" b="1" kern="0" dirty="0" smtClean="0">
                <a:ln>
                  <a:solidFill>
                    <a:schemeClr val="tx1"/>
                  </a:solidFill>
                </a:ln>
                <a:solidFill>
                  <a:srgbClr val="FF6600"/>
                </a:solidFill>
                <a:latin typeface="Calibri"/>
              </a:rPr>
              <a:t>HTTP Request</a:t>
            </a:r>
            <a:endParaRPr lang="en-US" sz="2400" b="1" kern="0" dirty="0">
              <a:ln>
                <a:solidFill>
                  <a:schemeClr val="tx1"/>
                </a:solidFill>
              </a:ln>
              <a:solidFill>
                <a:srgbClr val="FF6600"/>
              </a:solidFill>
              <a:latin typeface="Calibri"/>
            </a:endParaRPr>
          </a:p>
        </p:txBody>
      </p:sp>
      <p:sp>
        <p:nvSpPr>
          <p:cNvPr id="78" name="Rectangle 77"/>
          <p:cNvSpPr/>
          <p:nvPr/>
        </p:nvSpPr>
        <p:spPr>
          <a:xfrm>
            <a:off x="838200" y="3743980"/>
            <a:ext cx="1447799" cy="461665"/>
          </a:xfrm>
          <a:prstGeom prst="rect">
            <a:avLst/>
          </a:prstGeom>
          <a:noFill/>
          <a:ln w="12700" cap="flat" cmpd="sng" algn="ctr">
            <a:noFill/>
            <a:prstDash val="solid"/>
          </a:ln>
          <a:effectLst/>
        </p:spPr>
        <p:txBody>
          <a:bodyPr wrap="square">
            <a:spAutoFit/>
          </a:bodyPr>
          <a:lstStyle/>
          <a:p>
            <a:pPr algn="ctr"/>
            <a:r>
              <a:rPr lang="en-US" sz="2400" b="1" dirty="0" smtClean="0">
                <a:ln>
                  <a:solidFill>
                    <a:schemeClr val="tx1"/>
                  </a:solidFill>
                </a:ln>
                <a:solidFill>
                  <a:srgbClr val="FF6600"/>
                </a:solidFill>
                <a:latin typeface="Calibri"/>
              </a:rPr>
              <a:t>Browser</a:t>
            </a:r>
            <a:endParaRPr lang="en-US" sz="2400" b="1" dirty="0">
              <a:ln>
                <a:solidFill>
                  <a:schemeClr val="tx1"/>
                </a:solidFill>
              </a:ln>
              <a:solidFill>
                <a:srgbClr val="FF6600"/>
              </a:solidFill>
              <a:latin typeface="Calibri"/>
            </a:endParaRPr>
          </a:p>
        </p:txBody>
      </p:sp>
      <p:grpSp>
        <p:nvGrpSpPr>
          <p:cNvPr id="59" name="Group 58"/>
          <p:cNvGrpSpPr/>
          <p:nvPr/>
        </p:nvGrpSpPr>
        <p:grpSpPr>
          <a:xfrm>
            <a:off x="2286000" y="2248547"/>
            <a:ext cx="4876800" cy="532106"/>
            <a:chOff x="2895600" y="2096147"/>
            <a:chExt cx="5006694" cy="532106"/>
          </a:xfrm>
        </p:grpSpPr>
        <p:grpSp>
          <p:nvGrpSpPr>
            <p:cNvPr id="47" name="Group 46"/>
            <p:cNvGrpSpPr/>
            <p:nvPr/>
          </p:nvGrpSpPr>
          <p:grpSpPr>
            <a:xfrm>
              <a:off x="2895600" y="2096147"/>
              <a:ext cx="2111094" cy="494653"/>
              <a:chOff x="2895600" y="2096147"/>
              <a:chExt cx="2111094" cy="494653"/>
            </a:xfrm>
          </p:grpSpPr>
          <p:pic>
            <p:nvPicPr>
              <p:cNvPr id="13" name="Picture 4"/>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2895600" y="2096147"/>
                <a:ext cx="663294" cy="494653"/>
              </a:xfrm>
              <a:prstGeom prst="rect">
                <a:avLst/>
              </a:prstGeom>
              <a:noFill/>
              <a:ln w="9525">
                <a:noFill/>
                <a:miter lim="800000"/>
                <a:headEnd/>
                <a:tailEnd/>
              </a:ln>
            </p:spPr>
          </p:pic>
          <p:grpSp>
            <p:nvGrpSpPr>
              <p:cNvPr id="28" name="Group 27"/>
              <p:cNvGrpSpPr/>
              <p:nvPr/>
            </p:nvGrpSpPr>
            <p:grpSpPr>
              <a:xfrm>
                <a:off x="3505200" y="2189240"/>
                <a:ext cx="838200" cy="249160"/>
                <a:chOff x="2057400" y="2162940"/>
                <a:chExt cx="838200" cy="249160"/>
              </a:xfrm>
            </p:grpSpPr>
            <p:cxnSp>
              <p:nvCxnSpPr>
                <p:cNvPr id="29" name="Straight Connector 28"/>
                <p:cNvCxnSpPr/>
                <p:nvPr/>
              </p:nvCxnSpPr>
              <p:spPr>
                <a:xfrm rot="10800000">
                  <a:off x="2444956" y="2162940"/>
                  <a:ext cx="450644" cy="1805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365119" y="2220963"/>
                  <a:ext cx="228481" cy="1135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a:off x="2057400" y="2286000"/>
                  <a:ext cx="494198" cy="1261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2" name="Picture 4"/>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4343400" y="2096147"/>
                <a:ext cx="663294" cy="494653"/>
              </a:xfrm>
              <a:prstGeom prst="rect">
                <a:avLst/>
              </a:prstGeom>
              <a:noFill/>
              <a:ln w="9525">
                <a:noFill/>
                <a:miter lim="800000"/>
                <a:headEnd/>
                <a:tailEnd/>
              </a:ln>
            </p:spPr>
          </p:pic>
        </p:grpSp>
        <p:grpSp>
          <p:nvGrpSpPr>
            <p:cNvPr id="48" name="Group 47"/>
            <p:cNvGrpSpPr/>
            <p:nvPr/>
          </p:nvGrpSpPr>
          <p:grpSpPr>
            <a:xfrm>
              <a:off x="4953000" y="2133600"/>
              <a:ext cx="2949294" cy="494653"/>
              <a:chOff x="2057400" y="2096147"/>
              <a:chExt cx="2949294" cy="494653"/>
            </a:xfrm>
          </p:grpSpPr>
          <p:pic>
            <p:nvPicPr>
              <p:cNvPr id="49" name="Picture 4"/>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2895600" y="2096147"/>
                <a:ext cx="663294" cy="494653"/>
              </a:xfrm>
              <a:prstGeom prst="rect">
                <a:avLst/>
              </a:prstGeom>
              <a:noFill/>
              <a:ln w="9525">
                <a:noFill/>
                <a:miter lim="800000"/>
                <a:headEnd/>
                <a:tailEnd/>
              </a:ln>
            </p:spPr>
          </p:pic>
          <p:grpSp>
            <p:nvGrpSpPr>
              <p:cNvPr id="50" name="Group 20"/>
              <p:cNvGrpSpPr/>
              <p:nvPr/>
            </p:nvGrpSpPr>
            <p:grpSpPr>
              <a:xfrm>
                <a:off x="2057400" y="2162940"/>
                <a:ext cx="838200" cy="249160"/>
                <a:chOff x="2057400" y="2162940"/>
                <a:chExt cx="838200" cy="249160"/>
              </a:xfrm>
            </p:grpSpPr>
            <p:cxnSp>
              <p:nvCxnSpPr>
                <p:cNvPr id="56" name="Straight Connector 55"/>
                <p:cNvCxnSpPr>
                  <a:stCxn id="49" idx="1"/>
                </p:cNvCxnSpPr>
                <p:nvPr/>
              </p:nvCxnSpPr>
              <p:spPr>
                <a:xfrm rot="10800000">
                  <a:off x="2444956" y="2162940"/>
                  <a:ext cx="450644" cy="1805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2365119" y="2220963"/>
                  <a:ext cx="228481" cy="1135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0800000">
                  <a:off x="2057400" y="2286000"/>
                  <a:ext cx="494198" cy="1261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Group 27"/>
              <p:cNvGrpSpPr/>
              <p:nvPr/>
            </p:nvGrpSpPr>
            <p:grpSpPr>
              <a:xfrm>
                <a:off x="3505200" y="2189240"/>
                <a:ext cx="838200" cy="249160"/>
                <a:chOff x="2057400" y="2162940"/>
                <a:chExt cx="838200" cy="249160"/>
              </a:xfrm>
            </p:grpSpPr>
            <p:cxnSp>
              <p:nvCxnSpPr>
                <p:cNvPr id="53" name="Straight Connector 52"/>
                <p:cNvCxnSpPr/>
                <p:nvPr/>
              </p:nvCxnSpPr>
              <p:spPr>
                <a:xfrm rot="10800000">
                  <a:off x="2444956" y="2162940"/>
                  <a:ext cx="450644" cy="18053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365119" y="2220963"/>
                  <a:ext cx="228481" cy="1135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0800000">
                  <a:off x="2057400" y="2286000"/>
                  <a:ext cx="494198" cy="1261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52" name="Picture 4"/>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4343400" y="2096147"/>
                <a:ext cx="663294" cy="494653"/>
              </a:xfrm>
              <a:prstGeom prst="rect">
                <a:avLst/>
              </a:prstGeom>
              <a:noFill/>
              <a:ln w="9525">
                <a:noFill/>
                <a:miter lim="800000"/>
                <a:headEnd/>
                <a:tailEnd/>
              </a:ln>
            </p:spPr>
          </p:pic>
        </p:grpSp>
      </p:grpSp>
      <p:grpSp>
        <p:nvGrpSpPr>
          <p:cNvPr id="35" name="Group 34"/>
          <p:cNvGrpSpPr/>
          <p:nvPr/>
        </p:nvGrpSpPr>
        <p:grpSpPr>
          <a:xfrm>
            <a:off x="1295400" y="2057400"/>
            <a:ext cx="1066800" cy="1143000"/>
            <a:chOff x="1295400" y="1905000"/>
            <a:chExt cx="1066800" cy="1143000"/>
          </a:xfrm>
        </p:grpSpPr>
        <p:cxnSp>
          <p:nvCxnSpPr>
            <p:cNvPr id="68" name="Straight Connector 67"/>
            <p:cNvCxnSpPr/>
            <p:nvPr/>
          </p:nvCxnSpPr>
          <p:spPr>
            <a:xfrm rot="10800000">
              <a:off x="1828800" y="23622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rot="5400000">
              <a:off x="991394" y="2209006"/>
              <a:ext cx="1143000" cy="534988"/>
              <a:chOff x="1752598" y="2894014"/>
              <a:chExt cx="1143000" cy="534988"/>
            </a:xfrm>
          </p:grpSpPr>
          <p:cxnSp>
            <p:nvCxnSpPr>
              <p:cNvPr id="63" name="Straight Connector 62"/>
              <p:cNvCxnSpPr/>
              <p:nvPr/>
            </p:nvCxnSpPr>
            <p:spPr>
              <a:xfrm rot="5400000">
                <a:off x="2018504" y="3161508"/>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752598" y="2894014"/>
                <a:ext cx="1143000" cy="158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p:cNvGrpSpPr/>
          <p:nvPr/>
        </p:nvGrpSpPr>
        <p:grpSpPr>
          <a:xfrm>
            <a:off x="7086600" y="1981200"/>
            <a:ext cx="1066800" cy="1143000"/>
            <a:chOff x="1295400" y="1905000"/>
            <a:chExt cx="1066800" cy="1143000"/>
          </a:xfrm>
        </p:grpSpPr>
        <p:cxnSp>
          <p:nvCxnSpPr>
            <p:cNvPr id="37" name="Straight Connector 36"/>
            <p:cNvCxnSpPr/>
            <p:nvPr/>
          </p:nvCxnSpPr>
          <p:spPr>
            <a:xfrm rot="10800000">
              <a:off x="1828800" y="2362200"/>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66"/>
            <p:cNvGrpSpPr/>
            <p:nvPr/>
          </p:nvGrpSpPr>
          <p:grpSpPr>
            <a:xfrm rot="5400000">
              <a:off x="991394" y="2209006"/>
              <a:ext cx="1143000" cy="534988"/>
              <a:chOff x="1752598" y="2894014"/>
              <a:chExt cx="1143000" cy="534988"/>
            </a:xfrm>
          </p:grpSpPr>
          <p:cxnSp>
            <p:nvCxnSpPr>
              <p:cNvPr id="39" name="Straight Connector 38"/>
              <p:cNvCxnSpPr/>
              <p:nvPr/>
            </p:nvCxnSpPr>
            <p:spPr>
              <a:xfrm rot="5400000">
                <a:off x="2018504" y="3161508"/>
                <a:ext cx="5334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752598" y="2894014"/>
                <a:ext cx="1143000" cy="158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pic>
        <p:nvPicPr>
          <p:cNvPr id="71" name="Picture 2"/>
          <p:cNvPicPr>
            <a:picLocks noChangeAspect="1" noChangeArrowheads="1"/>
          </p:cNvPicPr>
          <p:nvPr/>
        </p:nvPicPr>
        <p:blipFill>
          <a:blip r:embed="rId5">
            <a:clrChange>
              <a:clrFrom>
                <a:srgbClr val="000000"/>
              </a:clrFrom>
              <a:clrTo>
                <a:srgbClr val="000000">
                  <a:alpha val="0"/>
                </a:srgbClr>
              </a:clrTo>
            </a:clrChange>
          </a:blip>
          <a:srcRect/>
          <a:stretch>
            <a:fillRect/>
          </a:stretch>
        </p:blipFill>
        <p:spPr bwMode="auto">
          <a:xfrm>
            <a:off x="7772400" y="1905000"/>
            <a:ext cx="1234440" cy="1676400"/>
          </a:xfrm>
          <a:prstGeom prst="rect">
            <a:avLst/>
          </a:prstGeom>
          <a:noFill/>
          <a:ln w="9525">
            <a:noFill/>
            <a:miter lim="800000"/>
            <a:headEnd/>
            <a:tailEnd/>
          </a:ln>
          <a:effectLst/>
        </p:spPr>
      </p:pic>
      <p:grpSp>
        <p:nvGrpSpPr>
          <p:cNvPr id="80" name="Group 79"/>
          <p:cNvGrpSpPr/>
          <p:nvPr/>
        </p:nvGrpSpPr>
        <p:grpSpPr>
          <a:xfrm>
            <a:off x="6324600" y="3743980"/>
            <a:ext cx="2666999" cy="904220"/>
            <a:chOff x="6477000" y="2905780"/>
            <a:chExt cx="2666999" cy="904220"/>
          </a:xfrm>
        </p:grpSpPr>
        <p:sp>
          <p:nvSpPr>
            <p:cNvPr id="73" name="Rectangle 72"/>
            <p:cNvSpPr/>
            <p:nvPr/>
          </p:nvSpPr>
          <p:spPr>
            <a:xfrm>
              <a:off x="6477000" y="2905780"/>
              <a:ext cx="2666999" cy="461665"/>
            </a:xfrm>
            <a:prstGeom prst="rect">
              <a:avLst/>
            </a:prstGeom>
            <a:noFill/>
            <a:ln w="12700" cap="flat" cmpd="sng" algn="ctr">
              <a:noFill/>
              <a:prstDash val="solid"/>
            </a:ln>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smtClean="0">
                  <a:ln>
                    <a:solidFill>
                      <a:schemeClr val="tx1"/>
                    </a:solidFill>
                  </a:ln>
                  <a:solidFill>
                    <a:srgbClr val="FF6600"/>
                  </a:solidFill>
                  <a:effectLst/>
                  <a:uLnTx/>
                  <a:uFillTx/>
                  <a:latin typeface="Calibri"/>
                  <a:ea typeface="+mn-ea"/>
                  <a:cs typeface="+mn-cs"/>
                </a:rPr>
                <a:t>Cricinfo</a:t>
              </a:r>
              <a:r>
                <a:rPr kumimoji="0" lang="en-US" sz="2400" b="1" i="0" u="none" strike="noStrike" kern="1200" cap="none" spc="0" normalizeH="0" noProof="0" dirty="0" smtClean="0">
                  <a:ln>
                    <a:solidFill>
                      <a:schemeClr val="tx1"/>
                    </a:solidFill>
                  </a:ln>
                  <a:solidFill>
                    <a:srgbClr val="FF6600"/>
                  </a:solidFill>
                  <a:effectLst/>
                  <a:uLnTx/>
                  <a:uFillTx/>
                  <a:latin typeface="Calibri"/>
                  <a:ea typeface="+mn-ea"/>
                  <a:cs typeface="+mn-cs"/>
                </a:rPr>
                <a:t> </a:t>
              </a:r>
              <a:r>
                <a:rPr kumimoji="0" lang="en-US" sz="2400" b="1" i="0" u="none" strike="noStrike" kern="1200" cap="none" spc="0" normalizeH="0" baseline="0" noProof="0" dirty="0" err="1" smtClean="0">
                  <a:ln>
                    <a:solidFill>
                      <a:schemeClr val="tx1"/>
                    </a:solidFill>
                  </a:ln>
                  <a:solidFill>
                    <a:srgbClr val="FF6600"/>
                  </a:solidFill>
                  <a:effectLst/>
                  <a:uLnTx/>
                  <a:uFillTx/>
                  <a:latin typeface="Calibri"/>
                  <a:ea typeface="+mn-ea"/>
                  <a:cs typeface="+mn-cs"/>
                </a:rPr>
                <a:t>Webserver</a:t>
              </a:r>
              <a:endParaRPr kumimoji="0" lang="en-US" sz="2400" b="1" i="0" u="none" strike="noStrike" kern="1200" cap="none" spc="0" normalizeH="0" baseline="0" noProof="0" dirty="0">
                <a:ln>
                  <a:solidFill>
                    <a:schemeClr val="tx1"/>
                  </a:solidFill>
                </a:ln>
                <a:solidFill>
                  <a:srgbClr val="FF6600"/>
                </a:solidFill>
                <a:effectLst/>
                <a:uLnTx/>
                <a:uFillTx/>
                <a:latin typeface="Calibri"/>
                <a:ea typeface="+mn-ea"/>
                <a:cs typeface="+mn-cs"/>
              </a:endParaRPr>
            </a:p>
          </p:txBody>
        </p:sp>
        <p:sp>
          <p:nvSpPr>
            <p:cNvPr id="42" name="Rectangle 41"/>
            <p:cNvSpPr/>
            <p:nvPr/>
          </p:nvSpPr>
          <p:spPr>
            <a:xfrm>
              <a:off x="6705600" y="3348335"/>
              <a:ext cx="2225289" cy="461665"/>
            </a:xfrm>
            <a:prstGeom prst="rect">
              <a:avLst/>
            </a:prstGeom>
          </p:spPr>
          <p:txBody>
            <a:bodyPr wrap="none">
              <a:spAutoFit/>
            </a:bodyPr>
            <a:lstStyle/>
            <a:p>
              <a:r>
                <a:rPr lang="en-US" sz="2400" b="1" dirty="0" smtClean="0">
                  <a:solidFill>
                    <a:srgbClr val="FF0000"/>
                  </a:solidFill>
                  <a:latin typeface="Calibri"/>
                </a:rPr>
                <a:t>79.140.80.57</a:t>
              </a:r>
              <a:r>
                <a:rPr lang="en-US" sz="2400" b="1" dirty="0" smtClean="0">
                  <a:ln>
                    <a:solidFill>
                      <a:sysClr val="windowText" lastClr="000000"/>
                    </a:solidFill>
                  </a:ln>
                  <a:solidFill>
                    <a:srgbClr val="FF6600"/>
                  </a:solidFill>
                  <a:latin typeface="Calibri"/>
                </a:rPr>
                <a:t>:</a:t>
              </a:r>
              <a:r>
                <a:rPr lang="en-US" sz="2400" b="1" dirty="0" smtClean="0">
                  <a:latin typeface="Calibri"/>
                </a:rPr>
                <a:t>80</a:t>
              </a:r>
              <a:endParaRPr lang="en-US" sz="2400" dirty="0"/>
            </a:p>
          </p:txBody>
        </p:sp>
      </p:grpSp>
      <p:sp>
        <p:nvSpPr>
          <p:cNvPr id="43" name="Rectangle 42"/>
          <p:cNvSpPr/>
          <p:nvPr/>
        </p:nvSpPr>
        <p:spPr>
          <a:xfrm>
            <a:off x="121455" y="4186535"/>
            <a:ext cx="3002745" cy="461665"/>
          </a:xfrm>
          <a:prstGeom prst="rect">
            <a:avLst/>
          </a:prstGeom>
        </p:spPr>
        <p:txBody>
          <a:bodyPr wrap="none">
            <a:spAutoFit/>
          </a:bodyPr>
          <a:lstStyle/>
          <a:p>
            <a:r>
              <a:rPr lang="en-US" sz="2400" b="1" dirty="0" smtClean="0">
                <a:solidFill>
                  <a:srgbClr val="FF0000"/>
                </a:solidFill>
                <a:latin typeface="Calibri"/>
              </a:rPr>
              <a:t>202.125.157.150</a:t>
            </a:r>
            <a:r>
              <a:rPr lang="en-US" sz="2400" b="1" dirty="0" smtClean="0">
                <a:ln>
                  <a:solidFill>
                    <a:sysClr val="windowText" lastClr="000000"/>
                  </a:solidFill>
                </a:ln>
                <a:solidFill>
                  <a:srgbClr val="FF6600"/>
                </a:solidFill>
                <a:latin typeface="Calibri"/>
              </a:rPr>
              <a:t>:</a:t>
            </a:r>
            <a:r>
              <a:rPr lang="en-US" sz="2400" b="1" dirty="0" smtClean="0">
                <a:latin typeface="Calibri"/>
              </a:rPr>
              <a:t>2123</a:t>
            </a:r>
            <a:endParaRPr lang="en-US" sz="2400" dirty="0"/>
          </a:p>
        </p:txBody>
      </p:sp>
      <p:grpSp>
        <p:nvGrpSpPr>
          <p:cNvPr id="46" name="Group 45"/>
          <p:cNvGrpSpPr/>
          <p:nvPr/>
        </p:nvGrpSpPr>
        <p:grpSpPr>
          <a:xfrm>
            <a:off x="609600" y="4724637"/>
            <a:ext cx="6995588" cy="1371363"/>
            <a:chOff x="609600" y="4419599"/>
            <a:chExt cx="6995588" cy="1371363"/>
          </a:xfrm>
        </p:grpSpPr>
        <p:sp>
          <p:nvSpPr>
            <p:cNvPr id="77" name="Curved Down Arrow 76"/>
            <p:cNvSpPr/>
            <p:nvPr/>
          </p:nvSpPr>
          <p:spPr>
            <a:xfrm rot="10800000">
              <a:off x="609600" y="4419599"/>
              <a:ext cx="6995588" cy="1371363"/>
            </a:xfrm>
            <a:prstGeom prst="curvedDownArrow">
              <a:avLst/>
            </a:prstGeom>
            <a:solidFill>
              <a:srgbClr val="F79646"/>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a:ea typeface="+mn-ea"/>
                <a:cs typeface="+mn-cs"/>
              </a:endParaRPr>
            </a:p>
          </p:txBody>
        </p:sp>
        <p:sp>
          <p:nvSpPr>
            <p:cNvPr id="45" name="Rectangle 44"/>
            <p:cNvSpPr/>
            <p:nvPr/>
          </p:nvSpPr>
          <p:spPr>
            <a:xfrm>
              <a:off x="3429000" y="5253097"/>
              <a:ext cx="1630575" cy="461665"/>
            </a:xfrm>
            <a:prstGeom prst="rect">
              <a:avLst/>
            </a:prstGeom>
          </p:spPr>
          <p:txBody>
            <a:bodyPr wrap="none">
              <a:spAutoFit/>
            </a:bodyPr>
            <a:lstStyle/>
            <a:p>
              <a:pPr lvl="0" algn="ctr">
                <a:defRPr/>
              </a:pPr>
              <a:r>
                <a:rPr lang="en-US" sz="2400" b="1" kern="0" dirty="0" smtClean="0">
                  <a:ln>
                    <a:solidFill>
                      <a:schemeClr val="tx1"/>
                    </a:solidFill>
                  </a:ln>
                  <a:solidFill>
                    <a:srgbClr val="FF6600"/>
                  </a:solidFill>
                  <a:latin typeface="Calibri"/>
                </a:rPr>
                <a:t>HTTP</a:t>
              </a:r>
              <a:r>
                <a:rPr lang="en-US" sz="2400" b="1" kern="0" dirty="0" smtClean="0">
                  <a:solidFill>
                    <a:srgbClr val="000000"/>
                  </a:solidFill>
                  <a:latin typeface="Calibri"/>
                </a:rPr>
                <a:t> </a:t>
              </a:r>
              <a:r>
                <a:rPr lang="en-US" sz="2400" b="1" kern="0" dirty="0" smtClean="0">
                  <a:ln>
                    <a:solidFill>
                      <a:schemeClr val="tx1"/>
                    </a:solidFill>
                  </a:ln>
                  <a:solidFill>
                    <a:srgbClr val="FF6600"/>
                  </a:solidFill>
                  <a:latin typeface="Calibri"/>
                </a:rPr>
                <a:t>Reply</a:t>
              </a:r>
              <a:endParaRPr lang="en-US" sz="2400" b="1" kern="0" dirty="0">
                <a:ln>
                  <a:solidFill>
                    <a:schemeClr val="tx1"/>
                  </a:solidFill>
                </a:ln>
                <a:solidFill>
                  <a:srgbClr val="FF6600"/>
                </a:solidFill>
                <a:latin typeface="Calibri"/>
              </a:endParaRPr>
            </a:p>
          </p:txBody>
        </p:sp>
      </p:grpSp>
      <p:grpSp>
        <p:nvGrpSpPr>
          <p:cNvPr id="82" name="Group 81"/>
          <p:cNvGrpSpPr/>
          <p:nvPr/>
        </p:nvGrpSpPr>
        <p:grpSpPr>
          <a:xfrm>
            <a:off x="152399" y="3733795"/>
            <a:ext cx="8915401" cy="999974"/>
            <a:chOff x="152399" y="3047995"/>
            <a:chExt cx="8915401" cy="999974"/>
          </a:xfrm>
        </p:grpSpPr>
        <p:sp>
          <p:nvSpPr>
            <p:cNvPr id="70" name="Freeform 69"/>
            <p:cNvSpPr/>
            <p:nvPr/>
          </p:nvSpPr>
          <p:spPr bwMode="auto">
            <a:xfrm>
              <a:off x="152399" y="3048000"/>
              <a:ext cx="3002837" cy="999969"/>
            </a:xfrm>
            <a:custGeom>
              <a:avLst/>
              <a:gdLst>
                <a:gd name="connsiteX0" fmla="*/ 0 w 3048000"/>
                <a:gd name="connsiteY0" fmla="*/ 127003 h 762000"/>
                <a:gd name="connsiteX1" fmla="*/ 37198 w 3048000"/>
                <a:gd name="connsiteY1" fmla="*/ 37198 h 762000"/>
                <a:gd name="connsiteX2" fmla="*/ 127003 w 3048000"/>
                <a:gd name="connsiteY2" fmla="*/ 0 h 762000"/>
                <a:gd name="connsiteX3" fmla="*/ 2920997 w 3048000"/>
                <a:gd name="connsiteY3" fmla="*/ 0 h 762000"/>
                <a:gd name="connsiteX4" fmla="*/ 3010802 w 3048000"/>
                <a:gd name="connsiteY4" fmla="*/ 37198 h 762000"/>
                <a:gd name="connsiteX5" fmla="*/ 3048000 w 3048000"/>
                <a:gd name="connsiteY5" fmla="*/ 127003 h 762000"/>
                <a:gd name="connsiteX6" fmla="*/ 3048000 w 3048000"/>
                <a:gd name="connsiteY6" fmla="*/ 634997 h 762000"/>
                <a:gd name="connsiteX7" fmla="*/ 3010802 w 3048000"/>
                <a:gd name="connsiteY7" fmla="*/ 724802 h 762000"/>
                <a:gd name="connsiteX8" fmla="*/ 2920997 w 3048000"/>
                <a:gd name="connsiteY8" fmla="*/ 762000 h 762000"/>
                <a:gd name="connsiteX9" fmla="*/ 127003 w 3048000"/>
                <a:gd name="connsiteY9" fmla="*/ 762000 h 762000"/>
                <a:gd name="connsiteX10" fmla="*/ 37198 w 3048000"/>
                <a:gd name="connsiteY10" fmla="*/ 724802 h 762000"/>
                <a:gd name="connsiteX11" fmla="*/ 0 w 3048000"/>
                <a:gd name="connsiteY11" fmla="*/ 634997 h 762000"/>
                <a:gd name="connsiteX12" fmla="*/ 0 w 3048000"/>
                <a:gd name="connsiteY12" fmla="*/ 127003 h 762000"/>
                <a:gd name="connsiteX0" fmla="*/ 0 w 3335383"/>
                <a:gd name="connsiteY0" fmla="*/ 127003 h 762000"/>
                <a:gd name="connsiteX1" fmla="*/ 37198 w 3335383"/>
                <a:gd name="connsiteY1" fmla="*/ 37198 h 762000"/>
                <a:gd name="connsiteX2" fmla="*/ 127003 w 3335383"/>
                <a:gd name="connsiteY2" fmla="*/ 0 h 762000"/>
                <a:gd name="connsiteX3" fmla="*/ 2920997 w 3335383"/>
                <a:gd name="connsiteY3" fmla="*/ 0 h 762000"/>
                <a:gd name="connsiteX4" fmla="*/ 3010802 w 3335383"/>
                <a:gd name="connsiteY4" fmla="*/ 37198 h 762000"/>
                <a:gd name="connsiteX5" fmla="*/ 3048000 w 3335383"/>
                <a:gd name="connsiteY5" fmla="*/ 127003 h 762000"/>
                <a:gd name="connsiteX6" fmla="*/ 3335383 w 3335383"/>
                <a:gd name="connsiteY6" fmla="*/ 376646 h 762000"/>
                <a:gd name="connsiteX7" fmla="*/ 3048000 w 3335383"/>
                <a:gd name="connsiteY7" fmla="*/ 634997 h 762000"/>
                <a:gd name="connsiteX8" fmla="*/ 3010802 w 3335383"/>
                <a:gd name="connsiteY8" fmla="*/ 724802 h 762000"/>
                <a:gd name="connsiteX9" fmla="*/ 2920997 w 3335383"/>
                <a:gd name="connsiteY9" fmla="*/ 762000 h 762000"/>
                <a:gd name="connsiteX10" fmla="*/ 127003 w 3335383"/>
                <a:gd name="connsiteY10" fmla="*/ 762000 h 762000"/>
                <a:gd name="connsiteX11" fmla="*/ 37198 w 3335383"/>
                <a:gd name="connsiteY11" fmla="*/ 724802 h 762000"/>
                <a:gd name="connsiteX12" fmla="*/ 0 w 3335383"/>
                <a:gd name="connsiteY12" fmla="*/ 634997 h 762000"/>
                <a:gd name="connsiteX13" fmla="*/ 0 w 3335383"/>
                <a:gd name="connsiteY13" fmla="*/ 127003 h 762000"/>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335383 w 3335383"/>
                <a:gd name="connsiteY6" fmla="*/ 376646 h 771369"/>
                <a:gd name="connsiteX7" fmla="*/ 3048000 w 3335383"/>
                <a:gd name="connsiteY7" fmla="*/ 482597 h 771369"/>
                <a:gd name="connsiteX8" fmla="*/ 3010802 w 3335383"/>
                <a:gd name="connsiteY8" fmla="*/ 724802 h 771369"/>
                <a:gd name="connsiteX9" fmla="*/ 2920997 w 3335383"/>
                <a:gd name="connsiteY9" fmla="*/ 762000 h 771369"/>
                <a:gd name="connsiteX10" fmla="*/ 127003 w 3335383"/>
                <a:gd name="connsiteY10" fmla="*/ 762000 h 771369"/>
                <a:gd name="connsiteX11" fmla="*/ 37198 w 3335383"/>
                <a:gd name="connsiteY11" fmla="*/ 724802 h 771369"/>
                <a:gd name="connsiteX12" fmla="*/ 0 w 3335383"/>
                <a:gd name="connsiteY12" fmla="*/ 634997 h 771369"/>
                <a:gd name="connsiteX13" fmla="*/ 0 w 3335383"/>
                <a:gd name="connsiteY13" fmla="*/ 127003 h 771369"/>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056709 w 3335383"/>
                <a:gd name="connsiteY6" fmla="*/ 293914 h 771369"/>
                <a:gd name="connsiteX7" fmla="*/ 3335383 w 3335383"/>
                <a:gd name="connsiteY7" fmla="*/ 376646 h 771369"/>
                <a:gd name="connsiteX8" fmla="*/ 3048000 w 3335383"/>
                <a:gd name="connsiteY8" fmla="*/ 482597 h 771369"/>
                <a:gd name="connsiteX9" fmla="*/ 3010802 w 3335383"/>
                <a:gd name="connsiteY9" fmla="*/ 724802 h 771369"/>
                <a:gd name="connsiteX10" fmla="*/ 2920997 w 3335383"/>
                <a:gd name="connsiteY10" fmla="*/ 762000 h 771369"/>
                <a:gd name="connsiteX11" fmla="*/ 127003 w 3335383"/>
                <a:gd name="connsiteY11" fmla="*/ 762000 h 771369"/>
                <a:gd name="connsiteX12" fmla="*/ 37198 w 3335383"/>
                <a:gd name="connsiteY12" fmla="*/ 724802 h 771369"/>
                <a:gd name="connsiteX13" fmla="*/ 0 w 3335383"/>
                <a:gd name="connsiteY13" fmla="*/ 634997 h 771369"/>
                <a:gd name="connsiteX14" fmla="*/ 0 w 3335383"/>
                <a:gd name="connsiteY14" fmla="*/ 127003 h 771369"/>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056709 w 3335383"/>
                <a:gd name="connsiteY6" fmla="*/ 293914 h 771369"/>
                <a:gd name="connsiteX7" fmla="*/ 3335383 w 3335383"/>
                <a:gd name="connsiteY7" fmla="*/ 376646 h 771369"/>
                <a:gd name="connsiteX8" fmla="*/ 3048000 w 3335383"/>
                <a:gd name="connsiteY8" fmla="*/ 482597 h 771369"/>
                <a:gd name="connsiteX9" fmla="*/ 3010802 w 3335383"/>
                <a:gd name="connsiteY9" fmla="*/ 724802 h 771369"/>
                <a:gd name="connsiteX10" fmla="*/ 2920997 w 3335383"/>
                <a:gd name="connsiteY10" fmla="*/ 762000 h 771369"/>
                <a:gd name="connsiteX11" fmla="*/ 127003 w 3335383"/>
                <a:gd name="connsiteY11" fmla="*/ 762000 h 771369"/>
                <a:gd name="connsiteX12" fmla="*/ 37198 w 3335383"/>
                <a:gd name="connsiteY12" fmla="*/ 724802 h 771369"/>
                <a:gd name="connsiteX13" fmla="*/ 0 w 3335383"/>
                <a:gd name="connsiteY13" fmla="*/ 634997 h 771369"/>
                <a:gd name="connsiteX14" fmla="*/ 0 w 3335383"/>
                <a:gd name="connsiteY14" fmla="*/ 127003 h 771369"/>
                <a:gd name="connsiteX0" fmla="*/ 0 w 3056709"/>
                <a:gd name="connsiteY0" fmla="*/ 127003 h 771369"/>
                <a:gd name="connsiteX1" fmla="*/ 37198 w 3056709"/>
                <a:gd name="connsiteY1" fmla="*/ 37198 h 771369"/>
                <a:gd name="connsiteX2" fmla="*/ 127003 w 3056709"/>
                <a:gd name="connsiteY2" fmla="*/ 0 h 771369"/>
                <a:gd name="connsiteX3" fmla="*/ 2920997 w 3056709"/>
                <a:gd name="connsiteY3" fmla="*/ 0 h 771369"/>
                <a:gd name="connsiteX4" fmla="*/ 3010802 w 3056709"/>
                <a:gd name="connsiteY4" fmla="*/ 37198 h 771369"/>
                <a:gd name="connsiteX5" fmla="*/ 3048000 w 3056709"/>
                <a:gd name="connsiteY5" fmla="*/ 127003 h 771369"/>
                <a:gd name="connsiteX6" fmla="*/ 3056709 w 3056709"/>
                <a:gd name="connsiteY6" fmla="*/ 293914 h 771369"/>
                <a:gd name="connsiteX7" fmla="*/ 3048000 w 3056709"/>
                <a:gd name="connsiteY7" fmla="*/ 482597 h 771369"/>
                <a:gd name="connsiteX8" fmla="*/ 3010802 w 3056709"/>
                <a:gd name="connsiteY8" fmla="*/ 724802 h 771369"/>
                <a:gd name="connsiteX9" fmla="*/ 2920997 w 3056709"/>
                <a:gd name="connsiteY9" fmla="*/ 762000 h 771369"/>
                <a:gd name="connsiteX10" fmla="*/ 127003 w 3056709"/>
                <a:gd name="connsiteY10" fmla="*/ 762000 h 771369"/>
                <a:gd name="connsiteX11" fmla="*/ 37198 w 3056709"/>
                <a:gd name="connsiteY11" fmla="*/ 724802 h 771369"/>
                <a:gd name="connsiteX12" fmla="*/ 0 w 3056709"/>
                <a:gd name="connsiteY12" fmla="*/ 634997 h 771369"/>
                <a:gd name="connsiteX13" fmla="*/ 0 w 3056709"/>
                <a:gd name="connsiteY13" fmla="*/ 127003 h 7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6709" h="771369">
                  <a:moveTo>
                    <a:pt x="0" y="127003"/>
                  </a:moveTo>
                  <a:cubicBezTo>
                    <a:pt x="0" y="93320"/>
                    <a:pt x="13381" y="61016"/>
                    <a:pt x="37198" y="37198"/>
                  </a:cubicBezTo>
                  <a:cubicBezTo>
                    <a:pt x="61016" y="13380"/>
                    <a:pt x="93319" y="0"/>
                    <a:pt x="127003" y="0"/>
                  </a:cubicBezTo>
                  <a:lnTo>
                    <a:pt x="2920997" y="0"/>
                  </a:lnTo>
                  <a:cubicBezTo>
                    <a:pt x="2954680" y="0"/>
                    <a:pt x="2986984" y="13381"/>
                    <a:pt x="3010802" y="37198"/>
                  </a:cubicBezTo>
                  <a:cubicBezTo>
                    <a:pt x="3034620" y="61016"/>
                    <a:pt x="3040349" y="109617"/>
                    <a:pt x="3048000" y="127003"/>
                  </a:cubicBezTo>
                  <a:lnTo>
                    <a:pt x="3056709" y="293914"/>
                  </a:lnTo>
                  <a:lnTo>
                    <a:pt x="3048000" y="482597"/>
                  </a:lnTo>
                  <a:cubicBezTo>
                    <a:pt x="3048000" y="516280"/>
                    <a:pt x="3031969" y="678235"/>
                    <a:pt x="3010802" y="724802"/>
                  </a:cubicBezTo>
                  <a:cubicBezTo>
                    <a:pt x="2989635" y="771369"/>
                    <a:pt x="2954681" y="762000"/>
                    <a:pt x="2920997" y="762000"/>
                  </a:cubicBezTo>
                  <a:lnTo>
                    <a:pt x="127003" y="762000"/>
                  </a:lnTo>
                  <a:cubicBezTo>
                    <a:pt x="93320" y="762000"/>
                    <a:pt x="61016" y="748619"/>
                    <a:pt x="37198" y="724802"/>
                  </a:cubicBezTo>
                  <a:cubicBezTo>
                    <a:pt x="13380" y="700984"/>
                    <a:pt x="0" y="668681"/>
                    <a:pt x="0" y="634997"/>
                  </a:cubicBezTo>
                  <a:lnTo>
                    <a:pt x="0" y="127003"/>
                  </a:lnTo>
                  <a:close/>
                </a:path>
              </a:pathLst>
            </a:cu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sp>
          <p:nvSpPr>
            <p:cNvPr id="79" name="Rectangle 78"/>
            <p:cNvSpPr/>
            <p:nvPr/>
          </p:nvSpPr>
          <p:spPr>
            <a:xfrm>
              <a:off x="3352800" y="3124200"/>
              <a:ext cx="2743200" cy="830997"/>
            </a:xfrm>
            <a:prstGeom prst="rect">
              <a:avLst/>
            </a:prstGeom>
          </p:spPr>
          <p:txBody>
            <a:bodyPr wrap="square">
              <a:spAutoFit/>
            </a:bodyPr>
            <a:lstStyle/>
            <a:p>
              <a:pPr lvl="0" algn="ctr">
                <a:defRPr/>
              </a:pPr>
              <a:r>
                <a:rPr lang="en-US" sz="2400" b="1" dirty="0" smtClean="0">
                  <a:ln>
                    <a:solidFill>
                      <a:schemeClr val="tx1"/>
                    </a:solidFill>
                  </a:ln>
                  <a:solidFill>
                    <a:srgbClr val="C00000"/>
                  </a:solidFill>
                  <a:latin typeface="Calibri"/>
                </a:rPr>
                <a:t>Communicating  </a:t>
              </a:r>
            </a:p>
            <a:p>
              <a:pPr lvl="0" algn="ctr">
                <a:defRPr/>
              </a:pPr>
              <a:r>
                <a:rPr lang="en-US" sz="2400" b="1" dirty="0" smtClean="0">
                  <a:ln>
                    <a:solidFill>
                      <a:schemeClr val="tx1"/>
                    </a:solidFill>
                  </a:ln>
                  <a:solidFill>
                    <a:srgbClr val="C00000"/>
                  </a:solidFill>
                  <a:latin typeface="Calibri"/>
                </a:rPr>
                <a:t>App Processes</a:t>
              </a:r>
            </a:p>
          </p:txBody>
        </p:sp>
        <p:sp>
          <p:nvSpPr>
            <p:cNvPr id="81" name="Freeform 80"/>
            <p:cNvSpPr/>
            <p:nvPr/>
          </p:nvSpPr>
          <p:spPr bwMode="auto">
            <a:xfrm rot="10800000">
              <a:off x="6274463" y="3047995"/>
              <a:ext cx="2793337" cy="999969"/>
            </a:xfrm>
            <a:custGeom>
              <a:avLst/>
              <a:gdLst>
                <a:gd name="connsiteX0" fmla="*/ 0 w 3048000"/>
                <a:gd name="connsiteY0" fmla="*/ 127003 h 762000"/>
                <a:gd name="connsiteX1" fmla="*/ 37198 w 3048000"/>
                <a:gd name="connsiteY1" fmla="*/ 37198 h 762000"/>
                <a:gd name="connsiteX2" fmla="*/ 127003 w 3048000"/>
                <a:gd name="connsiteY2" fmla="*/ 0 h 762000"/>
                <a:gd name="connsiteX3" fmla="*/ 2920997 w 3048000"/>
                <a:gd name="connsiteY3" fmla="*/ 0 h 762000"/>
                <a:gd name="connsiteX4" fmla="*/ 3010802 w 3048000"/>
                <a:gd name="connsiteY4" fmla="*/ 37198 h 762000"/>
                <a:gd name="connsiteX5" fmla="*/ 3048000 w 3048000"/>
                <a:gd name="connsiteY5" fmla="*/ 127003 h 762000"/>
                <a:gd name="connsiteX6" fmla="*/ 3048000 w 3048000"/>
                <a:gd name="connsiteY6" fmla="*/ 634997 h 762000"/>
                <a:gd name="connsiteX7" fmla="*/ 3010802 w 3048000"/>
                <a:gd name="connsiteY7" fmla="*/ 724802 h 762000"/>
                <a:gd name="connsiteX8" fmla="*/ 2920997 w 3048000"/>
                <a:gd name="connsiteY8" fmla="*/ 762000 h 762000"/>
                <a:gd name="connsiteX9" fmla="*/ 127003 w 3048000"/>
                <a:gd name="connsiteY9" fmla="*/ 762000 h 762000"/>
                <a:gd name="connsiteX10" fmla="*/ 37198 w 3048000"/>
                <a:gd name="connsiteY10" fmla="*/ 724802 h 762000"/>
                <a:gd name="connsiteX11" fmla="*/ 0 w 3048000"/>
                <a:gd name="connsiteY11" fmla="*/ 634997 h 762000"/>
                <a:gd name="connsiteX12" fmla="*/ 0 w 3048000"/>
                <a:gd name="connsiteY12" fmla="*/ 127003 h 762000"/>
                <a:gd name="connsiteX0" fmla="*/ 0 w 3335383"/>
                <a:gd name="connsiteY0" fmla="*/ 127003 h 762000"/>
                <a:gd name="connsiteX1" fmla="*/ 37198 w 3335383"/>
                <a:gd name="connsiteY1" fmla="*/ 37198 h 762000"/>
                <a:gd name="connsiteX2" fmla="*/ 127003 w 3335383"/>
                <a:gd name="connsiteY2" fmla="*/ 0 h 762000"/>
                <a:gd name="connsiteX3" fmla="*/ 2920997 w 3335383"/>
                <a:gd name="connsiteY3" fmla="*/ 0 h 762000"/>
                <a:gd name="connsiteX4" fmla="*/ 3010802 w 3335383"/>
                <a:gd name="connsiteY4" fmla="*/ 37198 h 762000"/>
                <a:gd name="connsiteX5" fmla="*/ 3048000 w 3335383"/>
                <a:gd name="connsiteY5" fmla="*/ 127003 h 762000"/>
                <a:gd name="connsiteX6" fmla="*/ 3335383 w 3335383"/>
                <a:gd name="connsiteY6" fmla="*/ 376646 h 762000"/>
                <a:gd name="connsiteX7" fmla="*/ 3048000 w 3335383"/>
                <a:gd name="connsiteY7" fmla="*/ 634997 h 762000"/>
                <a:gd name="connsiteX8" fmla="*/ 3010802 w 3335383"/>
                <a:gd name="connsiteY8" fmla="*/ 724802 h 762000"/>
                <a:gd name="connsiteX9" fmla="*/ 2920997 w 3335383"/>
                <a:gd name="connsiteY9" fmla="*/ 762000 h 762000"/>
                <a:gd name="connsiteX10" fmla="*/ 127003 w 3335383"/>
                <a:gd name="connsiteY10" fmla="*/ 762000 h 762000"/>
                <a:gd name="connsiteX11" fmla="*/ 37198 w 3335383"/>
                <a:gd name="connsiteY11" fmla="*/ 724802 h 762000"/>
                <a:gd name="connsiteX12" fmla="*/ 0 w 3335383"/>
                <a:gd name="connsiteY12" fmla="*/ 634997 h 762000"/>
                <a:gd name="connsiteX13" fmla="*/ 0 w 3335383"/>
                <a:gd name="connsiteY13" fmla="*/ 127003 h 762000"/>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335383 w 3335383"/>
                <a:gd name="connsiteY6" fmla="*/ 376646 h 771369"/>
                <a:gd name="connsiteX7" fmla="*/ 3048000 w 3335383"/>
                <a:gd name="connsiteY7" fmla="*/ 482597 h 771369"/>
                <a:gd name="connsiteX8" fmla="*/ 3010802 w 3335383"/>
                <a:gd name="connsiteY8" fmla="*/ 724802 h 771369"/>
                <a:gd name="connsiteX9" fmla="*/ 2920997 w 3335383"/>
                <a:gd name="connsiteY9" fmla="*/ 762000 h 771369"/>
                <a:gd name="connsiteX10" fmla="*/ 127003 w 3335383"/>
                <a:gd name="connsiteY10" fmla="*/ 762000 h 771369"/>
                <a:gd name="connsiteX11" fmla="*/ 37198 w 3335383"/>
                <a:gd name="connsiteY11" fmla="*/ 724802 h 771369"/>
                <a:gd name="connsiteX12" fmla="*/ 0 w 3335383"/>
                <a:gd name="connsiteY12" fmla="*/ 634997 h 771369"/>
                <a:gd name="connsiteX13" fmla="*/ 0 w 3335383"/>
                <a:gd name="connsiteY13" fmla="*/ 127003 h 771369"/>
                <a:gd name="connsiteX0" fmla="*/ 0 w 3335383"/>
                <a:gd name="connsiteY0" fmla="*/ 127003 h 771369"/>
                <a:gd name="connsiteX1" fmla="*/ 37198 w 3335383"/>
                <a:gd name="connsiteY1" fmla="*/ 37198 h 771369"/>
                <a:gd name="connsiteX2" fmla="*/ 127003 w 3335383"/>
                <a:gd name="connsiteY2" fmla="*/ 0 h 771369"/>
                <a:gd name="connsiteX3" fmla="*/ 2920997 w 3335383"/>
                <a:gd name="connsiteY3" fmla="*/ 0 h 771369"/>
                <a:gd name="connsiteX4" fmla="*/ 3010802 w 3335383"/>
                <a:gd name="connsiteY4" fmla="*/ 37198 h 771369"/>
                <a:gd name="connsiteX5" fmla="*/ 3048000 w 3335383"/>
                <a:gd name="connsiteY5" fmla="*/ 127003 h 771369"/>
                <a:gd name="connsiteX6" fmla="*/ 3056709 w 3335383"/>
                <a:gd name="connsiteY6" fmla="*/ 293914 h 771369"/>
                <a:gd name="connsiteX7" fmla="*/ 3335383 w 3335383"/>
                <a:gd name="connsiteY7" fmla="*/ 376646 h 771369"/>
                <a:gd name="connsiteX8" fmla="*/ 3048000 w 3335383"/>
                <a:gd name="connsiteY8" fmla="*/ 482597 h 771369"/>
                <a:gd name="connsiteX9" fmla="*/ 3010802 w 3335383"/>
                <a:gd name="connsiteY9" fmla="*/ 724802 h 771369"/>
                <a:gd name="connsiteX10" fmla="*/ 2920997 w 3335383"/>
                <a:gd name="connsiteY10" fmla="*/ 762000 h 771369"/>
                <a:gd name="connsiteX11" fmla="*/ 127003 w 3335383"/>
                <a:gd name="connsiteY11" fmla="*/ 762000 h 771369"/>
                <a:gd name="connsiteX12" fmla="*/ 37198 w 3335383"/>
                <a:gd name="connsiteY12" fmla="*/ 724802 h 771369"/>
                <a:gd name="connsiteX13" fmla="*/ 0 w 3335383"/>
                <a:gd name="connsiteY13" fmla="*/ 634997 h 771369"/>
                <a:gd name="connsiteX14" fmla="*/ 0 w 3335383"/>
                <a:gd name="connsiteY14" fmla="*/ 127003 h 771369"/>
                <a:gd name="connsiteX0" fmla="*/ 0 w 3056709"/>
                <a:gd name="connsiteY0" fmla="*/ 127003 h 771369"/>
                <a:gd name="connsiteX1" fmla="*/ 37198 w 3056709"/>
                <a:gd name="connsiteY1" fmla="*/ 37198 h 771369"/>
                <a:gd name="connsiteX2" fmla="*/ 127003 w 3056709"/>
                <a:gd name="connsiteY2" fmla="*/ 0 h 771369"/>
                <a:gd name="connsiteX3" fmla="*/ 2920997 w 3056709"/>
                <a:gd name="connsiteY3" fmla="*/ 0 h 771369"/>
                <a:gd name="connsiteX4" fmla="*/ 3010802 w 3056709"/>
                <a:gd name="connsiteY4" fmla="*/ 37198 h 771369"/>
                <a:gd name="connsiteX5" fmla="*/ 3048000 w 3056709"/>
                <a:gd name="connsiteY5" fmla="*/ 127003 h 771369"/>
                <a:gd name="connsiteX6" fmla="*/ 3056709 w 3056709"/>
                <a:gd name="connsiteY6" fmla="*/ 293914 h 771369"/>
                <a:gd name="connsiteX7" fmla="*/ 3048000 w 3056709"/>
                <a:gd name="connsiteY7" fmla="*/ 482597 h 771369"/>
                <a:gd name="connsiteX8" fmla="*/ 3010802 w 3056709"/>
                <a:gd name="connsiteY8" fmla="*/ 724802 h 771369"/>
                <a:gd name="connsiteX9" fmla="*/ 2920997 w 3056709"/>
                <a:gd name="connsiteY9" fmla="*/ 762000 h 771369"/>
                <a:gd name="connsiteX10" fmla="*/ 127003 w 3056709"/>
                <a:gd name="connsiteY10" fmla="*/ 762000 h 771369"/>
                <a:gd name="connsiteX11" fmla="*/ 37198 w 3056709"/>
                <a:gd name="connsiteY11" fmla="*/ 724802 h 771369"/>
                <a:gd name="connsiteX12" fmla="*/ 0 w 3056709"/>
                <a:gd name="connsiteY12" fmla="*/ 634997 h 771369"/>
                <a:gd name="connsiteX13" fmla="*/ 0 w 3056709"/>
                <a:gd name="connsiteY13" fmla="*/ 127003 h 771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6709" h="771369">
                  <a:moveTo>
                    <a:pt x="0" y="127003"/>
                  </a:moveTo>
                  <a:cubicBezTo>
                    <a:pt x="0" y="93320"/>
                    <a:pt x="13381" y="61016"/>
                    <a:pt x="37198" y="37198"/>
                  </a:cubicBezTo>
                  <a:cubicBezTo>
                    <a:pt x="61016" y="13380"/>
                    <a:pt x="93319" y="0"/>
                    <a:pt x="127003" y="0"/>
                  </a:cubicBezTo>
                  <a:lnTo>
                    <a:pt x="2920997" y="0"/>
                  </a:lnTo>
                  <a:cubicBezTo>
                    <a:pt x="2954680" y="0"/>
                    <a:pt x="2986984" y="13381"/>
                    <a:pt x="3010802" y="37198"/>
                  </a:cubicBezTo>
                  <a:cubicBezTo>
                    <a:pt x="3034620" y="61016"/>
                    <a:pt x="3040349" y="109617"/>
                    <a:pt x="3048000" y="127003"/>
                  </a:cubicBezTo>
                  <a:lnTo>
                    <a:pt x="3056709" y="293914"/>
                  </a:lnTo>
                  <a:lnTo>
                    <a:pt x="3048000" y="482597"/>
                  </a:lnTo>
                  <a:cubicBezTo>
                    <a:pt x="3048000" y="516280"/>
                    <a:pt x="3031969" y="678235"/>
                    <a:pt x="3010802" y="724802"/>
                  </a:cubicBezTo>
                  <a:cubicBezTo>
                    <a:pt x="2989635" y="771369"/>
                    <a:pt x="2954681" y="762000"/>
                    <a:pt x="2920997" y="762000"/>
                  </a:cubicBezTo>
                  <a:lnTo>
                    <a:pt x="127003" y="762000"/>
                  </a:lnTo>
                  <a:cubicBezTo>
                    <a:pt x="93320" y="762000"/>
                    <a:pt x="61016" y="748619"/>
                    <a:pt x="37198" y="724802"/>
                  </a:cubicBezTo>
                  <a:cubicBezTo>
                    <a:pt x="13380" y="700984"/>
                    <a:pt x="0" y="668681"/>
                    <a:pt x="0" y="634997"/>
                  </a:cubicBezTo>
                  <a:lnTo>
                    <a:pt x="0" y="127003"/>
                  </a:lnTo>
                  <a:close/>
                </a:path>
              </a:pathLst>
            </a:custGeom>
            <a:noFill/>
            <a:ln w="5715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pPr>
              <a:endParaRPr kumimoji="0" lang="en-US" sz="2400" b="0" i="0" u="none" strike="noStrike" cap="none" normalizeH="0" baseline="0" smtClean="0">
                <a:ln>
                  <a:noFill/>
                </a:ln>
                <a:solidFill>
                  <a:schemeClr val="tx1"/>
                </a:solidFill>
                <a:effectLst/>
                <a:latin typeface="Comic Sans MS" pitchFamily="66" charset="0"/>
              </a:endParaRPr>
            </a:p>
          </p:txBody>
        </p:sp>
      </p:grpSp>
      <p:grpSp>
        <p:nvGrpSpPr>
          <p:cNvPr id="83" name="Group 82"/>
          <p:cNvGrpSpPr/>
          <p:nvPr/>
        </p:nvGrpSpPr>
        <p:grpSpPr>
          <a:xfrm>
            <a:off x="0" y="838200"/>
            <a:ext cx="9144000" cy="5791200"/>
            <a:chOff x="762000" y="1066800"/>
            <a:chExt cx="7486314" cy="5562600"/>
          </a:xfrm>
        </p:grpSpPr>
        <p:pic>
          <p:nvPicPr>
            <p:cNvPr id="84" name="Picture 4"/>
            <p:cNvPicPr>
              <a:picLocks noChangeAspect="1" noChangeArrowheads="1"/>
            </p:cNvPicPr>
            <p:nvPr/>
          </p:nvPicPr>
          <p:blipFill>
            <a:blip r:embed="rId6"/>
            <a:srcRect b="3114"/>
            <a:stretch>
              <a:fillRect/>
            </a:stretch>
          </p:blipFill>
          <p:spPr bwMode="auto">
            <a:xfrm>
              <a:off x="762000" y="1066800"/>
              <a:ext cx="7467600" cy="5562600"/>
            </a:xfrm>
            <a:prstGeom prst="rect">
              <a:avLst/>
            </a:prstGeom>
            <a:noFill/>
            <a:ln w="9525">
              <a:noFill/>
              <a:miter lim="800000"/>
              <a:headEnd/>
              <a:tailEnd/>
            </a:ln>
          </p:spPr>
        </p:pic>
        <p:pic>
          <p:nvPicPr>
            <p:cNvPr id="85" name="Picture 5"/>
            <p:cNvPicPr preferRelativeResize="0">
              <a:picLocks noChangeArrowheads="1"/>
            </p:cNvPicPr>
            <p:nvPr/>
          </p:nvPicPr>
          <p:blipFill>
            <a:blip r:embed="rId7"/>
            <a:srcRect t="21333" b="4762"/>
            <a:stretch>
              <a:fillRect/>
            </a:stretch>
          </p:blipFill>
          <p:spPr bwMode="auto">
            <a:xfrm>
              <a:off x="762000" y="1676400"/>
              <a:ext cx="7486314" cy="4876800"/>
            </a:xfrm>
            <a:prstGeom prst="rect">
              <a:avLst/>
            </a:prstGeom>
            <a:noFill/>
            <a:ln w="9525">
              <a:noFill/>
              <a:miter lim="800000"/>
              <a:headEnd/>
              <a:tailEnd/>
            </a:ln>
            <a:effectLst/>
          </p:spPr>
        </p:pic>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anim calcmode="lin" valueType="num">
                                      <p:cBhvr>
                                        <p:cTn id="15" dur="500" fill="hold"/>
                                        <p:tgtEl>
                                          <p:spTgt spid="83"/>
                                        </p:tgtEl>
                                        <p:attrNameLst>
                                          <p:attrName>ppt_w</p:attrName>
                                        </p:attrNameLst>
                                      </p:cBhvr>
                                      <p:tavLst>
                                        <p:tav tm="0">
                                          <p:val>
                                            <p:fltVal val="0"/>
                                          </p:val>
                                        </p:tav>
                                        <p:tav tm="100000">
                                          <p:val>
                                            <p:strVal val="#ppt_w"/>
                                          </p:val>
                                        </p:tav>
                                      </p:tavLst>
                                    </p:anim>
                                    <p:anim calcmode="lin" valueType="num">
                                      <p:cBhvr>
                                        <p:cTn id="16" dur="500" fill="hold"/>
                                        <p:tgtEl>
                                          <p:spTgt spid="83"/>
                                        </p:tgtEl>
                                        <p:attrNameLst>
                                          <p:attrName>ppt_h</p:attrName>
                                        </p:attrNameLst>
                                      </p:cBhvr>
                                      <p:tavLst>
                                        <p:tav tm="0">
                                          <p:val>
                                            <p:fltVal val="0"/>
                                          </p:val>
                                        </p:tav>
                                        <p:tav tm="100000">
                                          <p:val>
                                            <p:strVal val="#ppt_h"/>
                                          </p:val>
                                        </p:tav>
                                      </p:tavLst>
                                    </p:anim>
                                    <p:animEffect transition="in" filter="fade">
                                      <p:cBhvr>
                                        <p:cTn id="1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Transport Layer Protocols</a:t>
            </a:r>
            <a:endParaRPr lang="th-TH" sz="4300" b="1" dirty="0">
              <a:ln>
                <a:solidFill>
                  <a:prstClr val="black"/>
                </a:solidFill>
              </a:ln>
              <a:solidFill>
                <a:prstClr val="white"/>
              </a:solidFill>
              <a:latin typeface="Tahoma" pitchFamily="34" charset="0"/>
              <a:cs typeface="Tahoma" pitchFamily="34" charset="0"/>
            </a:endParaRPr>
          </a:p>
        </p:txBody>
      </p:sp>
      <p:sp>
        <p:nvSpPr>
          <p:cNvPr id="9" name="Rectangle 8"/>
          <p:cNvSpPr/>
          <p:nvPr/>
        </p:nvSpPr>
        <p:spPr>
          <a:xfrm>
            <a:off x="152400" y="1077754"/>
            <a:ext cx="9144000" cy="5386090"/>
          </a:xfrm>
          <a:prstGeom prst="rect">
            <a:avLst/>
          </a:prstGeom>
        </p:spPr>
        <p:txBody>
          <a:bodyPr wrap="square">
            <a:spAutoFit/>
          </a:bodyPr>
          <a:lstStyle/>
          <a:p>
            <a:pPr marL="577850" indent="-577850" eaLnBrk="0" fontAlgn="base" hangingPunct="0">
              <a:spcBef>
                <a:spcPct val="20000"/>
              </a:spcBef>
              <a:spcAft>
                <a:spcPct val="0"/>
              </a:spcAft>
              <a:buClr>
                <a:srgbClr val="3333CC"/>
              </a:buClr>
              <a:buSzPct val="85000"/>
            </a:pPr>
            <a:r>
              <a:rPr lang="en-US" sz="3600" b="1" dirty="0" smtClean="0">
                <a:ln w="0" cap="rnd" cmpd="thickThin">
                  <a:solidFill>
                    <a:prstClr val="black"/>
                  </a:solidFill>
                  <a:bevel/>
                </a:ln>
                <a:solidFill>
                  <a:srgbClr val="C00000"/>
                </a:solidFill>
                <a:latin typeface="Microsoft Sans Serif" pitchFamily="34" charset="0"/>
                <a:cs typeface="Microsoft Sans Serif" pitchFamily="34" charset="0"/>
              </a:rPr>
              <a:t>Transport protocol is expected to provide:</a:t>
            </a:r>
          </a:p>
          <a:p>
            <a:pPr marL="514350" indent="-514350">
              <a:lnSpc>
                <a:spcPct val="200000"/>
              </a:lnSpc>
              <a:buClr>
                <a:srgbClr val="C00000"/>
              </a:buClr>
              <a:buAutoNum type="arabicParenR"/>
            </a:pPr>
            <a:r>
              <a:rPr lang="en-US" sz="2800" dirty="0" smtClean="0">
                <a:ln>
                  <a:solidFill>
                    <a:schemeClr val="tx1"/>
                  </a:solidFill>
                </a:ln>
                <a:solidFill>
                  <a:srgbClr val="FF6600"/>
                </a:solidFill>
                <a:latin typeface="Sabon-Roman"/>
              </a:rPr>
              <a:t>Support for </a:t>
            </a:r>
            <a:r>
              <a:rPr lang="en-US" sz="2800" dirty="0" smtClean="0">
                <a:ln>
                  <a:solidFill>
                    <a:schemeClr val="tx1"/>
                  </a:solidFill>
                </a:ln>
                <a:solidFill>
                  <a:schemeClr val="accent2"/>
                </a:solidFill>
                <a:latin typeface="Sabon-Roman"/>
              </a:rPr>
              <a:t>multiple application processes on hosts</a:t>
            </a:r>
          </a:p>
          <a:p>
            <a:pPr marL="514350" indent="-514350">
              <a:lnSpc>
                <a:spcPct val="150000"/>
              </a:lnSpc>
              <a:buClr>
                <a:srgbClr val="C00000"/>
              </a:buClr>
              <a:buAutoNum type="arabicParenR"/>
            </a:pPr>
            <a:r>
              <a:rPr lang="en-US" sz="2800" dirty="0" smtClean="0">
                <a:ln>
                  <a:solidFill>
                    <a:schemeClr val="tx1"/>
                  </a:solidFill>
                </a:ln>
                <a:solidFill>
                  <a:schemeClr val="accent2"/>
                </a:solidFill>
                <a:latin typeface="Sabon-Roman"/>
              </a:rPr>
              <a:t>Guaranteed message delivery</a:t>
            </a:r>
          </a:p>
          <a:p>
            <a:pPr marL="514350" indent="-514350">
              <a:lnSpc>
                <a:spcPct val="150000"/>
              </a:lnSpc>
              <a:buClr>
                <a:srgbClr val="C00000"/>
              </a:buClr>
              <a:buAutoNum type="arabicParenR"/>
            </a:pPr>
            <a:r>
              <a:rPr lang="en-US" sz="2800" dirty="0" smtClean="0">
                <a:ln>
                  <a:solidFill>
                    <a:schemeClr val="tx1"/>
                  </a:solidFill>
                </a:ln>
                <a:solidFill>
                  <a:srgbClr val="FF6600"/>
                </a:solidFill>
                <a:latin typeface="Sabon-Roman"/>
              </a:rPr>
              <a:t>Sequenced and </a:t>
            </a:r>
            <a:r>
              <a:rPr lang="en-US" sz="2800" dirty="0" smtClean="0">
                <a:ln>
                  <a:solidFill>
                    <a:schemeClr val="tx1"/>
                  </a:solidFill>
                </a:ln>
                <a:solidFill>
                  <a:schemeClr val="accent2"/>
                </a:solidFill>
                <a:latin typeface="Sabon-Roman"/>
              </a:rPr>
              <a:t>ordered message delivery</a:t>
            </a:r>
          </a:p>
          <a:p>
            <a:pPr marL="514350" indent="-514350">
              <a:lnSpc>
                <a:spcPct val="150000"/>
              </a:lnSpc>
              <a:buClr>
                <a:srgbClr val="C00000"/>
              </a:buClr>
              <a:buAutoNum type="arabicParenR"/>
            </a:pPr>
            <a:r>
              <a:rPr lang="en-US" sz="2800" dirty="0" smtClean="0">
                <a:ln>
                  <a:solidFill>
                    <a:schemeClr val="tx1"/>
                  </a:solidFill>
                </a:ln>
                <a:solidFill>
                  <a:schemeClr val="accent2"/>
                </a:solidFill>
                <a:latin typeface="Sabon-Roman"/>
              </a:rPr>
              <a:t>Non duplicate </a:t>
            </a:r>
            <a:r>
              <a:rPr lang="en-US" sz="2800" dirty="0" smtClean="0">
                <a:ln>
                  <a:solidFill>
                    <a:schemeClr val="tx1"/>
                  </a:solidFill>
                </a:ln>
                <a:solidFill>
                  <a:srgbClr val="FF6600"/>
                </a:solidFill>
                <a:latin typeface="Sabon-Roman"/>
              </a:rPr>
              <a:t>message delivery</a:t>
            </a:r>
          </a:p>
          <a:p>
            <a:pPr marL="514350" indent="-514350">
              <a:lnSpc>
                <a:spcPct val="150000"/>
              </a:lnSpc>
              <a:buClr>
                <a:srgbClr val="C00000"/>
              </a:buClr>
              <a:buAutoNum type="arabicParenR"/>
            </a:pPr>
            <a:r>
              <a:rPr lang="en-US" sz="2800" dirty="0" smtClean="0">
                <a:ln>
                  <a:solidFill>
                    <a:schemeClr val="tx1"/>
                  </a:solidFill>
                </a:ln>
                <a:solidFill>
                  <a:srgbClr val="FF6600"/>
                </a:solidFill>
                <a:latin typeface="Sabon-Roman"/>
              </a:rPr>
              <a:t>Support for </a:t>
            </a:r>
            <a:r>
              <a:rPr lang="en-US" sz="2800" dirty="0" smtClean="0">
                <a:ln>
                  <a:solidFill>
                    <a:schemeClr val="tx1"/>
                  </a:solidFill>
                </a:ln>
                <a:solidFill>
                  <a:schemeClr val="accent2"/>
                </a:solidFill>
                <a:latin typeface="Sabon-Roman"/>
              </a:rPr>
              <a:t>arbitrarily large messages</a:t>
            </a:r>
          </a:p>
          <a:p>
            <a:pPr marL="514350" indent="-514350">
              <a:lnSpc>
                <a:spcPct val="150000"/>
              </a:lnSpc>
              <a:buClr>
                <a:srgbClr val="C00000"/>
              </a:buClr>
              <a:buAutoNum type="arabicParenR"/>
            </a:pPr>
            <a:r>
              <a:rPr lang="en-US" sz="2800" dirty="0" smtClean="0">
                <a:ln>
                  <a:solidFill>
                    <a:schemeClr val="tx1"/>
                  </a:solidFill>
                </a:ln>
                <a:solidFill>
                  <a:srgbClr val="FF6600"/>
                </a:solidFill>
                <a:latin typeface="Sabon-Roman"/>
              </a:rPr>
              <a:t>Support for </a:t>
            </a:r>
            <a:r>
              <a:rPr lang="en-US" sz="2800" dirty="0" smtClean="0">
                <a:ln>
                  <a:solidFill>
                    <a:schemeClr val="tx1"/>
                  </a:solidFill>
                </a:ln>
                <a:solidFill>
                  <a:schemeClr val="accent2"/>
                </a:solidFill>
                <a:latin typeface="Sabon-Roman"/>
              </a:rPr>
              <a:t>sender/ receiver synchronization</a:t>
            </a:r>
          </a:p>
          <a:p>
            <a:pPr marL="514350" indent="-514350">
              <a:lnSpc>
                <a:spcPct val="150000"/>
              </a:lnSpc>
              <a:buClr>
                <a:srgbClr val="C00000"/>
              </a:buClr>
              <a:buAutoNum type="arabicParenR"/>
            </a:pPr>
            <a:r>
              <a:rPr lang="en-US" sz="2800" dirty="0" smtClean="0">
                <a:ln>
                  <a:solidFill>
                    <a:schemeClr val="tx1"/>
                  </a:solidFill>
                </a:ln>
                <a:solidFill>
                  <a:srgbClr val="FF6600"/>
                </a:solidFill>
                <a:latin typeface="Sabon-Roman"/>
              </a:rPr>
              <a:t>Support for receiver applying </a:t>
            </a:r>
            <a:r>
              <a:rPr lang="en-US" sz="2800" dirty="0" smtClean="0">
                <a:ln>
                  <a:solidFill>
                    <a:schemeClr val="tx1"/>
                  </a:solidFill>
                </a:ln>
                <a:solidFill>
                  <a:schemeClr val="accent2"/>
                </a:solidFill>
                <a:latin typeface="Sabon-Roman"/>
              </a:rPr>
              <a:t>flow-control</a:t>
            </a:r>
            <a:r>
              <a:rPr lang="en-US" sz="2800" dirty="0" smtClean="0">
                <a:ln>
                  <a:solidFill>
                    <a:schemeClr val="tx1"/>
                  </a:solidFill>
                </a:ln>
                <a:solidFill>
                  <a:srgbClr val="FF6600"/>
                </a:solidFill>
                <a:latin typeface="Sabon-Roman"/>
              </a:rPr>
              <a:t> to sender</a:t>
            </a: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Transport Layer Protocols</a:t>
            </a:r>
            <a:endParaRPr lang="th-TH" sz="43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0" y="1981200"/>
            <a:ext cx="9144000" cy="3026213"/>
          </a:xfrm>
          <a:prstGeom prst="rect">
            <a:avLst/>
          </a:prstGeom>
          <a:solidFill>
            <a:schemeClr val="accent1">
              <a:lumMod val="20000"/>
              <a:lumOff val="80000"/>
            </a:schemeClr>
          </a:solidFill>
          <a:scene3d>
            <a:camera prst="orthographicFront"/>
            <a:lightRig rig="threePt" dir="t"/>
          </a:scene3d>
          <a:sp3d>
            <a:bevelT prst="angle"/>
          </a:sp3d>
        </p:spPr>
        <p:txBody>
          <a:bodyPr wrap="square">
            <a:spAutoFit/>
          </a:bodyPr>
          <a:lstStyle/>
          <a:p>
            <a:pPr marL="742950" lvl="0" indent="-508000" eaLnBrk="0" fontAlgn="base" hangingPunct="0">
              <a:lnSpc>
                <a:spcPct val="200000"/>
              </a:lnSpc>
              <a:spcBef>
                <a:spcPct val="20000"/>
              </a:spcBef>
              <a:spcAft>
                <a:spcPct val="0"/>
              </a:spcAft>
              <a:buClr>
                <a:srgbClr val="F79646">
                  <a:lumMod val="75000"/>
                </a:srgbClr>
              </a:buClr>
              <a:buSzPct val="100000"/>
            </a:pP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Two dominant TCP/IP transport layer protocols:</a:t>
            </a:r>
          </a:p>
          <a:p>
            <a:pPr marL="742950" indent="-508000" eaLnBrk="0" fontAlgn="base" hangingPunct="0">
              <a:lnSpc>
                <a:spcPct val="150000"/>
              </a:lnSpc>
              <a:spcBef>
                <a:spcPct val="20000"/>
              </a:spcBef>
              <a:spcAft>
                <a:spcPct val="0"/>
              </a:spcAft>
              <a:buClr>
                <a:srgbClr val="F79646">
                  <a:lumMod val="75000"/>
                </a:srgbClr>
              </a:buClr>
              <a:buSzPct val="100000"/>
              <a:buFontTx/>
              <a:buAutoNum type="arabicParenR"/>
            </a:pPr>
            <a:r>
              <a:rPr lang="en-US" sz="3200" b="1" dirty="0" smtClean="0">
                <a:ln w="0" cap="rnd" cmpd="thickThin">
                  <a:solidFill>
                    <a:prstClr val="black"/>
                  </a:solidFill>
                  <a:bevel/>
                </a:ln>
                <a:solidFill>
                  <a:prstClr val="black"/>
                </a:solidFill>
                <a:latin typeface="Microsoft Sans Serif" pitchFamily="34" charset="0"/>
                <a:cs typeface="Microsoft Sans Serif" pitchFamily="34" charset="0"/>
              </a:rPr>
              <a:t>User Datagram Protocol (UDP)</a:t>
            </a:r>
          </a:p>
          <a:p>
            <a:pPr marL="742950" indent="-508000" eaLnBrk="0" fontAlgn="base" hangingPunct="0">
              <a:lnSpc>
                <a:spcPct val="150000"/>
              </a:lnSpc>
              <a:spcBef>
                <a:spcPct val="20000"/>
              </a:spcBef>
              <a:spcAft>
                <a:spcPct val="0"/>
              </a:spcAft>
              <a:buClr>
                <a:srgbClr val="F79646">
                  <a:lumMod val="75000"/>
                </a:srgbClr>
              </a:buClr>
              <a:buSzPct val="100000"/>
              <a:buFontTx/>
              <a:buAutoNum type="arabicParenR"/>
            </a:pPr>
            <a:r>
              <a:rPr lang="en-US" sz="3200" b="1" dirty="0" smtClean="0">
                <a:ln w="0" cap="rnd" cmpd="thickThin">
                  <a:solidFill>
                    <a:prstClr val="black"/>
                  </a:solidFill>
                  <a:bevel/>
                </a:ln>
                <a:solidFill>
                  <a:prstClr val="black"/>
                </a:solidFill>
                <a:latin typeface="Microsoft Sans Serif" pitchFamily="34" charset="0"/>
                <a:cs typeface="Microsoft Sans Serif" pitchFamily="34" charset="0"/>
              </a:rPr>
              <a:t>Transmission Control Protocol (TCP)</a:t>
            </a:r>
          </a:p>
          <a:p>
            <a:pPr marL="742950" indent="-508000" eaLnBrk="0" fontAlgn="base" hangingPunct="0">
              <a:lnSpc>
                <a:spcPct val="150000"/>
              </a:lnSpc>
              <a:spcBef>
                <a:spcPct val="20000"/>
              </a:spcBef>
              <a:spcAft>
                <a:spcPct val="0"/>
              </a:spcAft>
              <a:buClr>
                <a:srgbClr val="F79646">
                  <a:lumMod val="75000"/>
                </a:srgbClr>
              </a:buClr>
              <a:buSzPct val="100000"/>
              <a:buFontTx/>
              <a:buAutoNum type="arabicParenR"/>
            </a:pPr>
            <a:endParaRPr lang="en-US" sz="105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82880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white"/>
                  </a:solidFill>
                </a:ln>
                <a:solidFill>
                  <a:prstClr val="black"/>
                </a:solidFill>
                <a:latin typeface="Tahoma" pitchFamily="34" charset="0"/>
                <a:ea typeface="+mn-ea"/>
                <a:cs typeface="Tahoma" pitchFamily="34" charset="0"/>
              </a:rPr>
              <a:t>UDP</a:t>
            </a:r>
            <a:r>
              <a:rPr lang="en-US" sz="4400" b="1" kern="1200" dirty="0" smtClean="0">
                <a:ln>
                  <a:solidFill>
                    <a:prstClr val="white"/>
                  </a:solidFill>
                </a:ln>
                <a:solidFill>
                  <a:prstClr val="black"/>
                </a:solidFill>
                <a:latin typeface="Tahoma" pitchFamily="34" charset="0"/>
                <a:ea typeface="+mn-ea"/>
                <a:cs typeface="Tahoma" pitchFamily="34" charset="0"/>
              </a:rPr>
              <a:t> </a:t>
            </a:r>
            <a:r>
              <a:rPr lang="en-US" sz="4000" b="1" kern="1200" dirty="0" smtClean="0">
                <a:ln>
                  <a:solidFill>
                    <a:prstClr val="white"/>
                  </a:solidFill>
                </a:ln>
                <a:solidFill>
                  <a:prstClr val="black"/>
                </a:solidFill>
                <a:latin typeface="Tahoma" pitchFamily="34" charset="0"/>
                <a:ea typeface="+mn-ea"/>
                <a:cs typeface="Tahoma" pitchFamily="34" charset="0"/>
              </a:rPr>
              <a:t>(User Datagram Protocol)</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3" name="Picture 10"/>
          <p:cNvPicPr>
            <a:picLocks noChangeAspect="1" noChangeArrowheads="1"/>
          </p:cNvPicPr>
          <p:nvPr/>
        </p:nvPicPr>
        <p:blipFill>
          <a:blip r:embed="rId3">
            <a:duotone>
              <a:schemeClr val="accent5">
                <a:shade val="45000"/>
                <a:satMod val="135000"/>
              </a:schemeClr>
              <a:prstClr val="white"/>
            </a:duotone>
          </a:blip>
          <a:srcRect/>
          <a:stretch>
            <a:fillRect/>
          </a:stretch>
        </p:blipFill>
        <p:spPr bwMode="auto">
          <a:xfrm>
            <a:off x="2209800" y="3124200"/>
            <a:ext cx="4371287" cy="2743200"/>
          </a:xfrm>
          <a:prstGeom prst="rect">
            <a:avLst/>
          </a:prstGeom>
          <a:noFill/>
          <a:ln w="9525">
            <a:noFill/>
            <a:miter lim="800000"/>
            <a:headEnd/>
            <a:tailEnd/>
          </a:ln>
          <a:effectLst/>
        </p:spPr>
      </p:pic>
      <p:sp>
        <p:nvSpPr>
          <p:cNvPr id="5" name="Rectangle 4"/>
          <p:cNvSpPr/>
          <p:nvPr/>
        </p:nvSpPr>
        <p:spPr>
          <a:xfrm>
            <a:off x="-152400" y="6107668"/>
            <a:ext cx="9220200" cy="369332"/>
          </a:xfrm>
          <a:prstGeom prst="rect">
            <a:avLst/>
          </a:prstGeom>
        </p:spPr>
        <p:txBody>
          <a:bodyPr wrap="square">
            <a:spAutoFit/>
          </a:bodyPr>
          <a:lstStyle/>
          <a:p>
            <a:pPr algn="ctr"/>
            <a:r>
              <a:rPr lang="en-US" b="1" dirty="0" smtClean="0">
                <a:ln w="0" cap="rnd" cmpd="thickThin">
                  <a:solidFill>
                    <a:schemeClr val="tx1"/>
                  </a:solidFill>
                  <a:bevel/>
                </a:ln>
                <a:solidFill>
                  <a:srgbClr val="FF6600"/>
                </a:solidFill>
                <a:latin typeface="Kristen ITC" pitchFamily="66" charset="0"/>
                <a:cs typeface="Times New Roman" pitchFamily="18" charset="0"/>
              </a:rPr>
              <a:t>UDP -&gt; Simple </a:t>
            </a:r>
            <a:r>
              <a:rPr lang="en-US" b="1" dirty="0" err="1" smtClean="0">
                <a:ln w="0" cap="rnd" cmpd="thickThin">
                  <a:solidFill>
                    <a:schemeClr val="tx1"/>
                  </a:solidFill>
                  <a:bevel/>
                </a:ln>
                <a:solidFill>
                  <a:srgbClr val="FF6600"/>
                </a:solidFill>
                <a:latin typeface="Kristen ITC" pitchFamily="66" charset="0"/>
                <a:cs typeface="Times New Roman" pitchFamily="18" charset="0"/>
              </a:rPr>
              <a:t>Demultiplexer</a:t>
            </a:r>
            <a:endParaRPr lang="en-US" dirty="0" smtClean="0">
              <a:ln w="0" cap="rnd" cmpd="thickThin">
                <a:solidFill>
                  <a:schemeClr val="tx1"/>
                </a:solidFill>
                <a:bevel/>
              </a:ln>
              <a:solidFill>
                <a:srgbClr val="FF6600"/>
              </a:solidFill>
              <a:latin typeface="Kristen ITC" pitchFamily="66" charset="0"/>
              <a:cs typeface="Times New Roman" pitchFamily="18"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User Datagram Protocol</a:t>
            </a:r>
            <a:endParaRPr lang="th-TH" sz="4400" b="1" dirty="0" smtClean="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5407229" y="2133600"/>
            <a:ext cx="3508171" cy="2362200"/>
          </a:xfrm>
          <a:prstGeom prst="rect">
            <a:avLst/>
          </a:prstGeom>
          <a:noFill/>
          <a:ln w="9525">
            <a:noFill/>
            <a:miter lim="800000"/>
            <a:headEnd/>
            <a:tailEnd/>
          </a:ln>
        </p:spPr>
      </p:pic>
      <p:pic>
        <p:nvPicPr>
          <p:cNvPr id="1027" name="Picture 3"/>
          <p:cNvPicPr>
            <a:picLocks noChangeAspect="1" noChangeArrowheads="1"/>
          </p:cNvPicPr>
          <p:nvPr/>
        </p:nvPicPr>
        <p:blipFill>
          <a:blip r:embed="rId4"/>
          <a:srcRect/>
          <a:stretch>
            <a:fillRect/>
          </a:stretch>
        </p:blipFill>
        <p:spPr bwMode="auto">
          <a:xfrm>
            <a:off x="274817" y="1143001"/>
            <a:ext cx="4870015" cy="5105400"/>
          </a:xfrm>
          <a:prstGeom prst="rect">
            <a:avLst/>
          </a:prstGeom>
          <a:noFill/>
          <a:ln w="9525">
            <a:noFill/>
            <a:miter lim="800000"/>
            <a:headEnd/>
            <a:tailEnd/>
          </a:ln>
        </p:spPr>
      </p:pic>
      <p:sp>
        <p:nvSpPr>
          <p:cNvPr id="6" name="Rounded Rectangle 5"/>
          <p:cNvSpPr/>
          <p:nvPr/>
        </p:nvSpPr>
        <p:spPr>
          <a:xfrm>
            <a:off x="152400" y="4495800"/>
            <a:ext cx="1295400" cy="6096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subTnLst>
                                    <p:set>
                                      <p:cBhvr override="childStyle">
                                        <p:cTn dur="1" fill="hold" display="0" masterRel="sameClick" afterEffect="1">
                                          <p:stCondLst>
                                            <p:cond evt="end" delay="0">
                                              <p:tn val="5"/>
                                            </p:cond>
                                          </p:stCondLst>
                                        </p:cTn>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4666</TotalTime>
  <Words>4279</Words>
  <Application>Microsoft Office PowerPoint</Application>
  <PresentationFormat>On-screen Show (4:3)</PresentationFormat>
  <Paragraphs>263</Paragraphs>
  <Slides>23</Slides>
  <Notes>22</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3_Office Theme</vt:lpstr>
      <vt:lpstr>Default Theme</vt: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1369</cp:revision>
  <dcterms:created xsi:type="dcterms:W3CDTF">2009-04-08T07:28:20Z</dcterms:created>
  <dcterms:modified xsi:type="dcterms:W3CDTF">2009-06-30T08:54:53Z</dcterms:modified>
</cp:coreProperties>
</file>