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18"/>
  </p:notesMasterIdLst>
  <p:sldIdLst>
    <p:sldId id="371" r:id="rId4"/>
    <p:sldId id="333" r:id="rId5"/>
    <p:sldId id="398" r:id="rId6"/>
    <p:sldId id="403" r:id="rId7"/>
    <p:sldId id="404" r:id="rId8"/>
    <p:sldId id="405" r:id="rId9"/>
    <p:sldId id="412" r:id="rId10"/>
    <p:sldId id="409" r:id="rId11"/>
    <p:sldId id="402" r:id="rId12"/>
    <p:sldId id="406" r:id="rId13"/>
    <p:sldId id="413" r:id="rId14"/>
    <p:sldId id="411" r:id="rId15"/>
    <p:sldId id="382"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7601" autoAdjust="0"/>
  </p:normalViewPr>
  <p:slideViewPr>
    <p:cSldViewPr>
      <p:cViewPr>
        <p:scale>
          <a:sx n="73" d="100"/>
          <a:sy n="73" d="100"/>
        </p:scale>
        <p:origin x="-438" y="-12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7/9/2009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Image Credit:  </a:t>
            </a:r>
            <a:r>
              <a:rPr lang="en-US" i="1" baseline="0" dirty="0" err="1" smtClean="0"/>
              <a:t>Behroze</a:t>
            </a:r>
            <a:r>
              <a:rPr lang="en-US" i="1" baseline="0" dirty="0" smtClean="0"/>
              <a:t> </a:t>
            </a:r>
            <a:r>
              <a:rPr lang="en-US" i="1" baseline="0" dirty="0" err="1" smtClean="0"/>
              <a:t>Forouzan</a:t>
            </a:r>
            <a:r>
              <a:rPr lang="en-US" i="1" baseline="0" dirty="0" smtClean="0"/>
              <a:t>; Notes Credit: Peterson and Davie</a:t>
            </a:r>
          </a:p>
          <a:p>
            <a:endParaRPr lang="en-US" i="1" baseline="0" dirty="0" smtClean="0"/>
          </a:p>
          <a:p>
            <a:r>
              <a:rPr lang="en-US" sz="1200" kern="1200" baseline="0" dirty="0" smtClean="0">
                <a:solidFill>
                  <a:schemeClr val="tx1"/>
                </a:solidFill>
                <a:latin typeface="+mn-lt"/>
                <a:ea typeface="+mn-ea"/>
                <a:cs typeface="+mn-cs"/>
              </a:rPr>
              <a:t>The previous three topics covered in the lectures have described various technologies that can be used to connect together a collection of computers: direct links (including LAN technologies like Ethernet and token ring), packet-switched networks (including cell-based networks like ATM), and internetworks. The next problem is to turn this host-to-host packet delivery service into a process-to-process communication channel.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the role played by the </a:t>
            </a:r>
            <a:r>
              <a:rPr lang="en-US" sz="1200" i="1" kern="1200" baseline="0" dirty="0" smtClean="0">
                <a:solidFill>
                  <a:schemeClr val="tx1"/>
                </a:solidFill>
                <a:latin typeface="+mn-lt"/>
                <a:ea typeface="+mn-ea"/>
                <a:cs typeface="+mn-cs"/>
              </a:rPr>
              <a:t>transport level of the network architecture, </a:t>
            </a:r>
            <a:r>
              <a:rPr lang="en-US" sz="1200" kern="1200" baseline="0" dirty="0" smtClean="0">
                <a:solidFill>
                  <a:schemeClr val="tx1"/>
                </a:solidFill>
                <a:latin typeface="+mn-lt"/>
                <a:ea typeface="+mn-ea"/>
                <a:cs typeface="+mn-cs"/>
              </a:rPr>
              <a:t>which, because it supports</a:t>
            </a:r>
          </a:p>
          <a:p>
            <a:r>
              <a:rPr lang="en-US" sz="1200" kern="1200" baseline="0" dirty="0" smtClean="0">
                <a:solidFill>
                  <a:schemeClr val="tx1"/>
                </a:solidFill>
                <a:latin typeface="+mn-lt"/>
                <a:ea typeface="+mn-ea"/>
                <a:cs typeface="+mn-cs"/>
              </a:rPr>
              <a:t>communication between the end application programs, is sometimes called the </a:t>
            </a:r>
            <a:r>
              <a:rPr lang="en-US" sz="1200" i="1" kern="1200" baseline="0" dirty="0" smtClean="0">
                <a:solidFill>
                  <a:schemeClr val="tx1"/>
                </a:solidFill>
                <a:latin typeface="+mn-lt"/>
                <a:ea typeface="+mn-ea"/>
                <a:cs typeface="+mn-cs"/>
              </a:rPr>
              <a:t>end-to-end protocol.</a:t>
            </a:r>
          </a:p>
          <a:p>
            <a:endParaRPr lang="en-US" i="1" baseline="0" dirty="0" smtClean="0"/>
          </a:p>
          <a:p>
            <a:r>
              <a:rPr lang="en-US" i="0" baseline="0" dirty="0" smtClean="0"/>
              <a:t>The end-to-end protocols will be next topic we’d cover in our Computer Networks Class.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begin with a simple algorithm for computing a timeout value between a pair of hosts. This is the algorithm that was originally described in the TCP specification— and the following description presents it in those terms—but it could be used by any end-to-end protocol.</a:t>
            </a:r>
          </a:p>
          <a:p>
            <a:endParaRPr lang="en-US" b="0" i="0" baseline="0" dirty="0" smtClean="0"/>
          </a:p>
          <a:p>
            <a:r>
              <a:rPr lang="en-US" sz="1200" kern="1200" baseline="0" dirty="0" smtClean="0">
                <a:solidFill>
                  <a:schemeClr val="tx1"/>
                </a:solidFill>
                <a:latin typeface="+mn-lt"/>
                <a:ea typeface="+mn-ea"/>
                <a:cs typeface="+mn-cs"/>
              </a:rPr>
              <a:t>The idea is to keep a running average of the RTT and then to compute the timeout as a function of this RTT. Specifically, every time TCP sends a data segment, it records the time. When an ACK for that segment arrives, TCP reads the time again and then takes the difference between these two times as a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TCP then computes an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as a weighted average between the previous estimate and this new sample. That is,</a:t>
            </a:r>
          </a:p>
          <a:p>
            <a:endParaRPr lang="en-US" sz="1200"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EstimatedRTT</a:t>
            </a:r>
            <a:r>
              <a:rPr lang="en-US" sz="1200" b="1" kern="1200" baseline="0" dirty="0" smtClean="0">
                <a:solidFill>
                  <a:schemeClr val="tx1"/>
                </a:solidFill>
                <a:latin typeface="+mn-lt"/>
                <a:ea typeface="+mn-ea"/>
                <a:cs typeface="+mn-cs"/>
              </a:rPr>
              <a:t> = </a:t>
            </a:r>
            <a:r>
              <a:rPr lang="el-GR" sz="1200" b="1" kern="1200" baseline="0" dirty="0" smtClean="0">
                <a:solidFill>
                  <a:schemeClr val="tx1"/>
                </a:solidFill>
                <a:latin typeface="+mn-lt"/>
                <a:ea typeface="+mn-ea"/>
                <a:cs typeface="+mn-cs"/>
              </a:rPr>
              <a:t>α × </a:t>
            </a:r>
            <a:r>
              <a:rPr lang="en-US" sz="1200" b="1" kern="1200" baseline="0" dirty="0" err="1" smtClean="0">
                <a:solidFill>
                  <a:schemeClr val="tx1"/>
                </a:solidFill>
                <a:latin typeface="+mn-lt"/>
                <a:ea typeface="+mn-ea"/>
                <a:cs typeface="+mn-cs"/>
              </a:rPr>
              <a:t>EstimatedRTT</a:t>
            </a:r>
            <a:r>
              <a:rPr lang="en-US" sz="1200" b="1" kern="1200" baseline="0" dirty="0" smtClean="0">
                <a:solidFill>
                  <a:schemeClr val="tx1"/>
                </a:solidFill>
                <a:latin typeface="+mn-lt"/>
                <a:ea typeface="+mn-ea"/>
                <a:cs typeface="+mn-cs"/>
              </a:rPr>
              <a:t> + (1 − </a:t>
            </a:r>
            <a:r>
              <a:rPr lang="el-GR" sz="1200" b="1" kern="1200" baseline="0" dirty="0" smtClean="0">
                <a:solidFill>
                  <a:schemeClr val="tx1"/>
                </a:solidFill>
                <a:latin typeface="+mn-lt"/>
                <a:ea typeface="+mn-ea"/>
                <a:cs typeface="+mn-cs"/>
              </a:rPr>
              <a:t>α) × </a:t>
            </a:r>
            <a:r>
              <a:rPr lang="en-US" sz="1200" b="1" kern="1200" baseline="0" dirty="0" err="1" smtClean="0">
                <a:solidFill>
                  <a:schemeClr val="tx1"/>
                </a:solidFill>
                <a:latin typeface="+mn-lt"/>
                <a:ea typeface="+mn-ea"/>
                <a:cs typeface="+mn-cs"/>
              </a:rPr>
              <a:t>SampleRTT</a:t>
            </a:r>
            <a:endParaRPr lang="en-US" sz="1200" b="1"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parameter α is selected to </a:t>
            </a:r>
            <a:r>
              <a:rPr lang="en-US" sz="1200" i="1" kern="1200" baseline="0" dirty="0" smtClean="0">
                <a:solidFill>
                  <a:schemeClr val="tx1"/>
                </a:solidFill>
                <a:latin typeface="+mn-lt"/>
                <a:ea typeface="+mn-ea"/>
                <a:cs typeface="+mn-cs"/>
              </a:rPr>
              <a:t>smooth the </a:t>
            </a:r>
            <a:r>
              <a:rPr lang="en-US" sz="1200" i="1" kern="1200" baseline="0" dirty="0" err="1" smtClean="0">
                <a:solidFill>
                  <a:schemeClr val="tx1"/>
                </a:solidFill>
                <a:latin typeface="+mn-lt"/>
                <a:ea typeface="+mn-ea"/>
                <a:cs typeface="+mn-cs"/>
              </a:rPr>
              <a:t>EstimatedRTT</a:t>
            </a:r>
            <a:r>
              <a:rPr lang="en-US" sz="1200" i="1" kern="1200" baseline="0" dirty="0" smtClean="0">
                <a:solidFill>
                  <a:schemeClr val="tx1"/>
                </a:solidFill>
                <a:latin typeface="+mn-lt"/>
                <a:ea typeface="+mn-ea"/>
                <a:cs typeface="+mn-cs"/>
              </a:rPr>
              <a:t>. A small α tracks changes in </a:t>
            </a:r>
            <a:r>
              <a:rPr lang="en-US" sz="1200" kern="1200" baseline="0" dirty="0" smtClean="0">
                <a:solidFill>
                  <a:schemeClr val="tx1"/>
                </a:solidFill>
                <a:latin typeface="+mn-lt"/>
                <a:ea typeface="+mn-ea"/>
                <a:cs typeface="+mn-cs"/>
              </a:rPr>
              <a:t>the RTT but is perhaps too heavily influenced by temporary fluctuations. On the other hand, a large α is more stable but perhaps not quick enough to adapt to real changes. The original TCP specification recommended a setting of α between 0.8 and 0.9. TCP then uses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to compute the timeout in a rather conservative way: </a:t>
            </a:r>
          </a:p>
          <a:p>
            <a:endParaRPr lang="en-US" sz="1200"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TimeOut</a:t>
            </a:r>
            <a:r>
              <a:rPr lang="en-US" sz="1200" b="1" kern="1200" baseline="0" dirty="0" smtClean="0">
                <a:solidFill>
                  <a:schemeClr val="tx1"/>
                </a:solidFill>
                <a:latin typeface="+mn-lt"/>
                <a:ea typeface="+mn-ea"/>
                <a:cs typeface="+mn-cs"/>
              </a:rPr>
              <a:t> = 2 × </a:t>
            </a:r>
            <a:r>
              <a:rPr lang="en-US" sz="1200" b="1" kern="1200" baseline="0" dirty="0" err="1" smtClean="0">
                <a:solidFill>
                  <a:schemeClr val="tx1"/>
                </a:solidFill>
                <a:latin typeface="+mn-lt"/>
                <a:ea typeface="+mn-ea"/>
                <a:cs typeface="+mn-cs"/>
              </a:rPr>
              <a:t>EstimatedRTT</a:t>
            </a:r>
            <a:endParaRPr lang="en-US" b="1"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Karn</a:t>
            </a:r>
            <a:r>
              <a:rPr lang="en-US" sz="1200" kern="1200" baseline="0" dirty="0" smtClean="0">
                <a:solidFill>
                  <a:schemeClr val="tx1"/>
                </a:solidFill>
                <a:latin typeface="+mn-lt"/>
                <a:ea typeface="+mn-ea"/>
                <a:cs typeface="+mn-cs"/>
              </a:rPr>
              <a:t>/Partridge algorithm was introduced at a time when the Internet was suffering from high levels of network congestion. Their approach was designed to fix some of the causes of that congestion, and although it was an improvement, the congestion was not eliminated. A couple of years later, two other researchers—Jacobson and </a:t>
            </a:r>
            <a:r>
              <a:rPr lang="en-US" sz="1200" kern="1200" baseline="0" dirty="0" err="1" smtClean="0">
                <a:solidFill>
                  <a:schemeClr val="tx1"/>
                </a:solidFill>
                <a:latin typeface="+mn-lt"/>
                <a:ea typeface="+mn-ea"/>
                <a:cs typeface="+mn-cs"/>
              </a:rPr>
              <a:t>Karels</a:t>
            </a:r>
            <a:r>
              <a:rPr lang="en-US" sz="1200" kern="1200" baseline="0" dirty="0" smtClean="0">
                <a:solidFill>
                  <a:schemeClr val="tx1"/>
                </a:solidFill>
                <a:latin typeface="+mn-lt"/>
                <a:ea typeface="+mn-ea"/>
                <a:cs typeface="+mn-cs"/>
              </a:rPr>
              <a:t>— proposed a more drastic change to TCP to battle congestion. The bulk of that proposed change is described in the next lecture (Topic 6). Here, we focus on the aspect of that proposal that is related to deciding when to time out and retransmit a segment.</a:t>
            </a:r>
          </a:p>
          <a:p>
            <a:endParaRPr lang="en-US" b="1" i="0" baseline="0" dirty="0" smtClean="0"/>
          </a:p>
          <a:p>
            <a:r>
              <a:rPr lang="en-US" sz="1200" i="1" kern="1200" baseline="0" dirty="0" smtClean="0">
                <a:solidFill>
                  <a:schemeClr val="tx1"/>
                </a:solidFill>
                <a:latin typeface="+mn-lt"/>
                <a:ea typeface="+mn-ea"/>
                <a:cs typeface="+mn-cs"/>
              </a:rPr>
              <a:t>[As an aside, it should be clear how the timeout mechanism is related to congestion—if you time out too soon, you may unnecessarily retransmit a segment,</a:t>
            </a:r>
          </a:p>
          <a:p>
            <a:r>
              <a:rPr lang="en-US" sz="1200" i="1" kern="1200" baseline="0" dirty="0" smtClean="0">
                <a:solidFill>
                  <a:schemeClr val="tx1"/>
                </a:solidFill>
                <a:latin typeface="+mn-lt"/>
                <a:ea typeface="+mn-ea"/>
                <a:cs typeface="+mn-cs"/>
              </a:rPr>
              <a:t>which only adds to the load on the network. As we will see in the next lecture (topic 6 ; Chapter 6 of the textbook), the other reason for needing an accurate timeout value is that a timeout is taken to imply congestion, which triggers a congestion-control mechanism. Finally, note that there is nothing about the Jacobson/</a:t>
            </a:r>
            <a:r>
              <a:rPr lang="en-US" sz="1200" i="1" kern="1200" baseline="0" dirty="0" err="1" smtClean="0">
                <a:solidFill>
                  <a:schemeClr val="tx1"/>
                </a:solidFill>
                <a:latin typeface="+mn-lt"/>
                <a:ea typeface="+mn-ea"/>
                <a:cs typeface="+mn-cs"/>
              </a:rPr>
              <a:t>Karels</a:t>
            </a:r>
            <a:r>
              <a:rPr lang="en-US" sz="1200" i="1" kern="1200" baseline="0" dirty="0" smtClean="0">
                <a:solidFill>
                  <a:schemeClr val="tx1"/>
                </a:solidFill>
                <a:latin typeface="+mn-lt"/>
                <a:ea typeface="+mn-ea"/>
                <a:cs typeface="+mn-cs"/>
              </a:rPr>
              <a:t> timeout computation that is specific to TCP. It could be used by any end-to-end protocol.]</a:t>
            </a:r>
          </a:p>
          <a:p>
            <a:endParaRPr lang="en-US" sz="1200" i="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Difference = </a:t>
            </a:r>
            <a:r>
              <a:rPr lang="en-US" sz="1200" b="1" kern="1200" baseline="0" dirty="0" err="1" smtClean="0">
                <a:solidFill>
                  <a:schemeClr val="tx1"/>
                </a:solidFill>
                <a:latin typeface="+mn-lt"/>
                <a:ea typeface="+mn-ea"/>
                <a:cs typeface="+mn-cs"/>
              </a:rPr>
              <a:t>SampleRTT</a:t>
            </a:r>
            <a:r>
              <a:rPr lang="en-US" sz="1200" b="1" kern="1200" baseline="0" dirty="0" smtClean="0">
                <a:solidFill>
                  <a:schemeClr val="tx1"/>
                </a:solidFill>
                <a:latin typeface="+mn-lt"/>
                <a:ea typeface="+mn-ea"/>
                <a:cs typeface="+mn-cs"/>
              </a:rPr>
              <a:t> − </a:t>
            </a:r>
            <a:r>
              <a:rPr lang="en-US" sz="1200" b="1" kern="1200" baseline="0" dirty="0" err="1" smtClean="0">
                <a:solidFill>
                  <a:schemeClr val="tx1"/>
                </a:solidFill>
                <a:latin typeface="+mn-lt"/>
                <a:ea typeface="+mn-ea"/>
                <a:cs typeface="+mn-cs"/>
              </a:rPr>
              <a:t>EstimatedRTT</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EstimatedRTT</a:t>
            </a:r>
            <a:r>
              <a:rPr lang="en-US" sz="1200" b="1" kern="1200" baseline="0" dirty="0" smtClean="0">
                <a:solidFill>
                  <a:schemeClr val="tx1"/>
                </a:solidFill>
                <a:latin typeface="+mn-lt"/>
                <a:ea typeface="+mn-ea"/>
                <a:cs typeface="+mn-cs"/>
              </a:rPr>
              <a:t> = </a:t>
            </a:r>
            <a:r>
              <a:rPr lang="en-US" sz="1200" b="1" kern="1200" baseline="0" dirty="0" err="1" smtClean="0">
                <a:solidFill>
                  <a:schemeClr val="tx1"/>
                </a:solidFill>
                <a:latin typeface="+mn-lt"/>
                <a:ea typeface="+mn-ea"/>
                <a:cs typeface="+mn-cs"/>
              </a:rPr>
              <a:t>EstimatedRTT</a:t>
            </a:r>
            <a:r>
              <a:rPr lang="en-US" sz="1200" b="1" kern="1200" baseline="0" dirty="0" smtClean="0">
                <a:solidFill>
                  <a:schemeClr val="tx1"/>
                </a:solidFill>
                <a:latin typeface="+mn-lt"/>
                <a:ea typeface="+mn-ea"/>
                <a:cs typeface="+mn-cs"/>
              </a:rPr>
              <a:t> + (</a:t>
            </a:r>
            <a:r>
              <a:rPr lang="el-GR" sz="1200" b="1" kern="1200" baseline="0" dirty="0" smtClean="0">
                <a:solidFill>
                  <a:schemeClr val="tx1"/>
                </a:solidFill>
                <a:latin typeface="+mn-lt"/>
                <a:ea typeface="+mn-ea"/>
                <a:cs typeface="+mn-cs"/>
              </a:rPr>
              <a:t>δ × </a:t>
            </a:r>
            <a:r>
              <a:rPr lang="en-US" sz="1200" b="1" kern="1200" baseline="0" dirty="0" smtClean="0">
                <a:solidFill>
                  <a:schemeClr val="tx1"/>
                </a:solidFill>
                <a:latin typeface="+mn-lt"/>
                <a:ea typeface="+mn-ea"/>
                <a:cs typeface="+mn-cs"/>
              </a:rPr>
              <a:t>Difference)</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 δ is a fraction between 0 and 1. That is, we calculate both the mean RTT and the variation in that mean.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TCP then computes the timeout value as a function of both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and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Deviation as follows:</a:t>
            </a:r>
          </a:p>
          <a:p>
            <a:endParaRPr lang="en-US" sz="1200" kern="1200" baseline="0" dirty="0" smtClean="0">
              <a:solidFill>
                <a:schemeClr val="tx1"/>
              </a:solidFill>
              <a:latin typeface="+mn-lt"/>
              <a:ea typeface="+mn-ea"/>
              <a:cs typeface="+mn-cs"/>
            </a:endParaRPr>
          </a:p>
          <a:p>
            <a:r>
              <a:rPr lang="en-US" sz="1200" b="1" kern="1200" baseline="0" dirty="0" err="1" smtClean="0">
                <a:solidFill>
                  <a:schemeClr val="tx1"/>
                </a:solidFill>
                <a:latin typeface="+mn-lt"/>
                <a:ea typeface="+mn-ea"/>
                <a:cs typeface="+mn-cs"/>
              </a:rPr>
              <a:t>TimeOut</a:t>
            </a:r>
            <a:r>
              <a:rPr lang="en-US" sz="1200" b="1" kern="1200" baseline="0" dirty="0" smtClean="0">
                <a:solidFill>
                  <a:schemeClr val="tx1"/>
                </a:solidFill>
                <a:latin typeface="+mn-lt"/>
                <a:ea typeface="+mn-ea"/>
                <a:cs typeface="+mn-cs"/>
              </a:rPr>
              <a:t> = </a:t>
            </a:r>
            <a:r>
              <a:rPr lang="el-GR" sz="1200" b="1" kern="1200" baseline="0" dirty="0" smtClean="0">
                <a:solidFill>
                  <a:schemeClr val="tx1"/>
                </a:solidFill>
                <a:latin typeface="+mn-lt"/>
                <a:ea typeface="+mn-ea"/>
                <a:cs typeface="+mn-cs"/>
              </a:rPr>
              <a:t>μ × </a:t>
            </a:r>
            <a:r>
              <a:rPr lang="en-US" sz="1200" b="1" kern="1200" baseline="0" dirty="0" err="1" smtClean="0">
                <a:solidFill>
                  <a:schemeClr val="tx1"/>
                </a:solidFill>
                <a:latin typeface="+mn-lt"/>
                <a:ea typeface="+mn-ea"/>
                <a:cs typeface="+mn-cs"/>
              </a:rPr>
              <a:t>EstimatedRTT</a:t>
            </a:r>
            <a:r>
              <a:rPr lang="en-US" sz="1200" b="1" kern="1200" baseline="0" dirty="0" smtClean="0">
                <a:solidFill>
                  <a:schemeClr val="tx1"/>
                </a:solidFill>
                <a:latin typeface="+mn-lt"/>
                <a:ea typeface="+mn-ea"/>
                <a:cs typeface="+mn-cs"/>
              </a:rPr>
              <a:t> + </a:t>
            </a:r>
            <a:r>
              <a:rPr lang="el-GR" sz="1200" b="1" kern="1200" baseline="0" dirty="0" smtClean="0">
                <a:solidFill>
                  <a:schemeClr val="tx1"/>
                </a:solidFill>
                <a:latin typeface="+mn-lt"/>
                <a:ea typeface="+mn-ea"/>
                <a:cs typeface="+mn-cs"/>
              </a:rPr>
              <a:t>φ × </a:t>
            </a:r>
            <a:r>
              <a:rPr lang="en-US" sz="1200" b="1" kern="1200" baseline="0" dirty="0" smtClean="0">
                <a:solidFill>
                  <a:schemeClr val="tx1"/>
                </a:solidFill>
                <a:latin typeface="+mn-lt"/>
                <a:ea typeface="+mn-ea"/>
                <a:cs typeface="+mn-cs"/>
              </a:rPr>
              <a:t>Deviation</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where based on experience, μ is typically set to 1 and φ is set to 4. Thus, when the variance is small, </a:t>
            </a:r>
            <a:r>
              <a:rPr lang="en-US" sz="1200" kern="1200" baseline="0" dirty="0" err="1" smtClean="0">
                <a:solidFill>
                  <a:schemeClr val="tx1"/>
                </a:solidFill>
                <a:latin typeface="+mn-lt"/>
                <a:ea typeface="+mn-ea"/>
                <a:cs typeface="+mn-cs"/>
              </a:rPr>
              <a:t>TimeOut</a:t>
            </a:r>
            <a:r>
              <a:rPr lang="en-US" sz="1200" kern="1200" baseline="0" dirty="0" smtClean="0">
                <a:solidFill>
                  <a:schemeClr val="tx1"/>
                </a:solidFill>
                <a:latin typeface="+mn-lt"/>
                <a:ea typeface="+mn-ea"/>
                <a:cs typeface="+mn-cs"/>
              </a:rPr>
              <a:t> is close to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a large variance causes the Deviation term to dominate the calculation.</a:t>
            </a:r>
          </a:p>
          <a:p>
            <a:endParaRPr lang="en-US" sz="1200" i="1" kern="1200" baseline="0" dirty="0" smtClean="0">
              <a:solidFill>
                <a:schemeClr val="tx1"/>
              </a:solidFill>
              <a:latin typeface="+mn-lt"/>
              <a:ea typeface="+mn-ea"/>
              <a:cs typeface="+mn-cs"/>
            </a:endParaRP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main problem with the original computation is that it does not take the variance of the sample RTTs into account. Intuitively, if the variation among samples</a:t>
            </a:r>
          </a:p>
          <a:p>
            <a:r>
              <a:rPr lang="en-US" sz="1200" kern="1200" baseline="0" dirty="0" smtClean="0">
                <a:solidFill>
                  <a:schemeClr val="tx1"/>
                </a:solidFill>
                <a:latin typeface="+mn-lt"/>
                <a:ea typeface="+mn-ea"/>
                <a:cs typeface="+mn-cs"/>
              </a:rPr>
              <a:t>is small, then the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can be better trusted and there is no reason for multiplying this estimate by 2 to compute the timeout. On the other hand, a large variance  in the samples suggests that the timeout value should not be too tightly coupled to the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a:t>
            </a:r>
          </a:p>
          <a:p>
            <a:endParaRPr lang="en-US" sz="120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new approach, the sender measures a new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as before. It then folds this new sample into the timeout calculation as follows:</a:t>
            </a:r>
          </a:p>
          <a:p>
            <a:endParaRPr lang="en-US" b="1"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After several years of use on the Internet, a rather obvious flaw was discovered in this simple algorithm. The problem was that an ACK does not really acknowledge a transmission; it actually acknowledges the receipt of data. In other words, whenever a segment is retransmitted and then an ACK arrives at the sender, it is impossible to determine if this ACK should be associated with the first or the second transmission of the segment for the purpose of measuring the sample RTT. It is necessary to know which transmission to associate it with so as to compute an accurate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As illustrated in Figure 5.10, if you assume that the ACK is for the original transmission but it was really for the second, then the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is too large (a), while if you assume that the ACK is for the second transmission but it was actually for the first, then the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is too small (b).</a:t>
            </a:r>
          </a:p>
          <a:p>
            <a:endParaRPr lang="en-US" b="1" i="0" baseline="0" dirty="0" smtClean="0"/>
          </a:p>
          <a:p>
            <a:r>
              <a:rPr lang="en-US" sz="1200" kern="1200" baseline="0" dirty="0" smtClean="0">
                <a:solidFill>
                  <a:schemeClr val="tx1"/>
                </a:solidFill>
                <a:latin typeface="+mn-lt"/>
                <a:ea typeface="+mn-ea"/>
                <a:cs typeface="+mn-cs"/>
              </a:rPr>
              <a:t>The solution is surprisingly simple. Whenever TCP retransmits a segment, it stops taking samples of the RTT; it only measures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for segments that have been sent only once. This solution is known as the </a:t>
            </a:r>
            <a:r>
              <a:rPr lang="en-US" sz="1200" kern="1200" baseline="0" dirty="0" err="1" smtClean="0">
                <a:solidFill>
                  <a:schemeClr val="tx1"/>
                </a:solidFill>
                <a:latin typeface="+mn-lt"/>
                <a:ea typeface="+mn-ea"/>
                <a:cs typeface="+mn-cs"/>
              </a:rPr>
              <a:t>Karn</a:t>
            </a:r>
            <a:r>
              <a:rPr lang="en-US" sz="1200" kern="1200" baseline="0" dirty="0" smtClean="0">
                <a:solidFill>
                  <a:schemeClr val="tx1"/>
                </a:solidFill>
                <a:latin typeface="+mn-lt"/>
                <a:ea typeface="+mn-ea"/>
                <a:cs typeface="+mn-cs"/>
              </a:rPr>
              <a:t>/Partridge algorithm, after its inventors.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Their proposed fix also includes a second small change to TCP’s timeout mechanism. Each time TCP retransmits, it sets the next timeout to be twice the last</a:t>
            </a:r>
          </a:p>
          <a:p>
            <a:r>
              <a:rPr lang="en-US" sz="1200" kern="1200" baseline="0" dirty="0" smtClean="0">
                <a:solidFill>
                  <a:schemeClr val="tx1"/>
                </a:solidFill>
                <a:latin typeface="+mn-lt"/>
                <a:ea typeface="+mn-ea"/>
                <a:cs typeface="+mn-cs"/>
              </a:rPr>
              <a:t>timeout, rather than basing it on the last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That is, </a:t>
            </a:r>
            <a:r>
              <a:rPr lang="en-US" sz="1200" kern="1200" baseline="0" dirty="0" err="1" smtClean="0">
                <a:solidFill>
                  <a:schemeClr val="tx1"/>
                </a:solidFill>
                <a:latin typeface="+mn-lt"/>
                <a:ea typeface="+mn-ea"/>
                <a:cs typeface="+mn-cs"/>
              </a:rPr>
              <a:t>Karn</a:t>
            </a:r>
            <a:r>
              <a:rPr lang="en-US" sz="1200" kern="1200" baseline="0" dirty="0" smtClean="0">
                <a:solidFill>
                  <a:schemeClr val="tx1"/>
                </a:solidFill>
                <a:latin typeface="+mn-lt"/>
                <a:ea typeface="+mn-ea"/>
                <a:cs typeface="+mn-cs"/>
              </a:rPr>
              <a:t> and Partridge proposed that TCP use exponential </a:t>
            </a:r>
            <a:r>
              <a:rPr lang="en-US" sz="1200" kern="1200" baseline="0" dirty="0" err="1" smtClean="0">
                <a:solidFill>
                  <a:schemeClr val="tx1"/>
                </a:solidFill>
                <a:latin typeface="+mn-lt"/>
                <a:ea typeface="+mn-ea"/>
                <a:cs typeface="+mn-cs"/>
              </a:rPr>
              <a:t>backoff</a:t>
            </a:r>
            <a:r>
              <a:rPr lang="en-US" sz="1200" kern="1200" baseline="0" dirty="0" smtClean="0">
                <a:solidFill>
                  <a:schemeClr val="tx1"/>
                </a:solidFill>
                <a:latin typeface="+mn-lt"/>
                <a:ea typeface="+mn-ea"/>
                <a:cs typeface="+mn-cs"/>
              </a:rPr>
              <a:t>, similar to what the Ethernet does. The motivation for using exponential </a:t>
            </a:r>
            <a:r>
              <a:rPr lang="en-US" sz="1200" kern="1200" baseline="0" dirty="0" err="1" smtClean="0">
                <a:solidFill>
                  <a:schemeClr val="tx1"/>
                </a:solidFill>
                <a:latin typeface="+mn-lt"/>
                <a:ea typeface="+mn-ea"/>
                <a:cs typeface="+mn-cs"/>
              </a:rPr>
              <a:t>backoff</a:t>
            </a:r>
            <a:r>
              <a:rPr lang="en-US" sz="1200" kern="1200" baseline="0" dirty="0" smtClean="0">
                <a:solidFill>
                  <a:schemeClr val="tx1"/>
                </a:solidFill>
                <a:latin typeface="+mn-lt"/>
                <a:ea typeface="+mn-ea"/>
                <a:cs typeface="+mn-cs"/>
              </a:rPr>
              <a:t> is simple: Congestion is the most likely cause of lost segments, meaning that the TCP source should not react too aggressively to a timeout. In fact, the more times the connection times out, the more cautious the source should become.</a:t>
            </a:r>
            <a:endParaRPr lang="en-US" b="1"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 we’d be seeing what are the primary objectives/ functions</a:t>
            </a:r>
            <a:r>
              <a:rPr lang="en-US" baseline="0" dirty="0" smtClean="0"/>
              <a:t> of an end-to-end transport layer protocol.  </a:t>
            </a:r>
          </a:p>
          <a:p>
            <a:endParaRPr lang="en-US" baseline="0" dirty="0" smtClean="0"/>
          </a:p>
          <a:p>
            <a:r>
              <a:rPr lang="en-US" baseline="0" dirty="0" smtClean="0"/>
              <a:t>We’d also be seeing two common TCP/ IP end-to-end transport protocols that provide contrasting services: the first (UDP) provides a simple </a:t>
            </a:r>
            <a:r>
              <a:rPr lang="en-US" baseline="0" dirty="0" err="1" smtClean="0"/>
              <a:t>demultiplexing</a:t>
            </a:r>
            <a:r>
              <a:rPr lang="en-US" baseline="0" dirty="0" smtClean="0"/>
              <a:t> service and the other (TCP) provides a reliable byte stream service.</a:t>
            </a:r>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If we ignore the possibility of flow control</a:t>
            </a:r>
            <a:r>
              <a:rPr lang="en-US" sz="1200" kern="1200" baseline="0" dirty="0" smtClean="0">
                <a:solidFill>
                  <a:schemeClr val="tx1"/>
                </a:solidFill>
                <a:latin typeface="+mn-lt"/>
                <a:ea typeface="+mn-ea"/>
                <a:cs typeface="+mn-cs"/>
              </a:rPr>
              <a:t>—that is, we assume the window is wide open, as would be the case when a connection first starts—then TCP has </a:t>
            </a:r>
            <a:r>
              <a:rPr lang="en-US" sz="1200" b="1" kern="1200" baseline="0" dirty="0" smtClean="0">
                <a:solidFill>
                  <a:schemeClr val="tx1"/>
                </a:solidFill>
                <a:latin typeface="+mn-lt"/>
                <a:ea typeface="+mn-ea"/>
                <a:cs typeface="+mn-cs"/>
              </a:rPr>
              <a:t>three</a:t>
            </a:r>
            <a:r>
              <a:rPr lang="en-US" sz="1200" kern="1200" baseline="0" dirty="0" smtClean="0">
                <a:solidFill>
                  <a:schemeClr val="tx1"/>
                </a:solidFill>
                <a:latin typeface="+mn-lt"/>
                <a:ea typeface="+mn-ea"/>
                <a:cs typeface="+mn-cs"/>
              </a:rPr>
              <a:t> mechanisms to trigger the transmission of a segment. </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TCP maintains a variable, typically called the maximum segment size (MSS), and it sends a segment as soon as it has collected MSS bytes from the sending process. MSS is usually set to the size of the largest segment TCP can send without causing the local IP to fragment. That is, MSS is set to the MTU of the directly connected network, minus the size of the TCP and IP headers. </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Second</a:t>
            </a:r>
            <a:r>
              <a:rPr lang="en-US" sz="1200" kern="1200" baseline="0" dirty="0" smtClean="0">
                <a:solidFill>
                  <a:schemeClr val="tx1"/>
                </a:solidFill>
                <a:latin typeface="+mn-lt"/>
                <a:ea typeface="+mn-ea"/>
                <a:cs typeface="+mn-cs"/>
              </a:rPr>
              <a:t>, TCP will be triggered to transmit a segment if the sending process has explicitly asked it to do so. Specifically, TCP supports a </a:t>
            </a:r>
            <a:r>
              <a:rPr lang="en-US" sz="1200" i="1" kern="1200" baseline="0" dirty="0" smtClean="0">
                <a:solidFill>
                  <a:schemeClr val="tx1"/>
                </a:solidFill>
                <a:latin typeface="+mn-lt"/>
                <a:ea typeface="+mn-ea"/>
                <a:cs typeface="+mn-cs"/>
              </a:rPr>
              <a:t>push operation, </a:t>
            </a:r>
            <a:r>
              <a:rPr lang="en-US" sz="1200" kern="1200" baseline="0" dirty="0" smtClean="0">
                <a:solidFill>
                  <a:schemeClr val="tx1"/>
                </a:solidFill>
                <a:latin typeface="+mn-lt"/>
                <a:ea typeface="+mn-ea"/>
                <a:cs typeface="+mn-cs"/>
              </a:rPr>
              <a:t>and the sending process invokes this operation to effectively flush the buffer of unsent bytes. </a:t>
            </a:r>
          </a:p>
          <a:p>
            <a:endParaRPr lang="en-US" sz="1200" b="1"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Third</a:t>
            </a:r>
            <a:r>
              <a:rPr lang="en-US" sz="1200" kern="1200" baseline="0" dirty="0" smtClean="0">
                <a:solidFill>
                  <a:schemeClr val="tx1"/>
                </a:solidFill>
                <a:latin typeface="+mn-lt"/>
                <a:ea typeface="+mn-ea"/>
                <a:cs typeface="+mn-cs"/>
              </a:rPr>
              <a:t>, the final trigger for transmitting a segment is that a timer fires; the resulting segment contains as many bytes as are currently buffered for transmission. However, as we will soon see, this “timer” isn’t exactly what you expect.</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Of course, we can’t just ignore flow control, which plays an obvious role in throttling the sender. If the sender has MSS bytes of data to send and the window is open at least that much, then the sender transmits a full segment. Suppose, however, that the sender is accumulating bytes to send, but the window is currently closed. Now suppose an ACK arrives that effectively opens the window enough for the sender to transmit, say, MSS/2 bytes. Should the sender transmit a half-full segment or wait for the window to open to a full MSS? The original specification was silent on this point, and early implementations of TCP decided t o go ahead and transmit a half-full segment. After all, there is no telling how long it will be before the window opens further. It turns out that the strategy of aggressively taking advantage of any available window leads to a situation now known as the </a:t>
            </a:r>
            <a:r>
              <a:rPr lang="en-US" sz="1200" i="1" kern="1200" baseline="0" dirty="0" smtClean="0">
                <a:solidFill>
                  <a:schemeClr val="tx1"/>
                </a:solidFill>
                <a:latin typeface="+mn-lt"/>
                <a:ea typeface="+mn-ea"/>
                <a:cs typeface="+mn-cs"/>
              </a:rPr>
              <a:t>silly window syndrome.</a:t>
            </a:r>
          </a:p>
          <a:p>
            <a:endParaRPr lang="en-US" b="0" i="0" baseline="0" dirty="0" smtClean="0"/>
          </a:p>
          <a:p>
            <a:r>
              <a:rPr lang="en-US" sz="1200" kern="1200" baseline="0" dirty="0" smtClean="0">
                <a:solidFill>
                  <a:schemeClr val="tx1"/>
                </a:solidFill>
                <a:latin typeface="+mn-lt"/>
                <a:ea typeface="+mn-ea"/>
                <a:cs typeface="+mn-cs"/>
              </a:rPr>
              <a:t>The figure above helps visualize what happens. If you think of a TCP stream as a conveyer belt with “full” containers (data segments) going in one direction and empty containers (ACKs) going in the reverse direction, then MSS-sized segments correspond to large containers and 1-byte segments correspond to very small containers. If the sender aggressively fills an empty container as soon as it arrives, then any small container introduced into the system remains in the system indefinitely. That is, it is immediately filled and emptied at each end, and never coalesced with adjacent containers to create larger containers. This scenario was discovered when early implementations of TCP regularly found themselves filling the network with tiny segments.</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Note that the silly window syndrome is only a problem when either the sender transmits a small segment or the receiver opens the window a small amount. </a:t>
            </a:r>
          </a:p>
          <a:p>
            <a:endParaRPr lang="en-US" sz="1200" b="1"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If neither of these happens, then the small container is never introduced into the stream. It’s not possible to outlaw sending small segments; for example, the application might do a </a:t>
            </a:r>
            <a:r>
              <a:rPr lang="en-US" sz="1200" i="1" kern="1200" baseline="0" dirty="0" smtClean="0">
                <a:solidFill>
                  <a:schemeClr val="tx1"/>
                </a:solidFill>
                <a:latin typeface="+mn-lt"/>
                <a:ea typeface="+mn-ea"/>
                <a:cs typeface="+mn-cs"/>
              </a:rPr>
              <a:t>push after sending a single byte. It is possible, however, to keep the receiver </a:t>
            </a:r>
            <a:r>
              <a:rPr lang="en-US" sz="1200" kern="1200" baseline="0" dirty="0" smtClean="0">
                <a:solidFill>
                  <a:schemeClr val="tx1"/>
                </a:solidFill>
                <a:latin typeface="+mn-lt"/>
                <a:ea typeface="+mn-ea"/>
                <a:cs typeface="+mn-cs"/>
              </a:rPr>
              <a:t>from introducing a small container (i.e., a small open window). The rule is that after advertizing a zero window, the receiver must wait for space equal to an MSS before it advertises an open window.</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Coalescing Segments: </a:t>
            </a:r>
            <a:r>
              <a:rPr lang="en-US" sz="1200" kern="1200" baseline="0" dirty="0" smtClean="0">
                <a:solidFill>
                  <a:schemeClr val="tx1"/>
                </a:solidFill>
                <a:latin typeface="+mn-lt"/>
                <a:ea typeface="+mn-ea"/>
                <a:cs typeface="+mn-cs"/>
              </a:rPr>
              <a:t>Since we can’t eliminate the possibility of a small container being introduced into the stream, we also need mechanisms to coalesce them. The receiver can do this by delaying ACKs—sending one combined ACK rather than multiple smaller ones—but this is only a partial solution because the receiver has no way of knowing how long it is safe to delay waiting either for another segment to arrive or for the application to read more data (thus opening the window). The ultimate solution falls to the sender, which brings us back to our original issue: When does the TCP sender decide to transmit a segment?</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Clark's solution</a:t>
            </a:r>
            <a:r>
              <a:rPr lang="en-US" dirty="0" smtClean="0"/>
              <a:t> is to prevent the receiver from sending a window update for 1 byte. Instead it is forced to wait until it has a decent amount of space available and advertise that instead. Specifically, the receiver should not send a window update until it can handle the maximum segment size it advertised when the connection was established or until its buffer is half empty, whichever is smaller.</a:t>
            </a:r>
            <a:br>
              <a:rPr lang="en-US" dirty="0" smtClean="0"/>
            </a:b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Returning to the TCP sender, if there is data to send but the window is open less than MSS, then we may want to wait some amount of time before sending the available data, but the question is, how long? If we wait too long, then we hurt interactive applications like Telnet. If we don’t wait long enough, then we risk sending a bunch of tiny packets and falling into the silly window syndrome. The answer is to introduce a “timer” and to transmit when the timer expires.</a:t>
            </a:r>
          </a:p>
          <a:p>
            <a:endParaRPr lang="en-US" b="0" i="0" baseline="0" dirty="0" smtClean="0"/>
          </a:p>
          <a:p>
            <a:r>
              <a:rPr lang="en-US" sz="1200" kern="1200" baseline="0" dirty="0" smtClean="0">
                <a:solidFill>
                  <a:schemeClr val="tx1"/>
                </a:solidFill>
                <a:latin typeface="+mn-lt"/>
                <a:ea typeface="+mn-ea"/>
                <a:cs typeface="+mn-cs"/>
              </a:rPr>
              <a:t>While we could use a clock-based timer—for example, one that fires every 100 ms—Nagle introduced an elegant </a:t>
            </a:r>
            <a:r>
              <a:rPr lang="en-US" sz="1200" i="1" kern="1200" baseline="0" dirty="0" smtClean="0">
                <a:solidFill>
                  <a:schemeClr val="tx1"/>
                </a:solidFill>
                <a:latin typeface="+mn-lt"/>
                <a:ea typeface="+mn-ea"/>
                <a:cs typeface="+mn-cs"/>
              </a:rPr>
              <a:t>self-clocking solution. The idea is that as long as TCP </a:t>
            </a:r>
            <a:r>
              <a:rPr lang="en-US" sz="1200" kern="1200" baseline="0" dirty="0" smtClean="0">
                <a:solidFill>
                  <a:schemeClr val="tx1"/>
                </a:solidFill>
                <a:latin typeface="+mn-lt"/>
                <a:ea typeface="+mn-ea"/>
                <a:cs typeface="+mn-cs"/>
              </a:rPr>
              <a:t>has any data in flight, the sender will eventually receive an ACK. This ACK can be treated like a timer firing, triggering the transmission of more data. Nagle’s algorithm provides a simple, unified rule for deciding when to transmit (shown above).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other words, it’s always OK to send a full segment if the window allows. It’s also OK to immediately send a small amount of data if there are currently no</a:t>
            </a:r>
          </a:p>
          <a:p>
            <a:r>
              <a:rPr lang="en-US" sz="1200" kern="1200" baseline="0" dirty="0" smtClean="0">
                <a:solidFill>
                  <a:schemeClr val="tx1"/>
                </a:solidFill>
                <a:latin typeface="+mn-lt"/>
                <a:ea typeface="+mn-ea"/>
                <a:cs typeface="+mn-cs"/>
              </a:rPr>
              <a:t>segments in transit, but if there is anything in flight, the sender must wait for an ACK before </a:t>
            </a:r>
            <a:r>
              <a:rPr lang="en-US" sz="1200" kern="1200" baseline="0" dirty="0" err="1" smtClean="0">
                <a:solidFill>
                  <a:schemeClr val="tx1"/>
                </a:solidFill>
                <a:latin typeface="+mn-lt"/>
                <a:ea typeface="+mn-ea"/>
                <a:cs typeface="+mn-cs"/>
              </a:rPr>
              <a:t>transmiting</a:t>
            </a:r>
            <a:r>
              <a:rPr lang="en-US" sz="1200" kern="1200" baseline="0" dirty="0" smtClean="0">
                <a:solidFill>
                  <a:schemeClr val="tx1"/>
                </a:solidFill>
                <a:latin typeface="+mn-lt"/>
                <a:ea typeface="+mn-ea"/>
                <a:cs typeface="+mn-cs"/>
              </a:rPr>
              <a:t> the next segment. Thus, an interactive application like Telnet that continually writes one byte at a time will send data at a rate of one segment per RTT. Some segments will contain a single byte, while others will contain as many bytes as the user was able to type in one round-trip time. Because some applications cannot afford such a delay for each write they do to a TCP connection, the socket interface allows applications to turn off Nagle’s algorithm by setting the TCP NODELAY option. Setting this option means that data is transmitted as soon as possible.</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Because TCP guarantees the reliable delivery of data, it retransmits each segment if an ACK is not received in a certain period of time. TCP sets this timeout as a function of the RTT it expects between the two ends of the connection. Unfortunately, given the range of possible RTTs between any pair of hosts in the Internet, as well as the variation in RTT between the same two hosts over time, choosing an appropriate timeout value is not that easy. To address this problem, TCP uses an adaptive retransmission mechanism. We now describe this mechanism and how it has evolved over time as the Internet community has gained more experience using TCP.</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7/9/2009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7/9/2009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7/9/2009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7/9/2009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7/9/2009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7/9/2009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5: End-to-End Protocol</a:t>
            </a:r>
            <a:endParaRPr lang="th-TH" sz="4000" b="1" kern="1200" dirty="0">
              <a:ln>
                <a:solidFill>
                  <a:schemeClr val="tx1"/>
                </a:solidFill>
              </a:ln>
              <a:solidFill>
                <a:schemeClr val="bg1"/>
              </a:solidFill>
              <a:latin typeface="Tahoma" pitchFamily="34" charset="0"/>
              <a:cs typeface="Tahoma" pitchFamily="34" charset="0"/>
            </a:endParaRPr>
          </a:p>
        </p:txBody>
      </p:sp>
      <p:pic>
        <p:nvPicPr>
          <p:cNvPr id="3" name="Picture 12"/>
          <p:cNvPicPr>
            <a:picLocks noChangeAspect="1" noChangeArrowheads="1"/>
          </p:cNvPicPr>
          <p:nvPr/>
        </p:nvPicPr>
        <p:blipFill>
          <a:blip r:embed="rId3">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261938" y="1600200"/>
            <a:ext cx="8501062" cy="4117975"/>
          </a:xfrm>
          <a:prstGeom prst="rect">
            <a:avLst/>
          </a:prstGeom>
          <a:noFill/>
          <a:ln w="9525">
            <a:noFill/>
            <a:miter lim="800000"/>
            <a:headEnd/>
            <a:tailEnd/>
          </a:ln>
          <a:effectLst/>
        </p:spPr>
      </p:pic>
      <p:grpSp>
        <p:nvGrpSpPr>
          <p:cNvPr id="4" name="Group 3"/>
          <p:cNvGrpSpPr/>
          <p:nvPr/>
        </p:nvGrpSpPr>
        <p:grpSpPr>
          <a:xfrm>
            <a:off x="228600" y="2590800"/>
            <a:ext cx="8534400" cy="3049588"/>
            <a:chOff x="228600" y="2590800"/>
            <a:chExt cx="8534400" cy="3049588"/>
          </a:xfrm>
        </p:grpSpPr>
        <p:cxnSp>
          <p:nvCxnSpPr>
            <p:cNvPr id="5" name="Straight Connector 4"/>
            <p:cNvCxnSpPr/>
            <p:nvPr/>
          </p:nvCxnSpPr>
          <p:spPr>
            <a:xfrm rot="5400000">
              <a:off x="-800100" y="3695700"/>
              <a:ext cx="3048000" cy="838200"/>
            </a:xfrm>
            <a:prstGeom prst="line">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0800000">
              <a:off x="228600" y="5638800"/>
              <a:ext cx="8534400" cy="1588"/>
            </a:xfrm>
            <a:prstGeom prst="straightConnector1">
              <a:avLst/>
            </a:prstGeom>
            <a:ln w="7620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H="1">
              <a:off x="6819900" y="3695700"/>
              <a:ext cx="2971800" cy="762000"/>
            </a:xfrm>
            <a:prstGeom prst="line">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smtClean="0">
                <a:ln>
                  <a:solidFill>
                    <a:prstClr val="black"/>
                  </a:solidFill>
                </a:ln>
                <a:solidFill>
                  <a:prstClr val="white"/>
                </a:solidFill>
                <a:latin typeface="Tahoma" pitchFamily="34" charset="0"/>
                <a:cs typeface="Tahoma" pitchFamily="34" charset="0"/>
              </a:rPr>
              <a:t>TCP’s Original Algorithm</a:t>
            </a:r>
            <a:endParaRPr lang="th-TH" sz="4300" b="1" dirty="0">
              <a:ln>
                <a:solidFill>
                  <a:prstClr val="black"/>
                </a:solidFill>
              </a:ln>
              <a:solidFill>
                <a:prstClr val="white"/>
              </a:solidFill>
              <a:latin typeface="Tahoma" pitchFamily="34" charset="0"/>
              <a:cs typeface="Tahoma" pitchFamily="34" charset="0"/>
            </a:endParaRPr>
          </a:p>
        </p:txBody>
      </p:sp>
      <p:pic>
        <p:nvPicPr>
          <p:cNvPr id="3" name="Picture 2" descr="C:\Documents and Settings\junaid\My Documents\My Dropbox\Computer Networks\Kurose\gifs_ppt\KuroseRoss4e_gifs\ch03_gif\fig03_32.gif"/>
          <p:cNvPicPr>
            <a:picLocks noChangeAspect="1" noChangeArrowheads="1"/>
          </p:cNvPicPr>
          <p:nvPr/>
        </p:nvPicPr>
        <p:blipFill>
          <a:blip r:embed="rId3"/>
          <a:srcRect l="3435" b="10811"/>
          <a:stretch>
            <a:fillRect/>
          </a:stretch>
        </p:blipFill>
        <p:spPr bwMode="auto">
          <a:xfrm>
            <a:off x="216736" y="1219200"/>
            <a:ext cx="8698664" cy="5105400"/>
          </a:xfrm>
          <a:prstGeom prst="rect">
            <a:avLst/>
          </a:prstGeom>
          <a:noFill/>
          <a:ln w="28575">
            <a:solidFill>
              <a:srgbClr val="FF6600"/>
            </a:solidFill>
          </a:ln>
        </p:spPr>
      </p:pic>
      <p:sp>
        <p:nvSpPr>
          <p:cNvPr id="4" name="Rectangle 3"/>
          <p:cNvSpPr/>
          <p:nvPr/>
        </p:nvSpPr>
        <p:spPr>
          <a:xfrm>
            <a:off x="1447800" y="4206240"/>
            <a:ext cx="5791200" cy="830997"/>
          </a:xfrm>
          <a:prstGeom prst="rect">
            <a:avLst/>
          </a:prstGeom>
        </p:spPr>
        <p:txBody>
          <a:bodyPr wrap="square">
            <a:spAutoFit/>
          </a:bodyPr>
          <a:lstStyle/>
          <a:p>
            <a:pPr algn="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 (1-</a:t>
            </a:r>
            <a:r>
              <a:rPr lang="el-GR" b="1" dirty="0" smtClean="0">
                <a:ln w="0" cap="rnd" cmpd="thickThin">
                  <a:solidFill>
                    <a:prstClr val="black"/>
                  </a:solidFill>
                  <a:bevel/>
                </a:ln>
                <a:solidFill>
                  <a:schemeClr val="accent1"/>
                </a:solidFill>
                <a:latin typeface="Microsoft Sans Serif" pitchFamily="34" charset="0"/>
                <a:cs typeface="Microsoft Sans Serif" pitchFamily="34" charset="0"/>
              </a:rPr>
              <a:t>α</a:t>
            </a: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 Estimated RTT + </a:t>
            </a:r>
            <a:r>
              <a:rPr lang="el-GR" b="1" dirty="0" smtClean="0">
                <a:ln w="0" cap="rnd" cmpd="thickThin">
                  <a:solidFill>
                    <a:prstClr val="black"/>
                  </a:solidFill>
                  <a:bevel/>
                </a:ln>
                <a:solidFill>
                  <a:schemeClr val="accent1"/>
                </a:solidFill>
                <a:latin typeface="Microsoft Sans Serif" pitchFamily="34" charset="0"/>
                <a:cs typeface="Microsoft Sans Serif" pitchFamily="34" charset="0"/>
              </a:rPr>
              <a:t>α</a:t>
            </a: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 Sample RTT</a:t>
            </a:r>
          </a:p>
          <a:p>
            <a:pPr algn="r"/>
            <a:endParaRPr lang="en-US" sz="1200" b="1" dirty="0" smtClean="0">
              <a:ln w="0" cap="rnd" cmpd="thickThin">
                <a:solidFill>
                  <a:prstClr val="black"/>
                </a:solidFill>
                <a:bevel/>
              </a:ln>
              <a:solidFill>
                <a:schemeClr val="accent1"/>
              </a:solidFill>
              <a:latin typeface="Microsoft Sans Serif" pitchFamily="34" charset="0"/>
              <a:cs typeface="Microsoft Sans Serif" pitchFamily="34" charset="0"/>
            </a:endParaRPr>
          </a:p>
          <a:p>
            <a:pPr algn="ctr"/>
            <a:r>
              <a:rPr lang="en-US" b="1" dirty="0" smtClean="0">
                <a:ln w="0" cap="rnd" cmpd="thickThin">
                  <a:solidFill>
                    <a:prstClr val="black"/>
                  </a:solidFill>
                  <a:bevel/>
                </a:ln>
                <a:solidFill>
                  <a:srgbClr val="FF6600"/>
                </a:solidFill>
                <a:latin typeface="Microsoft Sans Serif" pitchFamily="34" charset="0"/>
                <a:cs typeface="Microsoft Sans Serif" pitchFamily="34" charset="0"/>
              </a:rPr>
              <a:t>Timeout interval (RTO)= 2 x Estimated RTT</a:t>
            </a:r>
            <a:endParaRPr lang="en-US" dirty="0">
              <a:solidFill>
                <a:srgbClr val="FF6600"/>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smtClean="0">
                <a:ln>
                  <a:solidFill>
                    <a:prstClr val="black"/>
                  </a:solidFill>
                </a:ln>
                <a:solidFill>
                  <a:prstClr val="white"/>
                </a:solidFill>
                <a:latin typeface="Tahoma" pitchFamily="34" charset="0"/>
                <a:cs typeface="Tahoma" pitchFamily="34" charset="0"/>
              </a:rPr>
              <a:t>Jacobson/ </a:t>
            </a:r>
            <a:r>
              <a:rPr lang="en-US" sz="4300" b="1" dirty="0" err="1" smtClean="0">
                <a:ln>
                  <a:solidFill>
                    <a:prstClr val="black"/>
                  </a:solidFill>
                </a:ln>
                <a:solidFill>
                  <a:prstClr val="white"/>
                </a:solidFill>
                <a:latin typeface="Tahoma" pitchFamily="34" charset="0"/>
                <a:cs typeface="Tahoma" pitchFamily="34" charset="0"/>
              </a:rPr>
              <a:t>Karel’s</a:t>
            </a:r>
            <a:r>
              <a:rPr lang="en-US" sz="4300" b="1" dirty="0" smtClean="0">
                <a:ln>
                  <a:solidFill>
                    <a:prstClr val="black"/>
                  </a:solidFill>
                </a:ln>
                <a:solidFill>
                  <a:prstClr val="white"/>
                </a:solidFill>
                <a:latin typeface="Tahoma" pitchFamily="34" charset="0"/>
                <a:cs typeface="Tahoma" pitchFamily="34" charset="0"/>
              </a:rPr>
              <a:t> Algorithm</a:t>
            </a:r>
            <a:endParaRPr lang="th-TH" sz="4300" b="1" dirty="0">
              <a:ln>
                <a:solidFill>
                  <a:prstClr val="black"/>
                </a:solidFill>
              </a:ln>
              <a:solidFill>
                <a:prstClr val="white"/>
              </a:solidFill>
              <a:latin typeface="Tahoma" pitchFamily="34" charset="0"/>
              <a:cs typeface="Tahoma" pitchFamily="34" charset="0"/>
            </a:endParaRPr>
          </a:p>
        </p:txBody>
      </p:sp>
      <p:pic>
        <p:nvPicPr>
          <p:cNvPr id="2050" name="Picture 2"/>
          <p:cNvPicPr>
            <a:picLocks noChangeAspect="1" noChangeArrowheads="1"/>
          </p:cNvPicPr>
          <p:nvPr/>
        </p:nvPicPr>
        <p:blipFill>
          <a:blip r:embed="rId3"/>
          <a:srcRect/>
          <a:stretch>
            <a:fillRect/>
          </a:stretch>
        </p:blipFill>
        <p:spPr bwMode="auto">
          <a:xfrm>
            <a:off x="1838325" y="2602468"/>
            <a:ext cx="5019675" cy="1476375"/>
          </a:xfrm>
          <a:prstGeom prst="rect">
            <a:avLst/>
          </a:prstGeom>
          <a:noFill/>
          <a:ln w="28575">
            <a:solidFill>
              <a:srgbClr val="FF6600"/>
            </a:solid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885950" y="4659868"/>
            <a:ext cx="4133850" cy="485775"/>
          </a:xfrm>
          <a:prstGeom prst="rect">
            <a:avLst/>
          </a:prstGeom>
          <a:noFill/>
          <a:ln w="28575">
            <a:solidFill>
              <a:srgbClr val="FF6600"/>
            </a:solidFill>
            <a:miter lim="800000"/>
            <a:headEnd/>
            <a:tailEnd/>
          </a:ln>
        </p:spPr>
      </p:pic>
      <p:grpSp>
        <p:nvGrpSpPr>
          <p:cNvPr id="2" name="Group 20"/>
          <p:cNvGrpSpPr/>
          <p:nvPr/>
        </p:nvGrpSpPr>
        <p:grpSpPr>
          <a:xfrm>
            <a:off x="609600" y="1916668"/>
            <a:ext cx="6617517" cy="3886200"/>
            <a:chOff x="609600" y="914400"/>
            <a:chExt cx="6617517" cy="3886200"/>
          </a:xfrm>
        </p:grpSpPr>
        <p:grpSp>
          <p:nvGrpSpPr>
            <p:cNvPr id="3" name="Group 8"/>
            <p:cNvGrpSpPr/>
            <p:nvPr/>
          </p:nvGrpSpPr>
          <p:grpSpPr>
            <a:xfrm>
              <a:off x="609600" y="914400"/>
              <a:ext cx="4929555" cy="1295424"/>
              <a:chOff x="1447800" y="762000"/>
              <a:chExt cx="4929555" cy="1295424"/>
            </a:xfrm>
          </p:grpSpPr>
          <p:sp>
            <p:nvSpPr>
              <p:cNvPr id="10" name="Rectangle 9"/>
              <p:cNvSpPr/>
              <p:nvPr/>
            </p:nvSpPr>
            <p:spPr>
              <a:xfrm>
                <a:off x="1447800" y="762000"/>
                <a:ext cx="4929555" cy="369332"/>
              </a:xfrm>
              <a:prstGeom prst="rect">
                <a:avLst/>
              </a:prstGeom>
              <a:ln w="28575">
                <a:solidFill>
                  <a:schemeClr val="accent2"/>
                </a:solidFill>
              </a:ln>
            </p:spPr>
            <p:txBody>
              <a:bodyPr wrap="none">
                <a:spAutoFit/>
              </a:bodyPr>
              <a:lstStyle/>
              <a:p>
                <a:r>
                  <a:rPr lang="en-US" b="1" dirty="0" smtClean="0">
                    <a:ln>
                      <a:solidFill>
                        <a:schemeClr val="tx1"/>
                      </a:solidFill>
                    </a:ln>
                    <a:solidFill>
                      <a:srgbClr val="C00000"/>
                    </a:solidFill>
                    <a:latin typeface="Kristen ITC" pitchFamily="66" charset="0"/>
                    <a:cs typeface="Arial" pitchFamily="34" charset="0"/>
                  </a:rPr>
                  <a:t>Called SRTT (Smoothed RTT) in RFC 2988</a:t>
                </a:r>
              </a:p>
            </p:txBody>
          </p:sp>
          <p:cxnSp>
            <p:nvCxnSpPr>
              <p:cNvPr id="11" name="Straight Arrow Connector 10"/>
              <p:cNvCxnSpPr/>
              <p:nvPr/>
            </p:nvCxnSpPr>
            <p:spPr>
              <a:xfrm rot="16200000" flipV="1">
                <a:off x="1981193" y="1295407"/>
                <a:ext cx="914424" cy="609609"/>
              </a:xfrm>
              <a:prstGeom prst="straightConnector1">
                <a:avLst/>
              </a:prstGeom>
              <a:ln w="76200">
                <a:solidFill>
                  <a:srgbClr val="FF6600"/>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grpSp>
          <p:nvGrpSpPr>
            <p:cNvPr id="4" name="Group 14"/>
            <p:cNvGrpSpPr/>
            <p:nvPr/>
          </p:nvGrpSpPr>
          <p:grpSpPr>
            <a:xfrm>
              <a:off x="609600" y="2971803"/>
              <a:ext cx="6617517" cy="1828797"/>
              <a:chOff x="1371600" y="-609573"/>
              <a:chExt cx="6617517" cy="1828797"/>
            </a:xfrm>
          </p:grpSpPr>
          <p:sp>
            <p:nvSpPr>
              <p:cNvPr id="16" name="Rectangle 15"/>
              <p:cNvSpPr/>
              <p:nvPr/>
            </p:nvSpPr>
            <p:spPr>
              <a:xfrm>
                <a:off x="1371600" y="849892"/>
                <a:ext cx="6617517" cy="369332"/>
              </a:xfrm>
              <a:prstGeom prst="rect">
                <a:avLst/>
              </a:prstGeom>
              <a:ln w="28575">
                <a:solidFill>
                  <a:schemeClr val="accent2"/>
                </a:solidFill>
              </a:ln>
            </p:spPr>
            <p:txBody>
              <a:bodyPr wrap="none">
                <a:spAutoFit/>
              </a:bodyPr>
              <a:lstStyle/>
              <a:p>
                <a:r>
                  <a:rPr lang="en-US" b="1" dirty="0" smtClean="0">
                    <a:ln>
                      <a:solidFill>
                        <a:schemeClr val="tx1"/>
                      </a:solidFill>
                    </a:ln>
                    <a:solidFill>
                      <a:srgbClr val="C00000"/>
                    </a:solidFill>
                    <a:latin typeface="Kristen ITC" pitchFamily="66" charset="0"/>
                    <a:cs typeface="Arial" pitchFamily="34" charset="0"/>
                  </a:rPr>
                  <a:t>Called RTTVAR (Round Trip Time Variation) in RFC 2988</a:t>
                </a:r>
              </a:p>
            </p:txBody>
          </p:sp>
          <p:cxnSp>
            <p:nvCxnSpPr>
              <p:cNvPr id="17" name="Straight Arrow Connector 16"/>
              <p:cNvCxnSpPr/>
              <p:nvPr/>
            </p:nvCxnSpPr>
            <p:spPr>
              <a:xfrm rot="5400000">
                <a:off x="1447803" y="-380975"/>
                <a:ext cx="1447797" cy="990601"/>
              </a:xfrm>
              <a:prstGeom prst="straightConnector1">
                <a:avLst/>
              </a:prstGeom>
              <a:ln w="76200">
                <a:solidFill>
                  <a:srgbClr val="FF6600"/>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grpSp>
      <p:grpSp>
        <p:nvGrpSpPr>
          <p:cNvPr id="5" name="Group 34"/>
          <p:cNvGrpSpPr/>
          <p:nvPr/>
        </p:nvGrpSpPr>
        <p:grpSpPr>
          <a:xfrm>
            <a:off x="3276599" y="2678644"/>
            <a:ext cx="5791201" cy="3645956"/>
            <a:chOff x="3276599" y="1676376"/>
            <a:chExt cx="5791201" cy="3645956"/>
          </a:xfrm>
        </p:grpSpPr>
        <p:grpSp>
          <p:nvGrpSpPr>
            <p:cNvPr id="6" name="Group 21"/>
            <p:cNvGrpSpPr/>
            <p:nvPr/>
          </p:nvGrpSpPr>
          <p:grpSpPr>
            <a:xfrm>
              <a:off x="4876800" y="3276576"/>
              <a:ext cx="4191000" cy="457224"/>
              <a:chOff x="-591649" y="762000"/>
              <a:chExt cx="4191000" cy="457224"/>
            </a:xfrm>
          </p:grpSpPr>
          <p:sp>
            <p:nvSpPr>
              <p:cNvPr id="23" name="Rectangle 22"/>
              <p:cNvSpPr/>
              <p:nvPr/>
            </p:nvSpPr>
            <p:spPr>
              <a:xfrm>
                <a:off x="1447800" y="762000"/>
                <a:ext cx="2151551" cy="369332"/>
              </a:xfrm>
              <a:prstGeom prst="rect">
                <a:avLst/>
              </a:prstGeom>
              <a:ln w="28575">
                <a:solidFill>
                  <a:schemeClr val="tx2"/>
                </a:solidFill>
              </a:ln>
            </p:spPr>
            <p:txBody>
              <a:bodyPr wrap="none">
                <a:spAutoFit/>
              </a:bodyPr>
              <a:lstStyle/>
              <a:p>
                <a:r>
                  <a:rPr lang="en-US" b="1" dirty="0" smtClean="0">
                    <a:ln>
                      <a:solidFill>
                        <a:schemeClr val="tx1"/>
                      </a:solidFill>
                    </a:ln>
                    <a:solidFill>
                      <a:srgbClr val="C00000"/>
                    </a:solidFill>
                    <a:latin typeface="Kristen ITC" pitchFamily="66" charset="0"/>
                    <a:cs typeface="Arial" pitchFamily="34" charset="0"/>
                  </a:rPr>
                  <a:t>Typical value of 4</a:t>
                </a:r>
              </a:p>
            </p:txBody>
          </p:sp>
          <p:cxnSp>
            <p:nvCxnSpPr>
              <p:cNvPr id="24" name="Straight Arrow Connector 23"/>
              <p:cNvCxnSpPr>
                <a:endCxn id="23" idx="1"/>
              </p:cNvCxnSpPr>
              <p:nvPr/>
            </p:nvCxnSpPr>
            <p:spPr>
              <a:xfrm flipV="1">
                <a:off x="-591649" y="946666"/>
                <a:ext cx="2039449" cy="272558"/>
              </a:xfrm>
              <a:prstGeom prst="straightConnector1">
                <a:avLst/>
              </a:prstGeom>
              <a:ln w="76200">
                <a:solidFill>
                  <a:schemeClr val="tx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grpSp>
          <p:nvGrpSpPr>
            <p:cNvPr id="8" name="Group 26"/>
            <p:cNvGrpSpPr/>
            <p:nvPr/>
          </p:nvGrpSpPr>
          <p:grpSpPr>
            <a:xfrm>
              <a:off x="3276599" y="4114800"/>
              <a:ext cx="2590801" cy="1207532"/>
              <a:chOff x="1008550" y="-76200"/>
              <a:chExt cx="2590801" cy="1207532"/>
            </a:xfrm>
          </p:grpSpPr>
          <p:sp>
            <p:nvSpPr>
              <p:cNvPr id="28" name="Rectangle 27"/>
              <p:cNvSpPr/>
              <p:nvPr/>
            </p:nvSpPr>
            <p:spPr>
              <a:xfrm>
                <a:off x="1447800" y="762000"/>
                <a:ext cx="2151551" cy="369332"/>
              </a:xfrm>
              <a:prstGeom prst="rect">
                <a:avLst/>
              </a:prstGeom>
              <a:ln w="28575">
                <a:solidFill>
                  <a:schemeClr val="tx2"/>
                </a:solidFill>
              </a:ln>
            </p:spPr>
            <p:txBody>
              <a:bodyPr wrap="none">
                <a:spAutoFit/>
              </a:bodyPr>
              <a:lstStyle/>
              <a:p>
                <a:r>
                  <a:rPr lang="en-US" b="1" dirty="0" smtClean="0">
                    <a:ln>
                      <a:solidFill>
                        <a:schemeClr val="tx1"/>
                      </a:solidFill>
                    </a:ln>
                    <a:solidFill>
                      <a:srgbClr val="C00000"/>
                    </a:solidFill>
                    <a:latin typeface="Kristen ITC" pitchFamily="66" charset="0"/>
                    <a:cs typeface="Arial" pitchFamily="34" charset="0"/>
                  </a:rPr>
                  <a:t>Typical value of 1</a:t>
                </a:r>
              </a:p>
            </p:txBody>
          </p:sp>
          <p:cxnSp>
            <p:nvCxnSpPr>
              <p:cNvPr id="29" name="Straight Arrow Connector 28"/>
              <p:cNvCxnSpPr>
                <a:endCxn id="28" idx="1"/>
              </p:cNvCxnSpPr>
              <p:nvPr/>
            </p:nvCxnSpPr>
            <p:spPr>
              <a:xfrm rot="16200000" flipH="1">
                <a:off x="716742" y="215608"/>
                <a:ext cx="1022866" cy="439249"/>
              </a:xfrm>
              <a:prstGeom prst="straightConnector1">
                <a:avLst/>
              </a:prstGeom>
              <a:ln w="76200">
                <a:solidFill>
                  <a:schemeClr val="tx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grpSp>
          <p:nvGrpSpPr>
            <p:cNvPr id="9" name="Group 30"/>
            <p:cNvGrpSpPr/>
            <p:nvPr/>
          </p:nvGrpSpPr>
          <p:grpSpPr>
            <a:xfrm>
              <a:off x="4419600" y="1676376"/>
              <a:ext cx="4279165" cy="457224"/>
              <a:chOff x="-591649" y="762000"/>
              <a:chExt cx="4279165" cy="457224"/>
            </a:xfrm>
          </p:grpSpPr>
          <p:sp>
            <p:nvSpPr>
              <p:cNvPr id="32" name="Rectangle 31"/>
              <p:cNvSpPr/>
              <p:nvPr/>
            </p:nvSpPr>
            <p:spPr>
              <a:xfrm>
                <a:off x="1447800" y="762000"/>
                <a:ext cx="2239716" cy="369332"/>
              </a:xfrm>
              <a:prstGeom prst="rect">
                <a:avLst/>
              </a:prstGeom>
              <a:ln w="28575">
                <a:solidFill>
                  <a:schemeClr val="tx2"/>
                </a:solidFill>
              </a:ln>
            </p:spPr>
            <p:txBody>
              <a:bodyPr wrap="none">
                <a:spAutoFit/>
              </a:bodyPr>
              <a:lstStyle/>
              <a:p>
                <a:r>
                  <a:rPr lang="en-US" b="1" dirty="0" smtClean="0">
                    <a:ln>
                      <a:solidFill>
                        <a:schemeClr val="tx1"/>
                      </a:solidFill>
                    </a:ln>
                    <a:solidFill>
                      <a:srgbClr val="C00000"/>
                    </a:solidFill>
                    <a:latin typeface="Kristen ITC" pitchFamily="66" charset="0"/>
                    <a:cs typeface="Arial" pitchFamily="34" charset="0"/>
                  </a:rPr>
                  <a:t>Values from 0 to 1</a:t>
                </a:r>
              </a:p>
            </p:txBody>
          </p:sp>
          <p:cxnSp>
            <p:nvCxnSpPr>
              <p:cNvPr id="33" name="Straight Arrow Connector 32"/>
              <p:cNvCxnSpPr/>
              <p:nvPr/>
            </p:nvCxnSpPr>
            <p:spPr>
              <a:xfrm flipV="1">
                <a:off x="-591649" y="990624"/>
                <a:ext cx="2057400" cy="228600"/>
              </a:xfrm>
              <a:prstGeom prst="straightConnector1">
                <a:avLst/>
              </a:prstGeom>
              <a:ln w="76200">
                <a:solidFill>
                  <a:schemeClr val="tx2"/>
                </a:solidFill>
                <a:tailEnd type="arrow" w="sm" len="sm"/>
              </a:ln>
              <a:effectLst>
                <a:innerShdw blurRad="63500" dist="50800" dir="8100000">
                  <a:prstClr val="black">
                    <a:alpha val="50000"/>
                  </a:prstClr>
                </a:innerShdw>
              </a:effectLst>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grpSp>
      </p:grpSp>
      <p:sp>
        <p:nvSpPr>
          <p:cNvPr id="36" name="Rectangle 35"/>
          <p:cNvSpPr/>
          <p:nvPr/>
        </p:nvSpPr>
        <p:spPr>
          <a:xfrm>
            <a:off x="0" y="762000"/>
            <a:ext cx="9144000" cy="830997"/>
          </a:xfrm>
          <a:prstGeom prst="rect">
            <a:avLst/>
          </a:prstGeom>
          <a:solidFill>
            <a:schemeClr val="accent1">
              <a:lumMod val="20000"/>
              <a:lumOff val="80000"/>
            </a:schemeClr>
          </a:solidFill>
          <a:scene3d>
            <a:camera prst="orthographicFront"/>
            <a:lightRig rig="threePt" dir="t"/>
          </a:scene3d>
          <a:sp3d>
            <a:bevelT w="114300" prst="artDeco"/>
          </a:sp3d>
        </p:spPr>
        <p:txBody>
          <a:bodyPr wrap="square">
            <a:spAutoFit/>
          </a:bodyPr>
          <a:lstStyle/>
          <a:p>
            <a:pPr lvl="0" algn="ctr"/>
            <a:r>
              <a:rPr lang="en-US" sz="2400" dirty="0" smtClean="0">
                <a:ln w="0" cap="rnd" cmpd="thickThin">
                  <a:solidFill>
                    <a:prstClr val="black"/>
                  </a:solidFill>
                  <a:bevel/>
                </a:ln>
                <a:solidFill>
                  <a:srgbClr val="FF0000"/>
                </a:solidFill>
                <a:latin typeface="Microsoft Sans Serif" pitchFamily="34" charset="0"/>
                <a:cs typeface="Microsoft Sans Serif" pitchFamily="34" charset="0"/>
              </a:rPr>
              <a:t>Smoothed RTT </a:t>
            </a:r>
            <a:r>
              <a:rPr lang="en-US" sz="2400" dirty="0" smtClean="0">
                <a:ln w="0" cap="rnd" cmpd="thickThin">
                  <a:solidFill>
                    <a:prstClr val="black"/>
                  </a:solidFill>
                  <a:bevel/>
                </a:ln>
                <a:solidFill>
                  <a:schemeClr val="tx2"/>
                </a:solidFill>
                <a:latin typeface="Microsoft Sans Serif" pitchFamily="34" charset="0"/>
                <a:cs typeface="Microsoft Sans Serif" pitchFamily="34" charset="0"/>
              </a:rPr>
              <a:t>takes into account </a:t>
            </a:r>
          </a:p>
          <a:p>
            <a:pPr lvl="0" algn="ctr"/>
            <a:r>
              <a:rPr lang="en-US" sz="2400" dirty="0" smtClean="0">
                <a:ln w="0" cap="rnd" cmpd="thickThin">
                  <a:solidFill>
                    <a:prstClr val="black"/>
                  </a:solidFill>
                  <a:bevel/>
                </a:ln>
                <a:solidFill>
                  <a:schemeClr val="tx2"/>
                </a:solidFill>
                <a:latin typeface="Microsoft Sans Serif" pitchFamily="34" charset="0"/>
                <a:cs typeface="Microsoft Sans Serif" pitchFamily="34" charset="0"/>
              </a:rPr>
              <a:t>sample and estimated RTT as well as mean variance of the RTT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err="1" smtClean="0">
                <a:ln>
                  <a:solidFill>
                    <a:prstClr val="black"/>
                  </a:solidFill>
                </a:ln>
                <a:solidFill>
                  <a:prstClr val="white"/>
                </a:solidFill>
                <a:latin typeface="Tahoma" pitchFamily="34" charset="0"/>
                <a:cs typeface="Tahoma" pitchFamily="34" charset="0"/>
              </a:rPr>
              <a:t>Karn</a:t>
            </a:r>
            <a:r>
              <a:rPr lang="en-US" sz="4300" b="1" dirty="0" smtClean="0">
                <a:ln>
                  <a:solidFill>
                    <a:prstClr val="black"/>
                  </a:solidFill>
                </a:ln>
                <a:solidFill>
                  <a:prstClr val="white"/>
                </a:solidFill>
                <a:latin typeface="Tahoma" pitchFamily="34" charset="0"/>
                <a:cs typeface="Tahoma" pitchFamily="34" charset="0"/>
              </a:rPr>
              <a:t>/ Partridge’s Algorithm</a:t>
            </a:r>
            <a:endParaRPr lang="th-TH" sz="43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152400" y="1600200"/>
            <a:ext cx="8638725" cy="3429000"/>
          </a:xfrm>
          <a:prstGeom prst="rect">
            <a:avLst/>
          </a:prstGeom>
          <a:noFill/>
          <a:ln w="9525">
            <a:noFill/>
            <a:miter lim="800000"/>
            <a:headEnd/>
            <a:tailEnd/>
          </a:ln>
        </p:spPr>
      </p:pic>
      <p:sp>
        <p:nvSpPr>
          <p:cNvPr id="6" name="Rectangle 5"/>
          <p:cNvSpPr/>
          <p:nvPr/>
        </p:nvSpPr>
        <p:spPr>
          <a:xfrm>
            <a:off x="0" y="762000"/>
            <a:ext cx="9144000" cy="461665"/>
          </a:xfrm>
          <a:prstGeom prst="rect">
            <a:avLst/>
          </a:prstGeom>
          <a:solidFill>
            <a:schemeClr val="tx2">
              <a:lumMod val="40000"/>
              <a:lumOff val="60000"/>
            </a:schemeClr>
          </a:solidFill>
          <a:scene3d>
            <a:camera prst="orthographicFront"/>
            <a:lightRig rig="threePt" dir="t"/>
          </a:scene3d>
          <a:sp3d>
            <a:bevelT w="114300" prst="artDeco"/>
          </a:sp3d>
        </p:spPr>
        <p:txBody>
          <a:bodyPr wrap="square">
            <a:spAutoFit/>
          </a:bodyPr>
          <a:lstStyle/>
          <a:p>
            <a:pPr lvl="0" algn="ctr"/>
            <a:r>
              <a:rPr lang="en-US" sz="2400" dirty="0" smtClean="0">
                <a:ln w="0" cap="rnd" cmpd="thickThin">
                  <a:solidFill>
                    <a:prstClr val="black"/>
                  </a:solidFill>
                  <a:bevel/>
                </a:ln>
                <a:solidFill>
                  <a:srgbClr val="FF0000"/>
                </a:solidFill>
                <a:latin typeface="Microsoft Sans Serif" pitchFamily="34" charset="0"/>
                <a:cs typeface="Microsoft Sans Serif" pitchFamily="34" charset="0"/>
              </a:rPr>
              <a:t>Previous approach’s flaw: </a:t>
            </a:r>
            <a:r>
              <a:rPr lang="en-US" sz="2400" dirty="0" smtClean="0">
                <a:ln w="0" cap="rnd" cmpd="thickThin">
                  <a:solidFill>
                    <a:prstClr val="black"/>
                  </a:solidFill>
                  <a:bevel/>
                </a:ln>
                <a:solidFill>
                  <a:schemeClr val="tx2"/>
                </a:solidFill>
                <a:latin typeface="Microsoft Sans Serif" pitchFamily="34" charset="0"/>
                <a:cs typeface="Microsoft Sans Serif" pitchFamily="34" charset="0"/>
              </a:rPr>
              <a:t>ACK </a:t>
            </a:r>
            <a:r>
              <a:rPr lang="en-US" sz="2400" dirty="0" err="1" smtClean="0">
                <a:ln w="0" cap="rnd" cmpd="thickThin">
                  <a:solidFill>
                    <a:prstClr val="black"/>
                  </a:solidFill>
                  <a:bevel/>
                </a:ln>
                <a:solidFill>
                  <a:schemeClr val="tx2"/>
                </a:solidFill>
                <a:latin typeface="Microsoft Sans Serif" pitchFamily="34" charset="0"/>
                <a:cs typeface="Microsoft Sans Serif" pitchFamily="34" charset="0"/>
              </a:rPr>
              <a:t>acks</a:t>
            </a:r>
            <a:r>
              <a:rPr lang="en-US" sz="2400" dirty="0" smtClean="0">
                <a:ln w="0" cap="rnd" cmpd="thickThin">
                  <a:solidFill>
                    <a:prstClr val="black"/>
                  </a:solidFill>
                  <a:bevel/>
                </a:ln>
                <a:solidFill>
                  <a:schemeClr val="tx2"/>
                </a:solidFill>
                <a:latin typeface="Microsoft Sans Serif" pitchFamily="34" charset="0"/>
                <a:cs typeface="Microsoft Sans Serif" pitchFamily="34" charset="0"/>
              </a:rPr>
              <a:t> reception not transmission</a:t>
            </a:r>
          </a:p>
        </p:txBody>
      </p:sp>
      <p:grpSp>
        <p:nvGrpSpPr>
          <p:cNvPr id="2" name="Group 7"/>
          <p:cNvGrpSpPr/>
          <p:nvPr/>
        </p:nvGrpSpPr>
        <p:grpSpPr>
          <a:xfrm>
            <a:off x="228600" y="4800600"/>
            <a:ext cx="3962400" cy="965775"/>
            <a:chOff x="1447800" y="762000"/>
            <a:chExt cx="3962400" cy="965775"/>
          </a:xfrm>
        </p:grpSpPr>
        <p:sp>
          <p:nvSpPr>
            <p:cNvPr id="9" name="TextBox 8"/>
            <p:cNvSpPr txBox="1"/>
            <p:nvPr/>
          </p:nvSpPr>
          <p:spPr>
            <a:xfrm>
              <a:off x="1447800" y="1143000"/>
              <a:ext cx="3962400" cy="584775"/>
            </a:xfrm>
            <a:prstGeom prst="rect">
              <a:avLst/>
            </a:prstGeom>
            <a:solidFill>
              <a:schemeClr val="accent6">
                <a:lumMod val="75000"/>
                <a:alpha val="89000"/>
              </a:schemeClr>
            </a:solidFill>
          </p:spPr>
          <p:txBody>
            <a:bodyPr wrap="square" rtlCol="0">
              <a:spAutoFit/>
            </a:bodyPr>
            <a:lstStyle/>
            <a:p>
              <a:pPr algn="ctr"/>
              <a:r>
                <a:rPr lang="en-US" sz="3200" dirty="0" smtClean="0">
                  <a:ln>
                    <a:solidFill>
                      <a:schemeClr val="bg1"/>
                    </a:solidFill>
                  </a:ln>
                  <a:solidFill>
                    <a:schemeClr val="bg1"/>
                  </a:solidFill>
                </a:rPr>
                <a:t>Overestimation of RTT</a:t>
              </a:r>
              <a:endParaRPr lang="en-US" sz="3200" dirty="0">
                <a:ln>
                  <a:solidFill>
                    <a:schemeClr val="bg1"/>
                  </a:solidFill>
                </a:ln>
                <a:solidFill>
                  <a:schemeClr val="bg1"/>
                </a:solidFill>
              </a:endParaRPr>
            </a:p>
          </p:txBody>
        </p:sp>
        <p:sp>
          <p:nvSpPr>
            <p:cNvPr id="10" name="Isosceles Triangle 9"/>
            <p:cNvSpPr/>
            <p:nvPr/>
          </p:nvSpPr>
          <p:spPr>
            <a:xfrm>
              <a:off x="1676400" y="762000"/>
              <a:ext cx="381000" cy="381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10"/>
          <p:cNvGrpSpPr/>
          <p:nvPr/>
        </p:nvGrpSpPr>
        <p:grpSpPr>
          <a:xfrm>
            <a:off x="4724400" y="4800600"/>
            <a:ext cx="4191000" cy="965775"/>
            <a:chOff x="1219200" y="762000"/>
            <a:chExt cx="4191000" cy="965775"/>
          </a:xfrm>
        </p:grpSpPr>
        <p:sp>
          <p:nvSpPr>
            <p:cNvPr id="12" name="TextBox 11"/>
            <p:cNvSpPr txBox="1"/>
            <p:nvPr/>
          </p:nvSpPr>
          <p:spPr>
            <a:xfrm>
              <a:off x="1219200" y="1143000"/>
              <a:ext cx="4191000" cy="584775"/>
            </a:xfrm>
            <a:prstGeom prst="rect">
              <a:avLst/>
            </a:prstGeom>
            <a:solidFill>
              <a:schemeClr val="accent6">
                <a:lumMod val="75000"/>
                <a:alpha val="89000"/>
              </a:schemeClr>
            </a:solidFill>
          </p:spPr>
          <p:txBody>
            <a:bodyPr wrap="square" rtlCol="0">
              <a:spAutoFit/>
            </a:bodyPr>
            <a:lstStyle/>
            <a:p>
              <a:pPr algn="ctr"/>
              <a:r>
                <a:rPr lang="en-US" sz="3200" dirty="0" smtClean="0">
                  <a:ln>
                    <a:solidFill>
                      <a:schemeClr val="bg1"/>
                    </a:solidFill>
                  </a:ln>
                  <a:solidFill>
                    <a:schemeClr val="bg1"/>
                  </a:solidFill>
                </a:rPr>
                <a:t>Underestimation of RTT</a:t>
              </a:r>
              <a:endParaRPr lang="en-US" sz="3200" dirty="0">
                <a:ln>
                  <a:solidFill>
                    <a:schemeClr val="bg1"/>
                  </a:solidFill>
                </a:ln>
                <a:solidFill>
                  <a:schemeClr val="bg1"/>
                </a:solidFill>
              </a:endParaRPr>
            </a:p>
          </p:txBody>
        </p:sp>
        <p:sp>
          <p:nvSpPr>
            <p:cNvPr id="13" name="Isosceles Triangle 12"/>
            <p:cNvSpPr/>
            <p:nvPr/>
          </p:nvSpPr>
          <p:spPr>
            <a:xfrm>
              <a:off x="1828800" y="762000"/>
              <a:ext cx="381000" cy="381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581400" y="1923633"/>
            <a:ext cx="4038600" cy="2800767"/>
          </a:xfrm>
          <a:prstGeom prst="rect">
            <a:avLst/>
          </a:prstGeom>
          <a:noFill/>
          <a:ln>
            <a:noFill/>
          </a:ln>
        </p:spPr>
        <p:txBody>
          <a:bodyPr wrap="square" rtlCol="0">
            <a:spAutoFit/>
          </a:bodyPr>
          <a:lstStyle/>
          <a:p>
            <a:pPr algn="l" rtl="0"/>
            <a:r>
              <a:rPr lang="en-US" sz="4400" b="1" kern="1200">
                <a:solidFill>
                  <a:srgbClr val="C5D1D7">
                    <a:lumMod val="90000"/>
                  </a:srgbClr>
                </a:solidFill>
                <a:latin typeface="Consolas" pitchFamily="49" charset="0"/>
                <a:ea typeface="+mn-ea"/>
                <a:cs typeface="+mn-cs"/>
              </a:rPr>
              <a:t>Section </a:t>
            </a:r>
            <a:r>
              <a:rPr lang="en-US" sz="4400" b="1" kern="1200" smtClean="0">
                <a:solidFill>
                  <a:srgbClr val="C5D1D7">
                    <a:lumMod val="90000"/>
                  </a:srgbClr>
                </a:solidFill>
                <a:latin typeface="Consolas" pitchFamily="49" charset="0"/>
                <a:ea typeface="+mn-ea"/>
                <a:cs typeface="+mn-cs"/>
              </a:rPr>
              <a:t>5.2:</a:t>
            </a:r>
            <a:endParaRPr lang="en-US" sz="4400" b="1" kern="1200" dirty="0">
              <a:solidFill>
                <a:srgbClr val="C5D1D7">
                  <a:lumMod val="90000"/>
                </a:srgbClr>
              </a:solidFill>
              <a:latin typeface="Consolas" pitchFamily="49" charset="0"/>
              <a:ea typeface="+mn-ea"/>
              <a:cs typeface="+mn-cs"/>
            </a:endParaRPr>
          </a:p>
          <a:p>
            <a:pPr algn="l" rtl="0"/>
            <a:r>
              <a:rPr lang="en-US" sz="4400" b="1" kern="1200" dirty="0">
                <a:solidFill>
                  <a:prstClr val="white"/>
                </a:solidFill>
                <a:latin typeface="Consolas" pitchFamily="49" charset="0"/>
                <a:ea typeface="+mn-ea"/>
                <a:cs typeface="+mn-cs"/>
              </a:rPr>
              <a:t>End-to-End Protocols </a:t>
            </a:r>
          </a:p>
          <a:p>
            <a:pPr algn="l" rtl="0"/>
            <a:r>
              <a:rPr lang="en-US" sz="4400" b="1" kern="1200" dirty="0">
                <a:solidFill>
                  <a:srgbClr val="C00000"/>
                </a:solidFill>
                <a:latin typeface="Consolas" pitchFamily="49" charset="0"/>
                <a:ea typeface="+mn-ea"/>
                <a:cs typeface="+mn-cs"/>
              </a:rPr>
              <a:t>[</a:t>
            </a:r>
            <a:r>
              <a:rPr lang="en-US" sz="4400" b="1" kern="1200" dirty="0">
                <a:solidFill>
                  <a:srgbClr val="FF6600"/>
                </a:solidFill>
                <a:latin typeface="Consolas" pitchFamily="49" charset="0"/>
                <a:ea typeface="+mn-ea"/>
                <a:cs typeface="+mn-cs"/>
              </a:rPr>
              <a:t>P&amp;D</a:t>
            </a:r>
            <a:r>
              <a:rPr lang="en-US" sz="4400" b="1" kern="1200" dirty="0">
                <a:solidFill>
                  <a:srgbClr val="C00000"/>
                </a:solidFill>
                <a:latin typeface="Consolas" pitchFamily="49" charset="0"/>
                <a:ea typeface="+mn-ea"/>
                <a:cs typeface="+mn-cs"/>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228599" y="1538514"/>
            <a:ext cx="3042209" cy="4024086"/>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grpSp>
        <p:nvGrpSpPr>
          <p:cNvPr id="11" name="Group 10"/>
          <p:cNvGrpSpPr/>
          <p:nvPr/>
        </p:nvGrpSpPr>
        <p:grpSpPr>
          <a:xfrm>
            <a:off x="76200" y="990600"/>
            <a:ext cx="9144000" cy="2465609"/>
            <a:chOff x="76200" y="1226403"/>
            <a:chExt cx="9144000" cy="2465609"/>
          </a:xfrm>
        </p:grpSpPr>
        <p:sp>
          <p:nvSpPr>
            <p:cNvPr id="8" name="Rectangle 7"/>
            <p:cNvSpPr/>
            <p:nvPr/>
          </p:nvSpPr>
          <p:spPr>
            <a:xfrm>
              <a:off x="2948355" y="1226403"/>
              <a:ext cx="2946640" cy="737702"/>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learn about:</a:t>
              </a:r>
            </a:p>
          </p:txBody>
        </p:sp>
        <p:sp>
          <p:nvSpPr>
            <p:cNvPr id="10" name="Rectangle 9"/>
            <p:cNvSpPr/>
            <p:nvPr/>
          </p:nvSpPr>
          <p:spPr>
            <a:xfrm>
              <a:off x="76200" y="2073107"/>
              <a:ext cx="9144000" cy="1618905"/>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1)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How transmissions are triggered in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TCP?</a:t>
              </a:r>
            </a:p>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How does TCP use re-adaptive transmission?</a:t>
              </a:r>
            </a:p>
          </p:txBody>
        </p:sp>
      </p:gr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2439650"/>
            <a:ext cx="9144000" cy="1446550"/>
            <a:chOff x="0" y="2545140"/>
            <a:chExt cx="9144000" cy="1446550"/>
          </a:xfrm>
        </p:grpSpPr>
        <p:sp>
          <p:nvSpPr>
            <p:cNvPr id="10" name="TextBox 9"/>
            <p:cNvSpPr txBox="1"/>
            <p:nvPr/>
          </p:nvSpPr>
          <p:spPr>
            <a:xfrm>
              <a:off x="0" y="2545140"/>
              <a:ext cx="9144000" cy="1446550"/>
            </a:xfrm>
            <a:prstGeom prst="rect">
              <a:avLst/>
            </a:prstGeom>
            <a:solidFill>
              <a:schemeClr val="accent6">
                <a:lumMod val="75000"/>
              </a:schemeClr>
            </a:solidFill>
          </p:spPr>
          <p:txBody>
            <a:bodyPr wrap="square" rtlCol="0">
              <a:spAutoFit/>
            </a:bodyPr>
            <a:lstStyle/>
            <a:p>
              <a:pPr algn="r" rtl="0"/>
              <a:r>
                <a:rPr lang="en-US" sz="4400" b="1" dirty="0" smtClean="0">
                  <a:ln>
                    <a:solidFill>
                      <a:schemeClr val="bg1"/>
                    </a:solidFill>
                  </a:ln>
                  <a:solidFill>
                    <a:schemeClr val="tx2">
                      <a:lumMod val="75000"/>
                    </a:schemeClr>
                  </a:solidFill>
                  <a:latin typeface="Tahoma" pitchFamily="34" charset="0"/>
                  <a:cs typeface="Tahoma" pitchFamily="34" charset="0"/>
                </a:rPr>
                <a:t>Transmission Triggering</a:t>
              </a:r>
            </a:p>
            <a:p>
              <a:pPr algn="ctr" rtl="0"/>
              <a:r>
                <a:rPr lang="en-US" sz="4400" b="1" dirty="0" smtClean="0">
                  <a:ln>
                    <a:solidFill>
                      <a:schemeClr val="bg1"/>
                    </a:solidFill>
                  </a:ln>
                  <a:solidFill>
                    <a:schemeClr val="tx2">
                      <a:lumMod val="75000"/>
                    </a:schemeClr>
                  </a:solidFill>
                  <a:latin typeface="Tahoma" pitchFamily="34" charset="0"/>
                  <a:cs typeface="Tahoma" pitchFamily="34" charset="0"/>
                </a:rPr>
                <a:t>           in </a:t>
              </a:r>
              <a:r>
                <a:rPr lang="en-US" sz="4400" b="1" kern="1200" dirty="0" smtClean="0">
                  <a:ln>
                    <a:solidFill>
                      <a:prstClr val="black"/>
                    </a:solidFill>
                  </a:ln>
                  <a:solidFill>
                    <a:schemeClr val="bg1"/>
                  </a:solidFill>
                  <a:latin typeface="Tahoma" pitchFamily="34" charset="0"/>
                  <a:ea typeface="+mn-ea"/>
                  <a:cs typeface="Tahoma" pitchFamily="34" charset="0"/>
                </a:rPr>
                <a:t>TCP</a:t>
              </a:r>
              <a:endParaRPr lang="th-TH" sz="3600" b="1" kern="1200" dirty="0">
                <a:ln>
                  <a:solidFill>
                    <a:prstClr val="black"/>
                  </a:solidFill>
                </a:ln>
                <a:solidFill>
                  <a:schemeClr val="bg1"/>
                </a:solidFill>
                <a:latin typeface="Tahoma" pitchFamily="34" charset="0"/>
                <a:ea typeface="+mn-ea"/>
                <a:cs typeface="Tahoma" pitchFamily="34" charset="0"/>
              </a:endParaRPr>
            </a:p>
          </p:txBody>
        </p:sp>
        <p:sp>
          <p:nvSpPr>
            <p:cNvPr id="11" name="Oval 10"/>
            <p:cNvSpPr/>
            <p:nvPr/>
          </p:nvSpPr>
          <p:spPr>
            <a:xfrm>
              <a:off x="304800" y="2667000"/>
              <a:ext cx="1066800" cy="12192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smtClean="0">
                  <a:solidFill>
                    <a:schemeClr val="bg1"/>
                  </a:solidFill>
                  <a:effectLst>
                    <a:outerShdw blurRad="38100" dist="38100" dir="2700000" algn="tl">
                      <a:srgbClr val="000000">
                        <a:alpha val="43137"/>
                      </a:srgbClr>
                    </a:outerShdw>
                  </a:effectLst>
                  <a:latin typeface="Calibri"/>
                  <a:ea typeface="+mn-ea"/>
                  <a:cs typeface="+mn-cs"/>
                </a:rPr>
                <a:t>1</a:t>
              </a:r>
              <a:endParaRPr lang="en-US" sz="1400" kern="1200" dirty="0">
                <a:solidFill>
                  <a:schemeClr val="bg1"/>
                </a:solidFill>
                <a:latin typeface="Calibri"/>
                <a:ea typeface="+mn-ea"/>
                <a:cs typeface="+mn-cs"/>
              </a:endParaRPr>
            </a:p>
          </p:txBody>
        </p:sp>
      </p:gr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07886"/>
          </a:xfrm>
          <a:prstGeom prst="rect">
            <a:avLst/>
          </a:prstGeom>
          <a:solidFill>
            <a:schemeClr val="accent6">
              <a:lumMod val="75000"/>
            </a:schemeClr>
          </a:solidFill>
        </p:spPr>
        <p:txBody>
          <a:bodyPr wrap="square" rtlCol="0">
            <a:spAutoFit/>
          </a:bodyPr>
          <a:lstStyle/>
          <a:p>
            <a:pPr algn="ctr" rtl="0"/>
            <a:r>
              <a:rPr lang="en-US" sz="4000" b="1" kern="1200" dirty="0" smtClean="0">
                <a:ln>
                  <a:solidFill>
                    <a:prstClr val="black"/>
                  </a:solidFill>
                </a:ln>
                <a:solidFill>
                  <a:prstClr val="white"/>
                </a:solidFill>
                <a:latin typeface="Tahoma" pitchFamily="34" charset="0"/>
                <a:ea typeface="+mn-ea"/>
                <a:cs typeface="Tahoma" pitchFamily="34" charset="0"/>
              </a:rPr>
              <a:t>        TCP </a:t>
            </a:r>
            <a:r>
              <a:rPr lang="en-US" sz="4000" b="1" kern="1200" dirty="0">
                <a:ln>
                  <a:solidFill>
                    <a:prstClr val="black"/>
                  </a:solidFill>
                </a:ln>
                <a:solidFill>
                  <a:prstClr val="white"/>
                </a:solidFill>
                <a:latin typeface="Tahoma" pitchFamily="34" charset="0"/>
                <a:ea typeface="+mn-ea"/>
                <a:cs typeface="Tahoma" pitchFamily="34" charset="0"/>
              </a:rPr>
              <a:t>= reliable byte stream</a:t>
            </a:r>
            <a:endParaRPr lang="th-TH" sz="4200" b="1" kern="1200" dirty="0">
              <a:ln>
                <a:solidFill>
                  <a:prstClr val="black"/>
                </a:solidFill>
              </a:ln>
              <a:solidFill>
                <a:prstClr val="white"/>
              </a:solidFill>
              <a:latin typeface="Tahoma" pitchFamily="34" charset="0"/>
              <a:ea typeface="+mn-ea"/>
              <a:cs typeface="Tahoma" pitchFamily="34" charset="0"/>
            </a:endParaRPr>
          </a:p>
        </p:txBody>
      </p:sp>
      <p:grpSp>
        <p:nvGrpSpPr>
          <p:cNvPr id="2" name="Group 205"/>
          <p:cNvGrpSpPr/>
          <p:nvPr/>
        </p:nvGrpSpPr>
        <p:grpSpPr>
          <a:xfrm>
            <a:off x="1311275" y="2036108"/>
            <a:ext cx="5089525" cy="695325"/>
            <a:chOff x="1400175" y="2122488"/>
            <a:chExt cx="5089525" cy="695325"/>
          </a:xfrm>
        </p:grpSpPr>
        <p:grpSp>
          <p:nvGrpSpPr>
            <p:cNvPr id="3" name="Group 3"/>
            <p:cNvGrpSpPr>
              <a:grpSpLocks/>
            </p:cNvGrpSpPr>
            <p:nvPr/>
          </p:nvGrpSpPr>
          <p:grpSpPr bwMode="auto">
            <a:xfrm>
              <a:off x="1460500" y="2122488"/>
              <a:ext cx="5029200" cy="609600"/>
              <a:chOff x="912" y="1104"/>
              <a:chExt cx="3648" cy="384"/>
            </a:xfrm>
          </p:grpSpPr>
          <p:sp>
            <p:nvSpPr>
              <p:cNvPr id="106" name="Line 4"/>
              <p:cNvSpPr>
                <a:spLocks noChangeShapeType="1"/>
              </p:cNvSpPr>
              <p:nvPr/>
            </p:nvSpPr>
            <p:spPr bwMode="auto">
              <a:xfrm>
                <a:off x="912" y="1104"/>
                <a:ext cx="3312" cy="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07" name="Line 5"/>
              <p:cNvSpPr>
                <a:spLocks noChangeShapeType="1"/>
              </p:cNvSpPr>
              <p:nvPr/>
            </p:nvSpPr>
            <p:spPr bwMode="auto">
              <a:xfrm>
                <a:off x="912" y="1488"/>
                <a:ext cx="3312" cy="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08" name="Line 6"/>
              <p:cNvSpPr>
                <a:spLocks noChangeShapeType="1"/>
              </p:cNvSpPr>
              <p:nvPr/>
            </p:nvSpPr>
            <p:spPr bwMode="auto">
              <a:xfrm flipH="1">
                <a:off x="4224" y="1104"/>
                <a:ext cx="336"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09" name="Line 7"/>
              <p:cNvSpPr>
                <a:spLocks noChangeShapeType="1"/>
              </p:cNvSpPr>
              <p:nvPr/>
            </p:nvSpPr>
            <p:spPr bwMode="auto">
              <a:xfrm flipH="1">
                <a:off x="4224" y="1488"/>
                <a:ext cx="336"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grpSp>
        <p:sp>
          <p:nvSpPr>
            <p:cNvPr id="110" name="Line 8"/>
            <p:cNvSpPr>
              <a:spLocks noChangeShapeType="1"/>
            </p:cNvSpPr>
            <p:nvPr/>
          </p:nvSpPr>
          <p:spPr bwMode="auto">
            <a:xfrm>
              <a:off x="1447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1" name="Line 9"/>
            <p:cNvSpPr>
              <a:spLocks noChangeShapeType="1"/>
            </p:cNvSpPr>
            <p:nvPr/>
          </p:nvSpPr>
          <p:spPr bwMode="auto">
            <a:xfrm>
              <a:off x="1600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2" name="Line 10"/>
            <p:cNvSpPr>
              <a:spLocks noChangeShapeType="1"/>
            </p:cNvSpPr>
            <p:nvPr/>
          </p:nvSpPr>
          <p:spPr bwMode="auto">
            <a:xfrm>
              <a:off x="1752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3" name="Line 11"/>
            <p:cNvSpPr>
              <a:spLocks noChangeShapeType="1"/>
            </p:cNvSpPr>
            <p:nvPr/>
          </p:nvSpPr>
          <p:spPr bwMode="auto">
            <a:xfrm>
              <a:off x="1905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4" name="Line 12"/>
            <p:cNvSpPr>
              <a:spLocks noChangeShapeType="1"/>
            </p:cNvSpPr>
            <p:nvPr/>
          </p:nvSpPr>
          <p:spPr bwMode="auto">
            <a:xfrm>
              <a:off x="2057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5" name="Line 13"/>
            <p:cNvSpPr>
              <a:spLocks noChangeShapeType="1"/>
            </p:cNvSpPr>
            <p:nvPr/>
          </p:nvSpPr>
          <p:spPr bwMode="auto">
            <a:xfrm>
              <a:off x="2209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6" name="Line 14"/>
            <p:cNvSpPr>
              <a:spLocks noChangeShapeType="1"/>
            </p:cNvSpPr>
            <p:nvPr/>
          </p:nvSpPr>
          <p:spPr bwMode="auto">
            <a:xfrm>
              <a:off x="2362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7" name="Line 15"/>
            <p:cNvSpPr>
              <a:spLocks noChangeShapeType="1"/>
            </p:cNvSpPr>
            <p:nvPr/>
          </p:nvSpPr>
          <p:spPr bwMode="auto">
            <a:xfrm>
              <a:off x="2514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8" name="Line 16"/>
            <p:cNvSpPr>
              <a:spLocks noChangeShapeType="1"/>
            </p:cNvSpPr>
            <p:nvPr/>
          </p:nvSpPr>
          <p:spPr bwMode="auto">
            <a:xfrm>
              <a:off x="2667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9" name="Line 17"/>
            <p:cNvSpPr>
              <a:spLocks noChangeShapeType="1"/>
            </p:cNvSpPr>
            <p:nvPr/>
          </p:nvSpPr>
          <p:spPr bwMode="auto">
            <a:xfrm>
              <a:off x="2819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0" name="Line 18"/>
            <p:cNvSpPr>
              <a:spLocks noChangeShapeType="1"/>
            </p:cNvSpPr>
            <p:nvPr/>
          </p:nvSpPr>
          <p:spPr bwMode="auto">
            <a:xfrm>
              <a:off x="2971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1" name="Line 19"/>
            <p:cNvSpPr>
              <a:spLocks noChangeShapeType="1"/>
            </p:cNvSpPr>
            <p:nvPr/>
          </p:nvSpPr>
          <p:spPr bwMode="auto">
            <a:xfrm>
              <a:off x="3124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2" name="Line 20"/>
            <p:cNvSpPr>
              <a:spLocks noChangeShapeType="1"/>
            </p:cNvSpPr>
            <p:nvPr/>
          </p:nvSpPr>
          <p:spPr bwMode="auto">
            <a:xfrm>
              <a:off x="3276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3" name="Line 21"/>
            <p:cNvSpPr>
              <a:spLocks noChangeShapeType="1"/>
            </p:cNvSpPr>
            <p:nvPr/>
          </p:nvSpPr>
          <p:spPr bwMode="auto">
            <a:xfrm>
              <a:off x="3429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4" name="Line 22"/>
            <p:cNvSpPr>
              <a:spLocks noChangeShapeType="1"/>
            </p:cNvSpPr>
            <p:nvPr/>
          </p:nvSpPr>
          <p:spPr bwMode="auto">
            <a:xfrm>
              <a:off x="3581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5" name="Line 23"/>
            <p:cNvSpPr>
              <a:spLocks noChangeShapeType="1"/>
            </p:cNvSpPr>
            <p:nvPr/>
          </p:nvSpPr>
          <p:spPr bwMode="auto">
            <a:xfrm>
              <a:off x="3733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6" name="Line 24"/>
            <p:cNvSpPr>
              <a:spLocks noChangeShapeType="1"/>
            </p:cNvSpPr>
            <p:nvPr/>
          </p:nvSpPr>
          <p:spPr bwMode="auto">
            <a:xfrm>
              <a:off x="3886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7" name="Line 25"/>
            <p:cNvSpPr>
              <a:spLocks noChangeShapeType="1"/>
            </p:cNvSpPr>
            <p:nvPr/>
          </p:nvSpPr>
          <p:spPr bwMode="auto">
            <a:xfrm>
              <a:off x="4038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8" name="Line 26"/>
            <p:cNvSpPr>
              <a:spLocks noChangeShapeType="1"/>
            </p:cNvSpPr>
            <p:nvPr/>
          </p:nvSpPr>
          <p:spPr bwMode="auto">
            <a:xfrm>
              <a:off x="4191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9" name="Line 27"/>
            <p:cNvSpPr>
              <a:spLocks noChangeShapeType="1"/>
            </p:cNvSpPr>
            <p:nvPr/>
          </p:nvSpPr>
          <p:spPr bwMode="auto">
            <a:xfrm>
              <a:off x="4343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0" name="Line 28"/>
            <p:cNvSpPr>
              <a:spLocks noChangeShapeType="1"/>
            </p:cNvSpPr>
            <p:nvPr/>
          </p:nvSpPr>
          <p:spPr bwMode="auto">
            <a:xfrm>
              <a:off x="4495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1" name="Line 29"/>
            <p:cNvSpPr>
              <a:spLocks noChangeShapeType="1"/>
            </p:cNvSpPr>
            <p:nvPr/>
          </p:nvSpPr>
          <p:spPr bwMode="auto">
            <a:xfrm>
              <a:off x="4648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2" name="Line 30"/>
            <p:cNvSpPr>
              <a:spLocks noChangeShapeType="1"/>
            </p:cNvSpPr>
            <p:nvPr/>
          </p:nvSpPr>
          <p:spPr bwMode="auto">
            <a:xfrm>
              <a:off x="4800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3" name="Line 31"/>
            <p:cNvSpPr>
              <a:spLocks noChangeShapeType="1"/>
            </p:cNvSpPr>
            <p:nvPr/>
          </p:nvSpPr>
          <p:spPr bwMode="auto">
            <a:xfrm>
              <a:off x="4953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4" name="Line 32"/>
            <p:cNvSpPr>
              <a:spLocks noChangeShapeType="1"/>
            </p:cNvSpPr>
            <p:nvPr/>
          </p:nvSpPr>
          <p:spPr bwMode="auto">
            <a:xfrm>
              <a:off x="5105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5" name="Line 33"/>
            <p:cNvSpPr>
              <a:spLocks noChangeShapeType="1"/>
            </p:cNvSpPr>
            <p:nvPr/>
          </p:nvSpPr>
          <p:spPr bwMode="auto">
            <a:xfrm>
              <a:off x="5257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6" name="Line 34"/>
            <p:cNvSpPr>
              <a:spLocks noChangeShapeType="1"/>
            </p:cNvSpPr>
            <p:nvPr/>
          </p:nvSpPr>
          <p:spPr bwMode="auto">
            <a:xfrm>
              <a:off x="5410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7" name="Line 35"/>
            <p:cNvSpPr>
              <a:spLocks noChangeShapeType="1"/>
            </p:cNvSpPr>
            <p:nvPr/>
          </p:nvSpPr>
          <p:spPr bwMode="auto">
            <a:xfrm>
              <a:off x="5562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8" name="Line 36"/>
            <p:cNvSpPr>
              <a:spLocks noChangeShapeType="1"/>
            </p:cNvSpPr>
            <p:nvPr/>
          </p:nvSpPr>
          <p:spPr bwMode="auto">
            <a:xfrm>
              <a:off x="5715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9" name="Line 37"/>
            <p:cNvSpPr>
              <a:spLocks noChangeShapeType="1"/>
            </p:cNvSpPr>
            <p:nvPr/>
          </p:nvSpPr>
          <p:spPr bwMode="auto">
            <a:xfrm>
              <a:off x="5867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40" name="Line 38"/>
            <p:cNvSpPr>
              <a:spLocks noChangeShapeType="1"/>
            </p:cNvSpPr>
            <p:nvPr/>
          </p:nvSpPr>
          <p:spPr bwMode="auto">
            <a:xfrm>
              <a:off x="6019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41" name="Line 39"/>
            <p:cNvSpPr>
              <a:spLocks noChangeShapeType="1"/>
            </p:cNvSpPr>
            <p:nvPr/>
          </p:nvSpPr>
          <p:spPr bwMode="auto">
            <a:xfrm>
              <a:off x="6172200" y="2128838"/>
              <a:ext cx="0" cy="60960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42" name="Line 40"/>
            <p:cNvSpPr>
              <a:spLocks noChangeShapeType="1"/>
            </p:cNvSpPr>
            <p:nvPr/>
          </p:nvSpPr>
          <p:spPr bwMode="auto">
            <a:xfrm>
              <a:off x="6324600" y="2128838"/>
              <a:ext cx="0" cy="60960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43" name="Text Box 41"/>
            <p:cNvSpPr txBox="1">
              <a:spLocks noChangeArrowheads="1"/>
            </p:cNvSpPr>
            <p:nvPr/>
          </p:nvSpPr>
          <p:spPr bwMode="auto">
            <a:xfrm rot="5390887">
              <a:off x="1243806" y="2283619"/>
              <a:ext cx="587375" cy="274638"/>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0</a:t>
              </a:r>
            </a:p>
          </p:txBody>
        </p:sp>
        <p:sp>
          <p:nvSpPr>
            <p:cNvPr id="144" name="Text Box 42"/>
            <p:cNvSpPr txBox="1">
              <a:spLocks noChangeArrowheads="1"/>
            </p:cNvSpPr>
            <p:nvPr/>
          </p:nvSpPr>
          <p:spPr bwMode="auto">
            <a:xfrm rot="5390887">
              <a:off x="1396206" y="2283619"/>
              <a:ext cx="587375" cy="274638"/>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1</a:t>
              </a:r>
            </a:p>
          </p:txBody>
        </p:sp>
        <p:sp>
          <p:nvSpPr>
            <p:cNvPr id="145" name="Text Box 43"/>
            <p:cNvSpPr txBox="1">
              <a:spLocks noChangeArrowheads="1"/>
            </p:cNvSpPr>
            <p:nvPr/>
          </p:nvSpPr>
          <p:spPr bwMode="auto">
            <a:xfrm rot="5390887">
              <a:off x="1550194" y="2285207"/>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2</a:t>
              </a:r>
            </a:p>
          </p:txBody>
        </p:sp>
        <p:sp>
          <p:nvSpPr>
            <p:cNvPr id="146" name="Text Box 44"/>
            <p:cNvSpPr txBox="1">
              <a:spLocks noChangeArrowheads="1"/>
            </p:cNvSpPr>
            <p:nvPr/>
          </p:nvSpPr>
          <p:spPr bwMode="auto">
            <a:xfrm rot="5390887">
              <a:off x="1702594" y="2285207"/>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3</a:t>
              </a:r>
            </a:p>
          </p:txBody>
        </p:sp>
        <p:sp>
          <p:nvSpPr>
            <p:cNvPr id="147" name="Line 45"/>
            <p:cNvSpPr>
              <a:spLocks noChangeShapeType="1"/>
            </p:cNvSpPr>
            <p:nvPr/>
          </p:nvSpPr>
          <p:spPr bwMode="auto">
            <a:xfrm>
              <a:off x="2133600" y="2586038"/>
              <a:ext cx="304800" cy="4762"/>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92" name="Text Box 92"/>
            <p:cNvSpPr txBox="1">
              <a:spLocks noChangeArrowheads="1"/>
            </p:cNvSpPr>
            <p:nvPr/>
          </p:nvSpPr>
          <p:spPr bwMode="auto">
            <a:xfrm rot="5390887">
              <a:off x="2272506" y="2348707"/>
              <a:ext cx="663575" cy="274638"/>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80</a:t>
              </a:r>
            </a:p>
          </p:txBody>
        </p:sp>
        <p:sp>
          <p:nvSpPr>
            <p:cNvPr id="193" name="Line 93"/>
            <p:cNvSpPr>
              <a:spLocks noChangeShapeType="1"/>
            </p:cNvSpPr>
            <p:nvPr/>
          </p:nvSpPr>
          <p:spPr bwMode="auto">
            <a:xfrm>
              <a:off x="2133600" y="2357438"/>
              <a:ext cx="304800" cy="4762"/>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grpSp>
      <p:grpSp>
        <p:nvGrpSpPr>
          <p:cNvPr id="4" name="Group 204"/>
          <p:cNvGrpSpPr/>
          <p:nvPr/>
        </p:nvGrpSpPr>
        <p:grpSpPr>
          <a:xfrm>
            <a:off x="2995633" y="4942820"/>
            <a:ext cx="5075237" cy="685800"/>
            <a:chOff x="2697163" y="5334000"/>
            <a:chExt cx="5075237" cy="685800"/>
          </a:xfrm>
        </p:grpSpPr>
        <p:grpSp>
          <p:nvGrpSpPr>
            <p:cNvPr id="5" name="Group 46"/>
            <p:cNvGrpSpPr>
              <a:grpSpLocks/>
            </p:cNvGrpSpPr>
            <p:nvPr/>
          </p:nvGrpSpPr>
          <p:grpSpPr bwMode="auto">
            <a:xfrm>
              <a:off x="2743200" y="5334000"/>
              <a:ext cx="5029200" cy="609600"/>
              <a:chOff x="912" y="1104"/>
              <a:chExt cx="3648" cy="384"/>
            </a:xfrm>
          </p:grpSpPr>
          <p:sp>
            <p:nvSpPr>
              <p:cNvPr id="149" name="Line 47"/>
              <p:cNvSpPr>
                <a:spLocks noChangeShapeType="1"/>
              </p:cNvSpPr>
              <p:nvPr/>
            </p:nvSpPr>
            <p:spPr bwMode="auto">
              <a:xfrm>
                <a:off x="912" y="1104"/>
                <a:ext cx="3312" cy="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0" name="Line 48"/>
              <p:cNvSpPr>
                <a:spLocks noChangeShapeType="1"/>
              </p:cNvSpPr>
              <p:nvPr/>
            </p:nvSpPr>
            <p:spPr bwMode="auto">
              <a:xfrm>
                <a:off x="912" y="1488"/>
                <a:ext cx="3312" cy="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1" name="Line 49"/>
              <p:cNvSpPr>
                <a:spLocks noChangeShapeType="1"/>
              </p:cNvSpPr>
              <p:nvPr/>
            </p:nvSpPr>
            <p:spPr bwMode="auto">
              <a:xfrm flipH="1">
                <a:off x="4224" y="1104"/>
                <a:ext cx="336"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52" name="Line 50"/>
              <p:cNvSpPr>
                <a:spLocks noChangeShapeType="1"/>
              </p:cNvSpPr>
              <p:nvPr/>
            </p:nvSpPr>
            <p:spPr bwMode="auto">
              <a:xfrm flipH="1">
                <a:off x="4224" y="1488"/>
                <a:ext cx="336"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grpSp>
        <p:sp>
          <p:nvSpPr>
            <p:cNvPr id="153" name="Line 51"/>
            <p:cNvSpPr>
              <a:spLocks noChangeShapeType="1"/>
            </p:cNvSpPr>
            <p:nvPr/>
          </p:nvSpPr>
          <p:spPr bwMode="auto">
            <a:xfrm>
              <a:off x="2743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4" name="Line 52"/>
            <p:cNvSpPr>
              <a:spLocks noChangeShapeType="1"/>
            </p:cNvSpPr>
            <p:nvPr/>
          </p:nvSpPr>
          <p:spPr bwMode="auto">
            <a:xfrm>
              <a:off x="2895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5" name="Line 53"/>
            <p:cNvSpPr>
              <a:spLocks noChangeShapeType="1"/>
            </p:cNvSpPr>
            <p:nvPr/>
          </p:nvSpPr>
          <p:spPr bwMode="auto">
            <a:xfrm>
              <a:off x="3048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6" name="Line 54"/>
            <p:cNvSpPr>
              <a:spLocks noChangeShapeType="1"/>
            </p:cNvSpPr>
            <p:nvPr/>
          </p:nvSpPr>
          <p:spPr bwMode="auto">
            <a:xfrm>
              <a:off x="3200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7" name="Line 55"/>
            <p:cNvSpPr>
              <a:spLocks noChangeShapeType="1"/>
            </p:cNvSpPr>
            <p:nvPr/>
          </p:nvSpPr>
          <p:spPr bwMode="auto">
            <a:xfrm>
              <a:off x="3352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8" name="Line 56"/>
            <p:cNvSpPr>
              <a:spLocks noChangeShapeType="1"/>
            </p:cNvSpPr>
            <p:nvPr/>
          </p:nvSpPr>
          <p:spPr bwMode="auto">
            <a:xfrm>
              <a:off x="3505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9" name="Line 57"/>
            <p:cNvSpPr>
              <a:spLocks noChangeShapeType="1"/>
            </p:cNvSpPr>
            <p:nvPr/>
          </p:nvSpPr>
          <p:spPr bwMode="auto">
            <a:xfrm>
              <a:off x="3657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0" name="Line 58"/>
            <p:cNvSpPr>
              <a:spLocks noChangeShapeType="1"/>
            </p:cNvSpPr>
            <p:nvPr/>
          </p:nvSpPr>
          <p:spPr bwMode="auto">
            <a:xfrm>
              <a:off x="3810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1" name="Line 59"/>
            <p:cNvSpPr>
              <a:spLocks noChangeShapeType="1"/>
            </p:cNvSpPr>
            <p:nvPr/>
          </p:nvSpPr>
          <p:spPr bwMode="auto">
            <a:xfrm>
              <a:off x="3962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2" name="Line 60"/>
            <p:cNvSpPr>
              <a:spLocks noChangeShapeType="1"/>
            </p:cNvSpPr>
            <p:nvPr/>
          </p:nvSpPr>
          <p:spPr bwMode="auto">
            <a:xfrm>
              <a:off x="4114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3" name="Line 61"/>
            <p:cNvSpPr>
              <a:spLocks noChangeShapeType="1"/>
            </p:cNvSpPr>
            <p:nvPr/>
          </p:nvSpPr>
          <p:spPr bwMode="auto">
            <a:xfrm>
              <a:off x="4267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4" name="Line 62"/>
            <p:cNvSpPr>
              <a:spLocks noChangeShapeType="1"/>
            </p:cNvSpPr>
            <p:nvPr/>
          </p:nvSpPr>
          <p:spPr bwMode="auto">
            <a:xfrm>
              <a:off x="4419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5" name="Line 63"/>
            <p:cNvSpPr>
              <a:spLocks noChangeShapeType="1"/>
            </p:cNvSpPr>
            <p:nvPr/>
          </p:nvSpPr>
          <p:spPr bwMode="auto">
            <a:xfrm>
              <a:off x="4572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6" name="Line 64"/>
            <p:cNvSpPr>
              <a:spLocks noChangeShapeType="1"/>
            </p:cNvSpPr>
            <p:nvPr/>
          </p:nvSpPr>
          <p:spPr bwMode="auto">
            <a:xfrm>
              <a:off x="4724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7" name="Line 65"/>
            <p:cNvSpPr>
              <a:spLocks noChangeShapeType="1"/>
            </p:cNvSpPr>
            <p:nvPr/>
          </p:nvSpPr>
          <p:spPr bwMode="auto">
            <a:xfrm>
              <a:off x="4876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8" name="Line 66"/>
            <p:cNvSpPr>
              <a:spLocks noChangeShapeType="1"/>
            </p:cNvSpPr>
            <p:nvPr/>
          </p:nvSpPr>
          <p:spPr bwMode="auto">
            <a:xfrm>
              <a:off x="5029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9" name="Line 67"/>
            <p:cNvSpPr>
              <a:spLocks noChangeShapeType="1"/>
            </p:cNvSpPr>
            <p:nvPr/>
          </p:nvSpPr>
          <p:spPr bwMode="auto">
            <a:xfrm>
              <a:off x="5181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0" name="Line 68"/>
            <p:cNvSpPr>
              <a:spLocks noChangeShapeType="1"/>
            </p:cNvSpPr>
            <p:nvPr/>
          </p:nvSpPr>
          <p:spPr bwMode="auto">
            <a:xfrm>
              <a:off x="5334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1" name="Line 69"/>
            <p:cNvSpPr>
              <a:spLocks noChangeShapeType="1"/>
            </p:cNvSpPr>
            <p:nvPr/>
          </p:nvSpPr>
          <p:spPr bwMode="auto">
            <a:xfrm>
              <a:off x="5486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2" name="Line 70"/>
            <p:cNvSpPr>
              <a:spLocks noChangeShapeType="1"/>
            </p:cNvSpPr>
            <p:nvPr/>
          </p:nvSpPr>
          <p:spPr bwMode="auto">
            <a:xfrm>
              <a:off x="5638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3" name="Line 71"/>
            <p:cNvSpPr>
              <a:spLocks noChangeShapeType="1"/>
            </p:cNvSpPr>
            <p:nvPr/>
          </p:nvSpPr>
          <p:spPr bwMode="auto">
            <a:xfrm>
              <a:off x="5791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4" name="Line 72"/>
            <p:cNvSpPr>
              <a:spLocks noChangeShapeType="1"/>
            </p:cNvSpPr>
            <p:nvPr/>
          </p:nvSpPr>
          <p:spPr bwMode="auto">
            <a:xfrm>
              <a:off x="5943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5" name="Line 73"/>
            <p:cNvSpPr>
              <a:spLocks noChangeShapeType="1"/>
            </p:cNvSpPr>
            <p:nvPr/>
          </p:nvSpPr>
          <p:spPr bwMode="auto">
            <a:xfrm>
              <a:off x="6096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6" name="Line 74"/>
            <p:cNvSpPr>
              <a:spLocks noChangeShapeType="1"/>
            </p:cNvSpPr>
            <p:nvPr/>
          </p:nvSpPr>
          <p:spPr bwMode="auto">
            <a:xfrm>
              <a:off x="6248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7" name="Line 75"/>
            <p:cNvSpPr>
              <a:spLocks noChangeShapeType="1"/>
            </p:cNvSpPr>
            <p:nvPr/>
          </p:nvSpPr>
          <p:spPr bwMode="auto">
            <a:xfrm>
              <a:off x="6400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8" name="Line 76"/>
            <p:cNvSpPr>
              <a:spLocks noChangeShapeType="1"/>
            </p:cNvSpPr>
            <p:nvPr/>
          </p:nvSpPr>
          <p:spPr bwMode="auto">
            <a:xfrm>
              <a:off x="6553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9" name="Line 77"/>
            <p:cNvSpPr>
              <a:spLocks noChangeShapeType="1"/>
            </p:cNvSpPr>
            <p:nvPr/>
          </p:nvSpPr>
          <p:spPr bwMode="auto">
            <a:xfrm>
              <a:off x="6705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0" name="Line 78"/>
            <p:cNvSpPr>
              <a:spLocks noChangeShapeType="1"/>
            </p:cNvSpPr>
            <p:nvPr/>
          </p:nvSpPr>
          <p:spPr bwMode="auto">
            <a:xfrm>
              <a:off x="6858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1" name="Line 79"/>
            <p:cNvSpPr>
              <a:spLocks noChangeShapeType="1"/>
            </p:cNvSpPr>
            <p:nvPr/>
          </p:nvSpPr>
          <p:spPr bwMode="auto">
            <a:xfrm>
              <a:off x="7010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2" name="Line 80"/>
            <p:cNvSpPr>
              <a:spLocks noChangeShapeType="1"/>
            </p:cNvSpPr>
            <p:nvPr/>
          </p:nvSpPr>
          <p:spPr bwMode="auto">
            <a:xfrm>
              <a:off x="7162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3" name="Line 81"/>
            <p:cNvSpPr>
              <a:spLocks noChangeShapeType="1"/>
            </p:cNvSpPr>
            <p:nvPr/>
          </p:nvSpPr>
          <p:spPr bwMode="auto">
            <a:xfrm>
              <a:off x="7315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4" name="Line 82"/>
            <p:cNvSpPr>
              <a:spLocks noChangeShapeType="1"/>
            </p:cNvSpPr>
            <p:nvPr/>
          </p:nvSpPr>
          <p:spPr bwMode="auto">
            <a:xfrm>
              <a:off x="7467600" y="5334000"/>
              <a:ext cx="0" cy="60960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85" name="Line 83"/>
            <p:cNvSpPr>
              <a:spLocks noChangeShapeType="1"/>
            </p:cNvSpPr>
            <p:nvPr/>
          </p:nvSpPr>
          <p:spPr bwMode="auto">
            <a:xfrm>
              <a:off x="7620000" y="5334000"/>
              <a:ext cx="0" cy="60960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86" name="Text Box 84"/>
            <p:cNvSpPr txBox="1">
              <a:spLocks noChangeArrowheads="1"/>
            </p:cNvSpPr>
            <p:nvPr/>
          </p:nvSpPr>
          <p:spPr bwMode="auto">
            <a:xfrm rot="5390887">
              <a:off x="2540794" y="5490369"/>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0</a:t>
              </a:r>
            </a:p>
          </p:txBody>
        </p:sp>
        <p:sp>
          <p:nvSpPr>
            <p:cNvPr id="187" name="Text Box 85"/>
            <p:cNvSpPr txBox="1">
              <a:spLocks noChangeArrowheads="1"/>
            </p:cNvSpPr>
            <p:nvPr/>
          </p:nvSpPr>
          <p:spPr bwMode="auto">
            <a:xfrm rot="5390887">
              <a:off x="2693194" y="5490369"/>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1</a:t>
              </a:r>
            </a:p>
          </p:txBody>
        </p:sp>
        <p:sp>
          <p:nvSpPr>
            <p:cNvPr id="188" name="Text Box 86"/>
            <p:cNvSpPr txBox="1">
              <a:spLocks noChangeArrowheads="1"/>
            </p:cNvSpPr>
            <p:nvPr/>
          </p:nvSpPr>
          <p:spPr bwMode="auto">
            <a:xfrm rot="5390887">
              <a:off x="2845594" y="5490369"/>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2</a:t>
              </a:r>
            </a:p>
          </p:txBody>
        </p:sp>
        <p:sp>
          <p:nvSpPr>
            <p:cNvPr id="189" name="Text Box 87"/>
            <p:cNvSpPr txBox="1">
              <a:spLocks noChangeArrowheads="1"/>
            </p:cNvSpPr>
            <p:nvPr/>
          </p:nvSpPr>
          <p:spPr bwMode="auto">
            <a:xfrm rot="5390887">
              <a:off x="2997994" y="5490369"/>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3</a:t>
              </a:r>
            </a:p>
          </p:txBody>
        </p:sp>
        <p:sp>
          <p:nvSpPr>
            <p:cNvPr id="190" name="Line 88"/>
            <p:cNvSpPr>
              <a:spLocks noChangeShapeType="1"/>
            </p:cNvSpPr>
            <p:nvPr/>
          </p:nvSpPr>
          <p:spPr bwMode="auto">
            <a:xfrm>
              <a:off x="3429000" y="5486400"/>
              <a:ext cx="457200"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91" name="Line 89"/>
            <p:cNvSpPr>
              <a:spLocks noChangeShapeType="1"/>
            </p:cNvSpPr>
            <p:nvPr/>
          </p:nvSpPr>
          <p:spPr bwMode="auto">
            <a:xfrm>
              <a:off x="3429000" y="5791200"/>
              <a:ext cx="457200"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94" name="Text Box 94"/>
            <p:cNvSpPr txBox="1">
              <a:spLocks noChangeArrowheads="1"/>
            </p:cNvSpPr>
            <p:nvPr/>
          </p:nvSpPr>
          <p:spPr bwMode="auto">
            <a:xfrm rot="5390887">
              <a:off x="3569494" y="5550694"/>
              <a:ext cx="6635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80</a:t>
              </a:r>
            </a:p>
          </p:txBody>
        </p:sp>
      </p:grpSp>
      <p:grpSp>
        <p:nvGrpSpPr>
          <p:cNvPr id="6" name="Group 203"/>
          <p:cNvGrpSpPr/>
          <p:nvPr/>
        </p:nvGrpSpPr>
        <p:grpSpPr>
          <a:xfrm>
            <a:off x="1524000" y="2731433"/>
            <a:ext cx="6019800" cy="2135187"/>
            <a:chOff x="1485900" y="2817813"/>
            <a:chExt cx="5257800" cy="2457450"/>
          </a:xfrm>
        </p:grpSpPr>
        <p:sp>
          <p:nvSpPr>
            <p:cNvPr id="195" name="Line 95"/>
            <p:cNvSpPr>
              <a:spLocks noChangeShapeType="1"/>
            </p:cNvSpPr>
            <p:nvPr/>
          </p:nvSpPr>
          <p:spPr bwMode="auto">
            <a:xfrm>
              <a:off x="1485900" y="2817813"/>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196" name="Line 96"/>
            <p:cNvSpPr>
              <a:spLocks noChangeShapeType="1"/>
            </p:cNvSpPr>
            <p:nvPr/>
          </p:nvSpPr>
          <p:spPr bwMode="auto">
            <a:xfrm>
              <a:off x="1981200" y="2819400"/>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197" name="Line 97"/>
            <p:cNvSpPr>
              <a:spLocks noChangeShapeType="1"/>
            </p:cNvSpPr>
            <p:nvPr/>
          </p:nvSpPr>
          <p:spPr bwMode="auto">
            <a:xfrm>
              <a:off x="2476500" y="2820988"/>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198" name="Line 98"/>
            <p:cNvSpPr>
              <a:spLocks noChangeShapeType="1"/>
            </p:cNvSpPr>
            <p:nvPr/>
          </p:nvSpPr>
          <p:spPr bwMode="auto">
            <a:xfrm>
              <a:off x="2971800" y="2822575"/>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199" name="Line 99"/>
            <p:cNvSpPr>
              <a:spLocks noChangeShapeType="1"/>
            </p:cNvSpPr>
            <p:nvPr/>
          </p:nvSpPr>
          <p:spPr bwMode="auto">
            <a:xfrm>
              <a:off x="3467100" y="2824163"/>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200" name="Line 100"/>
            <p:cNvSpPr>
              <a:spLocks noChangeShapeType="1"/>
            </p:cNvSpPr>
            <p:nvPr/>
          </p:nvSpPr>
          <p:spPr bwMode="auto">
            <a:xfrm>
              <a:off x="3962400" y="2825750"/>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201" name="Line 101"/>
            <p:cNvSpPr>
              <a:spLocks noChangeShapeType="1"/>
            </p:cNvSpPr>
            <p:nvPr/>
          </p:nvSpPr>
          <p:spPr bwMode="auto">
            <a:xfrm>
              <a:off x="4457700" y="2827338"/>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202" name="Line 102"/>
            <p:cNvSpPr>
              <a:spLocks noChangeShapeType="1"/>
            </p:cNvSpPr>
            <p:nvPr/>
          </p:nvSpPr>
          <p:spPr bwMode="auto">
            <a:xfrm>
              <a:off x="4953000" y="2828925"/>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203" name="Line 103"/>
            <p:cNvSpPr>
              <a:spLocks noChangeShapeType="1"/>
            </p:cNvSpPr>
            <p:nvPr/>
          </p:nvSpPr>
          <p:spPr bwMode="auto">
            <a:xfrm>
              <a:off x="5448300" y="2830513"/>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grpSp>
      <p:sp>
        <p:nvSpPr>
          <p:cNvPr id="207" name="Rectangle 206"/>
          <p:cNvSpPr/>
          <p:nvPr/>
        </p:nvSpPr>
        <p:spPr>
          <a:xfrm>
            <a:off x="381000" y="1447800"/>
            <a:ext cx="1346844" cy="523220"/>
          </a:xfrm>
          <a:prstGeom prst="rect">
            <a:avLst/>
          </a:prstGeom>
        </p:spPr>
        <p:txBody>
          <a:bodyPr wrap="none">
            <a:spAutoFit/>
          </a:bodyPr>
          <a:lstStyle/>
          <a:p>
            <a:pPr algn="l" rtl="0"/>
            <a:r>
              <a:rPr lang="en-US" sz="2800" b="1" kern="1200" dirty="0">
                <a:ln w="0" cap="rnd" cmpd="thickThin">
                  <a:solidFill>
                    <a:prstClr val="black"/>
                  </a:solidFill>
                  <a:bevel/>
                </a:ln>
                <a:solidFill>
                  <a:srgbClr val="000000"/>
                </a:solidFill>
                <a:latin typeface="Microsoft Sans Serif" pitchFamily="34" charset="0"/>
                <a:ea typeface="+mn-ea"/>
                <a:cs typeface="Microsoft Sans Serif" pitchFamily="34" charset="0"/>
              </a:rPr>
              <a:t>Sender</a:t>
            </a:r>
            <a:endParaRPr lang="en-US" kern="1200" dirty="0">
              <a:solidFill>
                <a:prstClr val="black"/>
              </a:solidFill>
              <a:latin typeface="Calibri"/>
              <a:ea typeface="+mn-ea"/>
              <a:cs typeface="+mn-cs"/>
            </a:endParaRPr>
          </a:p>
        </p:txBody>
      </p:sp>
      <p:sp>
        <p:nvSpPr>
          <p:cNvPr id="208" name="Rectangle 207"/>
          <p:cNvSpPr/>
          <p:nvPr/>
        </p:nvSpPr>
        <p:spPr>
          <a:xfrm>
            <a:off x="7162800" y="5552420"/>
            <a:ext cx="1606530" cy="523220"/>
          </a:xfrm>
          <a:prstGeom prst="rect">
            <a:avLst/>
          </a:prstGeom>
        </p:spPr>
        <p:txBody>
          <a:bodyPr wrap="none">
            <a:spAutoFit/>
          </a:bodyPr>
          <a:lstStyle/>
          <a:p>
            <a:pPr algn="l" rtl="0"/>
            <a:r>
              <a:rPr lang="en-US" sz="2800" b="1" kern="1200" dirty="0">
                <a:ln w="0" cap="rnd" cmpd="thickThin">
                  <a:solidFill>
                    <a:prstClr val="black"/>
                  </a:solidFill>
                  <a:bevel/>
                </a:ln>
                <a:solidFill>
                  <a:srgbClr val="1F497D"/>
                </a:solidFill>
                <a:latin typeface="Microsoft Sans Serif" pitchFamily="34" charset="0"/>
                <a:ea typeface="+mn-ea"/>
                <a:cs typeface="Microsoft Sans Serif" pitchFamily="34" charset="0"/>
              </a:rPr>
              <a:t>Receiver</a:t>
            </a:r>
            <a:endParaRPr lang="en-US" kern="1200" dirty="0">
              <a:solidFill>
                <a:srgbClr val="1F497D"/>
              </a:solidFill>
              <a:latin typeface="Calibri"/>
              <a:ea typeface="+mn-ea"/>
              <a:cs typeface="+mn-cs"/>
            </a:endParaRPr>
          </a:p>
        </p:txBody>
      </p:sp>
      <p:sp>
        <p:nvSpPr>
          <p:cNvPr id="210" name="Rectangle 114"/>
          <p:cNvSpPr txBox="1">
            <a:spLocks noChangeArrowheads="1"/>
          </p:cNvSpPr>
          <p:nvPr/>
        </p:nvSpPr>
        <p:spPr bwMode="auto">
          <a:xfrm>
            <a:off x="1676400" y="685800"/>
            <a:ext cx="6019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rtl="0" eaLnBrk="0" fontAlgn="base" hangingPunct="0">
              <a:spcBef>
                <a:spcPct val="0"/>
              </a:spcBef>
              <a:spcAft>
                <a:spcPct val="0"/>
              </a:spcAft>
            </a:pP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 emulated using TCP S</a:t>
            </a:r>
            <a:r>
              <a:rPr lang="en-US" sz="2800" b="1" dirty="0" err="1" smtClean="0">
                <a:ln w="0" cap="rnd" cmpd="thickThin">
                  <a:solidFill>
                    <a:prstClr val="black"/>
                  </a:solidFill>
                  <a:bevel/>
                </a:ln>
                <a:solidFill>
                  <a:schemeClr val="accent1"/>
                </a:solidFill>
                <a:latin typeface="Microsoft Sans Serif" pitchFamily="34" charset="0"/>
                <a:cs typeface="Microsoft Sans Serif" pitchFamily="34" charset="0"/>
              </a:rPr>
              <a:t>egments</a:t>
            </a:r>
            <a:endPar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endParaRPr>
          </a:p>
        </p:txBody>
      </p:sp>
      <p:grpSp>
        <p:nvGrpSpPr>
          <p:cNvPr id="8" name="Group 236"/>
          <p:cNvGrpSpPr/>
          <p:nvPr/>
        </p:nvGrpSpPr>
        <p:grpSpPr>
          <a:xfrm>
            <a:off x="1303666" y="2590800"/>
            <a:ext cx="3496933" cy="2337095"/>
            <a:chOff x="1305866" y="3714862"/>
            <a:chExt cx="3058868" cy="2762138"/>
          </a:xfrm>
        </p:grpSpPr>
        <p:sp>
          <p:nvSpPr>
            <p:cNvPr id="238" name="Line 88"/>
            <p:cNvSpPr>
              <a:spLocks noChangeShapeType="1"/>
            </p:cNvSpPr>
            <p:nvPr/>
          </p:nvSpPr>
          <p:spPr bwMode="auto">
            <a:xfrm>
              <a:off x="3429000" y="6477000"/>
              <a:ext cx="457200" cy="0"/>
            </a:xfrm>
            <a:prstGeom prst="line">
              <a:avLst/>
            </a:prstGeom>
            <a:noFill/>
            <a:ln w="9525" cap="rnd">
              <a:solidFill>
                <a:schemeClr val="tx1"/>
              </a:solidFill>
              <a:prstDash val="sysDot"/>
              <a:round/>
              <a:headEnd/>
              <a:tailEnd/>
            </a:ln>
            <a:effectLst/>
          </p:spPr>
          <p:txBody>
            <a:bodyPr/>
            <a:lstStyle/>
            <a:p>
              <a:pPr algn="l" rtl="0"/>
              <a:endParaRPr lang="en-US" kern="1200">
                <a:solidFill>
                  <a:prstClr val="black"/>
                </a:solidFill>
                <a:latin typeface="Calibri"/>
                <a:ea typeface="+mn-ea"/>
                <a:cs typeface="+mn-cs"/>
              </a:endParaRPr>
            </a:p>
          </p:txBody>
        </p:sp>
        <p:sp>
          <p:nvSpPr>
            <p:cNvPr id="239" name="Line 96"/>
            <p:cNvSpPr>
              <a:spLocks noChangeShapeType="1"/>
            </p:cNvSpPr>
            <p:nvPr/>
          </p:nvSpPr>
          <p:spPr bwMode="auto">
            <a:xfrm>
              <a:off x="2151889" y="4721355"/>
              <a:ext cx="879759" cy="711525"/>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0" name="Line 97"/>
            <p:cNvSpPr>
              <a:spLocks noChangeShapeType="1"/>
            </p:cNvSpPr>
            <p:nvPr/>
          </p:nvSpPr>
          <p:spPr bwMode="auto">
            <a:xfrm>
              <a:off x="2855976" y="4721355"/>
              <a:ext cx="842215" cy="711525"/>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1" name="Line 98"/>
            <p:cNvSpPr>
              <a:spLocks noChangeShapeType="1"/>
            </p:cNvSpPr>
            <p:nvPr/>
          </p:nvSpPr>
          <p:spPr bwMode="auto">
            <a:xfrm>
              <a:off x="1431944" y="3733803"/>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2" name="Line 99"/>
            <p:cNvSpPr>
              <a:spLocks noChangeShapeType="1"/>
            </p:cNvSpPr>
            <p:nvPr/>
          </p:nvSpPr>
          <p:spPr bwMode="auto">
            <a:xfrm>
              <a:off x="1565252" y="3714862"/>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3" name="Line 100"/>
            <p:cNvSpPr>
              <a:spLocks noChangeShapeType="1"/>
            </p:cNvSpPr>
            <p:nvPr/>
          </p:nvSpPr>
          <p:spPr bwMode="auto">
            <a:xfrm>
              <a:off x="1698561" y="3733801"/>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4" name="Line 101"/>
            <p:cNvSpPr>
              <a:spLocks noChangeShapeType="1"/>
            </p:cNvSpPr>
            <p:nvPr/>
          </p:nvSpPr>
          <p:spPr bwMode="auto">
            <a:xfrm>
              <a:off x="1831870" y="3733801"/>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5" name="Line 102"/>
            <p:cNvSpPr>
              <a:spLocks noChangeShapeType="1"/>
            </p:cNvSpPr>
            <p:nvPr/>
          </p:nvSpPr>
          <p:spPr bwMode="auto">
            <a:xfrm>
              <a:off x="2365104" y="3733801"/>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6" name="Line 103"/>
            <p:cNvSpPr>
              <a:spLocks noChangeShapeType="1"/>
            </p:cNvSpPr>
            <p:nvPr/>
          </p:nvSpPr>
          <p:spPr bwMode="auto">
            <a:xfrm>
              <a:off x="2133600" y="3957638"/>
              <a:ext cx="304800" cy="4762"/>
            </a:xfrm>
            <a:prstGeom prst="line">
              <a:avLst/>
            </a:prstGeom>
            <a:noFill/>
            <a:ln w="9525" cap="rnd">
              <a:solidFill>
                <a:schemeClr val="tx1"/>
              </a:solidFill>
              <a:prstDash val="sysDot"/>
              <a:round/>
              <a:headEnd/>
              <a:tailEnd/>
            </a:ln>
            <a:effectLst/>
          </p:spPr>
          <p:txBody>
            <a:bodyPr/>
            <a:lstStyle/>
            <a:p>
              <a:pPr algn="l" rtl="0"/>
              <a:endParaRPr lang="en-US" kern="1200">
                <a:solidFill>
                  <a:prstClr val="black"/>
                </a:solidFill>
                <a:latin typeface="Calibri"/>
                <a:ea typeface="+mn-ea"/>
                <a:cs typeface="+mn-cs"/>
              </a:endParaRPr>
            </a:p>
          </p:txBody>
        </p:sp>
        <p:sp>
          <p:nvSpPr>
            <p:cNvPr id="247" name="Line 104"/>
            <p:cNvSpPr>
              <a:spLocks noChangeShapeType="1"/>
            </p:cNvSpPr>
            <p:nvPr/>
          </p:nvSpPr>
          <p:spPr bwMode="auto">
            <a:xfrm>
              <a:off x="2898339"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8" name="Line 105"/>
            <p:cNvSpPr>
              <a:spLocks noChangeShapeType="1"/>
            </p:cNvSpPr>
            <p:nvPr/>
          </p:nvSpPr>
          <p:spPr bwMode="auto">
            <a:xfrm>
              <a:off x="3031647"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9" name="Line 106"/>
            <p:cNvSpPr>
              <a:spLocks noChangeShapeType="1"/>
            </p:cNvSpPr>
            <p:nvPr/>
          </p:nvSpPr>
          <p:spPr bwMode="auto">
            <a:xfrm>
              <a:off x="3164956"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50" name="Line 107"/>
            <p:cNvSpPr>
              <a:spLocks noChangeShapeType="1"/>
            </p:cNvSpPr>
            <p:nvPr/>
          </p:nvSpPr>
          <p:spPr bwMode="auto">
            <a:xfrm>
              <a:off x="3298265"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51" name="Line 108"/>
            <p:cNvSpPr>
              <a:spLocks noChangeShapeType="1"/>
            </p:cNvSpPr>
            <p:nvPr/>
          </p:nvSpPr>
          <p:spPr bwMode="auto">
            <a:xfrm>
              <a:off x="3831499"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52" name="Line 109"/>
            <p:cNvSpPr>
              <a:spLocks noChangeShapeType="1"/>
            </p:cNvSpPr>
            <p:nvPr/>
          </p:nvSpPr>
          <p:spPr bwMode="auto">
            <a:xfrm>
              <a:off x="3429000" y="6091238"/>
              <a:ext cx="304800" cy="4762"/>
            </a:xfrm>
            <a:prstGeom prst="line">
              <a:avLst/>
            </a:prstGeom>
            <a:noFill/>
            <a:ln w="9525" cap="rnd">
              <a:solidFill>
                <a:schemeClr val="tx1"/>
              </a:solidFill>
              <a:prstDash val="sysDot"/>
              <a:round/>
              <a:headEnd/>
              <a:tailEnd/>
            </a:ln>
            <a:effectLst/>
          </p:spPr>
          <p:txBody>
            <a:bodyPr/>
            <a:lstStyle/>
            <a:p>
              <a:pPr algn="l" rtl="0"/>
              <a:endParaRPr lang="en-US" kern="1200">
                <a:solidFill>
                  <a:prstClr val="black"/>
                </a:solidFill>
                <a:latin typeface="Calibri"/>
                <a:ea typeface="+mn-ea"/>
                <a:cs typeface="+mn-cs"/>
              </a:endParaRPr>
            </a:p>
          </p:txBody>
        </p:sp>
        <p:sp>
          <p:nvSpPr>
            <p:cNvPr id="253" name="Text Box 110"/>
            <p:cNvSpPr txBox="1">
              <a:spLocks noChangeArrowheads="1"/>
            </p:cNvSpPr>
            <p:nvPr/>
          </p:nvSpPr>
          <p:spPr bwMode="auto">
            <a:xfrm>
              <a:off x="1305866" y="4194174"/>
              <a:ext cx="1659128" cy="503311"/>
            </a:xfrm>
            <a:prstGeom prst="rect">
              <a:avLst/>
            </a:prstGeom>
            <a:noFill/>
            <a:ln w="28575">
              <a:solidFill>
                <a:schemeClr val="tx1"/>
              </a:solidFill>
              <a:miter lim="800000"/>
              <a:headEnd/>
              <a:tailEnd/>
            </a:ln>
            <a:effectLst/>
          </p:spPr>
          <p:txBody>
            <a:bodyPr wrap="square">
              <a:spAutoFit/>
            </a:bodyPr>
            <a:lstStyle/>
            <a:p>
              <a:pPr algn="ctr" rtl="0" eaLnBrk="0" hangingPunct="0"/>
              <a:r>
                <a:rPr lang="en-US" sz="2000" b="1" dirty="0">
                  <a:ln>
                    <a:solidFill>
                      <a:prstClr val="black"/>
                    </a:solidFill>
                  </a:ln>
                  <a:solidFill>
                    <a:srgbClr val="C00000"/>
                  </a:solidFill>
                  <a:latin typeface="Helvetica"/>
                  <a:ea typeface="+mn-ea"/>
                  <a:cs typeface="+mn-cs"/>
                </a:rPr>
                <a:t>TCP Segment</a:t>
              </a:r>
            </a:p>
          </p:txBody>
        </p:sp>
        <p:sp>
          <p:nvSpPr>
            <p:cNvPr id="254" name="Text Box 111"/>
            <p:cNvSpPr txBox="1">
              <a:spLocks noChangeArrowheads="1"/>
            </p:cNvSpPr>
            <p:nvPr/>
          </p:nvSpPr>
          <p:spPr bwMode="auto">
            <a:xfrm>
              <a:off x="2717797" y="5503862"/>
              <a:ext cx="1646937" cy="503311"/>
            </a:xfrm>
            <a:prstGeom prst="rect">
              <a:avLst/>
            </a:prstGeom>
            <a:noFill/>
            <a:ln w="28575">
              <a:solidFill>
                <a:schemeClr val="tx1"/>
              </a:solidFill>
              <a:miter lim="800000"/>
              <a:headEnd/>
              <a:tailEnd/>
            </a:ln>
            <a:effectLst/>
          </p:spPr>
          <p:txBody>
            <a:bodyPr wrap="square">
              <a:spAutoFit/>
            </a:bodyPr>
            <a:lstStyle/>
            <a:p>
              <a:pPr algn="ctr" rtl="0" eaLnBrk="0" hangingPunct="0"/>
              <a:r>
                <a:rPr lang="en-US" sz="2000" b="1" dirty="0">
                  <a:ln>
                    <a:solidFill>
                      <a:prstClr val="black"/>
                    </a:solidFill>
                  </a:ln>
                  <a:solidFill>
                    <a:srgbClr val="C00000"/>
                  </a:solidFill>
                  <a:latin typeface="Helvetica"/>
                  <a:ea typeface="+mn-ea"/>
                  <a:cs typeface="+mn-cs"/>
                </a:rPr>
                <a:t>TCP Segment</a:t>
              </a:r>
            </a:p>
          </p:txBody>
        </p:sp>
      </p:grpSp>
      <p:sp>
        <p:nvSpPr>
          <p:cNvPr id="255" name="AutoShape 113"/>
          <p:cNvSpPr>
            <a:spLocks noChangeArrowheads="1"/>
          </p:cNvSpPr>
          <p:nvPr/>
        </p:nvSpPr>
        <p:spPr bwMode="auto">
          <a:xfrm>
            <a:off x="4953000" y="2819400"/>
            <a:ext cx="3968750" cy="1441450"/>
          </a:xfrm>
          <a:prstGeom prst="wedgeRectCallout">
            <a:avLst>
              <a:gd name="adj1" fmla="val -97166"/>
              <a:gd name="adj2" fmla="val -25076"/>
            </a:avLst>
          </a:prstGeom>
          <a:solidFill>
            <a:srgbClr val="CCFFFF"/>
          </a:solidFill>
          <a:ln w="9525">
            <a:solidFill>
              <a:schemeClr val="tx1"/>
            </a:solidFill>
            <a:miter lim="800000"/>
            <a:headEnd/>
            <a:tailEnd/>
          </a:ln>
          <a:effectLst/>
        </p:spPr>
        <p:txBody>
          <a:bodyPr/>
          <a:lstStyle/>
          <a:p>
            <a:pPr marL="457200" indent="-457200" algn="l" rtl="0" eaLnBrk="0" hangingPunct="0"/>
            <a:r>
              <a:rPr lang="en-US" sz="2000" b="1" kern="1200" dirty="0">
                <a:ln>
                  <a:solidFill>
                    <a:prstClr val="black"/>
                  </a:solidFill>
                </a:ln>
                <a:solidFill>
                  <a:srgbClr val="1F497D"/>
                </a:solidFill>
                <a:latin typeface="Calibri"/>
                <a:ea typeface="+mn-ea"/>
                <a:cs typeface="+mn-cs"/>
              </a:rPr>
              <a:t>Segment sent when:</a:t>
            </a:r>
          </a:p>
          <a:p>
            <a:pPr marL="287338" indent="-287338" algn="l" rtl="0" eaLnBrk="0" hangingPunct="0">
              <a:lnSpc>
                <a:spcPct val="150000"/>
              </a:lnSpc>
              <a:buFontTx/>
              <a:buAutoNum type="arabicPeriod"/>
            </a:pPr>
            <a:r>
              <a:rPr lang="en-US" b="1" kern="1200" dirty="0">
                <a:ln>
                  <a:solidFill>
                    <a:prstClr val="black"/>
                  </a:solidFill>
                </a:ln>
                <a:solidFill>
                  <a:srgbClr val="C00000"/>
                </a:solidFill>
                <a:latin typeface="Calibri"/>
                <a:ea typeface="+mn-ea"/>
                <a:cs typeface="+mn-cs"/>
              </a:rPr>
              <a:t>Segment full (Max Segment Size),</a:t>
            </a:r>
          </a:p>
          <a:p>
            <a:pPr marL="287338" indent="-287338" algn="l" rtl="0" eaLnBrk="0" hangingPunct="0">
              <a:buFontTx/>
              <a:buAutoNum type="arabicPeriod"/>
            </a:pPr>
            <a:r>
              <a:rPr lang="en-US" b="1" kern="1200" dirty="0">
                <a:ln>
                  <a:solidFill>
                    <a:prstClr val="black"/>
                  </a:solidFill>
                </a:ln>
                <a:solidFill>
                  <a:srgbClr val="C00000"/>
                </a:solidFill>
                <a:latin typeface="Calibri"/>
                <a:ea typeface="+mn-ea"/>
                <a:cs typeface="+mn-cs"/>
              </a:rPr>
              <a:t>Not full, but times out, or</a:t>
            </a:r>
          </a:p>
          <a:p>
            <a:pPr marL="287338" indent="-287338" algn="l" rtl="0" eaLnBrk="0" hangingPunct="0">
              <a:buFontTx/>
              <a:buAutoNum type="arabicPeriod"/>
            </a:pPr>
            <a:r>
              <a:rPr lang="en-US" b="1" kern="1200" dirty="0">
                <a:ln>
                  <a:solidFill>
                    <a:prstClr val="black"/>
                  </a:solidFill>
                </a:ln>
                <a:solidFill>
                  <a:srgbClr val="C00000"/>
                </a:solidFill>
                <a:latin typeface="Calibri"/>
                <a:ea typeface="+mn-ea"/>
                <a:cs typeface="+mn-cs"/>
              </a:rPr>
              <a:t>Pushed by application.</a:t>
            </a:r>
          </a:p>
        </p:txBody>
      </p:sp>
      <p:sp>
        <p:nvSpPr>
          <p:cNvPr id="148" name="TextBox 147"/>
          <p:cNvSpPr txBox="1"/>
          <p:nvPr/>
        </p:nvSpPr>
        <p:spPr>
          <a:xfrm rot="20493742">
            <a:off x="76704" y="208041"/>
            <a:ext cx="1400500" cy="523220"/>
          </a:xfrm>
          <a:prstGeom prst="rect">
            <a:avLst/>
          </a:prstGeom>
          <a:solidFill>
            <a:srgbClr val="FFFF00"/>
          </a:solidFill>
        </p:spPr>
        <p:txBody>
          <a:bodyPr wrap="square" rtlCol="0">
            <a:spAutoFit/>
          </a:bodyPr>
          <a:lstStyle/>
          <a:p>
            <a:pPr algn="ctr" rtl="0"/>
            <a:r>
              <a:rPr lang="en-US" sz="2800" b="1" kern="1200" dirty="0" smtClean="0">
                <a:ln>
                  <a:solidFill>
                    <a:prstClr val="black"/>
                  </a:solidFill>
                </a:ln>
                <a:solidFill>
                  <a:srgbClr val="1F497D"/>
                </a:solidFill>
                <a:latin typeface="Tahoma" pitchFamily="34" charset="0"/>
                <a:ea typeface="+mn-ea"/>
                <a:cs typeface="Tahoma" pitchFamily="34" charset="0"/>
              </a:rPr>
              <a:t>Recap</a:t>
            </a:r>
            <a:endParaRPr lang="th-TH" sz="2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5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smtClean="0">
                <a:ln>
                  <a:solidFill>
                    <a:prstClr val="black"/>
                  </a:solidFill>
                </a:ln>
                <a:solidFill>
                  <a:prstClr val="white"/>
                </a:solidFill>
                <a:latin typeface="Tahoma" pitchFamily="34" charset="0"/>
                <a:cs typeface="Tahoma" pitchFamily="34" charset="0"/>
              </a:rPr>
              <a:t>Silly Window Syndrome</a:t>
            </a:r>
            <a:endParaRPr lang="th-TH" sz="43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914400" y="1905000"/>
            <a:ext cx="7271800" cy="306228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38664"/>
          </a:xfrm>
          <a:prstGeom prst="rect">
            <a:avLst/>
          </a:prstGeom>
          <a:solidFill>
            <a:schemeClr val="accent6">
              <a:lumMod val="75000"/>
            </a:schemeClr>
          </a:solidFill>
        </p:spPr>
        <p:txBody>
          <a:bodyPr wrap="square" rtlCol="0">
            <a:spAutoFit/>
          </a:bodyPr>
          <a:lstStyle/>
          <a:p>
            <a:pPr algn="ctr" rtl="0"/>
            <a:r>
              <a:rPr lang="en-US" sz="4200" b="1" dirty="0" smtClean="0">
                <a:ln>
                  <a:solidFill>
                    <a:prstClr val="black"/>
                  </a:solidFill>
                </a:ln>
                <a:solidFill>
                  <a:prstClr val="white"/>
                </a:solidFill>
                <a:latin typeface="Tahoma" pitchFamily="34" charset="0"/>
                <a:cs typeface="Tahoma" pitchFamily="34" charset="0"/>
              </a:rPr>
              <a:t>Clark’s Algorithm – Receiver side</a:t>
            </a:r>
            <a:endParaRPr lang="th-TH" sz="42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0" y="762000"/>
            <a:ext cx="9144000" cy="830997"/>
          </a:xfrm>
          <a:prstGeom prst="rect">
            <a:avLst/>
          </a:prstGeom>
          <a:solidFill>
            <a:schemeClr val="tx2">
              <a:lumMod val="40000"/>
              <a:lumOff val="60000"/>
            </a:schemeClr>
          </a:solidFill>
          <a:scene3d>
            <a:camera prst="orthographicFront"/>
            <a:lightRig rig="threePt" dir="t"/>
          </a:scene3d>
          <a:sp3d>
            <a:bevelT w="114300" prst="artDeco"/>
          </a:sp3d>
        </p:spPr>
        <p:txBody>
          <a:bodyPr wrap="square">
            <a:spAutoFit/>
          </a:bodyPr>
          <a:lstStyle/>
          <a:p>
            <a:pPr lvl="0" algn="ctr"/>
            <a:r>
              <a:rPr lang="en-US" sz="2400" dirty="0" smtClean="0">
                <a:ln w="0" cap="rnd" cmpd="thickThin">
                  <a:solidFill>
                    <a:prstClr val="black"/>
                  </a:solidFill>
                  <a:bevel/>
                </a:ln>
                <a:solidFill>
                  <a:schemeClr val="tx2"/>
                </a:solidFill>
                <a:latin typeface="Microsoft Sans Serif" pitchFamily="34" charset="0"/>
                <a:cs typeface="Microsoft Sans Serif" pitchFamily="34" charset="0"/>
              </a:rPr>
              <a:t>Advertise at least MSS or buffer-space/2 (whichever is minimum) after advertising Window = 0</a:t>
            </a:r>
            <a:endParaRPr lang="en-US" sz="2400" dirty="0" smtClean="0">
              <a:ln w="0" cap="rnd" cmpd="thickThin">
                <a:solidFill>
                  <a:prstClr val="black"/>
                </a:solidFill>
                <a:bevel/>
              </a:ln>
              <a:solidFill>
                <a:schemeClr val="tx2"/>
              </a:solidFill>
              <a:latin typeface="Microsoft Sans Serif" pitchFamily="34" charset="0"/>
              <a:cs typeface="Microsoft Sans Serif" pitchFamily="34" charset="0"/>
            </a:endParaRPr>
          </a:p>
        </p:txBody>
      </p:sp>
      <p:grpSp>
        <p:nvGrpSpPr>
          <p:cNvPr id="5" name="Group 4"/>
          <p:cNvGrpSpPr/>
          <p:nvPr/>
        </p:nvGrpSpPr>
        <p:grpSpPr>
          <a:xfrm>
            <a:off x="1143000" y="1981200"/>
            <a:ext cx="6629400" cy="4191000"/>
            <a:chOff x="914400" y="1143868"/>
            <a:chExt cx="7615237" cy="4623728"/>
          </a:xfrm>
        </p:grpSpPr>
        <p:pic>
          <p:nvPicPr>
            <p:cNvPr id="6" name="Picture 5" descr="6-35"/>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914400" y="1143868"/>
              <a:ext cx="7615237" cy="4623728"/>
            </a:xfrm>
            <a:prstGeom prst="rect">
              <a:avLst/>
            </a:prstGeom>
            <a:noFill/>
          </p:spPr>
        </p:pic>
        <p:sp>
          <p:nvSpPr>
            <p:cNvPr id="9" name="Rectangle 8"/>
            <p:cNvSpPr/>
            <p:nvPr/>
          </p:nvSpPr>
          <p:spPr>
            <a:xfrm>
              <a:off x="914400" y="3413698"/>
              <a:ext cx="152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smtClean="0">
                <a:ln>
                  <a:solidFill>
                    <a:prstClr val="black"/>
                  </a:solidFill>
                </a:ln>
                <a:solidFill>
                  <a:prstClr val="white"/>
                </a:solidFill>
                <a:latin typeface="Tahoma" pitchFamily="34" charset="0"/>
                <a:cs typeface="Tahoma" pitchFamily="34" charset="0"/>
              </a:rPr>
              <a:t>Nagle’s </a:t>
            </a:r>
            <a:r>
              <a:rPr lang="en-US" sz="4300" b="1" dirty="0" smtClean="0">
                <a:ln>
                  <a:solidFill>
                    <a:prstClr val="black"/>
                  </a:solidFill>
                </a:ln>
                <a:solidFill>
                  <a:prstClr val="white"/>
                </a:solidFill>
                <a:latin typeface="Tahoma" pitchFamily="34" charset="0"/>
                <a:cs typeface="Tahoma" pitchFamily="34" charset="0"/>
              </a:rPr>
              <a:t>Algorithm – Sender side</a:t>
            </a:r>
            <a:endParaRPr lang="th-TH" sz="4300" b="1" dirty="0">
              <a:ln>
                <a:solidFill>
                  <a:prstClr val="black"/>
                </a:solidFill>
              </a:ln>
              <a:solidFill>
                <a:prstClr val="white"/>
              </a:solidFill>
              <a:latin typeface="Tahoma" pitchFamily="34" charset="0"/>
              <a:cs typeface="Tahoma" pitchFamily="34" charset="0"/>
            </a:endParaRPr>
          </a:p>
        </p:txBody>
      </p:sp>
      <p:pic>
        <p:nvPicPr>
          <p:cNvPr id="2051" name="Picture 3"/>
          <p:cNvPicPr>
            <a:picLocks noChangeAspect="1" noChangeArrowheads="1"/>
          </p:cNvPicPr>
          <p:nvPr/>
        </p:nvPicPr>
        <p:blipFill>
          <a:blip r:embed="rId3"/>
          <a:srcRect/>
          <a:stretch>
            <a:fillRect/>
          </a:stretch>
        </p:blipFill>
        <p:spPr bwMode="auto">
          <a:xfrm>
            <a:off x="245663" y="1752600"/>
            <a:ext cx="8593537" cy="4343400"/>
          </a:xfrm>
          <a:prstGeom prst="rect">
            <a:avLst/>
          </a:prstGeom>
          <a:noFill/>
          <a:ln w="28575">
            <a:solidFill>
              <a:srgbClr val="FF6600"/>
            </a:solidFill>
            <a:miter lim="800000"/>
            <a:headEnd/>
            <a:tailEnd/>
          </a:ln>
        </p:spPr>
      </p:pic>
      <p:sp>
        <p:nvSpPr>
          <p:cNvPr id="8" name="Rectangle 7"/>
          <p:cNvSpPr/>
          <p:nvPr/>
        </p:nvSpPr>
        <p:spPr>
          <a:xfrm>
            <a:off x="0" y="762000"/>
            <a:ext cx="9144000" cy="461665"/>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2400" dirty="0" smtClean="0">
                <a:ln w="0" cap="rnd" cmpd="thickThin">
                  <a:solidFill>
                    <a:prstClr val="black"/>
                  </a:solidFill>
                  <a:bevel/>
                </a:ln>
                <a:solidFill>
                  <a:schemeClr val="tx2"/>
                </a:solidFill>
                <a:latin typeface="Microsoft Sans Serif" pitchFamily="34" charset="0"/>
                <a:cs typeface="Microsoft Sans Serif" pitchFamily="34" charset="0"/>
              </a:rPr>
              <a:t>Works at coalescing small sized TCP segments</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0"/>
            <a:ext cx="9144000" cy="754053"/>
          </a:xfrm>
          <a:prstGeom prst="rect">
            <a:avLst/>
          </a:prstGeom>
          <a:solidFill>
            <a:schemeClr val="accent6">
              <a:lumMod val="75000"/>
            </a:schemeClr>
          </a:solidFill>
        </p:spPr>
        <p:txBody>
          <a:bodyPr wrap="square" rtlCol="0">
            <a:spAutoFit/>
          </a:bodyPr>
          <a:lstStyle/>
          <a:p>
            <a:pPr algn="ctr" rtl="0"/>
            <a:r>
              <a:rPr lang="en-US" sz="4300" b="1" dirty="0" smtClean="0">
                <a:ln>
                  <a:solidFill>
                    <a:prstClr val="black"/>
                  </a:solidFill>
                </a:ln>
                <a:solidFill>
                  <a:prstClr val="white"/>
                </a:solidFill>
                <a:latin typeface="Tahoma" pitchFamily="34" charset="0"/>
                <a:cs typeface="Tahoma" pitchFamily="34" charset="0"/>
              </a:rPr>
              <a:t>Nagle’s Algorithm</a:t>
            </a:r>
            <a:endParaRPr lang="th-TH" sz="43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0" y="762000"/>
            <a:ext cx="9144000" cy="461665"/>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lvl="0" algn="ctr"/>
            <a:r>
              <a:rPr lang="en-US" sz="2400" dirty="0" smtClean="0">
                <a:ln w="0" cap="rnd" cmpd="thickThin">
                  <a:solidFill>
                    <a:prstClr val="black"/>
                  </a:solidFill>
                  <a:bevel/>
                </a:ln>
                <a:solidFill>
                  <a:schemeClr val="tx2"/>
                </a:solidFill>
                <a:latin typeface="Microsoft Sans Serif" pitchFamily="34" charset="0"/>
                <a:cs typeface="Microsoft Sans Serif" pitchFamily="34" charset="0"/>
              </a:rPr>
              <a:t>Textbook Exercise: Chapter 5; Q 20 a)</a:t>
            </a:r>
          </a:p>
        </p:txBody>
      </p:sp>
      <p:pic>
        <p:nvPicPr>
          <p:cNvPr id="1026" name="Picture 2"/>
          <p:cNvPicPr>
            <a:picLocks noChangeAspect="1" noChangeArrowheads="1"/>
          </p:cNvPicPr>
          <p:nvPr/>
        </p:nvPicPr>
        <p:blipFill>
          <a:blip r:embed="rId3"/>
          <a:srcRect/>
          <a:stretch>
            <a:fillRect/>
          </a:stretch>
        </p:blipFill>
        <p:spPr bwMode="auto">
          <a:xfrm>
            <a:off x="152400" y="1524000"/>
            <a:ext cx="8991600" cy="1000059"/>
          </a:xfrm>
          <a:prstGeom prst="rect">
            <a:avLst/>
          </a:prstGeom>
          <a:noFill/>
          <a:ln w="9525">
            <a:noFill/>
            <a:miter lim="800000"/>
            <a:headEnd/>
            <a:tailEnd/>
          </a:ln>
        </p:spPr>
      </p:pic>
      <p:sp>
        <p:nvSpPr>
          <p:cNvPr id="9" name="Rectangle 8"/>
          <p:cNvSpPr/>
          <p:nvPr/>
        </p:nvSpPr>
        <p:spPr>
          <a:xfrm>
            <a:off x="2286000" y="2743200"/>
            <a:ext cx="4572000" cy="3139321"/>
          </a:xfrm>
          <a:prstGeom prst="rect">
            <a:avLst/>
          </a:prstGeom>
          <a:ln>
            <a:solidFill>
              <a:srgbClr val="FF6600"/>
            </a:solidFill>
          </a:ln>
        </p:spPr>
        <p:txBody>
          <a:bodyPr>
            <a:spAutoFit/>
          </a:bodyPr>
          <a:lstStyle/>
          <a:p>
            <a:r>
              <a:rPr lang="en-US" b="1" dirty="0" smtClean="0">
                <a:ln>
                  <a:solidFill>
                    <a:sysClr val="windowText" lastClr="000000"/>
                  </a:solidFill>
                </a:ln>
                <a:solidFill>
                  <a:srgbClr val="FF0000"/>
                </a:solidFill>
              </a:rPr>
              <a:t>T=0.0: </a:t>
            </a:r>
            <a:r>
              <a:rPr lang="en-US" b="1" dirty="0" smtClean="0"/>
              <a:t>	‘a’ sent</a:t>
            </a:r>
          </a:p>
          <a:p>
            <a:r>
              <a:rPr lang="en-US" b="1" dirty="0" smtClean="0">
                <a:ln>
                  <a:solidFill>
                    <a:sysClr val="windowText" lastClr="000000"/>
                  </a:solidFill>
                </a:ln>
                <a:solidFill>
                  <a:srgbClr val="FF0000"/>
                </a:solidFill>
              </a:rPr>
              <a:t>T=1.0: </a:t>
            </a:r>
            <a:r>
              <a:rPr lang="en-US" b="1" dirty="0" smtClean="0"/>
              <a:t>	‘b’ collected in buffer</a:t>
            </a:r>
          </a:p>
          <a:p>
            <a:r>
              <a:rPr lang="en-US" b="1" dirty="0" smtClean="0">
                <a:ln>
                  <a:solidFill>
                    <a:sysClr val="windowText" lastClr="000000"/>
                  </a:solidFill>
                </a:ln>
                <a:solidFill>
                  <a:srgbClr val="FF0000"/>
                </a:solidFill>
              </a:rPr>
              <a:t>T=2.0: </a:t>
            </a:r>
            <a:r>
              <a:rPr lang="en-US" b="1" dirty="0" smtClean="0"/>
              <a:t>	‘c’ collected in buffer</a:t>
            </a:r>
          </a:p>
          <a:p>
            <a:r>
              <a:rPr lang="en-US" b="1" dirty="0" smtClean="0">
                <a:ln>
                  <a:solidFill>
                    <a:sysClr val="windowText" lastClr="000000"/>
                  </a:solidFill>
                </a:ln>
                <a:solidFill>
                  <a:srgbClr val="FF0000"/>
                </a:solidFill>
              </a:rPr>
              <a:t>T=3.0: </a:t>
            </a:r>
            <a:r>
              <a:rPr lang="en-US" b="1" dirty="0" smtClean="0"/>
              <a:t>	‘d’ collected in buffer</a:t>
            </a:r>
          </a:p>
          <a:p>
            <a:r>
              <a:rPr lang="en-US" b="1" dirty="0" smtClean="0">
                <a:ln>
                  <a:solidFill>
                    <a:sysClr val="windowText" lastClr="000000"/>
                  </a:solidFill>
                </a:ln>
                <a:solidFill>
                  <a:srgbClr val="FF0000"/>
                </a:solidFill>
              </a:rPr>
              <a:t>T=4.0: </a:t>
            </a:r>
            <a:r>
              <a:rPr lang="en-US" b="1" dirty="0" smtClean="0"/>
              <a:t>	‘e’ collected in buffer</a:t>
            </a:r>
          </a:p>
          <a:p>
            <a:r>
              <a:rPr lang="en-US" b="1" dirty="0" smtClean="0">
                <a:ln>
                  <a:solidFill>
                    <a:sysClr val="windowText" lastClr="000000"/>
                  </a:solidFill>
                </a:ln>
                <a:solidFill>
                  <a:srgbClr val="FF0000"/>
                </a:solidFill>
              </a:rPr>
              <a:t>T=4.1: </a:t>
            </a:r>
            <a:r>
              <a:rPr lang="en-US" b="1" dirty="0" smtClean="0"/>
              <a:t>	ACK of ‘a’ arrives, “</a:t>
            </a:r>
            <a:r>
              <a:rPr lang="en-US" b="1" dirty="0" err="1" smtClean="0"/>
              <a:t>bcde</a:t>
            </a:r>
            <a:r>
              <a:rPr lang="en-US" b="1" dirty="0" smtClean="0"/>
              <a:t>” sent</a:t>
            </a:r>
          </a:p>
          <a:p>
            <a:r>
              <a:rPr lang="en-US" b="1" dirty="0" smtClean="0">
                <a:ln>
                  <a:solidFill>
                    <a:sysClr val="windowText" lastClr="000000"/>
                  </a:solidFill>
                </a:ln>
                <a:solidFill>
                  <a:srgbClr val="FF0000"/>
                </a:solidFill>
              </a:rPr>
              <a:t>T=5.0: </a:t>
            </a:r>
            <a:r>
              <a:rPr lang="en-US" b="1" dirty="0" smtClean="0"/>
              <a:t>	‘f’ collected in buffer</a:t>
            </a:r>
          </a:p>
          <a:p>
            <a:r>
              <a:rPr lang="en-US" b="1" dirty="0" smtClean="0">
                <a:ln>
                  <a:solidFill>
                    <a:sysClr val="windowText" lastClr="000000"/>
                  </a:solidFill>
                </a:ln>
                <a:solidFill>
                  <a:srgbClr val="FF0000"/>
                </a:solidFill>
              </a:rPr>
              <a:t>T=6.0: </a:t>
            </a:r>
            <a:r>
              <a:rPr lang="en-US" b="1" dirty="0" smtClean="0"/>
              <a:t>	‘g’ collected in buffer</a:t>
            </a:r>
          </a:p>
          <a:p>
            <a:r>
              <a:rPr lang="en-US" b="1" dirty="0" smtClean="0">
                <a:ln>
                  <a:solidFill>
                    <a:sysClr val="windowText" lastClr="000000"/>
                  </a:solidFill>
                </a:ln>
                <a:solidFill>
                  <a:srgbClr val="FF0000"/>
                </a:solidFill>
              </a:rPr>
              <a:t>T=7.0: </a:t>
            </a:r>
            <a:r>
              <a:rPr lang="en-US" b="1" dirty="0" smtClean="0"/>
              <a:t>	‘h’ collected in buffer</a:t>
            </a:r>
          </a:p>
          <a:p>
            <a:r>
              <a:rPr lang="en-US" b="1" dirty="0" smtClean="0">
                <a:ln>
                  <a:solidFill>
                    <a:sysClr val="windowText" lastClr="000000"/>
                  </a:solidFill>
                </a:ln>
                <a:solidFill>
                  <a:srgbClr val="FF0000"/>
                </a:solidFill>
              </a:rPr>
              <a:t>T=8.0: </a:t>
            </a:r>
            <a:r>
              <a:rPr lang="en-US" b="1" dirty="0" smtClean="0"/>
              <a:t>	‘</a:t>
            </a:r>
            <a:r>
              <a:rPr lang="en-US" b="1" dirty="0" err="1" smtClean="0"/>
              <a:t>i</a:t>
            </a:r>
            <a:r>
              <a:rPr lang="en-US" b="1" dirty="0" smtClean="0"/>
              <a:t>’ collected in buffer</a:t>
            </a:r>
          </a:p>
          <a:p>
            <a:r>
              <a:rPr lang="fr-FR" b="1" dirty="0" smtClean="0">
                <a:ln>
                  <a:solidFill>
                    <a:sysClr val="windowText" lastClr="000000"/>
                  </a:solidFill>
                </a:ln>
                <a:solidFill>
                  <a:srgbClr val="FF0000"/>
                </a:solidFill>
              </a:rPr>
              <a:t>T=8.2: </a:t>
            </a:r>
            <a:r>
              <a:rPr lang="fr-FR" b="1" dirty="0" smtClean="0"/>
              <a:t>	ACK arrives; “</a:t>
            </a:r>
            <a:r>
              <a:rPr lang="fr-FR" b="1" dirty="0" err="1" smtClean="0"/>
              <a:t>fghi</a:t>
            </a:r>
            <a:r>
              <a:rPr lang="fr-FR" b="1" dirty="0" smtClean="0"/>
              <a:t>” sent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914400"/>
            <a:ext cx="9144000" cy="1446550"/>
            <a:chOff x="0" y="2545140"/>
            <a:chExt cx="9144000" cy="1446550"/>
          </a:xfrm>
        </p:grpSpPr>
        <p:sp>
          <p:nvSpPr>
            <p:cNvPr id="10" name="TextBox 9"/>
            <p:cNvSpPr txBox="1"/>
            <p:nvPr/>
          </p:nvSpPr>
          <p:spPr>
            <a:xfrm>
              <a:off x="0" y="2545140"/>
              <a:ext cx="9144000" cy="1446550"/>
            </a:xfrm>
            <a:prstGeom prst="rect">
              <a:avLst/>
            </a:prstGeom>
            <a:solidFill>
              <a:schemeClr val="accent6">
                <a:lumMod val="75000"/>
              </a:schemeClr>
            </a:solidFill>
          </p:spPr>
          <p:txBody>
            <a:bodyPr wrap="square" rtlCol="0">
              <a:spAutoFit/>
            </a:bodyPr>
            <a:lstStyle/>
            <a:p>
              <a:pPr rtl="0"/>
              <a:r>
                <a:rPr lang="en-US" sz="4400" b="1" dirty="0" smtClean="0">
                  <a:ln>
                    <a:solidFill>
                      <a:schemeClr val="bg1"/>
                    </a:solidFill>
                  </a:ln>
                  <a:solidFill>
                    <a:schemeClr val="tx2">
                      <a:lumMod val="75000"/>
                    </a:schemeClr>
                  </a:solidFill>
                  <a:latin typeface="Tahoma" pitchFamily="34" charset="0"/>
                  <a:cs typeface="Tahoma" pitchFamily="34" charset="0"/>
                </a:rPr>
                <a:t>         Adaptive Retransmissions</a:t>
              </a:r>
            </a:p>
            <a:p>
              <a:pPr rtl="0"/>
              <a:r>
                <a:rPr lang="en-US" sz="4400" b="1" dirty="0" smtClean="0">
                  <a:ln>
                    <a:solidFill>
                      <a:schemeClr val="bg1"/>
                    </a:solidFill>
                  </a:ln>
                  <a:solidFill>
                    <a:schemeClr val="tx2">
                      <a:lumMod val="75000"/>
                    </a:schemeClr>
                  </a:solidFill>
                  <a:latin typeface="Tahoma" pitchFamily="34" charset="0"/>
                  <a:cs typeface="Tahoma" pitchFamily="34" charset="0"/>
                </a:rPr>
                <a:t>                         in </a:t>
              </a:r>
              <a:r>
                <a:rPr lang="en-US" sz="4400" b="1" kern="1200" dirty="0" smtClean="0">
                  <a:ln>
                    <a:solidFill>
                      <a:prstClr val="black"/>
                    </a:solidFill>
                  </a:ln>
                  <a:solidFill>
                    <a:schemeClr val="bg1"/>
                  </a:solidFill>
                  <a:latin typeface="Tahoma" pitchFamily="34" charset="0"/>
                  <a:ea typeface="+mn-ea"/>
                  <a:cs typeface="Tahoma" pitchFamily="34" charset="0"/>
                </a:rPr>
                <a:t>TCP</a:t>
              </a:r>
              <a:endParaRPr lang="th-TH" sz="3600" b="1" kern="1200" dirty="0">
                <a:ln>
                  <a:solidFill>
                    <a:prstClr val="black"/>
                  </a:solidFill>
                </a:ln>
                <a:solidFill>
                  <a:schemeClr val="bg1"/>
                </a:solidFill>
                <a:latin typeface="Tahoma" pitchFamily="34" charset="0"/>
                <a:ea typeface="+mn-ea"/>
                <a:cs typeface="Tahoma" pitchFamily="34" charset="0"/>
              </a:endParaRPr>
            </a:p>
          </p:txBody>
        </p:sp>
        <p:sp>
          <p:nvSpPr>
            <p:cNvPr id="11" name="Oval 10"/>
            <p:cNvSpPr/>
            <p:nvPr/>
          </p:nvSpPr>
          <p:spPr>
            <a:xfrm>
              <a:off x="304800" y="2667000"/>
              <a:ext cx="1066800" cy="12192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smtClean="0">
                  <a:solidFill>
                    <a:schemeClr val="bg1"/>
                  </a:solidFill>
                  <a:effectLst>
                    <a:outerShdw blurRad="38100" dist="38100" dir="2700000" algn="tl">
                      <a:srgbClr val="000000">
                        <a:alpha val="43137"/>
                      </a:srgbClr>
                    </a:outerShdw>
                  </a:effectLst>
                  <a:latin typeface="Calibri"/>
                  <a:ea typeface="+mn-ea"/>
                  <a:cs typeface="+mn-cs"/>
                </a:rPr>
                <a:t>2</a:t>
              </a:r>
              <a:endParaRPr lang="en-US" sz="1400" kern="1200" dirty="0">
                <a:solidFill>
                  <a:schemeClr val="bg1"/>
                </a:solidFill>
                <a:latin typeface="Calibri"/>
                <a:ea typeface="+mn-ea"/>
                <a:cs typeface="+mn-cs"/>
              </a:endParaRPr>
            </a:p>
          </p:txBody>
        </p:sp>
      </p:grpSp>
      <p:sp>
        <p:nvSpPr>
          <p:cNvPr id="12290" name="AutoShape 2" descr="graphics/06fig38.gif"/>
          <p:cNvSpPr>
            <a:spLocks noChangeAspect="1" noChangeArrowheads="1"/>
          </p:cNvSpPr>
          <p:nvPr/>
        </p:nvSpPr>
        <p:spPr bwMode="auto">
          <a:xfrm>
            <a:off x="155575" y="-1143000"/>
            <a:ext cx="4638675" cy="2381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graphics/06fig38.gif"/>
          <p:cNvSpPr>
            <a:spLocks noChangeAspect="1" noChangeArrowheads="1"/>
          </p:cNvSpPr>
          <p:nvPr/>
        </p:nvSpPr>
        <p:spPr bwMode="auto">
          <a:xfrm>
            <a:off x="155575" y="-1143000"/>
            <a:ext cx="4638675" cy="2381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graphics/06fig38.gif"/>
          <p:cNvSpPr>
            <a:spLocks noChangeAspect="1" noChangeArrowheads="1"/>
          </p:cNvSpPr>
          <p:nvPr/>
        </p:nvSpPr>
        <p:spPr bwMode="auto">
          <a:xfrm>
            <a:off x="155575" y="-1143000"/>
            <a:ext cx="4638675" cy="2381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6" name="AutoShape 8" descr="graphics/06fig38.gif"/>
          <p:cNvSpPr>
            <a:spLocks noChangeAspect="1" noChangeArrowheads="1"/>
          </p:cNvSpPr>
          <p:nvPr/>
        </p:nvSpPr>
        <p:spPr bwMode="auto">
          <a:xfrm>
            <a:off x="155575" y="-1143000"/>
            <a:ext cx="4638675" cy="2381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5" descr="6-38"/>
          <p:cNvPicPr>
            <a:picLocks noChangeAspect="1" noChangeArrowheads="1"/>
          </p:cNvPicPr>
          <p:nvPr/>
        </p:nvPicPr>
        <p:blipFill>
          <a:blip r:embed="rId3"/>
          <a:srcRect b="5055"/>
          <a:stretch>
            <a:fillRect/>
          </a:stretch>
        </p:blipFill>
        <p:spPr bwMode="auto">
          <a:xfrm>
            <a:off x="1371600" y="2971800"/>
            <a:ext cx="6793915" cy="3276600"/>
          </a:xfrm>
          <a:prstGeom prst="rect">
            <a:avLst/>
          </a:prstGeom>
          <a:noFill/>
        </p:spPr>
      </p:pic>
      <p:sp>
        <p:nvSpPr>
          <p:cNvPr id="12" name="TextBox 11"/>
          <p:cNvSpPr txBox="1"/>
          <p:nvPr/>
        </p:nvSpPr>
        <p:spPr>
          <a:xfrm>
            <a:off x="2362200" y="6245423"/>
            <a:ext cx="1524000" cy="307777"/>
          </a:xfrm>
          <a:prstGeom prst="rect">
            <a:avLst/>
          </a:prstGeom>
          <a:noFill/>
        </p:spPr>
        <p:txBody>
          <a:bodyPr wrap="square" rtlCol="0">
            <a:spAutoFit/>
          </a:bodyPr>
          <a:lstStyle/>
          <a:p>
            <a:pPr algn="ctr"/>
            <a:r>
              <a:rPr lang="en-US" sz="1400" b="1" dirty="0" smtClean="0">
                <a:ln>
                  <a:solidFill>
                    <a:sysClr val="windowText" lastClr="000000"/>
                  </a:solidFill>
                </a:ln>
                <a:solidFill>
                  <a:schemeClr val="accent6"/>
                </a:solidFill>
                <a:latin typeface="Arial" pitchFamily="34" charset="0"/>
                <a:cs typeface="Arial" pitchFamily="34" charset="0"/>
              </a:rPr>
              <a:t>Data link layer</a:t>
            </a:r>
            <a:endParaRPr lang="en-US" sz="1400" b="1" dirty="0">
              <a:ln>
                <a:solidFill>
                  <a:sysClr val="windowText" lastClr="000000"/>
                </a:solidFill>
              </a:ln>
              <a:solidFill>
                <a:schemeClr val="accent6"/>
              </a:solidFill>
              <a:latin typeface="Arial" pitchFamily="34" charset="0"/>
              <a:cs typeface="Arial" pitchFamily="34" charset="0"/>
            </a:endParaRPr>
          </a:p>
        </p:txBody>
      </p:sp>
      <p:sp>
        <p:nvSpPr>
          <p:cNvPr id="13" name="TextBox 12"/>
          <p:cNvSpPr txBox="1"/>
          <p:nvPr/>
        </p:nvSpPr>
        <p:spPr>
          <a:xfrm>
            <a:off x="6019800" y="6245423"/>
            <a:ext cx="1524000" cy="307777"/>
          </a:xfrm>
          <a:prstGeom prst="rect">
            <a:avLst/>
          </a:prstGeom>
          <a:noFill/>
        </p:spPr>
        <p:txBody>
          <a:bodyPr wrap="square" rtlCol="0">
            <a:spAutoFit/>
          </a:bodyPr>
          <a:lstStyle/>
          <a:p>
            <a:pPr algn="ctr"/>
            <a:r>
              <a:rPr lang="en-US" sz="1400" b="1" dirty="0" smtClean="0">
                <a:ln>
                  <a:solidFill>
                    <a:sysClr val="windowText" lastClr="000000"/>
                  </a:solidFill>
                </a:ln>
                <a:solidFill>
                  <a:schemeClr val="accent6">
                    <a:lumMod val="75000"/>
                  </a:schemeClr>
                </a:solidFill>
                <a:latin typeface="Arial" pitchFamily="34" charset="0"/>
                <a:cs typeface="Arial" pitchFamily="34" charset="0"/>
              </a:rPr>
              <a:t>TCP</a:t>
            </a:r>
            <a:endParaRPr lang="en-US" sz="1400" b="1" dirty="0">
              <a:ln>
                <a:solidFill>
                  <a:sysClr val="windowText" lastClr="000000"/>
                </a:solidFill>
              </a:ln>
              <a:solidFill>
                <a:schemeClr val="accent6">
                  <a:lumMod val="75000"/>
                </a:schemeClr>
              </a:solidFill>
              <a:latin typeface="Arial" pitchFamily="34" charset="0"/>
              <a:cs typeface="Arial" pitchFamily="34" charset="0"/>
            </a:endParaRPr>
          </a:p>
        </p:txBody>
      </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4983</TotalTime>
  <Words>2771</Words>
  <Application>Microsoft Office PowerPoint</Application>
  <PresentationFormat>On-screen Show (4:3)</PresentationFormat>
  <Paragraphs>175</Paragraphs>
  <Slides>14</Slides>
  <Notes>14</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3_Office Theme</vt:lpstr>
      <vt:lpstr>Default Theme</vt: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1511</cp:revision>
  <dcterms:created xsi:type="dcterms:W3CDTF">2009-04-08T07:28:20Z</dcterms:created>
  <dcterms:modified xsi:type="dcterms:W3CDTF">2009-07-09T03:52:03Z</dcterms:modified>
</cp:coreProperties>
</file>