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701" r:id="rId3"/>
    <p:sldMasterId id="2147483713" r:id="rId4"/>
    <p:sldMasterId id="2147483725" r:id="rId5"/>
  </p:sldMasterIdLst>
  <p:notesMasterIdLst>
    <p:notesMasterId r:id="rId25"/>
  </p:notesMasterIdLst>
  <p:sldIdLst>
    <p:sldId id="273" r:id="rId6"/>
    <p:sldId id="333" r:id="rId7"/>
    <p:sldId id="350" r:id="rId8"/>
    <p:sldId id="362" r:id="rId9"/>
    <p:sldId id="356" r:id="rId10"/>
    <p:sldId id="363" r:id="rId11"/>
    <p:sldId id="364" r:id="rId12"/>
    <p:sldId id="382" r:id="rId13"/>
    <p:sldId id="370" r:id="rId14"/>
    <p:sldId id="381" r:id="rId15"/>
    <p:sldId id="366" r:id="rId16"/>
    <p:sldId id="372" r:id="rId17"/>
    <p:sldId id="376" r:id="rId18"/>
    <p:sldId id="380" r:id="rId19"/>
    <p:sldId id="373" r:id="rId20"/>
    <p:sldId id="374" r:id="rId21"/>
    <p:sldId id="379" r:id="rId22"/>
    <p:sldId id="365"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7" autoAdjust="0"/>
    <p:restoredTop sz="87218" autoAdjust="0"/>
  </p:normalViewPr>
  <p:slideViewPr>
    <p:cSldViewPr>
      <p:cViewPr>
        <p:scale>
          <a:sx n="73" d="100"/>
          <a:sy n="73" d="100"/>
        </p:scale>
        <p:origin x="-1296" y="-5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7/9/2009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Credit: </a:t>
            </a:r>
            <a:r>
              <a:rPr lang="en-US" i="1" baseline="0" dirty="0" err="1" smtClean="0"/>
              <a:t>Forouzan</a:t>
            </a:r>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figure above traces how TCP’s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increases and decreases over time and serves to illustrate the interplay of slow start and additive increase/ multiplicative decrease. This trace was taken from an actual TCP connection and shows the current value of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—the colored line—over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things to notice about this trace. The first is the rapid increase in the congestion window at the beginning of the connection. This corresponds to the initial slow start phase. The slow start phase continues until several packets are lost at about 0.4 seconds into the connection, at which time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flattens out at about 34 KB.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reason the congestion window flattens is that there are no ACKs arriving, due to the fact that several packets were lost. In fact, no new packets are sent during this time, as denoted by the lack of hash marks at the top of the graph. A timeout eventually happens at approximately 2 seconds, at which time the congestion window is divided by 2 (i.e., cut from approximately 34 KB to around 17 KB) and </a:t>
            </a:r>
            <a:r>
              <a:rPr lang="en-US" sz="1200" kern="1200" baseline="0" dirty="0" err="1" smtClean="0">
                <a:solidFill>
                  <a:schemeClr val="tx1"/>
                </a:solidFill>
                <a:latin typeface="+mn-lt"/>
                <a:ea typeface="+mn-ea"/>
                <a:cs typeface="+mn-cs"/>
              </a:rPr>
              <a:t>CongestionThreshold</a:t>
            </a:r>
            <a:r>
              <a:rPr lang="en-US" sz="1200" kern="1200" baseline="0" dirty="0" smtClean="0">
                <a:solidFill>
                  <a:schemeClr val="tx1"/>
                </a:solidFill>
                <a:latin typeface="+mn-lt"/>
                <a:ea typeface="+mn-ea"/>
                <a:cs typeface="+mn-cs"/>
              </a:rPr>
              <a:t> is set to this value. Slow start then causes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to be reset to one packet and to start ramping up from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not enough detail in the trace to see exactly what happens when a couple of packets are lost just after 2 seconds, so we jump ahead to the linear increase in the congestion window that occurs between 2 and 4 seconds. This corresponds to additive increase. At about 4 seconds,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flattens out, again due to a lost packet.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at about 5.5 seconds:</a:t>
            </a:r>
          </a:p>
          <a:p>
            <a:endParaRPr lang="en-US" sz="1200" kern="1200" baseline="0" dirty="0" smtClean="0">
              <a:solidFill>
                <a:schemeClr val="tx1"/>
              </a:solidFill>
              <a:latin typeface="+mn-lt"/>
              <a:ea typeface="+mn-ea"/>
              <a:cs typeface="+mn-cs"/>
            </a:endParaRPr>
          </a:p>
          <a:p>
            <a:pPr marL="228600" indent="-228600">
              <a:buAutoNum type="arabicParenR"/>
            </a:pPr>
            <a:r>
              <a:rPr lang="en-US" sz="1200" kern="1200" baseline="0" dirty="0" smtClean="0">
                <a:solidFill>
                  <a:schemeClr val="tx1"/>
                </a:solidFill>
                <a:latin typeface="+mn-lt"/>
                <a:ea typeface="+mn-ea"/>
                <a:cs typeface="+mn-cs"/>
              </a:rPr>
              <a:t>A timeout happens, causing the congestion window to be divided by 2, dropping it from approximately 22 KB to 11 KB, and </a:t>
            </a:r>
            <a:r>
              <a:rPr lang="en-US" sz="1200" kern="1200" baseline="0" dirty="0" err="1" smtClean="0">
                <a:solidFill>
                  <a:schemeClr val="tx1"/>
                </a:solidFill>
                <a:latin typeface="+mn-lt"/>
                <a:ea typeface="+mn-ea"/>
                <a:cs typeface="+mn-cs"/>
              </a:rPr>
              <a:t>CongestionThreshold</a:t>
            </a:r>
            <a:r>
              <a:rPr lang="en-US" sz="1200" kern="1200" baseline="0" dirty="0" smtClean="0">
                <a:solidFill>
                  <a:schemeClr val="tx1"/>
                </a:solidFill>
                <a:latin typeface="+mn-lt"/>
                <a:ea typeface="+mn-ea"/>
                <a:cs typeface="+mn-cs"/>
              </a:rPr>
              <a:t> is set to this amount.</a:t>
            </a:r>
          </a:p>
          <a:p>
            <a:pPr marL="228600" indent="-228600">
              <a:buAutoNum type="arabicParenR"/>
            </a:pPr>
            <a:endParaRPr lang="en-US" sz="1200" kern="1200" baseline="0" dirty="0" smtClean="0">
              <a:solidFill>
                <a:schemeClr val="tx1"/>
              </a:solidFill>
              <a:latin typeface="+mn-lt"/>
              <a:ea typeface="+mn-ea"/>
              <a:cs typeface="+mn-cs"/>
            </a:endParaRPr>
          </a:p>
          <a:p>
            <a:pPr marL="228600" indent="-228600">
              <a:buAutoNum type="arabicParenR" startAt="2"/>
            </a:pP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is reset to one packet, as the sender enters slow start.</a:t>
            </a:r>
          </a:p>
          <a:p>
            <a:pPr marL="228600" indent="-228600">
              <a:buAutoNum type="arabicParenR" startAt="2"/>
            </a:pPr>
            <a:endParaRPr lang="en-US" sz="1200" kern="1200" baseline="0" dirty="0" smtClean="0">
              <a:solidFill>
                <a:schemeClr val="tx1"/>
              </a:solidFill>
              <a:latin typeface="+mn-lt"/>
              <a:ea typeface="+mn-ea"/>
              <a:cs typeface="+mn-cs"/>
            </a:endParaRPr>
          </a:p>
          <a:p>
            <a:pPr marL="228600" indent="-228600">
              <a:buAutoNum type="arabicParenR" startAt="3"/>
            </a:pPr>
            <a:r>
              <a:rPr lang="en-US" sz="1200" kern="1200" baseline="0" dirty="0" smtClean="0">
                <a:solidFill>
                  <a:schemeClr val="tx1"/>
                </a:solidFill>
                <a:latin typeface="+mn-lt"/>
                <a:ea typeface="+mn-ea"/>
                <a:cs typeface="+mn-cs"/>
              </a:rPr>
              <a:t>Slow start causes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to grow exponentially until it reaches </a:t>
            </a:r>
            <a:r>
              <a:rPr lang="en-US" sz="1200" kern="1200" baseline="0" dirty="0" err="1" smtClean="0">
                <a:solidFill>
                  <a:schemeClr val="tx1"/>
                </a:solidFill>
                <a:latin typeface="+mn-lt"/>
                <a:ea typeface="+mn-ea"/>
                <a:cs typeface="+mn-cs"/>
              </a:rPr>
              <a:t>CongestionThreshold</a:t>
            </a:r>
            <a:r>
              <a:rPr lang="en-US" sz="1200" kern="1200" baseline="0" dirty="0" smtClean="0">
                <a:solidFill>
                  <a:schemeClr val="tx1"/>
                </a:solidFill>
                <a:latin typeface="+mn-lt"/>
                <a:ea typeface="+mn-ea"/>
                <a:cs typeface="+mn-cs"/>
              </a:rPr>
              <a:t>.</a:t>
            </a:r>
          </a:p>
          <a:p>
            <a:pPr marL="228600" indent="-228600">
              <a:buAutoNum type="arabicParenR" startAt="3"/>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then grows linearly.</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same pattern is repeated at around 8 seconds when another timeout occurs.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now return to the question of why so many packets are lost during the initial slow start period. At this point, TCP is attempting to learn how much bandwidth is available on the network. This is a very difficult task. If the source is not aggressive at this stage—for example, if it only increases the congestion window linearly—then it takes a long time for it to discover how much bandwidth is  available. This can have a dramatic impact on the throughput achieved for this connection. On the other hand, if the source is aggressive at this stage, as TCP is during exponential growth, then the source runs the risk of having half a window’s worth of packets  dropped by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see what can happen during exponential growth, consider the situation in which the source was just able to successfully send 16 packets through the network, causing it to double its congestion window to 32. Suppose, however, that the network happens to have just enough capacity to support 16 packets from this source. The likely result is that 16 of the 32 packets sent under the new  congestion window will be dropped by the network; actually, this is the worst-case outcome, since some of the packets will be buffered in some router.</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mechanisms described so far were part of the original proposal to add congestion control to TCP. It was soon discovered, however, that the coarse-grained implementation of TCP timeouts led to long periods of time during which the connection went dead </a:t>
            </a:r>
          </a:p>
          <a:p>
            <a:r>
              <a:rPr lang="en-US" sz="1200" kern="1200" baseline="0" dirty="0" smtClean="0">
                <a:solidFill>
                  <a:schemeClr val="tx1"/>
                </a:solidFill>
                <a:latin typeface="+mn-lt"/>
                <a:ea typeface="+mn-ea"/>
                <a:cs typeface="+mn-cs"/>
              </a:rPr>
              <a:t>while waiting for a timer to expire. Because of this, a new mechanism called </a:t>
            </a:r>
            <a:r>
              <a:rPr lang="en-US" sz="1200" i="1" kern="1200" baseline="0" dirty="0" smtClean="0">
                <a:solidFill>
                  <a:schemeClr val="tx1"/>
                </a:solidFill>
                <a:latin typeface="+mn-lt"/>
                <a:ea typeface="+mn-ea"/>
                <a:cs typeface="+mn-cs"/>
              </a:rPr>
              <a:t>fast re-transmit was added to TCP. Fast retransmit is a heuristic that sometimes triggers the retransmission </a:t>
            </a:r>
            <a:r>
              <a:rPr lang="en-US" sz="1200" kern="1200" baseline="0" dirty="0" smtClean="0">
                <a:solidFill>
                  <a:schemeClr val="tx1"/>
                </a:solidFill>
                <a:latin typeface="+mn-lt"/>
                <a:ea typeface="+mn-ea"/>
                <a:cs typeface="+mn-cs"/>
              </a:rPr>
              <a:t>of a dropped packet sooner than the regular timeout mechanism. The fast retransmit mechanism does not replace regular timeouts; it just enhances that facility.</a:t>
            </a:r>
          </a:p>
          <a:p>
            <a:endParaRPr lang="en-US" b="0" i="0" baseline="0" dirty="0" smtClean="0"/>
          </a:p>
          <a:p>
            <a:r>
              <a:rPr lang="en-US" sz="1200" kern="1200" baseline="0" dirty="0" smtClean="0">
                <a:solidFill>
                  <a:schemeClr val="tx1"/>
                </a:solidFill>
                <a:latin typeface="+mn-lt"/>
                <a:ea typeface="+mn-ea"/>
                <a:cs typeface="+mn-cs"/>
              </a:rPr>
              <a:t>The idea of fast retransmit is straightforward. Every time a data packet arrives at the receiving side, the receiver responds with an acknowledgment, even if this sequence number has already been acknowledged. Thus, when a packet arrives out of order— that is, TCP cannot yet acknowledge the data the packet contains because earlier data has not yet arrived—TCP resends the same  acknowledgment it sent the last time. This second transmission of the same acknowledgment is called a </a:t>
            </a:r>
            <a:r>
              <a:rPr lang="en-US" sz="1200" i="1" kern="1200" baseline="0" dirty="0" smtClean="0">
                <a:solidFill>
                  <a:schemeClr val="tx1"/>
                </a:solidFill>
                <a:latin typeface="+mn-lt"/>
                <a:ea typeface="+mn-ea"/>
                <a:cs typeface="+mn-cs"/>
              </a:rPr>
              <a:t>duplicate ACK. When</a:t>
            </a:r>
          </a:p>
          <a:p>
            <a:r>
              <a:rPr lang="en-US" sz="1200" kern="1200" baseline="0" dirty="0" smtClean="0">
                <a:solidFill>
                  <a:schemeClr val="tx1"/>
                </a:solidFill>
                <a:latin typeface="+mn-lt"/>
                <a:ea typeface="+mn-ea"/>
                <a:cs typeface="+mn-cs"/>
              </a:rPr>
              <a:t>the sending side sees a duplicate ACK, it knows that the other side must have received a packet out of order, which suggests that an earlier packet might have been lost. Since it is also possible that the earlier packet has only been delayed rather than lost, the sender waits until it sees some number of duplicate ACKs and then retransmits the missing packet. In practice, TCP waits until it has seen three duplicate ACKs before retransmitting the packet.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figure above illustrates how duplicate ACKs lead to a fast retransmit. In this example, the destination receives packets 1 and 2, but packet 3 is lost in the network. Thus, the destination will send a duplicate ACK for packet 2 when packet 4 arrives, again when packet 5 arrives, and so on. (To simplify this example, we think in terms of packets 1, 2, 3, and so on, rather than worrying about the sequence numbers for each byte.) When the sender sees the third duplicate ACK for packet 2—the one sent because the receiver had gotten packet 6—it retransmits packet 3. Note that when the retransmitted copy of packet 3 arrives at the destination, the receiver then sends a  cumulative ACK for everything up to and including packet 6 back to the source.</a:t>
            </a: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figure above illustrates the behavior of a version of TCP with the fast retransmit mechanism. It is interesting to compare this trace with that given in the previous figure, where fast retransmit was not implemented—the long periods during which the congestion window stays flat and no packets are sent have been eliminated. In general, this technique is able to eliminate about half of the coarse-grained timeouts on a typical TCP connection, resulting in roughly a 20% improvement in the throughput over what could otherwise have been achieved. Notice, however, that the fast retransmit strategy does not eliminate all coarse-grained timeouts. This is because for a small window size, there will not be enough packets in transit to cause enough duplicate ACKs to be delivered.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Given enough lost packets—for example, as happens during the initial slow start phase—the sliding window algorithm eventually blocks the sender until a timeout occurs. Given the current 64-KB maximum advertised window size, TCP’s fast retransmit</a:t>
            </a:r>
          </a:p>
          <a:p>
            <a:r>
              <a:rPr lang="en-US" sz="1200" kern="1200" baseline="0" dirty="0" smtClean="0">
                <a:solidFill>
                  <a:schemeClr val="tx1"/>
                </a:solidFill>
                <a:latin typeface="+mn-lt"/>
                <a:ea typeface="+mn-ea"/>
                <a:cs typeface="+mn-cs"/>
              </a:rPr>
              <a:t>mechanism is able to detect up to three dropped packets per window in practice.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there is one last improvement we can make. When the fast retransmit mechanism signals congestion, rather than drop the congestion window all the way back to one packet and run slow start, it is possible to use the ACKs that are still in the pipe to clock the sending of packets. This mechanism, which is called</a:t>
            </a:r>
            <a:r>
              <a:rPr lang="en-US" sz="1200" b="1" kern="1200" baseline="0" dirty="0" smtClean="0">
                <a:solidFill>
                  <a:schemeClr val="tx1"/>
                </a:solidFill>
                <a:latin typeface="+mn-lt"/>
                <a:ea typeface="+mn-ea"/>
                <a:cs typeface="+mn-cs"/>
              </a:rPr>
              <a:t> </a:t>
            </a:r>
            <a:r>
              <a:rPr lang="en-US" sz="1200" b="1" i="1" kern="1200" baseline="0" dirty="0" smtClean="0">
                <a:solidFill>
                  <a:schemeClr val="tx1"/>
                </a:solidFill>
                <a:latin typeface="+mn-lt"/>
                <a:ea typeface="+mn-ea"/>
                <a:cs typeface="+mn-cs"/>
              </a:rPr>
              <a:t>fast recovery, </a:t>
            </a:r>
            <a:r>
              <a:rPr lang="en-US" sz="1200" kern="1200" baseline="0" dirty="0" smtClean="0">
                <a:solidFill>
                  <a:schemeClr val="tx1"/>
                </a:solidFill>
                <a:latin typeface="+mn-lt"/>
                <a:ea typeface="+mn-ea"/>
                <a:cs typeface="+mn-cs"/>
              </a:rPr>
              <a:t>effectively removes the slow start phase that happens between when fast retransmit detects a lost packet and additive increase begins. For example, fast recovery avoids the slow start period between 3.8 and 4 seconds in the figure above and instead simply cuts the congestion window in half (from 22 KB to 11 KB) and resumes additive increase. In other words, slow start is only used at the beginning of a connection and whenever a coarse-grained timeout occurs. At all other times, the congestion window is following </a:t>
            </a:r>
            <a:r>
              <a:rPr lang="it-IT" sz="1200" kern="1200" baseline="0" dirty="0" smtClean="0">
                <a:solidFill>
                  <a:schemeClr val="tx1"/>
                </a:solidFill>
                <a:latin typeface="+mn-lt"/>
                <a:ea typeface="+mn-ea"/>
                <a:cs typeface="+mn-cs"/>
              </a:rPr>
              <a:t>a pure additive increase/multiplicative decrease pattern.</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Credit: </a:t>
            </a:r>
            <a:r>
              <a:rPr lang="en-US" i="1" baseline="0" dirty="0" err="1" smtClean="0"/>
              <a:t>Forouzan</a:t>
            </a:r>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section describes the predominant example of end-to-end congestion control in use today, that implemented by TCP. The essential strategy of TCP is to send packets into the network without a reservation and then to react to observable events that occur. TCP assumes only FIFO queuing in the network’s routers, but also works with fair queuing.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TCP congestion control was introduced into the Internet in the late 1980s by Van Jacobson, roughly eight years after the TCP/IP protocol stack had become operational. Immediately preceding this time, the Internet was suffering from congestion collapse— hosts would send their packets into the Internet as fast as the advertised window would allow, congestion would occur at some router (causing packets to be dropped), and the hosts would time out and retransmit their packets, resulting in even more congestion. Broadly speaking, the idea of TCP congestion control is for each source to determine how much capacity is available in the network, so that it knows how many packets it can safely have in transit. Once a given source has this many packets in transit, it uses the arrival of an ACK as a signal that one of its packets has left the network, and that it is therefore safe to insert a new packet into the network without adding to the level of congestion. By using ACKs to pace the transmission of packets, TCP is said to be </a:t>
            </a:r>
            <a:r>
              <a:rPr lang="en-US" sz="1200" i="1" kern="1200" baseline="0" dirty="0" smtClean="0">
                <a:solidFill>
                  <a:schemeClr val="tx1"/>
                </a:solidFill>
                <a:latin typeface="+mn-lt"/>
                <a:ea typeface="+mn-ea"/>
                <a:cs typeface="+mn-cs"/>
              </a:rPr>
              <a:t>self-clocking. Of course, determining the available capacity in the </a:t>
            </a:r>
            <a:r>
              <a:rPr lang="en-US" sz="1200" kern="1200" baseline="0" dirty="0" smtClean="0">
                <a:solidFill>
                  <a:schemeClr val="tx1"/>
                </a:solidFill>
                <a:latin typeface="+mn-lt"/>
                <a:ea typeface="+mn-ea"/>
                <a:cs typeface="+mn-cs"/>
              </a:rPr>
              <a:t>first place is no easy task. To make matters worse, because other connections come and go, the available bandwidth changes over time, meaning that any given source must be able to adjust the number of packets it has in transit.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will now describe algorithms used by TCP to address these and other problems. Note that although we describe these mechanisms one at a time, thereby giving the impression that we are talking about three independent mechanisms, it is only when they are taken as a whole that we have TCP congestion control.</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congestion-control strategy that only decreases the window size is obviously too conservative. We also need to be able to increase the congestion window to take advantage of newly available capacity in the network. This is the “additive increase”. part of AIMD, and it works as follows. Every time the source successfully sends a </a:t>
            </a:r>
            <a:r>
              <a:rPr lang="en-US" sz="1200" kern="1200" baseline="0" dirty="0" err="1" smtClean="0">
                <a:solidFill>
                  <a:schemeClr val="tx1"/>
                </a:solidFill>
                <a:latin typeface="+mn-lt"/>
                <a:ea typeface="+mn-ea"/>
                <a:cs typeface="+mn-cs"/>
              </a:rPr>
              <a:t>CongestionWindow’s</a:t>
            </a:r>
            <a:r>
              <a:rPr lang="en-US" sz="1200" kern="1200" baseline="0" dirty="0" smtClean="0">
                <a:solidFill>
                  <a:schemeClr val="tx1"/>
                </a:solidFill>
                <a:latin typeface="+mn-lt"/>
                <a:ea typeface="+mn-ea"/>
                <a:cs typeface="+mn-cs"/>
              </a:rPr>
              <a:t> worth of packets—that is, each packet sent out during the last RTT has been </a:t>
            </a:r>
            <a:r>
              <a:rPr lang="en-US" sz="1200" kern="1200" baseline="0" dirty="0" err="1" smtClean="0">
                <a:solidFill>
                  <a:schemeClr val="tx1"/>
                </a:solidFill>
                <a:latin typeface="+mn-lt"/>
                <a:ea typeface="+mn-ea"/>
                <a:cs typeface="+mn-cs"/>
              </a:rPr>
              <a:t>ACKed</a:t>
            </a:r>
            <a:r>
              <a:rPr lang="en-US" sz="1200" kern="1200" baseline="0" dirty="0" smtClean="0">
                <a:solidFill>
                  <a:schemeClr val="tx1"/>
                </a:solidFill>
                <a:latin typeface="+mn-lt"/>
                <a:ea typeface="+mn-ea"/>
                <a:cs typeface="+mn-cs"/>
              </a:rPr>
              <a:t>—it adds the equivalent of one packet to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This linear increase is illustrated in the figure above.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TCP maintains a new state variable for each connection, called </a:t>
            </a:r>
            <a:r>
              <a:rPr lang="en-US" sz="1200" b="1"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which is used by the source to limit how much data it is allowed to have in transit at a given time. The congestion window is congestion control’s counterpart to flow control’s advertised window. TCP is modified such that the maximum number of bytes of unacknowledged data allowed is now the minimum of the congestion window and the advertised window.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a TCP source is allowed to send no faster than the slowest component—the network or the destination host—can accommodate. The network limit is estimated using the </a:t>
            </a:r>
            <a:r>
              <a:rPr lang="en-US" sz="1200" b="1"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parameter whereas the receiver limit is advertised using the </a:t>
            </a:r>
            <a:r>
              <a:rPr lang="en-US" sz="1200" b="1"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paramater</a:t>
            </a:r>
            <a:r>
              <a:rPr lang="en-US" sz="1200" kern="1200" baseline="0" dirty="0" smtClean="0">
                <a:solidFill>
                  <a:schemeClr val="tx1"/>
                </a:solidFill>
                <a:latin typeface="+mn-lt"/>
                <a:ea typeface="+mn-ea"/>
                <a:cs typeface="+mn-cs"/>
              </a:rPr>
              <a:t>.</a:t>
            </a:r>
          </a:p>
          <a:p>
            <a:endParaRPr lang="en-US" b="0" i="0" baseline="0" dirty="0" smtClean="0"/>
          </a:p>
          <a:p>
            <a:r>
              <a:rPr lang="en-US" b="1" i="0" baseline="0" dirty="0" smtClean="0"/>
              <a:t>Problem: </a:t>
            </a:r>
            <a:r>
              <a:rPr lang="en-US" sz="1200" kern="1200" baseline="0" dirty="0" smtClean="0">
                <a:solidFill>
                  <a:schemeClr val="tx1"/>
                </a:solidFill>
                <a:latin typeface="+mn-lt"/>
                <a:ea typeface="+mn-ea"/>
                <a:cs typeface="+mn-cs"/>
              </a:rPr>
              <a:t>The problem, of course, is </a:t>
            </a:r>
            <a:r>
              <a:rPr lang="en-US" sz="1200" b="1" i="1" kern="1200" baseline="0" dirty="0" smtClean="0">
                <a:solidFill>
                  <a:schemeClr val="tx1"/>
                </a:solidFill>
                <a:latin typeface="+mn-lt"/>
                <a:ea typeface="+mn-ea"/>
                <a:cs typeface="+mn-cs"/>
              </a:rPr>
              <a:t>how TCP comes to learn an appropriate value for </a:t>
            </a:r>
            <a:r>
              <a:rPr lang="en-US" sz="1200" b="1" i="1"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Unlike the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which is sent by the receiving side of the connection, there is no one to send a suitable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to the sending side of TCP. </a:t>
            </a:r>
            <a:r>
              <a:rPr lang="en-US" sz="1200" b="1" i="1" kern="1200" baseline="0" dirty="0" smtClean="0">
                <a:solidFill>
                  <a:schemeClr val="tx1"/>
                </a:solidFill>
                <a:latin typeface="+mn-lt"/>
                <a:ea typeface="+mn-ea"/>
                <a:cs typeface="+mn-cs"/>
              </a:rPr>
              <a:t>The answer is that the TCP source sets the </a:t>
            </a:r>
            <a:r>
              <a:rPr lang="en-US" sz="1200" b="1" i="1" kern="1200" baseline="0" dirty="0" err="1" smtClean="0">
                <a:solidFill>
                  <a:schemeClr val="tx1"/>
                </a:solidFill>
                <a:latin typeface="+mn-lt"/>
                <a:ea typeface="+mn-ea"/>
                <a:cs typeface="+mn-cs"/>
              </a:rPr>
              <a:t>CongestionWindow</a:t>
            </a:r>
            <a:r>
              <a:rPr lang="en-US" sz="1200" b="1" i="1" kern="1200" baseline="0" dirty="0" smtClean="0">
                <a:solidFill>
                  <a:schemeClr val="tx1"/>
                </a:solidFill>
                <a:latin typeface="+mn-lt"/>
                <a:ea typeface="+mn-ea"/>
                <a:cs typeface="+mn-cs"/>
              </a:rPr>
              <a:t> based on the level of congestion it perceives to exist in the network. </a:t>
            </a:r>
            <a:r>
              <a:rPr lang="en-US" sz="1200" kern="1200" baseline="0" dirty="0" smtClean="0">
                <a:solidFill>
                  <a:schemeClr val="tx1"/>
                </a:solidFill>
                <a:latin typeface="+mn-lt"/>
                <a:ea typeface="+mn-ea"/>
                <a:cs typeface="+mn-cs"/>
              </a:rPr>
              <a:t>This involves decreasing the congestion window when the level of congestion goes up and increasing the congestion window when the level of congestion goes down. Taken together, the mechanism is commonly called </a:t>
            </a:r>
            <a:r>
              <a:rPr lang="en-US" sz="1200" i="1" kern="1200" baseline="0" dirty="0" smtClean="0">
                <a:solidFill>
                  <a:schemeClr val="tx1"/>
                </a:solidFill>
                <a:latin typeface="+mn-lt"/>
                <a:ea typeface="+mn-ea"/>
                <a:cs typeface="+mn-cs"/>
              </a:rPr>
              <a:t>additive increase/multiplicative decrease (AIMD)</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question, then, is how does the source determine that the network is congested and that it should decrease the congestion window? </a:t>
            </a:r>
            <a:r>
              <a:rPr lang="en-US" sz="1200" i="1" kern="1200" baseline="0" dirty="0" smtClean="0">
                <a:solidFill>
                  <a:schemeClr val="tx1"/>
                </a:solidFill>
                <a:latin typeface="+mn-lt"/>
                <a:ea typeface="+mn-ea"/>
                <a:cs typeface="+mn-cs"/>
              </a:rPr>
              <a:t>The answer is based on the observation that the main reason packets are not delivered, and a timeout results, is that a packet was dropped due to congestion</a:t>
            </a:r>
            <a:r>
              <a:rPr lang="en-US" sz="1200" kern="1200" baseline="0" dirty="0" smtClean="0">
                <a:solidFill>
                  <a:schemeClr val="tx1"/>
                </a:solidFill>
                <a:latin typeface="+mn-lt"/>
                <a:ea typeface="+mn-ea"/>
                <a:cs typeface="+mn-cs"/>
              </a:rPr>
              <a:t>. It is rare that a packet is dropped because of an error during transmission. Therefore, TCP interprets timeouts as a sign of congestion and reduces the rate at which it is transmitting. </a:t>
            </a:r>
            <a:r>
              <a:rPr lang="en-US" sz="1200" b="1" i="1" kern="1200" baseline="0" dirty="0" smtClean="0">
                <a:solidFill>
                  <a:schemeClr val="tx1"/>
                </a:solidFill>
                <a:latin typeface="+mn-lt"/>
                <a:ea typeface="+mn-ea"/>
                <a:cs typeface="+mn-cs"/>
              </a:rPr>
              <a:t>Specifically, each time a timeout occurs, the source sets </a:t>
            </a:r>
            <a:r>
              <a:rPr lang="en-US" sz="1200" b="1" i="1" kern="1200" baseline="0" dirty="0" err="1" smtClean="0">
                <a:solidFill>
                  <a:schemeClr val="tx1"/>
                </a:solidFill>
                <a:latin typeface="+mn-lt"/>
                <a:ea typeface="+mn-ea"/>
                <a:cs typeface="+mn-cs"/>
              </a:rPr>
              <a:t>CongestionWindow</a:t>
            </a:r>
            <a:r>
              <a:rPr lang="en-US" sz="1200" b="1" i="1" kern="1200" baseline="0" dirty="0" smtClean="0">
                <a:solidFill>
                  <a:schemeClr val="tx1"/>
                </a:solidFill>
                <a:latin typeface="+mn-lt"/>
                <a:ea typeface="+mn-ea"/>
                <a:cs typeface="+mn-cs"/>
              </a:rPr>
              <a:t> to half of its previous value. This halving of the </a:t>
            </a:r>
            <a:r>
              <a:rPr lang="en-US" sz="1200" b="1" i="1" kern="1200" baseline="0" dirty="0" err="1" smtClean="0">
                <a:solidFill>
                  <a:schemeClr val="tx1"/>
                </a:solidFill>
                <a:latin typeface="+mn-lt"/>
                <a:ea typeface="+mn-ea"/>
                <a:cs typeface="+mn-cs"/>
              </a:rPr>
              <a:t>CongestionWindow</a:t>
            </a:r>
            <a:r>
              <a:rPr lang="en-US" sz="1200" b="1" i="1" kern="1200" baseline="0" dirty="0" smtClean="0">
                <a:solidFill>
                  <a:schemeClr val="tx1"/>
                </a:solidFill>
                <a:latin typeface="+mn-lt"/>
                <a:ea typeface="+mn-ea"/>
                <a:cs typeface="+mn-cs"/>
              </a:rPr>
              <a:t> for each timeout corresponds to the “multiplicative decrease” part of AIMD.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is defined in terms of bytes, it is easiest to understand multiplicative decrease if we think in terms of whole packets. For example, suppose the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is currently set to 16 packets. If a loss is detected,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is set to 8. Normally, a loss is detected when a timeout occurs, but as we see below, TCP has another mechanism to detect dropped packets. Additional losses cause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to be reduced to 4, then 2, and finally to 1 packet.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is not allowed to fall below the size of a single packet, or in TCP terminology, the </a:t>
            </a:r>
            <a:r>
              <a:rPr lang="en-US" sz="1200" i="1" kern="1200" baseline="0" dirty="0" smtClean="0">
                <a:solidFill>
                  <a:schemeClr val="tx1"/>
                </a:solidFill>
                <a:latin typeface="+mn-lt"/>
                <a:ea typeface="+mn-ea"/>
                <a:cs typeface="+mn-cs"/>
              </a:rPr>
              <a:t>maximum segment size (MSS).)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additive increase mechanism just described is the right approach to use when the source is operating close to the available capacity of the network, but it takes too long to ramp up a connection when it is starting from scratch. TCP therefore provides a second mechanism, ironically called </a:t>
            </a:r>
            <a:r>
              <a:rPr lang="en-US" sz="1200" i="1" kern="1200" baseline="0" dirty="0" smtClean="0">
                <a:solidFill>
                  <a:schemeClr val="tx1"/>
                </a:solidFill>
                <a:latin typeface="+mn-lt"/>
                <a:ea typeface="+mn-ea"/>
                <a:cs typeface="+mn-cs"/>
              </a:rPr>
              <a:t>slow start, that is used to increase </a:t>
            </a:r>
            <a:r>
              <a:rPr lang="en-US" sz="1200" kern="1200" baseline="0" dirty="0" smtClean="0">
                <a:solidFill>
                  <a:schemeClr val="tx1"/>
                </a:solidFill>
                <a:latin typeface="+mn-lt"/>
                <a:ea typeface="+mn-ea"/>
                <a:cs typeface="+mn-cs"/>
              </a:rPr>
              <a:t>the congestion window rapidly from a cold start. Slow start effectively increases the congestion window exponentially, rather than linearly. </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Why any exponential mechanism would be called “slow” is puzzling at first, but it can be explained if put in the proper historical context. We need to compare slow start not against the linear mechanism of the previous subsection, but against the original behavior of TCP. Consider what happens when a connection is established and the source first starts to send packets, that is, when it currently has no packets in transit. If the source sends as many packets as the advertised window allows—which is exactly what TCP did before slow start was developed—then even if there is a fairly large amount of bandwidth available in the network, the routers may not be  able to consume this burst of packets. It all depends on how much buffer space is available at the routers. Slow start was therefore designed to space packets out so that this burst does not occur. In other words, even though its exponential growth is faster than  linear growth, slow start is much “slower” than sending an entire advertised window’s worth of data all at once.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Specifically, the source starts out by setting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to one packet. When the ACK for this packet arrives, TCP adds 1 to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and then sends two packets. Upon receiving the corresponding two ACKs, TCP increments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by 2—one for each ACK—and next sends four packets. The end result is that TCP effectively doubles the number of packets it has in transit every RTT. The figure above shows the growth in the number of packets in transit during slow start. Compare this to the linear growth of additive increase shown in the previous slide. </a:t>
            </a: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figure above traces how TCP’s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increases and decreases over time and serves to illustrate the interplay of slow start and additive increase/ multiplicative decrease. This trace was taken from an actual TCP connection and shows the current value of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—the colored line—over time.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several things to notice about this trace. The first is the rapid increase in the congestion window at the beginning of the connection. This corresponds to the initial slow start phase. The slow start phase continues until several packets are lost at about 0.4 seconds into the connection, at which time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flattens out at about 34 KB.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reason the congestion window flattens is that there are no ACKs arriving, due to the fact that several packets were lost. In fact, no new packets are sent during this time, as denoted by the lack of hash marks at the top of the graph. A timeout eventually happens at approximately 2 seconds, at which time the congestion window is divided by 2 (i.e., cut from approximately 34 KB to around 17 KB) and </a:t>
            </a:r>
            <a:r>
              <a:rPr lang="en-US" sz="1200" kern="1200" baseline="0" dirty="0" err="1" smtClean="0">
                <a:solidFill>
                  <a:schemeClr val="tx1"/>
                </a:solidFill>
                <a:latin typeface="+mn-lt"/>
                <a:ea typeface="+mn-ea"/>
                <a:cs typeface="+mn-cs"/>
              </a:rPr>
              <a:t>CongestionThreshold</a:t>
            </a:r>
            <a:r>
              <a:rPr lang="en-US" sz="1200" kern="1200" baseline="0" dirty="0" smtClean="0">
                <a:solidFill>
                  <a:schemeClr val="tx1"/>
                </a:solidFill>
                <a:latin typeface="+mn-lt"/>
                <a:ea typeface="+mn-ea"/>
                <a:cs typeface="+mn-cs"/>
              </a:rPr>
              <a:t> is set to this value. Slow start then causes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to be reset to one packet and to start ramping up from there.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not enough detail in the trace to see exactly what happens when a couple of packets are lost just after 2 seconds, so we jump ahead to the linear increase in the congestion window that occurs between 2 and 4 seconds. This corresponds to additive increase. At about 4 seconds,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flattens out, again due to a lost packet.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at about 5.5 seconds:</a:t>
            </a:r>
          </a:p>
          <a:p>
            <a:endParaRPr lang="en-US" sz="1200" kern="1200" baseline="0" dirty="0" smtClean="0">
              <a:solidFill>
                <a:schemeClr val="tx1"/>
              </a:solidFill>
              <a:latin typeface="+mn-lt"/>
              <a:ea typeface="+mn-ea"/>
              <a:cs typeface="+mn-cs"/>
            </a:endParaRPr>
          </a:p>
          <a:p>
            <a:pPr marL="228600" indent="-228600">
              <a:buAutoNum type="arabicParenR"/>
            </a:pPr>
            <a:r>
              <a:rPr lang="en-US" sz="1200" kern="1200" baseline="0" dirty="0" smtClean="0">
                <a:solidFill>
                  <a:schemeClr val="tx1"/>
                </a:solidFill>
                <a:latin typeface="+mn-lt"/>
                <a:ea typeface="+mn-ea"/>
                <a:cs typeface="+mn-cs"/>
              </a:rPr>
              <a:t>A timeout happens, causing the congestion window to be divided by 2, dropping it from approximately 22 KB to 11 KB, and </a:t>
            </a:r>
            <a:r>
              <a:rPr lang="en-US" sz="1200" kern="1200" baseline="0" dirty="0" err="1" smtClean="0">
                <a:solidFill>
                  <a:schemeClr val="tx1"/>
                </a:solidFill>
                <a:latin typeface="+mn-lt"/>
                <a:ea typeface="+mn-ea"/>
                <a:cs typeface="+mn-cs"/>
              </a:rPr>
              <a:t>CongestionThreshold</a:t>
            </a:r>
            <a:r>
              <a:rPr lang="en-US" sz="1200" kern="1200" baseline="0" dirty="0" smtClean="0">
                <a:solidFill>
                  <a:schemeClr val="tx1"/>
                </a:solidFill>
                <a:latin typeface="+mn-lt"/>
                <a:ea typeface="+mn-ea"/>
                <a:cs typeface="+mn-cs"/>
              </a:rPr>
              <a:t> is set to this amount.</a:t>
            </a:r>
          </a:p>
          <a:p>
            <a:pPr marL="228600" indent="-228600">
              <a:buAutoNum type="arabicParenR"/>
            </a:pPr>
            <a:endParaRPr lang="en-US" sz="1200" kern="1200" baseline="0" dirty="0" smtClean="0">
              <a:solidFill>
                <a:schemeClr val="tx1"/>
              </a:solidFill>
              <a:latin typeface="+mn-lt"/>
              <a:ea typeface="+mn-ea"/>
              <a:cs typeface="+mn-cs"/>
            </a:endParaRPr>
          </a:p>
          <a:p>
            <a:pPr marL="228600" indent="-228600">
              <a:buAutoNum type="arabicParenR" startAt="2"/>
            </a:pP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is reset to one packet, as the sender enters slow start.</a:t>
            </a:r>
          </a:p>
          <a:p>
            <a:pPr marL="228600" indent="-228600">
              <a:buAutoNum type="arabicParenR" startAt="2"/>
            </a:pPr>
            <a:endParaRPr lang="en-US" sz="1200" kern="1200" baseline="0" dirty="0" smtClean="0">
              <a:solidFill>
                <a:schemeClr val="tx1"/>
              </a:solidFill>
              <a:latin typeface="+mn-lt"/>
              <a:ea typeface="+mn-ea"/>
              <a:cs typeface="+mn-cs"/>
            </a:endParaRPr>
          </a:p>
          <a:p>
            <a:pPr marL="228600" indent="-228600">
              <a:buAutoNum type="arabicParenR" startAt="3"/>
            </a:pPr>
            <a:r>
              <a:rPr lang="en-US" sz="1200" kern="1200" baseline="0" dirty="0" smtClean="0">
                <a:solidFill>
                  <a:schemeClr val="tx1"/>
                </a:solidFill>
                <a:latin typeface="+mn-lt"/>
                <a:ea typeface="+mn-ea"/>
                <a:cs typeface="+mn-cs"/>
              </a:rPr>
              <a:t>Slow start causes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to grow exponentially until it reaches </a:t>
            </a:r>
            <a:r>
              <a:rPr lang="en-US" sz="1200" kern="1200" baseline="0" dirty="0" err="1" smtClean="0">
                <a:solidFill>
                  <a:schemeClr val="tx1"/>
                </a:solidFill>
                <a:latin typeface="+mn-lt"/>
                <a:ea typeface="+mn-ea"/>
                <a:cs typeface="+mn-cs"/>
              </a:rPr>
              <a:t>CongestionThreshold</a:t>
            </a:r>
            <a:r>
              <a:rPr lang="en-US" sz="1200" kern="1200" baseline="0" dirty="0" smtClean="0">
                <a:solidFill>
                  <a:schemeClr val="tx1"/>
                </a:solidFill>
                <a:latin typeface="+mn-lt"/>
                <a:ea typeface="+mn-ea"/>
                <a:cs typeface="+mn-cs"/>
              </a:rPr>
              <a:t>.</a:t>
            </a:r>
          </a:p>
          <a:p>
            <a:pPr marL="228600" indent="-228600">
              <a:buAutoNum type="arabicParenR" startAt="3"/>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  </a:t>
            </a:r>
            <a:r>
              <a:rPr lang="en-US" sz="1200" kern="1200" baseline="0" dirty="0" err="1" smtClean="0">
                <a:solidFill>
                  <a:schemeClr val="tx1"/>
                </a:solidFill>
                <a:latin typeface="+mn-lt"/>
                <a:ea typeface="+mn-ea"/>
                <a:cs typeface="+mn-cs"/>
              </a:rPr>
              <a:t>CongestionWindow</a:t>
            </a:r>
            <a:r>
              <a:rPr lang="en-US" sz="1200" kern="1200" baseline="0" dirty="0" smtClean="0">
                <a:solidFill>
                  <a:schemeClr val="tx1"/>
                </a:solidFill>
                <a:latin typeface="+mn-lt"/>
                <a:ea typeface="+mn-ea"/>
                <a:cs typeface="+mn-cs"/>
              </a:rPr>
              <a:t> then grows linearly.</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The same pattern is repeated at around 8 seconds when another timeout occurs.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now return to the question of why so many packets are lost during the initial slow start period. At this point, TCP is attempting to learn how much bandwidth is available on the network. This is a very difficult task. If the source is not aggressive at this stage—for example, if it only increases the congestion window linearly—then it takes a long time for it to discover how much bandwidth is  available. This can have a dramatic impact on the throughput achieved for this connection. On the other hand, if the source is aggressive at this stage, as TCP is during exponential growth, then the source runs the risk of having half a window’s worth of packets  dropped by the network.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see what can happen during exponential growth, consider the situation in which the source was just able to successfully send 16 packets through the network, causing it to double its congestion window to 32. Suppose, however, that the network happens to have just enough capacity to support 16 packets from this source. The likely result is that 16 of the 32 packets sent under the new  congestion window will be dropped by the network; actually, this is the worst-case outcome, since some of the packets will be buffered in some router.</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49954" name="Rectangle 2"/>
          <p:cNvSpPr>
            <a:spLocks noGrp="1" noChangeArrowheads="1"/>
          </p:cNvSpPr>
          <p:nvPr>
            <p:ph type="ctrTitle"/>
          </p:nvPr>
        </p:nvSpPr>
        <p:spPr>
          <a:xfrm>
            <a:off x="914400" y="1600200"/>
            <a:ext cx="7772400" cy="1371600"/>
          </a:xfrm>
        </p:spPr>
        <p:txBody>
          <a:bodyPr anchor="b"/>
          <a:lstStyle>
            <a:lvl1pPr>
              <a:defRPr/>
            </a:lvl1pPr>
          </a:lstStyle>
          <a:p>
            <a:r>
              <a:rPr lang="en-US"/>
              <a:t>Click to edit Master title style</a:t>
            </a:r>
          </a:p>
        </p:txBody>
      </p:sp>
      <p:sp>
        <p:nvSpPr>
          <p:cNvPr id="1149955" name="Rectangle 3"/>
          <p:cNvSpPr>
            <a:spLocks noGrp="1" noChangeArrowheads="1"/>
          </p:cNvSpPr>
          <p:nvPr>
            <p:ph type="subTitle" idx="1"/>
          </p:nvPr>
        </p:nvSpPr>
        <p:spPr>
          <a:xfrm>
            <a:off x="1295400" y="3657600"/>
            <a:ext cx="7010400" cy="1600200"/>
          </a:xfrm>
        </p:spPr>
        <p:txBody>
          <a:bodyPr/>
          <a:lstStyle>
            <a:lvl1pPr marL="0" indent="0" algn="ctr">
              <a:buFont typeface="Wingdings" pitchFamily="2" charset="2"/>
              <a:buNone/>
              <a:defRPr/>
            </a:lvl1pPr>
          </a:lstStyle>
          <a:p>
            <a:r>
              <a:rPr lang="en-US"/>
              <a:t>Click to edit Master subtitle style</a:t>
            </a:r>
          </a:p>
        </p:txBody>
      </p:sp>
      <p:sp>
        <p:nvSpPr>
          <p:cNvPr id="1149956" name="Rectangle 4"/>
          <p:cNvSpPr>
            <a:spLocks noGrp="1" noChangeArrowheads="1"/>
          </p:cNvSpPr>
          <p:nvPr>
            <p:ph type="dt" sz="half" idx="2"/>
          </p:nvPr>
        </p:nvSpPr>
        <p:spPr bwMode="auto">
          <a:xfrm>
            <a:off x="6858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mn-lt"/>
              </a:defRPr>
            </a:lvl1pPr>
          </a:lstStyle>
          <a:p>
            <a:pPr algn="l" rtl="0" fontAlgn="base">
              <a:spcBef>
                <a:spcPct val="0"/>
              </a:spcBef>
              <a:spcAft>
                <a:spcPct val="0"/>
              </a:spcAft>
            </a:pPr>
            <a:endParaRPr lang="en-US" kern="1200">
              <a:solidFill>
                <a:srgbClr val="000000"/>
              </a:solidFill>
              <a:latin typeface="Verdana"/>
              <a:ea typeface="+mn-ea"/>
              <a:cs typeface="+mn-cs"/>
            </a:endParaRPr>
          </a:p>
        </p:txBody>
      </p:sp>
      <p:sp>
        <p:nvSpPr>
          <p:cNvPr id="1149957" name="Rectangle 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mn-lt"/>
              </a:defRPr>
            </a:lvl1pPr>
          </a:lstStyle>
          <a:p>
            <a:pPr rtl="0" fontAlgn="base">
              <a:spcBef>
                <a:spcPct val="0"/>
              </a:spcBef>
              <a:spcAft>
                <a:spcPct val="0"/>
              </a:spcAft>
            </a:pPr>
            <a:endParaRPr lang="en-US" kern="1200">
              <a:solidFill>
                <a:srgbClr val="000000"/>
              </a:solidFill>
              <a:latin typeface="Verdana"/>
              <a:ea typeface="+mn-ea"/>
              <a:cs typeface="+mn-cs"/>
            </a:endParaRPr>
          </a:p>
        </p:txBody>
      </p:sp>
      <p:sp>
        <p:nvSpPr>
          <p:cNvPr id="1149958"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mn-lt"/>
              </a:defRPr>
            </a:lvl1pPr>
          </a:lstStyle>
          <a:p>
            <a:pPr rtl="0" fontAlgn="base">
              <a:spcBef>
                <a:spcPct val="0"/>
              </a:spcBef>
              <a:spcAft>
                <a:spcPct val="0"/>
              </a:spcAft>
            </a:pPr>
            <a:fld id="{F832406D-545E-4BB5-A842-7B25898C1B15}" type="slidenum">
              <a:rPr lang="en-US" kern="1200">
                <a:solidFill>
                  <a:srgbClr val="000000"/>
                </a:solidFill>
                <a:latin typeface="Verdana"/>
                <a:ea typeface="+mn-ea"/>
                <a:cs typeface="+mn-cs"/>
              </a:rPr>
              <a:pPr rtl="0" fontAlgn="base">
                <a:spcBef>
                  <a:spcPct val="0"/>
                </a:spcBef>
                <a:spcAft>
                  <a:spcPct val="0"/>
                </a:spcAft>
              </a:pPr>
              <a:t>‹#›</a:t>
            </a:fld>
            <a:endParaRPr lang="en-US" kern="1200">
              <a:solidFill>
                <a:srgbClr val="000000"/>
              </a:solidFill>
              <a:latin typeface="Verdana"/>
              <a:ea typeface="+mn-ea"/>
              <a:cs typeface="+mn-cs"/>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295400"/>
            <a:ext cx="3962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295400"/>
            <a:ext cx="3962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2019300" cy="6629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905500" cy="662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49954" name="Rectangle 2"/>
          <p:cNvSpPr>
            <a:spLocks noGrp="1" noChangeArrowheads="1"/>
          </p:cNvSpPr>
          <p:nvPr>
            <p:ph type="ctrTitle"/>
          </p:nvPr>
        </p:nvSpPr>
        <p:spPr>
          <a:xfrm>
            <a:off x="914400" y="1600200"/>
            <a:ext cx="7772400" cy="1371600"/>
          </a:xfrm>
        </p:spPr>
        <p:txBody>
          <a:bodyPr anchor="b"/>
          <a:lstStyle>
            <a:lvl1pPr>
              <a:defRPr/>
            </a:lvl1pPr>
          </a:lstStyle>
          <a:p>
            <a:r>
              <a:rPr lang="en-US"/>
              <a:t>Click to edit Master title style</a:t>
            </a:r>
          </a:p>
        </p:txBody>
      </p:sp>
      <p:sp>
        <p:nvSpPr>
          <p:cNvPr id="1149955" name="Rectangle 3"/>
          <p:cNvSpPr>
            <a:spLocks noGrp="1" noChangeArrowheads="1"/>
          </p:cNvSpPr>
          <p:nvPr>
            <p:ph type="subTitle" idx="1"/>
          </p:nvPr>
        </p:nvSpPr>
        <p:spPr>
          <a:xfrm>
            <a:off x="1295400" y="3657600"/>
            <a:ext cx="7010400" cy="1600200"/>
          </a:xfrm>
        </p:spPr>
        <p:txBody>
          <a:bodyPr/>
          <a:lstStyle>
            <a:lvl1pPr marL="0" indent="0" algn="ctr">
              <a:buFont typeface="Wingdings" pitchFamily="2" charset="2"/>
              <a:buNone/>
              <a:defRPr/>
            </a:lvl1pPr>
          </a:lstStyle>
          <a:p>
            <a:r>
              <a:rPr lang="en-US"/>
              <a:t>Click to edit Master subtitle style</a:t>
            </a:r>
          </a:p>
        </p:txBody>
      </p:sp>
      <p:sp>
        <p:nvSpPr>
          <p:cNvPr id="1149956" name="Rectangle 4"/>
          <p:cNvSpPr>
            <a:spLocks noGrp="1" noChangeArrowheads="1"/>
          </p:cNvSpPr>
          <p:nvPr>
            <p:ph type="dt" sz="half" idx="2"/>
          </p:nvPr>
        </p:nvSpPr>
        <p:spPr bwMode="auto">
          <a:xfrm>
            <a:off x="6858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atin typeface="+mn-lt"/>
              </a:defRPr>
            </a:lvl1pPr>
          </a:lstStyle>
          <a:p>
            <a:pPr algn="l" rtl="0" fontAlgn="base">
              <a:spcBef>
                <a:spcPct val="0"/>
              </a:spcBef>
              <a:spcAft>
                <a:spcPct val="0"/>
              </a:spcAft>
            </a:pPr>
            <a:endParaRPr lang="en-US" kern="1200">
              <a:solidFill>
                <a:srgbClr val="000000"/>
              </a:solidFill>
              <a:latin typeface="Verdana"/>
              <a:ea typeface="+mn-ea"/>
              <a:cs typeface="+mn-cs"/>
            </a:endParaRPr>
          </a:p>
        </p:txBody>
      </p:sp>
      <p:sp>
        <p:nvSpPr>
          <p:cNvPr id="1149957" name="Rectangle 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atin typeface="+mn-lt"/>
              </a:defRPr>
            </a:lvl1pPr>
          </a:lstStyle>
          <a:p>
            <a:pPr rtl="0" fontAlgn="base">
              <a:spcBef>
                <a:spcPct val="0"/>
              </a:spcBef>
              <a:spcAft>
                <a:spcPct val="0"/>
              </a:spcAft>
            </a:pPr>
            <a:endParaRPr lang="en-US" kern="1200">
              <a:solidFill>
                <a:srgbClr val="000000"/>
              </a:solidFill>
              <a:latin typeface="Verdana"/>
              <a:ea typeface="+mn-ea"/>
              <a:cs typeface="+mn-cs"/>
            </a:endParaRPr>
          </a:p>
        </p:txBody>
      </p:sp>
      <p:sp>
        <p:nvSpPr>
          <p:cNvPr id="1149958"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mn-lt"/>
              </a:defRPr>
            </a:lvl1pPr>
          </a:lstStyle>
          <a:p>
            <a:pPr rtl="0" fontAlgn="base">
              <a:spcBef>
                <a:spcPct val="0"/>
              </a:spcBef>
              <a:spcAft>
                <a:spcPct val="0"/>
              </a:spcAft>
            </a:pPr>
            <a:fld id="{F832406D-545E-4BB5-A842-7B25898C1B15}" type="slidenum">
              <a:rPr lang="en-US" kern="1200">
                <a:solidFill>
                  <a:srgbClr val="000000"/>
                </a:solidFill>
                <a:latin typeface="Verdana"/>
                <a:ea typeface="+mn-ea"/>
                <a:cs typeface="+mn-cs"/>
              </a:rPr>
              <a:pPr rtl="0" fontAlgn="base">
                <a:spcBef>
                  <a:spcPct val="0"/>
                </a:spcBef>
                <a:spcAft>
                  <a:spcPct val="0"/>
                </a:spcAft>
              </a:pPr>
              <a:t>‹#›</a:t>
            </a:fld>
            <a:endParaRPr lang="en-US" kern="1200">
              <a:solidFill>
                <a:srgbClr val="000000"/>
              </a:solidFill>
              <a:latin typeface="Verdana"/>
              <a:ea typeface="+mn-ea"/>
              <a:cs typeface="+mn-cs"/>
            </a:endParaRP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295400"/>
            <a:ext cx="3962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295400"/>
            <a:ext cx="39624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2019300" cy="6629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228600"/>
            <a:ext cx="5905500" cy="662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7/9/2009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7/9/2009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2.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7/9/2009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bwMode="auto">
          <a:xfrm>
            <a:off x="838200" y="228600"/>
            <a:ext cx="80772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148931" name="Rectangle 3"/>
          <p:cNvSpPr>
            <a:spLocks noGrp="1" noChangeArrowheads="1"/>
          </p:cNvSpPr>
          <p:nvPr>
            <p:ph type="body" idx="1"/>
          </p:nvPr>
        </p:nvSpPr>
        <p:spPr bwMode="auto">
          <a:xfrm>
            <a:off x="838200" y="1295400"/>
            <a:ext cx="80772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48932" name="Picture 4"/>
          <p:cNvPicPr>
            <a:picLocks noChangeAspect="1" noChangeArrowheads="1"/>
          </p:cNvPicPr>
          <p:nvPr/>
        </p:nvPicPr>
        <p:blipFill>
          <a:blip r:embed="rId13" cstate="print"/>
          <a:srcRect/>
          <a:stretch>
            <a:fillRect/>
          </a:stretch>
        </p:blipFill>
        <p:spPr bwMode="auto">
          <a:xfrm>
            <a:off x="152400" y="152400"/>
            <a:ext cx="628650" cy="603250"/>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iming>
    <p:tnLst>
      <p:par>
        <p:cTn id="1" dur="indefinite" restart="never" nodeType="tmRoot"/>
      </p:par>
    </p:tnLst>
  </p:timing>
  <p:txStyles>
    <p:titleStyle>
      <a:lvl1pPr algn="l" rtl="0" fontAlgn="base">
        <a:spcBef>
          <a:spcPct val="0"/>
        </a:spcBef>
        <a:spcAft>
          <a:spcPct val="0"/>
        </a:spcAft>
        <a:defRPr sz="3800">
          <a:solidFill>
            <a:srgbClr val="0000FF"/>
          </a:solidFill>
          <a:latin typeface="+mj-lt"/>
          <a:ea typeface="+mj-ea"/>
          <a:cs typeface="+mj-cs"/>
        </a:defRPr>
      </a:lvl1pPr>
      <a:lvl2pPr algn="l" rtl="0" fontAlgn="base">
        <a:spcBef>
          <a:spcPct val="0"/>
        </a:spcBef>
        <a:spcAft>
          <a:spcPct val="0"/>
        </a:spcAft>
        <a:defRPr sz="3800">
          <a:solidFill>
            <a:srgbClr val="0000FF"/>
          </a:solidFill>
          <a:latin typeface="Verdana" pitchFamily="34" charset="0"/>
        </a:defRPr>
      </a:lvl2pPr>
      <a:lvl3pPr algn="l" rtl="0" fontAlgn="base">
        <a:spcBef>
          <a:spcPct val="0"/>
        </a:spcBef>
        <a:spcAft>
          <a:spcPct val="0"/>
        </a:spcAft>
        <a:defRPr sz="3800">
          <a:solidFill>
            <a:srgbClr val="0000FF"/>
          </a:solidFill>
          <a:latin typeface="Verdana" pitchFamily="34" charset="0"/>
        </a:defRPr>
      </a:lvl3pPr>
      <a:lvl4pPr algn="l" rtl="0" fontAlgn="base">
        <a:spcBef>
          <a:spcPct val="0"/>
        </a:spcBef>
        <a:spcAft>
          <a:spcPct val="0"/>
        </a:spcAft>
        <a:defRPr sz="3800">
          <a:solidFill>
            <a:srgbClr val="0000FF"/>
          </a:solidFill>
          <a:latin typeface="Verdana" pitchFamily="34" charset="0"/>
        </a:defRPr>
      </a:lvl4pPr>
      <a:lvl5pPr algn="l" rtl="0" fontAlgn="base">
        <a:spcBef>
          <a:spcPct val="0"/>
        </a:spcBef>
        <a:spcAft>
          <a:spcPct val="0"/>
        </a:spcAft>
        <a:defRPr sz="3800">
          <a:solidFill>
            <a:srgbClr val="0000FF"/>
          </a:solidFill>
          <a:latin typeface="Verdana" pitchFamily="34" charset="0"/>
        </a:defRPr>
      </a:lvl5pPr>
      <a:lvl6pPr marL="457200" algn="l" rtl="0" fontAlgn="base">
        <a:spcBef>
          <a:spcPct val="0"/>
        </a:spcBef>
        <a:spcAft>
          <a:spcPct val="0"/>
        </a:spcAft>
        <a:defRPr sz="3800">
          <a:solidFill>
            <a:srgbClr val="0000FF"/>
          </a:solidFill>
          <a:latin typeface="Verdana" pitchFamily="34" charset="0"/>
        </a:defRPr>
      </a:lvl6pPr>
      <a:lvl7pPr marL="914400" algn="l" rtl="0" fontAlgn="base">
        <a:spcBef>
          <a:spcPct val="0"/>
        </a:spcBef>
        <a:spcAft>
          <a:spcPct val="0"/>
        </a:spcAft>
        <a:defRPr sz="3800">
          <a:solidFill>
            <a:srgbClr val="0000FF"/>
          </a:solidFill>
          <a:latin typeface="Verdana" pitchFamily="34" charset="0"/>
        </a:defRPr>
      </a:lvl7pPr>
      <a:lvl8pPr marL="1371600" algn="l" rtl="0" fontAlgn="base">
        <a:spcBef>
          <a:spcPct val="0"/>
        </a:spcBef>
        <a:spcAft>
          <a:spcPct val="0"/>
        </a:spcAft>
        <a:defRPr sz="3800">
          <a:solidFill>
            <a:srgbClr val="0000FF"/>
          </a:solidFill>
          <a:latin typeface="Verdana" pitchFamily="34" charset="0"/>
        </a:defRPr>
      </a:lvl8pPr>
      <a:lvl9pPr marL="1828800" algn="l" rtl="0" fontAlgn="base">
        <a:spcBef>
          <a:spcPct val="0"/>
        </a:spcBef>
        <a:spcAft>
          <a:spcPct val="0"/>
        </a:spcAft>
        <a:defRPr sz="3800">
          <a:solidFill>
            <a:srgbClr val="0000FF"/>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4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0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16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48930" name="Rectangle 2"/>
          <p:cNvSpPr>
            <a:spLocks noGrp="1" noChangeArrowheads="1"/>
          </p:cNvSpPr>
          <p:nvPr>
            <p:ph type="title"/>
          </p:nvPr>
        </p:nvSpPr>
        <p:spPr bwMode="auto">
          <a:xfrm>
            <a:off x="838200" y="228600"/>
            <a:ext cx="80772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148931" name="Rectangle 3"/>
          <p:cNvSpPr>
            <a:spLocks noGrp="1" noChangeArrowheads="1"/>
          </p:cNvSpPr>
          <p:nvPr>
            <p:ph type="body" idx="1"/>
          </p:nvPr>
        </p:nvSpPr>
        <p:spPr bwMode="auto">
          <a:xfrm>
            <a:off x="838200" y="1295400"/>
            <a:ext cx="80772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48932" name="Picture 4"/>
          <p:cNvPicPr>
            <a:picLocks noChangeAspect="1" noChangeArrowheads="1"/>
          </p:cNvPicPr>
          <p:nvPr/>
        </p:nvPicPr>
        <p:blipFill>
          <a:blip r:embed="rId13" cstate="print"/>
          <a:srcRect/>
          <a:stretch>
            <a:fillRect/>
          </a:stretch>
        </p:blipFill>
        <p:spPr bwMode="auto">
          <a:xfrm>
            <a:off x="152400" y="152400"/>
            <a:ext cx="628650" cy="603250"/>
          </a:xfrm>
          <a:prstGeom prst="rect">
            <a:avLst/>
          </a:prstGeom>
          <a:noFill/>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txStyles>
    <p:titleStyle>
      <a:lvl1pPr algn="l" rtl="0" fontAlgn="base">
        <a:spcBef>
          <a:spcPct val="0"/>
        </a:spcBef>
        <a:spcAft>
          <a:spcPct val="0"/>
        </a:spcAft>
        <a:defRPr sz="3800">
          <a:solidFill>
            <a:srgbClr val="0000FF"/>
          </a:solidFill>
          <a:latin typeface="+mj-lt"/>
          <a:ea typeface="+mj-ea"/>
          <a:cs typeface="+mj-cs"/>
        </a:defRPr>
      </a:lvl1pPr>
      <a:lvl2pPr algn="l" rtl="0" fontAlgn="base">
        <a:spcBef>
          <a:spcPct val="0"/>
        </a:spcBef>
        <a:spcAft>
          <a:spcPct val="0"/>
        </a:spcAft>
        <a:defRPr sz="3800">
          <a:solidFill>
            <a:srgbClr val="0000FF"/>
          </a:solidFill>
          <a:latin typeface="Verdana" pitchFamily="34" charset="0"/>
        </a:defRPr>
      </a:lvl2pPr>
      <a:lvl3pPr algn="l" rtl="0" fontAlgn="base">
        <a:spcBef>
          <a:spcPct val="0"/>
        </a:spcBef>
        <a:spcAft>
          <a:spcPct val="0"/>
        </a:spcAft>
        <a:defRPr sz="3800">
          <a:solidFill>
            <a:srgbClr val="0000FF"/>
          </a:solidFill>
          <a:latin typeface="Verdana" pitchFamily="34" charset="0"/>
        </a:defRPr>
      </a:lvl3pPr>
      <a:lvl4pPr algn="l" rtl="0" fontAlgn="base">
        <a:spcBef>
          <a:spcPct val="0"/>
        </a:spcBef>
        <a:spcAft>
          <a:spcPct val="0"/>
        </a:spcAft>
        <a:defRPr sz="3800">
          <a:solidFill>
            <a:srgbClr val="0000FF"/>
          </a:solidFill>
          <a:latin typeface="Verdana" pitchFamily="34" charset="0"/>
        </a:defRPr>
      </a:lvl4pPr>
      <a:lvl5pPr algn="l" rtl="0" fontAlgn="base">
        <a:spcBef>
          <a:spcPct val="0"/>
        </a:spcBef>
        <a:spcAft>
          <a:spcPct val="0"/>
        </a:spcAft>
        <a:defRPr sz="3800">
          <a:solidFill>
            <a:srgbClr val="0000FF"/>
          </a:solidFill>
          <a:latin typeface="Verdana" pitchFamily="34" charset="0"/>
        </a:defRPr>
      </a:lvl5pPr>
      <a:lvl6pPr marL="457200" algn="l" rtl="0" fontAlgn="base">
        <a:spcBef>
          <a:spcPct val="0"/>
        </a:spcBef>
        <a:spcAft>
          <a:spcPct val="0"/>
        </a:spcAft>
        <a:defRPr sz="3800">
          <a:solidFill>
            <a:srgbClr val="0000FF"/>
          </a:solidFill>
          <a:latin typeface="Verdana" pitchFamily="34" charset="0"/>
        </a:defRPr>
      </a:lvl6pPr>
      <a:lvl7pPr marL="914400" algn="l" rtl="0" fontAlgn="base">
        <a:spcBef>
          <a:spcPct val="0"/>
        </a:spcBef>
        <a:spcAft>
          <a:spcPct val="0"/>
        </a:spcAft>
        <a:defRPr sz="3800">
          <a:solidFill>
            <a:srgbClr val="0000FF"/>
          </a:solidFill>
          <a:latin typeface="Verdana" pitchFamily="34" charset="0"/>
        </a:defRPr>
      </a:lvl7pPr>
      <a:lvl8pPr marL="1371600" algn="l" rtl="0" fontAlgn="base">
        <a:spcBef>
          <a:spcPct val="0"/>
        </a:spcBef>
        <a:spcAft>
          <a:spcPct val="0"/>
        </a:spcAft>
        <a:defRPr sz="3800">
          <a:solidFill>
            <a:srgbClr val="0000FF"/>
          </a:solidFill>
          <a:latin typeface="Verdana" pitchFamily="34" charset="0"/>
        </a:defRPr>
      </a:lvl8pPr>
      <a:lvl9pPr marL="1828800" algn="l" rtl="0" fontAlgn="base">
        <a:spcBef>
          <a:spcPct val="0"/>
        </a:spcBef>
        <a:spcAft>
          <a:spcPct val="0"/>
        </a:spcAft>
        <a:defRPr sz="3800">
          <a:solidFill>
            <a:srgbClr val="0000FF"/>
          </a:solidFill>
          <a:latin typeface="Verdana" pitchFamily="34" charset="0"/>
        </a:defRPr>
      </a:lvl9pPr>
    </p:titleStyle>
    <p:bodyStyle>
      <a:lvl1pPr marL="469900" indent="-469900" algn="l" rtl="0" fontAlgn="base">
        <a:spcBef>
          <a:spcPct val="20000"/>
        </a:spcBef>
        <a:spcAft>
          <a:spcPct val="0"/>
        </a:spcAft>
        <a:buClr>
          <a:schemeClr val="accent2"/>
        </a:buClr>
        <a:buFont typeface="Wingdings" pitchFamily="2" charset="2"/>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400">
          <a:solidFill>
            <a:schemeClr val="tx1"/>
          </a:solidFill>
          <a:latin typeface="+mn-lt"/>
        </a:defRPr>
      </a:lvl2pPr>
      <a:lvl3pPr marL="1304925" indent="-395288" algn="l" rtl="0" fontAlgn="base">
        <a:spcBef>
          <a:spcPct val="20000"/>
        </a:spcBef>
        <a:spcAft>
          <a:spcPct val="0"/>
        </a:spcAft>
        <a:buClr>
          <a:schemeClr val="accent2"/>
        </a:buClr>
        <a:buFont typeface="Wingdings" pitchFamily="2" charset="2"/>
        <a:buChar char="o"/>
        <a:defRPr sz="2000">
          <a:solidFill>
            <a:schemeClr val="tx1"/>
          </a:solidFill>
          <a:latin typeface="+mn-lt"/>
        </a:defRPr>
      </a:lvl3pPr>
      <a:lvl4pPr marL="1693863" indent="-387350" algn="l" rtl="0" fontAlgn="base">
        <a:spcBef>
          <a:spcPct val="20000"/>
        </a:spcBef>
        <a:spcAft>
          <a:spcPct val="0"/>
        </a:spcAft>
        <a:buClr>
          <a:schemeClr val="accent2"/>
        </a:buClr>
        <a:buFont typeface="Wingdings" pitchFamily="2" charset="2"/>
        <a:buChar char="n"/>
        <a:defRPr sz="1600">
          <a:solidFill>
            <a:schemeClr val="tx1"/>
          </a:solidFill>
          <a:latin typeface="+mn-lt"/>
        </a:defRPr>
      </a:lvl4pPr>
      <a:lvl5pPr marL="20939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7/9/2009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6: Congestion Control</a:t>
            </a:r>
            <a:endParaRPr lang="th-TH" sz="4000" b="1" kern="1200" dirty="0">
              <a:ln>
                <a:solidFill>
                  <a:schemeClr val="tx1"/>
                </a:solidFill>
              </a:ln>
              <a:solidFill>
                <a:schemeClr val="bg1"/>
              </a:solidFill>
              <a:latin typeface="Tahoma" pitchFamily="34" charset="0"/>
              <a:cs typeface="Tahoma" pitchFamily="34" charset="0"/>
            </a:endParaRPr>
          </a:p>
        </p:txBody>
      </p:sp>
      <p:pic>
        <p:nvPicPr>
          <p:cNvPr id="32" name="Picture 10"/>
          <p:cNvPicPr>
            <a:picLocks noChangeAspect="1" noChangeArrowheads="1"/>
          </p:cNvPicPr>
          <p:nvPr/>
        </p:nvPicPr>
        <p:blipFill>
          <a:blip r:embed="rId3">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1143000" y="1271750"/>
            <a:ext cx="6934200" cy="466600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Fairness of TCP’s AIMD algorithm</a:t>
            </a:r>
            <a:endParaRPr lang="en-US" sz="3200" b="1" dirty="0" smtClean="0">
              <a:ln>
                <a:solidFill>
                  <a:schemeClr val="tx1"/>
                </a:solidFill>
              </a:ln>
              <a:solidFill>
                <a:schemeClr val="bg1"/>
              </a:solidFill>
              <a:latin typeface="Tahoma" pitchFamily="34" charset="0"/>
              <a:cs typeface="Tahoma" pitchFamily="34" charset="0"/>
            </a:endParaRPr>
          </a:p>
        </p:txBody>
      </p:sp>
      <p:sp>
        <p:nvSpPr>
          <p:cNvPr id="5" name="Line 4"/>
          <p:cNvSpPr>
            <a:spLocks noChangeShapeType="1"/>
          </p:cNvSpPr>
          <p:nvPr/>
        </p:nvSpPr>
        <p:spPr bwMode="auto">
          <a:xfrm>
            <a:off x="2617788" y="4600396"/>
            <a:ext cx="3638550" cy="0"/>
          </a:xfrm>
          <a:prstGeom prst="line">
            <a:avLst/>
          </a:prstGeom>
          <a:noFill/>
          <a:ln w="38100">
            <a:solidFill>
              <a:schemeClr val="tx1"/>
            </a:solidFill>
            <a:round/>
            <a:headEnd/>
            <a:tailEnd/>
          </a:ln>
          <a:effectLst/>
        </p:spPr>
        <p:txBody>
          <a:bodyPr wrap="none" anchor="ctr"/>
          <a:lstStyle/>
          <a:p>
            <a:endParaRPr lang="en-US" b="1"/>
          </a:p>
        </p:txBody>
      </p:sp>
      <p:sp>
        <p:nvSpPr>
          <p:cNvPr id="6" name="Line 5"/>
          <p:cNvSpPr>
            <a:spLocks noChangeShapeType="1"/>
          </p:cNvSpPr>
          <p:nvPr/>
        </p:nvSpPr>
        <p:spPr bwMode="auto">
          <a:xfrm flipV="1">
            <a:off x="2617788" y="1504771"/>
            <a:ext cx="0" cy="3086100"/>
          </a:xfrm>
          <a:prstGeom prst="line">
            <a:avLst/>
          </a:prstGeom>
          <a:noFill/>
          <a:ln w="38100">
            <a:solidFill>
              <a:schemeClr val="tx1"/>
            </a:solidFill>
            <a:round/>
            <a:headEnd/>
            <a:tailEnd/>
          </a:ln>
          <a:effectLst/>
        </p:spPr>
        <p:txBody>
          <a:bodyPr wrap="none" anchor="ctr"/>
          <a:lstStyle/>
          <a:p>
            <a:endParaRPr lang="en-US" b="1"/>
          </a:p>
        </p:txBody>
      </p:sp>
      <p:sp>
        <p:nvSpPr>
          <p:cNvPr id="7" name="Line 6"/>
          <p:cNvSpPr>
            <a:spLocks noChangeShapeType="1"/>
          </p:cNvSpPr>
          <p:nvPr/>
        </p:nvSpPr>
        <p:spPr bwMode="auto">
          <a:xfrm rot="18661895" flipH="1" flipV="1">
            <a:off x="2011362" y="3239909"/>
            <a:ext cx="3560763" cy="14288"/>
          </a:xfrm>
          <a:prstGeom prst="line">
            <a:avLst/>
          </a:prstGeom>
          <a:noFill/>
          <a:ln w="19050">
            <a:solidFill>
              <a:schemeClr val="accent2"/>
            </a:solidFill>
            <a:round/>
            <a:headEnd type="triangle" w="med" len="med"/>
            <a:tailEnd/>
          </a:ln>
          <a:effectLst/>
        </p:spPr>
        <p:txBody>
          <a:bodyPr wrap="none" anchor="ctr"/>
          <a:lstStyle/>
          <a:p>
            <a:endParaRPr lang="en-US" b="1"/>
          </a:p>
        </p:txBody>
      </p:sp>
      <p:sp>
        <p:nvSpPr>
          <p:cNvPr id="8" name="Line 7"/>
          <p:cNvSpPr>
            <a:spLocks noChangeShapeType="1"/>
          </p:cNvSpPr>
          <p:nvPr/>
        </p:nvSpPr>
        <p:spPr bwMode="auto">
          <a:xfrm>
            <a:off x="2598738" y="1752421"/>
            <a:ext cx="2819400" cy="2809875"/>
          </a:xfrm>
          <a:prstGeom prst="line">
            <a:avLst/>
          </a:prstGeom>
          <a:noFill/>
          <a:ln w="38100">
            <a:solidFill>
              <a:schemeClr val="accent2"/>
            </a:solidFill>
            <a:round/>
            <a:headEnd/>
            <a:tailEnd/>
          </a:ln>
          <a:effectLst/>
        </p:spPr>
        <p:txBody>
          <a:bodyPr wrap="none" anchor="ctr"/>
          <a:lstStyle/>
          <a:p>
            <a:endParaRPr lang="en-US" b="1"/>
          </a:p>
        </p:txBody>
      </p:sp>
      <p:sp>
        <p:nvSpPr>
          <p:cNvPr id="9" name="Text Box 8"/>
          <p:cNvSpPr txBox="1">
            <a:spLocks noChangeArrowheads="1"/>
          </p:cNvSpPr>
          <p:nvPr/>
        </p:nvSpPr>
        <p:spPr bwMode="auto">
          <a:xfrm>
            <a:off x="2209800" y="1447800"/>
            <a:ext cx="403225" cy="461665"/>
          </a:xfrm>
          <a:prstGeom prst="rect">
            <a:avLst/>
          </a:prstGeom>
          <a:noFill/>
          <a:ln w="9525">
            <a:noFill/>
            <a:miter lim="800000"/>
            <a:headEnd/>
            <a:tailEnd/>
          </a:ln>
          <a:effectLst/>
        </p:spPr>
        <p:txBody>
          <a:bodyPr>
            <a:spAutoFit/>
          </a:bodyPr>
          <a:lstStyle/>
          <a:p>
            <a:pPr algn="ctr" eaLnBrk="0" hangingPunct="0">
              <a:spcBef>
                <a:spcPct val="50000"/>
              </a:spcBef>
            </a:pPr>
            <a:r>
              <a:rPr lang="en-US" altLang="ko-KR" sz="2400" b="1" dirty="0">
                <a:ln>
                  <a:solidFill>
                    <a:sysClr val="windowText" lastClr="000000"/>
                  </a:solidFill>
                </a:ln>
                <a:solidFill>
                  <a:schemeClr val="tx2"/>
                </a:solidFill>
                <a:latin typeface="Microsoft Sans Serif" pitchFamily="34" charset="0"/>
                <a:ea typeface="굴림" charset="-127"/>
                <a:cs typeface="Microsoft Sans Serif" pitchFamily="34" charset="0"/>
              </a:rPr>
              <a:t>R</a:t>
            </a:r>
            <a:endParaRPr lang="en-US" altLang="ko-KR" sz="1050" b="1" dirty="0">
              <a:ln>
                <a:solidFill>
                  <a:sysClr val="windowText" lastClr="000000"/>
                </a:solidFill>
              </a:ln>
              <a:solidFill>
                <a:schemeClr val="tx2"/>
              </a:solidFill>
              <a:latin typeface="Microsoft Sans Serif" pitchFamily="34" charset="0"/>
              <a:ea typeface="굴림" charset="-127"/>
              <a:cs typeface="Microsoft Sans Serif" pitchFamily="34" charset="0"/>
            </a:endParaRPr>
          </a:p>
        </p:txBody>
      </p:sp>
      <p:sp>
        <p:nvSpPr>
          <p:cNvPr id="11" name="Text Box 10"/>
          <p:cNvSpPr txBox="1">
            <a:spLocks noChangeArrowheads="1"/>
          </p:cNvSpPr>
          <p:nvPr/>
        </p:nvSpPr>
        <p:spPr bwMode="auto">
          <a:xfrm>
            <a:off x="3476625" y="1571446"/>
            <a:ext cx="3546475" cy="366713"/>
          </a:xfrm>
          <a:prstGeom prst="rect">
            <a:avLst/>
          </a:prstGeom>
          <a:noFill/>
          <a:ln w="9525">
            <a:noFill/>
            <a:miter lim="800000"/>
            <a:headEnd/>
            <a:tailEnd/>
          </a:ln>
          <a:effectLst/>
        </p:spPr>
        <p:txBody>
          <a:bodyPr>
            <a:spAutoFit/>
          </a:bodyPr>
          <a:lstStyle/>
          <a:p>
            <a:pPr algn="ctr" eaLnBrk="0" hangingPunct="0">
              <a:spcBef>
                <a:spcPct val="50000"/>
              </a:spcBef>
            </a:pPr>
            <a:r>
              <a:rPr lang="en-US" altLang="ko-KR" sz="1800" b="1" dirty="0">
                <a:ln>
                  <a:solidFill>
                    <a:sysClr val="windowText" lastClr="000000"/>
                  </a:solidFill>
                </a:ln>
                <a:solidFill>
                  <a:schemeClr val="tx2"/>
                </a:solidFill>
                <a:latin typeface="Microsoft Sans Serif" pitchFamily="34" charset="0"/>
                <a:ea typeface="굴림" charset="-127"/>
                <a:cs typeface="Microsoft Sans Serif" pitchFamily="34" charset="0"/>
              </a:rPr>
              <a:t>equal bandwidth share</a:t>
            </a:r>
            <a:endParaRPr lang="en-US" altLang="ko-KR" sz="1000" b="1" dirty="0">
              <a:ln>
                <a:solidFill>
                  <a:sysClr val="windowText" lastClr="000000"/>
                </a:solidFill>
              </a:ln>
              <a:solidFill>
                <a:schemeClr val="tx2"/>
              </a:solidFill>
              <a:latin typeface="Microsoft Sans Serif" pitchFamily="34" charset="0"/>
              <a:ea typeface="굴림" charset="-127"/>
              <a:cs typeface="Microsoft Sans Serif" pitchFamily="34" charset="0"/>
            </a:endParaRPr>
          </a:p>
        </p:txBody>
      </p:sp>
      <p:sp>
        <p:nvSpPr>
          <p:cNvPr id="12" name="Text Box 11"/>
          <p:cNvSpPr txBox="1">
            <a:spLocks noChangeArrowheads="1"/>
          </p:cNvSpPr>
          <p:nvPr/>
        </p:nvSpPr>
        <p:spPr bwMode="auto">
          <a:xfrm>
            <a:off x="2057400" y="4609921"/>
            <a:ext cx="3546475" cy="523220"/>
          </a:xfrm>
          <a:prstGeom prst="rect">
            <a:avLst/>
          </a:prstGeom>
          <a:noFill/>
          <a:ln w="9525">
            <a:noFill/>
            <a:miter lim="800000"/>
            <a:headEnd/>
            <a:tailEnd/>
          </a:ln>
          <a:effectLst/>
        </p:spPr>
        <p:txBody>
          <a:bodyPr>
            <a:spAutoFit/>
          </a:bodyPr>
          <a:lstStyle/>
          <a:p>
            <a:pPr algn="ctr" eaLnBrk="0" hangingPunct="0">
              <a:spcBef>
                <a:spcPct val="50000"/>
              </a:spcBef>
            </a:pPr>
            <a:r>
              <a:rPr lang="en-US" altLang="ko-KR" sz="1800" b="1" dirty="0">
                <a:ln>
                  <a:solidFill>
                    <a:sysClr val="windowText" lastClr="000000"/>
                  </a:solidFill>
                </a:ln>
                <a:solidFill>
                  <a:srgbClr val="FF6600"/>
                </a:solidFill>
                <a:latin typeface="Microsoft Sans Serif" pitchFamily="34" charset="0"/>
                <a:ea typeface="굴림" charset="-127"/>
                <a:cs typeface="Microsoft Sans Serif" pitchFamily="34" charset="0"/>
              </a:rPr>
              <a:t>Connection </a:t>
            </a:r>
            <a:r>
              <a:rPr lang="en-US" altLang="ko-KR" sz="2800" b="1" dirty="0">
                <a:ln>
                  <a:solidFill>
                    <a:sysClr val="windowText" lastClr="000000"/>
                  </a:solidFill>
                </a:ln>
                <a:solidFill>
                  <a:srgbClr val="FF6600"/>
                </a:solidFill>
                <a:latin typeface="Microsoft Sans Serif" pitchFamily="34" charset="0"/>
                <a:ea typeface="굴림" charset="-127"/>
                <a:cs typeface="Microsoft Sans Serif" pitchFamily="34" charset="0"/>
              </a:rPr>
              <a:t>1</a:t>
            </a:r>
            <a:r>
              <a:rPr lang="en-US" altLang="ko-KR" sz="1800" b="1" dirty="0">
                <a:ln>
                  <a:solidFill>
                    <a:sysClr val="windowText" lastClr="000000"/>
                  </a:solidFill>
                </a:ln>
                <a:solidFill>
                  <a:srgbClr val="FF6600"/>
                </a:solidFill>
                <a:latin typeface="Microsoft Sans Serif" pitchFamily="34" charset="0"/>
                <a:ea typeface="굴림" charset="-127"/>
                <a:cs typeface="Microsoft Sans Serif" pitchFamily="34" charset="0"/>
              </a:rPr>
              <a:t> throughput</a:t>
            </a:r>
            <a:endParaRPr lang="en-US" altLang="ko-KR" sz="1000" b="1" dirty="0">
              <a:ln>
                <a:solidFill>
                  <a:sysClr val="windowText" lastClr="000000"/>
                </a:solidFill>
              </a:ln>
              <a:solidFill>
                <a:srgbClr val="FF6600"/>
              </a:solidFill>
              <a:latin typeface="Microsoft Sans Serif" pitchFamily="34" charset="0"/>
              <a:ea typeface="굴림" charset="-127"/>
              <a:cs typeface="Microsoft Sans Serif" pitchFamily="34" charset="0"/>
            </a:endParaRPr>
          </a:p>
        </p:txBody>
      </p:sp>
      <p:sp>
        <p:nvSpPr>
          <p:cNvPr id="13" name="Text Box 12"/>
          <p:cNvSpPr txBox="1">
            <a:spLocks noChangeArrowheads="1"/>
          </p:cNvSpPr>
          <p:nvPr/>
        </p:nvSpPr>
        <p:spPr bwMode="auto">
          <a:xfrm rot="16203358">
            <a:off x="578282" y="3039598"/>
            <a:ext cx="3546475" cy="584775"/>
          </a:xfrm>
          <a:prstGeom prst="rect">
            <a:avLst/>
          </a:prstGeom>
          <a:noFill/>
          <a:ln w="9525">
            <a:noFill/>
            <a:miter lim="800000"/>
            <a:headEnd/>
            <a:tailEnd/>
          </a:ln>
          <a:effectLst/>
        </p:spPr>
        <p:txBody>
          <a:bodyPr>
            <a:spAutoFit/>
          </a:bodyPr>
          <a:lstStyle/>
          <a:p>
            <a:pPr algn="ctr" eaLnBrk="0" hangingPunct="0">
              <a:spcBef>
                <a:spcPct val="50000"/>
              </a:spcBef>
            </a:pPr>
            <a:r>
              <a:rPr lang="en-US" altLang="ko-KR" sz="1800" b="1" dirty="0">
                <a:ln>
                  <a:solidFill>
                    <a:sysClr val="windowText" lastClr="000000"/>
                  </a:solidFill>
                </a:ln>
                <a:solidFill>
                  <a:srgbClr val="FF6600"/>
                </a:solidFill>
                <a:latin typeface="Microsoft Sans Serif" pitchFamily="34" charset="0"/>
                <a:ea typeface="굴림" charset="-127"/>
                <a:cs typeface="Microsoft Sans Serif" pitchFamily="34" charset="0"/>
              </a:rPr>
              <a:t>Connection </a:t>
            </a:r>
            <a:r>
              <a:rPr lang="en-US" altLang="ko-KR" sz="3200" b="1" dirty="0">
                <a:ln>
                  <a:solidFill>
                    <a:sysClr val="windowText" lastClr="000000"/>
                  </a:solidFill>
                </a:ln>
                <a:solidFill>
                  <a:srgbClr val="FF6600"/>
                </a:solidFill>
                <a:latin typeface="Microsoft Sans Serif" pitchFamily="34" charset="0"/>
                <a:ea typeface="굴림" charset="-127"/>
                <a:cs typeface="Microsoft Sans Serif" pitchFamily="34" charset="0"/>
              </a:rPr>
              <a:t>2</a:t>
            </a:r>
            <a:r>
              <a:rPr lang="en-US" altLang="ko-KR" sz="1800" b="1" dirty="0">
                <a:ln>
                  <a:solidFill>
                    <a:sysClr val="windowText" lastClr="000000"/>
                  </a:solidFill>
                </a:ln>
                <a:solidFill>
                  <a:srgbClr val="FF6600"/>
                </a:solidFill>
                <a:latin typeface="Microsoft Sans Serif" pitchFamily="34" charset="0"/>
                <a:ea typeface="굴림" charset="-127"/>
                <a:cs typeface="Microsoft Sans Serif" pitchFamily="34" charset="0"/>
              </a:rPr>
              <a:t> </a:t>
            </a:r>
            <a:r>
              <a:rPr lang="en-US" altLang="ko-KR" b="1" dirty="0">
                <a:ln>
                  <a:solidFill>
                    <a:sysClr val="windowText" lastClr="000000"/>
                  </a:solidFill>
                </a:ln>
                <a:solidFill>
                  <a:srgbClr val="FF6600"/>
                </a:solidFill>
                <a:latin typeface="Microsoft Sans Serif" pitchFamily="34" charset="0"/>
                <a:ea typeface="굴림" charset="-127"/>
                <a:cs typeface="Microsoft Sans Serif" pitchFamily="34" charset="0"/>
              </a:rPr>
              <a:t>throughput</a:t>
            </a:r>
          </a:p>
        </p:txBody>
      </p:sp>
      <p:sp>
        <p:nvSpPr>
          <p:cNvPr id="14" name="Line 13"/>
          <p:cNvSpPr>
            <a:spLocks noChangeShapeType="1"/>
          </p:cNvSpPr>
          <p:nvPr/>
        </p:nvSpPr>
        <p:spPr bwMode="auto">
          <a:xfrm rot="18661895" flipH="1" flipV="1">
            <a:off x="3721100" y="3857446"/>
            <a:ext cx="1293813" cy="4763"/>
          </a:xfrm>
          <a:prstGeom prst="line">
            <a:avLst/>
          </a:prstGeom>
          <a:noFill/>
          <a:ln w="19050">
            <a:solidFill>
              <a:srgbClr val="FF0000"/>
            </a:solidFill>
            <a:round/>
            <a:headEnd type="triangle" w="med" len="med"/>
            <a:tailEnd/>
          </a:ln>
          <a:effectLst/>
        </p:spPr>
        <p:txBody>
          <a:bodyPr wrap="none" anchor="ctr"/>
          <a:lstStyle/>
          <a:p>
            <a:endParaRPr lang="en-US" b="1"/>
          </a:p>
        </p:txBody>
      </p:sp>
      <p:sp>
        <p:nvSpPr>
          <p:cNvPr id="15" name="Text Box 14"/>
          <p:cNvSpPr txBox="1">
            <a:spLocks noChangeArrowheads="1"/>
          </p:cNvSpPr>
          <p:nvPr/>
        </p:nvSpPr>
        <p:spPr bwMode="auto">
          <a:xfrm>
            <a:off x="4391025" y="3428821"/>
            <a:ext cx="4537075" cy="307777"/>
          </a:xfrm>
          <a:prstGeom prst="rect">
            <a:avLst/>
          </a:prstGeom>
          <a:noFill/>
          <a:ln w="9525">
            <a:noFill/>
            <a:miter lim="800000"/>
            <a:headEnd/>
            <a:tailEnd/>
          </a:ln>
          <a:effectLst/>
        </p:spPr>
        <p:txBody>
          <a:bodyPr>
            <a:spAutoFit/>
          </a:bodyPr>
          <a:lstStyle/>
          <a:p>
            <a:pPr algn="ctr" eaLnBrk="0" hangingPunct="0">
              <a:spcBef>
                <a:spcPct val="50000"/>
              </a:spcBef>
            </a:pPr>
            <a:r>
              <a:rPr lang="en-US" altLang="ko-KR" sz="1400" b="1">
                <a:ln>
                  <a:solidFill>
                    <a:sysClr val="windowText" lastClr="000000"/>
                  </a:solidFill>
                </a:ln>
                <a:solidFill>
                  <a:srgbClr val="FF0000"/>
                </a:solidFill>
                <a:latin typeface="Kristen ITC" pitchFamily="66" charset="0"/>
                <a:ea typeface="굴림" charset="-127"/>
              </a:rPr>
              <a:t>congestion avoidance: additive increase</a:t>
            </a:r>
            <a:endParaRPr lang="en-US" altLang="ko-KR" sz="900" b="1">
              <a:ln>
                <a:solidFill>
                  <a:sysClr val="windowText" lastClr="000000"/>
                </a:solidFill>
              </a:ln>
              <a:solidFill>
                <a:srgbClr val="FF0000"/>
              </a:solidFill>
              <a:latin typeface="Kristen ITC" pitchFamily="66" charset="0"/>
              <a:ea typeface="굴림" charset="-127"/>
            </a:endParaRPr>
          </a:p>
        </p:txBody>
      </p:sp>
      <p:sp>
        <p:nvSpPr>
          <p:cNvPr id="16" name="Line 15"/>
          <p:cNvSpPr>
            <a:spLocks noChangeShapeType="1"/>
          </p:cNvSpPr>
          <p:nvPr/>
        </p:nvSpPr>
        <p:spPr bwMode="auto">
          <a:xfrm flipH="1">
            <a:off x="3608388" y="3390721"/>
            <a:ext cx="1171575" cy="631825"/>
          </a:xfrm>
          <a:prstGeom prst="line">
            <a:avLst/>
          </a:prstGeom>
          <a:noFill/>
          <a:ln w="19050">
            <a:solidFill>
              <a:srgbClr val="FF0000"/>
            </a:solidFill>
            <a:round/>
            <a:headEnd/>
            <a:tailEnd type="triangle" w="med" len="med"/>
          </a:ln>
          <a:effectLst/>
        </p:spPr>
        <p:txBody>
          <a:bodyPr wrap="none" anchor="ctr"/>
          <a:lstStyle/>
          <a:p>
            <a:endParaRPr lang="en-US" b="1"/>
          </a:p>
        </p:txBody>
      </p:sp>
      <p:sp>
        <p:nvSpPr>
          <p:cNvPr id="17" name="Text Box 16"/>
          <p:cNvSpPr txBox="1">
            <a:spLocks noChangeArrowheads="1"/>
          </p:cNvSpPr>
          <p:nvPr/>
        </p:nvSpPr>
        <p:spPr bwMode="auto">
          <a:xfrm>
            <a:off x="4821238" y="3189109"/>
            <a:ext cx="3392274" cy="307777"/>
          </a:xfrm>
          <a:prstGeom prst="rect">
            <a:avLst/>
          </a:prstGeom>
          <a:noFill/>
          <a:ln w="9525">
            <a:noFill/>
            <a:miter lim="800000"/>
            <a:headEnd/>
            <a:tailEnd/>
          </a:ln>
          <a:effectLst/>
        </p:spPr>
        <p:txBody>
          <a:bodyPr wrap="none">
            <a:spAutoFit/>
          </a:bodyPr>
          <a:lstStyle/>
          <a:p>
            <a:pPr algn="ctr" eaLnBrk="0" hangingPunct="0"/>
            <a:r>
              <a:rPr lang="en-US" altLang="ko-KR" sz="1400" b="1" dirty="0">
                <a:ln>
                  <a:solidFill>
                    <a:sysClr val="windowText" lastClr="000000"/>
                  </a:solidFill>
                </a:ln>
                <a:solidFill>
                  <a:srgbClr val="FF0000"/>
                </a:solidFill>
                <a:latin typeface="Kristen ITC" pitchFamily="66" charset="0"/>
                <a:ea typeface="굴림" charset="-127"/>
              </a:rPr>
              <a:t>loss: decrease window by factor of 2</a:t>
            </a:r>
            <a:endParaRPr lang="en-US" altLang="ko-KR" sz="900" b="1" dirty="0">
              <a:ln>
                <a:solidFill>
                  <a:sysClr val="windowText" lastClr="000000"/>
                </a:solidFill>
              </a:ln>
              <a:solidFill>
                <a:srgbClr val="FF0000"/>
              </a:solidFill>
              <a:latin typeface="Kristen ITC" pitchFamily="66" charset="0"/>
              <a:ea typeface="굴림" charset="-127"/>
            </a:endParaRPr>
          </a:p>
        </p:txBody>
      </p:sp>
      <p:sp>
        <p:nvSpPr>
          <p:cNvPr id="18" name="Line 17"/>
          <p:cNvSpPr>
            <a:spLocks noChangeShapeType="1"/>
          </p:cNvSpPr>
          <p:nvPr/>
        </p:nvSpPr>
        <p:spPr bwMode="auto">
          <a:xfrm rot="18661895" flipH="1" flipV="1">
            <a:off x="3400425" y="3530422"/>
            <a:ext cx="1303337" cy="23812"/>
          </a:xfrm>
          <a:prstGeom prst="line">
            <a:avLst/>
          </a:prstGeom>
          <a:noFill/>
          <a:ln w="19050">
            <a:solidFill>
              <a:srgbClr val="FF0000"/>
            </a:solidFill>
            <a:round/>
            <a:headEnd type="triangle" w="med" len="med"/>
            <a:tailEnd/>
          </a:ln>
          <a:effectLst/>
        </p:spPr>
        <p:txBody>
          <a:bodyPr wrap="none" anchor="ctr"/>
          <a:lstStyle/>
          <a:p>
            <a:endParaRPr lang="en-US" b="1"/>
          </a:p>
        </p:txBody>
      </p:sp>
      <p:sp>
        <p:nvSpPr>
          <p:cNvPr id="19" name="Text Box 18"/>
          <p:cNvSpPr txBox="1">
            <a:spLocks noChangeArrowheads="1"/>
          </p:cNvSpPr>
          <p:nvPr/>
        </p:nvSpPr>
        <p:spPr bwMode="auto">
          <a:xfrm>
            <a:off x="4105275" y="2943046"/>
            <a:ext cx="4537075" cy="307777"/>
          </a:xfrm>
          <a:prstGeom prst="rect">
            <a:avLst/>
          </a:prstGeom>
          <a:noFill/>
          <a:ln w="9525">
            <a:noFill/>
            <a:miter lim="800000"/>
            <a:headEnd/>
            <a:tailEnd/>
          </a:ln>
          <a:effectLst/>
        </p:spPr>
        <p:txBody>
          <a:bodyPr>
            <a:spAutoFit/>
          </a:bodyPr>
          <a:lstStyle/>
          <a:p>
            <a:pPr algn="ctr" eaLnBrk="0" hangingPunct="0">
              <a:spcBef>
                <a:spcPct val="50000"/>
              </a:spcBef>
            </a:pPr>
            <a:r>
              <a:rPr lang="en-US" altLang="ko-KR" sz="1400" b="1">
                <a:ln>
                  <a:solidFill>
                    <a:sysClr val="windowText" lastClr="000000"/>
                  </a:solidFill>
                </a:ln>
                <a:solidFill>
                  <a:srgbClr val="FF0000"/>
                </a:solidFill>
                <a:latin typeface="Kristen ITC" pitchFamily="66" charset="0"/>
                <a:ea typeface="굴림" charset="-127"/>
              </a:rPr>
              <a:t>congestion avoidance: additive increase</a:t>
            </a:r>
            <a:endParaRPr lang="en-US" altLang="ko-KR" sz="900" b="1">
              <a:ln>
                <a:solidFill>
                  <a:sysClr val="windowText" lastClr="000000"/>
                </a:solidFill>
              </a:ln>
              <a:solidFill>
                <a:srgbClr val="FF0000"/>
              </a:solidFill>
              <a:latin typeface="Kristen ITC" pitchFamily="66" charset="0"/>
              <a:ea typeface="굴림" charset="-127"/>
            </a:endParaRPr>
          </a:p>
        </p:txBody>
      </p:sp>
      <p:sp>
        <p:nvSpPr>
          <p:cNvPr id="20" name="Line 19"/>
          <p:cNvSpPr>
            <a:spLocks noChangeShapeType="1"/>
          </p:cNvSpPr>
          <p:nvPr/>
        </p:nvSpPr>
        <p:spPr bwMode="auto">
          <a:xfrm flipH="1">
            <a:off x="3465513" y="3104971"/>
            <a:ext cx="981075" cy="765175"/>
          </a:xfrm>
          <a:prstGeom prst="line">
            <a:avLst/>
          </a:prstGeom>
          <a:noFill/>
          <a:ln w="19050">
            <a:solidFill>
              <a:srgbClr val="FF0000"/>
            </a:solidFill>
            <a:round/>
            <a:headEnd/>
            <a:tailEnd type="triangle" w="med" len="med"/>
          </a:ln>
          <a:effectLst/>
        </p:spPr>
        <p:txBody>
          <a:bodyPr wrap="none" anchor="ctr"/>
          <a:lstStyle/>
          <a:p>
            <a:endParaRPr lang="en-US" b="1"/>
          </a:p>
        </p:txBody>
      </p:sp>
      <p:sp>
        <p:nvSpPr>
          <p:cNvPr id="21" name="Text Box 20"/>
          <p:cNvSpPr txBox="1">
            <a:spLocks noChangeArrowheads="1"/>
          </p:cNvSpPr>
          <p:nvPr/>
        </p:nvSpPr>
        <p:spPr bwMode="auto">
          <a:xfrm>
            <a:off x="4421188" y="2741434"/>
            <a:ext cx="3392274" cy="307777"/>
          </a:xfrm>
          <a:prstGeom prst="rect">
            <a:avLst/>
          </a:prstGeom>
          <a:noFill/>
          <a:ln w="9525">
            <a:noFill/>
            <a:miter lim="800000"/>
            <a:headEnd/>
            <a:tailEnd/>
          </a:ln>
          <a:effectLst/>
        </p:spPr>
        <p:txBody>
          <a:bodyPr wrap="none">
            <a:spAutoFit/>
          </a:bodyPr>
          <a:lstStyle/>
          <a:p>
            <a:pPr algn="ctr" eaLnBrk="0" hangingPunct="0"/>
            <a:r>
              <a:rPr lang="en-US" altLang="ko-KR" sz="1400" b="1">
                <a:ln>
                  <a:solidFill>
                    <a:sysClr val="windowText" lastClr="000000"/>
                  </a:solidFill>
                </a:ln>
                <a:solidFill>
                  <a:srgbClr val="FF0000"/>
                </a:solidFill>
                <a:latin typeface="Kristen ITC" pitchFamily="66" charset="0"/>
                <a:ea typeface="굴림" charset="-127"/>
              </a:rPr>
              <a:t>loss: decrease window by factor of 2</a:t>
            </a:r>
            <a:endParaRPr lang="en-US" altLang="ko-KR" sz="900" b="1">
              <a:ln>
                <a:solidFill>
                  <a:sysClr val="windowText" lastClr="000000"/>
                </a:solidFill>
              </a:ln>
              <a:solidFill>
                <a:srgbClr val="FF0000"/>
              </a:solidFill>
              <a:latin typeface="Kristen ITC" pitchFamily="66" charset="0"/>
              <a:ea typeface="굴림" charset="-127"/>
            </a:endParaRPr>
          </a:p>
        </p:txBody>
      </p:sp>
      <p:sp>
        <p:nvSpPr>
          <p:cNvPr id="22" name="Line 21"/>
          <p:cNvSpPr>
            <a:spLocks noChangeShapeType="1"/>
          </p:cNvSpPr>
          <p:nvPr/>
        </p:nvSpPr>
        <p:spPr bwMode="auto">
          <a:xfrm rot="18661895" flipH="1" flipV="1">
            <a:off x="3256756" y="3383578"/>
            <a:ext cx="1279525" cy="14288"/>
          </a:xfrm>
          <a:prstGeom prst="line">
            <a:avLst/>
          </a:prstGeom>
          <a:noFill/>
          <a:ln w="19050">
            <a:solidFill>
              <a:srgbClr val="FF0000"/>
            </a:solidFill>
            <a:round/>
            <a:headEnd type="triangle" w="med" len="med"/>
            <a:tailEnd/>
          </a:ln>
          <a:effectLst/>
        </p:spPr>
        <p:txBody>
          <a:bodyPr wrap="none" anchor="ctr"/>
          <a:lstStyle/>
          <a:p>
            <a:endParaRPr lang="en-US" b="1"/>
          </a:p>
        </p:txBody>
      </p:sp>
      <p:sp>
        <p:nvSpPr>
          <p:cNvPr id="23" name="Line 22"/>
          <p:cNvSpPr>
            <a:spLocks noChangeShapeType="1"/>
          </p:cNvSpPr>
          <p:nvPr/>
        </p:nvSpPr>
        <p:spPr bwMode="auto">
          <a:xfrm flipH="1">
            <a:off x="3398838" y="2923996"/>
            <a:ext cx="911225" cy="889000"/>
          </a:xfrm>
          <a:prstGeom prst="line">
            <a:avLst/>
          </a:prstGeom>
          <a:noFill/>
          <a:ln w="19050">
            <a:solidFill>
              <a:srgbClr val="FF0000"/>
            </a:solidFill>
            <a:round/>
            <a:headEnd/>
            <a:tailEnd type="triangle" w="med" len="med"/>
          </a:ln>
          <a:effectLst/>
        </p:spPr>
        <p:txBody>
          <a:bodyPr wrap="none" anchor="ctr"/>
          <a:lstStyle/>
          <a:p>
            <a:endParaRPr lang="en-US" b="1"/>
          </a:p>
        </p:txBody>
      </p:sp>
      <p:sp>
        <p:nvSpPr>
          <p:cNvPr id="24" name="Line 23"/>
          <p:cNvSpPr>
            <a:spLocks noChangeShapeType="1"/>
          </p:cNvSpPr>
          <p:nvPr/>
        </p:nvSpPr>
        <p:spPr bwMode="auto">
          <a:xfrm rot="18661895" flipH="1" flipV="1">
            <a:off x="3177381" y="3320078"/>
            <a:ext cx="1279525" cy="14288"/>
          </a:xfrm>
          <a:prstGeom prst="line">
            <a:avLst/>
          </a:prstGeom>
          <a:noFill/>
          <a:ln w="19050">
            <a:solidFill>
              <a:srgbClr val="FF0000"/>
            </a:solidFill>
            <a:round/>
            <a:headEnd type="triangle" w="med" len="med"/>
            <a:tailEnd/>
          </a:ln>
          <a:effectLst/>
        </p:spPr>
        <p:txBody>
          <a:bodyPr wrap="none" anchor="ctr"/>
          <a:lstStyle/>
          <a:p>
            <a:endParaRPr lang="en-US" b="1"/>
          </a:p>
        </p:txBody>
      </p:sp>
      <p:sp>
        <p:nvSpPr>
          <p:cNvPr id="25" name="Text Box 8"/>
          <p:cNvSpPr txBox="1">
            <a:spLocks noChangeArrowheads="1"/>
          </p:cNvSpPr>
          <p:nvPr/>
        </p:nvSpPr>
        <p:spPr bwMode="auto">
          <a:xfrm>
            <a:off x="5311775" y="4643735"/>
            <a:ext cx="403225" cy="461665"/>
          </a:xfrm>
          <a:prstGeom prst="rect">
            <a:avLst/>
          </a:prstGeom>
          <a:noFill/>
          <a:ln w="9525">
            <a:noFill/>
            <a:miter lim="800000"/>
            <a:headEnd/>
            <a:tailEnd/>
          </a:ln>
          <a:effectLst/>
        </p:spPr>
        <p:txBody>
          <a:bodyPr>
            <a:spAutoFit/>
          </a:bodyPr>
          <a:lstStyle/>
          <a:p>
            <a:pPr algn="ctr" eaLnBrk="0" hangingPunct="0">
              <a:spcBef>
                <a:spcPct val="50000"/>
              </a:spcBef>
            </a:pPr>
            <a:r>
              <a:rPr lang="en-US" altLang="ko-KR" sz="2400" b="1" dirty="0">
                <a:ln>
                  <a:solidFill>
                    <a:sysClr val="windowText" lastClr="000000"/>
                  </a:solidFill>
                </a:ln>
                <a:solidFill>
                  <a:schemeClr val="tx2"/>
                </a:solidFill>
                <a:latin typeface="Microsoft Sans Serif" pitchFamily="34" charset="0"/>
                <a:ea typeface="굴림" charset="-127"/>
                <a:cs typeface="Microsoft Sans Serif" pitchFamily="34" charset="0"/>
              </a:rPr>
              <a:t>R</a:t>
            </a:r>
            <a:endParaRPr lang="en-US" altLang="ko-KR" sz="1050" b="1" dirty="0">
              <a:ln>
                <a:solidFill>
                  <a:sysClr val="windowText" lastClr="000000"/>
                </a:solidFill>
              </a:ln>
              <a:solidFill>
                <a:schemeClr val="tx2"/>
              </a:solidFill>
              <a:latin typeface="Microsoft Sans Serif" pitchFamily="34" charset="0"/>
              <a:ea typeface="굴림" charset="-127"/>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right)">
                                      <p:cBhvr>
                                        <p:cTn id="16" dur="500"/>
                                        <p:tgtEl>
                                          <p:spTgt spid="16"/>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right)">
                                      <p:cBhvr>
                                        <p:cTn id="34" dur="500"/>
                                        <p:tgtEl>
                                          <p:spTgt spid="20"/>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right)">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utoUpdateAnimBg="0"/>
      <p:bldP spid="16" grpId="0" animBg="1"/>
      <p:bldP spid="17" grpId="0" autoUpdateAnimBg="0"/>
      <p:bldP spid="18" grpId="0" animBg="1"/>
      <p:bldP spid="19" grpId="0" autoUpdateAnimBg="0"/>
      <p:bldP spid="20" grpId="0" animBg="1"/>
      <p:bldP spid="21" grpId="0" autoUpdateAnimBg="0"/>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smtClean="0">
                <a:ln>
                  <a:solidFill>
                    <a:schemeClr val="bg1"/>
                  </a:solidFill>
                </a:ln>
                <a:latin typeface="Tahoma" pitchFamily="34" charset="0"/>
                <a:cs typeface="Tahoma" pitchFamily="34" charset="0"/>
              </a:rPr>
              <a:t>b) </a:t>
            </a:r>
            <a:r>
              <a:rPr lang="en-US" sz="4800" b="1" dirty="0" smtClean="0">
                <a:ln>
                  <a:solidFill>
                    <a:schemeClr val="tx1"/>
                  </a:solidFill>
                </a:ln>
                <a:solidFill>
                  <a:schemeClr val="bg1"/>
                </a:solidFill>
                <a:latin typeface="Tahoma" pitchFamily="34" charset="0"/>
                <a:cs typeface="Tahoma" pitchFamily="34" charset="0"/>
              </a:rPr>
              <a:t>Slow Start</a:t>
            </a:r>
            <a:endParaRPr lang="th-TH" sz="4800" b="1" kern="1200" dirty="0">
              <a:ln>
                <a:solidFill>
                  <a:schemeClr val="bg2"/>
                </a:solidFill>
              </a:ln>
              <a:latin typeface="Tahoma" pitchFamily="34" charset="0"/>
              <a:ea typeface="+mn-ea"/>
              <a:cs typeface="Tahoma" pitchFamily="34" charset="0"/>
            </a:endParaRPr>
          </a:p>
        </p:txBody>
      </p:sp>
      <p:pic>
        <p:nvPicPr>
          <p:cNvPr id="2050" name="Picture 2"/>
          <p:cNvPicPr>
            <a:picLocks noChangeAspect="1" noChangeArrowheads="1"/>
          </p:cNvPicPr>
          <p:nvPr/>
        </p:nvPicPr>
        <p:blipFill>
          <a:blip r:embed="rId3"/>
          <a:srcRect l="6994" t="4193" r="16066"/>
          <a:stretch>
            <a:fillRect/>
          </a:stretch>
        </p:blipFill>
        <p:spPr bwMode="auto">
          <a:xfrm>
            <a:off x="2667000" y="1447800"/>
            <a:ext cx="3352800" cy="5410200"/>
          </a:xfrm>
          <a:prstGeom prst="rect">
            <a:avLst/>
          </a:prstGeom>
          <a:noFill/>
          <a:ln w="9525">
            <a:noFill/>
            <a:miter lim="800000"/>
            <a:headEnd/>
            <a:tailEnd/>
          </a:ln>
        </p:spPr>
      </p:pic>
      <p:sp>
        <p:nvSpPr>
          <p:cNvPr id="5" name="TextBox 4"/>
          <p:cNvSpPr txBox="1"/>
          <p:nvPr/>
        </p:nvSpPr>
        <p:spPr>
          <a:xfrm>
            <a:off x="914400" y="1295400"/>
            <a:ext cx="1828800" cy="523220"/>
          </a:xfrm>
          <a:prstGeom prst="rect">
            <a:avLst/>
          </a:prstGeom>
          <a:noFill/>
        </p:spPr>
        <p:txBody>
          <a:bodyPr wrap="square" rtlCol="0">
            <a:spAutoFit/>
          </a:bodyPr>
          <a:lstStyle/>
          <a:p>
            <a:pPr algn="ctr" rtl="0"/>
            <a:r>
              <a:rPr lang="en-US" sz="2800" b="1" kern="1200" dirty="0" smtClean="0">
                <a:ln>
                  <a:solidFill>
                    <a:schemeClr val="tx1"/>
                  </a:solidFill>
                </a:ln>
                <a:solidFill>
                  <a:schemeClr val="tx2"/>
                </a:solidFill>
                <a:latin typeface="Arial" pitchFamily="34" charset="0"/>
                <a:ea typeface="+mn-ea"/>
                <a:cs typeface="Arial" pitchFamily="34" charset="0"/>
              </a:rPr>
              <a:t>Source</a:t>
            </a:r>
            <a:endParaRPr lang="en-US" sz="2800" b="1" kern="1200" dirty="0">
              <a:ln>
                <a:solidFill>
                  <a:schemeClr val="tx1"/>
                </a:solidFill>
              </a:ln>
              <a:solidFill>
                <a:schemeClr val="tx2"/>
              </a:solidFill>
              <a:latin typeface="Arial" pitchFamily="34" charset="0"/>
              <a:ea typeface="+mn-ea"/>
              <a:cs typeface="Arial" pitchFamily="34" charset="0"/>
            </a:endParaRPr>
          </a:p>
        </p:txBody>
      </p:sp>
      <p:sp>
        <p:nvSpPr>
          <p:cNvPr id="6" name="TextBox 5"/>
          <p:cNvSpPr txBox="1"/>
          <p:nvPr/>
        </p:nvSpPr>
        <p:spPr>
          <a:xfrm>
            <a:off x="6019800" y="1295400"/>
            <a:ext cx="2286000" cy="523220"/>
          </a:xfrm>
          <a:prstGeom prst="rect">
            <a:avLst/>
          </a:prstGeom>
          <a:noFill/>
        </p:spPr>
        <p:txBody>
          <a:bodyPr wrap="square" rtlCol="0">
            <a:spAutoFit/>
          </a:bodyPr>
          <a:lstStyle/>
          <a:p>
            <a:pPr algn="ctr" rtl="0"/>
            <a:r>
              <a:rPr lang="en-US" sz="2800" b="1" kern="1200" dirty="0" smtClean="0">
                <a:ln>
                  <a:solidFill>
                    <a:schemeClr val="tx1"/>
                  </a:solidFill>
                </a:ln>
                <a:solidFill>
                  <a:schemeClr val="tx2"/>
                </a:solidFill>
                <a:latin typeface="Arial" pitchFamily="34" charset="0"/>
                <a:ea typeface="+mn-ea"/>
                <a:cs typeface="Arial" pitchFamily="34" charset="0"/>
              </a:rPr>
              <a:t>Destination</a:t>
            </a:r>
            <a:endParaRPr lang="en-US" sz="2800" b="1" kern="1200" dirty="0">
              <a:ln>
                <a:solidFill>
                  <a:schemeClr val="tx1"/>
                </a:solidFill>
              </a:ln>
              <a:solidFill>
                <a:schemeClr val="tx2"/>
              </a:solidFill>
              <a:latin typeface="Arial" pitchFamily="34" charset="0"/>
              <a:ea typeface="+mn-ea"/>
              <a:cs typeface="Arial" pitchFamily="34" charset="0"/>
            </a:endParaRPr>
          </a:p>
        </p:txBody>
      </p:sp>
      <p:sp>
        <p:nvSpPr>
          <p:cNvPr id="9" name="Oval 8"/>
          <p:cNvSpPr>
            <a:spLocks noChangeAspect="1"/>
          </p:cNvSpPr>
          <p:nvPr/>
        </p:nvSpPr>
        <p:spPr>
          <a:xfrm>
            <a:off x="2636520" y="2438400"/>
            <a:ext cx="487680" cy="48768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a:spLocks noChangeAspect="1"/>
          </p:cNvSpPr>
          <p:nvPr/>
        </p:nvSpPr>
        <p:spPr>
          <a:xfrm>
            <a:off x="2514600" y="3581400"/>
            <a:ext cx="685800" cy="685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a:spLocks noChangeAspect="1"/>
          </p:cNvSpPr>
          <p:nvPr/>
        </p:nvSpPr>
        <p:spPr>
          <a:xfrm>
            <a:off x="2286000" y="4648200"/>
            <a:ext cx="1143000" cy="11430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a:spLocks noChangeAspect="1"/>
          </p:cNvSpPr>
          <p:nvPr/>
        </p:nvSpPr>
        <p:spPr>
          <a:xfrm>
            <a:off x="2590800" y="1295400"/>
            <a:ext cx="487680" cy="48768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xit" presetSubtype="0" fill="hold" grpId="1" nodeType="afterEffect">
                                  <p:stCondLst>
                                    <p:cond delay="0"/>
                                  </p:stCondLst>
                                  <p:childTnLst>
                                    <p:animEffect transition="out" filter="fade">
                                      <p:cBhvr>
                                        <p:cTn id="10" dur="2000"/>
                                        <p:tgtEl>
                                          <p:spTgt spid="9"/>
                                        </p:tgtEl>
                                      </p:cBhvr>
                                    </p:animEffect>
                                    <p:set>
                                      <p:cBhvr>
                                        <p:cTn id="11" dur="1" fill="hold">
                                          <p:stCondLst>
                                            <p:cond delay="1999"/>
                                          </p:stCondLst>
                                        </p:cTn>
                                        <p:tgtEl>
                                          <p:spTgt spid="9"/>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2000"/>
                                        <p:tgtEl>
                                          <p:spTgt spid="12"/>
                                        </p:tgtEl>
                                      </p:cBhvr>
                                    </p:animEffect>
                                  </p:childTnLst>
                                </p:cTn>
                              </p:par>
                            </p:childTnLst>
                          </p:cTn>
                        </p:par>
                        <p:par>
                          <p:cTn id="18" fill="hold">
                            <p:stCondLst>
                              <p:cond delay="4000"/>
                            </p:stCondLst>
                            <p:childTnLst>
                              <p:par>
                                <p:cTn id="19" presetID="10" presetClass="exit" presetSubtype="0" fill="hold" grpId="1" nodeType="afterEffect">
                                  <p:stCondLst>
                                    <p:cond delay="0"/>
                                  </p:stCondLst>
                                  <p:childTnLst>
                                    <p:animEffect transition="out" filter="fade">
                                      <p:cBhvr>
                                        <p:cTn id="20" dur="2000"/>
                                        <p:tgtEl>
                                          <p:spTgt spid="12"/>
                                        </p:tgtEl>
                                      </p:cBhvr>
                                    </p:animEffect>
                                    <p:set>
                                      <p:cBhvr>
                                        <p:cTn id="21" dur="1" fill="hold">
                                          <p:stCondLst>
                                            <p:cond delay="1999"/>
                                          </p:stCondLst>
                                        </p:cTn>
                                        <p:tgtEl>
                                          <p:spTgt spid="12"/>
                                        </p:tgtEl>
                                        <p:attrNameLst>
                                          <p:attrName>style.visibility</p:attrName>
                                        </p:attrNameLst>
                                      </p:cBhvr>
                                      <p:to>
                                        <p:strVal val="hidden"/>
                                      </p:to>
                                    </p:set>
                                  </p:childTnLst>
                                </p:cTn>
                              </p:par>
                            </p:childTnLst>
                          </p:cTn>
                        </p:par>
                        <p:par>
                          <p:cTn id="22" fill="hold">
                            <p:stCondLst>
                              <p:cond delay="6000"/>
                            </p:stCondLst>
                            <p:childTnLst>
                              <p:par>
                                <p:cTn id="23" presetID="10" presetClass="exit" presetSubtype="0" fill="hold" grpId="1" nodeType="afterEffect">
                                  <p:stCondLst>
                                    <p:cond delay="0"/>
                                  </p:stCondLst>
                                  <p:childTnLst>
                                    <p:animEffect transition="out" filter="fade">
                                      <p:cBhvr>
                                        <p:cTn id="24" dur="2000"/>
                                        <p:tgtEl>
                                          <p:spTgt spid="10"/>
                                        </p:tgtEl>
                                      </p:cBhvr>
                                    </p:animEffect>
                                    <p:set>
                                      <p:cBhvr>
                                        <p:cTn id="25" dur="1" fill="hold">
                                          <p:stCondLst>
                                            <p:cond delay="1999"/>
                                          </p:stCondLst>
                                        </p:cTn>
                                        <p:tgtEl>
                                          <p:spTgt spid="10"/>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000"/>
                                        <p:tgtEl>
                                          <p:spTgt spid="11"/>
                                        </p:tgtEl>
                                      </p:cBhvr>
                                    </p:animEffect>
                                  </p:childTnLst>
                                </p:cTn>
                              </p:par>
                            </p:childTnLst>
                          </p:cTn>
                        </p:par>
                        <p:par>
                          <p:cTn id="29" fill="hold">
                            <p:stCondLst>
                              <p:cond delay="8000"/>
                            </p:stCondLst>
                            <p:childTnLst>
                              <p:par>
                                <p:cTn id="30" presetID="10" presetClass="exit" presetSubtype="0" fill="hold" grpId="1" nodeType="afterEffect">
                                  <p:stCondLst>
                                    <p:cond delay="0"/>
                                  </p:stCondLst>
                                  <p:childTnLst>
                                    <p:animEffect transition="out" filter="fade">
                                      <p:cBhvr>
                                        <p:cTn id="31" dur="2000"/>
                                        <p:tgtEl>
                                          <p:spTgt spid="11"/>
                                        </p:tgtEl>
                                      </p:cBhvr>
                                    </p:animEffect>
                                    <p:set>
                                      <p:cBhvr>
                                        <p:cTn id="32"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smtClean="0">
                <a:ln>
                  <a:solidFill>
                    <a:schemeClr val="tx1"/>
                  </a:solidFill>
                </a:ln>
                <a:solidFill>
                  <a:schemeClr val="bg1"/>
                </a:solidFill>
                <a:latin typeface="Tahoma" pitchFamily="34" charset="0"/>
                <a:cs typeface="Tahoma" pitchFamily="34" charset="0"/>
              </a:rPr>
              <a:t>Slow Start and Congestion-Avoidance</a:t>
            </a:r>
            <a:endParaRPr lang="th-TH" sz="4800" b="1" kern="1200" dirty="0">
              <a:ln>
                <a:solidFill>
                  <a:schemeClr val="bg2"/>
                </a:solidFill>
              </a:ln>
              <a:latin typeface="Tahoma" pitchFamily="34" charset="0"/>
              <a:ea typeface="+mn-ea"/>
              <a:cs typeface="Tahoma" pitchFamily="34" charset="0"/>
            </a:endParaRPr>
          </a:p>
        </p:txBody>
      </p:sp>
      <p:pic>
        <p:nvPicPr>
          <p:cNvPr id="3074" name="Picture 2"/>
          <p:cNvPicPr>
            <a:picLocks noChangeAspect="1" noChangeArrowheads="1"/>
          </p:cNvPicPr>
          <p:nvPr/>
        </p:nvPicPr>
        <p:blipFill>
          <a:blip r:embed="rId3"/>
          <a:srcRect/>
          <a:stretch>
            <a:fillRect/>
          </a:stretch>
        </p:blipFill>
        <p:spPr bwMode="auto">
          <a:xfrm>
            <a:off x="0" y="1600200"/>
            <a:ext cx="9163050" cy="2705100"/>
          </a:xfrm>
          <a:prstGeom prst="rect">
            <a:avLst/>
          </a:prstGeom>
          <a:noFill/>
          <a:ln w="9525">
            <a:noFill/>
            <a:miter lim="800000"/>
            <a:headEnd/>
            <a:tailEnd/>
          </a:ln>
        </p:spPr>
      </p:pic>
      <p:grpSp>
        <p:nvGrpSpPr>
          <p:cNvPr id="20" name="Group 19"/>
          <p:cNvGrpSpPr/>
          <p:nvPr/>
        </p:nvGrpSpPr>
        <p:grpSpPr>
          <a:xfrm>
            <a:off x="0" y="2743200"/>
            <a:ext cx="3780202" cy="1664732"/>
            <a:chOff x="0" y="2743200"/>
            <a:chExt cx="3780202" cy="1664732"/>
          </a:xfrm>
        </p:grpSpPr>
        <p:sp>
          <p:nvSpPr>
            <p:cNvPr id="15" name="Rectangle 14"/>
            <p:cNvSpPr/>
            <p:nvPr/>
          </p:nvSpPr>
          <p:spPr>
            <a:xfrm>
              <a:off x="0" y="4038600"/>
              <a:ext cx="3780202" cy="369332"/>
            </a:xfrm>
            <a:prstGeom prst="rect">
              <a:avLst/>
            </a:prstGeom>
            <a:ln w="28575">
              <a:solidFill>
                <a:schemeClr val="accent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Congestion Window Size (in KB)</a:t>
              </a:r>
            </a:p>
          </p:txBody>
        </p:sp>
        <p:cxnSp>
          <p:nvCxnSpPr>
            <p:cNvPr id="18" name="Straight Arrow Connector 17"/>
            <p:cNvCxnSpPr/>
            <p:nvPr/>
          </p:nvCxnSpPr>
          <p:spPr>
            <a:xfrm rot="5400000">
              <a:off x="495300" y="3086100"/>
              <a:ext cx="1295400" cy="609600"/>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447800" y="762000"/>
            <a:ext cx="1143262" cy="838200"/>
            <a:chOff x="1447800" y="762000"/>
            <a:chExt cx="1143262" cy="838200"/>
          </a:xfrm>
        </p:grpSpPr>
        <p:sp>
          <p:nvSpPr>
            <p:cNvPr id="21" name="Rectangle 20"/>
            <p:cNvSpPr/>
            <p:nvPr/>
          </p:nvSpPr>
          <p:spPr>
            <a:xfrm>
              <a:off x="1447800" y="762000"/>
              <a:ext cx="1143262" cy="369332"/>
            </a:xfrm>
            <a:prstGeom prst="rect">
              <a:avLst/>
            </a:prstGeom>
            <a:ln w="28575">
              <a:solidFill>
                <a:schemeClr val="accent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time out</a:t>
              </a:r>
            </a:p>
          </p:txBody>
        </p:sp>
        <p:cxnSp>
          <p:nvCxnSpPr>
            <p:cNvPr id="23" name="Straight Arrow Connector 22"/>
            <p:cNvCxnSpPr>
              <a:endCxn id="21" idx="2"/>
            </p:cNvCxnSpPr>
            <p:nvPr/>
          </p:nvCxnSpPr>
          <p:spPr>
            <a:xfrm rot="16200000" flipV="1">
              <a:off x="1956382" y="1194381"/>
              <a:ext cx="468868" cy="342769"/>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2809123" y="762000"/>
            <a:ext cx="3820277" cy="926069"/>
            <a:chOff x="2809123" y="762000"/>
            <a:chExt cx="3820277" cy="926069"/>
          </a:xfrm>
        </p:grpSpPr>
        <p:sp>
          <p:nvSpPr>
            <p:cNvPr id="22" name="Rectangle 21"/>
            <p:cNvSpPr/>
            <p:nvPr/>
          </p:nvSpPr>
          <p:spPr>
            <a:xfrm>
              <a:off x="2809123" y="762000"/>
              <a:ext cx="3820277" cy="369332"/>
            </a:xfrm>
            <a:prstGeom prst="rect">
              <a:avLst/>
            </a:prstGeom>
            <a:ln w="28575">
              <a:solidFill>
                <a:schemeClr val="accent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time when packet is transmitted</a:t>
              </a:r>
            </a:p>
          </p:txBody>
        </p:sp>
        <p:cxnSp>
          <p:nvCxnSpPr>
            <p:cNvPr id="26" name="Straight Arrow Connector 25"/>
            <p:cNvCxnSpPr/>
            <p:nvPr/>
          </p:nvCxnSpPr>
          <p:spPr>
            <a:xfrm rot="5400000" flipH="1" flipV="1">
              <a:off x="3118367" y="1301234"/>
              <a:ext cx="621269" cy="152402"/>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1295400" y="2373868"/>
            <a:ext cx="7772400" cy="2655332"/>
            <a:chOff x="1295400" y="2209800"/>
            <a:chExt cx="7772400" cy="2655332"/>
          </a:xfrm>
        </p:grpSpPr>
        <p:sp>
          <p:nvSpPr>
            <p:cNvPr id="13" name="TextBox 12"/>
            <p:cNvSpPr txBox="1"/>
            <p:nvPr/>
          </p:nvSpPr>
          <p:spPr>
            <a:xfrm>
              <a:off x="1295400" y="4495800"/>
              <a:ext cx="7772400" cy="369332"/>
            </a:xfrm>
            <a:prstGeom prst="rect">
              <a:avLst/>
            </a:prstGeom>
            <a:noFill/>
            <a:ln w="28575">
              <a:solidFill>
                <a:schemeClr val="accent2"/>
              </a:solidFill>
            </a:ln>
          </p:spPr>
          <p:txBody>
            <a:bodyPr wrap="square" rtlCol="0">
              <a:spAutoFit/>
            </a:bodyPr>
            <a:lstStyle/>
            <a:p>
              <a:pPr marL="1489075" indent="-1489075" rtl="0"/>
              <a:r>
                <a:rPr lang="en-US" b="1" dirty="0" smtClean="0">
                  <a:ln>
                    <a:solidFill>
                      <a:schemeClr val="tx1"/>
                    </a:solidFill>
                  </a:ln>
                  <a:solidFill>
                    <a:srgbClr val="C00000"/>
                  </a:solidFill>
                  <a:latin typeface="Kristen ITC" pitchFamily="66" charset="0"/>
                  <a:cs typeface="Arial" pitchFamily="34" charset="0"/>
                </a:rPr>
                <a:t>time of 1</a:t>
              </a:r>
              <a:r>
                <a:rPr lang="en-US" b="1" baseline="30000" dirty="0" smtClean="0">
                  <a:ln>
                    <a:solidFill>
                      <a:schemeClr val="tx1"/>
                    </a:solidFill>
                  </a:ln>
                  <a:solidFill>
                    <a:srgbClr val="C00000"/>
                  </a:solidFill>
                  <a:latin typeface="Kristen ITC" pitchFamily="66" charset="0"/>
                  <a:cs typeface="Arial" pitchFamily="34" charset="0"/>
                </a:rPr>
                <a:t>st</a:t>
              </a:r>
              <a:r>
                <a:rPr lang="en-US" b="1" dirty="0" smtClean="0">
                  <a:ln>
                    <a:solidFill>
                      <a:schemeClr val="tx1"/>
                    </a:solidFill>
                  </a:ln>
                  <a:solidFill>
                    <a:srgbClr val="C00000"/>
                  </a:solidFill>
                  <a:latin typeface="Kristen ITC" pitchFamily="66" charset="0"/>
                  <a:cs typeface="Arial" pitchFamily="34" charset="0"/>
                </a:rPr>
                <a:t> transmission of packet that was retransmitted eventually</a:t>
              </a:r>
              <a:endParaRPr lang="en-US" b="1" kern="1200" dirty="0">
                <a:ln>
                  <a:solidFill>
                    <a:schemeClr val="tx1"/>
                  </a:solidFill>
                </a:ln>
                <a:solidFill>
                  <a:srgbClr val="C00000"/>
                </a:solidFill>
                <a:latin typeface="Kristen ITC" pitchFamily="66" charset="0"/>
                <a:cs typeface="Arial" pitchFamily="34" charset="0"/>
              </a:endParaRPr>
            </a:p>
          </p:txBody>
        </p:sp>
        <p:cxnSp>
          <p:nvCxnSpPr>
            <p:cNvPr id="28" name="Straight Arrow Connector 27"/>
            <p:cNvCxnSpPr/>
            <p:nvPr/>
          </p:nvCxnSpPr>
          <p:spPr>
            <a:xfrm rot="16200000" flipH="1">
              <a:off x="4152899" y="2400299"/>
              <a:ext cx="2286000" cy="1905002"/>
            </a:xfrm>
            <a:prstGeom prst="straightConnector1">
              <a:avLst/>
            </a:prstGeom>
            <a:ln w="76200">
              <a:solidFill>
                <a:schemeClr val="accent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0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20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2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smtClean="0">
                <a:ln>
                  <a:solidFill>
                    <a:schemeClr val="tx1"/>
                  </a:solidFill>
                </a:ln>
                <a:solidFill>
                  <a:schemeClr val="bg1"/>
                </a:solidFill>
                <a:latin typeface="Tahoma" pitchFamily="34" charset="0"/>
                <a:cs typeface="Tahoma" pitchFamily="34" charset="0"/>
              </a:rPr>
              <a:t>Slow Start and Congestion-Avoidance</a:t>
            </a:r>
            <a:endParaRPr lang="th-TH" sz="4800" b="1" kern="1200" dirty="0">
              <a:ln>
                <a:solidFill>
                  <a:schemeClr val="bg2"/>
                </a:solidFill>
              </a:ln>
              <a:latin typeface="Tahoma" pitchFamily="34" charset="0"/>
              <a:ea typeface="+mn-ea"/>
              <a:cs typeface="Tahoma" pitchFamily="34" charset="0"/>
            </a:endParaRPr>
          </a:p>
        </p:txBody>
      </p:sp>
      <p:pic>
        <p:nvPicPr>
          <p:cNvPr id="4" name="Picture 5"/>
          <p:cNvPicPr>
            <a:picLocks noChangeAspect="1" noChangeArrowheads="1"/>
          </p:cNvPicPr>
          <p:nvPr/>
        </p:nvPicPr>
        <p:blipFill>
          <a:blip r:embed="rId3"/>
          <a:srcRect/>
          <a:stretch>
            <a:fillRect/>
          </a:stretch>
        </p:blipFill>
        <p:spPr bwMode="auto">
          <a:xfrm>
            <a:off x="76200" y="1905000"/>
            <a:ext cx="8610600" cy="4732338"/>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t="68544"/>
          <a:stretch>
            <a:fillRect/>
          </a:stretch>
        </p:blipFill>
        <p:spPr bwMode="auto">
          <a:xfrm>
            <a:off x="3946359" y="990600"/>
            <a:ext cx="5045241" cy="1981200"/>
          </a:xfrm>
          <a:prstGeom prst="rect">
            <a:avLst/>
          </a:prstGeom>
          <a:noFill/>
          <a:ln w="9525">
            <a:solidFill>
              <a:schemeClr val="tx1"/>
            </a:solidFill>
            <a:miter lim="800000"/>
            <a:headEnd/>
            <a:tailEnd/>
          </a:ln>
          <a:effectLst/>
        </p:spPr>
      </p:pic>
      <p:grpSp>
        <p:nvGrpSpPr>
          <p:cNvPr id="10" name="Group 9"/>
          <p:cNvGrpSpPr/>
          <p:nvPr/>
        </p:nvGrpSpPr>
        <p:grpSpPr>
          <a:xfrm>
            <a:off x="4343400" y="3602736"/>
            <a:ext cx="4038600" cy="2468880"/>
            <a:chOff x="4343400" y="3602736"/>
            <a:chExt cx="4038600" cy="2468880"/>
          </a:xfrm>
        </p:grpSpPr>
        <p:sp>
          <p:nvSpPr>
            <p:cNvPr id="8" name="Rectangle 7"/>
            <p:cNvSpPr/>
            <p:nvPr/>
          </p:nvSpPr>
          <p:spPr>
            <a:xfrm>
              <a:off x="4572000" y="3602736"/>
              <a:ext cx="3810000" cy="2468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343400" y="3810000"/>
              <a:ext cx="381000" cy="2249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p:cNvSpPr/>
          <p:nvPr/>
        </p:nvSpPr>
        <p:spPr>
          <a:xfrm>
            <a:off x="4114800" y="3160776"/>
            <a:ext cx="914400" cy="268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noChangeArrowheads="1"/>
          </p:cNvPicPr>
          <p:nvPr/>
        </p:nvPicPr>
        <p:blipFill>
          <a:blip r:embed="rId4"/>
          <a:srcRect b="44388"/>
          <a:stretch>
            <a:fillRect/>
          </a:stretch>
        </p:blipFill>
        <p:spPr bwMode="auto">
          <a:xfrm>
            <a:off x="4930516" y="2057400"/>
            <a:ext cx="4061084" cy="28194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11"/>
                                        </p:tgtEl>
                                      </p:cBhvr>
                                    </p:animEffect>
                                    <p:set>
                                      <p:cBhvr>
                                        <p:cTn id="12" dur="1" fill="hold">
                                          <p:stCondLst>
                                            <p:cond delay="1999"/>
                                          </p:stCondLst>
                                        </p:cTn>
                                        <p:tgtEl>
                                          <p:spTgt spid="11"/>
                                        </p:tgtEl>
                                        <p:attrNameLst>
                                          <p:attrName>style.visibility</p:attrName>
                                        </p:attrNameLst>
                                      </p:cBhvr>
                                      <p:to>
                                        <p:strVal val="hidden"/>
                                      </p:to>
                                    </p:set>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2000"/>
                                        <p:tgtEl>
                                          <p:spTgt spid="10"/>
                                        </p:tgtEl>
                                      </p:cBhvr>
                                    </p:animEffect>
                                    <p:set>
                                      <p:cBhvr>
                                        <p:cTn id="16" dur="1" fill="hold">
                                          <p:stCondLst>
                                            <p:cond delay="1999"/>
                                          </p:stCondLst>
                                        </p:cTn>
                                        <p:tgtEl>
                                          <p:spTgt spid="10"/>
                                        </p:tgtEl>
                                        <p:attrNameLst>
                                          <p:attrName>style.visibility</p:attrName>
                                        </p:attrNameLst>
                                      </p:cBhvr>
                                      <p:to>
                                        <p:strVal val="hidden"/>
                                      </p:to>
                                    </p:set>
                                  </p:childTnLst>
                                </p:cTn>
                              </p:par>
                            </p:childTnLst>
                          </p:cTn>
                        </p:par>
                        <p:par>
                          <p:cTn id="17" fill="hold">
                            <p:stCondLst>
                              <p:cond delay="40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3"/>
          <p:cNvSpPr>
            <a:spLocks noChangeArrowheads="1"/>
          </p:cNvSpPr>
          <p:nvPr/>
        </p:nvSpPr>
        <p:spPr bwMode="auto">
          <a:xfrm>
            <a:off x="889000" y="4546600"/>
            <a:ext cx="244475" cy="347663"/>
          </a:xfrm>
          <a:prstGeom prst="rect">
            <a:avLst/>
          </a:prstGeom>
          <a:solidFill>
            <a:srgbClr val="00CC00"/>
          </a:solidFill>
          <a:ln w="9525">
            <a:solidFill>
              <a:schemeClr val="tx1"/>
            </a:solidFill>
            <a:miter lim="800000"/>
            <a:headEnd/>
            <a:tailEnd/>
          </a:ln>
          <a:effectLst/>
        </p:spPr>
        <p:txBody>
          <a:bodyPr wrap="none" anchor="ctr"/>
          <a:lstStyle/>
          <a:p>
            <a:pPr algn="ctr">
              <a:buFontTx/>
              <a:buNone/>
            </a:pPr>
            <a:r>
              <a:rPr lang="en-US" sz="2000" b="1"/>
              <a:t>SS</a:t>
            </a:r>
          </a:p>
        </p:txBody>
      </p:sp>
      <p:sp>
        <p:nvSpPr>
          <p:cNvPr id="76" name="Freeform 4"/>
          <p:cNvSpPr>
            <a:spLocks/>
          </p:cNvSpPr>
          <p:nvPr/>
        </p:nvSpPr>
        <p:spPr bwMode="auto">
          <a:xfrm>
            <a:off x="889000" y="3606800"/>
            <a:ext cx="261938" cy="862013"/>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77" name="Line 5"/>
          <p:cNvSpPr>
            <a:spLocks noChangeShapeType="1"/>
          </p:cNvSpPr>
          <p:nvPr/>
        </p:nvSpPr>
        <p:spPr bwMode="auto">
          <a:xfrm flipV="1">
            <a:off x="1146175" y="2279650"/>
            <a:ext cx="1635125" cy="1327150"/>
          </a:xfrm>
          <a:prstGeom prst="line">
            <a:avLst/>
          </a:prstGeom>
          <a:noFill/>
          <a:ln w="38100">
            <a:solidFill>
              <a:srgbClr val="0066FF"/>
            </a:solidFill>
            <a:miter lim="800000"/>
            <a:headEnd/>
            <a:tailEnd/>
          </a:ln>
          <a:effectLst/>
        </p:spPr>
        <p:txBody>
          <a:bodyPr/>
          <a:lstStyle/>
          <a:p>
            <a:endParaRPr lang="en-US" sz="2000" b="1"/>
          </a:p>
        </p:txBody>
      </p:sp>
      <p:sp>
        <p:nvSpPr>
          <p:cNvPr id="78" name="Freeform 6"/>
          <p:cNvSpPr>
            <a:spLocks/>
          </p:cNvSpPr>
          <p:nvPr/>
        </p:nvSpPr>
        <p:spPr bwMode="auto">
          <a:xfrm>
            <a:off x="2716213" y="3473450"/>
            <a:ext cx="274637" cy="992188"/>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79" name="Line 7"/>
          <p:cNvSpPr>
            <a:spLocks noChangeShapeType="1"/>
          </p:cNvSpPr>
          <p:nvPr/>
        </p:nvSpPr>
        <p:spPr bwMode="auto">
          <a:xfrm flipV="1">
            <a:off x="2986088" y="2894013"/>
            <a:ext cx="693737" cy="568325"/>
          </a:xfrm>
          <a:prstGeom prst="line">
            <a:avLst/>
          </a:prstGeom>
          <a:noFill/>
          <a:ln w="38100">
            <a:solidFill>
              <a:srgbClr val="0066FF"/>
            </a:solidFill>
            <a:miter lim="800000"/>
            <a:headEnd/>
            <a:tailEnd/>
          </a:ln>
          <a:effectLst/>
        </p:spPr>
        <p:txBody>
          <a:bodyPr/>
          <a:lstStyle/>
          <a:p>
            <a:endParaRPr lang="en-US" sz="2000" b="1"/>
          </a:p>
        </p:txBody>
      </p:sp>
      <p:sp>
        <p:nvSpPr>
          <p:cNvPr id="80" name="Freeform 8"/>
          <p:cNvSpPr>
            <a:spLocks/>
          </p:cNvSpPr>
          <p:nvPr/>
        </p:nvSpPr>
        <p:spPr bwMode="auto">
          <a:xfrm>
            <a:off x="3679825" y="3806825"/>
            <a:ext cx="260350" cy="644525"/>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81" name="Line 9"/>
          <p:cNvSpPr>
            <a:spLocks noChangeShapeType="1"/>
          </p:cNvSpPr>
          <p:nvPr/>
        </p:nvSpPr>
        <p:spPr bwMode="auto">
          <a:xfrm flipV="1">
            <a:off x="3937000" y="2028825"/>
            <a:ext cx="2290763" cy="1792288"/>
          </a:xfrm>
          <a:prstGeom prst="line">
            <a:avLst/>
          </a:prstGeom>
          <a:noFill/>
          <a:ln w="38100">
            <a:solidFill>
              <a:srgbClr val="0066FF"/>
            </a:solidFill>
            <a:miter lim="800000"/>
            <a:headEnd/>
            <a:tailEnd/>
          </a:ln>
          <a:effectLst/>
        </p:spPr>
        <p:txBody>
          <a:bodyPr/>
          <a:lstStyle/>
          <a:p>
            <a:endParaRPr lang="en-US" sz="2000" b="1"/>
          </a:p>
        </p:txBody>
      </p:sp>
      <p:sp>
        <p:nvSpPr>
          <p:cNvPr id="82" name="Freeform 10"/>
          <p:cNvSpPr>
            <a:spLocks/>
          </p:cNvSpPr>
          <p:nvPr/>
        </p:nvSpPr>
        <p:spPr bwMode="auto">
          <a:xfrm>
            <a:off x="6254750" y="3340100"/>
            <a:ext cx="363538" cy="1135063"/>
          </a:xfrm>
          <a:custGeom>
            <a:avLst/>
            <a:gdLst/>
            <a:ahLst/>
            <a:cxnLst>
              <a:cxn ang="0">
                <a:pos x="0" y="543"/>
              </a:cxn>
              <a:cxn ang="0">
                <a:pos x="65" y="519"/>
              </a:cxn>
              <a:cxn ang="0">
                <a:pos x="97" y="478"/>
              </a:cxn>
              <a:cxn ang="0">
                <a:pos x="113" y="430"/>
              </a:cxn>
              <a:cxn ang="0">
                <a:pos x="146" y="267"/>
              </a:cxn>
              <a:cxn ang="0">
                <a:pos x="162" y="113"/>
              </a:cxn>
              <a:cxn ang="0">
                <a:pos x="162" y="0"/>
              </a:cxn>
            </a:cxnLst>
            <a:rect l="0" t="0" r="r" b="b"/>
            <a:pathLst>
              <a:path w="165" h="543">
                <a:moveTo>
                  <a:pt x="0" y="543"/>
                </a:moveTo>
                <a:cubicBezTo>
                  <a:pt x="24" y="536"/>
                  <a:pt x="49" y="530"/>
                  <a:pt x="65" y="519"/>
                </a:cubicBezTo>
                <a:cubicBezTo>
                  <a:pt x="81" y="508"/>
                  <a:pt x="89" y="493"/>
                  <a:pt x="97" y="478"/>
                </a:cubicBezTo>
                <a:cubicBezTo>
                  <a:pt x="105" y="463"/>
                  <a:pt x="105" y="465"/>
                  <a:pt x="113" y="430"/>
                </a:cubicBezTo>
                <a:cubicBezTo>
                  <a:pt x="121" y="395"/>
                  <a:pt x="138" y="320"/>
                  <a:pt x="146" y="267"/>
                </a:cubicBezTo>
                <a:cubicBezTo>
                  <a:pt x="154" y="214"/>
                  <a:pt x="159" y="157"/>
                  <a:pt x="162" y="113"/>
                </a:cubicBezTo>
                <a:cubicBezTo>
                  <a:pt x="165" y="69"/>
                  <a:pt x="162" y="19"/>
                  <a:pt x="162" y="0"/>
                </a:cubicBezTo>
              </a:path>
            </a:pathLst>
          </a:custGeom>
          <a:noFill/>
          <a:ln w="38100" cap="flat" cmpd="sng">
            <a:solidFill>
              <a:srgbClr val="33CC33"/>
            </a:solidFill>
            <a:prstDash val="solid"/>
            <a:miter lim="800000"/>
            <a:headEnd/>
            <a:tailEnd/>
          </a:ln>
          <a:effectLst/>
        </p:spPr>
        <p:txBody>
          <a:bodyPr/>
          <a:lstStyle/>
          <a:p>
            <a:endParaRPr lang="en-US" sz="2000" b="1"/>
          </a:p>
        </p:txBody>
      </p:sp>
      <p:sp>
        <p:nvSpPr>
          <p:cNvPr id="83" name="Line 11"/>
          <p:cNvSpPr>
            <a:spLocks noChangeShapeType="1"/>
          </p:cNvSpPr>
          <p:nvPr/>
        </p:nvSpPr>
        <p:spPr bwMode="auto">
          <a:xfrm flipV="1">
            <a:off x="6600825" y="2593975"/>
            <a:ext cx="938213" cy="736600"/>
          </a:xfrm>
          <a:prstGeom prst="line">
            <a:avLst/>
          </a:prstGeom>
          <a:noFill/>
          <a:ln w="38100">
            <a:solidFill>
              <a:srgbClr val="0066FF"/>
            </a:solidFill>
            <a:miter lim="800000"/>
            <a:headEnd/>
            <a:tailEnd/>
          </a:ln>
          <a:effectLst/>
        </p:spPr>
        <p:txBody>
          <a:bodyPr/>
          <a:lstStyle/>
          <a:p>
            <a:endParaRPr lang="en-US" sz="2000" b="1"/>
          </a:p>
        </p:txBody>
      </p:sp>
      <p:sp>
        <p:nvSpPr>
          <p:cNvPr id="84" name="Text Box 12"/>
          <p:cNvSpPr txBox="1">
            <a:spLocks noChangeArrowheads="1"/>
          </p:cNvSpPr>
          <p:nvPr/>
        </p:nvSpPr>
        <p:spPr bwMode="auto">
          <a:xfrm>
            <a:off x="8215313" y="4271963"/>
            <a:ext cx="673582" cy="400110"/>
          </a:xfrm>
          <a:prstGeom prst="rect">
            <a:avLst/>
          </a:prstGeom>
          <a:noFill/>
          <a:ln w="9525">
            <a:noFill/>
            <a:miter lim="800000"/>
            <a:headEnd/>
            <a:tailEnd/>
          </a:ln>
          <a:effectLst/>
        </p:spPr>
        <p:txBody>
          <a:bodyPr wrap="none">
            <a:spAutoFit/>
          </a:bodyPr>
          <a:lstStyle/>
          <a:p>
            <a:pPr>
              <a:buFontTx/>
              <a:buNone/>
            </a:pPr>
            <a:r>
              <a:rPr lang="en-US" sz="2000" b="1"/>
              <a:t>time</a:t>
            </a:r>
          </a:p>
        </p:txBody>
      </p:sp>
      <p:sp>
        <p:nvSpPr>
          <p:cNvPr id="85" name="Text Box 13"/>
          <p:cNvSpPr txBox="1">
            <a:spLocks noChangeArrowheads="1"/>
          </p:cNvSpPr>
          <p:nvPr/>
        </p:nvSpPr>
        <p:spPr bwMode="auto">
          <a:xfrm>
            <a:off x="685800" y="1538288"/>
            <a:ext cx="1041760" cy="400110"/>
          </a:xfrm>
          <a:prstGeom prst="rect">
            <a:avLst/>
          </a:prstGeom>
          <a:noFill/>
          <a:ln w="9525">
            <a:noFill/>
            <a:miter lim="800000"/>
            <a:headEnd/>
            <a:tailEnd/>
          </a:ln>
          <a:effectLst/>
        </p:spPr>
        <p:txBody>
          <a:bodyPr wrap="none">
            <a:spAutoFit/>
          </a:bodyPr>
          <a:lstStyle/>
          <a:p>
            <a:pPr>
              <a:buFontTx/>
              <a:buNone/>
            </a:pPr>
            <a:r>
              <a:rPr lang="en-US" sz="2000" b="1" dirty="0"/>
              <a:t>window</a:t>
            </a:r>
          </a:p>
        </p:txBody>
      </p:sp>
      <p:sp>
        <p:nvSpPr>
          <p:cNvPr id="86" name="Rectangle 14"/>
          <p:cNvSpPr>
            <a:spLocks noChangeArrowheads="1"/>
          </p:cNvSpPr>
          <p:nvPr/>
        </p:nvSpPr>
        <p:spPr bwMode="auto">
          <a:xfrm>
            <a:off x="1133475" y="4546600"/>
            <a:ext cx="1609725" cy="347663"/>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87" name="Text Box 15"/>
          <p:cNvSpPr txBox="1">
            <a:spLocks noChangeArrowheads="1"/>
          </p:cNvSpPr>
          <p:nvPr/>
        </p:nvSpPr>
        <p:spPr bwMode="auto">
          <a:xfrm>
            <a:off x="1644650" y="4541838"/>
            <a:ext cx="476412" cy="400110"/>
          </a:xfrm>
          <a:prstGeom prst="rect">
            <a:avLst/>
          </a:prstGeom>
          <a:noFill/>
          <a:ln w="9525">
            <a:noFill/>
            <a:miter lim="800000"/>
            <a:headEnd/>
            <a:tailEnd/>
          </a:ln>
          <a:effectLst/>
        </p:spPr>
        <p:txBody>
          <a:bodyPr wrap="none">
            <a:spAutoFit/>
          </a:bodyPr>
          <a:lstStyle/>
          <a:p>
            <a:pPr>
              <a:buFontTx/>
              <a:buNone/>
            </a:pPr>
            <a:r>
              <a:rPr lang="en-US" sz="2000" b="1"/>
              <a:t>CA</a:t>
            </a:r>
          </a:p>
        </p:txBody>
      </p:sp>
      <p:sp>
        <p:nvSpPr>
          <p:cNvPr id="88" name="Rectangle 16"/>
          <p:cNvSpPr>
            <a:spLocks noChangeArrowheads="1"/>
          </p:cNvSpPr>
          <p:nvPr/>
        </p:nvSpPr>
        <p:spPr bwMode="auto">
          <a:xfrm>
            <a:off x="2741613" y="4543425"/>
            <a:ext cx="204787" cy="347663"/>
          </a:xfrm>
          <a:prstGeom prst="rect">
            <a:avLst/>
          </a:prstGeom>
          <a:solidFill>
            <a:srgbClr val="00CC00"/>
          </a:solidFill>
          <a:ln w="9525">
            <a:solidFill>
              <a:schemeClr val="tx1"/>
            </a:solidFill>
            <a:miter lim="800000"/>
            <a:headEnd/>
            <a:tailEnd/>
          </a:ln>
          <a:effectLst/>
        </p:spPr>
        <p:txBody>
          <a:bodyPr wrap="none" anchor="ctr"/>
          <a:lstStyle/>
          <a:p>
            <a:pPr algn="ctr">
              <a:buFontTx/>
              <a:buNone/>
            </a:pPr>
            <a:endParaRPr lang="en-US" sz="2000" b="1"/>
          </a:p>
        </p:txBody>
      </p:sp>
      <p:sp>
        <p:nvSpPr>
          <p:cNvPr id="89" name="Rectangle 17"/>
          <p:cNvSpPr>
            <a:spLocks noChangeArrowheads="1"/>
          </p:cNvSpPr>
          <p:nvPr/>
        </p:nvSpPr>
        <p:spPr bwMode="auto">
          <a:xfrm>
            <a:off x="2947988" y="4543425"/>
            <a:ext cx="733425" cy="347663"/>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90" name="Rectangle 18"/>
          <p:cNvSpPr>
            <a:spLocks noChangeArrowheads="1"/>
          </p:cNvSpPr>
          <p:nvPr/>
        </p:nvSpPr>
        <p:spPr bwMode="auto">
          <a:xfrm>
            <a:off x="3667125" y="4548188"/>
            <a:ext cx="231775" cy="341312"/>
          </a:xfrm>
          <a:prstGeom prst="rect">
            <a:avLst/>
          </a:prstGeom>
          <a:solidFill>
            <a:srgbClr val="00CC00"/>
          </a:solidFill>
          <a:ln w="9525">
            <a:solidFill>
              <a:schemeClr val="tx1"/>
            </a:solidFill>
            <a:miter lim="800000"/>
            <a:headEnd/>
            <a:tailEnd/>
          </a:ln>
          <a:effectLst/>
        </p:spPr>
        <p:txBody>
          <a:bodyPr wrap="none" anchor="ctr"/>
          <a:lstStyle/>
          <a:p>
            <a:pPr algn="ctr">
              <a:buFontTx/>
              <a:buNone/>
            </a:pPr>
            <a:endParaRPr lang="en-US" sz="2000" b="1"/>
          </a:p>
        </p:txBody>
      </p:sp>
      <p:sp>
        <p:nvSpPr>
          <p:cNvPr id="91" name="Rectangle 19"/>
          <p:cNvSpPr>
            <a:spLocks noChangeArrowheads="1"/>
          </p:cNvSpPr>
          <p:nvPr/>
        </p:nvSpPr>
        <p:spPr bwMode="auto">
          <a:xfrm>
            <a:off x="3900488" y="4543425"/>
            <a:ext cx="2408237" cy="347663"/>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92" name="Rectangle 20"/>
          <p:cNvSpPr>
            <a:spLocks noChangeArrowheads="1"/>
          </p:cNvSpPr>
          <p:nvPr/>
        </p:nvSpPr>
        <p:spPr bwMode="auto">
          <a:xfrm>
            <a:off x="6299200" y="4546600"/>
            <a:ext cx="295275" cy="341313"/>
          </a:xfrm>
          <a:prstGeom prst="rect">
            <a:avLst/>
          </a:prstGeom>
          <a:solidFill>
            <a:srgbClr val="00CC00"/>
          </a:solidFill>
          <a:ln w="9525">
            <a:solidFill>
              <a:schemeClr val="tx1"/>
            </a:solidFill>
            <a:miter lim="800000"/>
            <a:headEnd/>
            <a:tailEnd/>
          </a:ln>
          <a:effectLst/>
        </p:spPr>
        <p:txBody>
          <a:bodyPr wrap="none" anchor="ctr"/>
          <a:lstStyle/>
          <a:p>
            <a:pPr algn="ctr">
              <a:buFontTx/>
              <a:buNone/>
            </a:pPr>
            <a:endParaRPr lang="en-US" sz="2000" b="1"/>
          </a:p>
        </p:txBody>
      </p:sp>
      <p:sp>
        <p:nvSpPr>
          <p:cNvPr id="93" name="Rectangle 21"/>
          <p:cNvSpPr>
            <a:spLocks noChangeArrowheads="1"/>
          </p:cNvSpPr>
          <p:nvPr/>
        </p:nvSpPr>
        <p:spPr bwMode="auto">
          <a:xfrm>
            <a:off x="6591300" y="4548188"/>
            <a:ext cx="1068388" cy="341312"/>
          </a:xfrm>
          <a:prstGeom prst="rect">
            <a:avLst/>
          </a:prstGeom>
          <a:solidFill>
            <a:srgbClr val="0066FF"/>
          </a:solidFill>
          <a:ln w="9525">
            <a:solidFill>
              <a:schemeClr val="tx1"/>
            </a:solidFill>
            <a:miter lim="800000"/>
            <a:headEnd/>
            <a:tailEnd/>
          </a:ln>
          <a:effectLst/>
        </p:spPr>
        <p:txBody>
          <a:bodyPr wrap="none" anchor="ctr"/>
          <a:lstStyle/>
          <a:p>
            <a:endParaRPr lang="en-US" sz="2000" b="1"/>
          </a:p>
        </p:txBody>
      </p:sp>
      <p:sp>
        <p:nvSpPr>
          <p:cNvPr id="94" name="Text Box 22"/>
          <p:cNvSpPr txBox="1">
            <a:spLocks noChangeArrowheads="1"/>
          </p:cNvSpPr>
          <p:nvPr/>
        </p:nvSpPr>
        <p:spPr bwMode="auto">
          <a:xfrm>
            <a:off x="833438" y="5314950"/>
            <a:ext cx="2957989" cy="707886"/>
          </a:xfrm>
          <a:prstGeom prst="rect">
            <a:avLst/>
          </a:prstGeom>
          <a:noFill/>
          <a:ln w="9525">
            <a:solidFill>
              <a:schemeClr val="tx2"/>
            </a:solidFill>
            <a:miter lim="800000"/>
            <a:headEnd/>
            <a:tailEnd/>
          </a:ln>
          <a:effectLst/>
        </p:spPr>
        <p:txBody>
          <a:bodyPr wrap="none">
            <a:spAutoFit/>
          </a:bodyPr>
          <a:lstStyle/>
          <a:p>
            <a:pPr>
              <a:buFontTx/>
              <a:buNone/>
            </a:pPr>
            <a:r>
              <a:rPr lang="en-US" sz="2000" b="1"/>
              <a:t>SS: Slow Start</a:t>
            </a:r>
          </a:p>
          <a:p>
            <a:pPr>
              <a:buFontTx/>
              <a:buNone/>
            </a:pPr>
            <a:r>
              <a:rPr lang="en-US" sz="2000" b="1"/>
              <a:t>CA: Congestion Avoidance</a:t>
            </a:r>
          </a:p>
        </p:txBody>
      </p:sp>
      <p:sp>
        <p:nvSpPr>
          <p:cNvPr id="95" name="Line 23"/>
          <p:cNvSpPr>
            <a:spLocks noChangeShapeType="1"/>
          </p:cNvSpPr>
          <p:nvPr/>
        </p:nvSpPr>
        <p:spPr bwMode="auto">
          <a:xfrm flipV="1">
            <a:off x="889000" y="1944688"/>
            <a:ext cx="0" cy="2511425"/>
          </a:xfrm>
          <a:prstGeom prst="line">
            <a:avLst/>
          </a:prstGeom>
          <a:noFill/>
          <a:ln w="38100">
            <a:solidFill>
              <a:schemeClr val="tx1"/>
            </a:solidFill>
            <a:miter lim="800000"/>
            <a:headEnd/>
            <a:tailEnd type="triangle" w="med" len="med"/>
          </a:ln>
          <a:effectLst/>
        </p:spPr>
        <p:txBody>
          <a:bodyPr/>
          <a:lstStyle/>
          <a:p>
            <a:endParaRPr lang="en-US" sz="2000" b="1"/>
          </a:p>
        </p:txBody>
      </p:sp>
      <p:sp>
        <p:nvSpPr>
          <p:cNvPr id="96" name="Line 24"/>
          <p:cNvSpPr>
            <a:spLocks noChangeShapeType="1"/>
          </p:cNvSpPr>
          <p:nvPr/>
        </p:nvSpPr>
        <p:spPr bwMode="auto">
          <a:xfrm>
            <a:off x="889000" y="4468813"/>
            <a:ext cx="7277100" cy="0"/>
          </a:xfrm>
          <a:prstGeom prst="line">
            <a:avLst/>
          </a:prstGeom>
          <a:noFill/>
          <a:ln w="38100">
            <a:solidFill>
              <a:schemeClr val="tx1"/>
            </a:solidFill>
            <a:miter lim="800000"/>
            <a:headEnd/>
            <a:tailEnd type="triangle" w="med" len="med"/>
          </a:ln>
          <a:effectLst/>
        </p:spPr>
        <p:txBody>
          <a:bodyPr/>
          <a:lstStyle/>
          <a:p>
            <a:endParaRPr lang="en-US" sz="2000" b="1"/>
          </a:p>
        </p:txBody>
      </p:sp>
      <p:sp>
        <p:nvSpPr>
          <p:cNvPr id="25" name="TextBox 24"/>
          <p:cNvSpPr txBox="1"/>
          <p:nvPr/>
        </p:nvSpPr>
        <p:spPr>
          <a:xfrm>
            <a:off x="533400" y="914400"/>
            <a:ext cx="2286000" cy="523220"/>
          </a:xfrm>
          <a:prstGeom prst="rect">
            <a:avLst/>
          </a:prstGeom>
          <a:noFill/>
          <a:ln>
            <a:solidFill>
              <a:srgbClr val="C00000"/>
            </a:solidFill>
          </a:ln>
        </p:spPr>
        <p:txBody>
          <a:bodyPr wrap="square" rtlCol="0">
            <a:spAutoFit/>
          </a:bodyPr>
          <a:lstStyle/>
          <a:p>
            <a:pPr algn="ctr" rtl="0"/>
            <a:r>
              <a:rPr lang="en-US" sz="2800" b="1" kern="1200" dirty="0" smtClean="0">
                <a:ln>
                  <a:solidFill>
                    <a:schemeClr val="tx1"/>
                  </a:solidFill>
                </a:ln>
                <a:solidFill>
                  <a:srgbClr val="C00000"/>
                </a:solidFill>
                <a:latin typeface="Arial" pitchFamily="34" charset="0"/>
                <a:ea typeface="+mn-ea"/>
                <a:cs typeface="Arial" pitchFamily="34" charset="0"/>
              </a:rPr>
              <a:t>TCP Tahoe</a:t>
            </a:r>
            <a:endParaRPr lang="en-US" sz="2800" b="1" kern="1200" dirty="0">
              <a:ln>
                <a:solidFill>
                  <a:schemeClr val="tx1"/>
                </a:solidFill>
              </a:ln>
              <a:solidFill>
                <a:srgbClr val="C00000"/>
              </a:solidFill>
              <a:latin typeface="Arial" pitchFamily="34" charset="0"/>
              <a:ea typeface="+mn-ea"/>
              <a:cs typeface="Arial" pitchFamily="34" charset="0"/>
            </a:endParaRPr>
          </a:p>
        </p:txBody>
      </p:sp>
      <p:sp>
        <p:nvSpPr>
          <p:cNvPr id="26" name="TextBox 25"/>
          <p:cNvSpPr txBox="1"/>
          <p:nvPr/>
        </p:nvSpPr>
        <p:spPr>
          <a:xfrm>
            <a:off x="0" y="0"/>
            <a:ext cx="9144000" cy="646331"/>
          </a:xfrm>
          <a:prstGeom prst="rect">
            <a:avLst/>
          </a:prstGeom>
          <a:solidFill>
            <a:schemeClr val="accent6">
              <a:lumMod val="75000"/>
            </a:schemeClr>
          </a:solidFill>
        </p:spPr>
        <p:txBody>
          <a:bodyPr wrap="square" rtlCol="0">
            <a:spAutoFit/>
          </a:bodyPr>
          <a:lstStyle/>
          <a:p>
            <a:pPr algn="ctr" rtl="0"/>
            <a:r>
              <a:rPr lang="en-US" sz="3600" b="1" dirty="0" smtClean="0">
                <a:ln>
                  <a:solidFill>
                    <a:schemeClr val="tx1"/>
                  </a:solidFill>
                </a:ln>
                <a:solidFill>
                  <a:schemeClr val="bg1"/>
                </a:solidFill>
                <a:latin typeface="Tahoma" pitchFamily="34" charset="0"/>
                <a:cs typeface="Tahoma" pitchFamily="34" charset="0"/>
              </a:rPr>
              <a:t>Slow Start and Congestion-Avoidance</a:t>
            </a:r>
            <a:endParaRPr lang="th-TH" sz="4800" b="1" kern="1200" dirty="0">
              <a:ln>
                <a:solidFill>
                  <a:schemeClr val="bg2"/>
                </a:solidFill>
              </a:ln>
              <a:latin typeface="Tahoma" pitchFamily="34" charset="0"/>
              <a:ea typeface="+mn-ea"/>
              <a:cs typeface="Tahoma" pitchFamily="34" charset="0"/>
            </a:endParaRPr>
          </a:p>
        </p:txBody>
      </p:sp>
      <p:cxnSp>
        <p:nvCxnSpPr>
          <p:cNvPr id="27" name="Straight Connector 26"/>
          <p:cNvCxnSpPr/>
          <p:nvPr/>
        </p:nvCxnSpPr>
        <p:spPr>
          <a:xfrm rot="5400000">
            <a:off x="1677194" y="3352006"/>
            <a:ext cx="21336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79" idx="1"/>
          </p:cNvCxnSpPr>
          <p:nvPr/>
        </p:nvCxnSpPr>
        <p:spPr>
          <a:xfrm rot="5400000">
            <a:off x="2905920" y="3645694"/>
            <a:ext cx="1525587" cy="2222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5093495" y="3212305"/>
            <a:ext cx="2363787" cy="539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schemeClr val="bg1"/>
                  </a:solidFill>
                </a:ln>
                <a:latin typeface="Tahoma" pitchFamily="34" charset="0"/>
                <a:cs typeface="Tahoma" pitchFamily="34" charset="0"/>
              </a:rPr>
              <a:t>c) </a:t>
            </a:r>
            <a:r>
              <a:rPr lang="en-US" sz="4000" b="1" dirty="0" smtClean="0">
                <a:ln>
                  <a:solidFill>
                    <a:schemeClr val="tx1"/>
                  </a:solidFill>
                </a:ln>
                <a:solidFill>
                  <a:schemeClr val="bg1"/>
                </a:solidFill>
                <a:latin typeface="Tahoma" pitchFamily="34" charset="0"/>
                <a:cs typeface="Tahoma" pitchFamily="34" charset="0"/>
              </a:rPr>
              <a:t>Fast Retransmit</a:t>
            </a:r>
            <a:endParaRPr lang="th-TH" sz="4000" b="1" dirty="0">
              <a:ln>
                <a:solidFill>
                  <a:schemeClr val="tx1"/>
                </a:solidFill>
              </a:ln>
              <a:solidFill>
                <a:schemeClr val="bg1"/>
              </a:solidFill>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2514600" y="1352550"/>
            <a:ext cx="4114800" cy="5276850"/>
          </a:xfrm>
          <a:prstGeom prst="rect">
            <a:avLst/>
          </a:prstGeom>
          <a:noFill/>
          <a:ln w="9525">
            <a:noFill/>
            <a:miter lim="800000"/>
            <a:headEnd/>
            <a:tailEnd/>
          </a:ln>
        </p:spPr>
      </p:pic>
      <p:sp>
        <p:nvSpPr>
          <p:cNvPr id="4" name="TextBox 3"/>
          <p:cNvSpPr txBox="1"/>
          <p:nvPr/>
        </p:nvSpPr>
        <p:spPr>
          <a:xfrm>
            <a:off x="914400" y="1295400"/>
            <a:ext cx="1828800" cy="523220"/>
          </a:xfrm>
          <a:prstGeom prst="rect">
            <a:avLst/>
          </a:prstGeom>
          <a:noFill/>
        </p:spPr>
        <p:txBody>
          <a:bodyPr wrap="square" rtlCol="0">
            <a:spAutoFit/>
          </a:bodyPr>
          <a:lstStyle/>
          <a:p>
            <a:pPr algn="ctr" rtl="0"/>
            <a:r>
              <a:rPr lang="en-US" sz="2800" b="1" kern="1200" dirty="0" smtClean="0">
                <a:ln>
                  <a:solidFill>
                    <a:schemeClr val="tx1"/>
                  </a:solidFill>
                </a:ln>
                <a:solidFill>
                  <a:schemeClr val="tx2"/>
                </a:solidFill>
                <a:latin typeface="Arial" pitchFamily="34" charset="0"/>
                <a:ea typeface="+mn-ea"/>
                <a:cs typeface="Arial" pitchFamily="34" charset="0"/>
              </a:rPr>
              <a:t>Source</a:t>
            </a:r>
            <a:endParaRPr lang="en-US" sz="2800" b="1" kern="1200" dirty="0">
              <a:ln>
                <a:solidFill>
                  <a:schemeClr val="tx1"/>
                </a:solidFill>
              </a:ln>
              <a:solidFill>
                <a:schemeClr val="tx2"/>
              </a:solidFill>
              <a:latin typeface="Arial" pitchFamily="34" charset="0"/>
              <a:ea typeface="+mn-ea"/>
              <a:cs typeface="Arial" pitchFamily="34" charset="0"/>
            </a:endParaRPr>
          </a:p>
        </p:txBody>
      </p:sp>
      <p:sp>
        <p:nvSpPr>
          <p:cNvPr id="5" name="TextBox 4"/>
          <p:cNvSpPr txBox="1"/>
          <p:nvPr/>
        </p:nvSpPr>
        <p:spPr>
          <a:xfrm>
            <a:off x="6019800" y="1295400"/>
            <a:ext cx="2286000" cy="523220"/>
          </a:xfrm>
          <a:prstGeom prst="rect">
            <a:avLst/>
          </a:prstGeom>
          <a:noFill/>
        </p:spPr>
        <p:txBody>
          <a:bodyPr wrap="square" rtlCol="0">
            <a:spAutoFit/>
          </a:bodyPr>
          <a:lstStyle/>
          <a:p>
            <a:pPr algn="ctr" rtl="0"/>
            <a:r>
              <a:rPr lang="en-US" sz="2800" b="1" kern="1200" dirty="0" smtClean="0">
                <a:ln>
                  <a:solidFill>
                    <a:schemeClr val="tx1"/>
                  </a:solidFill>
                </a:ln>
                <a:solidFill>
                  <a:schemeClr val="tx2"/>
                </a:solidFill>
                <a:latin typeface="Arial" pitchFamily="34" charset="0"/>
                <a:ea typeface="+mn-ea"/>
                <a:cs typeface="Arial" pitchFamily="34" charset="0"/>
              </a:rPr>
              <a:t>Destination</a:t>
            </a:r>
            <a:endParaRPr lang="en-US" sz="2800" b="1" kern="1200" dirty="0">
              <a:ln>
                <a:solidFill>
                  <a:schemeClr val="tx1"/>
                </a:solidFill>
              </a:ln>
              <a:solidFill>
                <a:schemeClr val="tx2"/>
              </a:solidFill>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Fast Retransmit</a:t>
            </a:r>
          </a:p>
        </p:txBody>
      </p:sp>
      <p:pic>
        <p:nvPicPr>
          <p:cNvPr id="5122" name="Picture 2"/>
          <p:cNvPicPr>
            <a:picLocks noChangeAspect="1" noChangeArrowheads="1"/>
          </p:cNvPicPr>
          <p:nvPr/>
        </p:nvPicPr>
        <p:blipFill>
          <a:blip r:embed="rId3"/>
          <a:srcRect/>
          <a:stretch>
            <a:fillRect/>
          </a:stretch>
        </p:blipFill>
        <p:spPr bwMode="auto">
          <a:xfrm>
            <a:off x="0" y="2115247"/>
            <a:ext cx="9144000" cy="269487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descr="Picture2.png"/>
          <p:cNvPicPr>
            <a:picLocks noChangeAspect="1"/>
          </p:cNvPicPr>
          <p:nvPr/>
        </p:nvPicPr>
        <p:blipFill>
          <a:blip r:embed="rId3"/>
          <a:stretch>
            <a:fillRect/>
          </a:stretch>
        </p:blipFill>
        <p:spPr>
          <a:xfrm>
            <a:off x="305153" y="2895600"/>
            <a:ext cx="6449169" cy="3657600"/>
          </a:xfrm>
          <a:prstGeom prst="rect">
            <a:avLst/>
          </a:prstGeom>
        </p:spPr>
      </p:pic>
      <p:pic>
        <p:nvPicPr>
          <p:cNvPr id="117" name="Picture 116" descr="Picture1.png"/>
          <p:cNvPicPr>
            <a:picLocks noChangeAspect="1"/>
          </p:cNvPicPr>
          <p:nvPr/>
        </p:nvPicPr>
        <p:blipFill>
          <a:blip r:embed="rId4"/>
          <a:stretch>
            <a:fillRect/>
          </a:stretch>
        </p:blipFill>
        <p:spPr>
          <a:xfrm>
            <a:off x="4588073" y="1347338"/>
            <a:ext cx="4403527" cy="1776862"/>
          </a:xfrm>
          <a:prstGeom prst="rect">
            <a:avLst/>
          </a:prstGeom>
        </p:spPr>
      </p:pic>
      <p:cxnSp>
        <p:nvCxnSpPr>
          <p:cNvPr id="8" name="Straight Connector 7"/>
          <p:cNvCxnSpPr/>
          <p:nvPr/>
        </p:nvCxnSpPr>
        <p:spPr>
          <a:xfrm rot="5400000">
            <a:off x="1623854" y="3938746"/>
            <a:ext cx="86868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247106" y="4305300"/>
            <a:ext cx="686594" cy="79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822192" y="3779520"/>
            <a:ext cx="100584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Fast Recovery</a:t>
            </a:r>
          </a:p>
        </p:txBody>
      </p:sp>
      <p:sp>
        <p:nvSpPr>
          <p:cNvPr id="15" name="TextBox 14"/>
          <p:cNvSpPr txBox="1"/>
          <p:nvPr/>
        </p:nvSpPr>
        <p:spPr>
          <a:xfrm>
            <a:off x="533400" y="2133600"/>
            <a:ext cx="2286000" cy="523220"/>
          </a:xfrm>
          <a:prstGeom prst="rect">
            <a:avLst/>
          </a:prstGeom>
          <a:noFill/>
          <a:ln>
            <a:solidFill>
              <a:srgbClr val="C00000"/>
            </a:solidFill>
          </a:ln>
        </p:spPr>
        <p:txBody>
          <a:bodyPr wrap="square" rtlCol="0">
            <a:spAutoFit/>
          </a:bodyPr>
          <a:lstStyle/>
          <a:p>
            <a:pPr algn="ctr" rtl="0"/>
            <a:r>
              <a:rPr lang="en-US" sz="2800" b="1" kern="1200" dirty="0" smtClean="0">
                <a:ln>
                  <a:solidFill>
                    <a:schemeClr val="tx1"/>
                  </a:solidFill>
                </a:ln>
                <a:solidFill>
                  <a:srgbClr val="C00000"/>
                </a:solidFill>
                <a:latin typeface="Arial" pitchFamily="34" charset="0"/>
                <a:ea typeface="+mn-ea"/>
                <a:cs typeface="Arial" pitchFamily="34" charset="0"/>
              </a:rPr>
              <a:t>TCP Reno</a:t>
            </a:r>
            <a:endParaRPr lang="en-US" sz="2800" b="1" kern="1200" dirty="0">
              <a:ln>
                <a:solidFill>
                  <a:schemeClr val="tx1"/>
                </a:solidFill>
              </a:ln>
              <a:solidFill>
                <a:srgbClr val="C00000"/>
              </a:solidFill>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581400" y="1923633"/>
            <a:ext cx="5562600" cy="2123658"/>
          </a:xfrm>
          <a:prstGeom prst="rect">
            <a:avLst/>
          </a:prstGeom>
          <a:noFill/>
          <a:ln>
            <a:noFill/>
          </a:ln>
        </p:spPr>
        <p:txBody>
          <a:bodyPr wrap="square" rtlCol="0">
            <a:spAutoFit/>
          </a:bodyPr>
          <a:lstStyle/>
          <a:p>
            <a:pPr algn="l" rtl="0"/>
            <a:r>
              <a:rPr lang="en-US" sz="4400" b="1" kern="1200" dirty="0">
                <a:solidFill>
                  <a:srgbClr val="C5D1D7">
                    <a:lumMod val="90000"/>
                  </a:srgbClr>
                </a:solidFill>
                <a:latin typeface="Consolas" pitchFamily="49" charset="0"/>
                <a:ea typeface="+mn-ea"/>
                <a:cs typeface="+mn-cs"/>
              </a:rPr>
              <a:t>Section </a:t>
            </a:r>
            <a:r>
              <a:rPr lang="en-US" sz="4400" b="1" kern="1200" dirty="0" smtClean="0">
                <a:solidFill>
                  <a:srgbClr val="C5D1D7">
                    <a:lumMod val="90000"/>
                  </a:srgbClr>
                </a:solidFill>
                <a:latin typeface="Consolas" pitchFamily="49" charset="0"/>
                <a:ea typeface="+mn-ea"/>
                <a:cs typeface="+mn-cs"/>
              </a:rPr>
              <a:t>6.3:</a:t>
            </a:r>
            <a:endParaRPr lang="en-US" sz="4400" b="1" kern="1200" dirty="0">
              <a:solidFill>
                <a:srgbClr val="C5D1D7">
                  <a:lumMod val="90000"/>
                </a:srgbClr>
              </a:solidFill>
              <a:latin typeface="Consolas" pitchFamily="49" charset="0"/>
              <a:ea typeface="+mn-ea"/>
              <a:cs typeface="+mn-cs"/>
            </a:endParaRPr>
          </a:p>
          <a:p>
            <a:pPr algn="l" rtl="0"/>
            <a:r>
              <a:rPr lang="en-US" sz="4400" b="1" kern="1200" dirty="0" smtClean="0">
                <a:solidFill>
                  <a:prstClr val="white"/>
                </a:solidFill>
                <a:latin typeface="Consolas" pitchFamily="49" charset="0"/>
                <a:ea typeface="+mn-ea"/>
                <a:cs typeface="+mn-cs"/>
              </a:rPr>
              <a:t>TCP Congestion Control </a:t>
            </a:r>
            <a:r>
              <a:rPr lang="en-US" sz="4400" b="1" kern="1200" dirty="0" smtClean="0">
                <a:solidFill>
                  <a:srgbClr val="C00000"/>
                </a:solidFill>
                <a:latin typeface="Consolas" pitchFamily="49" charset="0"/>
                <a:ea typeface="+mn-ea"/>
                <a:cs typeface="+mn-cs"/>
              </a:rPr>
              <a:t>[</a:t>
            </a:r>
            <a:r>
              <a:rPr lang="en-US" sz="4400" b="1" kern="1200" dirty="0">
                <a:solidFill>
                  <a:srgbClr val="FF6600"/>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228599" y="1538514"/>
            <a:ext cx="3042209" cy="4024086"/>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grpSp>
        <p:nvGrpSpPr>
          <p:cNvPr id="7" name="Group 6"/>
          <p:cNvGrpSpPr/>
          <p:nvPr/>
        </p:nvGrpSpPr>
        <p:grpSpPr>
          <a:xfrm>
            <a:off x="0" y="1143672"/>
            <a:ext cx="9144000" cy="4266938"/>
            <a:chOff x="76200" y="1226403"/>
            <a:chExt cx="9144000" cy="4266938"/>
          </a:xfrm>
        </p:grpSpPr>
        <p:sp>
          <p:nvSpPr>
            <p:cNvPr id="8" name="Rectangle 7"/>
            <p:cNvSpPr/>
            <p:nvPr/>
          </p:nvSpPr>
          <p:spPr>
            <a:xfrm>
              <a:off x="76200" y="1226403"/>
              <a:ext cx="9144000" cy="707886"/>
            </a:xfrm>
            <a:prstGeom prst="rect">
              <a:avLst/>
            </a:prstGeom>
          </p:spPr>
          <p:txBody>
            <a:bodyPr wrap="square">
              <a:spAutoFit/>
            </a:bodyPr>
            <a:lstStyle/>
            <a:p>
              <a:pPr marL="514350" lvl="0" indent="-514350" algn="ctr" eaLnBrk="0" fontAlgn="base" hangingPunct="0">
                <a:spcBef>
                  <a:spcPct val="20000"/>
                </a:spcBef>
                <a:spcAft>
                  <a:spcPct val="0"/>
                </a:spcAft>
                <a:buClr>
                  <a:srgbClr val="FF6600"/>
                </a:buClr>
                <a:buSzPct val="85000"/>
              </a:pPr>
              <a:r>
                <a:rPr lang="en-US" sz="4000" b="1" dirty="0" smtClean="0">
                  <a:ln w="0" cap="rnd" cmpd="thickThin">
                    <a:solidFill>
                      <a:prstClr val="black"/>
                    </a:solidFill>
                    <a:bevel/>
                  </a:ln>
                  <a:solidFill>
                    <a:srgbClr val="FF0000"/>
                  </a:solidFill>
                  <a:latin typeface="Microsoft Sans Serif" pitchFamily="34" charset="0"/>
                  <a:cs typeface="Microsoft Sans Serif" pitchFamily="34" charset="0"/>
                </a:rPr>
                <a:t>To learn about:</a:t>
              </a:r>
              <a:endParaRPr lang="en-US" sz="3600" b="1" dirty="0" smtClean="0">
                <a:ln w="0" cap="rnd" cmpd="thickThin">
                  <a:solidFill>
                    <a:prstClr val="black"/>
                  </a:solidFill>
                  <a:bevel/>
                </a:ln>
                <a:solidFill>
                  <a:srgbClr val="FF0000"/>
                </a:solidFill>
                <a:latin typeface="Microsoft Sans Serif" pitchFamily="34" charset="0"/>
                <a:cs typeface="Microsoft Sans Serif" pitchFamily="34" charset="0"/>
              </a:endParaRPr>
            </a:p>
          </p:txBody>
        </p:sp>
        <p:sp>
          <p:nvSpPr>
            <p:cNvPr id="10" name="Rectangle 9"/>
            <p:cNvSpPr/>
            <p:nvPr/>
          </p:nvSpPr>
          <p:spPr>
            <a:xfrm>
              <a:off x="1600200" y="2057400"/>
              <a:ext cx="6477000" cy="3435941"/>
            </a:xfrm>
            <a:prstGeom prst="rect">
              <a:avLst/>
            </a:prstGeom>
          </p:spPr>
          <p:txBody>
            <a:bodyPr wrap="square">
              <a:spAutoFit/>
            </a:bodyPr>
            <a:lstStyle/>
            <a:p>
              <a:pPr marL="514350" indent="-514350" eaLnBrk="0" fontAlgn="base" hangingPunct="0">
                <a:lnSpc>
                  <a:spcPct val="150000"/>
                </a:lnSpc>
                <a:spcBef>
                  <a:spcPct val="20000"/>
                </a:spcBef>
                <a:spcAft>
                  <a:spcPct val="0"/>
                </a:spcAft>
                <a:buClr>
                  <a:srgbClr val="FF6600"/>
                </a:buClr>
                <a:buSzPct val="100000"/>
                <a:buAutoNum type="arabicParen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Flow Control vs. Congestion Control</a:t>
              </a:r>
            </a:p>
            <a:p>
              <a:pPr marL="514350" indent="-514350" eaLnBrk="0" fontAlgn="base" hangingPunct="0">
                <a:lnSpc>
                  <a:spcPct val="150000"/>
                </a:lnSpc>
                <a:spcBef>
                  <a:spcPct val="20000"/>
                </a:spcBef>
                <a:spcAft>
                  <a:spcPct val="0"/>
                </a:spcAft>
                <a:buClr>
                  <a:srgbClr val="FF6600"/>
                </a:buClr>
                <a:buSzPct val="100000"/>
                <a:buAutoNum type="arabicParen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TCP’s Congestion Control</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smtClean="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Slow Start</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smtClean="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AIMD Congestion Avoidance</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smtClean="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Fast Recovery and Fast Retransmit</a:t>
              </a:r>
            </a:p>
          </p:txBody>
        </p:sp>
      </p:gr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292662"/>
          </a:xfrm>
          <a:prstGeom prst="rect">
            <a:avLst/>
          </a:prstGeom>
          <a:solidFill>
            <a:schemeClr val="accent6">
              <a:lumMod val="75000"/>
            </a:schemeClr>
          </a:solidFill>
        </p:spPr>
        <p:txBody>
          <a:bodyPr wrap="square" rtlCol="0">
            <a:spAutoFit/>
          </a:bodyPr>
          <a:lstStyle/>
          <a:p>
            <a:pPr algn="ctr" rtl="0"/>
            <a:r>
              <a:rPr lang="en-US" sz="3900" b="1" dirty="0" smtClean="0">
                <a:ln>
                  <a:solidFill>
                    <a:schemeClr val="tx1"/>
                  </a:solidFill>
                </a:ln>
                <a:solidFill>
                  <a:schemeClr val="bg1"/>
                </a:solidFill>
                <a:latin typeface="Tahoma" pitchFamily="34" charset="0"/>
                <a:cs typeface="Tahoma" pitchFamily="34" charset="0"/>
              </a:rPr>
              <a:t>Flow Control </a:t>
            </a:r>
            <a:r>
              <a:rPr lang="en-US" sz="3900" b="1" dirty="0" smtClean="0">
                <a:ln>
                  <a:solidFill>
                    <a:schemeClr val="tx1"/>
                  </a:solidFill>
                </a:ln>
                <a:solidFill>
                  <a:schemeClr val="accent1">
                    <a:lumMod val="20000"/>
                    <a:lumOff val="80000"/>
                  </a:schemeClr>
                </a:solidFill>
                <a:latin typeface="Tahoma" pitchFamily="34" charset="0"/>
                <a:cs typeface="Tahoma" pitchFamily="34" charset="0"/>
              </a:rPr>
              <a:t>vs. </a:t>
            </a:r>
          </a:p>
          <a:p>
            <a:pPr algn="ctr" rtl="0"/>
            <a:r>
              <a:rPr lang="en-US" sz="3900" b="1" dirty="0" smtClean="0">
                <a:ln>
                  <a:solidFill>
                    <a:schemeClr val="tx1"/>
                  </a:solidFill>
                </a:ln>
                <a:solidFill>
                  <a:schemeClr val="accent1">
                    <a:lumMod val="75000"/>
                  </a:schemeClr>
                </a:solidFill>
                <a:latin typeface="Tahoma" pitchFamily="34" charset="0"/>
                <a:cs typeface="Tahoma" pitchFamily="34" charset="0"/>
              </a:rPr>
              <a:t>Congestion Control</a:t>
            </a:r>
            <a:endParaRPr lang="th-TH" sz="3900" b="1" dirty="0">
              <a:ln>
                <a:solidFill>
                  <a:schemeClr val="tx1"/>
                </a:solidFill>
              </a:ln>
              <a:solidFill>
                <a:schemeClr val="accent1">
                  <a:lumMod val="75000"/>
                </a:schemeClr>
              </a:solidFill>
              <a:latin typeface="Tahoma" pitchFamily="34" charset="0"/>
              <a:cs typeface="Tahoma" pitchFamily="34" charset="0"/>
            </a:endParaRPr>
          </a:p>
        </p:txBody>
      </p:sp>
      <p:sp>
        <p:nvSpPr>
          <p:cNvPr id="5" name="Oval 4"/>
          <p:cNvSpPr/>
          <p:nvPr/>
        </p:nvSpPr>
        <p:spPr>
          <a:xfrm>
            <a:off x="609600" y="2209800"/>
            <a:ext cx="762000" cy="7620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5400" b="1" kern="1200" dirty="0" smtClean="0">
                <a:solidFill>
                  <a:schemeClr val="bg1"/>
                </a:solidFill>
                <a:effectLst>
                  <a:outerShdw blurRad="38100" dist="38100" dir="2700000" algn="tl">
                    <a:srgbClr val="000000">
                      <a:alpha val="43137"/>
                    </a:srgbClr>
                  </a:outerShdw>
                </a:effectLst>
                <a:latin typeface="Calibri"/>
                <a:ea typeface="+mn-ea"/>
                <a:cs typeface="+mn-cs"/>
              </a:rPr>
              <a:t>1</a:t>
            </a:r>
            <a:endParaRPr lang="en-US" sz="1050" kern="1200" dirty="0">
              <a:solidFill>
                <a:schemeClr val="bg1"/>
              </a:solidFill>
              <a:latin typeface="Calibri"/>
              <a:ea typeface="+mn-ea"/>
              <a:cs typeface="+mn-cs"/>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smtClean="0">
                <a:ln>
                  <a:solidFill>
                    <a:prstClr val="black"/>
                  </a:solidFill>
                </a:ln>
                <a:solidFill>
                  <a:prstClr val="white"/>
                </a:solidFill>
                <a:latin typeface="Tahoma" pitchFamily="34" charset="0"/>
                <a:cs typeface="Tahoma" pitchFamily="34" charset="0"/>
              </a:rPr>
              <a:t>Networks in late 1986</a:t>
            </a:r>
            <a:endParaRPr lang="th-TH" sz="4800" b="1" dirty="0">
              <a:ln>
                <a:solidFill>
                  <a:prstClr val="black"/>
                </a:solidFill>
              </a:ln>
              <a:solidFill>
                <a:prstClr val="white"/>
              </a:solidFill>
              <a:latin typeface="Tahoma" pitchFamily="34" charset="0"/>
              <a:cs typeface="Tahoma" pitchFamily="34" charset="0"/>
            </a:endParaRPr>
          </a:p>
        </p:txBody>
      </p:sp>
      <p:sp>
        <p:nvSpPr>
          <p:cNvPr id="23" name="Rectangle 3"/>
          <p:cNvSpPr txBox="1">
            <a:spLocks noChangeArrowheads="1"/>
          </p:cNvSpPr>
          <p:nvPr/>
        </p:nvSpPr>
        <p:spPr bwMode="auto">
          <a:xfrm>
            <a:off x="762000" y="1219200"/>
            <a:ext cx="80010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smtClean="0">
                <a:ln w="0" cap="rnd" cmpd="thickThin">
                  <a:solidFill>
                    <a:prstClr val="black"/>
                  </a:solidFill>
                  <a:bevel/>
                </a:ln>
                <a:solidFill>
                  <a:srgbClr val="000000"/>
                </a:solidFill>
                <a:latin typeface="Microsoft Sans Serif" pitchFamily="34" charset="0"/>
                <a:cs typeface="Microsoft Sans Serif" pitchFamily="34" charset="0"/>
              </a:rPr>
              <a:t>5,089 hosts on Internet (Nov 1986)</a:t>
            </a:r>
          </a:p>
          <a:p>
            <a:pPr marL="469900" marR="0" lvl="0" indent="-469900" algn="l" defTabSz="914400" rtl="0" eaLnBrk="1" fontAlgn="base" latinLnBrk="0" hangingPunct="1">
              <a:spcBef>
                <a:spcPct val="20000"/>
              </a:spcBef>
              <a:spcAft>
                <a:spcPct val="0"/>
              </a:spcAft>
              <a:buClr>
                <a:srgbClr val="CC0000"/>
              </a:buClr>
              <a:buSzTx/>
              <a:buFont typeface="Wingdings" pitchFamily="2" charset="2"/>
              <a:buChar char="o"/>
              <a:tabLst/>
              <a:defRPr/>
            </a:pPr>
            <a:endParaRPr lang="en-US" altLang="zh-CN" sz="1050" b="1" dirty="0" smtClean="0">
              <a:ln w="0" cap="rnd" cmpd="thickThin">
                <a:solidFill>
                  <a:prstClr val="black"/>
                </a:solidFill>
                <a:bevel/>
              </a:ln>
              <a:solidFill>
                <a:srgbClr val="000000"/>
              </a:solidFill>
              <a:latin typeface="Microsoft Sans Serif" pitchFamily="34" charset="0"/>
              <a:cs typeface="Microsoft Sans Serif" pitchFamily="34" charset="0"/>
            </a:endParaRPr>
          </a:p>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smtClean="0">
                <a:ln w="0" cap="rnd" cmpd="thickThin">
                  <a:solidFill>
                    <a:prstClr val="black"/>
                  </a:solidFill>
                  <a:bevel/>
                </a:ln>
                <a:solidFill>
                  <a:srgbClr val="000000"/>
                </a:solidFill>
                <a:latin typeface="Microsoft Sans Serif" pitchFamily="34" charset="0"/>
                <a:cs typeface="Microsoft Sans Serif" pitchFamily="34" charset="0"/>
              </a:rPr>
              <a:t>Backbone speed: 50 – 56 kbps</a:t>
            </a:r>
          </a:p>
          <a:p>
            <a:pPr marL="469900" marR="0" lvl="0" indent="-469900" algn="l" defTabSz="914400" rtl="0" eaLnBrk="1" fontAlgn="base" latinLnBrk="0" hangingPunct="1">
              <a:spcBef>
                <a:spcPct val="20000"/>
              </a:spcBef>
              <a:spcAft>
                <a:spcPct val="0"/>
              </a:spcAft>
              <a:buClr>
                <a:srgbClr val="CC0000"/>
              </a:buClr>
              <a:buSzTx/>
              <a:buFont typeface="Wingdings" pitchFamily="2" charset="2"/>
              <a:buChar char="o"/>
              <a:tabLst/>
              <a:defRPr/>
            </a:pPr>
            <a:endParaRPr lang="en-US" altLang="zh-CN" sz="1050" b="1" dirty="0" smtClean="0">
              <a:ln w="0" cap="rnd" cmpd="thickThin">
                <a:solidFill>
                  <a:prstClr val="black"/>
                </a:solidFill>
                <a:bevel/>
              </a:ln>
              <a:solidFill>
                <a:srgbClr val="000000"/>
              </a:solidFill>
              <a:latin typeface="Microsoft Sans Serif" pitchFamily="34" charset="0"/>
              <a:cs typeface="Microsoft Sans Serif" pitchFamily="34" charset="0"/>
            </a:endParaRPr>
          </a:p>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smtClean="0">
                <a:ln w="0" cap="rnd" cmpd="thickThin">
                  <a:solidFill>
                    <a:prstClr val="black"/>
                  </a:solidFill>
                  <a:bevel/>
                </a:ln>
                <a:solidFill>
                  <a:srgbClr val="000000"/>
                </a:solidFill>
                <a:latin typeface="Microsoft Sans Serif" pitchFamily="34" charset="0"/>
                <a:cs typeface="Microsoft Sans Serif" pitchFamily="34" charset="0"/>
              </a:rPr>
              <a:t>Control mechanism focused on </a:t>
            </a:r>
            <a:r>
              <a:rPr lang="en-US" altLang="zh-CN" sz="2800" b="1" dirty="0" smtClean="0">
                <a:ln w="0" cap="rnd" cmpd="thickThin">
                  <a:solidFill>
                    <a:prstClr val="black"/>
                  </a:solidFill>
                  <a:bevel/>
                </a:ln>
                <a:solidFill>
                  <a:schemeClr val="accent3">
                    <a:lumMod val="75000"/>
                  </a:schemeClr>
                </a:solidFill>
                <a:latin typeface="Microsoft Sans Serif" pitchFamily="34" charset="0"/>
                <a:cs typeface="Microsoft Sans Serif" pitchFamily="34" charset="0"/>
              </a:rPr>
              <a:t>receiver congestion</a:t>
            </a:r>
            <a:r>
              <a:rPr lang="en-US" altLang="zh-CN" sz="2800" b="1" dirty="0" smtClean="0">
                <a:ln w="0" cap="rnd" cmpd="thickThin">
                  <a:solidFill>
                    <a:prstClr val="black"/>
                  </a:solidFill>
                  <a:bevel/>
                </a:ln>
                <a:solidFill>
                  <a:srgbClr val="000000"/>
                </a:solidFill>
                <a:latin typeface="Microsoft Sans Serif" pitchFamily="34" charset="0"/>
                <a:cs typeface="Microsoft Sans Serif" pitchFamily="34" charset="0"/>
              </a:rPr>
              <a:t> and not on </a:t>
            </a:r>
            <a:r>
              <a:rPr lang="en-US" altLang="zh-CN" sz="2800" b="1" dirty="0" smtClean="0">
                <a:ln w="0" cap="rnd" cmpd="thickThin">
                  <a:solidFill>
                    <a:prstClr val="black"/>
                  </a:solidFill>
                  <a:bevel/>
                </a:ln>
                <a:solidFill>
                  <a:srgbClr val="FF0000"/>
                </a:solidFill>
                <a:latin typeface="Microsoft Sans Serif" pitchFamily="34" charset="0"/>
                <a:cs typeface="Microsoft Sans Serif" pitchFamily="34" charset="0"/>
              </a:rPr>
              <a:t>network congestion</a:t>
            </a:r>
          </a:p>
          <a:p>
            <a:pPr marL="469900" marR="0" lvl="0" indent="-469900" algn="l" defTabSz="914400" rtl="0" eaLnBrk="1" fontAlgn="base" latinLnBrk="0" hangingPunct="1">
              <a:spcBef>
                <a:spcPct val="20000"/>
              </a:spcBef>
              <a:spcAft>
                <a:spcPct val="0"/>
              </a:spcAft>
              <a:buClr>
                <a:srgbClr val="CC0000"/>
              </a:buClr>
              <a:buSzTx/>
              <a:buFont typeface="Wingdings" pitchFamily="2" charset="2"/>
              <a:buChar char="o"/>
              <a:tabLst/>
              <a:defRPr/>
            </a:pPr>
            <a:endParaRPr lang="en-US" altLang="zh-CN" sz="1050" b="1" dirty="0" smtClean="0">
              <a:ln w="0" cap="rnd" cmpd="thickThin">
                <a:solidFill>
                  <a:prstClr val="black"/>
                </a:solidFill>
                <a:bevel/>
              </a:ln>
              <a:solidFill>
                <a:srgbClr val="FF0000"/>
              </a:solidFill>
              <a:latin typeface="Microsoft Sans Serif" pitchFamily="34" charset="0"/>
              <a:cs typeface="Microsoft Sans Serif" pitchFamily="34" charset="0"/>
            </a:endParaRPr>
          </a:p>
          <a:p>
            <a:pPr marL="469900" marR="0" lvl="0" indent="-469900" algn="l" defTabSz="914400" rtl="0" eaLnBrk="1" fontAlgn="base" latinLnBrk="0" hangingPunct="1">
              <a:lnSpc>
                <a:spcPct val="150000"/>
              </a:lnSpc>
              <a:spcBef>
                <a:spcPct val="20000"/>
              </a:spcBef>
              <a:spcAft>
                <a:spcPct val="0"/>
              </a:spcAft>
              <a:buClr>
                <a:srgbClr val="CC0000"/>
              </a:buClr>
              <a:buSzTx/>
              <a:buFont typeface="Wingdings" pitchFamily="2" charset="2"/>
              <a:buChar char="o"/>
              <a:tabLst/>
              <a:defRPr/>
            </a:pPr>
            <a:r>
              <a:rPr lang="en-US" altLang="zh-CN" sz="2800" b="1" dirty="0" smtClean="0">
                <a:ln w="0" cap="rnd" cmpd="thickThin">
                  <a:solidFill>
                    <a:prstClr val="black"/>
                  </a:solidFill>
                  <a:bevel/>
                </a:ln>
                <a:solidFill>
                  <a:srgbClr val="000000"/>
                </a:solidFill>
                <a:latin typeface="Microsoft Sans Serif" pitchFamily="34" charset="0"/>
                <a:cs typeface="Microsoft Sans Serif" pitchFamily="34" charset="0"/>
              </a:rPr>
              <a:t>TCP flow control only prevents overwhelming receivers; did not focus on </a:t>
            </a:r>
            <a:r>
              <a:rPr lang="en-US" altLang="zh-CN"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network congestion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0"/>
            <a:ext cx="9144000" cy="830997"/>
          </a:xfrm>
          <a:prstGeom prst="rect">
            <a:avLst/>
          </a:prstGeom>
          <a:solidFill>
            <a:schemeClr val="accent6">
              <a:lumMod val="75000"/>
            </a:schemeClr>
          </a:solidFill>
        </p:spPr>
        <p:txBody>
          <a:bodyPr wrap="square" rtlCol="0">
            <a:spAutoFit/>
          </a:bodyPr>
          <a:lstStyle/>
          <a:p>
            <a:pPr algn="ctr"/>
            <a:r>
              <a:rPr lang="en-US" sz="4800" b="1" dirty="0" smtClean="0">
                <a:ln>
                  <a:solidFill>
                    <a:prstClr val="black"/>
                  </a:solidFill>
                </a:ln>
                <a:solidFill>
                  <a:prstClr val="white"/>
                </a:solidFill>
                <a:latin typeface="Tahoma" pitchFamily="34" charset="0"/>
                <a:cs typeface="Tahoma" pitchFamily="34" charset="0"/>
              </a:rPr>
              <a:t>Congestion Collapse</a:t>
            </a:r>
            <a:endParaRPr lang="th-TH" sz="4800" b="1" dirty="0">
              <a:ln>
                <a:solidFill>
                  <a:prstClr val="black"/>
                </a:solidFill>
              </a:ln>
              <a:solidFill>
                <a:prstClr val="white"/>
              </a:solidFill>
              <a:latin typeface="Tahoma" pitchFamily="34" charset="0"/>
              <a:cs typeface="Tahoma" pitchFamily="34" charset="0"/>
            </a:endParaRPr>
          </a:p>
        </p:txBody>
      </p:sp>
      <p:grpSp>
        <p:nvGrpSpPr>
          <p:cNvPr id="31" name="Group 30"/>
          <p:cNvGrpSpPr/>
          <p:nvPr/>
        </p:nvGrpSpPr>
        <p:grpSpPr>
          <a:xfrm>
            <a:off x="304800" y="990600"/>
            <a:ext cx="9144000" cy="5562600"/>
            <a:chOff x="304800" y="990600"/>
            <a:chExt cx="9144000" cy="5562600"/>
          </a:xfrm>
        </p:grpSpPr>
        <p:sp>
          <p:nvSpPr>
            <p:cNvPr id="11" name="Rectangle 3"/>
            <p:cNvSpPr txBox="1">
              <a:spLocks noChangeArrowheads="1"/>
            </p:cNvSpPr>
            <p:nvPr/>
          </p:nvSpPr>
          <p:spPr bwMode="auto">
            <a:xfrm>
              <a:off x="304800" y="990600"/>
              <a:ext cx="9144000" cy="556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69900" lvl="0" indent="-469900" fontAlgn="base">
                <a:lnSpc>
                  <a:spcPct val="150000"/>
                </a:lnSpc>
                <a:spcBef>
                  <a:spcPct val="20000"/>
                </a:spcBef>
                <a:spcAft>
                  <a:spcPct val="0"/>
                </a:spcAft>
                <a:buClr>
                  <a:srgbClr val="CC0000"/>
                </a:buClr>
                <a:buFont typeface="Wingdings" pitchFamily="2" charset="2"/>
                <a:buChar char="o"/>
                <a:defRP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Oct 1986, Internet had its first congestion collapse</a:t>
              </a:r>
            </a:p>
            <a:p>
              <a:pPr marL="469900" lvl="0" indent="-469900" fontAlgn="base">
                <a:lnSpc>
                  <a:spcPct val="200000"/>
                </a:lnSpc>
                <a:spcBef>
                  <a:spcPct val="20000"/>
                </a:spcBef>
                <a:spcAft>
                  <a:spcPct val="0"/>
                </a:spcAft>
                <a:buClr>
                  <a:srgbClr val="CC0000"/>
                </a:buClr>
                <a:buFont typeface="Wingdings" pitchFamily="2" charset="2"/>
                <a:buChar char="o"/>
                <a:defRP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Link LBL to UC Berkeley </a:t>
              </a:r>
            </a:p>
            <a:p>
              <a:pPr marL="908050" marR="0" lvl="1" indent="-436563" algn="l" defTabSz="914400" rtl="0" eaLnBrk="1" fontAlgn="base" latinLnBrk="0" hangingPunct="1">
                <a:lnSpc>
                  <a:spcPct val="150000"/>
                </a:lnSpc>
                <a:spcBef>
                  <a:spcPct val="20000"/>
                </a:spcBef>
                <a:spcAft>
                  <a:spcPct val="0"/>
                </a:spcAft>
                <a:buClr>
                  <a:srgbClr val="CC0000"/>
                </a:buClr>
                <a:buSzTx/>
                <a:buFont typeface="Wingdings" pitchFamily="2" charset="2"/>
                <a:buChar char="n"/>
                <a:tabLst/>
                <a:defRPr/>
              </a:pPr>
              <a:r>
                <a:rPr kumimoji="0" lang="en-US" sz="2400" b="1" i="0" u="none" strike="noStrike" kern="0" cap="none" spc="0" normalizeH="0" baseline="0" noProof="0" dirty="0" smtClean="0">
                  <a:ln>
                    <a:solidFill>
                      <a:schemeClr val="tx1"/>
                    </a:solidFill>
                  </a:ln>
                  <a:solidFill>
                    <a:schemeClr val="tx2">
                      <a:lumMod val="50000"/>
                    </a:schemeClr>
                  </a:solidFill>
                  <a:effectLst/>
                  <a:uLnTx/>
                  <a:uFillTx/>
                  <a:latin typeface="Microsoft Sans Serif" pitchFamily="34" charset="0"/>
                  <a:cs typeface="Microsoft Sans Serif" pitchFamily="34" charset="0"/>
                </a:rPr>
                <a:t>400 yards, 3 hops, 32 Kbps</a:t>
              </a:r>
            </a:p>
            <a:p>
              <a:pPr marL="908050" marR="0" lvl="1" indent="-436563" algn="l" defTabSz="914400" rtl="0" eaLnBrk="1" fontAlgn="base" latinLnBrk="0" hangingPunct="1">
                <a:lnSpc>
                  <a:spcPct val="150000"/>
                </a:lnSpc>
                <a:spcBef>
                  <a:spcPct val="20000"/>
                </a:spcBef>
                <a:spcAft>
                  <a:spcPct val="0"/>
                </a:spcAft>
                <a:buClr>
                  <a:srgbClr val="CC0000"/>
                </a:buClr>
                <a:buSzTx/>
                <a:buFont typeface="Wingdings" pitchFamily="2" charset="2"/>
                <a:buChar char="n"/>
                <a:tabLst/>
                <a:defRPr/>
              </a:pPr>
              <a:r>
                <a:rPr kumimoji="0" lang="en-US" sz="2400" b="1" i="0" u="none" strike="noStrike" kern="0" cap="none" spc="0" normalizeH="0" baseline="0" noProof="0" dirty="0" smtClean="0">
                  <a:ln>
                    <a:solidFill>
                      <a:schemeClr val="tx1"/>
                    </a:solidFill>
                  </a:ln>
                  <a:solidFill>
                    <a:schemeClr val="tx2">
                      <a:lumMod val="50000"/>
                    </a:schemeClr>
                  </a:solidFill>
                  <a:effectLst/>
                  <a:uLnTx/>
                  <a:uFillTx/>
                  <a:latin typeface="Microsoft Sans Serif" pitchFamily="34" charset="0"/>
                  <a:cs typeface="Microsoft Sans Serif" pitchFamily="34" charset="0"/>
                </a:rPr>
                <a:t>throughput dropped to 40 bps</a:t>
              </a:r>
            </a:p>
            <a:p>
              <a:pPr marL="908050" marR="0" lvl="1" indent="-436563" algn="l" defTabSz="914400" rtl="0" eaLnBrk="1" fontAlgn="base" latinLnBrk="0" hangingPunct="1">
                <a:lnSpc>
                  <a:spcPct val="150000"/>
                </a:lnSpc>
                <a:spcBef>
                  <a:spcPct val="20000"/>
                </a:spcBef>
                <a:spcAft>
                  <a:spcPct val="0"/>
                </a:spcAft>
                <a:buClr>
                  <a:srgbClr val="CC0000"/>
                </a:buClr>
                <a:buSzTx/>
                <a:buFont typeface="Wingdings" pitchFamily="2" charset="2"/>
                <a:buChar char="n"/>
                <a:tabLst/>
                <a:defRPr/>
              </a:pPr>
              <a:r>
                <a:rPr kumimoji="0" lang="en-US" sz="2400" b="1" i="0" u="none" strike="noStrike" kern="0" cap="none" spc="0" normalizeH="0" baseline="0" noProof="0" dirty="0" smtClean="0">
                  <a:ln>
                    <a:solidFill>
                      <a:schemeClr val="tx1"/>
                    </a:solidFill>
                  </a:ln>
                  <a:solidFill>
                    <a:schemeClr val="tx2">
                      <a:lumMod val="50000"/>
                    </a:schemeClr>
                  </a:solidFill>
                  <a:effectLst/>
                  <a:uLnTx/>
                  <a:uFillTx/>
                  <a:latin typeface="Microsoft Sans Serif" pitchFamily="34" charset="0"/>
                  <a:cs typeface="Microsoft Sans Serif" pitchFamily="34" charset="0"/>
                </a:rPr>
                <a:t>factor of ~1000 drop!</a:t>
              </a:r>
            </a:p>
            <a:p>
              <a:pPr marL="908050" marR="0" lvl="1" indent="-436563" algn="l" defTabSz="914400" rtl="0" eaLnBrk="1" fontAlgn="base" latinLnBrk="0" hangingPunct="1">
                <a:lnSpc>
                  <a:spcPct val="90000"/>
                </a:lnSpc>
                <a:spcBef>
                  <a:spcPct val="20000"/>
                </a:spcBef>
                <a:spcAft>
                  <a:spcPct val="0"/>
                </a:spcAft>
                <a:buClr>
                  <a:srgbClr val="CC0000"/>
                </a:buClr>
                <a:buSzTx/>
                <a:buFont typeface="Wingdings" pitchFamily="2" charset="2"/>
                <a:buChar char="n"/>
                <a:tabLst/>
                <a:defRPr/>
              </a:pPr>
              <a:endParaRPr lang="en-US" sz="2000" b="1" kern="0" dirty="0" smtClean="0">
                <a:solidFill>
                  <a:schemeClr val="tx2">
                    <a:lumMod val="50000"/>
                  </a:schemeClr>
                </a:solidFill>
                <a:latin typeface="Verdana"/>
              </a:endParaRPr>
            </a:p>
            <a:p>
              <a:pPr marL="971550" lvl="1" indent="-514350" eaLnBrk="0" fontAlgn="base" hangingPunct="0">
                <a:spcBef>
                  <a:spcPct val="20000"/>
                </a:spcBef>
                <a:spcAft>
                  <a:spcPct val="0"/>
                </a:spcAft>
                <a:buClr>
                  <a:srgbClr val="C00000"/>
                </a:buClr>
                <a:buSzPct val="105000"/>
                <a:defRPr/>
              </a:pP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Van Jacobson proposed TCP </a:t>
              </a:r>
              <a:r>
                <a:rPr lang="en-US" altLang="zh-CN" sz="3200" b="1" dirty="0" smtClean="0">
                  <a:ln w="0" cap="rnd" cmpd="thickThin">
                    <a:solidFill>
                      <a:prstClr val="black"/>
                    </a:solidFill>
                    <a:bevel/>
                  </a:ln>
                  <a:solidFill>
                    <a:srgbClr val="C00000"/>
                  </a:solidFill>
                  <a:latin typeface="Microsoft Sans Serif" pitchFamily="34" charset="0"/>
                  <a:cs typeface="Microsoft Sans Serif" pitchFamily="34" charset="0"/>
                </a:rPr>
                <a:t>congestion</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 control </a:t>
              </a:r>
              <a:r>
                <a:rPr lang="en-US" sz="3200" b="1" dirty="0" smtClean="0">
                  <a:ln w="0" cap="rnd" cmpd="thickThin">
                    <a:solidFill>
                      <a:prstClr val="black"/>
                    </a:solidFill>
                    <a:bevel/>
                  </a:ln>
                  <a:latin typeface="Microsoft Sans Serif" pitchFamily="34" charset="0"/>
                  <a:cs typeface="Microsoft Sans Serif" pitchFamily="34" charset="0"/>
                </a:rPr>
                <a:t>(1988)</a:t>
              </a:r>
            </a:p>
          </p:txBody>
        </p:sp>
        <p:grpSp>
          <p:nvGrpSpPr>
            <p:cNvPr id="30" name="Group 29"/>
            <p:cNvGrpSpPr/>
            <p:nvPr/>
          </p:nvGrpSpPr>
          <p:grpSpPr>
            <a:xfrm>
              <a:off x="5562599" y="2362200"/>
              <a:ext cx="3038474" cy="1828800"/>
              <a:chOff x="5267325" y="2270125"/>
              <a:chExt cx="3800475" cy="2149475"/>
            </a:xfrm>
          </p:grpSpPr>
          <p:sp>
            <p:nvSpPr>
              <p:cNvPr id="21" name="Freeform 4"/>
              <p:cNvSpPr>
                <a:spLocks/>
              </p:cNvSpPr>
              <p:nvPr/>
            </p:nvSpPr>
            <p:spPr bwMode="auto">
              <a:xfrm>
                <a:off x="6305550" y="2862263"/>
                <a:ext cx="2501900" cy="1158875"/>
              </a:xfrm>
              <a:custGeom>
                <a:avLst/>
                <a:gdLst/>
                <a:ahLst/>
                <a:cxnLst>
                  <a:cxn ang="0">
                    <a:pos x="0" y="327"/>
                  </a:cxn>
                  <a:cxn ang="0">
                    <a:pos x="204" y="118"/>
                  </a:cxn>
                  <a:cxn ang="0">
                    <a:pos x="345" y="18"/>
                  </a:cxn>
                  <a:cxn ang="0">
                    <a:pos x="455" y="13"/>
                  </a:cxn>
                  <a:cxn ang="0">
                    <a:pos x="565" y="34"/>
                  </a:cxn>
                  <a:cxn ang="0">
                    <a:pos x="712" y="160"/>
                  </a:cxn>
                  <a:cxn ang="0">
                    <a:pos x="953" y="453"/>
                  </a:cxn>
                  <a:cxn ang="0">
                    <a:pos x="1126" y="610"/>
                  </a:cxn>
                  <a:cxn ang="0">
                    <a:pos x="1340" y="688"/>
                  </a:cxn>
                  <a:cxn ang="0">
                    <a:pos x="1576" y="741"/>
                  </a:cxn>
                </a:cxnLst>
                <a:rect l="0" t="0" r="r" b="b"/>
                <a:pathLst>
                  <a:path w="1576" h="741">
                    <a:moveTo>
                      <a:pt x="0" y="327"/>
                    </a:moveTo>
                    <a:cubicBezTo>
                      <a:pt x="73" y="248"/>
                      <a:pt x="146" y="170"/>
                      <a:pt x="204" y="118"/>
                    </a:cubicBezTo>
                    <a:cubicBezTo>
                      <a:pt x="262" y="66"/>
                      <a:pt x="303" y="36"/>
                      <a:pt x="345" y="18"/>
                    </a:cubicBezTo>
                    <a:cubicBezTo>
                      <a:pt x="387" y="0"/>
                      <a:pt x="418" y="10"/>
                      <a:pt x="455" y="13"/>
                    </a:cubicBezTo>
                    <a:cubicBezTo>
                      <a:pt x="492" y="16"/>
                      <a:pt x="522" y="10"/>
                      <a:pt x="565" y="34"/>
                    </a:cubicBezTo>
                    <a:cubicBezTo>
                      <a:pt x="608" y="58"/>
                      <a:pt x="647" y="90"/>
                      <a:pt x="712" y="160"/>
                    </a:cubicBezTo>
                    <a:cubicBezTo>
                      <a:pt x="777" y="230"/>
                      <a:pt x="884" y="378"/>
                      <a:pt x="953" y="453"/>
                    </a:cubicBezTo>
                    <a:cubicBezTo>
                      <a:pt x="1022" y="528"/>
                      <a:pt x="1062" y="571"/>
                      <a:pt x="1126" y="610"/>
                    </a:cubicBezTo>
                    <a:cubicBezTo>
                      <a:pt x="1190" y="649"/>
                      <a:pt x="1265" y="666"/>
                      <a:pt x="1340" y="688"/>
                    </a:cubicBezTo>
                    <a:cubicBezTo>
                      <a:pt x="1415" y="710"/>
                      <a:pt x="1495" y="725"/>
                      <a:pt x="1576" y="741"/>
                    </a:cubicBezTo>
                  </a:path>
                </a:pathLst>
              </a:custGeom>
              <a:noFill/>
              <a:ln w="38100" cap="flat" cmpd="sng">
                <a:solidFill>
                  <a:srgbClr val="FF0000"/>
                </a:solidFill>
                <a:prstDash val="solid"/>
                <a:round/>
                <a:headEnd/>
                <a:tailEnd/>
              </a:ln>
              <a:effectLst/>
            </p:spPr>
            <p:txBody>
              <a:bodyPr wrap="none" anchor="ct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2" name="Freeform 5"/>
              <p:cNvSpPr>
                <a:spLocks/>
              </p:cNvSpPr>
              <p:nvPr/>
            </p:nvSpPr>
            <p:spPr bwMode="auto">
              <a:xfrm>
                <a:off x="6337302" y="2851150"/>
                <a:ext cx="2419350" cy="488950"/>
              </a:xfrm>
              <a:custGeom>
                <a:avLst/>
                <a:gdLst/>
                <a:ahLst/>
                <a:cxnLst>
                  <a:cxn ang="0">
                    <a:pos x="0" y="308"/>
                  </a:cxn>
                  <a:cxn ang="0">
                    <a:pos x="215" y="93"/>
                  </a:cxn>
                  <a:cxn ang="0">
                    <a:pos x="382" y="15"/>
                  </a:cxn>
                  <a:cxn ang="0">
                    <a:pos x="565" y="4"/>
                  </a:cxn>
                  <a:cxn ang="0">
                    <a:pos x="1524" y="4"/>
                  </a:cxn>
                </a:cxnLst>
                <a:rect l="0" t="0" r="r" b="b"/>
                <a:pathLst>
                  <a:path w="1524" h="308">
                    <a:moveTo>
                      <a:pt x="0" y="308"/>
                    </a:moveTo>
                    <a:cubicBezTo>
                      <a:pt x="75" y="225"/>
                      <a:pt x="151" y="142"/>
                      <a:pt x="215" y="93"/>
                    </a:cubicBezTo>
                    <a:cubicBezTo>
                      <a:pt x="279" y="44"/>
                      <a:pt x="324" y="30"/>
                      <a:pt x="382" y="15"/>
                    </a:cubicBezTo>
                    <a:cubicBezTo>
                      <a:pt x="440" y="0"/>
                      <a:pt x="375" y="6"/>
                      <a:pt x="565" y="4"/>
                    </a:cubicBezTo>
                    <a:cubicBezTo>
                      <a:pt x="755" y="2"/>
                      <a:pt x="1139" y="3"/>
                      <a:pt x="1524" y="4"/>
                    </a:cubicBezTo>
                  </a:path>
                </a:pathLst>
              </a:custGeom>
              <a:noFill/>
              <a:ln w="38100" cap="flat" cmpd="sng">
                <a:solidFill>
                  <a:srgbClr val="3333FF"/>
                </a:solidFill>
                <a:prstDash val="solid"/>
                <a:round/>
                <a:headEnd/>
                <a:tailEnd/>
              </a:ln>
              <a:effectLst/>
            </p:spPr>
            <p:txBody>
              <a:bodyPr wrap="none" anchor="ct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3" name="Line 6"/>
              <p:cNvSpPr>
                <a:spLocks noChangeShapeType="1"/>
              </p:cNvSpPr>
              <p:nvPr/>
            </p:nvSpPr>
            <p:spPr bwMode="auto">
              <a:xfrm flipV="1">
                <a:off x="5708650" y="2803525"/>
                <a:ext cx="1109663" cy="1233488"/>
              </a:xfrm>
              <a:prstGeom prst="line">
                <a:avLst/>
              </a:prstGeom>
              <a:noFill/>
              <a:ln w="38100">
                <a:solidFill>
                  <a:srgbClr val="00CC00"/>
                </a:solidFill>
                <a:miter lim="800000"/>
                <a:headEnd/>
                <a:tailEnd/>
              </a:ln>
              <a:effectLst/>
            </p:spPr>
            <p:txBody>
              <a:bodyP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4" name="Line 7"/>
              <p:cNvSpPr>
                <a:spLocks noChangeShapeType="1"/>
              </p:cNvSpPr>
              <p:nvPr/>
            </p:nvSpPr>
            <p:spPr bwMode="auto">
              <a:xfrm>
                <a:off x="5715000" y="4022725"/>
                <a:ext cx="3352800" cy="0"/>
              </a:xfrm>
              <a:prstGeom prst="line">
                <a:avLst/>
              </a:prstGeom>
              <a:noFill/>
              <a:ln w="38100">
                <a:solidFill>
                  <a:srgbClr val="0000FF"/>
                </a:solidFill>
                <a:miter lim="800000"/>
                <a:headEnd/>
                <a:tailEnd type="triangle" w="med" len="med"/>
              </a:ln>
              <a:effectLst/>
            </p:spPr>
            <p:txBody>
              <a:bodyP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5" name="Line 8"/>
              <p:cNvSpPr>
                <a:spLocks noChangeShapeType="1"/>
              </p:cNvSpPr>
              <p:nvPr/>
            </p:nvSpPr>
            <p:spPr bwMode="auto">
              <a:xfrm flipV="1">
                <a:off x="5715000" y="2270125"/>
                <a:ext cx="0" cy="1765300"/>
              </a:xfrm>
              <a:prstGeom prst="line">
                <a:avLst/>
              </a:prstGeom>
              <a:noFill/>
              <a:ln w="38100">
                <a:solidFill>
                  <a:srgbClr val="3333FF"/>
                </a:solidFill>
                <a:miter lim="800000"/>
                <a:headEnd/>
                <a:tailEnd type="triangle" w="med" len="med"/>
              </a:ln>
              <a:effectLst/>
            </p:spPr>
            <p:txBody>
              <a:bodyPr/>
              <a:lstStyle/>
              <a:p>
                <a:pPr algn="l" rtl="0" eaLnBrk="0" fontAlgn="base" hangingPunct="0">
                  <a:spcBef>
                    <a:spcPct val="0"/>
                  </a:spcBef>
                  <a:spcAft>
                    <a:spcPct val="0"/>
                  </a:spcAft>
                </a:pPr>
                <a:endParaRPr lang="en-US" kern="1200">
                  <a:solidFill>
                    <a:srgbClr val="000000"/>
                  </a:solidFill>
                  <a:latin typeface="Arial" charset="0"/>
                  <a:ea typeface="+mn-ea"/>
                  <a:cs typeface="+mn-cs"/>
                </a:endParaRPr>
              </a:p>
            </p:txBody>
          </p:sp>
          <p:sp>
            <p:nvSpPr>
              <p:cNvPr id="26" name="Text Box 9"/>
              <p:cNvSpPr txBox="1">
                <a:spLocks noChangeArrowheads="1"/>
              </p:cNvSpPr>
              <p:nvPr/>
            </p:nvSpPr>
            <p:spPr bwMode="auto">
              <a:xfrm rot="16200000">
                <a:off x="4675176" y="2878149"/>
                <a:ext cx="1553630" cy="369332"/>
              </a:xfrm>
              <a:prstGeom prst="rect">
                <a:avLst/>
              </a:prstGeom>
              <a:noFill/>
              <a:ln w="38100">
                <a:noFill/>
                <a:miter lim="800000"/>
                <a:headEnd/>
                <a:tailEnd/>
              </a:ln>
              <a:effectLst/>
            </p:spPr>
            <p:txBody>
              <a:bodyPr wrap="none">
                <a:spAutoFit/>
              </a:bodyPr>
              <a:lstStyle/>
              <a:p>
                <a:pPr algn="l" rtl="0" eaLnBrk="0" fontAlgn="base" hangingPunct="0">
                  <a:spcBef>
                    <a:spcPct val="20000"/>
                  </a:spcBef>
                  <a:spcAft>
                    <a:spcPct val="0"/>
                  </a:spcAft>
                </a:pPr>
                <a:r>
                  <a:rPr kumimoji="1" lang="en-US" kern="1200" dirty="0" smtClean="0">
                    <a:ln>
                      <a:solidFill>
                        <a:schemeClr val="tx1"/>
                      </a:solidFill>
                    </a:ln>
                    <a:solidFill>
                      <a:schemeClr val="accent6">
                        <a:lumMod val="75000"/>
                      </a:schemeClr>
                    </a:solidFill>
                    <a:latin typeface="Kristen ITC" pitchFamily="66" charset="0"/>
                  </a:rPr>
                  <a:t>Throughput</a:t>
                </a:r>
                <a:endParaRPr kumimoji="1" lang="en-US" kern="1200" dirty="0">
                  <a:ln>
                    <a:solidFill>
                      <a:schemeClr val="tx1"/>
                    </a:solidFill>
                  </a:ln>
                  <a:solidFill>
                    <a:schemeClr val="accent6">
                      <a:lumMod val="75000"/>
                    </a:schemeClr>
                  </a:solidFill>
                  <a:latin typeface="Kristen ITC" pitchFamily="66" charset="0"/>
                </a:endParaRPr>
              </a:p>
            </p:txBody>
          </p:sp>
          <p:sp>
            <p:nvSpPr>
              <p:cNvPr id="27" name="Text Box 10"/>
              <p:cNvSpPr txBox="1">
                <a:spLocks noChangeArrowheads="1"/>
              </p:cNvSpPr>
              <p:nvPr/>
            </p:nvSpPr>
            <p:spPr bwMode="auto">
              <a:xfrm>
                <a:off x="6965561" y="4050268"/>
                <a:ext cx="769763" cy="369332"/>
              </a:xfrm>
              <a:prstGeom prst="rect">
                <a:avLst/>
              </a:prstGeom>
              <a:noFill/>
              <a:ln w="38100">
                <a:noFill/>
                <a:miter lim="800000"/>
                <a:headEnd/>
                <a:tailEnd/>
              </a:ln>
              <a:effectLst/>
            </p:spPr>
            <p:txBody>
              <a:bodyPr wrap="none">
                <a:spAutoFit/>
              </a:bodyPr>
              <a:lstStyle/>
              <a:p>
                <a:pPr eaLnBrk="0" fontAlgn="base" hangingPunct="0">
                  <a:spcBef>
                    <a:spcPct val="20000"/>
                  </a:spcBef>
                  <a:spcAft>
                    <a:spcPct val="0"/>
                  </a:spcAft>
                </a:pPr>
                <a:r>
                  <a:rPr kumimoji="1" lang="en-US" dirty="0" smtClean="0">
                    <a:ln>
                      <a:solidFill>
                        <a:schemeClr val="tx1"/>
                      </a:solidFill>
                    </a:ln>
                    <a:solidFill>
                      <a:schemeClr val="accent6">
                        <a:lumMod val="75000"/>
                      </a:schemeClr>
                    </a:solidFill>
                    <a:latin typeface="Kristen ITC" pitchFamily="66" charset="0"/>
                  </a:rPr>
                  <a:t>Load</a:t>
                </a:r>
                <a:endParaRPr kumimoji="1" lang="en-US" dirty="0">
                  <a:ln>
                    <a:solidFill>
                      <a:schemeClr val="tx1"/>
                    </a:solidFill>
                  </a:ln>
                  <a:solidFill>
                    <a:schemeClr val="accent6">
                      <a:lumMod val="75000"/>
                    </a:schemeClr>
                  </a:solidFill>
                  <a:latin typeface="Kristen ITC" pitchFamily="66" charset="0"/>
                </a:endParaRPr>
              </a:p>
            </p:txBody>
          </p:sp>
        </p:gr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Flow </a:t>
            </a:r>
            <a:r>
              <a:rPr lang="en-US" sz="4800" b="1" kern="1200" dirty="0" err="1">
                <a:ln>
                  <a:solidFill>
                    <a:prstClr val="black"/>
                  </a:solidFill>
                </a:ln>
                <a:solidFill>
                  <a:prstClr val="white"/>
                </a:solidFill>
                <a:latin typeface="Tahoma" pitchFamily="34" charset="0"/>
                <a:ea typeface="+mn-ea"/>
                <a:cs typeface="Tahoma" pitchFamily="34" charset="0"/>
              </a:rPr>
              <a:t>vs</a:t>
            </a:r>
            <a:r>
              <a:rPr lang="en-US" sz="4800" b="1" kern="1200" dirty="0">
                <a:ln>
                  <a:solidFill>
                    <a:prstClr val="black"/>
                  </a:solidFill>
                </a:ln>
                <a:solidFill>
                  <a:prstClr val="white"/>
                </a:solidFill>
                <a:latin typeface="Tahoma" pitchFamily="34" charset="0"/>
                <a:ea typeface="+mn-ea"/>
                <a:cs typeface="Tahoma" pitchFamily="34" charset="0"/>
              </a:rPr>
              <a:t> Congestion Control</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4" name="Picture 5" descr="6-36"/>
          <p:cNvPicPr>
            <a:picLocks noChangeAspect="1" noChangeArrowheads="1"/>
          </p:cNvPicPr>
          <p:nvPr/>
        </p:nvPicPr>
        <p:blipFill>
          <a:blip r:embed="rId3">
            <a:clrChange>
              <a:clrFrom>
                <a:srgbClr val="FFFFFF"/>
              </a:clrFrom>
              <a:clrTo>
                <a:srgbClr val="FFFFFF">
                  <a:alpha val="0"/>
                </a:srgbClr>
              </a:clrTo>
            </a:clrChange>
            <a:duotone>
              <a:prstClr val="black"/>
              <a:schemeClr val="accent5">
                <a:tint val="45000"/>
                <a:satMod val="400000"/>
              </a:schemeClr>
            </a:duotone>
            <a:lum contrast="40000"/>
          </a:blip>
          <a:srcRect b="5302"/>
          <a:stretch>
            <a:fillRect/>
          </a:stretch>
        </p:blipFill>
        <p:spPr bwMode="auto">
          <a:xfrm>
            <a:off x="762000" y="1143640"/>
            <a:ext cx="7315200" cy="5180960"/>
          </a:xfrm>
          <a:prstGeom prst="rect">
            <a:avLst/>
          </a:prstGeom>
          <a:noFill/>
        </p:spPr>
      </p:pic>
      <p:sp>
        <p:nvSpPr>
          <p:cNvPr id="6" name="TextBox 5"/>
          <p:cNvSpPr txBox="1"/>
          <p:nvPr/>
        </p:nvSpPr>
        <p:spPr>
          <a:xfrm>
            <a:off x="1828800" y="1981200"/>
            <a:ext cx="1828800" cy="369332"/>
          </a:xfrm>
          <a:prstGeom prst="rect">
            <a:avLst/>
          </a:prstGeom>
          <a:noFill/>
        </p:spPr>
        <p:txBody>
          <a:bodyPr wrap="square" rtlCol="0">
            <a:spAutoFit/>
          </a:bodyPr>
          <a:lstStyle/>
          <a:p>
            <a:pPr algn="ctr" rtl="0"/>
            <a:r>
              <a:rPr lang="en-US" b="1" kern="1200" dirty="0">
                <a:ln>
                  <a:solidFill>
                    <a:schemeClr val="tx1"/>
                  </a:solidFill>
                </a:ln>
                <a:solidFill>
                  <a:srgbClr val="FF0000"/>
                </a:solidFill>
                <a:latin typeface="Arial" pitchFamily="34" charset="0"/>
                <a:ea typeface="+mn-ea"/>
                <a:cs typeface="Arial" pitchFamily="34" charset="0"/>
              </a:rPr>
              <a:t>Flow Control</a:t>
            </a:r>
          </a:p>
        </p:txBody>
      </p:sp>
      <p:sp>
        <p:nvSpPr>
          <p:cNvPr id="7" name="TextBox 6"/>
          <p:cNvSpPr txBox="1"/>
          <p:nvPr/>
        </p:nvSpPr>
        <p:spPr>
          <a:xfrm>
            <a:off x="5334000" y="1992868"/>
            <a:ext cx="2819400" cy="369332"/>
          </a:xfrm>
          <a:prstGeom prst="rect">
            <a:avLst/>
          </a:prstGeom>
          <a:noFill/>
        </p:spPr>
        <p:txBody>
          <a:bodyPr wrap="square" rtlCol="0">
            <a:spAutoFit/>
          </a:bodyPr>
          <a:lstStyle/>
          <a:p>
            <a:pPr algn="ctr" rtl="0"/>
            <a:r>
              <a:rPr lang="en-US" b="1" kern="1200" dirty="0">
                <a:ln>
                  <a:solidFill>
                    <a:schemeClr val="tx1"/>
                  </a:solidFill>
                </a:ln>
                <a:solidFill>
                  <a:srgbClr val="FF0000"/>
                </a:solidFill>
                <a:latin typeface="Arial" pitchFamily="34" charset="0"/>
                <a:ea typeface="+mn-ea"/>
                <a:cs typeface="Arial" pitchFamily="34" charset="0"/>
              </a:rPr>
              <a:t>Congestion Control</a:t>
            </a:r>
          </a:p>
        </p:txBody>
      </p:sp>
      <p:grpSp>
        <p:nvGrpSpPr>
          <p:cNvPr id="11" name="Group 10"/>
          <p:cNvGrpSpPr/>
          <p:nvPr/>
        </p:nvGrpSpPr>
        <p:grpSpPr>
          <a:xfrm>
            <a:off x="4267200" y="1066800"/>
            <a:ext cx="4191000" cy="5791200"/>
            <a:chOff x="4267200" y="1066800"/>
            <a:chExt cx="4191000" cy="5791200"/>
          </a:xfrm>
        </p:grpSpPr>
        <p:sp>
          <p:nvSpPr>
            <p:cNvPr id="9" name="Freeform 8"/>
            <p:cNvSpPr/>
            <p:nvPr/>
          </p:nvSpPr>
          <p:spPr>
            <a:xfrm>
              <a:off x="4419600" y="1066800"/>
              <a:ext cx="4038600" cy="5791200"/>
            </a:xfrm>
            <a:custGeom>
              <a:avLst/>
              <a:gdLst>
                <a:gd name="connsiteX0" fmla="*/ 0 w 4038600"/>
                <a:gd name="connsiteY0" fmla="*/ 0 h 5791200"/>
                <a:gd name="connsiteX1" fmla="*/ 4038600 w 4038600"/>
                <a:gd name="connsiteY1" fmla="*/ 0 h 5791200"/>
                <a:gd name="connsiteX2" fmla="*/ 4038600 w 4038600"/>
                <a:gd name="connsiteY2" fmla="*/ 5791200 h 5791200"/>
                <a:gd name="connsiteX3" fmla="*/ 0 w 4038600"/>
                <a:gd name="connsiteY3" fmla="*/ 5791200 h 5791200"/>
                <a:gd name="connsiteX4" fmla="*/ 0 w 4038600"/>
                <a:gd name="connsiteY4" fmla="*/ 0 h 57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5791200">
                  <a:moveTo>
                    <a:pt x="0" y="0"/>
                  </a:moveTo>
                  <a:lnTo>
                    <a:pt x="4038600" y="0"/>
                  </a:lnTo>
                  <a:lnTo>
                    <a:pt x="4038600" y="5791200"/>
                  </a:lnTo>
                  <a:lnTo>
                    <a:pt x="0" y="579120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267200" y="1524000"/>
              <a:ext cx="533400" cy="381000"/>
            </a:xfrm>
            <a:custGeom>
              <a:avLst/>
              <a:gdLst>
                <a:gd name="connsiteX0" fmla="*/ 0 w 4038600"/>
                <a:gd name="connsiteY0" fmla="*/ 0 h 5791200"/>
                <a:gd name="connsiteX1" fmla="*/ 4038600 w 4038600"/>
                <a:gd name="connsiteY1" fmla="*/ 0 h 5791200"/>
                <a:gd name="connsiteX2" fmla="*/ 4038600 w 4038600"/>
                <a:gd name="connsiteY2" fmla="*/ 5791200 h 5791200"/>
                <a:gd name="connsiteX3" fmla="*/ 0 w 4038600"/>
                <a:gd name="connsiteY3" fmla="*/ 5791200 h 5791200"/>
                <a:gd name="connsiteX4" fmla="*/ 0 w 4038600"/>
                <a:gd name="connsiteY4" fmla="*/ 0 h 57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5791200">
                  <a:moveTo>
                    <a:pt x="0" y="0"/>
                  </a:moveTo>
                  <a:lnTo>
                    <a:pt x="4038600" y="0"/>
                  </a:lnTo>
                  <a:lnTo>
                    <a:pt x="4038600" y="5791200"/>
                  </a:lnTo>
                  <a:lnTo>
                    <a:pt x="0" y="5791200"/>
                  </a:lnTo>
                  <a:lnTo>
                    <a:pt x="0"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2819400"/>
            <a:ext cx="6477000" cy="2052870"/>
          </a:xfrm>
          <a:prstGeom prst="rect">
            <a:avLst/>
          </a:prstGeom>
        </p:spPr>
        <p:txBody>
          <a:bodyPr wrap="square">
            <a:spAutoFit/>
          </a:bodyPr>
          <a:lstStyle/>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smtClean="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AIMD Congestion Avoidance</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smtClean="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Slow Start</a:t>
            </a:r>
          </a:p>
          <a:p>
            <a:pPr marL="971550" lvl="1" indent="-514350" eaLnBrk="0" fontAlgn="base" hangingPunct="0">
              <a:lnSpc>
                <a:spcPct val="150000"/>
              </a:lnSpc>
              <a:spcBef>
                <a:spcPct val="20000"/>
              </a:spcBef>
              <a:spcAft>
                <a:spcPct val="0"/>
              </a:spcAft>
              <a:buClr>
                <a:srgbClr val="FF6600"/>
              </a:buClr>
              <a:buSzPct val="100000"/>
              <a:buFont typeface="+mj-lt"/>
              <a:buAutoNum type="alphaLcPeriod"/>
            </a:pPr>
            <a:r>
              <a:rPr lang="en-US" sz="2600" b="1" dirty="0" smtClean="0">
                <a:ln w="0" cap="rnd" cmpd="thickThin">
                  <a:solidFill>
                    <a:prstClr val="black"/>
                  </a:solidFill>
                  <a:bevel/>
                </a:ln>
                <a:solidFill>
                  <a:schemeClr val="tx1">
                    <a:lumMod val="65000"/>
                    <a:lumOff val="35000"/>
                  </a:schemeClr>
                </a:solidFill>
                <a:latin typeface="Microsoft Sans Serif" pitchFamily="34" charset="0"/>
                <a:cs typeface="Microsoft Sans Serif" pitchFamily="34" charset="0"/>
              </a:rPr>
              <a:t>Fast Recovery and Fast Retransmit</a:t>
            </a:r>
          </a:p>
        </p:txBody>
      </p:sp>
      <p:grpSp>
        <p:nvGrpSpPr>
          <p:cNvPr id="5" name="Group 4"/>
          <p:cNvGrpSpPr/>
          <p:nvPr/>
        </p:nvGrpSpPr>
        <p:grpSpPr>
          <a:xfrm>
            <a:off x="0" y="1478340"/>
            <a:ext cx="9144000" cy="830997"/>
            <a:chOff x="0" y="1478340"/>
            <a:chExt cx="9144000" cy="830997"/>
          </a:xfrm>
        </p:grpSpPr>
        <p:sp>
          <p:nvSpPr>
            <p:cNvPr id="7" name="TextBox 6"/>
            <p:cNvSpPr txBox="1"/>
            <p:nvPr/>
          </p:nvSpPr>
          <p:spPr>
            <a:xfrm>
              <a:off x="0" y="1478340"/>
              <a:ext cx="9144000" cy="830997"/>
            </a:xfrm>
            <a:prstGeom prst="rect">
              <a:avLst/>
            </a:prstGeom>
            <a:solidFill>
              <a:schemeClr val="accent6">
                <a:lumMod val="75000"/>
              </a:schemeClr>
            </a:solidFill>
          </p:spPr>
          <p:txBody>
            <a:bodyPr wrap="square" rtlCol="0">
              <a:spAutoFit/>
            </a:bodyPr>
            <a:lstStyle/>
            <a:p>
              <a:pPr rtl="0"/>
              <a:r>
                <a:rPr lang="en-US" sz="4800" b="1" kern="1200" dirty="0" smtClean="0">
                  <a:ln>
                    <a:solidFill>
                      <a:schemeClr val="tx1"/>
                    </a:solidFill>
                  </a:ln>
                  <a:solidFill>
                    <a:schemeClr val="bg1"/>
                  </a:solidFill>
                  <a:latin typeface="Tahoma" pitchFamily="34" charset="0"/>
                  <a:ea typeface="+mn-ea"/>
                  <a:cs typeface="Tahoma" pitchFamily="34" charset="0"/>
                </a:rPr>
                <a:t>        </a:t>
              </a:r>
              <a:r>
                <a:rPr lang="en-US" sz="3900" b="1" dirty="0" smtClean="0">
                  <a:ln>
                    <a:solidFill>
                      <a:schemeClr val="tx1"/>
                    </a:solidFill>
                  </a:ln>
                  <a:solidFill>
                    <a:schemeClr val="accent1">
                      <a:lumMod val="75000"/>
                    </a:schemeClr>
                  </a:solidFill>
                  <a:latin typeface="Tahoma" pitchFamily="34" charset="0"/>
                  <a:cs typeface="Tahoma" pitchFamily="34" charset="0"/>
                </a:rPr>
                <a:t>TC</a:t>
              </a:r>
              <a:r>
                <a:rPr lang="en-US" sz="3900" b="1" kern="1200" dirty="0" smtClean="0">
                  <a:ln>
                    <a:solidFill>
                      <a:schemeClr val="tx1"/>
                    </a:solidFill>
                  </a:ln>
                  <a:solidFill>
                    <a:schemeClr val="accent1">
                      <a:lumMod val="75000"/>
                    </a:schemeClr>
                  </a:solidFill>
                  <a:latin typeface="Tahoma" pitchFamily="34" charset="0"/>
                  <a:ea typeface="+mn-ea"/>
                  <a:cs typeface="Tahoma" pitchFamily="34" charset="0"/>
                </a:rPr>
                <a:t>P’s </a:t>
              </a:r>
              <a:r>
                <a:rPr lang="en-US" sz="3900" b="1" kern="1200" dirty="0" smtClean="0">
                  <a:ln>
                    <a:solidFill>
                      <a:schemeClr val="bg2"/>
                    </a:solidFill>
                  </a:ln>
                  <a:latin typeface="Tahoma" pitchFamily="34" charset="0"/>
                  <a:ea typeface="+mn-ea"/>
                  <a:cs typeface="Tahoma" pitchFamily="34" charset="0"/>
                </a:rPr>
                <a:t>Congestion Avoidance</a:t>
              </a:r>
              <a:endParaRPr lang="th-TH" sz="3900" b="1" kern="1200" dirty="0">
                <a:ln>
                  <a:solidFill>
                    <a:schemeClr val="bg2"/>
                  </a:solidFill>
                </a:ln>
                <a:latin typeface="Tahoma" pitchFamily="34" charset="0"/>
                <a:ea typeface="+mn-ea"/>
                <a:cs typeface="Tahoma" pitchFamily="34" charset="0"/>
              </a:endParaRPr>
            </a:p>
          </p:txBody>
        </p:sp>
        <p:sp>
          <p:nvSpPr>
            <p:cNvPr id="4" name="Oval 3"/>
            <p:cNvSpPr/>
            <p:nvPr/>
          </p:nvSpPr>
          <p:spPr>
            <a:xfrm>
              <a:off x="457200" y="1524000"/>
              <a:ext cx="762000" cy="7620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5400" b="1" kern="1200" dirty="0" smtClean="0">
                  <a:solidFill>
                    <a:schemeClr val="bg1"/>
                  </a:solidFill>
                  <a:effectLst>
                    <a:outerShdw blurRad="38100" dist="38100" dir="2700000" algn="tl">
                      <a:srgbClr val="000000">
                        <a:alpha val="43137"/>
                      </a:srgbClr>
                    </a:outerShdw>
                  </a:effectLst>
                  <a:latin typeface="Calibri"/>
                  <a:ea typeface="+mn-ea"/>
                  <a:cs typeface="+mn-cs"/>
                </a:rPr>
                <a:t>2</a:t>
              </a:r>
              <a:endParaRPr lang="en-US" sz="1050" kern="1200" dirty="0">
                <a:solidFill>
                  <a:schemeClr val="bg1"/>
                </a:solidFill>
                <a:latin typeface="Calibri"/>
                <a:ea typeface="+mn-ea"/>
                <a:cs typeface="+mn-cs"/>
              </a:endParaRPr>
            </a:p>
          </p:txBody>
        </p:sp>
      </p:gr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schemeClr val="bg1"/>
                  </a:solidFill>
                </a:ln>
                <a:latin typeface="Tahoma" pitchFamily="34" charset="0"/>
                <a:cs typeface="Tahoma" pitchFamily="34" charset="0"/>
              </a:rPr>
              <a:t>a) </a:t>
            </a:r>
            <a:r>
              <a:rPr lang="en-US" sz="4400" b="1" dirty="0" smtClean="0">
                <a:ln>
                  <a:solidFill>
                    <a:schemeClr val="tx1"/>
                  </a:solidFill>
                </a:ln>
                <a:solidFill>
                  <a:schemeClr val="bg1"/>
                </a:solidFill>
                <a:latin typeface="Tahoma" pitchFamily="34" charset="0"/>
                <a:cs typeface="Tahoma" pitchFamily="34" charset="0"/>
              </a:rPr>
              <a:t>AIMD Congestion Avoidance</a:t>
            </a:r>
            <a:endParaRPr lang="th-TH" sz="4400" b="1" kern="1200" dirty="0">
              <a:ln>
                <a:solidFill>
                  <a:schemeClr val="bg2"/>
                </a:solidFill>
              </a:ln>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a:srcRect t="2827"/>
          <a:stretch>
            <a:fillRect/>
          </a:stretch>
        </p:blipFill>
        <p:spPr bwMode="auto">
          <a:xfrm>
            <a:off x="2514600" y="1619250"/>
            <a:ext cx="3962400" cy="5238750"/>
          </a:xfrm>
          <a:prstGeom prst="rect">
            <a:avLst/>
          </a:prstGeom>
          <a:noFill/>
          <a:ln w="9525">
            <a:noFill/>
            <a:miter lim="800000"/>
            <a:headEnd/>
            <a:tailEnd/>
          </a:ln>
        </p:spPr>
      </p:pic>
      <p:sp>
        <p:nvSpPr>
          <p:cNvPr id="5" name="TextBox 4"/>
          <p:cNvSpPr txBox="1"/>
          <p:nvPr/>
        </p:nvSpPr>
        <p:spPr>
          <a:xfrm>
            <a:off x="838200" y="1629430"/>
            <a:ext cx="1828800" cy="523220"/>
          </a:xfrm>
          <a:prstGeom prst="rect">
            <a:avLst/>
          </a:prstGeom>
          <a:noFill/>
        </p:spPr>
        <p:txBody>
          <a:bodyPr wrap="square" rtlCol="0">
            <a:spAutoFit/>
          </a:bodyPr>
          <a:lstStyle/>
          <a:p>
            <a:pPr algn="ctr" rtl="0"/>
            <a:r>
              <a:rPr lang="en-US" sz="2800" b="1" kern="1200" dirty="0" smtClean="0">
                <a:ln>
                  <a:solidFill>
                    <a:schemeClr val="tx1"/>
                  </a:solidFill>
                </a:ln>
                <a:solidFill>
                  <a:schemeClr val="tx2"/>
                </a:solidFill>
                <a:latin typeface="Arial" pitchFamily="34" charset="0"/>
                <a:ea typeface="+mn-ea"/>
                <a:cs typeface="Arial" pitchFamily="34" charset="0"/>
              </a:rPr>
              <a:t>Source</a:t>
            </a:r>
            <a:endParaRPr lang="en-US" sz="2800" b="1" kern="1200" dirty="0">
              <a:ln>
                <a:solidFill>
                  <a:schemeClr val="tx1"/>
                </a:solidFill>
              </a:ln>
              <a:solidFill>
                <a:schemeClr val="tx2"/>
              </a:solidFill>
              <a:latin typeface="Arial" pitchFamily="34" charset="0"/>
              <a:ea typeface="+mn-ea"/>
              <a:cs typeface="Arial" pitchFamily="34" charset="0"/>
            </a:endParaRPr>
          </a:p>
        </p:txBody>
      </p:sp>
      <p:sp>
        <p:nvSpPr>
          <p:cNvPr id="6" name="TextBox 5"/>
          <p:cNvSpPr txBox="1"/>
          <p:nvPr/>
        </p:nvSpPr>
        <p:spPr>
          <a:xfrm>
            <a:off x="5943600" y="1629430"/>
            <a:ext cx="2286000" cy="523220"/>
          </a:xfrm>
          <a:prstGeom prst="rect">
            <a:avLst/>
          </a:prstGeom>
          <a:noFill/>
        </p:spPr>
        <p:txBody>
          <a:bodyPr wrap="square" rtlCol="0">
            <a:spAutoFit/>
          </a:bodyPr>
          <a:lstStyle/>
          <a:p>
            <a:pPr algn="ctr" rtl="0"/>
            <a:r>
              <a:rPr lang="en-US" sz="2800" b="1" kern="1200" dirty="0" smtClean="0">
                <a:ln>
                  <a:solidFill>
                    <a:schemeClr val="tx1"/>
                  </a:solidFill>
                </a:ln>
                <a:solidFill>
                  <a:schemeClr val="tx2"/>
                </a:solidFill>
                <a:latin typeface="Arial" pitchFamily="34" charset="0"/>
                <a:ea typeface="+mn-ea"/>
                <a:cs typeface="Arial" pitchFamily="34" charset="0"/>
              </a:rPr>
              <a:t>Destination</a:t>
            </a:r>
            <a:endParaRPr lang="en-US" sz="2800" b="1" kern="1200" dirty="0">
              <a:ln>
                <a:solidFill>
                  <a:schemeClr val="tx1"/>
                </a:solidFill>
              </a:ln>
              <a:solidFill>
                <a:schemeClr val="tx2"/>
              </a:solidFill>
              <a:latin typeface="Arial" pitchFamily="34" charset="0"/>
              <a:ea typeface="+mn-ea"/>
              <a:cs typeface="Arial" pitchFamily="34" charset="0"/>
            </a:endParaRPr>
          </a:p>
        </p:txBody>
      </p:sp>
      <p:sp>
        <p:nvSpPr>
          <p:cNvPr id="9" name="Oval 8"/>
          <p:cNvSpPr/>
          <p:nvPr/>
        </p:nvSpPr>
        <p:spPr>
          <a:xfrm>
            <a:off x="2590800" y="1619250"/>
            <a:ext cx="533400" cy="5334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2514600" y="2686050"/>
            <a:ext cx="609600" cy="6096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2438400" y="3752850"/>
            <a:ext cx="762000" cy="7620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2362200" y="4743450"/>
            <a:ext cx="914400" cy="9144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0" y="762000"/>
            <a:ext cx="9144000" cy="430887"/>
          </a:xfrm>
          <a:prstGeom prst="rect">
            <a:avLst/>
          </a:prstGeom>
          <a:solidFill>
            <a:schemeClr val="accent5">
              <a:lumMod val="20000"/>
              <a:lumOff val="80000"/>
            </a:schemeClr>
          </a:solidFill>
          <a:scene3d>
            <a:camera prst="orthographicFront"/>
            <a:lightRig rig="threePt" dir="t"/>
          </a:scene3d>
          <a:sp3d>
            <a:bevelT/>
          </a:sp3d>
        </p:spPr>
        <p:txBody>
          <a:bodyPr wrap="square" rtlCol="0">
            <a:spAutoFit/>
          </a:bodyPr>
          <a:lstStyle/>
          <a:p>
            <a:pPr algn="ctr" rtl="0"/>
            <a:r>
              <a:rPr lang="en-US" sz="2200" b="1" kern="1200" dirty="0" smtClean="0">
                <a:ln>
                  <a:solidFill>
                    <a:schemeClr val="tx1"/>
                  </a:solidFill>
                </a:ln>
                <a:solidFill>
                  <a:srgbClr val="C00000"/>
                </a:solidFill>
                <a:latin typeface="Arial" pitchFamily="34" charset="0"/>
                <a:ea typeface="+mn-ea"/>
                <a:cs typeface="Arial" pitchFamily="34" charset="0"/>
              </a:rPr>
              <a:t>Additive Increase: </a:t>
            </a:r>
            <a:r>
              <a:rPr lang="en-US" sz="2200" b="1" kern="1200" dirty="0" smtClean="0">
                <a:ln>
                  <a:solidFill>
                    <a:schemeClr val="tx1"/>
                  </a:solidFill>
                </a:ln>
                <a:solidFill>
                  <a:schemeClr val="tx2"/>
                </a:solidFill>
                <a:latin typeface="Arial" pitchFamily="34" charset="0"/>
                <a:ea typeface="+mn-ea"/>
                <a:cs typeface="Arial" pitchFamily="34" charset="0"/>
              </a:rPr>
              <a:t>Congestion Window </a:t>
            </a:r>
            <a:r>
              <a:rPr lang="en-US" sz="2200" b="1" dirty="0" smtClean="0">
                <a:ln>
                  <a:solidFill>
                    <a:schemeClr val="tx1"/>
                  </a:solidFill>
                </a:ln>
                <a:solidFill>
                  <a:schemeClr val="accent2"/>
                </a:solidFill>
                <a:latin typeface="Arial" pitchFamily="34" charset="0"/>
                <a:cs typeface="Arial" pitchFamily="34" charset="0"/>
              </a:rPr>
              <a:t>increments every RTT</a:t>
            </a:r>
            <a:endParaRPr lang="en-US" sz="2200" b="1" dirty="0">
              <a:ln>
                <a:solidFill>
                  <a:schemeClr val="tx1"/>
                </a:solidFill>
              </a:ln>
              <a:solidFill>
                <a:schemeClr val="accent2"/>
              </a:solidFill>
              <a:latin typeface="Arial" pitchFamily="34" charset="0"/>
              <a:cs typeface="Arial" pitchFamily="34" charset="0"/>
            </a:endParaRPr>
          </a:p>
        </p:txBody>
      </p:sp>
      <p:sp>
        <p:nvSpPr>
          <p:cNvPr id="14" name="TextBox 13"/>
          <p:cNvSpPr txBox="1"/>
          <p:nvPr/>
        </p:nvSpPr>
        <p:spPr>
          <a:xfrm>
            <a:off x="609600" y="2438400"/>
            <a:ext cx="1905000" cy="1077218"/>
          </a:xfrm>
          <a:prstGeom prst="rect">
            <a:avLst/>
          </a:prstGeom>
          <a:noFill/>
        </p:spPr>
        <p:txBody>
          <a:bodyPr wrap="square" rtlCol="0">
            <a:spAutoFit/>
          </a:bodyPr>
          <a:lstStyle/>
          <a:p>
            <a:pPr algn="ctr" rtl="0"/>
            <a:r>
              <a:rPr lang="en-US" sz="3200" b="1" kern="1200" dirty="0" smtClean="0">
                <a:ln>
                  <a:solidFill>
                    <a:schemeClr val="tx1"/>
                  </a:solidFill>
                </a:ln>
                <a:solidFill>
                  <a:schemeClr val="accent2"/>
                </a:solidFill>
                <a:latin typeface="Arial" pitchFamily="34" charset="0"/>
                <a:ea typeface="+mn-ea"/>
                <a:cs typeface="Arial" pitchFamily="34" charset="0"/>
              </a:rPr>
              <a:t>Additive Increase</a:t>
            </a:r>
            <a:endParaRPr lang="en-US" sz="3200" b="1" kern="1200" dirty="0">
              <a:ln>
                <a:solidFill>
                  <a:schemeClr val="tx1"/>
                </a:solidFill>
              </a:ln>
              <a:solidFill>
                <a:schemeClr val="accent2"/>
              </a:solidFill>
              <a:latin typeface="Arial" pitchFamily="34" charset="0"/>
              <a:ea typeface="+mn-ea"/>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xit" presetSubtype="0" fill="hold" grpId="1" nodeType="afterEffect">
                                  <p:stCondLst>
                                    <p:cond delay="0"/>
                                  </p:stCondLst>
                                  <p:childTnLst>
                                    <p:animEffect transition="out" filter="fade">
                                      <p:cBhvr>
                                        <p:cTn id="10" dur="2000"/>
                                        <p:tgtEl>
                                          <p:spTgt spid="9"/>
                                        </p:tgtEl>
                                      </p:cBhvr>
                                    </p:animEffect>
                                    <p:set>
                                      <p:cBhvr>
                                        <p:cTn id="11" dur="1" fill="hold">
                                          <p:stCondLst>
                                            <p:cond delay="1999"/>
                                          </p:stCondLst>
                                        </p:cTn>
                                        <p:tgtEl>
                                          <p:spTgt spid="9"/>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000"/>
                                        <p:tgtEl>
                                          <p:spTgt spid="10"/>
                                        </p:tgtEl>
                                      </p:cBhvr>
                                    </p:animEffect>
                                  </p:childTnLst>
                                </p:cTn>
                              </p:par>
                            </p:childTnLst>
                          </p:cTn>
                        </p:par>
                        <p:par>
                          <p:cTn id="15" fill="hold">
                            <p:stCondLst>
                              <p:cond delay="4000"/>
                            </p:stCondLst>
                            <p:childTnLst>
                              <p:par>
                                <p:cTn id="16" presetID="10" presetClass="exit" presetSubtype="0" fill="hold" grpId="1" nodeType="afterEffect">
                                  <p:stCondLst>
                                    <p:cond delay="0"/>
                                  </p:stCondLst>
                                  <p:childTnLst>
                                    <p:animEffect transition="out" filter="fade">
                                      <p:cBhvr>
                                        <p:cTn id="17" dur="2000"/>
                                        <p:tgtEl>
                                          <p:spTgt spid="10"/>
                                        </p:tgtEl>
                                      </p:cBhvr>
                                    </p:animEffect>
                                    <p:set>
                                      <p:cBhvr>
                                        <p:cTn id="18" dur="1" fill="hold">
                                          <p:stCondLst>
                                            <p:cond delay="1999"/>
                                          </p:stCondLst>
                                        </p:cTn>
                                        <p:tgtEl>
                                          <p:spTgt spid="1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000"/>
                                        <p:tgtEl>
                                          <p:spTgt spid="11"/>
                                        </p:tgtEl>
                                      </p:cBhvr>
                                    </p:animEffect>
                                  </p:childTnLst>
                                </p:cTn>
                              </p:par>
                            </p:childTnLst>
                          </p:cTn>
                        </p:par>
                        <p:par>
                          <p:cTn id="22" fill="hold">
                            <p:stCondLst>
                              <p:cond delay="6000"/>
                            </p:stCondLst>
                            <p:childTnLst>
                              <p:par>
                                <p:cTn id="23" presetID="10" presetClass="exit" presetSubtype="0" fill="hold" grpId="1" nodeType="afterEffect">
                                  <p:stCondLst>
                                    <p:cond delay="0"/>
                                  </p:stCondLst>
                                  <p:childTnLst>
                                    <p:animEffect transition="out" filter="fade">
                                      <p:cBhvr>
                                        <p:cTn id="24" dur="2000"/>
                                        <p:tgtEl>
                                          <p:spTgt spid="11"/>
                                        </p:tgtEl>
                                      </p:cBhvr>
                                    </p:animEffect>
                                    <p:set>
                                      <p:cBhvr>
                                        <p:cTn id="25" dur="1" fill="hold">
                                          <p:stCondLst>
                                            <p:cond delay="1999"/>
                                          </p:stCondLst>
                                        </p:cTn>
                                        <p:tgtEl>
                                          <p:spTgt spid="11"/>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childTnLst>
                          </p:cTn>
                        </p:par>
                        <p:par>
                          <p:cTn id="29" fill="hold">
                            <p:stCondLst>
                              <p:cond delay="8000"/>
                            </p:stCondLst>
                            <p:childTnLst>
                              <p:par>
                                <p:cTn id="30" presetID="10" presetClass="exit" presetSubtype="0" fill="hold" grpId="1" nodeType="afterEffect">
                                  <p:stCondLst>
                                    <p:cond delay="0"/>
                                  </p:stCondLst>
                                  <p:childTnLst>
                                    <p:animEffect transition="out" filter="fade">
                                      <p:cBhvr>
                                        <p:cTn id="31" dur="2000"/>
                                        <p:tgtEl>
                                          <p:spTgt spid="12"/>
                                        </p:tgtEl>
                                      </p:cBhvr>
                                    </p:animEffect>
                                    <p:set>
                                      <p:cBhvr>
                                        <p:cTn id="32"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schemeClr val="tx1"/>
                  </a:solidFill>
                </a:ln>
                <a:solidFill>
                  <a:schemeClr val="bg1"/>
                </a:solidFill>
                <a:latin typeface="Tahoma" pitchFamily="34" charset="0"/>
                <a:cs typeface="Tahoma" pitchFamily="34" charset="0"/>
              </a:rPr>
              <a:t>AIMD Congestion Avoidance</a:t>
            </a:r>
            <a:endParaRPr lang="th-TH" sz="4400" b="1" kern="1200" dirty="0">
              <a:ln>
                <a:solidFill>
                  <a:schemeClr val="bg2"/>
                </a:solidFill>
              </a:ln>
              <a:latin typeface="Tahoma" pitchFamily="34" charset="0"/>
              <a:ea typeface="+mn-ea"/>
              <a:cs typeface="Tahoma" pitchFamily="34" charset="0"/>
            </a:endParaRPr>
          </a:p>
        </p:txBody>
      </p:sp>
      <p:pic>
        <p:nvPicPr>
          <p:cNvPr id="1027" name="Picture 3"/>
          <p:cNvPicPr>
            <a:picLocks noChangeAspect="1" noChangeArrowheads="1"/>
          </p:cNvPicPr>
          <p:nvPr/>
        </p:nvPicPr>
        <p:blipFill>
          <a:blip r:embed="rId3"/>
          <a:srcRect/>
          <a:stretch>
            <a:fillRect/>
          </a:stretch>
        </p:blipFill>
        <p:spPr bwMode="auto">
          <a:xfrm>
            <a:off x="49123" y="2209800"/>
            <a:ext cx="9018681" cy="2524125"/>
          </a:xfrm>
          <a:prstGeom prst="rect">
            <a:avLst/>
          </a:prstGeom>
          <a:noFill/>
          <a:ln w="9525">
            <a:noFill/>
            <a:miter lim="800000"/>
            <a:headEnd/>
            <a:tailEnd/>
          </a:ln>
        </p:spPr>
      </p:pic>
      <p:sp>
        <p:nvSpPr>
          <p:cNvPr id="5" name="Oval 4"/>
          <p:cNvSpPr/>
          <p:nvPr/>
        </p:nvSpPr>
        <p:spPr>
          <a:xfrm>
            <a:off x="3048000" y="28956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1752600" y="4825425"/>
            <a:ext cx="5638800" cy="584775"/>
          </a:xfrm>
          <a:prstGeom prst="rect">
            <a:avLst/>
          </a:prstGeom>
          <a:noFill/>
        </p:spPr>
        <p:txBody>
          <a:bodyPr wrap="square" rtlCol="0">
            <a:spAutoFit/>
          </a:bodyPr>
          <a:lstStyle/>
          <a:p>
            <a:pPr algn="ctr" rtl="0"/>
            <a:r>
              <a:rPr lang="en-US" sz="3200" b="1" kern="1200" dirty="0" smtClean="0">
                <a:ln>
                  <a:solidFill>
                    <a:schemeClr val="tx1"/>
                  </a:solidFill>
                </a:ln>
                <a:solidFill>
                  <a:schemeClr val="accent2"/>
                </a:solidFill>
                <a:latin typeface="Arial" pitchFamily="34" charset="0"/>
                <a:ea typeface="+mn-ea"/>
                <a:cs typeface="Arial" pitchFamily="34" charset="0"/>
              </a:rPr>
              <a:t>Multiplicative Decrease</a:t>
            </a:r>
            <a:endParaRPr lang="en-US" sz="3200" b="1" kern="1200" dirty="0">
              <a:ln>
                <a:solidFill>
                  <a:schemeClr val="tx1"/>
                </a:solidFill>
              </a:ln>
              <a:solidFill>
                <a:schemeClr val="accent2"/>
              </a:solidFill>
              <a:latin typeface="Arial" pitchFamily="34" charset="0"/>
              <a:ea typeface="+mn-ea"/>
              <a:cs typeface="Arial" pitchFamily="34" charset="0"/>
            </a:endParaRPr>
          </a:p>
        </p:txBody>
      </p:sp>
      <p:sp>
        <p:nvSpPr>
          <p:cNvPr id="11" name="Oval 10"/>
          <p:cNvSpPr/>
          <p:nvPr/>
        </p:nvSpPr>
        <p:spPr>
          <a:xfrm>
            <a:off x="4953000" y="27432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5791200" y="29718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7696200" y="2743200"/>
            <a:ext cx="609600" cy="1066800"/>
          </a:xfrm>
          <a:prstGeom prst="ellipse">
            <a:avLst/>
          </a:prstGeom>
          <a:noFill/>
          <a:ln w="76200">
            <a:solidFill>
              <a:schemeClr val="accent2"/>
            </a:solidFill>
          </a:ln>
          <a:effectLst>
            <a:outerShdw blurRad="76200" dist="12700" dir="8100000" sy="-23000" kx="8004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0" y="762000"/>
            <a:ext cx="9144000" cy="430887"/>
          </a:xfrm>
          <a:prstGeom prst="rect">
            <a:avLst/>
          </a:prstGeom>
          <a:solidFill>
            <a:schemeClr val="accent5">
              <a:lumMod val="20000"/>
              <a:lumOff val="80000"/>
            </a:schemeClr>
          </a:solidFill>
          <a:scene3d>
            <a:camera prst="orthographicFront"/>
            <a:lightRig rig="threePt" dir="t"/>
          </a:scene3d>
          <a:sp3d>
            <a:bevelT/>
          </a:sp3d>
        </p:spPr>
        <p:txBody>
          <a:bodyPr wrap="square" rtlCol="0">
            <a:spAutoFit/>
          </a:bodyPr>
          <a:lstStyle/>
          <a:p>
            <a:pPr algn="ctr" rtl="0"/>
            <a:r>
              <a:rPr lang="en-US" sz="2200" b="1" kern="1200" dirty="0" smtClean="0">
                <a:ln>
                  <a:solidFill>
                    <a:schemeClr val="tx1"/>
                  </a:solidFill>
                </a:ln>
                <a:solidFill>
                  <a:srgbClr val="C00000"/>
                </a:solidFill>
                <a:latin typeface="Arial" pitchFamily="34" charset="0"/>
                <a:ea typeface="+mn-ea"/>
                <a:cs typeface="Arial" pitchFamily="34" charset="0"/>
              </a:rPr>
              <a:t>Multiplicative Decrease: </a:t>
            </a:r>
            <a:r>
              <a:rPr lang="en-US" sz="2200" b="1" kern="1200" dirty="0" smtClean="0">
                <a:ln>
                  <a:solidFill>
                    <a:schemeClr val="tx1"/>
                  </a:solidFill>
                </a:ln>
                <a:solidFill>
                  <a:schemeClr val="tx2"/>
                </a:solidFill>
                <a:latin typeface="Arial" pitchFamily="34" charset="0"/>
                <a:ea typeface="+mn-ea"/>
                <a:cs typeface="Arial" pitchFamily="34" charset="0"/>
              </a:rPr>
              <a:t>Congestion Window </a:t>
            </a:r>
            <a:r>
              <a:rPr lang="en-US" sz="2200" b="1" dirty="0" smtClean="0">
                <a:ln>
                  <a:solidFill>
                    <a:schemeClr val="tx1"/>
                  </a:solidFill>
                </a:ln>
                <a:solidFill>
                  <a:schemeClr val="accent2"/>
                </a:solidFill>
                <a:latin typeface="Arial" pitchFamily="34" charset="0"/>
                <a:cs typeface="Arial" pitchFamily="34" charset="0"/>
              </a:rPr>
              <a:t>halves on Packet loss</a:t>
            </a:r>
            <a:endParaRPr lang="en-US" sz="2200" b="1" dirty="0">
              <a:ln>
                <a:solidFill>
                  <a:schemeClr val="tx1"/>
                </a:solidFill>
              </a:ln>
              <a:solidFill>
                <a:schemeClr val="accent2"/>
              </a:solidFill>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xit" presetSubtype="0" fill="hold" grpId="1" nodeType="afterEffect">
                                  <p:stCondLst>
                                    <p:cond delay="0"/>
                                  </p:stCondLst>
                                  <p:childTnLst>
                                    <p:animEffect transition="out" filter="fade">
                                      <p:cBhvr>
                                        <p:cTn id="10" dur="2000"/>
                                        <p:tgtEl>
                                          <p:spTgt spid="5"/>
                                        </p:tgtEl>
                                      </p:cBhvr>
                                    </p:animEffect>
                                    <p:set>
                                      <p:cBhvr>
                                        <p:cTn id="11" dur="1" fill="hold">
                                          <p:stCondLst>
                                            <p:cond delay="19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000"/>
                                        <p:tgtEl>
                                          <p:spTgt spid="11"/>
                                        </p:tgtEl>
                                      </p:cBhvr>
                                    </p:animEffect>
                                  </p:childTnLst>
                                </p:cTn>
                              </p:par>
                            </p:childTnLst>
                          </p:cTn>
                        </p:par>
                        <p:par>
                          <p:cTn id="15" fill="hold">
                            <p:stCondLst>
                              <p:cond delay="4000"/>
                            </p:stCondLst>
                            <p:childTnLst>
                              <p:par>
                                <p:cTn id="16" presetID="10" presetClass="exit" presetSubtype="0" fill="hold" grpId="1" nodeType="afterEffect">
                                  <p:stCondLst>
                                    <p:cond delay="0"/>
                                  </p:stCondLst>
                                  <p:childTnLst>
                                    <p:animEffect transition="out" filter="fade">
                                      <p:cBhvr>
                                        <p:cTn id="17" dur="2000"/>
                                        <p:tgtEl>
                                          <p:spTgt spid="11"/>
                                        </p:tgtEl>
                                      </p:cBhvr>
                                    </p:animEffect>
                                    <p:set>
                                      <p:cBhvr>
                                        <p:cTn id="18" dur="1" fill="hold">
                                          <p:stCondLst>
                                            <p:cond delay="1999"/>
                                          </p:stCondLst>
                                        </p:cTn>
                                        <p:tgtEl>
                                          <p:spTgt spid="11"/>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000"/>
                                        <p:tgtEl>
                                          <p:spTgt spid="12"/>
                                        </p:tgtEl>
                                      </p:cBhvr>
                                    </p:animEffect>
                                  </p:childTnLst>
                                </p:cTn>
                              </p:par>
                            </p:childTnLst>
                          </p:cTn>
                        </p:par>
                        <p:par>
                          <p:cTn id="22" fill="hold">
                            <p:stCondLst>
                              <p:cond delay="6000"/>
                            </p:stCondLst>
                            <p:childTnLst>
                              <p:par>
                                <p:cTn id="23" presetID="10" presetClass="exit" presetSubtype="0" fill="hold" grpId="1" nodeType="afterEffect">
                                  <p:stCondLst>
                                    <p:cond delay="0"/>
                                  </p:stCondLst>
                                  <p:childTnLst>
                                    <p:animEffect transition="out" filter="fade">
                                      <p:cBhvr>
                                        <p:cTn id="24" dur="2000"/>
                                        <p:tgtEl>
                                          <p:spTgt spid="12"/>
                                        </p:tgtEl>
                                      </p:cBhvr>
                                    </p:animEffect>
                                    <p:set>
                                      <p:cBhvr>
                                        <p:cTn id="25" dur="1" fill="hold">
                                          <p:stCondLst>
                                            <p:cond delay="1999"/>
                                          </p:stCondLst>
                                        </p:cTn>
                                        <p:tgtEl>
                                          <p:spTgt spid="12"/>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2000"/>
                                        <p:tgtEl>
                                          <p:spTgt spid="13"/>
                                        </p:tgtEl>
                                      </p:cBhvr>
                                    </p:animEffect>
                                  </p:childTnLst>
                                </p:cTn>
                              </p:par>
                            </p:childTnLst>
                          </p:cTn>
                        </p:par>
                        <p:par>
                          <p:cTn id="29" fill="hold">
                            <p:stCondLst>
                              <p:cond delay="8000"/>
                            </p:stCondLst>
                            <p:childTnLst>
                              <p:par>
                                <p:cTn id="30" presetID="10" presetClass="exit" presetSubtype="0" fill="hold" grpId="1" nodeType="afterEffect">
                                  <p:stCondLst>
                                    <p:cond delay="0"/>
                                  </p:stCondLst>
                                  <p:childTnLst>
                                    <p:animEffect transition="out" filter="fade">
                                      <p:cBhvr>
                                        <p:cTn id="31" dur="2000"/>
                                        <p:tgtEl>
                                          <p:spTgt spid="13"/>
                                        </p:tgtEl>
                                      </p:cBhvr>
                                    </p:animEffect>
                                    <p:set>
                                      <p:cBhvr>
                                        <p:cTn id="32" dur="1" fill="hold">
                                          <p:stCondLst>
                                            <p:cond delay="1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2" grpId="0" animBg="1"/>
      <p:bldP spid="12" grpId="1" animBg="1"/>
      <p:bldP spid="13" grpId="0" animBg="1"/>
      <p:bldP spid="13"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Profile">
  <a:themeElements>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Profile">
  <a:themeElements>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4196</TotalTime>
  <Words>3690</Words>
  <Application>Microsoft Office PowerPoint</Application>
  <PresentationFormat>On-screen Show (4:3)</PresentationFormat>
  <Paragraphs>199</Paragraphs>
  <Slides>19</Slides>
  <Notes>16</Notes>
  <HiddenSlides>0</HiddenSlides>
  <MMClips>0</MMClips>
  <ScaleCrop>false</ScaleCrop>
  <HeadingPairs>
    <vt:vector size="4" baseType="variant">
      <vt:variant>
        <vt:lpstr>Theme</vt:lpstr>
      </vt:variant>
      <vt:variant>
        <vt:i4>5</vt:i4>
      </vt:variant>
      <vt:variant>
        <vt:lpstr>Slide Titles</vt:lpstr>
      </vt:variant>
      <vt:variant>
        <vt:i4>19</vt:i4>
      </vt:variant>
    </vt:vector>
  </HeadingPairs>
  <TitlesOfParts>
    <vt:vector size="24" baseType="lpstr">
      <vt:lpstr>3_Office Theme</vt:lpstr>
      <vt:lpstr>Default Design</vt:lpstr>
      <vt:lpstr>5_Profile</vt:lpstr>
      <vt:lpstr>6_Profile</vt:lpstr>
      <vt:lpstr>Default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jq</cp:lastModifiedBy>
  <cp:revision>1272</cp:revision>
  <dcterms:created xsi:type="dcterms:W3CDTF">2009-04-08T07:28:20Z</dcterms:created>
  <dcterms:modified xsi:type="dcterms:W3CDTF">2009-07-08T19:32:40Z</dcterms:modified>
</cp:coreProperties>
</file>