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73" r:id="rId3"/>
    <p:sldId id="274" r:id="rId4"/>
    <p:sldId id="276" r:id="rId5"/>
    <p:sldId id="27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6" d="100"/>
          <a:sy n="76" d="100"/>
        </p:scale>
        <p:origin x="164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4/1/2021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Image source: </a:t>
            </a:r>
            <a:r>
              <a:rPr lang="en-US" i="1" baseline="0" dirty="0" smtClean="0"/>
              <a:t>http://putitlive.com/img/webserver.png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OSI architecture: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ISO was one of the first organizations to formally define a common standard way to connect computers.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Their architecture called Open Systems Interconnection architecture partitioned network functionality into seven layers where one or more protocols implement the functionality assigned to a given layer. In this sense, OSI model is not a protocol graph (since it defines layers and not relationships between protocols) but a reference model.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ISO, in conjunction with another standardization body called ITU, publishes a series of protocol specifications based on the OSI model. This series is sometimes called the X dot series since the protocols are given names like X.25, X.400 and X.500.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Starting at the bottom and moving up, the physical layer handles the transmission of raw bits over a communications link. The data link layer then collects a stream of bits into a large aggregate called a </a:t>
            </a:r>
            <a:r>
              <a:rPr lang="en-US" sz="1200" i="1" kern="1200" dirty="0" smtClean="0">
                <a:solidFill>
                  <a:schemeClr val="tx1"/>
                </a:solidFill>
                <a:latin typeface="+mn-lt"/>
                <a:ea typeface="+mn-ea"/>
                <a:cs typeface="+mn-cs"/>
              </a:rPr>
              <a:t>frame</a:t>
            </a:r>
            <a:r>
              <a:rPr lang="en-US" sz="1200" kern="1200" dirty="0" smtClean="0">
                <a:solidFill>
                  <a:schemeClr val="tx1"/>
                </a:solidFill>
                <a:latin typeface="+mn-lt"/>
                <a:ea typeface="+mn-ea"/>
                <a:cs typeface="+mn-cs"/>
              </a:rPr>
              <a:t>. Network adapters, along with device drivers, running in the node's OS typically implement this layer. This means that frames (and not raw bits) are delivered to hosts. The network layer handles routing among nodes within a packet switched network. At this layer, the unit of data exchange is a packet rather than a frame, although they are fundamentally the same thing. The lower three layers are implemented on all nodes </a:t>
            </a:r>
            <a:r>
              <a:rPr lang="en-US" sz="1200" kern="1200" dirty="0" err="1" smtClean="0">
                <a:solidFill>
                  <a:schemeClr val="tx1"/>
                </a:solidFill>
                <a:latin typeface="+mn-lt"/>
                <a:ea typeface="+mn-ea"/>
                <a:cs typeface="+mn-cs"/>
              </a:rPr>
              <a:t>nodes</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cluding</a:t>
            </a:r>
            <a:r>
              <a:rPr lang="en-US" sz="1200" kern="1200" dirty="0" smtClean="0">
                <a:solidFill>
                  <a:schemeClr val="tx1"/>
                </a:solidFill>
                <a:latin typeface="+mn-lt"/>
                <a:ea typeface="+mn-ea"/>
                <a:cs typeface="+mn-cs"/>
              </a:rPr>
              <a:t> switches within the </a:t>
            </a:r>
            <a:r>
              <a:rPr lang="en-US" sz="1200" kern="1200" dirty="0" err="1" smtClean="0">
                <a:solidFill>
                  <a:schemeClr val="tx1"/>
                </a:solidFill>
                <a:latin typeface="+mn-lt"/>
                <a:ea typeface="+mn-ea"/>
                <a:cs typeface="+mn-cs"/>
              </a:rPr>
              <a:t>netwok</a:t>
            </a:r>
            <a:r>
              <a:rPr lang="en-US" sz="1200" kern="1200" dirty="0" smtClean="0">
                <a:solidFill>
                  <a:schemeClr val="tx1"/>
                </a:solidFill>
                <a:latin typeface="+mn-lt"/>
                <a:ea typeface="+mn-ea"/>
                <a:cs typeface="+mn-cs"/>
              </a:rPr>
              <a:t> and hosts connected along the exterior of the network. The transport layer then implements what we have up to this point being called the process to process channel. Here the unit of data is called a message (or segment) rather than a packet or a frame. The transport layer and the higher layers typically run only on the end hosts and not on the </a:t>
            </a:r>
            <a:r>
              <a:rPr lang="en-US" sz="1200" kern="1200" dirty="0" err="1" smtClean="0">
                <a:solidFill>
                  <a:schemeClr val="tx1"/>
                </a:solidFill>
                <a:latin typeface="+mn-lt"/>
                <a:ea typeface="+mn-ea"/>
                <a:cs typeface="+mn-cs"/>
              </a:rPr>
              <a:t>intermediata</a:t>
            </a:r>
            <a:r>
              <a:rPr lang="en-US" sz="1200" kern="1200" dirty="0" smtClean="0">
                <a:solidFill>
                  <a:schemeClr val="tx1"/>
                </a:solidFill>
                <a:latin typeface="+mn-lt"/>
                <a:ea typeface="+mn-ea"/>
                <a:cs typeface="+mn-cs"/>
              </a:rPr>
              <a:t> switches or routers.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There is less agreement about the definition of the top layers. Skipping ahead to the seventh layer (the top most layer), we find the application layer. Example protocols include HTTP and FTP. Below that presentation layer is concerned with the format of data exchanged between peers; e.g., whether an integer is 16/32/64 bits long and whether the MSB is </a:t>
            </a:r>
            <a:r>
              <a:rPr lang="en-US" sz="1200" kern="1200" dirty="0" err="1" smtClean="0">
                <a:solidFill>
                  <a:schemeClr val="tx1"/>
                </a:solidFill>
                <a:latin typeface="+mn-lt"/>
                <a:ea typeface="+mn-ea"/>
                <a:cs typeface="+mn-cs"/>
              </a:rPr>
              <a:t>trasmitted</a:t>
            </a:r>
            <a:r>
              <a:rPr lang="en-US" sz="1200" kern="1200" dirty="0" smtClean="0">
                <a:solidFill>
                  <a:schemeClr val="tx1"/>
                </a:solidFill>
                <a:latin typeface="+mn-lt"/>
                <a:ea typeface="+mn-ea"/>
                <a:cs typeface="+mn-cs"/>
              </a:rPr>
              <a:t> first or last. Finally, the session layer provides a name space that is used to tie together potentially different transport streams that are part of a single application. For example, an audio stream and a video stream may be managed in a </a:t>
            </a:r>
            <a:r>
              <a:rPr lang="en-US" sz="1200" kern="1200" dirty="0" err="1" smtClean="0">
                <a:solidFill>
                  <a:schemeClr val="tx1"/>
                </a:solidFill>
                <a:latin typeface="+mn-lt"/>
                <a:ea typeface="+mn-ea"/>
                <a:cs typeface="+mn-cs"/>
              </a:rPr>
              <a:t>teleconferening</a:t>
            </a:r>
            <a:r>
              <a:rPr lang="en-US" sz="1200" kern="1200" dirty="0" smtClean="0">
                <a:solidFill>
                  <a:schemeClr val="tx1"/>
                </a:solidFill>
                <a:latin typeface="+mn-lt"/>
                <a:ea typeface="+mn-ea"/>
                <a:cs typeface="+mn-cs"/>
              </a:rPr>
              <a:t>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Internet Architecture: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internet architecture, also called TCP/ IP architecture based on its two most famous protocols. is shown above. The architecture evolved from experience in implementing ARPANET.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While the 7 layer OSI model can be applied to the Internet (with some imagination), a four layer model is used instead. At the lowest layer is a variety of network protocols (also called data link layer or </a:t>
            </a:r>
            <a:r>
              <a:rPr lang="en-US" sz="1200" kern="1200" dirty="0" err="1" smtClean="0">
                <a:solidFill>
                  <a:schemeClr val="tx1"/>
                </a:solidFill>
                <a:latin typeface="+mn-lt"/>
                <a:ea typeface="+mn-ea"/>
                <a:cs typeface="+mn-cs"/>
              </a:rPr>
              <a:t>subnetwork</a:t>
            </a:r>
            <a:r>
              <a:rPr lang="en-US" sz="1200" kern="1200" dirty="0" smtClean="0">
                <a:solidFill>
                  <a:schemeClr val="tx1"/>
                </a:solidFill>
                <a:latin typeface="+mn-lt"/>
                <a:ea typeface="+mn-ea"/>
                <a:cs typeface="+mn-cs"/>
              </a:rPr>
              <a:t> layer). In practice, these protocols are implemented using a combination of hardware (network adapters) and software (network device driver). For example, you might find Ethernet card or Fiber Distributed Data Interface (FDDI) protocols at this layer.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second layer consists of a single protocol called Internet Protocol (IP). This is the protocol that supports the interconnection of multiple networking technologies into a single logical internetwork.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third layer consists of two main protocols---the Transmission Control Protocol and the User Datagram Protocol (UDP). TCP and UDP provide alternative logical channels to application programs. TCP provides a bye steam channel and UDP provides an unreliable datagram service. TCP and UDP are sometimes called end to end protocol.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Running above the transport layer are a range of </a:t>
            </a:r>
            <a:r>
              <a:rPr lang="en-US" sz="1200" kern="1200" dirty="0" err="1" smtClean="0">
                <a:solidFill>
                  <a:schemeClr val="tx1"/>
                </a:solidFill>
                <a:latin typeface="+mn-lt"/>
                <a:ea typeface="+mn-ea"/>
                <a:cs typeface="+mn-cs"/>
              </a:rPr>
              <a:t>applicatio</a:t>
            </a:r>
            <a:r>
              <a:rPr lang="en-US" sz="1200" kern="1200" dirty="0" smtClean="0">
                <a:solidFill>
                  <a:schemeClr val="tx1"/>
                </a:solidFill>
                <a:latin typeface="+mn-lt"/>
                <a:ea typeface="+mn-ea"/>
                <a:cs typeface="+mn-cs"/>
              </a:rPr>
              <a:t> protocol such as FTP, TFTP, HTTP, SMTP, Telnet, etc.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Difference between application programs and application layer protocol. All the WWW browsers (Safari, Firefox, IE, Opera, Lynx, etc.) There is a similarly large numbers of </a:t>
            </a:r>
            <a:r>
              <a:rPr lang="en-US" sz="1200" kern="1200" dirty="0" err="1" smtClean="0">
                <a:solidFill>
                  <a:schemeClr val="tx1"/>
                </a:solidFill>
                <a:latin typeface="+mn-lt"/>
                <a:ea typeface="+mn-ea"/>
                <a:cs typeface="+mn-cs"/>
              </a:rPr>
              <a:t>webservers</a:t>
            </a:r>
            <a:r>
              <a:rPr lang="en-US" sz="1200" kern="1200" dirty="0" smtClean="0">
                <a:solidFill>
                  <a:schemeClr val="tx1"/>
                </a:solidFill>
                <a:latin typeface="+mn-lt"/>
                <a:ea typeface="+mn-ea"/>
                <a:cs typeface="+mn-cs"/>
              </a:rPr>
              <a:t>. The reason all of them can interwork is that they all conform to the HTTP application layer protocol.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Internet architecture does not imply strict layering. The application is free to bypass the defined transport layer protocols and to directly use IP or any of the underlying networks. In fact, programmers are free to define new channel abstractions.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Hour glass shape: Wide at the top and bottom but narrow at the waist: IP serves as the focal point of the architecture. IP is a common method of </a:t>
            </a:r>
            <a:r>
              <a:rPr lang="en-US" sz="1200" kern="1200" dirty="0" err="1" smtClean="0">
                <a:solidFill>
                  <a:schemeClr val="tx1"/>
                </a:solidFill>
                <a:latin typeface="+mn-lt"/>
                <a:ea typeface="+mn-ea"/>
                <a:cs typeface="+mn-cs"/>
              </a:rPr>
              <a:t>exchaning</a:t>
            </a:r>
            <a:r>
              <a:rPr lang="en-US" sz="1200" kern="1200" dirty="0" smtClean="0">
                <a:solidFill>
                  <a:schemeClr val="tx1"/>
                </a:solidFill>
                <a:latin typeface="+mn-lt"/>
                <a:ea typeface="+mn-ea"/>
                <a:cs typeface="+mn-cs"/>
              </a:rPr>
              <a:t> packets among a wide collection of networks.</a:t>
            </a:r>
          </a:p>
          <a:p>
            <a:endParaRPr lang="en-US" baseline="0" dirty="0" smtClean="0"/>
          </a:p>
          <a:p>
            <a:r>
              <a:rPr lang="en-US" i="1" baseline="0" dirty="0" smtClean="0"/>
              <a:t>Image source: Jennifer </a:t>
            </a:r>
            <a:r>
              <a:rPr lang="en-US" i="1" baseline="0" dirty="0" err="1" smtClean="0"/>
              <a:t>Ruxford</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smtClean="0"/>
              <a:t>The section 1.1 of chapter 1 of the textbook (P&amp;D) has a similar example. An excerpt from the textbook follows:</a:t>
            </a:r>
          </a:p>
          <a:p>
            <a:endParaRPr lang="en-US" baseline="0" dirty="0" smtClean="0"/>
          </a:p>
          <a:p>
            <a:r>
              <a:rPr lang="en-US" baseline="0" dirty="0" smtClean="0"/>
              <a:t>The string http indicates that HTTP protocol will be used to download the page. www.seecs.edu.pk is the name of the machine that serves the page.</a:t>
            </a:r>
          </a:p>
          <a:p>
            <a:endParaRPr lang="en-US" baseline="0" dirty="0" smtClean="0"/>
          </a:p>
          <a:p>
            <a:r>
              <a:rPr lang="en-US" baseline="0" dirty="0" smtClean="0"/>
              <a:t>What most users are not aware of, however, is that by clicking on the above URL, as many as 17 messages may be exchanged (this is for the example in the book which accesses http://www.mkp.com/pd3e).</a:t>
            </a:r>
          </a:p>
          <a:p>
            <a:endParaRPr lang="en-US" baseline="0" dirty="0" smtClean="0"/>
          </a:p>
          <a:p>
            <a:r>
              <a:rPr lang="en-US" baseline="0" dirty="0" smtClean="0"/>
              <a:t>Note that www.mkp.com has three level of domains. The suffix .com is the first level domain (also called the top level domain (TLD)); other TLDs include .</a:t>
            </a:r>
            <a:r>
              <a:rPr lang="en-US" baseline="0" dirty="0" err="1" smtClean="0"/>
              <a:t>edu</a:t>
            </a:r>
            <a:r>
              <a:rPr lang="en-US" baseline="0" dirty="0" smtClean="0"/>
              <a:t>, .org, .biz, .info, etc. There are also TLDs based on the country code, e.g.: .</a:t>
            </a:r>
            <a:r>
              <a:rPr lang="en-US" baseline="0" dirty="0" err="1" smtClean="0"/>
              <a:t>pk</a:t>
            </a:r>
            <a:r>
              <a:rPr lang="en-US" baseline="0" dirty="0" smtClean="0"/>
              <a:t>, .in., </a:t>
            </a:r>
            <a:r>
              <a:rPr lang="en-US" baseline="0" dirty="0" err="1" smtClean="0"/>
              <a:t>ae</a:t>
            </a:r>
            <a:r>
              <a:rPr lang="en-US" baseline="0" dirty="0" smtClean="0"/>
              <a:t>, .au., .</a:t>
            </a:r>
            <a:r>
              <a:rPr lang="en-US" baseline="0" dirty="0" err="1" smtClean="0"/>
              <a:t>nz</a:t>
            </a:r>
            <a:r>
              <a:rPr lang="en-US" baseline="0" dirty="0" smtClean="0"/>
              <a:t>, etc. The second last domain in the example .</a:t>
            </a:r>
            <a:r>
              <a:rPr lang="en-US" baseline="0" dirty="0" err="1" smtClean="0"/>
              <a:t>mkp</a:t>
            </a:r>
            <a:r>
              <a:rPr lang="en-US" baseline="0" dirty="0" smtClean="0"/>
              <a:t> is the second level domain, and www is the third level domain. To resolve a DNS, a browser may have to go to a DNS server for each level of domain, therefore, in the example in the book, 6 messages may be exchanged (3 Request/ 3 Replies). For our example, 8 messages may be exchanged since www.seecs.edu.pk has four level of domains (therefore, 4 requests and four replies).</a:t>
            </a:r>
          </a:p>
          <a:p>
            <a:endParaRPr lang="en-US" baseline="0" dirty="0" smtClean="0"/>
          </a:p>
          <a:p>
            <a:r>
              <a:rPr lang="en-US" baseline="0" dirty="0" smtClean="0"/>
              <a:t>As we will see in our future classes, three messages are required to set up a TCP connection (this will become clear when we study the handshaking protocol used by TCP to establish connections).</a:t>
            </a:r>
          </a:p>
          <a:p>
            <a:endParaRPr lang="en-US" baseline="0" dirty="0" smtClean="0"/>
          </a:p>
          <a:p>
            <a:r>
              <a:rPr lang="en-US" baseline="0" dirty="0" smtClean="0"/>
              <a:t>Four messages for the HTTP get request and reply (request/ reply + </a:t>
            </a:r>
            <a:r>
              <a:rPr lang="en-US" baseline="0" dirty="0" err="1" smtClean="0"/>
              <a:t>acks</a:t>
            </a:r>
            <a:r>
              <a:rPr lang="en-US" baseline="0" dirty="0" smtClean="0"/>
              <a:t> for each).</a:t>
            </a:r>
          </a:p>
          <a:p>
            <a:endParaRPr lang="en-US" baseline="0" dirty="0" smtClean="0"/>
          </a:p>
          <a:p>
            <a:r>
              <a:rPr lang="en-US" baseline="0" dirty="0" smtClean="0"/>
              <a:t>Four messages are required to tear down the TCP request.</a:t>
            </a:r>
          </a:p>
          <a:p>
            <a:endParaRPr lang="en-US" baseline="0" dirty="0" smtClean="0"/>
          </a:p>
          <a:p>
            <a:r>
              <a:rPr lang="en-US" baseline="0" dirty="0" smtClean="0"/>
              <a:t>Extra messages may have to be exchanged to know the MAC address of the end machine (through the ARP protocol).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4/1/2021</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4/1/2021</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4/1/2021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4/1/2021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4/1/2021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4/1/2021</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www.gcuf.edu.pk/" TargetMode="External"/><Relationship Id="rId5" Type="http://schemas.openxmlformats.org/officeDocument/2006/relationships/image" Target="../media/image6.w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www.niit.edu.pk/" TargetMode="External"/><Relationship Id="rId5" Type="http://schemas.openxmlformats.org/officeDocument/2006/relationships/image" Target="../media/image6.w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www.seecs.edu.pk/" TargetMode="External"/><Relationship Id="rId5" Type="http://schemas.openxmlformats.org/officeDocument/2006/relationships/image" Target="../media/image6.w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www.seecs.edu.pk/" TargetMode="External"/><Relationship Id="rId5" Type="http://schemas.openxmlformats.org/officeDocument/2006/relationships/image" Target="../media/image6.w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image" Target="../media/image8.e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pc.niit.edu.p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www.gcuf.edu.p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gcuf.edu.p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0" name="Group 29"/>
          <p:cNvGrpSpPr/>
          <p:nvPr/>
        </p:nvGrpSpPr>
        <p:grpSpPr>
          <a:xfrm>
            <a:off x="-152400" y="1189434"/>
            <a:ext cx="9067800" cy="2163366"/>
            <a:chOff x="0" y="829270"/>
            <a:chExt cx="9067800" cy="2163366"/>
          </a:xfrm>
        </p:grpSpPr>
        <p:sp>
          <p:nvSpPr>
            <p:cNvPr id="9" name="Rectangle 8"/>
            <p:cNvSpPr/>
            <p:nvPr/>
          </p:nvSpPr>
          <p:spPr>
            <a:xfrm>
              <a:off x="0" y="1915418"/>
              <a:ext cx="9067800" cy="1077218"/>
            </a:xfrm>
            <a:prstGeom prst="rect">
              <a:avLst/>
            </a:prstGeom>
          </p:spPr>
          <p:txBody>
            <a:bodyPr wrap="square">
              <a:spAutoFit/>
            </a:bodyPr>
            <a:lstStyle/>
            <a:p>
              <a:pPr algn="ctr" rtl="0"/>
              <a:r>
                <a:rPr lang="en-US" sz="3200" b="1" dirty="0" smtClean="0">
                  <a:ln>
                    <a:solidFill>
                      <a:schemeClr val="accent6">
                        <a:lumMod val="75000"/>
                      </a:schemeClr>
                    </a:solidFill>
                  </a:ln>
                  <a:solidFill>
                    <a:srgbClr val="EEECE1">
                      <a:lumMod val="90000"/>
                    </a:srgbClr>
                  </a:solidFill>
                  <a:effectLst>
                    <a:outerShdw dir="5040000" algn="tl">
                      <a:srgbClr val="1F497D">
                        <a:lumMod val="75000"/>
                      </a:srgbClr>
                    </a:outerShdw>
                  </a:effectLst>
                  <a:latin typeface="Tahoma" pitchFamily="34" charset="0"/>
                  <a:cs typeface="Tahoma" pitchFamily="34" charset="0"/>
                </a:rPr>
                <a:t>Top-down introduction to Networking </a:t>
              </a:r>
            </a:p>
            <a:p>
              <a:pPr algn="ctr" rtl="0"/>
              <a:r>
                <a:rPr lang="en-US" sz="3200" b="1" dirty="0" smtClean="0">
                  <a:solidFill>
                    <a:schemeClr val="accent6">
                      <a:lumMod val="75000"/>
                    </a:schemeClr>
                  </a:solidFill>
                  <a:effectLst>
                    <a:outerShdw dir="5040000" algn="tl">
                      <a:srgbClr val="1F497D">
                        <a:lumMod val="75000"/>
                      </a:srgbClr>
                    </a:outerShdw>
                  </a:effectLst>
                  <a:latin typeface="Tahoma" pitchFamily="34" charset="0"/>
                  <a:cs typeface="Tahoma" pitchFamily="34" charset="0"/>
                </a:rPr>
                <a:t>(through example) </a:t>
              </a:r>
            </a:p>
          </p:txBody>
        </p:sp>
        <p:grpSp>
          <p:nvGrpSpPr>
            <p:cNvPr id="7" name="Group 6"/>
            <p:cNvGrpSpPr/>
            <p:nvPr/>
          </p:nvGrpSpPr>
          <p:grpSpPr>
            <a:xfrm>
              <a:off x="0" y="829270"/>
              <a:ext cx="8077200" cy="923330"/>
              <a:chOff x="0" y="1972270"/>
              <a:chExt cx="8077200" cy="923330"/>
            </a:xfrm>
          </p:grpSpPr>
          <p:sp>
            <p:nvSpPr>
              <p:cNvPr id="6" name="TextBox 5"/>
              <p:cNvSpPr txBox="1"/>
              <p:nvPr/>
            </p:nvSpPr>
            <p:spPr>
              <a:xfrm>
                <a:off x="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Lecture</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1816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2</a:t>
                </a:r>
                <a:endParaRPr lang="en-US" sz="1100" kern="1200" dirty="0">
                  <a:solidFill>
                    <a:schemeClr val="tx1"/>
                  </a:solidFill>
                  <a:latin typeface="Calibri"/>
                  <a:ea typeface="+mn-ea"/>
                  <a:cs typeface="+mn-cs"/>
                </a:endParaRPr>
              </a:p>
            </p:txBody>
          </p:sp>
        </p:grpSp>
      </p:grpSp>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1: Foundation</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29" name="Group 28"/>
          <p:cNvGrpSpPr/>
          <p:nvPr/>
        </p:nvGrpSpPr>
        <p:grpSpPr>
          <a:xfrm>
            <a:off x="457200" y="3733800"/>
            <a:ext cx="8458200" cy="2284461"/>
            <a:chOff x="15240" y="3039359"/>
            <a:chExt cx="8458200" cy="2284461"/>
          </a:xfrm>
        </p:grpSpPr>
        <p:grpSp>
          <p:nvGrpSpPr>
            <p:cNvPr id="20" name="Group 19"/>
            <p:cNvGrpSpPr/>
            <p:nvPr/>
          </p:nvGrpSpPr>
          <p:grpSpPr>
            <a:xfrm>
              <a:off x="15240" y="3039359"/>
              <a:ext cx="8458200" cy="2284461"/>
              <a:chOff x="-35278" y="3505200"/>
              <a:chExt cx="7440084" cy="2284461"/>
            </a:xfrm>
          </p:grpSpPr>
          <p:pic>
            <p:nvPicPr>
              <p:cNvPr id="2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8778" y="3962400"/>
                <a:ext cx="1295401" cy="1295400"/>
              </a:xfrm>
              <a:prstGeom prst="rect">
                <a:avLst/>
              </a:prstGeom>
              <a:noFill/>
              <a:ln w="9525">
                <a:noFill/>
                <a:miter lim="800000"/>
                <a:headEnd/>
                <a:tailEnd/>
              </a:ln>
              <a:effectLst/>
            </p:spPr>
          </p:pic>
          <p:sp>
            <p:nvSpPr>
              <p:cNvPr id="23" name="Rectangle 22"/>
              <p:cNvSpPr/>
              <p:nvPr/>
            </p:nvSpPr>
            <p:spPr>
              <a:xfrm>
                <a:off x="4509206" y="5266441"/>
                <a:ext cx="2895600" cy="523220"/>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ctr" rtl="0"/>
                <a:r>
                  <a:rPr lang="en-US" sz="2800" b="1" kern="1200" dirty="0" err="1" smtClean="0">
                    <a:ln>
                      <a:solidFill>
                        <a:schemeClr val="accent6">
                          <a:lumMod val="75000"/>
                        </a:schemeClr>
                      </a:solidFill>
                    </a:ln>
                    <a:solidFill>
                      <a:schemeClr val="bg1"/>
                    </a:solidFill>
                    <a:latin typeface="Calibri"/>
                    <a:ea typeface="+mn-ea"/>
                    <a:cs typeface="+mn-cs"/>
                  </a:rPr>
                  <a:t>Webserver</a:t>
                </a:r>
                <a:endParaRPr lang="en-US" sz="2800" b="1" kern="1200" dirty="0">
                  <a:ln>
                    <a:solidFill>
                      <a:schemeClr val="accent6">
                        <a:lumMod val="75000"/>
                      </a:schemeClr>
                    </a:solidFill>
                  </a:ln>
                  <a:solidFill>
                    <a:schemeClr val="bg1"/>
                  </a:solidFill>
                  <a:latin typeface="Calibri"/>
                  <a:ea typeface="+mn-ea"/>
                  <a:cs typeface="+mn-cs"/>
                </a:endParaRPr>
              </a:p>
            </p:txBody>
          </p:sp>
          <p:sp>
            <p:nvSpPr>
              <p:cNvPr id="24" name="Curved Down Arrow 23"/>
              <p:cNvSpPr/>
              <p:nvPr/>
            </p:nvSpPr>
            <p:spPr>
              <a:xfrm>
                <a:off x="1729317" y="3505200"/>
                <a:ext cx="3182056" cy="762000"/>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1962150" y="3981221"/>
                <a:ext cx="2590800" cy="523220"/>
              </a:xfrm>
              <a:prstGeom prst="rect">
                <a:avLst/>
              </a:prstGeom>
              <a:noFill/>
            </p:spPr>
            <p:txBody>
              <a:bodyPr wrap="square" rtlCol="0">
                <a:prstTxWarp prst="textArchUp">
                  <a:avLst/>
                </a:prstTxWarp>
                <a:spAutoFit/>
              </a:bodyPr>
              <a:lstStyle/>
              <a:p>
                <a:pPr algn="ctr"/>
                <a:r>
                  <a:rPr lang="en-US" sz="2400" b="1" dirty="0" smtClean="0">
                    <a:solidFill>
                      <a:schemeClr val="bg1"/>
                    </a:solidFill>
                    <a:latin typeface="Consolas" pitchFamily="49" charset="0"/>
                  </a:rPr>
                  <a:t>Client Request</a:t>
                </a:r>
                <a:endParaRPr lang="en-US" sz="2400" b="1" dirty="0">
                  <a:solidFill>
                    <a:schemeClr val="bg1"/>
                  </a:solidFill>
                  <a:latin typeface="Consolas" pitchFamily="49" charset="0"/>
                </a:endParaRPr>
              </a:p>
            </p:txBody>
          </p:sp>
          <p:sp>
            <p:nvSpPr>
              <p:cNvPr id="26" name="TextBox 25"/>
              <p:cNvSpPr txBox="1"/>
              <p:nvPr/>
            </p:nvSpPr>
            <p:spPr>
              <a:xfrm rot="21297031">
                <a:off x="2305345" y="4861644"/>
                <a:ext cx="2590800" cy="523220"/>
              </a:xfrm>
              <a:prstGeom prst="rect">
                <a:avLst/>
              </a:prstGeom>
              <a:noFill/>
            </p:spPr>
            <p:txBody>
              <a:bodyPr wrap="square" rtlCol="0">
                <a:prstTxWarp prst="textArchDown">
                  <a:avLst/>
                </a:prstTxWarp>
                <a:spAutoFit/>
              </a:bodyPr>
              <a:lstStyle/>
              <a:p>
                <a:r>
                  <a:rPr lang="en-US" sz="2400" b="1" dirty="0" smtClean="0">
                    <a:solidFill>
                      <a:schemeClr val="bg1"/>
                    </a:solidFill>
                    <a:latin typeface="Consolas" pitchFamily="49" charset="0"/>
                  </a:rPr>
                  <a:t>Server Reply</a:t>
                </a:r>
                <a:endParaRPr lang="en-US" sz="2400" b="1" dirty="0">
                  <a:solidFill>
                    <a:schemeClr val="bg1"/>
                  </a:solidFill>
                  <a:latin typeface="Consolas" pitchFamily="49" charset="0"/>
                </a:endParaRPr>
              </a:p>
            </p:txBody>
          </p:sp>
          <p:sp>
            <p:nvSpPr>
              <p:cNvPr id="27" name="Curved Down Arrow 26"/>
              <p:cNvSpPr/>
              <p:nvPr/>
            </p:nvSpPr>
            <p:spPr>
              <a:xfrm rot="10992831">
                <a:off x="1542964" y="4961641"/>
                <a:ext cx="3048000" cy="762000"/>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35278" y="5257800"/>
                <a:ext cx="1447800" cy="523220"/>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ctr" rtl="0"/>
                <a:r>
                  <a:rPr lang="en-US" sz="2800" b="1" kern="1200" dirty="0" smtClean="0">
                    <a:ln>
                      <a:solidFill>
                        <a:schemeClr val="accent6">
                          <a:lumMod val="75000"/>
                        </a:schemeClr>
                      </a:solidFill>
                    </a:ln>
                    <a:solidFill>
                      <a:schemeClr val="bg1"/>
                    </a:solidFill>
                    <a:latin typeface="Calibri"/>
                    <a:ea typeface="+mn-ea"/>
                    <a:cs typeface="+mn-cs"/>
                  </a:rPr>
                  <a:t>Browser</a:t>
                </a:r>
                <a:endParaRPr lang="en-US" sz="2800" b="1" kern="1200" dirty="0">
                  <a:ln>
                    <a:solidFill>
                      <a:schemeClr val="accent6">
                        <a:lumMod val="75000"/>
                      </a:schemeClr>
                    </a:solidFill>
                  </a:ln>
                  <a:solidFill>
                    <a:schemeClr val="bg1"/>
                  </a:solidFill>
                  <a:latin typeface="Calibri"/>
                  <a:ea typeface="+mn-ea"/>
                  <a:cs typeface="+mn-cs"/>
                </a:endParaRPr>
              </a:p>
            </p:txBody>
          </p:sp>
        </p:grpSp>
        <p:pic>
          <p:nvPicPr>
            <p:cNvPr id="2050" name="Picture 2"/>
            <p:cNvPicPr>
              <a:picLocks noChangeAspect="1" noChangeArrowheads="1"/>
            </p:cNvPicPr>
            <p:nvPr/>
          </p:nvPicPr>
          <p:blipFill>
            <a:blip r:embed="rId4"/>
            <a:srcRect/>
            <a:stretch>
              <a:fillRect/>
            </a:stretch>
          </p:blipFill>
          <p:spPr bwMode="auto">
            <a:xfrm>
              <a:off x="5943600" y="3124200"/>
              <a:ext cx="1752600" cy="1752600"/>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9030036"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DNS Client/Server Exchange</a:t>
            </a:r>
          </a:p>
        </p:txBody>
      </p:sp>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33" name="Rectangle 32"/>
          <p:cNvSpPr/>
          <p:nvPr/>
        </p:nvSpPr>
        <p:spPr>
          <a:xfrm>
            <a:off x="2133600" y="36576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Request</a:t>
            </a:r>
          </a:p>
        </p:txBody>
      </p:sp>
      <p:grpSp>
        <p:nvGrpSpPr>
          <p:cNvPr id="7" name="Group 58"/>
          <p:cNvGrpSpPr/>
          <p:nvPr/>
        </p:nvGrpSpPr>
        <p:grpSpPr>
          <a:xfrm>
            <a:off x="685800" y="4038600"/>
            <a:ext cx="4191000" cy="2326958"/>
            <a:chOff x="685800" y="4038600"/>
            <a:chExt cx="4191000" cy="2326958"/>
          </a:xfrm>
        </p:grpSpPr>
        <p:sp>
          <p:nvSpPr>
            <p:cNvPr id="32" name="TextBox 31"/>
            <p:cNvSpPr txBox="1"/>
            <p:nvPr/>
          </p:nvSpPr>
          <p:spPr>
            <a:xfrm>
              <a:off x="685800" y="5288340"/>
              <a:ext cx="4191000" cy="1077218"/>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Tell me the IP address of </a:t>
              </a:r>
              <a:r>
                <a:rPr lang="en-US" sz="3200" kern="1200" dirty="0" smtClean="0">
                  <a:solidFill>
                    <a:prstClr val="black"/>
                  </a:solidFill>
                  <a:latin typeface="Calibri"/>
                  <a:ea typeface="+mn-ea"/>
                  <a:cs typeface="+mn-cs"/>
                  <a:hlinkClick r:id="rId6"/>
                </a:rPr>
                <a:t>www.gcuf.edu.pk</a:t>
              </a:r>
              <a:r>
                <a:rPr lang="en-US" sz="3200" kern="1200" dirty="0">
                  <a:solidFill>
                    <a:prstClr val="black"/>
                  </a:solidFill>
                  <a:latin typeface="Calibri"/>
                  <a:ea typeface="+mn-ea"/>
                  <a:cs typeface="+mn-cs"/>
                </a:rPr>
                <a:t>?</a:t>
              </a:r>
            </a:p>
          </p:txBody>
        </p:sp>
        <p:cxnSp>
          <p:nvCxnSpPr>
            <p:cNvPr id="50" name="Straight Arrow Connector 49"/>
            <p:cNvCxnSpPr>
              <a:stCxn id="33" idx="2"/>
              <a:endCxn id="32" idx="0"/>
            </p:cNvCxnSpPr>
            <p:nvPr/>
          </p:nvCxnSpPr>
          <p:spPr>
            <a:xfrm rot="16200000" flipH="1">
              <a:off x="2061180" y="4568220"/>
              <a:ext cx="124974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2.0444E-6 C 0.00816 -0.00509 0.04045 -0.00185 0.05122 -0.02752 C 0.06198 -0.0525 0.05539 -0.12881 0.0632 -0.15263 C 0.07101 -0.17599 0.08664 -0.14153 0.09844 -0.16813 C 0.11007 -0.19473 0.08525 -0.28538 0.13282 -0.31198 C 0.18039 -0.33857 0.34323 -0.32655 0.38403 -0.32979 C 0.425 -0.33256 0.4033 -0.33048 0.37726 -0.32979 " pathEditMode="relative" rAng="0" ptsTypes="aaaaaaa">
                                      <p:cBhvr>
                                        <p:cTn id="10" dur="3000" fill="hold"/>
                                        <p:tgtEl>
                                          <p:spTgt spid="33"/>
                                        </p:tgtEl>
                                        <p:attrNameLst>
                                          <p:attrName>ppt_x</p:attrName>
                                          <p:attrName>ppt_y</p:attrName>
                                        </p:attrNameLst>
                                      </p:cBhvr>
                                      <p:rCtr x="21300" y="-16900"/>
                                    </p:animMotion>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61" name="Rectangle 60"/>
          <p:cNvSpPr/>
          <p:nvPr/>
        </p:nvSpPr>
        <p:spPr>
          <a:xfrm>
            <a:off x="5791200" y="1981200"/>
            <a:ext cx="838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b="1" kern="1200" dirty="0">
                <a:solidFill>
                  <a:prstClr val="black"/>
                </a:solidFill>
                <a:latin typeface="Calibri"/>
                <a:ea typeface="+mn-ea"/>
                <a:cs typeface="+mn-cs"/>
              </a:rPr>
              <a:t>Reply</a:t>
            </a:r>
          </a:p>
        </p:txBody>
      </p:sp>
      <p:grpSp>
        <p:nvGrpSpPr>
          <p:cNvPr id="6" name="Group 61"/>
          <p:cNvGrpSpPr/>
          <p:nvPr/>
        </p:nvGrpSpPr>
        <p:grpSpPr>
          <a:xfrm>
            <a:off x="2971800" y="2362200"/>
            <a:ext cx="4191000" cy="3668018"/>
            <a:chOff x="-3048000" y="1950660"/>
            <a:chExt cx="4191000" cy="3668018"/>
          </a:xfrm>
        </p:grpSpPr>
        <p:sp>
          <p:nvSpPr>
            <p:cNvPr id="63" name="TextBox 62"/>
            <p:cNvSpPr txBox="1"/>
            <p:nvPr/>
          </p:nvSpPr>
          <p:spPr>
            <a:xfrm>
              <a:off x="-3048000" y="4541460"/>
              <a:ext cx="4191000" cy="1077218"/>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IP address of </a:t>
              </a:r>
              <a:r>
                <a:rPr lang="en-US" sz="3200" kern="1200" dirty="0" smtClean="0">
                  <a:solidFill>
                    <a:prstClr val="black"/>
                  </a:solidFill>
                  <a:latin typeface="Calibri"/>
                  <a:ea typeface="+mn-ea"/>
                  <a:cs typeface="+mn-cs"/>
                  <a:hlinkClick r:id="rId6"/>
                </a:rPr>
                <a:t>www.gcuf.edu.pk</a:t>
              </a:r>
              <a:r>
                <a:rPr lang="en-US" sz="3200" kern="1200" dirty="0" smtClean="0">
                  <a:solidFill>
                    <a:prstClr val="black"/>
                  </a:solidFill>
                  <a:latin typeface="Calibri"/>
                  <a:ea typeface="+mn-ea"/>
                  <a:cs typeface="+mn-cs"/>
                </a:rPr>
                <a:t> is</a:t>
              </a:r>
              <a:endParaRPr lang="en-US" sz="3200" kern="1200" dirty="0">
                <a:solidFill>
                  <a:prstClr val="black"/>
                </a:solidFill>
                <a:latin typeface="Calibri"/>
                <a:ea typeface="+mn-ea"/>
                <a:cs typeface="+mn-cs"/>
              </a:endParaRPr>
            </a:p>
          </p:txBody>
        </p:sp>
        <p:cxnSp>
          <p:nvCxnSpPr>
            <p:cNvPr id="64" name="Straight Arrow Connector 63"/>
            <p:cNvCxnSpPr>
              <a:stCxn id="61" idx="2"/>
              <a:endCxn id="63" idx="0"/>
            </p:cNvCxnSpPr>
            <p:nvPr/>
          </p:nvCxnSpPr>
          <p:spPr>
            <a:xfrm flipH="1">
              <a:off x="-952500" y="1950660"/>
              <a:ext cx="1143000" cy="2590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0" y="0"/>
            <a:ext cx="9030036"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DNS Client/Server Exchange</a:t>
            </a:r>
          </a:p>
        </p:txBody>
      </p:sp>
      <p:cxnSp>
        <p:nvCxnSpPr>
          <p:cNvPr id="20" name="Straight Arrow Connector 19"/>
          <p:cNvCxnSpPr/>
          <p:nvPr/>
        </p:nvCxnSpPr>
        <p:spPr>
          <a:xfrm rot="16200000" flipH="1">
            <a:off x="2171700" y="4000500"/>
            <a:ext cx="1143000"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11022E-16 -0.00138 C -0.10885 -0.01063 -0.21753 -0.01965 -0.26615 -0.00138 C -0.31493 0.01689 -0.2809 0.08696 -0.29219 0.10754 C -0.30347 0.12836 -0.32674 0.10292 -0.33437 0.12258 C -0.34184 0.142 -0.31806 0.20352 -0.33802 0.2248 C -0.35799 0.2463 -0.43437 0.24607 -0.45417 0.24977 " pathEditMode="fixed" rAng="0" ptsTypes="aaaaaA">
                                      <p:cBhvr>
                                        <p:cTn id="10" dur="3000" fill="hold"/>
                                        <p:tgtEl>
                                          <p:spTgt spid="61"/>
                                        </p:tgtEl>
                                        <p:attrNameLst>
                                          <p:attrName>ppt_x</p:attrName>
                                          <p:attrName>ppt_y</p:attrName>
                                        </p:attrNameLst>
                                      </p:cBhvr>
                                      <p:rCtr x="-22700" y="11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4" name="TextBox 13"/>
          <p:cNvSpPr txBox="1"/>
          <p:nvPr/>
        </p:nvSpPr>
        <p:spPr>
          <a:xfrm>
            <a:off x="762000" y="838200"/>
            <a:ext cx="7924800" cy="1261884"/>
          </a:xfrm>
          <a:prstGeom prst="rect">
            <a:avLst/>
          </a:prstGeom>
          <a:noFill/>
        </p:spPr>
        <p:txBody>
          <a:bodyPr wrap="square" rtlCol="0">
            <a:spAutoFit/>
          </a:bodyPr>
          <a:lstStyle/>
          <a:p>
            <a:pPr algn="l" rtl="0"/>
            <a:endParaRPr lang="en-US" sz="12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Which application at </a:t>
            </a:r>
            <a:r>
              <a:rPr lang="en-US" sz="3200" b="1" kern="1200" dirty="0" err="1">
                <a:solidFill>
                  <a:prstClr val="black"/>
                </a:solidFill>
                <a:latin typeface="Calibri"/>
                <a:ea typeface="+mn-ea"/>
                <a:cs typeface="+mn-cs"/>
              </a:rPr>
              <a:t>webserver</a:t>
            </a:r>
            <a:r>
              <a:rPr lang="en-US" sz="3200" b="1" kern="1200" dirty="0">
                <a:solidFill>
                  <a:prstClr val="black"/>
                </a:solidFill>
                <a:latin typeface="Calibri"/>
                <a:ea typeface="+mn-ea"/>
                <a:cs typeface="+mn-cs"/>
              </a:rPr>
              <a:t> must process        this packet?</a:t>
            </a:r>
          </a:p>
        </p:txBody>
      </p:sp>
      <p:sp>
        <p:nvSpPr>
          <p:cNvPr id="15" name="TextBox 14"/>
          <p:cNvSpPr txBox="1"/>
          <p:nvPr/>
        </p:nvSpPr>
        <p:spPr>
          <a:xfrm>
            <a:off x="304800" y="2231172"/>
            <a:ext cx="8229600" cy="4093428"/>
          </a:xfrm>
          <a:prstGeom prst="rect">
            <a:avLst/>
          </a:prstGeom>
          <a:noFill/>
          <a:ln>
            <a:noFill/>
          </a:ln>
        </p:spPr>
        <p:txBody>
          <a:bodyPr wrap="square" rtlCol="0">
            <a:spAutoFit/>
          </a:bodyPr>
          <a:lstStyle/>
          <a:p>
            <a:pPr algn="l" rtl="0"/>
            <a:r>
              <a:rPr lang="en-US" sz="3200" kern="1200" dirty="0">
                <a:solidFill>
                  <a:prstClr val="black"/>
                </a:solidFill>
                <a:latin typeface="Calibri"/>
                <a:ea typeface="+mn-ea"/>
                <a:cs typeface="+mn-cs"/>
              </a:rPr>
              <a:t>In TCP/IP, each well-known application is identified using </a:t>
            </a:r>
            <a:r>
              <a:rPr lang="en-US" sz="3600" b="1" kern="1200" dirty="0">
                <a:solidFill>
                  <a:srgbClr val="FF0000"/>
                </a:solidFill>
                <a:latin typeface="Calibri"/>
                <a:ea typeface="+mn-ea"/>
                <a:cs typeface="+mn-cs"/>
              </a:rPr>
              <a:t>ports</a:t>
            </a:r>
            <a:r>
              <a:rPr lang="en-US" sz="3200" kern="1200" dirty="0">
                <a:solidFill>
                  <a:prstClr val="black"/>
                </a:solidFill>
                <a:latin typeface="Calibri"/>
                <a:ea typeface="+mn-ea"/>
                <a:cs typeface="+mn-cs"/>
              </a:rPr>
              <a:t>. </a:t>
            </a:r>
          </a:p>
          <a:p>
            <a:pPr algn="l" rtl="0"/>
            <a:endParaRPr lang="en-US" sz="12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The port of DNS is </a:t>
            </a:r>
            <a:r>
              <a:rPr lang="en-US" sz="3200" b="1" kern="1200" dirty="0">
                <a:solidFill>
                  <a:srgbClr val="FF0000"/>
                </a:solidFill>
                <a:latin typeface="Calibri"/>
                <a:ea typeface="+mn-ea"/>
                <a:cs typeface="+mn-cs"/>
              </a:rPr>
              <a:t>53; </a:t>
            </a:r>
            <a:r>
              <a:rPr lang="en-US" sz="3200" kern="1200" dirty="0">
                <a:solidFill>
                  <a:prstClr val="black"/>
                </a:solidFill>
                <a:latin typeface="Calibri"/>
                <a:ea typeface="+mn-ea"/>
                <a:cs typeface="+mn-cs"/>
              </a:rPr>
              <a:t>HTTP is </a:t>
            </a:r>
            <a:r>
              <a:rPr lang="en-US" sz="3200" b="1" kern="1200" dirty="0">
                <a:solidFill>
                  <a:srgbClr val="FF0000"/>
                </a:solidFill>
                <a:latin typeface="Calibri"/>
                <a:ea typeface="+mn-ea"/>
                <a:cs typeface="+mn-cs"/>
              </a:rPr>
              <a:t>80; </a:t>
            </a:r>
            <a:r>
              <a:rPr lang="en-US" sz="3200" kern="1200" dirty="0">
                <a:solidFill>
                  <a:prstClr val="black"/>
                </a:solidFill>
                <a:latin typeface="Calibri"/>
                <a:ea typeface="+mn-ea"/>
                <a:cs typeface="+mn-cs"/>
              </a:rPr>
              <a:t>SMTP is </a:t>
            </a:r>
            <a:r>
              <a:rPr lang="en-US" sz="3200" b="1" kern="1200" dirty="0">
                <a:solidFill>
                  <a:srgbClr val="FF0000"/>
                </a:solidFill>
                <a:latin typeface="Calibri"/>
                <a:ea typeface="+mn-ea"/>
                <a:cs typeface="+mn-cs"/>
              </a:rPr>
              <a:t>25.</a:t>
            </a:r>
          </a:p>
          <a:p>
            <a:pPr algn="l" rtl="0"/>
            <a:endParaRPr lang="en-US" sz="2000" b="1" kern="1200" dirty="0">
              <a:solidFill>
                <a:srgbClr val="FF0000"/>
              </a:solidFill>
              <a:latin typeface="Calibri"/>
              <a:ea typeface="+mn-ea"/>
              <a:cs typeface="+mn-cs"/>
            </a:endParaRPr>
          </a:p>
          <a:p>
            <a:pPr algn="l" rtl="0"/>
            <a:r>
              <a:rPr lang="en-US" sz="3200" kern="1200" dirty="0">
                <a:solidFill>
                  <a:prstClr val="black"/>
                </a:solidFill>
                <a:latin typeface="Calibri"/>
                <a:ea typeface="+mn-ea"/>
                <a:cs typeface="+mn-cs"/>
              </a:rPr>
              <a:t>In our considered example, </a:t>
            </a:r>
            <a:r>
              <a:rPr lang="en-US" sz="3200" b="1" kern="1200" dirty="0">
                <a:solidFill>
                  <a:srgbClr val="FF0000"/>
                </a:solidFill>
                <a:latin typeface="Calibri"/>
                <a:ea typeface="+mn-ea"/>
                <a:cs typeface="+mn-cs"/>
              </a:rPr>
              <a:t>HTTP server application</a:t>
            </a:r>
            <a:r>
              <a:rPr lang="en-US" sz="3200" b="1" kern="1200" dirty="0">
                <a:solidFill>
                  <a:prstClr val="black"/>
                </a:solidFill>
                <a:latin typeface="Calibri"/>
                <a:ea typeface="+mn-ea"/>
                <a:cs typeface="+mn-cs"/>
              </a:rPr>
              <a:t> (port 80) </a:t>
            </a:r>
            <a:r>
              <a:rPr lang="en-US" sz="3200" kern="1200" dirty="0">
                <a:solidFill>
                  <a:prstClr val="black"/>
                </a:solidFill>
                <a:latin typeface="Calibri"/>
                <a:ea typeface="+mn-ea"/>
                <a:cs typeface="+mn-cs"/>
              </a:rPr>
              <a:t>would process the packet. </a:t>
            </a:r>
            <a:r>
              <a:rPr lang="en-US" sz="1200" kern="1200" dirty="0">
                <a:solidFill>
                  <a:prstClr val="black"/>
                </a:solidFill>
                <a:latin typeface="Calibri"/>
                <a:ea typeface="+mn-ea"/>
                <a:cs typeface="+mn-cs"/>
              </a:rPr>
              <a:t> </a:t>
            </a:r>
          </a:p>
          <a:p>
            <a:pPr algn="l" rtl="0"/>
            <a:endParaRPr lang="en-US" sz="2000"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Packet so far:</a:t>
            </a:r>
            <a:endParaRPr lang="en-US" sz="3200" b="1" kern="1200" dirty="0">
              <a:solidFill>
                <a:srgbClr val="FF0000"/>
              </a:solidFill>
              <a:latin typeface="Calibri"/>
              <a:ea typeface="+mn-ea"/>
              <a:cs typeface="+mn-cs"/>
            </a:endParaRPr>
          </a:p>
          <a:p>
            <a:pPr algn="l" rtl="0"/>
            <a:endParaRPr lang="en-US" sz="1200" kern="1200" dirty="0">
              <a:solidFill>
                <a:prstClr val="black"/>
              </a:solidFill>
              <a:latin typeface="Calibri"/>
              <a:ea typeface="+mn-ea"/>
              <a:cs typeface="+mn-cs"/>
            </a:endParaRPr>
          </a:p>
        </p:txBody>
      </p:sp>
      <p:sp>
        <p:nvSpPr>
          <p:cNvPr id="16" name="Oval 15"/>
          <p:cNvSpPr/>
          <p:nvPr/>
        </p:nvSpPr>
        <p:spPr>
          <a:xfrm>
            <a:off x="152400" y="10668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2</a:t>
            </a:r>
            <a:endParaRPr lang="en-US" sz="700" kern="1200" dirty="0">
              <a:solidFill>
                <a:prstClr val="white"/>
              </a:solidFill>
              <a:latin typeface="Calibri"/>
              <a:ea typeface="+mn-ea"/>
              <a:cs typeface="+mn-cs"/>
            </a:endParaRPr>
          </a:p>
        </p:txBody>
      </p:sp>
      <p:sp>
        <p:nvSpPr>
          <p:cNvPr id="9" name="TextBox 8"/>
          <p:cNvSpPr txBox="1"/>
          <p:nvPr/>
        </p:nvSpPr>
        <p:spPr>
          <a:xfrm>
            <a:off x="2819400" y="5486400"/>
            <a:ext cx="4800600" cy="646331"/>
          </a:xfrm>
          <a:prstGeom prst="rect">
            <a:avLst/>
          </a:prstGeom>
          <a:no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Port | Destination Port | GET / HTML/1.1</a:t>
            </a:r>
          </a:p>
          <a:p>
            <a:pPr algn="l" rtl="0"/>
            <a:r>
              <a:rPr lang="en-US" b="1" kern="1200" dirty="0">
                <a:solidFill>
                  <a:srgbClr val="FF0000"/>
                </a:solidFill>
                <a:latin typeface="Calibri"/>
                <a:ea typeface="+mn-ea"/>
                <a:cs typeface="+mn-cs"/>
              </a:rPr>
              <a:t>&gt;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            </a:t>
            </a:r>
            <a:r>
              <a:rPr lang="en-US" b="1" kern="1200" dirty="0">
                <a:solidFill>
                  <a:prstClr val="black"/>
                </a:solidFill>
                <a:latin typeface="Calibri"/>
                <a:ea typeface="+mn-ea"/>
                <a:cs typeface="+mn-cs"/>
              </a:rPr>
              <a:t> | </a:t>
            </a:r>
            <a:endParaRPr lang="en-US" kern="1200" dirty="0">
              <a:solidFill>
                <a:prstClr val="black"/>
              </a:solidFill>
              <a:latin typeface="Calibri"/>
              <a:ea typeface="+mn-ea"/>
              <a:cs typeface="+mn-cs"/>
            </a:endParaRPr>
          </a:p>
        </p:txBody>
      </p:sp>
      <p:sp>
        <p:nvSpPr>
          <p:cNvPr id="7" name="Rectangle 6"/>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animEffect transition="in" filter="slide(fromBottom)">
                                      <p:cBhvr>
                                        <p:cTn id="25" dur="500"/>
                                        <p:tgtEl>
                                          <p:spTgt spid="15">
                                            <p:txEl>
                                              <p:pRg st="6" end="6"/>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lide(fromBottom)">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6"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5" name="TextBox 14"/>
          <p:cNvSpPr txBox="1"/>
          <p:nvPr/>
        </p:nvSpPr>
        <p:spPr>
          <a:xfrm>
            <a:off x="228600" y="990600"/>
            <a:ext cx="8610600" cy="3785652"/>
          </a:xfrm>
          <a:prstGeom prst="rect">
            <a:avLst/>
          </a:prstGeom>
          <a:noFill/>
          <a:ln>
            <a:noFill/>
          </a:ln>
        </p:spPr>
        <p:txBody>
          <a:bodyPr wrap="square" rtlCol="0">
            <a:spAutoFit/>
          </a:bodyPr>
          <a:lstStyle/>
          <a:p>
            <a:pPr algn="l" rtl="0"/>
            <a:r>
              <a:rPr lang="en-US" sz="3200" kern="1200" dirty="0">
                <a:solidFill>
                  <a:prstClr val="black"/>
                </a:solidFill>
                <a:latin typeface="Calibri"/>
                <a:ea typeface="+mn-ea"/>
                <a:cs typeface="+mn-cs"/>
              </a:rPr>
              <a:t>The destination IP address (found through DNS)</a:t>
            </a:r>
          </a:p>
          <a:p>
            <a:pPr algn="l" rtl="0"/>
            <a:r>
              <a:rPr lang="en-US" sz="3200" kern="1200" dirty="0">
                <a:solidFill>
                  <a:prstClr val="black"/>
                </a:solidFill>
                <a:latin typeface="Calibri"/>
                <a:ea typeface="+mn-ea"/>
                <a:cs typeface="+mn-cs"/>
              </a:rPr>
              <a:t>is </a:t>
            </a:r>
            <a:r>
              <a:rPr lang="en-US" sz="3200" b="1" kern="1200" dirty="0">
                <a:solidFill>
                  <a:srgbClr val="FF0000"/>
                </a:solidFill>
                <a:latin typeface="Calibri"/>
                <a:ea typeface="+mn-ea"/>
                <a:cs typeface="+mn-cs"/>
              </a:rPr>
              <a:t>202.125.157.196</a:t>
            </a:r>
            <a:r>
              <a:rPr lang="en-US" sz="3200" kern="1200" dirty="0">
                <a:solidFill>
                  <a:prstClr val="black"/>
                </a:solidFill>
                <a:latin typeface="Calibri"/>
                <a:ea typeface="+mn-ea"/>
                <a:cs typeface="+mn-cs"/>
              </a:rPr>
              <a:t>. </a:t>
            </a:r>
          </a:p>
          <a:p>
            <a:pPr algn="l" rtl="0"/>
            <a:endParaRPr lang="en-US" sz="12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Let’s assume the source IP address is </a:t>
            </a:r>
            <a:r>
              <a:rPr lang="en-US" sz="3200" b="1" kern="1200" dirty="0">
                <a:solidFill>
                  <a:srgbClr val="FF0000"/>
                </a:solidFill>
                <a:latin typeface="Calibri"/>
                <a:ea typeface="+mn-ea"/>
                <a:cs typeface="+mn-cs"/>
              </a:rPr>
              <a:t>202.125.157.150 </a:t>
            </a:r>
          </a:p>
          <a:p>
            <a:pPr algn="l" rtl="0"/>
            <a:r>
              <a:rPr lang="en-US" sz="3200" b="1" kern="1200" dirty="0">
                <a:solidFill>
                  <a:srgbClr val="F79646">
                    <a:lumMod val="50000"/>
                  </a:srgbClr>
                </a:solidFill>
                <a:latin typeface="Calibri"/>
                <a:ea typeface="+mn-ea"/>
                <a:cs typeface="+mn-cs"/>
              </a:rPr>
              <a:t>(network must be same; to be explained later)</a:t>
            </a:r>
          </a:p>
          <a:p>
            <a:pPr algn="l" rtl="0"/>
            <a:endParaRPr lang="en-US" sz="1200" b="1" kern="1200" dirty="0">
              <a:solidFill>
                <a:srgbClr val="FF0000"/>
              </a:solidFill>
              <a:latin typeface="Calibri"/>
              <a:ea typeface="+mn-ea"/>
              <a:cs typeface="+mn-cs"/>
            </a:endParaRPr>
          </a:p>
          <a:p>
            <a:pPr algn="l" rtl="0"/>
            <a:r>
              <a:rPr lang="en-US" sz="3200" b="1" kern="1200" dirty="0">
                <a:solidFill>
                  <a:prstClr val="black"/>
                </a:solidFill>
                <a:latin typeface="Calibri"/>
                <a:ea typeface="+mn-ea"/>
                <a:cs typeface="+mn-cs"/>
              </a:rPr>
              <a:t>Packet so far:</a:t>
            </a:r>
            <a:endParaRPr lang="en-US" sz="3200" b="1" kern="1200" dirty="0">
              <a:solidFill>
                <a:srgbClr val="FF0000"/>
              </a:solidFill>
              <a:latin typeface="Calibri"/>
              <a:ea typeface="+mn-ea"/>
              <a:cs typeface="+mn-cs"/>
            </a:endParaRPr>
          </a:p>
          <a:p>
            <a:pPr algn="l" rtl="0"/>
            <a:endParaRPr lang="en-US" sz="1200" kern="1200" dirty="0">
              <a:solidFill>
                <a:prstClr val="black"/>
              </a:solidFill>
              <a:latin typeface="Calibri"/>
              <a:ea typeface="+mn-ea"/>
              <a:cs typeface="+mn-cs"/>
            </a:endParaRPr>
          </a:p>
          <a:p>
            <a:pPr algn="l" rtl="0"/>
            <a:r>
              <a:rPr lang="en-US" sz="1200" b="1" kern="1200" dirty="0">
                <a:solidFill>
                  <a:prstClr val="black"/>
                </a:solidFill>
                <a:latin typeface="Calibri"/>
                <a:ea typeface="+mn-ea"/>
                <a:cs typeface="+mn-cs"/>
              </a:rPr>
              <a:t> </a:t>
            </a:r>
          </a:p>
        </p:txBody>
      </p:sp>
      <p:sp>
        <p:nvSpPr>
          <p:cNvPr id="9" name="TextBox 8"/>
          <p:cNvSpPr txBox="1"/>
          <p:nvPr/>
        </p:nvSpPr>
        <p:spPr>
          <a:xfrm>
            <a:off x="228600" y="4535269"/>
            <a:ext cx="8686800" cy="646331"/>
          </a:xfrm>
          <a:prstGeom prst="rect">
            <a:avLst/>
          </a:prstGeom>
          <a:no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 Source Port | Destination Port | GET / HTML/1.1</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196 | &gt;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            </a:t>
            </a:r>
            <a:r>
              <a:rPr lang="en-US" b="1" kern="1200" dirty="0">
                <a:solidFill>
                  <a:prstClr val="black"/>
                </a:solidFill>
                <a:latin typeface="Calibri"/>
                <a:ea typeface="+mn-ea"/>
                <a:cs typeface="+mn-cs"/>
              </a:rPr>
              <a:t> | </a:t>
            </a:r>
            <a:endParaRPr lang="en-US" kern="1200" dirty="0">
              <a:solidFill>
                <a:prstClr val="black"/>
              </a:solidFill>
              <a:latin typeface="Calibri"/>
              <a:ea typeface="+mn-ea"/>
              <a:cs typeface="+mn-cs"/>
            </a:endParaRPr>
          </a:p>
        </p:txBody>
      </p:sp>
      <p:sp>
        <p:nvSpPr>
          <p:cNvPr id="13" name="TextBox 12"/>
          <p:cNvSpPr txBox="1"/>
          <p:nvPr/>
        </p:nvSpPr>
        <p:spPr>
          <a:xfrm>
            <a:off x="609600" y="5486400"/>
            <a:ext cx="7467600" cy="954107"/>
          </a:xfrm>
          <a:prstGeom prst="rect">
            <a:avLst/>
          </a:prstGeom>
          <a:noFill/>
        </p:spPr>
        <p:txBody>
          <a:bodyPr wrap="square" rtlCol="0">
            <a:spAutoFit/>
          </a:bodyPr>
          <a:lstStyle/>
          <a:p>
            <a:pPr algn="l" rtl="0"/>
            <a:r>
              <a:rPr lang="en-US" sz="3200" kern="1200" dirty="0">
                <a:solidFill>
                  <a:prstClr val="black"/>
                </a:solidFill>
                <a:latin typeface="Calibri"/>
                <a:ea typeface="+mn-ea"/>
                <a:cs typeface="+mn-cs"/>
              </a:rPr>
              <a:t>Logical addressing: </a:t>
            </a:r>
            <a:r>
              <a:rPr lang="en-US" sz="3200" b="1" kern="1200" dirty="0">
                <a:solidFill>
                  <a:srgbClr val="4F81BD"/>
                </a:solidFill>
                <a:latin typeface="Calibri"/>
                <a:ea typeface="+mn-ea"/>
                <a:cs typeface="+mn-cs"/>
              </a:rPr>
              <a:t>network</a:t>
            </a:r>
            <a:r>
              <a:rPr lang="en-US" sz="3200" kern="1200" dirty="0">
                <a:solidFill>
                  <a:prstClr val="black"/>
                </a:solidFill>
                <a:latin typeface="Calibri"/>
                <a:ea typeface="+mn-ea"/>
                <a:cs typeface="+mn-cs"/>
              </a:rPr>
              <a:t> and </a:t>
            </a:r>
            <a:r>
              <a:rPr lang="en-US" sz="3200" b="1" kern="1200" dirty="0">
                <a:solidFill>
                  <a:srgbClr val="FF0000"/>
                </a:solidFill>
                <a:latin typeface="Calibri"/>
                <a:ea typeface="+mn-ea"/>
                <a:cs typeface="+mn-cs"/>
              </a:rPr>
              <a:t>host</a:t>
            </a:r>
            <a:r>
              <a:rPr lang="en-US" sz="3200" kern="1200" dirty="0">
                <a:solidFill>
                  <a:prstClr val="black"/>
                </a:solidFill>
                <a:latin typeface="Calibri"/>
                <a:ea typeface="+mn-ea"/>
                <a:cs typeface="+mn-cs"/>
              </a:rPr>
              <a:t> parts</a:t>
            </a:r>
          </a:p>
          <a:p>
            <a:pPr algn="l" rtl="0"/>
            <a:r>
              <a:rPr lang="en-US" sz="2400" kern="1200" dirty="0">
                <a:solidFill>
                  <a:prstClr val="black"/>
                </a:solidFill>
                <a:latin typeface="Calibri"/>
                <a:ea typeface="+mn-ea"/>
                <a:cs typeface="+mn-cs"/>
              </a:rPr>
              <a:t>*Assuming </a:t>
            </a:r>
            <a:r>
              <a:rPr lang="en-US" sz="2400" b="1" kern="1200" dirty="0">
                <a:solidFill>
                  <a:srgbClr val="4F81BD"/>
                </a:solidFill>
                <a:latin typeface="Calibri"/>
                <a:ea typeface="+mn-ea"/>
                <a:cs typeface="+mn-cs"/>
              </a:rPr>
              <a:t>/24 </a:t>
            </a:r>
            <a:r>
              <a:rPr lang="en-US" sz="2400" kern="1200" dirty="0">
                <a:solidFill>
                  <a:prstClr val="black"/>
                </a:solidFill>
                <a:latin typeface="Calibri"/>
                <a:ea typeface="+mn-ea"/>
                <a:cs typeface="+mn-cs"/>
              </a:rPr>
              <a:t>subnet mask </a:t>
            </a:r>
            <a:r>
              <a:rPr lang="en-US" sz="2400" b="1" kern="1200" dirty="0">
                <a:solidFill>
                  <a:srgbClr val="F79646">
                    <a:lumMod val="50000"/>
                  </a:srgbClr>
                </a:solidFill>
                <a:latin typeface="Calibri"/>
                <a:ea typeface="+mn-ea"/>
                <a:cs typeface="+mn-cs"/>
              </a:rPr>
              <a:t>(to be explained later)</a:t>
            </a:r>
            <a:endParaRPr lang="en-US" sz="3200" b="1" kern="1200" dirty="0">
              <a:solidFill>
                <a:srgbClr val="F79646">
                  <a:lumMod val="50000"/>
                </a:srgbClr>
              </a:solidFill>
              <a:latin typeface="Calibri"/>
              <a:ea typeface="+mn-ea"/>
              <a:cs typeface="+mn-cs"/>
            </a:endParaRPr>
          </a:p>
        </p:txBody>
      </p:sp>
      <p:sp>
        <p:nvSpPr>
          <p:cNvPr id="11" name="Rectangle 10"/>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slide(fromBottom)">
                                      <p:cBhvr>
                                        <p:cTn id="17" dur="500"/>
                                        <p:tgtEl>
                                          <p:spTgt spid="15">
                                            <p:txEl>
                                              <p:pRg st="6" end="6"/>
                                            </p:txEl>
                                          </p:spTgt>
                                        </p:tgtEl>
                                      </p:cBhvr>
                                    </p:animEffect>
                                  </p:childTnLst>
                                </p:cTn>
                              </p:par>
                              <p:par>
                                <p:cTn id="18" presetID="34" presetClass="entr" presetSubtype="0" fill="hold" grpId="0" nodeType="withEffect">
                                  <p:stCondLst>
                                    <p:cond delay="0"/>
                                  </p:stCondLst>
                                  <p:childTnLst>
                                    <p:set>
                                      <p:cBhvr>
                                        <p:cTn id="19" dur="1" fill="hold">
                                          <p:stCondLst>
                                            <p:cond delay="0"/>
                                          </p:stCondLst>
                                        </p:cTn>
                                        <p:tgtEl>
                                          <p:spTgt spid="15">
                                            <p:txEl>
                                              <p:pRg st="8" end="8"/>
                                            </p:txEl>
                                          </p:spTgt>
                                        </p:tgtEl>
                                        <p:attrNameLst>
                                          <p:attrName>style.visibility</p:attrName>
                                        </p:attrNameLst>
                                      </p:cBhvr>
                                      <p:to>
                                        <p:strVal val="visible"/>
                                      </p:to>
                                    </p:set>
                                    <p:anim from="(-#ppt_w/2)" to="(#ppt_x)" calcmode="lin" valueType="num">
                                      <p:cBhvr>
                                        <p:cTn id="20" dur="600" fill="hold">
                                          <p:stCondLst>
                                            <p:cond delay="0"/>
                                          </p:stCondLst>
                                        </p:cTn>
                                        <p:tgtEl>
                                          <p:spTgt spid="15">
                                            <p:txEl>
                                              <p:pRg st="8" end="8"/>
                                            </p:txEl>
                                          </p:spTgt>
                                        </p:tgtEl>
                                        <p:attrNameLst>
                                          <p:attrName>ppt_x</p:attrName>
                                        </p:attrNameLst>
                                      </p:cBhvr>
                                    </p:anim>
                                    <p:anim from="0" to="-1.0" calcmode="lin" valueType="num">
                                      <p:cBhvr>
                                        <p:cTn id="21" dur="200" decel="50000" autoRev="1" fill="hold">
                                          <p:stCondLst>
                                            <p:cond delay="600"/>
                                          </p:stCondLst>
                                        </p:cTn>
                                        <p:tgtEl>
                                          <p:spTgt spid="15">
                                            <p:txEl>
                                              <p:pRg st="8" end="8"/>
                                            </p:txEl>
                                          </p:spTgt>
                                        </p:tgtEl>
                                        <p:attrNameLst>
                                          <p:attrName>xshear</p:attrName>
                                        </p:attrNameLst>
                                      </p:cBhvr>
                                    </p:anim>
                                    <p:animScale>
                                      <p:cBhvr>
                                        <p:cTn id="22" dur="200" decel="100000" autoRev="1" fill="hold">
                                          <p:stCondLst>
                                            <p:cond delay="600"/>
                                          </p:stCondLst>
                                        </p:cTn>
                                        <p:tgtEl>
                                          <p:spTgt spid="15">
                                            <p:txEl>
                                              <p:pRg st="8" end="8"/>
                                            </p:txEl>
                                          </p:spTgt>
                                        </p:tgtEl>
                                      </p:cBhvr>
                                      <p:from x="100000" y="100000"/>
                                      <p:to x="80000" y="100000"/>
                                    </p:animScale>
                                    <p:anim by="(#ppt_h/3+#ppt_w*0.1)" calcmode="lin" valueType="num">
                                      <p:cBhvr additive="sum">
                                        <p:cTn id="23" dur="200" decel="100000" autoRev="1" fill="hold">
                                          <p:stCondLst>
                                            <p:cond delay="600"/>
                                          </p:stCondLst>
                                        </p:cTn>
                                        <p:tgtEl>
                                          <p:spTgt spid="15">
                                            <p:txEl>
                                              <p:pRg st="8" end="8"/>
                                            </p:txEl>
                                          </p:spTgt>
                                        </p:tgtEl>
                                        <p:attrNameLst>
                                          <p:attrName>ppt_x</p:attrName>
                                        </p:attrNameLst>
                                      </p:cBhvr>
                                    </p:anim>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9"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4" name="TextBox 13"/>
          <p:cNvSpPr txBox="1"/>
          <p:nvPr/>
        </p:nvSpPr>
        <p:spPr>
          <a:xfrm>
            <a:off x="76200" y="838200"/>
            <a:ext cx="9067800" cy="954107"/>
          </a:xfrm>
          <a:prstGeom prst="rect">
            <a:avLst/>
          </a:prstGeom>
          <a:noFill/>
        </p:spPr>
        <p:txBody>
          <a:bodyPr wrap="square" rtlCol="0">
            <a:spAutoFit/>
          </a:bodyPr>
          <a:lstStyle/>
          <a:p>
            <a:pPr algn="l" rtl="0"/>
            <a:endParaRPr lang="en-US" sz="1200" b="1" kern="1200" dirty="0">
              <a:solidFill>
                <a:prstClr val="black"/>
              </a:solidFill>
              <a:latin typeface="Calibri"/>
              <a:ea typeface="+mn-ea"/>
              <a:cs typeface="+mn-cs"/>
            </a:endParaRPr>
          </a:p>
          <a:p>
            <a:pPr algn="l" rtl="0"/>
            <a:endParaRPr lang="en-US" sz="12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        How to send the created </a:t>
            </a:r>
            <a:r>
              <a:rPr lang="en-US" sz="3200" b="1" kern="1200" dirty="0">
                <a:solidFill>
                  <a:srgbClr val="C00000"/>
                </a:solidFill>
                <a:latin typeface="Calibri"/>
                <a:ea typeface="+mn-ea"/>
                <a:cs typeface="+mn-cs"/>
              </a:rPr>
              <a:t>packet</a:t>
            </a:r>
            <a:r>
              <a:rPr lang="en-US" sz="3200" b="1" kern="1200" dirty="0">
                <a:solidFill>
                  <a:prstClr val="black"/>
                </a:solidFill>
                <a:latin typeface="Calibri"/>
                <a:ea typeface="+mn-ea"/>
                <a:cs typeface="+mn-cs"/>
              </a:rPr>
              <a:t> to </a:t>
            </a:r>
            <a:r>
              <a:rPr lang="en-US" sz="3200" b="1" kern="1200" dirty="0" err="1">
                <a:solidFill>
                  <a:prstClr val="black"/>
                </a:solidFill>
                <a:latin typeface="Calibri"/>
                <a:ea typeface="+mn-ea"/>
                <a:cs typeface="+mn-cs"/>
              </a:rPr>
              <a:t>Webserver</a:t>
            </a:r>
            <a:r>
              <a:rPr lang="en-US" sz="3200" b="1" kern="1200" dirty="0">
                <a:solidFill>
                  <a:prstClr val="black"/>
                </a:solidFill>
                <a:latin typeface="Calibri"/>
                <a:ea typeface="+mn-ea"/>
                <a:cs typeface="+mn-cs"/>
              </a:rPr>
              <a:t>?</a:t>
            </a:r>
            <a:endParaRPr lang="en-US" sz="2600" b="1" kern="1200" dirty="0">
              <a:solidFill>
                <a:prstClr val="black"/>
              </a:solidFill>
              <a:latin typeface="Calibri"/>
              <a:ea typeface="+mn-ea"/>
              <a:cs typeface="+mn-cs"/>
            </a:endParaRPr>
          </a:p>
        </p:txBody>
      </p:sp>
      <p:sp>
        <p:nvSpPr>
          <p:cNvPr id="15" name="TextBox 14"/>
          <p:cNvSpPr txBox="1"/>
          <p:nvPr/>
        </p:nvSpPr>
        <p:spPr>
          <a:xfrm>
            <a:off x="228600" y="1981200"/>
            <a:ext cx="8915400" cy="3600986"/>
          </a:xfrm>
          <a:prstGeom prst="rect">
            <a:avLst/>
          </a:prstGeom>
          <a:noFill/>
          <a:ln>
            <a:noFill/>
          </a:ln>
        </p:spPr>
        <p:txBody>
          <a:bodyPr wrap="square" rtlCol="0">
            <a:spAutoFit/>
          </a:bodyPr>
          <a:lstStyle/>
          <a:p>
            <a:pPr algn="l" rtl="0"/>
            <a:r>
              <a:rPr lang="en-US" sz="3200" b="1" kern="1200" dirty="0">
                <a:solidFill>
                  <a:prstClr val="black"/>
                </a:solidFill>
                <a:latin typeface="Calibri"/>
                <a:ea typeface="+mn-ea"/>
                <a:cs typeface="+mn-cs"/>
              </a:rPr>
              <a:t>To communicate with any host, its physical address </a:t>
            </a:r>
            <a:r>
              <a:rPr lang="en-US" sz="3200" b="1" kern="1200" dirty="0">
                <a:solidFill>
                  <a:srgbClr val="C00000"/>
                </a:solidFill>
                <a:latin typeface="Calibri"/>
                <a:ea typeface="+mn-ea"/>
                <a:cs typeface="+mn-cs"/>
              </a:rPr>
              <a:t>(called MAC address) </a:t>
            </a:r>
            <a:r>
              <a:rPr lang="en-US" sz="3200" b="1" kern="1200" dirty="0">
                <a:solidFill>
                  <a:prstClr val="black"/>
                </a:solidFill>
                <a:latin typeface="Calibri"/>
                <a:ea typeface="+mn-ea"/>
                <a:cs typeface="+mn-cs"/>
              </a:rPr>
              <a:t>must be known</a:t>
            </a:r>
            <a:r>
              <a:rPr lang="en-US" sz="3200" kern="1200" dirty="0">
                <a:solidFill>
                  <a:prstClr val="black"/>
                </a:solidFill>
                <a:latin typeface="Calibri"/>
                <a:ea typeface="+mn-ea"/>
                <a:cs typeface="+mn-cs"/>
              </a:rPr>
              <a:t>. </a:t>
            </a:r>
          </a:p>
          <a:p>
            <a:pPr algn="l" rtl="0"/>
            <a:endParaRPr lang="en-US" sz="3200"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How to resolve </a:t>
            </a:r>
            <a:r>
              <a:rPr lang="en-US" sz="3200" b="1" kern="1200" dirty="0">
                <a:solidFill>
                  <a:srgbClr val="FF0000"/>
                </a:solidFill>
                <a:latin typeface="Calibri"/>
                <a:ea typeface="+mn-ea"/>
                <a:cs typeface="+mn-cs"/>
              </a:rPr>
              <a:t>IP addresses </a:t>
            </a:r>
            <a:r>
              <a:rPr lang="en-US" sz="3200" b="1" kern="1200" dirty="0">
                <a:solidFill>
                  <a:prstClr val="black"/>
                </a:solidFill>
                <a:latin typeface="Calibri"/>
                <a:ea typeface="+mn-ea"/>
                <a:cs typeface="+mn-cs"/>
              </a:rPr>
              <a:t>to </a:t>
            </a:r>
            <a:r>
              <a:rPr lang="en-US" sz="3200" b="1" kern="1200" dirty="0">
                <a:solidFill>
                  <a:srgbClr val="FF0000"/>
                </a:solidFill>
                <a:latin typeface="Calibri"/>
                <a:ea typeface="+mn-ea"/>
                <a:cs typeface="+mn-cs"/>
              </a:rPr>
              <a:t>MAC addresses</a:t>
            </a:r>
          </a:p>
          <a:p>
            <a:pPr algn="l" rtl="0"/>
            <a:endParaRPr lang="en-US" sz="1200" kern="1200" dirty="0">
              <a:solidFill>
                <a:prstClr val="black"/>
              </a:solidFill>
              <a:latin typeface="Calibri"/>
              <a:ea typeface="+mn-ea"/>
              <a:cs typeface="+mn-cs"/>
            </a:endParaRPr>
          </a:p>
          <a:p>
            <a:pPr algn="ctr" rtl="0"/>
            <a:r>
              <a:rPr lang="en-US" sz="4000" kern="1200" dirty="0">
                <a:solidFill>
                  <a:prstClr val="black"/>
                </a:solidFill>
                <a:latin typeface="Calibri"/>
                <a:ea typeface="+mn-ea"/>
                <a:cs typeface="Tahoma" pitchFamily="34" charset="0"/>
              </a:rPr>
              <a:t>Address Resolution Protocol (ARP)</a:t>
            </a:r>
          </a:p>
          <a:p>
            <a:pPr algn="ctr" rtl="0"/>
            <a:endParaRPr lang="en-US" sz="2400" kern="1200" dirty="0">
              <a:solidFill>
                <a:prstClr val="black"/>
              </a:solidFill>
              <a:latin typeface="Calibri"/>
              <a:ea typeface="+mn-ea"/>
              <a:cs typeface="+mn-cs"/>
            </a:endParaRPr>
          </a:p>
          <a:p>
            <a:pPr algn="ctr" rtl="0"/>
            <a:r>
              <a:rPr lang="en-US" sz="2400" kern="1200" dirty="0">
                <a:solidFill>
                  <a:prstClr val="black"/>
                </a:solidFill>
                <a:latin typeface="Calibri"/>
                <a:ea typeface="+mn-ea"/>
                <a:cs typeface="+mn-cs"/>
              </a:rPr>
              <a:t> </a:t>
            </a:r>
          </a:p>
        </p:txBody>
      </p:sp>
      <p:sp>
        <p:nvSpPr>
          <p:cNvPr id="16" name="Oval 15"/>
          <p:cNvSpPr/>
          <p:nvPr/>
        </p:nvSpPr>
        <p:spPr>
          <a:xfrm>
            <a:off x="152400" y="12192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3</a:t>
            </a:r>
            <a:endParaRPr lang="en-US" sz="700" kern="1200" dirty="0">
              <a:solidFill>
                <a:prstClr val="white"/>
              </a:solidFill>
              <a:latin typeface="Calibri"/>
              <a:ea typeface="+mn-ea"/>
              <a:cs typeface="+mn-cs"/>
            </a:endParaRPr>
          </a:p>
        </p:txBody>
      </p:sp>
      <p:grpSp>
        <p:nvGrpSpPr>
          <p:cNvPr id="2" name="Group 9"/>
          <p:cNvGrpSpPr/>
          <p:nvPr/>
        </p:nvGrpSpPr>
        <p:grpSpPr>
          <a:xfrm rot="2139142">
            <a:off x="8103554" y="2968634"/>
            <a:ext cx="669451" cy="1360718"/>
            <a:chOff x="1268618" y="1118002"/>
            <a:chExt cx="1543726" cy="2498473"/>
          </a:xfrm>
        </p:grpSpPr>
        <p:sp>
          <p:nvSpPr>
            <p:cNvPr id="11" name="Rectangle 10"/>
            <p:cNvSpPr/>
            <p:nvPr/>
          </p:nvSpPr>
          <p:spPr>
            <a:xfrm rot="20169128">
              <a:off x="1480879" y="1118002"/>
              <a:ext cx="1331465" cy="2034438"/>
            </a:xfrm>
            <a:prstGeom prst="rect">
              <a:avLst/>
            </a:prstGeom>
          </p:spPr>
          <p:txBody>
            <a:bodyPr wrap="none">
              <a:spAutoFit/>
            </a:bodyPr>
            <a:lstStyle/>
            <a:p>
              <a:pPr algn="l" rtl="0"/>
              <a:r>
                <a:rPr lang="en-US" sz="6600" kern="1200" dirty="0">
                  <a:ln cap="rnd" cmpd="thickThin">
                    <a:solidFill>
                      <a:prstClr val="black"/>
                    </a:solidFill>
                    <a:bevel/>
                  </a:ln>
                  <a:solidFill>
                    <a:srgbClr val="F79646">
                      <a:lumMod val="75000"/>
                    </a:srgbClr>
                  </a:solidFill>
                  <a:latin typeface="Calibri"/>
                  <a:ea typeface="+mn-ea"/>
                  <a:cs typeface="+mn-cs"/>
                </a:rPr>
                <a:t>?</a:t>
              </a:r>
              <a:endParaRPr lang="en-US" sz="4800" kern="1200" dirty="0">
                <a:solidFill>
                  <a:srgbClr val="F79646">
                    <a:lumMod val="75000"/>
                  </a:srgbClr>
                </a:solidFill>
                <a:latin typeface="Calibri"/>
                <a:ea typeface="+mn-ea"/>
                <a:cs typeface="+mn-cs"/>
              </a:endParaRPr>
            </a:p>
          </p:txBody>
        </p:sp>
        <p:sp>
          <p:nvSpPr>
            <p:cNvPr id="12" name="Rectangle 11"/>
            <p:cNvSpPr/>
            <p:nvPr/>
          </p:nvSpPr>
          <p:spPr>
            <a:xfrm rot="19258157">
              <a:off x="1268618" y="1582037"/>
              <a:ext cx="1465150" cy="2034438"/>
            </a:xfrm>
            <a:prstGeom prst="rect">
              <a:avLst/>
            </a:prstGeom>
            <a:scene3d>
              <a:camera prst="orthographicFront">
                <a:rot lat="0" lon="10200000" rev="600000"/>
              </a:camera>
              <a:lightRig rig="threePt" dir="t"/>
            </a:scene3d>
          </p:spPr>
          <p:txBody>
            <a:bodyPr wrap="square">
              <a:spAutoFit/>
            </a:bodyPr>
            <a:lstStyle/>
            <a:p>
              <a:pPr algn="l" rtl="0"/>
              <a:r>
                <a:rPr lang="en-US" sz="6600" kern="1200" dirty="0">
                  <a:ln cap="rnd" cmpd="thickThin">
                    <a:solidFill>
                      <a:prstClr val="black"/>
                    </a:solidFill>
                    <a:bevel/>
                  </a:ln>
                  <a:solidFill>
                    <a:srgbClr val="1F497D">
                      <a:lumMod val="75000"/>
                    </a:srgbClr>
                  </a:solidFill>
                  <a:latin typeface="Calibri"/>
                  <a:ea typeface="+mn-ea"/>
                  <a:cs typeface="+mn-cs"/>
                </a:rPr>
                <a:t>?</a:t>
              </a:r>
              <a:endParaRPr lang="en-US" sz="4800" kern="1200" dirty="0">
                <a:solidFill>
                  <a:srgbClr val="1F497D">
                    <a:lumMod val="75000"/>
                  </a:srgbClr>
                </a:solidFill>
                <a:latin typeface="Calibri"/>
                <a:ea typeface="+mn-ea"/>
                <a:cs typeface="+mn-cs"/>
              </a:endParaRPr>
            </a:p>
          </p:txBody>
        </p:sp>
      </p:grpSp>
      <p:sp>
        <p:nvSpPr>
          <p:cNvPr id="13" name="Rectangle 12"/>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 from="(-#ppt_w/2)" to="(#ppt_x)" calcmode="lin" valueType="num">
                                      <p:cBhvr>
                                        <p:cTn id="21" dur="600" fill="hold">
                                          <p:stCondLst>
                                            <p:cond delay="0"/>
                                          </p:stCondLst>
                                        </p:cTn>
                                        <p:tgtEl>
                                          <p:spTgt spid="15">
                                            <p:txEl>
                                              <p:pRg st="4" end="4"/>
                                            </p:txEl>
                                          </p:spTgt>
                                        </p:tgtEl>
                                        <p:attrNameLst>
                                          <p:attrName>ppt_x</p:attrName>
                                        </p:attrNameLst>
                                      </p:cBhvr>
                                    </p:anim>
                                    <p:anim from="0" to="-1.0" calcmode="lin" valueType="num">
                                      <p:cBhvr>
                                        <p:cTn id="22" dur="200" decel="50000" autoRev="1" fill="hold">
                                          <p:stCondLst>
                                            <p:cond delay="600"/>
                                          </p:stCondLst>
                                        </p:cTn>
                                        <p:tgtEl>
                                          <p:spTgt spid="15">
                                            <p:txEl>
                                              <p:pRg st="4" end="4"/>
                                            </p:txEl>
                                          </p:spTgt>
                                        </p:tgtEl>
                                        <p:attrNameLst>
                                          <p:attrName>xshear</p:attrName>
                                        </p:attrNameLst>
                                      </p:cBhvr>
                                    </p:anim>
                                    <p:animScale>
                                      <p:cBhvr>
                                        <p:cTn id="23" dur="200" decel="100000" autoRev="1" fill="hold">
                                          <p:stCondLst>
                                            <p:cond delay="600"/>
                                          </p:stCondLst>
                                        </p:cTn>
                                        <p:tgtEl>
                                          <p:spTgt spid="15">
                                            <p:txEl>
                                              <p:pRg st="4" end="4"/>
                                            </p:txEl>
                                          </p:spTgt>
                                        </p:tgtEl>
                                      </p:cBhvr>
                                      <p:from x="100000" y="100000"/>
                                      <p:to x="80000" y="100000"/>
                                    </p:animScale>
                                    <p:anim by="(#ppt_h/3+#ppt_w*0.1)" calcmode="lin" valueType="num">
                                      <p:cBhvr additive="sum">
                                        <p:cTn id="24" dur="200" decel="100000" autoRev="1" fill="hold">
                                          <p:stCondLst>
                                            <p:cond delay="600"/>
                                          </p:stCondLst>
                                        </p:cTn>
                                        <p:tgtEl>
                                          <p:spTgt spid="15">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8972328"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ARP Client/Server Exchange</a:t>
            </a:r>
          </a:p>
        </p:txBody>
      </p:sp>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33" name="Rectangle 32"/>
          <p:cNvSpPr/>
          <p:nvPr/>
        </p:nvSpPr>
        <p:spPr>
          <a:xfrm>
            <a:off x="2133600" y="36576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Request</a:t>
            </a:r>
          </a:p>
        </p:txBody>
      </p:sp>
      <p:grpSp>
        <p:nvGrpSpPr>
          <p:cNvPr id="7" name="Group 58"/>
          <p:cNvGrpSpPr/>
          <p:nvPr/>
        </p:nvGrpSpPr>
        <p:grpSpPr>
          <a:xfrm>
            <a:off x="685800" y="4038586"/>
            <a:ext cx="4191000" cy="2727274"/>
            <a:chOff x="685800" y="3955719"/>
            <a:chExt cx="4191000" cy="2966417"/>
          </a:xfrm>
        </p:grpSpPr>
        <p:sp>
          <p:nvSpPr>
            <p:cNvPr id="32" name="TextBox 31"/>
            <p:cNvSpPr txBox="1"/>
            <p:nvPr/>
          </p:nvSpPr>
          <p:spPr>
            <a:xfrm>
              <a:off x="685800" y="5080933"/>
              <a:ext cx="4191000" cy="1841203"/>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Any one knows the MAC (physical) address of </a:t>
              </a:r>
              <a:r>
                <a:rPr lang="en-US" sz="3200" b="1" kern="1200" dirty="0">
                  <a:solidFill>
                    <a:srgbClr val="FF0000"/>
                  </a:solidFill>
                  <a:latin typeface="Calibri"/>
                  <a:ea typeface="+mn-ea"/>
                  <a:cs typeface="+mn-cs"/>
                </a:rPr>
                <a:t>202.125.157.196</a:t>
              </a:r>
              <a:r>
                <a:rPr lang="en-US" sz="4000" b="1" kern="1200" dirty="0">
                  <a:solidFill>
                    <a:prstClr val="black"/>
                  </a:solidFill>
                  <a:latin typeface="Calibri"/>
                  <a:ea typeface="+mn-ea"/>
                  <a:cs typeface="+mn-cs"/>
                </a:rPr>
                <a:t> ?</a:t>
              </a:r>
              <a:endParaRPr lang="en-US" sz="3200" kern="1200" dirty="0">
                <a:solidFill>
                  <a:prstClr val="black"/>
                </a:solidFill>
                <a:latin typeface="Calibri"/>
                <a:ea typeface="+mn-ea"/>
                <a:cs typeface="+mn-cs"/>
              </a:endParaRPr>
            </a:p>
          </p:txBody>
        </p:sp>
        <p:cxnSp>
          <p:nvCxnSpPr>
            <p:cNvPr id="50" name="Straight Arrow Connector 49"/>
            <p:cNvCxnSpPr/>
            <p:nvPr/>
          </p:nvCxnSpPr>
          <p:spPr>
            <a:xfrm rot="16200000" flipH="1">
              <a:off x="2114550" y="4431969"/>
              <a:ext cx="11430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133600" y="36576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Request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0046 C 0.03681 0.01203 0.07361 0.02359 0.0908 0.00046 C 0.10799 -0.02266 0.09566 -0.11054 0.10278 -0.13806 C 0.1099 -0.16559 0.1257 -0.1598 0.13403 -0.16443 C 0.14236 -0.16905 0.14393 -0.14616 0.15261 -0.16628 C 0.16129 -0.1864 0.15417 -0.2604 0.18594 -0.28492 C 0.21771 -0.30943 0.30834 -0.3099 0.34341 -0.31313 C 0.37848 -0.31637 0.38559 -0.3062 0.3967 -0.30435 " pathEditMode="relative" rAng="0" ptsTypes="aaaaaaaa">
                                      <p:cBhvr>
                                        <p:cTn id="10" dur="2000" fill="hold"/>
                                        <p:tgtEl>
                                          <p:spTgt spid="33"/>
                                        </p:tgtEl>
                                        <p:attrNameLst>
                                          <p:attrName>ppt_x</p:attrName>
                                          <p:attrName>ppt_y</p:attrName>
                                        </p:attrNameLst>
                                      </p:cBhvr>
                                      <p:rCtr x="19800" y="-14700"/>
                                    </p:animMotion>
                                  </p:childTnLst>
                                </p:cTn>
                              </p:par>
                              <p:par>
                                <p:cTn id="11" presetID="0" presetClass="path" presetSubtype="0" accel="50000" decel="50000" fill="hold" grpId="0" nodeType="withEffect">
                                  <p:stCondLst>
                                    <p:cond delay="0"/>
                                  </p:stCondLst>
                                  <p:childTnLst>
                                    <p:animMotion origin="layout" path="M -3.33333E-6 0.00046 C 0.03681 0.01203 0.07361 0.02359 0.0908 0.00046 C 0.10799 -0.02266 0.09132 -0.11378 0.10278 -0.13806 C 0.11424 -0.16235 0.14723 -0.17831 0.15938 -0.145 C 0.17153 -0.1117 0.15 0.02914 0.17535 0.06152 C 0.2007 0.0939 0.28039 0.05204 0.31129 0.04903 C 0.34219 0.04602 0.35035 0.04487 0.36059 0.04371 " pathEditMode="relative" rAng="0" ptsTypes="aaaaaaa">
                                      <p:cBhvr>
                                        <p:cTn id="12" dur="2000" fill="hold"/>
                                        <p:tgtEl>
                                          <p:spTgt spid="21"/>
                                        </p:tgtEl>
                                        <p:attrNameLst>
                                          <p:attrName>ppt_x</p:attrName>
                                          <p:attrName>ppt_y</p:attrName>
                                        </p:attrNameLst>
                                      </p:cBhvr>
                                      <p:rCtr x="180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61" name="Rectangle 60"/>
          <p:cNvSpPr/>
          <p:nvPr/>
        </p:nvSpPr>
        <p:spPr>
          <a:xfrm>
            <a:off x="5562600" y="4114800"/>
            <a:ext cx="838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b="1" kern="1200" dirty="0">
                <a:solidFill>
                  <a:prstClr val="black"/>
                </a:solidFill>
                <a:latin typeface="Calibri"/>
                <a:ea typeface="+mn-ea"/>
                <a:cs typeface="+mn-cs"/>
              </a:rPr>
              <a:t>Reply</a:t>
            </a:r>
          </a:p>
        </p:txBody>
      </p:sp>
      <p:grpSp>
        <p:nvGrpSpPr>
          <p:cNvPr id="6" name="Group 61"/>
          <p:cNvGrpSpPr/>
          <p:nvPr/>
        </p:nvGrpSpPr>
        <p:grpSpPr>
          <a:xfrm>
            <a:off x="2971800" y="4495800"/>
            <a:ext cx="4191000" cy="2026860"/>
            <a:chOff x="-3048000" y="4084260"/>
            <a:chExt cx="4191000" cy="2026860"/>
          </a:xfrm>
        </p:grpSpPr>
        <p:sp>
          <p:nvSpPr>
            <p:cNvPr id="63" name="TextBox 62"/>
            <p:cNvSpPr txBox="1"/>
            <p:nvPr/>
          </p:nvSpPr>
          <p:spPr>
            <a:xfrm>
              <a:off x="-3048000" y="4541460"/>
              <a:ext cx="4191000" cy="1569660"/>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MAC address of </a:t>
              </a:r>
              <a:r>
                <a:rPr lang="en-US" sz="3200" b="1" kern="1200" dirty="0">
                  <a:solidFill>
                    <a:srgbClr val="FF0000"/>
                  </a:solidFill>
                  <a:latin typeface="Calibri"/>
                  <a:ea typeface="+mn-ea"/>
                  <a:cs typeface="+mn-cs"/>
                </a:rPr>
                <a:t>202.125.157.196  </a:t>
              </a:r>
              <a:r>
                <a:rPr lang="en-US" sz="3200" kern="1200" dirty="0">
                  <a:solidFill>
                    <a:prstClr val="black"/>
                  </a:solidFill>
                  <a:latin typeface="Calibri"/>
                  <a:ea typeface="+mn-ea"/>
                  <a:cs typeface="+mn-cs"/>
                </a:rPr>
                <a:t>is </a:t>
              </a:r>
            </a:p>
            <a:p>
              <a:pPr algn="ctr" rtl="0"/>
              <a:r>
                <a:rPr lang="en-US" sz="3200" kern="1200" dirty="0">
                  <a:solidFill>
                    <a:prstClr val="black"/>
                  </a:solidFill>
                  <a:latin typeface="Calibri"/>
                  <a:ea typeface="+mn-ea"/>
                  <a:cs typeface="+mn-cs"/>
                </a:rPr>
                <a:t>12:34:aa:bb:cc:dd</a:t>
              </a:r>
            </a:p>
          </p:txBody>
        </p:sp>
        <p:cxnSp>
          <p:nvCxnSpPr>
            <p:cNvPr id="64" name="Straight Arrow Connector 63"/>
            <p:cNvCxnSpPr/>
            <p:nvPr/>
          </p:nvCxnSpPr>
          <p:spPr>
            <a:xfrm rot="5400000">
              <a:off x="-838200" y="3855660"/>
              <a:ext cx="45720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0" y="0"/>
            <a:ext cx="8972328"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ARP Client/Server Exchange</a:t>
            </a:r>
          </a:p>
        </p:txBody>
      </p:sp>
      <p:grpSp>
        <p:nvGrpSpPr>
          <p:cNvPr id="7" name="Group 27"/>
          <p:cNvGrpSpPr/>
          <p:nvPr/>
        </p:nvGrpSpPr>
        <p:grpSpPr>
          <a:xfrm>
            <a:off x="2209800" y="3962400"/>
            <a:ext cx="4953000" cy="2560260"/>
            <a:chOff x="2209800" y="3962400"/>
            <a:chExt cx="4953000" cy="2560260"/>
          </a:xfrm>
        </p:grpSpPr>
        <p:sp>
          <p:nvSpPr>
            <p:cNvPr id="21" name="TextBox 20"/>
            <p:cNvSpPr txBox="1"/>
            <p:nvPr/>
          </p:nvSpPr>
          <p:spPr>
            <a:xfrm>
              <a:off x="2971800" y="4953000"/>
              <a:ext cx="4191000" cy="1569660"/>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MAC address of </a:t>
              </a:r>
              <a:r>
                <a:rPr lang="en-US" sz="3200" b="1" kern="1200" dirty="0">
                  <a:solidFill>
                    <a:srgbClr val="FF0000"/>
                  </a:solidFill>
                  <a:latin typeface="Calibri"/>
                  <a:ea typeface="+mn-ea"/>
                  <a:cs typeface="+mn-cs"/>
                </a:rPr>
                <a:t>202.125.157.196  </a:t>
              </a:r>
              <a:r>
                <a:rPr lang="en-US" sz="3200" kern="1200" dirty="0">
                  <a:solidFill>
                    <a:prstClr val="black"/>
                  </a:solidFill>
                  <a:latin typeface="Calibri"/>
                  <a:ea typeface="+mn-ea"/>
                  <a:cs typeface="+mn-cs"/>
                </a:rPr>
                <a:t>is  12:34:aa:bb:cc:dd</a:t>
              </a:r>
            </a:p>
          </p:txBody>
        </p:sp>
        <p:cxnSp>
          <p:nvCxnSpPr>
            <p:cNvPr id="24" name="Straight Arrow Connector 23"/>
            <p:cNvCxnSpPr/>
            <p:nvPr/>
          </p:nvCxnSpPr>
          <p:spPr>
            <a:xfrm rot="16200000" flipH="1">
              <a:off x="2057400" y="4114800"/>
              <a:ext cx="1066800" cy="762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2309 0.00323 C -0.01372 0.00185 -0.15764 0.02844 -0.19809 -0.00555 C -0.23854 -0.03955 -0.20226 -0.16906 -0.21945 -0.20097 C -0.23664 -0.23289 -0.28473 -0.2204 -0.30087 -0.19727 C -0.31702 -0.17415 -0.29549 -0.08511 -0.31684 -0.06245 C -0.3382 -0.03978 -0.40573 -0.06129 -0.42917 -0.06106 " pathEditMode="fixed" rAng="0" ptsTypes="aaaaaa">
                                      <p:cBhvr>
                                        <p:cTn id="10" dur="3000" fill="hold"/>
                                        <p:tgtEl>
                                          <p:spTgt spid="61"/>
                                        </p:tgtEl>
                                        <p:attrNameLst>
                                          <p:attrName>ppt_x</p:attrName>
                                          <p:attrName>ppt_y</p:attrName>
                                        </p:attrNameLst>
                                      </p:cBhvr>
                                      <p:rCtr x="-22600" y="-10500"/>
                                    </p:animMotion>
                                  </p:childTnLst>
                                </p:cTn>
                              </p:par>
                            </p:childTnLst>
                          </p:cTn>
                        </p:par>
                        <p:par>
                          <p:cTn id="11" fill="hold">
                            <p:stCondLst>
                              <p:cond delay="30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5" name="TextBox 14"/>
          <p:cNvSpPr txBox="1"/>
          <p:nvPr/>
        </p:nvSpPr>
        <p:spPr>
          <a:xfrm>
            <a:off x="228600" y="990601"/>
            <a:ext cx="8763000" cy="5278368"/>
          </a:xfrm>
          <a:prstGeom prst="rect">
            <a:avLst/>
          </a:prstGeom>
          <a:noFill/>
          <a:ln>
            <a:noFill/>
          </a:ln>
        </p:spPr>
        <p:txBody>
          <a:bodyPr wrap="square" rtlCol="0">
            <a:spAutoFit/>
          </a:bodyPr>
          <a:lstStyle/>
          <a:p>
            <a:pPr algn="l" rtl="0"/>
            <a:r>
              <a:rPr lang="en-US" sz="3200" b="1" kern="1200" dirty="0">
                <a:solidFill>
                  <a:srgbClr val="C00000"/>
                </a:solidFill>
                <a:latin typeface="Calibri"/>
                <a:ea typeface="+mn-ea"/>
                <a:cs typeface="+mn-cs"/>
              </a:rPr>
              <a:t>Now that the physical (MAC) addresses are known</a:t>
            </a:r>
            <a:r>
              <a:rPr lang="en-US" sz="3200" kern="1200" dirty="0">
                <a:solidFill>
                  <a:prstClr val="black"/>
                </a:solidFill>
                <a:latin typeface="Calibri"/>
                <a:ea typeface="+mn-ea"/>
                <a:cs typeface="+mn-cs"/>
              </a:rPr>
              <a:t>, communication can take place</a:t>
            </a:r>
          </a:p>
          <a:p>
            <a:pPr algn="l" rtl="0"/>
            <a:endParaRPr lang="en-US" sz="9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The destination MAC address is </a:t>
            </a:r>
            <a:r>
              <a:rPr lang="en-US" sz="3200" b="1" kern="1200" dirty="0">
                <a:solidFill>
                  <a:srgbClr val="FF0000"/>
                </a:solidFill>
                <a:latin typeface="Calibri"/>
                <a:ea typeface="+mn-ea"/>
                <a:cs typeface="+mn-cs"/>
              </a:rPr>
              <a:t>12:34:aa:bb:cc:dd</a:t>
            </a:r>
          </a:p>
          <a:p>
            <a:pPr algn="l" rtl="0"/>
            <a:endParaRPr lang="en-US" sz="12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The source MAC address (let’s assume) is </a:t>
            </a:r>
            <a:r>
              <a:rPr lang="en-US" sz="3200" b="1" kern="1200" dirty="0">
                <a:solidFill>
                  <a:srgbClr val="FF0000"/>
                </a:solidFill>
                <a:latin typeface="Calibri"/>
                <a:ea typeface="+mn-ea"/>
                <a:cs typeface="+mn-cs"/>
              </a:rPr>
              <a:t>23:34:aa:bb:cc:dd</a:t>
            </a:r>
          </a:p>
          <a:p>
            <a:pPr algn="l" rtl="0"/>
            <a:endParaRPr lang="en-US" sz="1200" b="1" kern="1200" dirty="0">
              <a:solidFill>
                <a:srgbClr val="FF0000"/>
              </a:solidFill>
              <a:latin typeface="Calibri"/>
              <a:ea typeface="+mn-ea"/>
              <a:cs typeface="+mn-cs"/>
            </a:endParaRPr>
          </a:p>
          <a:p>
            <a:pPr algn="l" rtl="0"/>
            <a:r>
              <a:rPr lang="en-US" sz="3200" b="1" kern="1200" dirty="0">
                <a:solidFill>
                  <a:prstClr val="black"/>
                </a:solidFill>
                <a:latin typeface="Calibri"/>
                <a:ea typeface="+mn-ea"/>
                <a:cs typeface="+mn-cs"/>
              </a:rPr>
              <a:t>IP packet containing the data</a:t>
            </a:r>
          </a:p>
          <a:p>
            <a:pPr algn="l" rtl="0"/>
            <a:endParaRPr lang="en-US" sz="3200" b="1" kern="1200" dirty="0">
              <a:solidFill>
                <a:prstClr val="black"/>
              </a:solidFill>
              <a:latin typeface="Calibri"/>
              <a:ea typeface="+mn-ea"/>
              <a:cs typeface="+mn-cs"/>
            </a:endParaRPr>
          </a:p>
          <a:p>
            <a:pPr algn="l" rtl="0"/>
            <a:endParaRPr lang="en-US" sz="24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MAC frame</a:t>
            </a:r>
            <a:endParaRPr lang="en-US" sz="1200" kern="1200" dirty="0">
              <a:solidFill>
                <a:prstClr val="black"/>
              </a:solidFill>
              <a:latin typeface="Calibri"/>
              <a:ea typeface="+mn-ea"/>
              <a:cs typeface="+mn-cs"/>
            </a:endParaRPr>
          </a:p>
          <a:p>
            <a:pPr algn="l" rtl="0"/>
            <a:r>
              <a:rPr lang="en-US" sz="1200" b="1" kern="1200" dirty="0">
                <a:solidFill>
                  <a:prstClr val="black"/>
                </a:solidFill>
                <a:latin typeface="Calibri"/>
                <a:ea typeface="+mn-ea"/>
                <a:cs typeface="+mn-cs"/>
              </a:rPr>
              <a:t> </a:t>
            </a:r>
          </a:p>
        </p:txBody>
      </p:sp>
      <p:sp>
        <p:nvSpPr>
          <p:cNvPr id="9" name="TextBox 8"/>
          <p:cNvSpPr txBox="1"/>
          <p:nvPr/>
        </p:nvSpPr>
        <p:spPr>
          <a:xfrm>
            <a:off x="228600" y="4572000"/>
            <a:ext cx="8686800" cy="646331"/>
          </a:xfrm>
          <a:prstGeom prst="rect">
            <a:avLst/>
          </a:prstGeom>
          <a:solidFill>
            <a:schemeClr val="bg2">
              <a:lumMod val="9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 Source Port | Destination Port | GET / HTML/1.1</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196 | &gt;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            </a:t>
            </a:r>
            <a:r>
              <a:rPr lang="en-US" b="1" kern="1200" dirty="0">
                <a:solidFill>
                  <a:prstClr val="black"/>
                </a:solidFill>
                <a:latin typeface="Calibri"/>
                <a:ea typeface="+mn-ea"/>
                <a:cs typeface="+mn-cs"/>
              </a:rPr>
              <a:t> | </a:t>
            </a:r>
            <a:endParaRPr lang="en-US" kern="1200" dirty="0">
              <a:solidFill>
                <a:prstClr val="black"/>
              </a:solidFill>
              <a:latin typeface="Calibri"/>
              <a:ea typeface="+mn-ea"/>
              <a:cs typeface="+mn-cs"/>
            </a:endParaRPr>
          </a:p>
        </p:txBody>
      </p:sp>
      <p:cxnSp>
        <p:nvCxnSpPr>
          <p:cNvPr id="12" name="Straight Connector 11"/>
          <p:cNvCxnSpPr/>
          <p:nvPr/>
        </p:nvCxnSpPr>
        <p:spPr>
          <a:xfrm>
            <a:off x="228600" y="5181600"/>
            <a:ext cx="5638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7543800" y="5181600"/>
            <a:ext cx="13716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7400" y="5943600"/>
            <a:ext cx="16764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endParaRPr lang="en-US" kern="1200" dirty="0">
              <a:solidFill>
                <a:prstClr val="black"/>
              </a:solidFill>
              <a:latin typeface="Calibri"/>
              <a:ea typeface="+mn-ea"/>
              <a:cs typeface="+mn-cs"/>
            </a:endParaRPr>
          </a:p>
        </p:txBody>
      </p:sp>
      <p:sp>
        <p:nvSpPr>
          <p:cNvPr id="29" name="TextBox 28"/>
          <p:cNvSpPr txBox="1"/>
          <p:nvPr/>
        </p:nvSpPr>
        <p:spPr>
          <a:xfrm>
            <a:off x="533400" y="5943600"/>
            <a:ext cx="5334000" cy="369332"/>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Source MAC address | Destination MAC address</a:t>
            </a:r>
            <a:endParaRPr lang="en-US" kern="1200" dirty="0">
              <a:solidFill>
                <a:prstClr val="black"/>
              </a:solidFill>
              <a:latin typeface="Calibri"/>
              <a:ea typeface="+mn-ea"/>
              <a:cs typeface="+mn-cs"/>
            </a:endParaRPr>
          </a:p>
        </p:txBody>
      </p:sp>
      <p:sp>
        <p:nvSpPr>
          <p:cNvPr id="30" name="TextBox 29"/>
          <p:cNvSpPr txBox="1"/>
          <p:nvPr/>
        </p:nvSpPr>
        <p:spPr>
          <a:xfrm>
            <a:off x="7543800" y="5943600"/>
            <a:ext cx="990600" cy="369332"/>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endParaRPr lang="en-US" kern="1200" dirty="0">
              <a:solidFill>
                <a:prstClr val="black"/>
              </a:solidFill>
              <a:latin typeface="Calibri"/>
              <a:ea typeface="+mn-ea"/>
              <a:cs typeface="+mn-cs"/>
            </a:endParaRPr>
          </a:p>
        </p:txBody>
      </p:sp>
      <p:sp>
        <p:nvSpPr>
          <p:cNvPr id="39" name="Rectangle 38"/>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53"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9" grpId="0" animBg="1"/>
      <p:bldP spid="18" grpId="0" animBg="1"/>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5064207"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Encapsulation</a:t>
            </a:r>
          </a:p>
        </p:txBody>
      </p:sp>
      <p:sp>
        <p:nvSpPr>
          <p:cNvPr id="15" name="TextBox 14"/>
          <p:cNvSpPr txBox="1"/>
          <p:nvPr/>
        </p:nvSpPr>
        <p:spPr>
          <a:xfrm>
            <a:off x="76200" y="914400"/>
            <a:ext cx="9067800" cy="907941"/>
          </a:xfrm>
          <a:prstGeom prst="rect">
            <a:avLst/>
          </a:prstGeom>
          <a:noFill/>
          <a:ln>
            <a:noFill/>
          </a:ln>
        </p:spPr>
        <p:txBody>
          <a:bodyPr wrap="square" rtlCol="0">
            <a:spAutoFit/>
          </a:bodyPr>
          <a:lstStyle/>
          <a:p>
            <a:pPr algn="l" rtl="0"/>
            <a:r>
              <a:rPr lang="en-US" sz="3200" b="1" kern="1200" dirty="0">
                <a:solidFill>
                  <a:srgbClr val="C00000"/>
                </a:solidFill>
                <a:latin typeface="Calibri"/>
                <a:ea typeface="+mn-ea"/>
                <a:cs typeface="+mn-cs"/>
              </a:rPr>
              <a:t>This topic </a:t>
            </a:r>
            <a:r>
              <a:rPr lang="en-US" sz="3200" b="1" kern="1200" dirty="0" smtClean="0">
                <a:solidFill>
                  <a:srgbClr val="C00000"/>
                </a:solidFill>
                <a:latin typeface="Calibri"/>
                <a:ea typeface="+mn-ea"/>
                <a:cs typeface="+mn-cs"/>
              </a:rPr>
              <a:t>was also covered in the last lecture</a:t>
            </a:r>
            <a:endParaRPr lang="en-US" sz="3200" b="1" kern="1200" dirty="0">
              <a:solidFill>
                <a:srgbClr val="C00000"/>
              </a:solidFill>
              <a:latin typeface="Calibri"/>
              <a:ea typeface="+mn-ea"/>
              <a:cs typeface="+mn-cs"/>
            </a:endParaRPr>
          </a:p>
          <a:p>
            <a:pPr algn="l" rtl="0"/>
            <a:endParaRPr lang="en-US" sz="900" kern="1200" dirty="0">
              <a:solidFill>
                <a:prstClr val="black"/>
              </a:solidFill>
              <a:latin typeface="Calibri"/>
              <a:ea typeface="+mn-ea"/>
              <a:cs typeface="+mn-cs"/>
            </a:endParaRPr>
          </a:p>
          <a:p>
            <a:pPr algn="l" rtl="0"/>
            <a:endParaRPr lang="en-US" sz="1200" b="1" kern="1200" dirty="0">
              <a:solidFill>
                <a:prstClr val="black"/>
              </a:solidFill>
              <a:latin typeface="Calibri"/>
              <a:ea typeface="+mn-ea"/>
              <a:cs typeface="+mn-cs"/>
            </a:endParaRPr>
          </a:p>
        </p:txBody>
      </p:sp>
      <p:sp>
        <p:nvSpPr>
          <p:cNvPr id="11" name="TextBox 10"/>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GET / HTML/1.1</a:t>
            </a:r>
            <a:endParaRPr lang="en-US" kern="1200" dirty="0">
              <a:solidFill>
                <a:prstClr val="black"/>
              </a:solidFill>
              <a:latin typeface="Calibri"/>
              <a:ea typeface="+mn-ea"/>
              <a:cs typeface="+mn-cs"/>
            </a:endParaRPr>
          </a:p>
        </p:txBody>
      </p:sp>
      <p:sp>
        <p:nvSpPr>
          <p:cNvPr id="29" name="TextBox 28"/>
          <p:cNvSpPr txBox="1"/>
          <p:nvPr/>
        </p:nvSpPr>
        <p:spPr>
          <a:xfrm>
            <a:off x="990600" y="5943600"/>
            <a:ext cx="4876800" cy="646331"/>
          </a:xfrm>
          <a:prstGeom prst="rect">
            <a:avLst/>
          </a:prstGeom>
          <a:solidFill>
            <a:schemeClr val="tx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MAC address | Destination MAC address </a:t>
            </a:r>
            <a:r>
              <a:rPr lang="en-US" kern="1200" dirty="0">
                <a:solidFill>
                  <a:prstClr val="black"/>
                </a:solidFill>
                <a:latin typeface="Calibri"/>
                <a:ea typeface="+mn-ea"/>
                <a:cs typeface="+mn-cs"/>
              </a:rPr>
              <a:t>23:34:aa:bb:cc:dd      |       12:34:aa:bb:cc:dd  </a:t>
            </a:r>
            <a:endParaRPr lang="en-US" sz="2000" kern="1200" dirty="0">
              <a:solidFill>
                <a:prstClr val="black"/>
              </a:solidFill>
              <a:latin typeface="Calibri"/>
              <a:ea typeface="+mn-ea"/>
              <a:cs typeface="+mn-cs"/>
            </a:endParaRPr>
          </a:p>
        </p:txBody>
      </p:sp>
      <p:sp>
        <p:nvSpPr>
          <p:cNvPr id="30" name="TextBox 29"/>
          <p:cNvSpPr txBox="1"/>
          <p:nvPr/>
        </p:nvSpPr>
        <p:spPr>
          <a:xfrm>
            <a:off x="7543800" y="5943600"/>
            <a:ext cx="990600" cy="646331"/>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p>
          <a:p>
            <a:pPr algn="ctr" rtl="0"/>
            <a:endParaRPr lang="en-US" kern="1200" dirty="0">
              <a:solidFill>
                <a:prstClr val="black"/>
              </a:solidFill>
              <a:latin typeface="Calibri"/>
              <a:ea typeface="+mn-ea"/>
              <a:cs typeface="+mn-cs"/>
            </a:endParaRPr>
          </a:p>
        </p:txBody>
      </p:sp>
      <p:sp>
        <p:nvSpPr>
          <p:cNvPr id="18" name="TextBox 17"/>
          <p:cNvSpPr txBox="1"/>
          <p:nvPr/>
        </p:nvSpPr>
        <p:spPr>
          <a:xfrm>
            <a:off x="5867400" y="5943600"/>
            <a:ext cx="16764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endParaRPr lang="en-US" kern="1200" dirty="0">
              <a:solidFill>
                <a:prstClr val="black"/>
              </a:solidFill>
              <a:latin typeface="Calibri"/>
              <a:ea typeface="+mn-ea"/>
              <a:cs typeface="+mn-cs"/>
            </a:endParaRPr>
          </a:p>
        </p:txBody>
      </p:sp>
      <p:cxnSp>
        <p:nvCxnSpPr>
          <p:cNvPr id="47" name="Straight Connector 46"/>
          <p:cNvCxnSpPr/>
          <p:nvPr/>
        </p:nvCxnSpPr>
        <p:spPr>
          <a:xfrm>
            <a:off x="3886200" y="5334000"/>
            <a:ext cx="19812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7467600" y="5257800"/>
            <a:ext cx="914400" cy="762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2" name="Group 57"/>
          <p:cNvGrpSpPr/>
          <p:nvPr/>
        </p:nvGrpSpPr>
        <p:grpSpPr>
          <a:xfrm>
            <a:off x="6858000" y="2438400"/>
            <a:ext cx="1600200" cy="1414740"/>
            <a:chOff x="6781800" y="2395260"/>
            <a:chExt cx="1600200" cy="1414740"/>
          </a:xfrm>
        </p:grpSpPr>
        <p:cxnSp>
          <p:nvCxnSpPr>
            <p:cNvPr id="19" name="Straight Connector 18"/>
            <p:cNvCxnSpPr/>
            <p:nvPr/>
          </p:nvCxnSpPr>
          <p:spPr>
            <a:xfrm rot="16200000" flipH="1">
              <a:off x="6743700" y="2509560"/>
              <a:ext cx="6858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962106" y="2813566"/>
              <a:ext cx="8382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15200" y="3163669"/>
              <a:ext cx="1066800" cy="646331"/>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sp>
        <p:nvSpPr>
          <p:cNvPr id="10" name="TextBox 9"/>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srgbClr val="FF0000"/>
                </a:solidFill>
                <a:latin typeface="Calibri"/>
                <a:ea typeface="+mn-ea"/>
                <a:cs typeface="+mn-cs"/>
              </a:rPr>
              <a:t>&gt;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a:t>
            </a:r>
            <a:endParaRPr lang="en-US" kern="1200" dirty="0">
              <a:solidFill>
                <a:prstClr val="black"/>
              </a:solidFill>
              <a:latin typeface="Calibri"/>
              <a:ea typeface="+mn-ea"/>
              <a:cs typeface="+mn-cs"/>
            </a:endParaRPr>
          </a:p>
        </p:txBody>
      </p:sp>
      <p:sp>
        <p:nvSpPr>
          <p:cNvPr id="56" name="TextBox 55"/>
          <p:cNvSpPr txBox="1"/>
          <p:nvPr/>
        </p:nvSpPr>
        <p:spPr>
          <a:xfrm>
            <a:off x="7391400" y="32004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cxnSp>
        <p:nvCxnSpPr>
          <p:cNvPr id="43" name="Straight Connector 42"/>
          <p:cNvCxnSpPr/>
          <p:nvPr/>
        </p:nvCxnSpPr>
        <p:spPr>
          <a:xfrm>
            <a:off x="4343400" y="3810000"/>
            <a:ext cx="3200400" cy="8382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076405" y="4267200"/>
            <a:ext cx="7620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467600" y="46482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9" name="TextBox 8"/>
          <p:cNvSpPr txBox="1"/>
          <p:nvPr/>
        </p:nvSpPr>
        <p:spPr>
          <a:xfrm>
            <a:off x="3886200" y="4648200"/>
            <a:ext cx="3581400" cy="646331"/>
          </a:xfrm>
          <a:prstGeom prst="rect">
            <a:avLst/>
          </a:prstGeom>
          <a:solidFill>
            <a:schemeClr val="accent3">
              <a:lumMod val="60000"/>
              <a:lumOff val="4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196 </a:t>
            </a:r>
            <a:endParaRPr lang="en-US" kern="1200" dirty="0">
              <a:solidFill>
                <a:prstClr val="black"/>
              </a:solidFill>
              <a:latin typeface="Calibri"/>
              <a:ea typeface="+mn-ea"/>
              <a:cs typeface="+mn-cs"/>
            </a:endParaRPr>
          </a:p>
        </p:txBody>
      </p:sp>
      <p:sp>
        <p:nvSpPr>
          <p:cNvPr id="51" name="TextBox 50"/>
          <p:cNvSpPr txBox="1"/>
          <p:nvPr/>
        </p:nvSpPr>
        <p:spPr>
          <a:xfrm>
            <a:off x="7467600" y="4648200"/>
            <a:ext cx="10668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nvGrpSpPr>
          <p:cNvPr id="3" name="Group 79"/>
          <p:cNvGrpSpPr/>
          <p:nvPr/>
        </p:nvGrpSpPr>
        <p:grpSpPr>
          <a:xfrm>
            <a:off x="2819400" y="2006025"/>
            <a:ext cx="3810000" cy="584775"/>
            <a:chOff x="2819400" y="1981200"/>
            <a:chExt cx="3810000" cy="584775"/>
          </a:xfrm>
        </p:grpSpPr>
        <p:sp>
          <p:nvSpPr>
            <p:cNvPr id="77" name="TextBox 76"/>
            <p:cNvSpPr txBox="1"/>
            <p:nvPr/>
          </p:nvSpPr>
          <p:spPr>
            <a:xfrm>
              <a:off x="2819400" y="1981200"/>
              <a:ext cx="31242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Application data</a:t>
              </a:r>
            </a:p>
          </p:txBody>
        </p:sp>
        <p:cxnSp>
          <p:nvCxnSpPr>
            <p:cNvPr id="79" name="Straight Arrow Connector 78"/>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4" name="Group 80"/>
          <p:cNvGrpSpPr/>
          <p:nvPr/>
        </p:nvGrpSpPr>
        <p:grpSpPr>
          <a:xfrm>
            <a:off x="838200" y="3225225"/>
            <a:ext cx="3276600" cy="584775"/>
            <a:chOff x="3352800" y="1981200"/>
            <a:chExt cx="3276600" cy="584775"/>
          </a:xfrm>
        </p:grpSpPr>
        <p:sp>
          <p:nvSpPr>
            <p:cNvPr id="82" name="TextBox 81"/>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TCP </a:t>
              </a:r>
              <a:r>
                <a:rPr lang="en-US" sz="3200" b="1" kern="1200" dirty="0">
                  <a:solidFill>
                    <a:srgbClr val="C00000"/>
                  </a:solidFill>
                  <a:latin typeface="Calibri"/>
                  <a:ea typeface="+mn-ea"/>
                  <a:cs typeface="+mn-cs"/>
                </a:rPr>
                <a:t>Segment</a:t>
              </a:r>
            </a:p>
          </p:txBody>
        </p:sp>
        <p:cxnSp>
          <p:nvCxnSpPr>
            <p:cNvPr id="83" name="Straight Arrow Connector 82"/>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5" name="Group 83"/>
          <p:cNvGrpSpPr/>
          <p:nvPr/>
        </p:nvGrpSpPr>
        <p:grpSpPr>
          <a:xfrm>
            <a:off x="609600" y="4953000"/>
            <a:ext cx="2590800" cy="838199"/>
            <a:chOff x="3352800" y="1981200"/>
            <a:chExt cx="2590800" cy="838199"/>
          </a:xfrm>
        </p:grpSpPr>
        <p:sp>
          <p:nvSpPr>
            <p:cNvPr id="85" name="TextBox 84"/>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MAC </a:t>
              </a:r>
              <a:r>
                <a:rPr lang="en-US" sz="3200" b="1" kern="1200" dirty="0">
                  <a:solidFill>
                    <a:srgbClr val="C00000"/>
                  </a:solidFill>
                  <a:latin typeface="Calibri"/>
                  <a:ea typeface="+mn-ea"/>
                  <a:cs typeface="+mn-cs"/>
                </a:rPr>
                <a:t>Frame</a:t>
              </a:r>
            </a:p>
          </p:txBody>
        </p:sp>
        <p:cxnSp>
          <p:nvCxnSpPr>
            <p:cNvPr id="86" name="Straight Arrow Connector 85"/>
            <p:cNvCxnSpPr>
              <a:stCxn id="85" idx="2"/>
            </p:cNvCxnSpPr>
            <p:nvPr/>
          </p:nvCxnSpPr>
          <p:spPr>
            <a:xfrm rot="16200000" flipH="1">
              <a:off x="4826288" y="2387887"/>
              <a:ext cx="253425" cy="609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7" name="Group 90"/>
          <p:cNvGrpSpPr/>
          <p:nvPr/>
        </p:nvGrpSpPr>
        <p:grpSpPr>
          <a:xfrm>
            <a:off x="762000" y="4267200"/>
            <a:ext cx="2819400" cy="584775"/>
            <a:chOff x="3352800" y="1981200"/>
            <a:chExt cx="2819400" cy="584775"/>
          </a:xfrm>
        </p:grpSpPr>
        <p:sp>
          <p:nvSpPr>
            <p:cNvPr id="92" name="TextBox 91"/>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IP </a:t>
              </a:r>
              <a:r>
                <a:rPr lang="en-US" sz="3200" b="1" kern="1200" dirty="0">
                  <a:solidFill>
                    <a:srgbClr val="C00000"/>
                  </a:solidFill>
                  <a:latin typeface="Calibri"/>
                  <a:ea typeface="+mn-ea"/>
                  <a:cs typeface="+mn-cs"/>
                </a:rPr>
                <a:t>Packet</a:t>
              </a:r>
            </a:p>
          </p:txBody>
        </p:sp>
        <p:cxnSp>
          <p:nvCxnSpPr>
            <p:cNvPr id="93" name="Straight Arrow Connector 92"/>
            <p:cNvCxnSpPr/>
            <p:nvPr/>
          </p:nvCxnSpPr>
          <p:spPr>
            <a:xfrm>
              <a:off x="5029200" y="2362200"/>
              <a:ext cx="1143000" cy="152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53"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Effect transition="in" filter="fade">
                                      <p:cBhvr>
                                        <p:cTn id="35" dur="500"/>
                                        <p:tgtEl>
                                          <p:spTgt spid="45"/>
                                        </p:tgtEl>
                                      </p:cBhvr>
                                    </p:animEffect>
                                  </p:childTnLst>
                                </p:cTn>
                              </p:par>
                              <p:par>
                                <p:cTn id="36" presetID="53"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53"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par>
                                <p:cTn id="62" presetID="53"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p:cTn id="64" dur="500" fill="hold"/>
                                        <p:tgtEl>
                                          <p:spTgt spid="47"/>
                                        </p:tgtEl>
                                        <p:attrNameLst>
                                          <p:attrName>ppt_w</p:attrName>
                                        </p:attrNameLst>
                                      </p:cBhvr>
                                      <p:tavLst>
                                        <p:tav tm="0">
                                          <p:val>
                                            <p:fltVal val="0"/>
                                          </p:val>
                                        </p:tav>
                                        <p:tav tm="100000">
                                          <p:val>
                                            <p:strVal val="#ppt_w"/>
                                          </p:val>
                                        </p:tav>
                                      </p:tavLst>
                                    </p:anim>
                                    <p:anim calcmode="lin" valueType="num">
                                      <p:cBhvr>
                                        <p:cTn id="65" dur="500" fill="hold"/>
                                        <p:tgtEl>
                                          <p:spTgt spid="47"/>
                                        </p:tgtEl>
                                        <p:attrNameLst>
                                          <p:attrName>ppt_h</p:attrName>
                                        </p:attrNameLst>
                                      </p:cBhvr>
                                      <p:tavLst>
                                        <p:tav tm="0">
                                          <p:val>
                                            <p:fltVal val="0"/>
                                          </p:val>
                                        </p:tav>
                                        <p:tav tm="100000">
                                          <p:val>
                                            <p:strVal val="#ppt_h"/>
                                          </p:val>
                                        </p:tav>
                                      </p:tavLst>
                                    </p:anim>
                                    <p:animEffect transition="in" filter="fade">
                                      <p:cBhvr>
                                        <p:cTn id="66" dur="500"/>
                                        <p:tgtEl>
                                          <p:spTgt spid="47"/>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Effect transition="in" filter="fade">
                                      <p:cBhvr>
                                        <p:cTn id="75" dur="500"/>
                                        <p:tgtEl>
                                          <p:spTgt spid="30"/>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0" grpId="0" animBg="1"/>
      <p:bldP spid="18" grpId="0" animBg="1"/>
      <p:bldP spid="10" grpId="0" animBg="1"/>
      <p:bldP spid="56" grpId="0" animBg="1"/>
      <p:bldP spid="60" grpId="0" animBg="1"/>
      <p:bldP spid="9"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9326592"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HTTP Client/Server Exchange</a:t>
            </a:r>
          </a:p>
        </p:txBody>
      </p:sp>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grpSp>
        <p:nvGrpSpPr>
          <p:cNvPr id="7" name="Group 58"/>
          <p:cNvGrpSpPr/>
          <p:nvPr/>
        </p:nvGrpSpPr>
        <p:grpSpPr>
          <a:xfrm>
            <a:off x="685800" y="4038585"/>
            <a:ext cx="5334000" cy="2604163"/>
            <a:chOff x="685800" y="3955719"/>
            <a:chExt cx="5334000" cy="2832511"/>
          </a:xfrm>
        </p:grpSpPr>
        <p:sp>
          <p:nvSpPr>
            <p:cNvPr id="32" name="TextBox 31"/>
            <p:cNvSpPr txBox="1"/>
            <p:nvPr/>
          </p:nvSpPr>
          <p:spPr>
            <a:xfrm>
              <a:off x="685800" y="5080933"/>
              <a:ext cx="5334000" cy="1707297"/>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Send me the index.html page for the host </a:t>
              </a:r>
              <a:r>
                <a:rPr lang="en-US" sz="3200" kern="1200" dirty="0" smtClean="0">
                  <a:solidFill>
                    <a:prstClr val="black"/>
                  </a:solidFill>
                  <a:latin typeface="Calibri"/>
                  <a:ea typeface="+mn-ea"/>
                  <a:cs typeface="+mn-cs"/>
                  <a:hlinkClick r:id="rId6"/>
                </a:rPr>
                <a:t>www.gcuf.edu.pk</a:t>
              </a:r>
              <a:r>
                <a:rPr lang="en-US" sz="3200" kern="1200" dirty="0" smtClean="0">
                  <a:solidFill>
                    <a:prstClr val="black"/>
                  </a:solidFill>
                  <a:latin typeface="Calibri"/>
                  <a:ea typeface="+mn-ea"/>
                  <a:cs typeface="+mn-cs"/>
                </a:rPr>
                <a:t>  </a:t>
              </a:r>
              <a:r>
                <a:rPr lang="en-US" sz="3200" kern="1200" dirty="0">
                  <a:solidFill>
                    <a:prstClr val="black"/>
                  </a:solidFill>
                  <a:latin typeface="Calibri"/>
                  <a:ea typeface="+mn-ea"/>
                  <a:cs typeface="+mn-cs"/>
                </a:rPr>
                <a:t>using HTTP version 1.1</a:t>
              </a:r>
            </a:p>
          </p:txBody>
        </p:sp>
        <p:cxnSp>
          <p:nvCxnSpPr>
            <p:cNvPr id="50" name="Straight Arrow Connector 49"/>
            <p:cNvCxnSpPr/>
            <p:nvPr/>
          </p:nvCxnSpPr>
          <p:spPr>
            <a:xfrm rot="16200000" flipH="1">
              <a:off x="2114550" y="4431969"/>
              <a:ext cx="11430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133600" y="36576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1600" b="1" kern="1200" dirty="0">
                <a:solidFill>
                  <a:prstClr val="black"/>
                </a:solidFill>
                <a:latin typeface="Calibri"/>
                <a:ea typeface="+mn-ea"/>
                <a:cs typeface="+mn-cs"/>
              </a:rPr>
              <a:t>Request</a:t>
            </a:r>
          </a:p>
        </p:txBody>
      </p:sp>
      <p:cxnSp>
        <p:nvCxnSpPr>
          <p:cNvPr id="26" name="Straight Arrow Connector 25"/>
          <p:cNvCxnSpPr/>
          <p:nvPr/>
        </p:nvCxnSpPr>
        <p:spPr>
          <a:xfrm rot="10800000" flipV="1">
            <a:off x="2781302" y="4267201"/>
            <a:ext cx="2933701" cy="80889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0046 C 0.03681 0.01203 0.07361 0.02359 0.0908 0.00046 C 0.10799 -0.02266 0.09132 -0.11378 0.10278 -0.13806 C 0.11424 -0.16235 0.14723 -0.17831 0.15938 -0.145 C 0.17153 -0.1117 0.15 0.02914 0.17535 0.06152 C 0.2007 0.0939 0.28039 0.05204 0.31129 0.04903 C 0.34219 0.04602 0.35035 0.04487 0.36059 0.04371 " pathEditMode="relative" rAng="0" ptsTypes="aaaaaaa">
                                      <p:cBhvr>
                                        <p:cTn id="10" dur="2000" fill="hold"/>
                                        <p:tgtEl>
                                          <p:spTgt spid="21"/>
                                        </p:tgtEl>
                                        <p:attrNameLst>
                                          <p:attrName>ppt_x</p:attrName>
                                          <p:attrName>ppt_y</p:attrName>
                                        </p:attrNameLst>
                                      </p:cBhvr>
                                      <p:rCtr x="180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120676"/>
            <a:ext cx="9144000" cy="3046988"/>
          </a:xfrm>
          <a:prstGeom prst="rect">
            <a:avLst/>
          </a:prstGeom>
          <a:effectLst>
            <a:glow rad="63500">
              <a:schemeClr val="accent2">
                <a:satMod val="175000"/>
                <a:alpha val="40000"/>
              </a:schemeClr>
            </a:glow>
          </a:effectLst>
        </p:spPr>
        <p:txBody>
          <a:bodyPr wrap="square">
            <a:spAutoFit/>
          </a:bodyPr>
          <a:lstStyle/>
          <a:p>
            <a:pPr marL="514350" lvl="1" indent="-514350">
              <a:lnSpc>
                <a:spcPct val="150000"/>
              </a:lnSpc>
              <a:buClr>
                <a:schemeClr val="accent6">
                  <a:lumMod val="75000"/>
                </a:schemeClr>
              </a:buClr>
              <a:buFont typeface="+mj-lt"/>
              <a:buAutoNum type="arabicPeriod"/>
            </a:pPr>
            <a:r>
              <a:rPr lang="en-US" sz="3200" b="1" dirty="0" smtClean="0">
                <a:ln w="0" cap="rnd" cmpd="thickThin">
                  <a:solidFill>
                    <a:prstClr val="black"/>
                  </a:solidFill>
                  <a:bevel/>
                </a:ln>
                <a:solidFill>
                  <a:srgbClr val="C00000"/>
                </a:solidFill>
              </a:rPr>
              <a:t>Recap: </a:t>
            </a:r>
            <a:r>
              <a:rPr lang="en-US" sz="3200" b="1" dirty="0" smtClean="0">
                <a:ln w="0" cap="rnd" cmpd="thickThin">
                  <a:solidFill>
                    <a:prstClr val="black"/>
                  </a:solidFill>
                  <a:bevel/>
                </a:ln>
                <a:solidFill>
                  <a:schemeClr val="tx2"/>
                </a:solidFill>
              </a:rPr>
              <a:t>OSI and Internet Architecture</a:t>
            </a:r>
          </a:p>
          <a:p>
            <a:pPr marL="514350" lvl="1" indent="-514350">
              <a:lnSpc>
                <a:spcPct val="150000"/>
              </a:lnSpc>
              <a:buClr>
                <a:schemeClr val="accent6">
                  <a:lumMod val="75000"/>
                </a:schemeClr>
              </a:buClr>
              <a:buFont typeface="+mj-lt"/>
              <a:buAutoNum type="arabicPeriod"/>
            </a:pPr>
            <a:r>
              <a:rPr lang="en-US" sz="3200" b="1" dirty="0" smtClean="0">
                <a:ln w="0" cap="rnd" cmpd="thickThin">
                  <a:solidFill>
                    <a:prstClr val="black"/>
                  </a:solidFill>
                  <a:bevel/>
                </a:ln>
                <a:solidFill>
                  <a:schemeClr val="tx2"/>
                </a:solidFill>
              </a:rPr>
              <a:t>Application example  </a:t>
            </a:r>
          </a:p>
          <a:p>
            <a:pPr marL="514350" lvl="1" indent="-514350">
              <a:lnSpc>
                <a:spcPct val="150000"/>
              </a:lnSpc>
              <a:buClr>
                <a:schemeClr val="accent6">
                  <a:lumMod val="75000"/>
                </a:schemeClr>
              </a:buClr>
            </a:pPr>
            <a:r>
              <a:rPr lang="en-US" sz="3200" b="1" dirty="0" smtClean="0">
                <a:ln w="0" cap="rnd" cmpd="thickThin">
                  <a:solidFill>
                    <a:schemeClr val="tx1"/>
                  </a:solidFill>
                  <a:bevel/>
                </a:ln>
                <a:solidFill>
                  <a:srgbClr val="C00000"/>
                </a:solidFill>
              </a:rPr>
              <a:t>(Browser fetching HTTP document from </a:t>
            </a:r>
            <a:r>
              <a:rPr lang="en-US" sz="3200" b="1" dirty="0" err="1" smtClean="0">
                <a:ln w="0" cap="rnd" cmpd="thickThin">
                  <a:solidFill>
                    <a:schemeClr val="tx1"/>
                  </a:solidFill>
                  <a:bevel/>
                </a:ln>
                <a:solidFill>
                  <a:srgbClr val="C00000"/>
                </a:solidFill>
              </a:rPr>
              <a:t>webserver</a:t>
            </a:r>
            <a:r>
              <a:rPr lang="en-US" sz="3200" b="1" dirty="0" smtClean="0">
                <a:ln w="0" cap="rnd" cmpd="thickThin">
                  <a:solidFill>
                    <a:schemeClr val="tx1"/>
                  </a:solidFill>
                  <a:bevel/>
                </a:ln>
                <a:solidFill>
                  <a:srgbClr val="C00000"/>
                </a:solidFill>
              </a:rPr>
              <a:t>)</a:t>
            </a:r>
          </a:p>
          <a:p>
            <a:pPr marL="514350" lvl="1" indent="-514350">
              <a:lnSpc>
                <a:spcPct val="150000"/>
              </a:lnSpc>
              <a:buClr>
                <a:schemeClr val="accent6">
                  <a:lumMod val="75000"/>
                </a:schemeClr>
              </a:buClr>
              <a:buFont typeface="+mj-lt"/>
              <a:buAutoNum type="arabicPeriod"/>
            </a:pPr>
            <a:endParaRPr lang="en-US" sz="3200" b="1" dirty="0" smtClean="0">
              <a:ln w="0" cap="rnd" cmpd="thickThin">
                <a:solidFill>
                  <a:prstClr val="black"/>
                </a:solidFill>
                <a:bevel/>
              </a:ln>
              <a:solidFill>
                <a:schemeClr val="tx2"/>
              </a:solidFill>
            </a:endParaRPr>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Today’s lecture outline</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61" name="Rectangle 60"/>
          <p:cNvSpPr/>
          <p:nvPr/>
        </p:nvSpPr>
        <p:spPr>
          <a:xfrm>
            <a:off x="5562600" y="4114800"/>
            <a:ext cx="838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b="1" kern="1200" dirty="0">
                <a:solidFill>
                  <a:prstClr val="black"/>
                </a:solidFill>
                <a:latin typeface="Calibri"/>
                <a:ea typeface="+mn-ea"/>
                <a:cs typeface="+mn-cs"/>
              </a:rPr>
              <a:t>Reply</a:t>
            </a:r>
          </a:p>
        </p:txBody>
      </p:sp>
      <p:grpSp>
        <p:nvGrpSpPr>
          <p:cNvPr id="6" name="Group 61"/>
          <p:cNvGrpSpPr/>
          <p:nvPr/>
        </p:nvGrpSpPr>
        <p:grpSpPr>
          <a:xfrm>
            <a:off x="381000" y="4495800"/>
            <a:ext cx="8229600" cy="2026860"/>
            <a:chOff x="-5638800" y="4084260"/>
            <a:chExt cx="8229600" cy="2026860"/>
          </a:xfrm>
        </p:grpSpPr>
        <p:sp>
          <p:nvSpPr>
            <p:cNvPr id="63" name="TextBox 62"/>
            <p:cNvSpPr txBox="1"/>
            <p:nvPr/>
          </p:nvSpPr>
          <p:spPr>
            <a:xfrm>
              <a:off x="-5638800" y="4541460"/>
              <a:ext cx="8229600" cy="1569660"/>
            </a:xfrm>
            <a:prstGeom prst="rect">
              <a:avLst/>
            </a:prstGeom>
            <a:noFill/>
            <a:ln>
              <a:solidFill>
                <a:schemeClr val="tx1"/>
              </a:solidFill>
            </a:ln>
          </p:spPr>
          <p:txBody>
            <a:bodyPr wrap="square" rtlCol="0">
              <a:spAutoFit/>
            </a:bodyPr>
            <a:lstStyle/>
            <a:p>
              <a:pPr algn="ctr" rtl="0"/>
              <a:r>
                <a:rPr lang="en-US" sz="3200" kern="1200" dirty="0">
                  <a:solidFill>
                    <a:prstClr val="black"/>
                  </a:solidFill>
                  <a:latin typeface="Calibri"/>
                  <a:ea typeface="+mn-ea"/>
                  <a:cs typeface="+mn-cs"/>
                </a:rPr>
                <a:t>The index.html page in the </a:t>
              </a:r>
              <a:r>
                <a:rPr lang="en-US" sz="3200" b="1" kern="1200" dirty="0" err="1">
                  <a:solidFill>
                    <a:prstClr val="black"/>
                  </a:solidFill>
                  <a:latin typeface="Calibri"/>
                  <a:ea typeface="+mn-ea"/>
                  <a:cs typeface="+mn-cs"/>
                </a:rPr>
                <a:t>wwwroot</a:t>
              </a:r>
              <a:r>
                <a:rPr lang="en-US" sz="3200" kern="1200" dirty="0">
                  <a:solidFill>
                    <a:prstClr val="black"/>
                  </a:solidFill>
                  <a:latin typeface="Calibri"/>
                  <a:ea typeface="+mn-ea"/>
                  <a:cs typeface="+mn-cs"/>
                </a:rPr>
                <a:t> directory configured for the </a:t>
              </a:r>
              <a:r>
                <a:rPr lang="en-US" sz="3200" kern="1200" dirty="0" smtClean="0">
                  <a:solidFill>
                    <a:prstClr val="black"/>
                  </a:solidFill>
                  <a:latin typeface="Calibri"/>
                  <a:ea typeface="+mn-ea"/>
                  <a:cs typeface="+mn-cs"/>
                  <a:hlinkClick r:id="rId6"/>
                </a:rPr>
                <a:t>www.gcuf.edu.pk</a:t>
              </a:r>
              <a:r>
                <a:rPr lang="en-US" sz="3200" kern="1200" dirty="0" smtClean="0">
                  <a:solidFill>
                    <a:prstClr val="black"/>
                  </a:solidFill>
                  <a:latin typeface="Calibri"/>
                  <a:ea typeface="+mn-ea"/>
                  <a:cs typeface="+mn-cs"/>
                </a:rPr>
                <a:t> </a:t>
              </a:r>
              <a:r>
                <a:rPr lang="en-US" sz="3200" kern="1200" dirty="0">
                  <a:solidFill>
                    <a:prstClr val="black"/>
                  </a:solidFill>
                  <a:latin typeface="Calibri"/>
                  <a:ea typeface="+mn-ea"/>
                  <a:cs typeface="+mn-cs"/>
                </a:rPr>
                <a:t>webserver is sent back to the browser for display</a:t>
              </a:r>
            </a:p>
          </p:txBody>
        </p:sp>
        <p:cxnSp>
          <p:nvCxnSpPr>
            <p:cNvPr id="64" name="Straight Arrow Connector 63"/>
            <p:cNvCxnSpPr/>
            <p:nvPr/>
          </p:nvCxnSpPr>
          <p:spPr>
            <a:xfrm rot="5400000">
              <a:off x="-838200" y="3855660"/>
              <a:ext cx="45720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0" y="0"/>
            <a:ext cx="9326592" cy="830997"/>
          </a:xfrm>
          <a:prstGeom prst="rect">
            <a:avLst/>
          </a:prstGeom>
        </p:spPr>
        <p:txBody>
          <a:bodyPr wrap="none">
            <a:spAutoFit/>
          </a:bodyPr>
          <a:lstStyle/>
          <a:p>
            <a:pPr algn="ctr" rtl="0"/>
            <a:r>
              <a:rPr lang="en-US" sz="48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HTTP Client/Server Exchange</a:t>
            </a:r>
          </a:p>
        </p:txBody>
      </p:sp>
      <p:pic>
        <p:nvPicPr>
          <p:cNvPr id="11" name="Picture 10"/>
          <p:cNvPicPr>
            <a:picLocks noChangeAspect="1"/>
          </p:cNvPicPr>
          <p:nvPr/>
        </p:nvPicPr>
        <p:blipFill>
          <a:blip r:embed="rId7"/>
          <a:stretch>
            <a:fillRect/>
          </a:stretch>
        </p:blipFill>
        <p:spPr>
          <a:xfrm>
            <a:off x="-4572000" y="-1714500"/>
            <a:ext cx="18288000" cy="10287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2309 0.00323 C -0.01372 0.00185 -0.15764 0.02844 -0.19809 -0.00555 C -0.23854 -0.03955 -0.20226 -0.16906 -0.21945 -0.20097 C -0.23664 -0.23289 -0.28473 -0.2204 -0.30087 -0.19727 C -0.31702 -0.17415 -0.29549 -0.08511 -0.31684 -0.06245 C -0.3382 -0.03978 -0.40573 -0.06129 -0.42917 -0.06106 " pathEditMode="fixed" rAng="0" ptsTypes="aaaaaa">
                                      <p:cBhvr>
                                        <p:cTn id="12" dur="3000" fill="hold"/>
                                        <p:tgtEl>
                                          <p:spTgt spid="61"/>
                                        </p:tgtEl>
                                        <p:attrNameLst>
                                          <p:attrName>ppt_x</p:attrName>
                                          <p:attrName>ppt_y</p:attrName>
                                        </p:attrNameLst>
                                      </p:cBhvr>
                                      <p:rCtr x="-226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0" y="-228600"/>
            <a:ext cx="9144000" cy="7086600"/>
          </a:xfrm>
          <a:prstGeom prst="rect">
            <a:avLst/>
          </a:prstGeom>
          <a:noFill/>
          <a:ln w="9525">
            <a:noFill/>
            <a:miter lim="800000"/>
            <a:headEnd/>
            <a:tailEnd/>
          </a:ln>
          <a:effectLst/>
        </p:spPr>
      </p:pic>
      <p:sp>
        <p:nvSpPr>
          <p:cNvPr id="4" name="Rectangle 3"/>
          <p:cNvSpPr/>
          <p:nvPr/>
        </p:nvSpPr>
        <p:spPr>
          <a:xfrm>
            <a:off x="228600" y="0"/>
            <a:ext cx="8763000" cy="1938992"/>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OSI </a:t>
            </a:r>
          </a:p>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Architecture</a:t>
            </a:r>
            <a:endParaRPr lang="en-US" sz="6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0" y="18871"/>
            <a:ext cx="8763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Internet Architecture</a:t>
            </a:r>
            <a:endParaRPr lang="en-US" sz="6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2" name="Group 152"/>
          <p:cNvGrpSpPr/>
          <p:nvPr/>
        </p:nvGrpSpPr>
        <p:grpSpPr>
          <a:xfrm>
            <a:off x="304800" y="1295400"/>
            <a:ext cx="8648700" cy="5434604"/>
            <a:chOff x="495300" y="1714500"/>
            <a:chExt cx="8077200" cy="3919061"/>
          </a:xfrm>
        </p:grpSpPr>
        <p:sp>
          <p:nvSpPr>
            <p:cNvPr id="116" name="Rectangle 2"/>
            <p:cNvSpPr>
              <a:spLocks noChangeArrowheads="1"/>
            </p:cNvSpPr>
            <p:nvPr/>
          </p:nvSpPr>
          <p:spPr bwMode="auto">
            <a:xfrm>
              <a:off x="495300" y="1714500"/>
              <a:ext cx="8077200" cy="3810000"/>
            </a:xfrm>
            <a:prstGeom prst="rect">
              <a:avLst/>
            </a:prstGeom>
            <a:solidFill>
              <a:srgbClr val="CCFFFF"/>
            </a:solidFill>
            <a:ln w="9525">
              <a:solidFill>
                <a:srgbClr val="000000"/>
              </a:solidFill>
              <a:miter lim="800000"/>
              <a:headEnd/>
              <a:tailEnd/>
            </a:ln>
            <a:effectLst>
              <a:outerShdw dist="107763" dir="2700000" algn="ctr" rotWithShape="0">
                <a:srgbClr val="777777"/>
              </a:outerShdw>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17" name="Line 4"/>
            <p:cNvSpPr>
              <a:spLocks noChangeShapeType="1"/>
            </p:cNvSpPr>
            <p:nvPr/>
          </p:nvSpPr>
          <p:spPr bwMode="auto">
            <a:xfrm>
              <a:off x="2971800" y="3810000"/>
              <a:ext cx="2819400" cy="0"/>
            </a:xfrm>
            <a:prstGeom prst="line">
              <a:avLst/>
            </a:prstGeom>
            <a:noFill/>
            <a:ln w="25400">
              <a:solidFill>
                <a:srgbClr val="000000"/>
              </a:solidFill>
              <a:round/>
              <a:headEnd/>
              <a:tailEnd type="triangle" w="med" len="me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18" name="Arc 5"/>
            <p:cNvSpPr>
              <a:spLocks/>
            </p:cNvSpPr>
            <p:nvPr/>
          </p:nvSpPr>
          <p:spPr bwMode="auto">
            <a:xfrm>
              <a:off x="6553200" y="3767138"/>
              <a:ext cx="1181100" cy="1346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6600"/>
            </a:solidFill>
            <a:ln w="76200" cap="rnd">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19" name="Arc 6"/>
            <p:cNvSpPr>
              <a:spLocks/>
            </p:cNvSpPr>
            <p:nvPr/>
          </p:nvSpPr>
          <p:spPr bwMode="auto">
            <a:xfrm>
              <a:off x="5373688" y="3767138"/>
              <a:ext cx="1181100" cy="1346200"/>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solidFill>
              <a:srgbClr val="FF6600"/>
            </a:solidFill>
            <a:ln w="76200" cap="rnd">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20" name="Arc 7"/>
            <p:cNvSpPr>
              <a:spLocks/>
            </p:cNvSpPr>
            <p:nvPr/>
          </p:nvSpPr>
          <p:spPr bwMode="auto">
            <a:xfrm rot="10800000">
              <a:off x="6543675" y="1981200"/>
              <a:ext cx="1230313" cy="1677988"/>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solidFill>
              <a:srgbClr val="FF6600"/>
            </a:solidFill>
            <a:ln w="76200" cap="rnd">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21" name="Arc 8"/>
            <p:cNvSpPr>
              <a:spLocks/>
            </p:cNvSpPr>
            <p:nvPr/>
          </p:nvSpPr>
          <p:spPr bwMode="auto">
            <a:xfrm rot="10800000">
              <a:off x="5334000" y="1981200"/>
              <a:ext cx="1209675" cy="16779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6600"/>
            </a:solidFill>
            <a:ln w="76200" cap="rnd">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22" name="Line 9"/>
            <p:cNvSpPr>
              <a:spLocks noChangeShapeType="1"/>
            </p:cNvSpPr>
            <p:nvPr/>
          </p:nvSpPr>
          <p:spPr bwMode="auto">
            <a:xfrm flipV="1">
              <a:off x="5326063" y="1981200"/>
              <a:ext cx="2435225" cy="0"/>
            </a:xfrm>
            <a:prstGeom prst="line">
              <a:avLst/>
            </a:prstGeom>
            <a:noFill/>
            <a:ln w="76200">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23" name="Line 10"/>
            <p:cNvSpPr>
              <a:spLocks noChangeShapeType="1"/>
            </p:cNvSpPr>
            <p:nvPr/>
          </p:nvSpPr>
          <p:spPr bwMode="auto">
            <a:xfrm flipV="1">
              <a:off x="5326063" y="5100638"/>
              <a:ext cx="2359025" cy="0"/>
            </a:xfrm>
            <a:prstGeom prst="line">
              <a:avLst/>
            </a:prstGeom>
            <a:noFill/>
            <a:ln w="76200">
              <a:solidFill>
                <a:srgbClr val="F47A00"/>
              </a:solidFill>
              <a:round/>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sp>
          <p:nvSpPr>
            <p:cNvPr id="124" name="Rectangle 11"/>
            <p:cNvSpPr>
              <a:spLocks noChangeArrowheads="1"/>
            </p:cNvSpPr>
            <p:nvPr/>
          </p:nvSpPr>
          <p:spPr bwMode="auto">
            <a:xfrm>
              <a:off x="6400800" y="3584575"/>
              <a:ext cx="304800" cy="217488"/>
            </a:xfrm>
            <a:prstGeom prst="rect">
              <a:avLst/>
            </a:prstGeom>
            <a:solidFill>
              <a:srgbClr val="F47A00"/>
            </a:solidFill>
            <a:ln w="12700">
              <a:noFill/>
              <a:miter lim="800000"/>
              <a:headEnd/>
              <a:tailEnd/>
            </a:ln>
            <a:effectLst/>
          </p:spPr>
          <p:txBody>
            <a:bodyPr wrap="none" anchor="ctr"/>
            <a:lstStyle/>
            <a:p>
              <a:pPr algn="ctr" rtl="0" fontAlgn="base">
                <a:spcBef>
                  <a:spcPct val="0"/>
                </a:spcBef>
                <a:spcAft>
                  <a:spcPct val="0"/>
                </a:spcAft>
                <a:defRPr/>
              </a:pPr>
              <a:endParaRPr lang="en-US" sz="2000" b="1" kern="1200">
                <a:solidFill>
                  <a:srgbClr val="000000"/>
                </a:solidFill>
                <a:latin typeface="Courier New" pitchFamily="49" charset="0"/>
                <a:ea typeface="+mn-ea"/>
                <a:cs typeface="Arial"/>
              </a:endParaRPr>
            </a:p>
          </p:txBody>
        </p:sp>
        <p:grpSp>
          <p:nvGrpSpPr>
            <p:cNvPr id="3" name="Group 12"/>
            <p:cNvGrpSpPr>
              <a:grpSpLocks/>
            </p:cNvGrpSpPr>
            <p:nvPr/>
          </p:nvGrpSpPr>
          <p:grpSpPr bwMode="auto">
            <a:xfrm>
              <a:off x="5935663" y="2819400"/>
              <a:ext cx="1247775" cy="365125"/>
              <a:chOff x="3739" y="2290"/>
              <a:chExt cx="786" cy="240"/>
            </a:xfrm>
          </p:grpSpPr>
          <p:sp>
            <p:nvSpPr>
              <p:cNvPr id="126" name="Rectangle 13"/>
              <p:cNvSpPr>
                <a:spLocks noChangeArrowheads="1"/>
              </p:cNvSpPr>
              <p:nvPr/>
            </p:nvSpPr>
            <p:spPr bwMode="auto">
              <a:xfrm>
                <a:off x="3739" y="2290"/>
                <a:ext cx="418" cy="239"/>
              </a:xfrm>
              <a:prstGeom prst="rect">
                <a:avLst/>
              </a:prstGeom>
              <a:noFill/>
              <a:ln w="12700">
                <a:noFill/>
                <a:miter lim="800000"/>
                <a:headEnd/>
                <a:tailEnd/>
              </a:ln>
              <a:effectLst/>
            </p:spPr>
            <p:txBody>
              <a:bodyPr wrap="none" lIns="90443" tIns="44430" rIns="90443" bIns="44430">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UDP</a:t>
                </a:r>
              </a:p>
            </p:txBody>
          </p:sp>
          <p:sp>
            <p:nvSpPr>
              <p:cNvPr id="127" name="Rectangle 14"/>
              <p:cNvSpPr>
                <a:spLocks noChangeArrowheads="1"/>
              </p:cNvSpPr>
              <p:nvPr/>
            </p:nvSpPr>
            <p:spPr bwMode="auto">
              <a:xfrm>
                <a:off x="4123" y="2290"/>
                <a:ext cx="402" cy="240"/>
              </a:xfrm>
              <a:prstGeom prst="rect">
                <a:avLst/>
              </a:prstGeom>
              <a:noFill/>
              <a:ln w="12700">
                <a:noFill/>
                <a:miter lim="800000"/>
                <a:headEnd/>
                <a:tailEnd/>
              </a:ln>
              <a:effectLst/>
            </p:spPr>
            <p:txBody>
              <a:bodyPr wrap="none" lIns="90443" tIns="44430" rIns="90443" bIns="44430">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TCP</a:t>
                </a:r>
              </a:p>
            </p:txBody>
          </p:sp>
        </p:grpSp>
        <p:sp>
          <p:nvSpPr>
            <p:cNvPr id="128" name="Rectangle 15"/>
            <p:cNvSpPr>
              <a:spLocks noChangeArrowheads="1"/>
            </p:cNvSpPr>
            <p:nvPr/>
          </p:nvSpPr>
          <p:spPr bwMode="auto">
            <a:xfrm>
              <a:off x="5954713" y="4144963"/>
              <a:ext cx="12096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Data Link</a:t>
              </a:r>
            </a:p>
          </p:txBody>
        </p:sp>
        <p:sp>
          <p:nvSpPr>
            <p:cNvPr id="129" name="Rectangle 16"/>
            <p:cNvSpPr>
              <a:spLocks noChangeArrowheads="1"/>
            </p:cNvSpPr>
            <p:nvPr/>
          </p:nvSpPr>
          <p:spPr bwMode="auto">
            <a:xfrm>
              <a:off x="6005513" y="4579938"/>
              <a:ext cx="11080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Physical</a:t>
              </a:r>
            </a:p>
          </p:txBody>
        </p:sp>
        <p:sp>
          <p:nvSpPr>
            <p:cNvPr id="130" name="Rectangle 17"/>
            <p:cNvSpPr>
              <a:spLocks noChangeArrowheads="1"/>
            </p:cNvSpPr>
            <p:nvPr/>
          </p:nvSpPr>
          <p:spPr bwMode="auto">
            <a:xfrm>
              <a:off x="5783263" y="2182813"/>
              <a:ext cx="15525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Applications</a:t>
              </a:r>
            </a:p>
          </p:txBody>
        </p:sp>
        <p:sp>
          <p:nvSpPr>
            <p:cNvPr id="131" name="Text Box 18"/>
            <p:cNvSpPr txBox="1">
              <a:spLocks noChangeArrowheads="1"/>
            </p:cNvSpPr>
            <p:nvPr/>
          </p:nvSpPr>
          <p:spPr bwMode="auto">
            <a:xfrm>
              <a:off x="5086350" y="5176361"/>
              <a:ext cx="3260725" cy="457200"/>
            </a:xfrm>
            <a:prstGeom prst="rect">
              <a:avLst/>
            </a:prstGeom>
            <a:noFill/>
            <a:ln w="50800">
              <a:noFill/>
              <a:miter lim="800000"/>
              <a:headEnd/>
              <a:tailEnd/>
            </a:ln>
            <a:effectLst/>
          </p:spPr>
          <p:txBody>
            <a:bodyPr wrap="none" lIns="91267" tIns="45632" rIns="91267" bIns="45632">
              <a:spAutoFit/>
            </a:bodyPr>
            <a:lstStyle/>
            <a:p>
              <a:pPr algn="l" defTabSz="912813" rtl="0" eaLnBrk="0" fontAlgn="base" hangingPunct="0">
                <a:spcBef>
                  <a:spcPct val="0"/>
                </a:spcBef>
                <a:spcAft>
                  <a:spcPct val="0"/>
                </a:spcAft>
              </a:pPr>
              <a:r>
                <a:rPr lang="en-US" sz="2400" b="1" kern="1200" dirty="0">
                  <a:solidFill>
                    <a:srgbClr val="000000"/>
                  </a:solidFill>
                  <a:latin typeface="Arial" charset="0"/>
                  <a:ea typeface="+mn-ea"/>
                  <a:cs typeface="Arial"/>
                </a:rPr>
                <a:t>The Hourglass Model</a:t>
              </a:r>
            </a:p>
          </p:txBody>
        </p:sp>
        <p:sp>
          <p:nvSpPr>
            <p:cNvPr id="132" name="Text Box 19"/>
            <p:cNvSpPr txBox="1">
              <a:spLocks noChangeArrowheads="1"/>
            </p:cNvSpPr>
            <p:nvPr/>
          </p:nvSpPr>
          <p:spPr bwMode="auto">
            <a:xfrm>
              <a:off x="5476833" y="3524764"/>
              <a:ext cx="2419602" cy="332793"/>
            </a:xfrm>
            <a:prstGeom prst="rect">
              <a:avLst/>
            </a:prstGeom>
            <a:noFill/>
            <a:ln w="50800">
              <a:noFill/>
              <a:miter lim="800000"/>
              <a:headEnd/>
              <a:tailEnd/>
            </a:ln>
            <a:effectLst/>
          </p:spPr>
          <p:txBody>
            <a:bodyPr wrap="square" lIns="91267" tIns="45632" rIns="91267" bIns="45632">
              <a:spAutoFit/>
            </a:bodyPr>
            <a:lstStyle/>
            <a:p>
              <a:pPr algn="l" defTabSz="912813" rtl="0" eaLnBrk="0" fontAlgn="base" hangingPunct="0">
                <a:spcBef>
                  <a:spcPct val="50000"/>
                </a:spcBef>
                <a:spcAft>
                  <a:spcPct val="0"/>
                </a:spcAft>
              </a:pPr>
              <a:r>
                <a:rPr lang="en-US" sz="2400" b="1" kern="1200" dirty="0">
                  <a:solidFill>
                    <a:srgbClr val="000000"/>
                  </a:solidFill>
                  <a:latin typeface="Arial" charset="0"/>
                  <a:ea typeface="+mn-ea"/>
                  <a:cs typeface="Arial"/>
                </a:rPr>
                <a:t>Narrow Waist</a:t>
              </a:r>
            </a:p>
          </p:txBody>
        </p:sp>
        <p:sp>
          <p:nvSpPr>
            <p:cNvPr id="133" name="Rectangle 21"/>
            <p:cNvSpPr>
              <a:spLocks noChangeArrowheads="1"/>
            </p:cNvSpPr>
            <p:nvPr/>
          </p:nvSpPr>
          <p:spPr bwMode="auto">
            <a:xfrm>
              <a:off x="851124" y="2209800"/>
              <a:ext cx="749076"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latin typeface="Arial" charset="0"/>
                  <a:ea typeface="+mn-ea"/>
                  <a:cs typeface="Arial"/>
                </a:rPr>
                <a:t>FTP</a:t>
              </a:r>
            </a:p>
          </p:txBody>
        </p:sp>
        <p:sp>
          <p:nvSpPr>
            <p:cNvPr id="134" name="Rectangle 22"/>
            <p:cNvSpPr>
              <a:spLocks noChangeArrowheads="1"/>
            </p:cNvSpPr>
            <p:nvPr/>
          </p:nvSpPr>
          <p:spPr bwMode="auto">
            <a:xfrm>
              <a:off x="1752600" y="2209800"/>
              <a:ext cx="735313"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solidFill>
                    <a:srgbClr val="000000"/>
                  </a:solidFill>
                  <a:latin typeface="Arial" charset="0"/>
                  <a:ea typeface="+mn-ea"/>
                  <a:cs typeface="Arial"/>
                </a:rPr>
                <a:t>HTTP</a:t>
              </a:r>
            </a:p>
          </p:txBody>
        </p:sp>
        <p:sp>
          <p:nvSpPr>
            <p:cNvPr id="135" name="Rectangle 23"/>
            <p:cNvSpPr>
              <a:spLocks noChangeArrowheads="1"/>
            </p:cNvSpPr>
            <p:nvPr/>
          </p:nvSpPr>
          <p:spPr bwMode="auto">
            <a:xfrm>
              <a:off x="3428999" y="2209800"/>
              <a:ext cx="766868"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solidFill>
                    <a:srgbClr val="000000"/>
                  </a:solidFill>
                  <a:latin typeface="Arial" charset="0"/>
                  <a:ea typeface="+mn-ea"/>
                  <a:cs typeface="Arial"/>
                </a:rPr>
                <a:t>TFTP</a:t>
              </a:r>
            </a:p>
          </p:txBody>
        </p:sp>
        <p:sp>
          <p:nvSpPr>
            <p:cNvPr id="136" name="Rectangle 24"/>
            <p:cNvSpPr>
              <a:spLocks noChangeArrowheads="1"/>
            </p:cNvSpPr>
            <p:nvPr/>
          </p:nvSpPr>
          <p:spPr bwMode="auto">
            <a:xfrm>
              <a:off x="2590800" y="22098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solidFill>
                    <a:srgbClr val="000000"/>
                  </a:solidFill>
                  <a:latin typeface="Arial" charset="0"/>
                  <a:ea typeface="+mn-ea"/>
                  <a:cs typeface="Arial"/>
                </a:rPr>
                <a:t>NV</a:t>
              </a:r>
            </a:p>
          </p:txBody>
        </p:sp>
        <p:sp>
          <p:nvSpPr>
            <p:cNvPr id="137" name="Rectangle 25"/>
            <p:cNvSpPr>
              <a:spLocks noChangeArrowheads="1"/>
            </p:cNvSpPr>
            <p:nvPr/>
          </p:nvSpPr>
          <p:spPr bwMode="auto">
            <a:xfrm>
              <a:off x="1295400" y="2895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latin typeface="Arial" charset="0"/>
                  <a:ea typeface="+mn-ea"/>
                  <a:cs typeface="Arial"/>
                </a:rPr>
                <a:t>TCP</a:t>
              </a:r>
            </a:p>
          </p:txBody>
        </p:sp>
        <p:sp>
          <p:nvSpPr>
            <p:cNvPr id="138" name="Rectangle 26"/>
            <p:cNvSpPr>
              <a:spLocks noChangeArrowheads="1"/>
            </p:cNvSpPr>
            <p:nvPr/>
          </p:nvSpPr>
          <p:spPr bwMode="auto">
            <a:xfrm>
              <a:off x="3048000" y="2895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solidFill>
                    <a:srgbClr val="000000"/>
                  </a:solidFill>
                  <a:latin typeface="Arial" charset="0"/>
                  <a:ea typeface="+mn-ea"/>
                  <a:cs typeface="Arial"/>
                </a:rPr>
                <a:t>UDP</a:t>
              </a:r>
            </a:p>
          </p:txBody>
        </p:sp>
        <p:sp>
          <p:nvSpPr>
            <p:cNvPr id="139" name="Rectangle 27"/>
            <p:cNvSpPr>
              <a:spLocks noChangeArrowheads="1"/>
            </p:cNvSpPr>
            <p:nvPr/>
          </p:nvSpPr>
          <p:spPr bwMode="auto">
            <a:xfrm>
              <a:off x="2209800" y="3657600"/>
              <a:ext cx="685800" cy="381000"/>
            </a:xfrm>
            <a:prstGeom prst="rect">
              <a:avLst/>
            </a:prstGeom>
            <a:solidFill>
              <a:srgbClr val="FF6600"/>
            </a:solidFill>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latin typeface="Arial" charset="0"/>
                  <a:ea typeface="+mn-ea"/>
                  <a:cs typeface="Arial"/>
                </a:rPr>
                <a:t>IP</a:t>
              </a:r>
            </a:p>
          </p:txBody>
        </p:sp>
        <p:sp>
          <p:nvSpPr>
            <p:cNvPr id="140" name="Rectangle 28"/>
            <p:cNvSpPr>
              <a:spLocks noChangeArrowheads="1"/>
            </p:cNvSpPr>
            <p:nvPr/>
          </p:nvSpPr>
          <p:spPr bwMode="auto">
            <a:xfrm>
              <a:off x="8382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latin typeface="Arial" charset="0"/>
                  <a:ea typeface="+mn-ea"/>
                  <a:cs typeface="Arial"/>
                </a:rPr>
                <a:t>NET</a:t>
              </a:r>
              <a:r>
                <a:rPr lang="en-US" sz="2000" b="1" kern="1200" baseline="-25000" dirty="0">
                  <a:latin typeface="Arial" charset="0"/>
                  <a:ea typeface="+mn-ea"/>
                  <a:cs typeface="Arial"/>
                </a:rPr>
                <a:t>1</a:t>
              </a:r>
            </a:p>
          </p:txBody>
        </p:sp>
        <p:sp>
          <p:nvSpPr>
            <p:cNvPr id="141" name="Rectangle 29"/>
            <p:cNvSpPr>
              <a:spLocks noChangeArrowheads="1"/>
            </p:cNvSpPr>
            <p:nvPr/>
          </p:nvSpPr>
          <p:spPr bwMode="auto">
            <a:xfrm>
              <a:off x="1776266"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dirty="0">
                  <a:solidFill>
                    <a:srgbClr val="000000"/>
                  </a:solidFill>
                  <a:latin typeface="Arial" charset="0"/>
                  <a:ea typeface="+mn-ea"/>
                  <a:cs typeface="Arial"/>
                </a:rPr>
                <a:t>NET</a:t>
              </a:r>
              <a:r>
                <a:rPr lang="en-US" sz="2000" b="1" kern="1200" baseline="-25000" dirty="0">
                  <a:solidFill>
                    <a:srgbClr val="000000"/>
                  </a:solidFill>
                  <a:latin typeface="Arial" charset="0"/>
                  <a:ea typeface="+mn-ea"/>
                  <a:cs typeface="Arial"/>
                </a:rPr>
                <a:t>2</a:t>
              </a:r>
            </a:p>
          </p:txBody>
        </p:sp>
        <p:sp>
          <p:nvSpPr>
            <p:cNvPr id="142" name="Rectangle 30"/>
            <p:cNvSpPr>
              <a:spLocks noChangeArrowheads="1"/>
            </p:cNvSpPr>
            <p:nvPr/>
          </p:nvSpPr>
          <p:spPr bwMode="auto">
            <a:xfrm>
              <a:off x="35814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defRPr/>
              </a:pPr>
              <a:r>
                <a:rPr lang="en-US" sz="2000" b="1" kern="1200">
                  <a:solidFill>
                    <a:srgbClr val="000000"/>
                  </a:solidFill>
                  <a:latin typeface="Arial" charset="0"/>
                  <a:ea typeface="+mn-ea"/>
                  <a:cs typeface="Arial"/>
                </a:rPr>
                <a:t>NET</a:t>
              </a:r>
              <a:r>
                <a:rPr lang="en-US" sz="2000" b="1" kern="1200" baseline="-25000">
                  <a:solidFill>
                    <a:srgbClr val="000000"/>
                  </a:solidFill>
                  <a:latin typeface="Arial" charset="0"/>
                  <a:ea typeface="+mn-ea"/>
                  <a:cs typeface="Arial"/>
                </a:rPr>
                <a:t>n</a:t>
              </a:r>
            </a:p>
          </p:txBody>
        </p:sp>
        <p:sp>
          <p:nvSpPr>
            <p:cNvPr id="143" name="Rectangle 31"/>
            <p:cNvSpPr>
              <a:spLocks noChangeArrowheads="1"/>
            </p:cNvSpPr>
            <p:nvPr/>
          </p:nvSpPr>
          <p:spPr bwMode="auto">
            <a:xfrm>
              <a:off x="27432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pPr>
              <a:r>
                <a:rPr lang="en-US" sz="2000" kern="1200" dirty="0">
                  <a:solidFill>
                    <a:srgbClr val="000000"/>
                  </a:solidFill>
                  <a:latin typeface="Arial" charset="0"/>
                  <a:ea typeface="+mn-ea"/>
                  <a:cs typeface="Arial"/>
                </a:rPr>
                <a:t>…</a:t>
              </a:r>
              <a:endParaRPr lang="en-US" sz="2000" kern="1200" baseline="-25000" dirty="0">
                <a:solidFill>
                  <a:srgbClr val="000000"/>
                </a:solidFill>
                <a:latin typeface="Arial" charset="0"/>
                <a:ea typeface="+mn-ea"/>
                <a:cs typeface="Arial"/>
              </a:endParaRPr>
            </a:p>
          </p:txBody>
        </p:sp>
        <p:cxnSp>
          <p:nvCxnSpPr>
            <p:cNvPr id="144" name="AutoShape 32"/>
            <p:cNvCxnSpPr>
              <a:cxnSpLocks noChangeShapeType="1"/>
              <a:stCxn id="133" idx="2"/>
              <a:endCxn id="137" idx="0"/>
            </p:cNvCxnSpPr>
            <p:nvPr/>
          </p:nvCxnSpPr>
          <p:spPr bwMode="auto">
            <a:xfrm rot="16200000" flipH="1">
              <a:off x="1279582" y="2536881"/>
              <a:ext cx="304800" cy="412638"/>
            </a:xfrm>
            <a:prstGeom prst="straightConnector1">
              <a:avLst/>
            </a:prstGeom>
            <a:noFill/>
            <a:ln w="9525">
              <a:solidFill>
                <a:srgbClr val="000000"/>
              </a:solidFill>
              <a:round/>
              <a:headEnd/>
              <a:tailEnd/>
            </a:ln>
            <a:effectLst/>
          </p:spPr>
        </p:cxnSp>
        <p:cxnSp>
          <p:nvCxnSpPr>
            <p:cNvPr id="145" name="AutoShape 33"/>
            <p:cNvCxnSpPr>
              <a:cxnSpLocks noChangeShapeType="1"/>
              <a:endCxn id="137" idx="0"/>
            </p:cNvCxnSpPr>
            <p:nvPr/>
          </p:nvCxnSpPr>
          <p:spPr bwMode="auto">
            <a:xfrm flipH="1">
              <a:off x="1638300" y="2590800"/>
              <a:ext cx="419100" cy="304800"/>
            </a:xfrm>
            <a:prstGeom prst="straightConnector1">
              <a:avLst/>
            </a:prstGeom>
            <a:noFill/>
            <a:ln w="9525">
              <a:solidFill>
                <a:srgbClr val="000000"/>
              </a:solidFill>
              <a:round/>
              <a:headEnd/>
              <a:tailEnd/>
            </a:ln>
            <a:effectLst/>
          </p:spPr>
        </p:cxnSp>
        <p:cxnSp>
          <p:nvCxnSpPr>
            <p:cNvPr id="146" name="AutoShape 34"/>
            <p:cNvCxnSpPr>
              <a:cxnSpLocks noChangeShapeType="1"/>
              <a:stCxn id="136" idx="2"/>
            </p:cNvCxnSpPr>
            <p:nvPr/>
          </p:nvCxnSpPr>
          <p:spPr bwMode="auto">
            <a:xfrm>
              <a:off x="2933700" y="2590800"/>
              <a:ext cx="419100" cy="304800"/>
            </a:xfrm>
            <a:prstGeom prst="straightConnector1">
              <a:avLst/>
            </a:prstGeom>
            <a:noFill/>
            <a:ln w="9525">
              <a:solidFill>
                <a:srgbClr val="000000"/>
              </a:solidFill>
              <a:round/>
              <a:headEnd/>
              <a:tailEnd/>
            </a:ln>
            <a:effectLst/>
          </p:spPr>
        </p:cxnSp>
        <p:cxnSp>
          <p:nvCxnSpPr>
            <p:cNvPr id="147" name="AutoShape 35"/>
            <p:cNvCxnSpPr>
              <a:cxnSpLocks noChangeShapeType="1"/>
              <a:stCxn id="135" idx="2"/>
            </p:cNvCxnSpPr>
            <p:nvPr/>
          </p:nvCxnSpPr>
          <p:spPr bwMode="auto">
            <a:xfrm rot="5400000">
              <a:off x="3430219" y="2513385"/>
              <a:ext cx="304800" cy="459630"/>
            </a:xfrm>
            <a:prstGeom prst="straightConnector1">
              <a:avLst/>
            </a:prstGeom>
            <a:noFill/>
            <a:ln w="9525">
              <a:solidFill>
                <a:srgbClr val="000000"/>
              </a:solidFill>
              <a:round/>
              <a:headEnd/>
              <a:tailEnd/>
            </a:ln>
            <a:effectLst/>
          </p:spPr>
        </p:cxnSp>
        <p:cxnSp>
          <p:nvCxnSpPr>
            <p:cNvPr id="148" name="AutoShape 36"/>
            <p:cNvCxnSpPr>
              <a:cxnSpLocks noChangeShapeType="1"/>
              <a:stCxn id="137" idx="2"/>
              <a:endCxn id="139" idx="0"/>
            </p:cNvCxnSpPr>
            <p:nvPr/>
          </p:nvCxnSpPr>
          <p:spPr bwMode="auto">
            <a:xfrm>
              <a:off x="1638300" y="3276600"/>
              <a:ext cx="914400" cy="381000"/>
            </a:xfrm>
            <a:prstGeom prst="straightConnector1">
              <a:avLst/>
            </a:prstGeom>
            <a:noFill/>
            <a:ln w="9525">
              <a:solidFill>
                <a:srgbClr val="000000"/>
              </a:solidFill>
              <a:round/>
              <a:headEnd/>
              <a:tailEnd/>
            </a:ln>
            <a:effectLst/>
          </p:spPr>
        </p:cxnSp>
        <p:cxnSp>
          <p:nvCxnSpPr>
            <p:cNvPr id="149" name="AutoShape 37"/>
            <p:cNvCxnSpPr>
              <a:cxnSpLocks noChangeShapeType="1"/>
              <a:stCxn id="138" idx="2"/>
              <a:endCxn id="139" idx="0"/>
            </p:cNvCxnSpPr>
            <p:nvPr/>
          </p:nvCxnSpPr>
          <p:spPr bwMode="auto">
            <a:xfrm flipH="1">
              <a:off x="2552700" y="3276600"/>
              <a:ext cx="838200" cy="381000"/>
            </a:xfrm>
            <a:prstGeom prst="straightConnector1">
              <a:avLst/>
            </a:prstGeom>
            <a:noFill/>
            <a:ln w="9525">
              <a:solidFill>
                <a:srgbClr val="000000"/>
              </a:solidFill>
              <a:round/>
              <a:headEnd/>
              <a:tailEnd/>
            </a:ln>
            <a:effectLst/>
          </p:spPr>
        </p:cxnSp>
        <p:cxnSp>
          <p:nvCxnSpPr>
            <p:cNvPr id="150" name="AutoShape 38"/>
            <p:cNvCxnSpPr>
              <a:cxnSpLocks noChangeShapeType="1"/>
              <a:stCxn id="139" idx="2"/>
              <a:endCxn id="142" idx="0"/>
            </p:cNvCxnSpPr>
            <p:nvPr/>
          </p:nvCxnSpPr>
          <p:spPr bwMode="auto">
            <a:xfrm>
              <a:off x="2552700" y="4038600"/>
              <a:ext cx="1371600" cy="381000"/>
            </a:xfrm>
            <a:prstGeom prst="straightConnector1">
              <a:avLst/>
            </a:prstGeom>
            <a:noFill/>
            <a:ln w="9525">
              <a:solidFill>
                <a:srgbClr val="000000"/>
              </a:solidFill>
              <a:round/>
              <a:headEnd/>
              <a:tailEnd/>
            </a:ln>
            <a:effectLst/>
          </p:spPr>
        </p:cxnSp>
        <p:cxnSp>
          <p:nvCxnSpPr>
            <p:cNvPr id="151" name="AutoShape 39"/>
            <p:cNvCxnSpPr>
              <a:cxnSpLocks noChangeShapeType="1"/>
              <a:stCxn id="139" idx="2"/>
              <a:endCxn id="140" idx="0"/>
            </p:cNvCxnSpPr>
            <p:nvPr/>
          </p:nvCxnSpPr>
          <p:spPr bwMode="auto">
            <a:xfrm flipH="1">
              <a:off x="1181100" y="4038600"/>
              <a:ext cx="1371600" cy="381000"/>
            </a:xfrm>
            <a:prstGeom prst="straightConnector1">
              <a:avLst/>
            </a:prstGeom>
            <a:noFill/>
            <a:ln w="9525">
              <a:solidFill>
                <a:srgbClr val="000000"/>
              </a:solidFill>
              <a:round/>
              <a:headEnd/>
              <a:tailEnd/>
            </a:ln>
            <a:effectLst/>
          </p:spPr>
        </p:cxnSp>
        <p:cxnSp>
          <p:nvCxnSpPr>
            <p:cNvPr id="152" name="AutoShape 40"/>
            <p:cNvCxnSpPr>
              <a:cxnSpLocks noChangeShapeType="1"/>
              <a:stCxn id="139" idx="2"/>
              <a:endCxn id="141" idx="0"/>
            </p:cNvCxnSpPr>
            <p:nvPr/>
          </p:nvCxnSpPr>
          <p:spPr bwMode="auto">
            <a:xfrm rot="5400000">
              <a:off x="2145434" y="4012333"/>
              <a:ext cx="381000" cy="433534"/>
            </a:xfrm>
            <a:prstGeom prst="straightConnector1">
              <a:avLst/>
            </a:prstGeom>
            <a:noFill/>
            <a:ln w="9525">
              <a:solidFill>
                <a:srgbClr val="000000"/>
              </a:solidFill>
              <a:round/>
              <a:headEnd/>
              <a:tailEnd/>
            </a:ln>
            <a:effectLst/>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7218643"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a:t>
            </a:r>
          </a:p>
        </p:txBody>
      </p:sp>
      <p:sp>
        <p:nvSpPr>
          <p:cNvPr id="14" name="TextBox 13"/>
          <p:cNvSpPr txBox="1"/>
          <p:nvPr/>
        </p:nvSpPr>
        <p:spPr>
          <a:xfrm>
            <a:off x="304800" y="4722674"/>
            <a:ext cx="8610600" cy="1754326"/>
          </a:xfrm>
          <a:prstGeom prst="rect">
            <a:avLst/>
          </a:prstGeom>
          <a:noFill/>
        </p:spPr>
        <p:txBody>
          <a:bodyPr wrap="square" rtlCol="0">
            <a:spAutoFit/>
          </a:bodyPr>
          <a:lstStyle/>
          <a:p>
            <a:pPr algn="l" rtl="0"/>
            <a:r>
              <a:rPr lang="en-US" sz="3600" kern="1200" dirty="0">
                <a:solidFill>
                  <a:prstClr val="black"/>
                </a:solidFill>
                <a:latin typeface="Calibri"/>
                <a:ea typeface="+mn-ea"/>
                <a:cs typeface="+mn-cs"/>
              </a:rPr>
              <a:t>Let’s assume that a student (in the </a:t>
            </a:r>
            <a:r>
              <a:rPr lang="en-US" sz="3600" b="1" dirty="0" smtClean="0">
                <a:solidFill>
                  <a:srgbClr val="C00000"/>
                </a:solidFill>
                <a:latin typeface="Calibri"/>
              </a:rPr>
              <a:t>gcuf</a:t>
            </a:r>
            <a:r>
              <a:rPr lang="en-US" sz="3600" b="1" kern="1200" dirty="0" smtClean="0">
                <a:solidFill>
                  <a:srgbClr val="C00000"/>
                </a:solidFill>
                <a:latin typeface="Calibri"/>
                <a:ea typeface="+mn-ea"/>
                <a:cs typeface="+mn-cs"/>
              </a:rPr>
              <a:t>.edu.pk</a:t>
            </a:r>
            <a:r>
              <a:rPr lang="en-US" sz="3600" kern="1200" dirty="0" smtClean="0">
                <a:solidFill>
                  <a:prstClr val="black"/>
                </a:solidFill>
                <a:latin typeface="Calibri"/>
                <a:ea typeface="+mn-ea"/>
                <a:cs typeface="+mn-cs"/>
              </a:rPr>
              <a:t> </a:t>
            </a:r>
            <a:r>
              <a:rPr lang="en-US" sz="3600" kern="1200" dirty="0">
                <a:solidFill>
                  <a:prstClr val="black"/>
                </a:solidFill>
                <a:latin typeface="Calibri"/>
                <a:ea typeface="+mn-ea"/>
                <a:cs typeface="+mn-cs"/>
              </a:rPr>
              <a:t>LAN) wishes to access </a:t>
            </a:r>
            <a:r>
              <a:rPr lang="en-US" sz="3600" kern="1200" dirty="0" smtClean="0">
                <a:solidFill>
                  <a:prstClr val="black"/>
                </a:solidFill>
                <a:latin typeface="Calibri"/>
                <a:ea typeface="+mn-ea"/>
                <a:cs typeface="+mn-cs"/>
              </a:rPr>
              <a:t>GCUF </a:t>
            </a:r>
            <a:r>
              <a:rPr lang="en-US" sz="3600" kern="1200" dirty="0">
                <a:solidFill>
                  <a:prstClr val="black"/>
                </a:solidFill>
                <a:latin typeface="Calibri"/>
                <a:ea typeface="+mn-ea"/>
                <a:cs typeface="+mn-cs"/>
              </a:rPr>
              <a:t>website hosted at </a:t>
            </a:r>
            <a:r>
              <a:rPr lang="en-US" sz="3600" b="1" kern="1200" dirty="0" smtClean="0">
                <a:solidFill>
                  <a:srgbClr val="C00000"/>
                </a:solidFill>
                <a:latin typeface="Calibri"/>
                <a:ea typeface="+mn-ea"/>
                <a:cs typeface="+mn-cs"/>
              </a:rPr>
              <a:t>www.gcuf.edu.pk</a:t>
            </a:r>
            <a:endParaRPr lang="en-US" sz="3600" b="1" kern="1200" dirty="0">
              <a:solidFill>
                <a:srgbClr val="C00000"/>
              </a:solidFill>
              <a:latin typeface="Calibri"/>
              <a:ea typeface="+mn-ea"/>
              <a:cs typeface="+mn-cs"/>
            </a:endParaRPr>
          </a:p>
        </p:txBody>
      </p:sp>
      <p:grpSp>
        <p:nvGrpSpPr>
          <p:cNvPr id="2" name="Group 15"/>
          <p:cNvGrpSpPr/>
          <p:nvPr/>
        </p:nvGrpSpPr>
        <p:grpSpPr>
          <a:xfrm>
            <a:off x="1206357" y="1905000"/>
            <a:ext cx="6261243" cy="2514600"/>
            <a:chOff x="1066800" y="2286000"/>
            <a:chExt cx="6261243" cy="2514600"/>
          </a:xfrm>
        </p:grpSpPr>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14"/>
            <p:cNvGrpSpPr/>
            <p:nvPr/>
          </p:nvGrpSpPr>
          <p:grpSpPr>
            <a:xfrm>
              <a:off x="1066800" y="2286000"/>
              <a:ext cx="3657600" cy="2514600"/>
              <a:chOff x="1066800" y="2286000"/>
              <a:chExt cx="3657600" cy="2514600"/>
            </a:xfrm>
          </p:grpSpPr>
          <p:grpSp>
            <p:nvGrpSpPr>
              <p:cNvPr id="5"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4"/>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sp>
            <p:nvSpPr>
              <p:cNvPr id="13" name="TextBox 12"/>
              <p:cNvSpPr txBox="1"/>
              <p:nvPr/>
            </p:nvSpPr>
            <p:spPr>
              <a:xfrm>
                <a:off x="1676400" y="4191000"/>
                <a:ext cx="457200" cy="584775"/>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P</a:t>
                </a:r>
              </a:p>
              <a:p>
                <a:pPr algn="ctr" rtl="0"/>
                <a:r>
                  <a:rPr lang="en-US" sz="1600" b="1" kern="1200" dirty="0">
                    <a:solidFill>
                      <a:prstClr val="black"/>
                    </a:solidFill>
                    <a:latin typeface="Calibri"/>
                    <a:ea typeface="+mn-ea"/>
                    <a:cs typeface="+mn-cs"/>
                  </a:rPr>
                  <a:t>C</a:t>
                </a:r>
              </a:p>
            </p:txBody>
          </p:sp>
        </p:grpSp>
      </p:grpSp>
      <p:grpSp>
        <p:nvGrpSpPr>
          <p:cNvPr id="7" name="Group 16"/>
          <p:cNvGrpSpPr/>
          <p:nvPr/>
        </p:nvGrpSpPr>
        <p:grpSpPr>
          <a:xfrm>
            <a:off x="0" y="906520"/>
            <a:ext cx="9067800" cy="4648200"/>
            <a:chOff x="381000" y="1977148"/>
            <a:chExt cx="9067800" cy="4648200"/>
          </a:xfrm>
        </p:grpSpPr>
        <p:pic>
          <p:nvPicPr>
            <p:cNvPr id="18" name="Picture 24"/>
            <p:cNvPicPr>
              <a:picLocks noChangeArrowheads="1"/>
            </p:cNvPicPr>
            <p:nvPr/>
          </p:nvPicPr>
          <p:blipFill>
            <a:blip r:embed="rId6"/>
            <a:srcRect/>
            <a:stretch>
              <a:fillRect/>
            </a:stretch>
          </p:blipFill>
          <p:spPr bwMode="auto">
            <a:xfrm>
              <a:off x="381000" y="1977148"/>
              <a:ext cx="9067800" cy="4648200"/>
            </a:xfrm>
            <a:prstGeom prst="rect">
              <a:avLst/>
            </a:prstGeom>
            <a:noFill/>
            <a:ln w="9525">
              <a:noFill/>
              <a:miter lim="800000"/>
              <a:headEnd/>
              <a:tailEnd/>
            </a:ln>
            <a:effectLst/>
          </p:spPr>
        </p:pic>
        <p:sp>
          <p:nvSpPr>
            <p:cNvPr id="19" name="TextBox 18"/>
            <p:cNvSpPr txBox="1"/>
            <p:nvPr/>
          </p:nvSpPr>
          <p:spPr>
            <a:xfrm>
              <a:off x="1295400" y="3005078"/>
              <a:ext cx="7010400" cy="3077766"/>
            </a:xfrm>
            <a:prstGeom prst="rect">
              <a:avLst/>
            </a:prstGeom>
            <a:noFill/>
          </p:spPr>
          <p:txBody>
            <a:bodyPr wrap="square" rtlCol="0">
              <a:spAutoFit/>
            </a:bodyPr>
            <a:lstStyle/>
            <a:p>
              <a:pPr algn="ctr" rtl="0"/>
              <a:r>
                <a:rPr lang="en-US" sz="3600" kern="1200" dirty="0">
                  <a:solidFill>
                    <a:prstClr val="black"/>
                  </a:solidFill>
                  <a:latin typeface="Tahoma" pitchFamily="34" charset="0"/>
                  <a:ea typeface="+mn-ea"/>
                  <a:cs typeface="Tahoma" pitchFamily="34" charset="0"/>
                </a:rPr>
                <a:t>To clarify concepts, let us assume a greatly simplified model of the </a:t>
              </a:r>
            </a:p>
            <a:p>
              <a:pPr algn="ctr" rtl="0"/>
              <a:r>
                <a:rPr lang="en-US" sz="3600" kern="1200" dirty="0">
                  <a:solidFill>
                    <a:prstClr val="white"/>
                  </a:solidFill>
                  <a:latin typeface="Tahoma" pitchFamily="34" charset="0"/>
                  <a:ea typeface="+mn-ea"/>
                  <a:cs typeface="Tahoma" pitchFamily="34" charset="0"/>
                </a:rPr>
                <a:t>LAN of </a:t>
              </a:r>
              <a:r>
                <a:rPr lang="en-US" sz="3600" kern="1200" dirty="0" smtClean="0">
                  <a:solidFill>
                    <a:prstClr val="white"/>
                  </a:solidFill>
                  <a:latin typeface="Tahoma" pitchFamily="34" charset="0"/>
                  <a:ea typeface="+mn-ea"/>
                  <a:cs typeface="Tahoma" pitchFamily="34" charset="0"/>
                </a:rPr>
                <a:t>GCUF</a:t>
              </a:r>
              <a:endParaRPr lang="en-US" sz="3600" kern="1200" dirty="0">
                <a:solidFill>
                  <a:prstClr val="white"/>
                </a:solidFill>
                <a:latin typeface="Tahoma" pitchFamily="34" charset="0"/>
                <a:ea typeface="+mn-ea"/>
                <a:cs typeface="Tahoma" pitchFamily="34" charset="0"/>
              </a:endParaRPr>
            </a:p>
            <a:p>
              <a:pPr algn="ctr" rtl="0"/>
              <a:endParaRPr lang="en-US" sz="1200" kern="1200" dirty="0">
                <a:solidFill>
                  <a:prstClr val="black"/>
                </a:solidFill>
                <a:latin typeface="Tahoma" pitchFamily="34" charset="0"/>
                <a:ea typeface="+mn-ea"/>
                <a:cs typeface="Tahoma" pitchFamily="34" charset="0"/>
              </a:endParaRPr>
            </a:p>
            <a:p>
              <a:pPr algn="ctr" rtl="0"/>
              <a:r>
                <a:rPr lang="en-US" sz="3600" kern="1200" dirty="0">
                  <a:solidFill>
                    <a:prstClr val="black"/>
                  </a:solidFill>
                  <a:latin typeface="Tahoma" pitchFamily="34" charset="0"/>
                  <a:ea typeface="+mn-ea"/>
                  <a:cs typeface="Tahoma" pitchFamily="34" charset="0"/>
                </a:rPr>
                <a:t>Network’s domain name: </a:t>
              </a:r>
              <a:r>
                <a:rPr lang="en-US" sz="3600" kern="1200" dirty="0" smtClean="0">
                  <a:solidFill>
                    <a:prstClr val="white"/>
                  </a:solidFill>
                  <a:latin typeface="Tahoma" pitchFamily="34" charset="0"/>
                  <a:ea typeface="+mn-ea"/>
                  <a:cs typeface="Tahoma" pitchFamily="34" charset="0"/>
                </a:rPr>
                <a:t>gcuf.edu.pk</a:t>
              </a:r>
              <a:endParaRPr lang="en-US" sz="3600" kern="1200" dirty="0">
                <a:solidFill>
                  <a:prstClr val="white"/>
                </a:solidFill>
                <a:latin typeface="Tahoma" pitchFamily="34" charset="0"/>
                <a:ea typeface="+mn-ea"/>
                <a:cs typeface="Tahom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7218643" cy="923330"/>
          </a:xfrm>
          <a:prstGeom prst="rect">
            <a:avLst/>
          </a:prstGeom>
        </p:spPr>
        <p:txBody>
          <a:bodyPr wrap="non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a:t>
            </a:r>
          </a:p>
        </p:txBody>
      </p:sp>
      <p:pic>
        <p:nvPicPr>
          <p:cNvPr id="1026" name="Picture 2"/>
          <p:cNvPicPr>
            <a:picLocks noChangeAspect="1" noChangeArrowheads="1"/>
          </p:cNvPicPr>
          <p:nvPr/>
        </p:nvPicPr>
        <p:blipFill>
          <a:blip r:embed="rId3"/>
          <a:srcRect/>
          <a:stretch>
            <a:fillRect/>
          </a:stretch>
        </p:blipFill>
        <p:spPr bwMode="auto">
          <a:xfrm>
            <a:off x="-1" y="0"/>
            <a:ext cx="9144001" cy="6858000"/>
          </a:xfrm>
          <a:prstGeom prst="rect">
            <a:avLst/>
          </a:prstGeom>
          <a:noFill/>
          <a:ln w="9525">
            <a:noFill/>
            <a:miter lim="800000"/>
            <a:headEnd/>
            <a:tailEnd/>
          </a:ln>
          <a:effectLst/>
        </p:spPr>
      </p:pic>
      <p:sp>
        <p:nvSpPr>
          <p:cNvPr id="15" name="TextBox 14"/>
          <p:cNvSpPr txBox="1"/>
          <p:nvPr/>
        </p:nvSpPr>
        <p:spPr>
          <a:xfrm>
            <a:off x="1219200" y="381000"/>
            <a:ext cx="4419600" cy="400110"/>
          </a:xfrm>
          <a:prstGeom prst="rect">
            <a:avLst/>
          </a:prstGeom>
          <a:noFill/>
        </p:spPr>
        <p:txBody>
          <a:bodyPr wrap="square" rtlCol="0">
            <a:spAutoFit/>
          </a:bodyPr>
          <a:lstStyle/>
          <a:p>
            <a:pPr algn="l" rtl="0"/>
            <a:r>
              <a:rPr lang="en-US" sz="2000" b="1" kern="1200" dirty="0">
                <a:solidFill>
                  <a:prstClr val="black"/>
                </a:solidFill>
                <a:latin typeface="Calibri"/>
                <a:ea typeface="+mn-ea"/>
                <a:cs typeface="+mn-cs"/>
              </a:rPr>
              <a:t>http://</a:t>
            </a:r>
            <a:r>
              <a:rPr lang="en-US" sz="2000" b="1" kern="1200" dirty="0" smtClean="0">
                <a:solidFill>
                  <a:prstClr val="black"/>
                </a:solidFill>
                <a:latin typeface="Calibri"/>
                <a:ea typeface="+mn-ea"/>
                <a:cs typeface="+mn-cs"/>
              </a:rPr>
              <a:t>www.seecs.edu.pk</a:t>
            </a:r>
            <a:endParaRPr lang="en-US" sz="2000" b="1" kern="1200" dirty="0">
              <a:solidFill>
                <a:prstClr val="black"/>
              </a:solidFill>
              <a:latin typeface="Calibri"/>
              <a:ea typeface="+mn-ea"/>
              <a:cs typeface="+mn-cs"/>
            </a:endParaRPr>
          </a:p>
        </p:txBody>
      </p:sp>
      <p:grpSp>
        <p:nvGrpSpPr>
          <p:cNvPr id="2" name="Group 13"/>
          <p:cNvGrpSpPr/>
          <p:nvPr/>
        </p:nvGrpSpPr>
        <p:grpSpPr>
          <a:xfrm>
            <a:off x="152400" y="2006025"/>
            <a:ext cx="8915400" cy="3385542"/>
            <a:chOff x="152400" y="2006025"/>
            <a:chExt cx="8915400" cy="3385542"/>
          </a:xfrm>
        </p:grpSpPr>
        <p:grpSp>
          <p:nvGrpSpPr>
            <p:cNvPr id="3" name="Group 10"/>
            <p:cNvGrpSpPr/>
            <p:nvPr/>
          </p:nvGrpSpPr>
          <p:grpSpPr>
            <a:xfrm>
              <a:off x="152400" y="2590800"/>
              <a:ext cx="8915400" cy="2800767"/>
              <a:chOff x="228600" y="2209800"/>
              <a:chExt cx="8915400" cy="2800767"/>
            </a:xfrm>
          </p:grpSpPr>
          <p:sp>
            <p:nvSpPr>
              <p:cNvPr id="7" name="TextBox 6"/>
              <p:cNvSpPr txBox="1"/>
              <p:nvPr/>
            </p:nvSpPr>
            <p:spPr>
              <a:xfrm>
                <a:off x="228600" y="2209800"/>
                <a:ext cx="8915400" cy="2800767"/>
              </a:xfrm>
              <a:prstGeom prst="rect">
                <a:avLst/>
              </a:prstGeom>
              <a:noFill/>
            </p:spPr>
            <p:txBody>
              <a:bodyPr wrap="square" rtlCol="0">
                <a:spAutoFit/>
              </a:bodyPr>
              <a:lstStyle/>
              <a:p>
                <a:pPr algn="l" rtl="0"/>
                <a:endParaRPr lang="en-US" sz="12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Other browsers include </a:t>
                </a:r>
                <a:r>
                  <a:rPr lang="en-US" sz="3200" b="1" kern="1200" dirty="0">
                    <a:solidFill>
                      <a:srgbClr val="1F497D"/>
                    </a:solidFill>
                    <a:latin typeface="Calibri"/>
                    <a:ea typeface="+mn-ea"/>
                    <a:cs typeface="+mn-cs"/>
                  </a:rPr>
                  <a:t>Firefox</a:t>
                </a:r>
                <a:r>
                  <a:rPr lang="en-US" sz="3200" kern="1200" dirty="0">
                    <a:solidFill>
                      <a:prstClr val="black"/>
                    </a:solidFill>
                    <a:latin typeface="Calibri"/>
                    <a:ea typeface="+mn-ea"/>
                    <a:cs typeface="+mn-cs"/>
                  </a:rPr>
                  <a:t>, </a:t>
                </a:r>
                <a:r>
                  <a:rPr lang="en-US" sz="3200" b="1" kern="1200" dirty="0">
                    <a:solidFill>
                      <a:srgbClr val="1F497D"/>
                    </a:solidFill>
                    <a:latin typeface="Calibri"/>
                    <a:ea typeface="+mn-ea"/>
                    <a:cs typeface="+mn-cs"/>
                  </a:rPr>
                  <a:t>Opera</a:t>
                </a:r>
                <a:r>
                  <a:rPr lang="en-US" sz="3200" b="1" kern="1200" dirty="0">
                    <a:solidFill>
                      <a:prstClr val="black"/>
                    </a:solidFill>
                    <a:latin typeface="Calibri"/>
                    <a:ea typeface="+mn-ea"/>
                    <a:cs typeface="+mn-cs"/>
                  </a:rPr>
                  <a:t>.</a:t>
                </a:r>
              </a:p>
              <a:p>
                <a:pPr algn="l" rtl="0"/>
                <a:endParaRPr lang="en-US" sz="1200"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Browser</a:t>
                </a:r>
                <a:r>
                  <a:rPr lang="en-US" sz="3200" kern="1200" dirty="0">
                    <a:solidFill>
                      <a:prstClr val="black"/>
                    </a:solidFill>
                    <a:latin typeface="Calibri"/>
                    <a:ea typeface="+mn-ea"/>
                    <a:cs typeface="+mn-cs"/>
                  </a:rPr>
                  <a:t> acts as:</a:t>
                </a:r>
              </a:p>
              <a:p>
                <a:pPr algn="l" rtl="0"/>
                <a:endParaRPr lang="en-US" sz="12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        a </a:t>
                </a:r>
                <a:r>
                  <a:rPr lang="en-US" sz="3200" b="1" kern="1200" dirty="0">
                    <a:solidFill>
                      <a:prstClr val="black"/>
                    </a:solidFill>
                    <a:latin typeface="Calibri"/>
                    <a:ea typeface="+mn-ea"/>
                    <a:cs typeface="+mn-cs"/>
                  </a:rPr>
                  <a:t>client of </a:t>
                </a:r>
                <a:r>
                  <a:rPr lang="en-US" sz="3200" b="1" kern="1200" dirty="0" err="1">
                    <a:solidFill>
                      <a:prstClr val="black"/>
                    </a:solidFill>
                    <a:latin typeface="Calibri"/>
                    <a:ea typeface="+mn-ea"/>
                    <a:cs typeface="+mn-cs"/>
                  </a:rPr>
                  <a:t>webserver</a:t>
                </a:r>
                <a:endParaRPr lang="en-US" sz="3200" b="1" kern="1200" dirty="0">
                  <a:solidFill>
                    <a:prstClr val="black"/>
                  </a:solidFill>
                  <a:latin typeface="Calibri"/>
                  <a:ea typeface="+mn-ea"/>
                  <a:cs typeface="+mn-cs"/>
                </a:endParaRPr>
              </a:p>
              <a:p>
                <a:pPr algn="l" rtl="0"/>
                <a:endParaRPr lang="en-US" sz="12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        fetches and displays </a:t>
                </a:r>
                <a:r>
                  <a:rPr lang="en-US" sz="3200" kern="1200" dirty="0">
                    <a:solidFill>
                      <a:prstClr val="black"/>
                    </a:solidFill>
                    <a:latin typeface="Calibri"/>
                    <a:ea typeface="+mn-ea"/>
                    <a:cs typeface="+mn-cs"/>
                  </a:rPr>
                  <a:t>user requested documents</a:t>
                </a:r>
              </a:p>
            </p:txBody>
          </p:sp>
          <p:sp>
            <p:nvSpPr>
              <p:cNvPr id="8" name="Oval 7"/>
              <p:cNvSpPr/>
              <p:nvPr/>
            </p:nvSpPr>
            <p:spPr>
              <a:xfrm>
                <a:off x="381000" y="37338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1</a:t>
                </a:r>
                <a:endParaRPr lang="en-US" sz="700" kern="1200" dirty="0">
                  <a:solidFill>
                    <a:prstClr val="white"/>
                  </a:solidFill>
                  <a:latin typeface="Calibri"/>
                  <a:ea typeface="+mn-ea"/>
                  <a:cs typeface="+mn-cs"/>
                </a:endParaRPr>
              </a:p>
            </p:txBody>
          </p:sp>
          <p:sp>
            <p:nvSpPr>
              <p:cNvPr id="9" name="Oval 8"/>
              <p:cNvSpPr/>
              <p:nvPr/>
            </p:nvSpPr>
            <p:spPr>
              <a:xfrm>
                <a:off x="381000" y="44196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2</a:t>
                </a:r>
                <a:endParaRPr lang="en-US" sz="700" kern="1200" dirty="0">
                  <a:solidFill>
                    <a:prstClr val="white"/>
                  </a:solidFill>
                  <a:latin typeface="Calibri"/>
                  <a:ea typeface="+mn-ea"/>
                  <a:cs typeface="+mn-cs"/>
                </a:endParaRPr>
              </a:p>
            </p:txBody>
          </p:sp>
        </p:grpSp>
        <p:sp>
          <p:nvSpPr>
            <p:cNvPr id="10" name="Rectangle 9"/>
            <p:cNvSpPr/>
            <p:nvPr/>
          </p:nvSpPr>
          <p:spPr>
            <a:xfrm>
              <a:off x="152400" y="2006025"/>
              <a:ext cx="8610600" cy="584775"/>
            </a:xfrm>
            <a:prstGeom prst="rect">
              <a:avLst/>
            </a:prstGeom>
          </p:spPr>
          <p:txBody>
            <a:bodyPr wrap="square">
              <a:spAutoFit/>
            </a:bodyPr>
            <a:lstStyle/>
            <a:p>
              <a:pPr algn="l" rtl="0"/>
              <a:r>
                <a:rPr lang="en-US" sz="3200" kern="1200" dirty="0">
                  <a:solidFill>
                    <a:prstClr val="black"/>
                  </a:solidFill>
                  <a:latin typeface="Calibri"/>
                  <a:ea typeface="+mn-ea"/>
                  <a:cs typeface="+mn-cs"/>
                </a:rPr>
                <a:t>This is an example of a browser </a:t>
              </a:r>
              <a:r>
                <a:rPr lang="en-US" sz="3200" b="1" kern="1200" dirty="0">
                  <a:solidFill>
                    <a:srgbClr val="1F497D"/>
                  </a:solidFill>
                  <a:latin typeface="Calibri"/>
                  <a:ea typeface="+mn-ea"/>
                  <a:cs typeface="+mn-cs"/>
                </a:rPr>
                <a:t>(Internet Explorer) </a:t>
              </a:r>
              <a:endParaRPr lang="en-US" sz="3200" kern="1200" dirty="0">
                <a:solidFill>
                  <a:prstClr val="black"/>
                </a:solidFill>
                <a:latin typeface="Calibri"/>
                <a:ea typeface="+mn-ea"/>
                <a:cs typeface="+mn-cs"/>
              </a:endParaRPr>
            </a:p>
          </p:txBody>
        </p:sp>
      </p:grpSp>
      <p:grpSp>
        <p:nvGrpSpPr>
          <p:cNvPr id="4" name="Group 16"/>
          <p:cNvGrpSpPr/>
          <p:nvPr/>
        </p:nvGrpSpPr>
        <p:grpSpPr>
          <a:xfrm>
            <a:off x="457200" y="228600"/>
            <a:ext cx="6019800" cy="914400"/>
            <a:chOff x="457200" y="228600"/>
            <a:chExt cx="6019800" cy="914400"/>
          </a:xfrm>
        </p:grpSpPr>
        <p:sp>
          <p:nvSpPr>
            <p:cNvPr id="13" name="Oval 12"/>
            <p:cNvSpPr/>
            <p:nvPr/>
          </p:nvSpPr>
          <p:spPr>
            <a:xfrm>
              <a:off x="457200" y="228600"/>
              <a:ext cx="6019800" cy="9144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6" name="TextBox 15"/>
            <p:cNvSpPr txBox="1"/>
            <p:nvPr/>
          </p:nvSpPr>
          <p:spPr>
            <a:xfrm>
              <a:off x="2209800" y="314980"/>
              <a:ext cx="3124200" cy="523220"/>
            </a:xfrm>
            <a:prstGeom prst="rect">
              <a:avLst/>
            </a:prstGeom>
            <a:noFill/>
          </p:spPr>
          <p:txBody>
            <a:bodyPr wrap="square" rtlCol="0">
              <a:spAutoFit/>
            </a:bodyPr>
            <a:lstStyle/>
            <a:p>
              <a:pPr algn="l" rtl="0"/>
              <a:r>
                <a:rPr lang="en-US" sz="2800" kern="1200" dirty="0">
                  <a:solidFill>
                    <a:prstClr val="black"/>
                  </a:solidFill>
                  <a:latin typeface="Calibri"/>
                  <a:ea typeface="+mn-ea"/>
                  <a:cs typeface="+mn-cs"/>
                </a:rPr>
                <a:t>Address Bar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6" name="Rectangle 5"/>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
        <p:nvSpPr>
          <p:cNvPr id="14" name="TextBox 13"/>
          <p:cNvSpPr txBox="1"/>
          <p:nvPr/>
        </p:nvSpPr>
        <p:spPr>
          <a:xfrm>
            <a:off x="381000" y="1295400"/>
            <a:ext cx="8610600" cy="5109091"/>
          </a:xfrm>
          <a:prstGeom prst="rect">
            <a:avLst/>
          </a:prstGeom>
          <a:noFill/>
        </p:spPr>
        <p:txBody>
          <a:bodyPr wrap="square" rtlCol="0">
            <a:spAutoFit/>
          </a:bodyPr>
          <a:lstStyle/>
          <a:p>
            <a:pPr algn="l" rtl="0"/>
            <a:r>
              <a:rPr lang="en-US" sz="3200" kern="1200" dirty="0">
                <a:solidFill>
                  <a:prstClr val="black"/>
                </a:solidFill>
                <a:latin typeface="Calibri"/>
                <a:ea typeface="+mn-ea"/>
                <a:cs typeface="+mn-cs"/>
              </a:rPr>
              <a:t>The </a:t>
            </a:r>
            <a:r>
              <a:rPr lang="en-US" sz="3200" b="1" kern="1200" dirty="0">
                <a:solidFill>
                  <a:prstClr val="black"/>
                </a:solidFill>
                <a:latin typeface="Calibri"/>
                <a:ea typeface="+mn-ea"/>
                <a:cs typeface="+mn-cs"/>
              </a:rPr>
              <a:t>HTTP</a:t>
            </a:r>
            <a:r>
              <a:rPr lang="en-US" sz="3200" kern="1200" dirty="0">
                <a:solidFill>
                  <a:prstClr val="black"/>
                </a:solidFill>
                <a:latin typeface="Calibri"/>
                <a:ea typeface="+mn-ea"/>
                <a:cs typeface="+mn-cs"/>
              </a:rPr>
              <a:t> request sent </a:t>
            </a:r>
          </a:p>
          <a:p>
            <a:pPr algn="l" rtl="0"/>
            <a:r>
              <a:rPr lang="en-US" sz="3200" kern="1200" dirty="0">
                <a:solidFill>
                  <a:prstClr val="black"/>
                </a:solidFill>
                <a:latin typeface="Calibri"/>
                <a:ea typeface="+mn-ea"/>
                <a:cs typeface="+mn-cs"/>
              </a:rPr>
              <a:t>by the student PC (the machine </a:t>
            </a:r>
            <a:r>
              <a:rPr lang="en-US" sz="3200" kern="1200" dirty="0" smtClean="0">
                <a:solidFill>
                  <a:prstClr val="black"/>
                </a:solidFill>
                <a:latin typeface="Calibri"/>
                <a:ea typeface="+mn-ea"/>
                <a:cs typeface="+mn-cs"/>
                <a:hlinkClick r:id="rId3"/>
              </a:rPr>
              <a:t>pc.gcuf.edu.pk</a:t>
            </a:r>
            <a:r>
              <a:rPr lang="en-US" sz="3200" kern="1200" dirty="0">
                <a:solidFill>
                  <a:prstClr val="black"/>
                </a:solidFill>
                <a:latin typeface="Calibri"/>
                <a:ea typeface="+mn-ea"/>
                <a:cs typeface="+mn-cs"/>
              </a:rPr>
              <a:t>) </a:t>
            </a:r>
          </a:p>
          <a:p>
            <a:pPr algn="l" rtl="0"/>
            <a:r>
              <a:rPr lang="en-US" sz="3200" kern="1200" dirty="0">
                <a:solidFill>
                  <a:prstClr val="black"/>
                </a:solidFill>
                <a:latin typeface="Calibri"/>
                <a:ea typeface="+mn-ea"/>
                <a:cs typeface="+mn-cs"/>
              </a:rPr>
              <a:t>to the webserver (the machine </a:t>
            </a:r>
            <a:r>
              <a:rPr lang="en-US" sz="3200" kern="1200" dirty="0" smtClean="0">
                <a:solidFill>
                  <a:prstClr val="black"/>
                </a:solidFill>
                <a:latin typeface="Calibri"/>
                <a:ea typeface="+mn-ea"/>
                <a:cs typeface="+mn-cs"/>
                <a:hlinkClick r:id="rId4"/>
              </a:rPr>
              <a:t>www.gcuf.edu.pk</a:t>
            </a:r>
            <a:r>
              <a:rPr lang="en-US" sz="3200" kern="1200" dirty="0">
                <a:solidFill>
                  <a:prstClr val="black"/>
                </a:solidFill>
                <a:latin typeface="Calibri"/>
                <a:ea typeface="+mn-ea"/>
                <a:cs typeface="+mn-cs"/>
              </a:rPr>
              <a:t>) would be something like “</a:t>
            </a:r>
            <a:r>
              <a:rPr lang="en-US" sz="3200" b="1" kern="1200" dirty="0">
                <a:solidFill>
                  <a:srgbClr val="F79646">
                    <a:lumMod val="50000"/>
                  </a:srgbClr>
                </a:solidFill>
                <a:latin typeface="Calibri"/>
                <a:ea typeface="+mn-ea"/>
                <a:cs typeface="+mn-cs"/>
              </a:rPr>
              <a:t>GET / HTML/1.1</a:t>
            </a:r>
            <a:r>
              <a:rPr lang="en-US" sz="3200" b="1" kern="1200" dirty="0">
                <a:solidFill>
                  <a:prstClr val="black"/>
                </a:solidFill>
                <a:latin typeface="Calibri"/>
                <a:ea typeface="+mn-ea"/>
                <a:cs typeface="+mn-cs"/>
              </a:rPr>
              <a:t>”</a:t>
            </a:r>
          </a:p>
          <a:p>
            <a:pPr algn="l" rtl="0"/>
            <a:endParaRPr lang="en-US" sz="32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Packet so far: </a:t>
            </a:r>
          </a:p>
          <a:p>
            <a:pPr algn="l" rtl="0"/>
            <a:endParaRPr lang="en-US" sz="1200" b="1" kern="1200" dirty="0">
              <a:solidFill>
                <a:prstClr val="black"/>
              </a:solidFill>
              <a:latin typeface="Calibri"/>
              <a:ea typeface="+mn-ea"/>
              <a:cs typeface="+mn-cs"/>
            </a:endParaRPr>
          </a:p>
          <a:p>
            <a:pPr algn="l" rtl="0"/>
            <a:r>
              <a:rPr lang="en-US" sz="3200" b="1" kern="1200" dirty="0">
                <a:solidFill>
                  <a:srgbClr val="C00000"/>
                </a:solidFill>
                <a:latin typeface="Calibri"/>
                <a:ea typeface="+mn-ea"/>
                <a:cs typeface="+mn-cs"/>
              </a:rPr>
              <a:t>Outstanding issues:</a:t>
            </a:r>
          </a:p>
          <a:p>
            <a:pPr algn="l" rtl="0"/>
            <a:endParaRPr lang="en-US" sz="1200" b="1" kern="1200" dirty="0">
              <a:solidFill>
                <a:prstClr val="black"/>
              </a:solidFill>
              <a:latin typeface="Calibri"/>
              <a:ea typeface="+mn-ea"/>
              <a:cs typeface="+mn-cs"/>
            </a:endParaRPr>
          </a:p>
          <a:p>
            <a:pPr algn="l" rtl="0"/>
            <a:r>
              <a:rPr lang="en-US" sz="2600" b="1" kern="1200" dirty="0">
                <a:solidFill>
                  <a:prstClr val="black"/>
                </a:solidFill>
                <a:latin typeface="Calibri"/>
                <a:ea typeface="+mn-ea"/>
                <a:cs typeface="+mn-cs"/>
              </a:rPr>
              <a:t>      How to send this request to </a:t>
            </a:r>
            <a:r>
              <a:rPr lang="en-US" sz="2600" b="1" kern="1200" dirty="0" err="1">
                <a:solidFill>
                  <a:prstClr val="black"/>
                </a:solidFill>
                <a:latin typeface="Calibri"/>
                <a:ea typeface="+mn-ea"/>
                <a:cs typeface="+mn-cs"/>
              </a:rPr>
              <a:t>Webserver</a:t>
            </a:r>
            <a:r>
              <a:rPr lang="en-US" sz="2600" b="1" kern="1200" dirty="0">
                <a:solidFill>
                  <a:prstClr val="black"/>
                </a:solidFill>
                <a:latin typeface="Calibri"/>
                <a:ea typeface="+mn-ea"/>
                <a:cs typeface="+mn-cs"/>
              </a:rPr>
              <a:t>?</a:t>
            </a:r>
          </a:p>
          <a:p>
            <a:pPr algn="l" rtl="0"/>
            <a:endParaRPr lang="en-US" sz="2600" b="1" kern="1200" dirty="0">
              <a:solidFill>
                <a:prstClr val="black"/>
              </a:solidFill>
              <a:latin typeface="Calibri"/>
              <a:ea typeface="+mn-ea"/>
              <a:cs typeface="+mn-cs"/>
            </a:endParaRPr>
          </a:p>
          <a:p>
            <a:pPr algn="l" rtl="0"/>
            <a:r>
              <a:rPr lang="en-US" sz="2600" b="1" kern="1200" dirty="0">
                <a:solidFill>
                  <a:prstClr val="black"/>
                </a:solidFill>
                <a:latin typeface="Calibri"/>
                <a:ea typeface="+mn-ea"/>
                <a:cs typeface="+mn-cs"/>
              </a:rPr>
              <a:t>      Which application at </a:t>
            </a:r>
            <a:r>
              <a:rPr lang="en-US" sz="2600" b="1" kern="1200" dirty="0" err="1">
                <a:solidFill>
                  <a:prstClr val="black"/>
                </a:solidFill>
                <a:latin typeface="Calibri"/>
                <a:ea typeface="+mn-ea"/>
                <a:cs typeface="+mn-cs"/>
              </a:rPr>
              <a:t>webserver</a:t>
            </a:r>
            <a:r>
              <a:rPr lang="en-US" sz="2600" b="1" kern="1200" dirty="0">
                <a:solidFill>
                  <a:prstClr val="black"/>
                </a:solidFill>
                <a:latin typeface="Calibri"/>
                <a:ea typeface="+mn-ea"/>
                <a:cs typeface="+mn-cs"/>
              </a:rPr>
              <a:t> must process this packet?</a:t>
            </a:r>
          </a:p>
        </p:txBody>
      </p:sp>
      <p:grpSp>
        <p:nvGrpSpPr>
          <p:cNvPr id="2" name="Group 7"/>
          <p:cNvGrpSpPr/>
          <p:nvPr/>
        </p:nvGrpSpPr>
        <p:grpSpPr>
          <a:xfrm>
            <a:off x="2819400" y="3805535"/>
            <a:ext cx="2286000" cy="537865"/>
            <a:chOff x="4038600" y="3348335"/>
            <a:chExt cx="2286000" cy="537865"/>
          </a:xfrm>
        </p:grpSpPr>
        <p:sp>
          <p:nvSpPr>
            <p:cNvPr id="13" name="Rectangle 12"/>
            <p:cNvSpPr/>
            <p:nvPr/>
          </p:nvSpPr>
          <p:spPr>
            <a:xfrm>
              <a:off x="4114800" y="3352800"/>
              <a:ext cx="2209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5" name="TextBox 14"/>
            <p:cNvSpPr txBox="1"/>
            <p:nvPr/>
          </p:nvSpPr>
          <p:spPr>
            <a:xfrm>
              <a:off x="4038600" y="3348335"/>
              <a:ext cx="2209800" cy="461665"/>
            </a:xfrm>
            <a:prstGeom prst="rect">
              <a:avLst/>
            </a:prstGeom>
            <a:noFill/>
            <a:ln>
              <a:noFill/>
            </a:ln>
          </p:spPr>
          <p:txBody>
            <a:bodyPr wrap="square" rtlCol="0">
              <a:spAutoFit/>
            </a:bodyPr>
            <a:lstStyle/>
            <a:p>
              <a:pPr algn="ctr" rtl="0"/>
              <a:r>
                <a:rPr lang="en-US" sz="2400" kern="1200" dirty="0">
                  <a:solidFill>
                    <a:prstClr val="black"/>
                  </a:solidFill>
                  <a:latin typeface="Calibri"/>
                  <a:ea typeface="+mn-ea"/>
                  <a:cs typeface="+mn-cs"/>
                </a:rPr>
                <a:t>GET / HTML/1.1</a:t>
              </a:r>
            </a:p>
          </p:txBody>
        </p:sp>
      </p:grpSp>
      <p:sp>
        <p:nvSpPr>
          <p:cNvPr id="16" name="Oval 15"/>
          <p:cNvSpPr/>
          <p:nvPr/>
        </p:nvSpPr>
        <p:spPr>
          <a:xfrm>
            <a:off x="228600" y="50292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1</a:t>
            </a:r>
            <a:endParaRPr lang="en-US" sz="700" kern="1200" dirty="0">
              <a:solidFill>
                <a:prstClr val="white"/>
              </a:solidFill>
              <a:latin typeface="Calibri"/>
              <a:ea typeface="+mn-ea"/>
              <a:cs typeface="+mn-cs"/>
            </a:endParaRPr>
          </a:p>
        </p:txBody>
      </p:sp>
      <p:sp>
        <p:nvSpPr>
          <p:cNvPr id="18" name="Oval 17"/>
          <p:cNvSpPr/>
          <p:nvPr/>
        </p:nvSpPr>
        <p:spPr>
          <a:xfrm>
            <a:off x="228600" y="58674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2</a:t>
            </a:r>
            <a:endParaRPr lang="en-US" sz="700" kern="1200" dirty="0">
              <a:solidFill>
                <a:prstClr val="white"/>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4" name="TextBox 13"/>
          <p:cNvSpPr txBox="1"/>
          <p:nvPr/>
        </p:nvSpPr>
        <p:spPr>
          <a:xfrm>
            <a:off x="76200" y="838200"/>
            <a:ext cx="9067800" cy="1015663"/>
          </a:xfrm>
          <a:prstGeom prst="rect">
            <a:avLst/>
          </a:prstGeom>
          <a:noFill/>
        </p:spPr>
        <p:txBody>
          <a:bodyPr wrap="square" rtlCol="0">
            <a:spAutoFit/>
          </a:bodyPr>
          <a:lstStyle/>
          <a:p>
            <a:pPr algn="l" rtl="0"/>
            <a:endParaRPr lang="en-US" sz="1200" b="1" kern="1200" dirty="0">
              <a:solidFill>
                <a:prstClr val="black"/>
              </a:solidFill>
              <a:latin typeface="Calibri"/>
              <a:ea typeface="+mn-ea"/>
              <a:cs typeface="+mn-cs"/>
            </a:endParaRPr>
          </a:p>
          <a:p>
            <a:pPr algn="l" rtl="0"/>
            <a:endParaRPr lang="en-US" sz="1200" b="1" kern="1200" dirty="0">
              <a:solidFill>
                <a:prstClr val="black"/>
              </a:solidFill>
              <a:latin typeface="Calibri"/>
              <a:ea typeface="+mn-ea"/>
              <a:cs typeface="+mn-cs"/>
            </a:endParaRPr>
          </a:p>
          <a:p>
            <a:pPr algn="l" rtl="0"/>
            <a:r>
              <a:rPr lang="en-US" sz="2600" b="1" kern="1200" dirty="0">
                <a:solidFill>
                  <a:prstClr val="black"/>
                </a:solidFill>
                <a:latin typeface="Calibri"/>
                <a:ea typeface="+mn-ea"/>
                <a:cs typeface="+mn-cs"/>
              </a:rPr>
              <a:t>       </a:t>
            </a:r>
            <a:r>
              <a:rPr lang="en-US" sz="3600" b="1" kern="1200" dirty="0">
                <a:solidFill>
                  <a:prstClr val="black"/>
                </a:solidFill>
                <a:latin typeface="Calibri"/>
                <a:ea typeface="+mn-ea"/>
                <a:cs typeface="+mn-cs"/>
              </a:rPr>
              <a:t>But how to send this request to </a:t>
            </a:r>
            <a:r>
              <a:rPr lang="en-US" sz="3600" b="1" kern="1200" dirty="0" err="1">
                <a:solidFill>
                  <a:prstClr val="black"/>
                </a:solidFill>
                <a:latin typeface="Calibri"/>
                <a:ea typeface="+mn-ea"/>
                <a:cs typeface="+mn-cs"/>
              </a:rPr>
              <a:t>Webserver</a:t>
            </a:r>
            <a:r>
              <a:rPr lang="en-US" sz="3600" b="1" kern="1200" dirty="0">
                <a:solidFill>
                  <a:prstClr val="black"/>
                </a:solidFill>
                <a:latin typeface="Calibri"/>
                <a:ea typeface="+mn-ea"/>
                <a:cs typeface="+mn-cs"/>
              </a:rPr>
              <a:t>?</a:t>
            </a:r>
            <a:endParaRPr lang="en-US" sz="2600" b="1" kern="1200" dirty="0">
              <a:solidFill>
                <a:prstClr val="black"/>
              </a:solidFill>
              <a:latin typeface="Calibri"/>
              <a:ea typeface="+mn-ea"/>
              <a:cs typeface="+mn-cs"/>
            </a:endParaRPr>
          </a:p>
        </p:txBody>
      </p:sp>
      <p:sp>
        <p:nvSpPr>
          <p:cNvPr id="15" name="TextBox 14"/>
          <p:cNvSpPr txBox="1"/>
          <p:nvPr/>
        </p:nvSpPr>
        <p:spPr>
          <a:xfrm>
            <a:off x="228600" y="2205335"/>
            <a:ext cx="8382000" cy="4370427"/>
          </a:xfrm>
          <a:prstGeom prst="rect">
            <a:avLst/>
          </a:prstGeom>
          <a:noFill/>
          <a:ln>
            <a:noFill/>
          </a:ln>
        </p:spPr>
        <p:txBody>
          <a:bodyPr wrap="square" rtlCol="0">
            <a:spAutoFit/>
          </a:bodyPr>
          <a:lstStyle/>
          <a:p>
            <a:pPr algn="l" rtl="0"/>
            <a:r>
              <a:rPr lang="en-US" sz="3600" kern="1200" dirty="0">
                <a:solidFill>
                  <a:prstClr val="black"/>
                </a:solidFill>
                <a:latin typeface="Calibri"/>
                <a:ea typeface="+mn-ea"/>
                <a:cs typeface="+mn-cs"/>
              </a:rPr>
              <a:t>To communicate with </a:t>
            </a:r>
            <a:r>
              <a:rPr lang="en-US" sz="3600" kern="1200" dirty="0" smtClean="0">
                <a:solidFill>
                  <a:prstClr val="black"/>
                </a:solidFill>
                <a:latin typeface="Calibri"/>
                <a:ea typeface="+mn-ea"/>
                <a:cs typeface="+mn-cs"/>
                <a:hlinkClick r:id="rId3"/>
              </a:rPr>
              <a:t>www.gcuf.edu.pk</a:t>
            </a:r>
            <a:r>
              <a:rPr lang="en-US" sz="3600" kern="1200" dirty="0" smtClean="0">
                <a:solidFill>
                  <a:prstClr val="black"/>
                </a:solidFill>
                <a:latin typeface="Calibri"/>
                <a:ea typeface="+mn-ea"/>
                <a:cs typeface="+mn-cs"/>
              </a:rPr>
              <a:t> </a:t>
            </a:r>
            <a:r>
              <a:rPr lang="en-US" sz="3600" kern="1200" dirty="0">
                <a:solidFill>
                  <a:prstClr val="black"/>
                </a:solidFill>
                <a:latin typeface="Calibri"/>
                <a:ea typeface="+mn-ea"/>
                <a:cs typeface="+mn-cs"/>
              </a:rPr>
              <a:t>(</a:t>
            </a:r>
            <a:r>
              <a:rPr lang="en-US" sz="3600" b="1" kern="1200" dirty="0">
                <a:solidFill>
                  <a:srgbClr val="FF0000"/>
                </a:solidFill>
                <a:latin typeface="Calibri"/>
                <a:ea typeface="+mn-ea"/>
                <a:cs typeface="+mn-cs"/>
              </a:rPr>
              <a:t>hostname</a:t>
            </a:r>
            <a:r>
              <a:rPr lang="en-US" sz="3600" kern="1200" dirty="0">
                <a:solidFill>
                  <a:prstClr val="black"/>
                </a:solidFill>
                <a:latin typeface="Calibri"/>
                <a:ea typeface="+mn-ea"/>
                <a:cs typeface="+mn-cs"/>
              </a:rPr>
              <a:t>), its IP </a:t>
            </a:r>
            <a:r>
              <a:rPr lang="en-US" sz="3600" b="1" kern="1200" dirty="0">
                <a:solidFill>
                  <a:srgbClr val="FF0000"/>
                </a:solidFill>
                <a:latin typeface="Calibri"/>
                <a:ea typeface="+mn-ea"/>
                <a:cs typeface="+mn-cs"/>
              </a:rPr>
              <a:t>address</a:t>
            </a:r>
            <a:r>
              <a:rPr lang="en-US" sz="3600" b="1" kern="1200" dirty="0">
                <a:solidFill>
                  <a:prstClr val="black"/>
                </a:solidFill>
                <a:latin typeface="Calibri"/>
                <a:ea typeface="+mn-ea"/>
                <a:cs typeface="+mn-cs"/>
              </a:rPr>
              <a:t> </a:t>
            </a:r>
            <a:r>
              <a:rPr lang="en-US" sz="3600" kern="1200" dirty="0">
                <a:solidFill>
                  <a:prstClr val="black"/>
                </a:solidFill>
                <a:latin typeface="Calibri"/>
                <a:ea typeface="+mn-ea"/>
                <a:cs typeface="+mn-cs"/>
              </a:rPr>
              <a:t>must</a:t>
            </a:r>
            <a:r>
              <a:rPr lang="en-US" sz="3600" b="1" kern="1200" dirty="0">
                <a:solidFill>
                  <a:prstClr val="black"/>
                </a:solidFill>
                <a:latin typeface="Calibri"/>
                <a:ea typeface="+mn-ea"/>
                <a:cs typeface="+mn-cs"/>
              </a:rPr>
              <a:t> </a:t>
            </a:r>
            <a:r>
              <a:rPr lang="en-US" sz="3600" kern="1200" dirty="0">
                <a:solidFill>
                  <a:prstClr val="black"/>
                </a:solidFill>
                <a:latin typeface="Calibri"/>
                <a:ea typeface="+mn-ea"/>
                <a:cs typeface="+mn-cs"/>
              </a:rPr>
              <a:t>be known</a:t>
            </a:r>
          </a:p>
          <a:p>
            <a:pPr algn="l" rtl="0"/>
            <a:endParaRPr lang="en-US" sz="3600" kern="1200" dirty="0">
              <a:solidFill>
                <a:prstClr val="black"/>
              </a:solidFill>
              <a:latin typeface="Calibri"/>
              <a:ea typeface="+mn-ea"/>
              <a:cs typeface="+mn-cs"/>
            </a:endParaRPr>
          </a:p>
          <a:p>
            <a:pPr algn="l" rtl="0"/>
            <a:r>
              <a:rPr lang="en-US" sz="3600" b="1" kern="1200" dirty="0">
                <a:solidFill>
                  <a:prstClr val="black"/>
                </a:solidFill>
                <a:latin typeface="Calibri"/>
                <a:ea typeface="+mn-ea"/>
                <a:cs typeface="+mn-cs"/>
              </a:rPr>
              <a:t>How to resolve </a:t>
            </a:r>
            <a:r>
              <a:rPr lang="en-US" sz="3600" b="1" kern="1200" dirty="0">
                <a:solidFill>
                  <a:srgbClr val="FF0000"/>
                </a:solidFill>
                <a:latin typeface="Calibri"/>
                <a:ea typeface="+mn-ea"/>
                <a:cs typeface="+mn-cs"/>
              </a:rPr>
              <a:t>hostnames</a:t>
            </a:r>
            <a:r>
              <a:rPr lang="en-US" sz="3600" b="1" kern="1200" dirty="0">
                <a:solidFill>
                  <a:prstClr val="black"/>
                </a:solidFill>
                <a:latin typeface="Calibri"/>
                <a:ea typeface="+mn-ea"/>
                <a:cs typeface="+mn-cs"/>
              </a:rPr>
              <a:t> to IP </a:t>
            </a:r>
            <a:r>
              <a:rPr lang="en-US" sz="3600" b="1" kern="1200" dirty="0">
                <a:solidFill>
                  <a:srgbClr val="FF0000"/>
                </a:solidFill>
                <a:latin typeface="Calibri"/>
                <a:ea typeface="+mn-ea"/>
                <a:cs typeface="+mn-cs"/>
              </a:rPr>
              <a:t>addresses</a:t>
            </a:r>
            <a:endParaRPr lang="en-US" sz="3200" b="1" kern="1200" dirty="0">
              <a:solidFill>
                <a:srgbClr val="FF0000"/>
              </a:solidFill>
              <a:latin typeface="Calibri"/>
              <a:ea typeface="+mn-ea"/>
              <a:cs typeface="+mn-cs"/>
            </a:endParaRPr>
          </a:p>
          <a:p>
            <a:pPr algn="l" rtl="0"/>
            <a:endParaRPr lang="en-US" sz="3200" kern="1200" dirty="0">
              <a:solidFill>
                <a:prstClr val="black"/>
              </a:solidFill>
              <a:latin typeface="Calibri"/>
              <a:ea typeface="+mn-ea"/>
              <a:cs typeface="+mn-cs"/>
            </a:endParaRPr>
          </a:p>
          <a:p>
            <a:pPr algn="l" rtl="0"/>
            <a:r>
              <a:rPr lang="en-US" sz="5400" kern="1200" dirty="0">
                <a:solidFill>
                  <a:prstClr val="black"/>
                </a:solidFill>
                <a:latin typeface="Calibri"/>
                <a:ea typeface="+mn-ea"/>
                <a:cs typeface="Tahoma" pitchFamily="34" charset="0"/>
              </a:rPr>
              <a:t>Domain Name Service (DNS)</a:t>
            </a:r>
          </a:p>
          <a:p>
            <a:pPr algn="ctr" rtl="0"/>
            <a:endParaRPr lang="en-US" sz="2400" kern="1200" dirty="0">
              <a:solidFill>
                <a:prstClr val="black"/>
              </a:solidFill>
              <a:latin typeface="Calibri"/>
              <a:ea typeface="+mn-ea"/>
              <a:cs typeface="+mn-cs"/>
            </a:endParaRPr>
          </a:p>
          <a:p>
            <a:pPr algn="ctr" rtl="0"/>
            <a:r>
              <a:rPr lang="en-US" sz="2400" kern="1200" dirty="0">
                <a:solidFill>
                  <a:prstClr val="black"/>
                </a:solidFill>
                <a:latin typeface="Calibri"/>
                <a:ea typeface="+mn-ea"/>
                <a:cs typeface="+mn-cs"/>
              </a:rPr>
              <a:t> </a:t>
            </a:r>
          </a:p>
        </p:txBody>
      </p:sp>
      <p:sp>
        <p:nvSpPr>
          <p:cNvPr id="16" name="Oval 15"/>
          <p:cNvSpPr/>
          <p:nvPr/>
        </p:nvSpPr>
        <p:spPr>
          <a:xfrm>
            <a:off x="0" y="1295400"/>
            <a:ext cx="6096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3600" b="1" kern="1200" dirty="0">
                <a:solidFill>
                  <a:prstClr val="white"/>
                </a:solidFill>
                <a:effectLst>
                  <a:outerShdw blurRad="38100" dist="38100" dir="2700000" algn="tl">
                    <a:srgbClr val="000000">
                      <a:alpha val="43137"/>
                    </a:srgbClr>
                  </a:outerShdw>
                </a:effectLst>
                <a:latin typeface="Calibri"/>
                <a:ea typeface="+mn-ea"/>
                <a:cs typeface="+mn-cs"/>
              </a:rPr>
              <a:t>1</a:t>
            </a:r>
            <a:endParaRPr lang="en-US" sz="700" kern="1200" dirty="0">
              <a:solidFill>
                <a:prstClr val="white"/>
              </a:solidFill>
              <a:latin typeface="Calibri"/>
              <a:ea typeface="+mn-ea"/>
              <a:cs typeface="+mn-cs"/>
            </a:endParaRPr>
          </a:p>
        </p:txBody>
      </p:sp>
      <p:grpSp>
        <p:nvGrpSpPr>
          <p:cNvPr id="2" name="Group 5"/>
          <p:cNvGrpSpPr/>
          <p:nvPr/>
        </p:nvGrpSpPr>
        <p:grpSpPr>
          <a:xfrm rot="2139142">
            <a:off x="7935987" y="2681699"/>
            <a:ext cx="989759" cy="1851574"/>
            <a:chOff x="534240" y="108649"/>
            <a:chExt cx="1714803" cy="2657325"/>
          </a:xfrm>
        </p:grpSpPr>
        <p:sp>
          <p:nvSpPr>
            <p:cNvPr id="9" name="Rectangle 8"/>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11" name="Rectangle 10"/>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2" name="Rectangle 11"/>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3" name="Rectangle 12"/>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15">
                                            <p:txEl>
                                              <p:pRg st="4" end="4"/>
                                            </p:txEl>
                                          </p:spTgt>
                                        </p:tgtEl>
                                        <p:attrNameLst>
                                          <p:attrName>ppt_x</p:attrName>
                                        </p:attrNameLst>
                                      </p:cBhvr>
                                    </p:anim>
                                    <p:anim from="0" to="-1.0" calcmode="lin" valueType="num">
                                      <p:cBhvr>
                                        <p:cTn id="24" dur="200" decel="50000" autoRev="1" fill="hold">
                                          <p:stCondLst>
                                            <p:cond delay="600"/>
                                          </p:stCondLst>
                                        </p:cTn>
                                        <p:tgtEl>
                                          <p:spTgt spid="15">
                                            <p:txEl>
                                              <p:pRg st="4" end="4"/>
                                            </p:txEl>
                                          </p:spTgt>
                                        </p:tgtEl>
                                        <p:attrNameLst>
                                          <p:attrName>xshear</p:attrName>
                                        </p:attrNameLst>
                                      </p:cBhvr>
                                    </p:anim>
                                    <p:animScale>
                                      <p:cBhvr>
                                        <p:cTn id="25" dur="200" decel="100000" autoRev="1" fill="hold">
                                          <p:stCondLst>
                                            <p:cond delay="600"/>
                                          </p:stCondLst>
                                        </p:cTn>
                                        <p:tgtEl>
                                          <p:spTgt spid="15">
                                            <p:txEl>
                                              <p:pRg st="4" end="4"/>
                                            </p:txEl>
                                          </p:spTgt>
                                        </p:tgtEl>
                                      </p:cBhvr>
                                      <p:from x="100000" y="100000"/>
                                      <p:to x="80000" y="100000"/>
                                    </p:animScale>
                                    <p:anim by="(#ppt_h/3+#ppt_w*0.1)" calcmode="lin" valueType="num">
                                      <p:cBhvr additive="sum">
                                        <p:cTn id="26" dur="200" decel="100000" autoRev="1" fill="hold">
                                          <p:stCondLst>
                                            <p:cond delay="600"/>
                                          </p:stCondLst>
                                        </p:cTn>
                                        <p:tgtEl>
                                          <p:spTgt spid="15">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20"/>
          <p:cNvGrpSpPr/>
          <p:nvPr/>
        </p:nvGrpSpPr>
        <p:grpSpPr>
          <a:xfrm>
            <a:off x="1066800" y="2286000"/>
            <a:ext cx="3657600" cy="2514600"/>
            <a:chOff x="1066800" y="2286000"/>
            <a:chExt cx="3657600" cy="25146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12" name="Elbow Connector 11"/>
            <p:cNvCxnSpPr/>
            <p:nvPr/>
          </p:nvCxnSpPr>
          <p:spPr>
            <a:xfrm rot="5400000">
              <a:off x="2039112" y="2971801"/>
              <a:ext cx="1143002" cy="1143001"/>
            </a:xfrm>
            <a:prstGeom prst="bentConnector3">
              <a:avLst>
                <a:gd name="adj1" fmla="val 100133"/>
              </a:avLst>
            </a:prstGeom>
            <a:ln w="76200"/>
          </p:spPr>
          <p:style>
            <a:lnRef idx="1">
              <a:schemeClr val="accent1"/>
            </a:lnRef>
            <a:fillRef idx="0">
              <a:schemeClr val="accent1"/>
            </a:fillRef>
            <a:effectRef idx="0">
              <a:schemeClr val="accent1"/>
            </a:effectRef>
            <a:fontRef idx="minor">
              <a:schemeClr val="tx1"/>
            </a:fontRef>
          </p:style>
        </p:cxnSp>
        <p:pic>
          <p:nvPicPr>
            <p:cNvPr id="8" name="Picture 28" descr="Androgynous Person"/>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1066800" y="3505200"/>
              <a:ext cx="1120775" cy="1295400"/>
            </a:xfrm>
            <a:prstGeom prst="rect">
              <a:avLst/>
            </a:prstGeom>
            <a:noFill/>
          </p:spPr>
        </p:pic>
      </p:grpSp>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grpSp>
        <p:nvGrpSpPr>
          <p:cNvPr id="3" name="Group 26"/>
          <p:cNvGrpSpPr/>
          <p:nvPr/>
        </p:nvGrpSpPr>
        <p:grpSpPr>
          <a:xfrm>
            <a:off x="6477000" y="3581400"/>
            <a:ext cx="851043" cy="1131888"/>
            <a:chOff x="5486399" y="3886200"/>
            <a:chExt cx="851043" cy="1131888"/>
          </a:xfrm>
        </p:grpSpPr>
        <p:pic>
          <p:nvPicPr>
            <p:cNvPr id="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2" name="TextBox 21"/>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WWW</a:t>
              </a:r>
            </a:p>
          </p:txBody>
        </p:sp>
      </p:grpSp>
      <p:grpSp>
        <p:nvGrpSpPr>
          <p:cNvPr id="4" name="Group 30"/>
          <p:cNvGrpSpPr/>
          <p:nvPr/>
        </p:nvGrpSpPr>
        <p:grpSpPr>
          <a:xfrm>
            <a:off x="3657600" y="1371600"/>
            <a:ext cx="3886200" cy="1600200"/>
            <a:chOff x="3657600" y="1371600"/>
            <a:chExt cx="3886200" cy="16002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grpSp>
          <p:nvGrpSpPr>
            <p:cNvPr id="5" name="Group 26"/>
            <p:cNvGrpSpPr/>
            <p:nvPr/>
          </p:nvGrpSpPr>
          <p:grpSpPr>
            <a:xfrm>
              <a:off x="6692757" y="1371600"/>
              <a:ext cx="851043" cy="1131888"/>
              <a:chOff x="5486399" y="3886200"/>
              <a:chExt cx="851043" cy="1131888"/>
            </a:xfrm>
          </p:grpSpPr>
          <p:pic>
            <p:nvPicPr>
              <p:cNvPr id="29" name="Picture 42" descr="File Server_Updated2005"/>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30" name="TextBox 29"/>
              <p:cNvSpPr txBox="1"/>
              <p:nvPr/>
            </p:nvSpPr>
            <p:spPr>
              <a:xfrm>
                <a:off x="5562599" y="4114800"/>
                <a:ext cx="457200" cy="830997"/>
              </a:xfrm>
              <a:prstGeom prst="rect">
                <a:avLst/>
              </a:prstGeom>
              <a:solidFill>
                <a:schemeClr val="accent1">
                  <a:lumMod val="60000"/>
                  <a:lumOff val="40000"/>
                </a:schemeClr>
              </a:solidFill>
              <a:ln>
                <a:solidFill>
                  <a:schemeClr val="tx1"/>
                </a:solidFill>
              </a:ln>
            </p:spPr>
            <p:txBody>
              <a:bodyPr wrap="square" rtlCol="0">
                <a:spAutoFit/>
              </a:bodyPr>
              <a:lstStyle/>
              <a:p>
                <a:pPr algn="ctr" rtl="0"/>
                <a:r>
                  <a:rPr lang="en-US" sz="1600" b="1" kern="1200" dirty="0">
                    <a:solidFill>
                      <a:prstClr val="black"/>
                    </a:solidFill>
                    <a:latin typeface="Calibri"/>
                    <a:ea typeface="+mn-ea"/>
                    <a:cs typeface="+mn-cs"/>
                  </a:rPr>
                  <a:t>D</a:t>
                </a:r>
              </a:p>
              <a:p>
                <a:pPr algn="ctr" rtl="0"/>
                <a:r>
                  <a:rPr lang="en-US" sz="1600" b="1" kern="1200" dirty="0">
                    <a:solidFill>
                      <a:prstClr val="black"/>
                    </a:solidFill>
                    <a:latin typeface="Calibri"/>
                    <a:ea typeface="+mn-ea"/>
                    <a:cs typeface="+mn-cs"/>
                  </a:rPr>
                  <a:t>N</a:t>
                </a:r>
              </a:p>
              <a:p>
                <a:pPr algn="ctr" rtl="0"/>
                <a:r>
                  <a:rPr lang="en-US" sz="1600" b="1" kern="1200" dirty="0">
                    <a:solidFill>
                      <a:prstClr val="black"/>
                    </a:solidFill>
                    <a:latin typeface="Calibri"/>
                    <a:ea typeface="+mn-ea"/>
                    <a:cs typeface="+mn-cs"/>
                  </a:rPr>
                  <a:t>S</a:t>
                </a:r>
              </a:p>
            </p:txBody>
          </p:sp>
        </p:grpSp>
      </p:grpSp>
      <p:sp>
        <p:nvSpPr>
          <p:cNvPr id="16" name="Rectangle 15"/>
          <p:cNvSpPr/>
          <p:nvPr/>
        </p:nvSpPr>
        <p:spPr>
          <a:xfrm>
            <a:off x="0" y="0"/>
            <a:ext cx="9144000" cy="923330"/>
          </a:xfrm>
          <a:prstGeom prst="rect">
            <a:avLst/>
          </a:prstGeom>
        </p:spPr>
        <p:txBody>
          <a:bodyPr wrap="square">
            <a:spAutoFit/>
          </a:bodyPr>
          <a:lstStyle/>
          <a:p>
            <a:pPr algn="ctr" rtl="0"/>
            <a:r>
              <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Example application </a:t>
            </a:r>
            <a:r>
              <a:rPr lang="en-US" sz="20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rPr>
              <a:t>(contd.)</a:t>
            </a:r>
            <a:endParaRPr lang="en-US" sz="5400" b="1" kern="1200" dirty="0">
              <a:solidFill>
                <a:srgbClr val="C0504D">
                  <a:lumMod val="75000"/>
                </a:srgbClr>
              </a:solidFill>
              <a:effectLst>
                <a:outerShdw dir="5040000" algn="tl">
                  <a:srgbClr val="1F497D">
                    <a:lumMod val="75000"/>
                  </a:srgbClr>
                </a:outerShdw>
              </a:effectLst>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1124</Words>
  <Application>Microsoft Office PowerPoint</Application>
  <PresentationFormat>On-screen Show (4:3)</PresentationFormat>
  <Paragraphs>289</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Courier New</vt:lpstr>
      <vt:lpstr>Tahoma</vt:lpstr>
      <vt:lpstr>Wingdings 2</vt:lpstr>
      <vt:lpstr>3_Office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user</cp:lastModifiedBy>
  <cp:revision>58</cp:revision>
  <dcterms:created xsi:type="dcterms:W3CDTF">2009-04-08T07:28:20Z</dcterms:created>
  <dcterms:modified xsi:type="dcterms:W3CDTF">2021-04-01T03:58:10Z</dcterms:modified>
</cp:coreProperties>
</file>