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701" r:id="rId4"/>
  </p:sldMasterIdLst>
  <p:notesMasterIdLst>
    <p:notesMasterId r:id="rId43"/>
  </p:notesMasterIdLst>
  <p:sldIdLst>
    <p:sldId id="273" r:id="rId5"/>
    <p:sldId id="345" r:id="rId6"/>
    <p:sldId id="378" r:id="rId7"/>
    <p:sldId id="379" r:id="rId8"/>
    <p:sldId id="340" r:id="rId9"/>
    <p:sldId id="333" r:id="rId10"/>
    <p:sldId id="348" r:id="rId11"/>
    <p:sldId id="381" r:id="rId12"/>
    <p:sldId id="377" r:id="rId13"/>
    <p:sldId id="349" r:id="rId14"/>
    <p:sldId id="339" r:id="rId15"/>
    <p:sldId id="318" r:id="rId16"/>
    <p:sldId id="319" r:id="rId17"/>
    <p:sldId id="320" r:id="rId18"/>
    <p:sldId id="302" r:id="rId19"/>
    <p:sldId id="354" r:id="rId20"/>
    <p:sldId id="357" r:id="rId21"/>
    <p:sldId id="358" r:id="rId22"/>
    <p:sldId id="366" r:id="rId23"/>
    <p:sldId id="367" r:id="rId24"/>
    <p:sldId id="380" r:id="rId25"/>
    <p:sldId id="330" r:id="rId26"/>
    <p:sldId id="350" r:id="rId27"/>
    <p:sldId id="331" r:id="rId28"/>
    <p:sldId id="332" r:id="rId29"/>
    <p:sldId id="351" r:id="rId30"/>
    <p:sldId id="338" r:id="rId31"/>
    <p:sldId id="368" r:id="rId32"/>
    <p:sldId id="369" r:id="rId33"/>
    <p:sldId id="370" r:id="rId34"/>
    <p:sldId id="371" r:id="rId35"/>
    <p:sldId id="372" r:id="rId36"/>
    <p:sldId id="373" r:id="rId37"/>
    <p:sldId id="374" r:id="rId38"/>
    <p:sldId id="376" r:id="rId39"/>
    <p:sldId id="365" r:id="rId40"/>
    <p:sldId id="311" r:id="rId41"/>
    <p:sldId id="27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7" autoAdjust="0"/>
    <p:restoredTop sz="69312" autoAdjust="0"/>
  </p:normalViewPr>
  <p:slideViewPr>
    <p:cSldViewPr>
      <p:cViewPr>
        <p:scale>
          <a:sx n="66" d="100"/>
          <a:sy n="66" d="100"/>
        </p:scale>
        <p:origin x="-160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4/30/2009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Credit: Jennifer </a:t>
            </a:r>
            <a:r>
              <a:rPr lang="en-US" i="1" baseline="0" dirty="0" err="1" smtClean="0"/>
              <a:t>Ruxford</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is the signals that actually propagate over physical links. The task, therefore, is to encode the binary data that the source node wants to send into the signals that the links are able to carry, and then to decode the signal back into the corresponding binary data at the receiving node. We ignore the details of modulation and assume we are working with two discrete signals: high and low. In practice, these signals might correspond to two different voltages on a copper-based</a:t>
            </a:r>
          </a:p>
          <a:p>
            <a:r>
              <a:rPr lang="en-US" sz="1200" kern="1200" baseline="0" dirty="0" smtClean="0">
                <a:solidFill>
                  <a:schemeClr val="tx1"/>
                </a:solidFill>
                <a:latin typeface="+mn-lt"/>
                <a:ea typeface="+mn-ea"/>
                <a:cs typeface="+mn-cs"/>
              </a:rPr>
              <a:t>link, or two different power levels on an optical 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we have said, most of the functions discussed in this chapter are performed by a network adaptor—a piece of hardware that connects a node to a link. The network adaptor contains a </a:t>
            </a:r>
            <a:r>
              <a:rPr lang="en-US" sz="1200" kern="1200" baseline="0" dirty="0" err="1" smtClean="0">
                <a:solidFill>
                  <a:schemeClr val="tx1"/>
                </a:solidFill>
                <a:latin typeface="+mn-lt"/>
                <a:ea typeface="+mn-ea"/>
                <a:cs typeface="+mn-cs"/>
              </a:rPr>
              <a:t>signalling</a:t>
            </a:r>
            <a:r>
              <a:rPr lang="en-US" sz="1200" kern="1200" baseline="0" dirty="0" smtClean="0">
                <a:solidFill>
                  <a:schemeClr val="tx1"/>
                </a:solidFill>
                <a:latin typeface="+mn-lt"/>
                <a:ea typeface="+mn-ea"/>
                <a:cs typeface="+mn-cs"/>
              </a:rPr>
              <a:t> component that actually encodes bits into signals at the sending node and decodes signals into bits at the receiving node. Thus, as illustrated in the figure above, signals travel over a link between two </a:t>
            </a:r>
            <a:r>
              <a:rPr lang="en-US" sz="1200" kern="1200" baseline="0" dirty="0" err="1" smtClean="0">
                <a:solidFill>
                  <a:schemeClr val="tx1"/>
                </a:solidFill>
                <a:latin typeface="+mn-lt"/>
                <a:ea typeface="+mn-ea"/>
                <a:cs typeface="+mn-cs"/>
              </a:rPr>
              <a:t>signalling</a:t>
            </a:r>
            <a:r>
              <a:rPr lang="en-US" sz="1200" kern="1200" baseline="0" dirty="0" smtClean="0">
                <a:solidFill>
                  <a:schemeClr val="tx1"/>
                </a:solidFill>
                <a:latin typeface="+mn-lt"/>
                <a:ea typeface="+mn-ea"/>
                <a:cs typeface="+mn-cs"/>
              </a:rPr>
              <a:t> components, and bits flow between network adaptors.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will come back to Encoding again in future lectures.</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that we have seen (when we studied encoding) how to transmit a sequence of bits over a point-to-point link—from adaptor to adaptor—let’s consider the scenario illustrated in the figure above.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Since we are focusing on packet-switched networks in this course [which means that blocks of data (called frames at this level), not bit streams, are exchanged between nodes]. It is the network adaptor that enables the nodes to exchange frames. When node A wishes to transmit a frame to node B, it tells its adaptor to transmit a frame from the node’s memory. This results in a sequence of bits being sent over the link. The adaptor on node B then collects together the sequence of bits arriving on the link and deposits the corresponding frame in B’s memory. Recognizing exactly what set of bits constitutes a frame—that is, determining where the frame begins and ends—is the central challenge faced by the adaptor.</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discussed in a previous lecture, bit errors (and burst errors) are sometimes introduced into frames. This happens, for example, because of electrical interference or thermal noise. Although errors are rare, especially on optical links, some mechanism is needed to detect these errors so that corrective action can be taken.</a:t>
            </a:r>
          </a:p>
          <a:p>
            <a:endParaRPr lang="en-US" dirty="0" smtClean="0"/>
          </a:p>
          <a:p>
            <a:r>
              <a:rPr lang="en-US" sz="1200" kern="1200" baseline="0" dirty="0" smtClean="0">
                <a:solidFill>
                  <a:schemeClr val="tx1"/>
                </a:solidFill>
                <a:latin typeface="+mn-lt"/>
                <a:ea typeface="+mn-ea"/>
                <a:cs typeface="+mn-cs"/>
              </a:rPr>
              <a:t>There is a long history of techniques for dealing with bit errors in computer systems, dating back to Hamming and Reed/Solomon codes that were developed</a:t>
            </a:r>
          </a:p>
          <a:p>
            <a:r>
              <a:rPr lang="en-US" sz="1200" kern="1200" baseline="0" dirty="0" smtClean="0">
                <a:solidFill>
                  <a:schemeClr val="tx1"/>
                </a:solidFill>
                <a:latin typeface="+mn-lt"/>
                <a:ea typeface="+mn-ea"/>
                <a:cs typeface="+mn-cs"/>
              </a:rPr>
              <a:t>for use when storing data on magnetic disks and in early core memories. We will study error detection techniques most commonly used in networking.</a:t>
            </a:r>
          </a:p>
          <a:p>
            <a:endParaRPr lang="en-US" dirty="0" smtClean="0"/>
          </a:p>
          <a:p>
            <a:r>
              <a:rPr lang="en-US" sz="1200" kern="1200" baseline="0" dirty="0" smtClean="0">
                <a:solidFill>
                  <a:schemeClr val="tx1"/>
                </a:solidFill>
                <a:latin typeface="+mn-lt"/>
                <a:ea typeface="+mn-ea"/>
                <a:cs typeface="+mn-cs"/>
              </a:rPr>
              <a:t>Detecting errors is only one part of the problem. The other part is correcting errors once detected. There are two basic approaches that can be taken when the</a:t>
            </a:r>
          </a:p>
          <a:p>
            <a:r>
              <a:rPr lang="en-US" sz="1200" kern="1200" baseline="0" dirty="0" smtClean="0">
                <a:solidFill>
                  <a:schemeClr val="tx1"/>
                </a:solidFill>
                <a:latin typeface="+mn-lt"/>
                <a:ea typeface="+mn-ea"/>
                <a:cs typeface="+mn-cs"/>
              </a:rPr>
              <a:t>recipient of a message detects an error. One is to notify the sender that the message was corrupted so that the sender can retransmit a copy of the message. If bit errors are rare, then in all probability the retransmitted copy will be error-free. Alternatively, there are some types of error detection algorithms that allow the recipient to reconstruct the correct message even after it has been corrupted; such algorithms rely on </a:t>
            </a:r>
            <a:r>
              <a:rPr lang="en-US" sz="1200" i="1" kern="1200" baseline="0" dirty="0" smtClean="0">
                <a:solidFill>
                  <a:schemeClr val="tx1"/>
                </a:solidFill>
                <a:latin typeface="+mn-lt"/>
                <a:ea typeface="+mn-ea"/>
                <a:cs typeface="+mn-cs"/>
              </a:rPr>
              <a:t>error-correcting codes.</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the most common techniques for detecting transmission errors is a technique known as the </a:t>
            </a:r>
            <a:r>
              <a:rPr lang="en-US" sz="1200" i="1" kern="1200" baseline="0" dirty="0" smtClean="0">
                <a:solidFill>
                  <a:schemeClr val="tx1"/>
                </a:solidFill>
                <a:latin typeface="+mn-lt"/>
                <a:ea typeface="+mn-ea"/>
                <a:cs typeface="+mn-cs"/>
              </a:rPr>
              <a:t>cyclic redundancy check (CRC). It is used in nearly all the link-level </a:t>
            </a:r>
            <a:r>
              <a:rPr lang="en-US" sz="1200" kern="1200" baseline="0" dirty="0" smtClean="0">
                <a:solidFill>
                  <a:schemeClr val="tx1"/>
                </a:solidFill>
                <a:latin typeface="+mn-lt"/>
                <a:ea typeface="+mn-ea"/>
                <a:cs typeface="+mn-cs"/>
              </a:rPr>
              <a:t>protocols we will discuss including Ethernet LANs and Token Ring LANs. </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The basic idea behind any error detection scheme is to add redundant information to a frame that can be used to determine if errors have been introduced. In the extreme, we could imagine transmitting two complete copies of the data. If the two copies are identical at the receiver, then it is probably the case that both are correct. If they differ, then an error was introduced into one (or both) of them, and they must be discarded. This is a rather poor error detection scheme for two reasons. First, it sends n redundant bits for an n-bit message. Second, many errors will go undetected—any error that happens to corrupt the same bit positions in the first and second copies of the message.</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Fortunately, we can do a lot better than this simple scheme. In general, we can provide quite strong error detection capability while sending only </a:t>
            </a:r>
            <a:r>
              <a:rPr lang="en-US" sz="1200" i="1" kern="1200" baseline="0" dirty="0" smtClean="0">
                <a:solidFill>
                  <a:schemeClr val="tx1"/>
                </a:solidFill>
                <a:latin typeface="+mn-lt"/>
                <a:ea typeface="+mn-ea"/>
                <a:cs typeface="+mn-cs"/>
              </a:rPr>
              <a:t>k redundant bits for </a:t>
            </a:r>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n-bit message, where k ≪ n. On an Ethernet, for example, a frame carrying up to </a:t>
            </a:r>
            <a:r>
              <a:rPr lang="en-US" sz="1200" kern="1200" baseline="0" dirty="0" smtClean="0">
                <a:solidFill>
                  <a:schemeClr val="tx1"/>
                </a:solidFill>
                <a:latin typeface="+mn-lt"/>
                <a:ea typeface="+mn-ea"/>
                <a:cs typeface="+mn-cs"/>
              </a:rPr>
              <a:t>12,000 bits (1500 bytes) of data requires only a 32-bit CRC code, or as it is commonly expressed, uses CRC-32.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say that the extra bits we send are redundant because they add no new information to the message. Instead, they are derived directly from the original message using some well-defined algorithm. Both the sender and the receiver know exactly what that algorithm is. The sender applies the algorithm to the  message to generate the redundant bits. It then transmits both the message and those few extra bits. When the receiver applies the same algorithm to the received message, it should (in the absence of errors) come up with the same result as the sender. It compares the result with the one sent to it by the sender. If they match, it can conclude (with high likelihood) that no errors were introduced in the message during transmission. If they do not match, it can be sure that either the message or the redundant bits were corrupted, and it must take  appropriate action, that is, discarding the message, or correcting it if that is possible.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1AF51A-8A5D-4A78-A5EF-2EF45F5AD258}"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saw in the previous section, frames are sometimes corrupted while in transit, with an error code like CRC used to detect such errors. 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usually accomplished using a combination of two fundamental mechanisms—</a:t>
            </a:r>
            <a:r>
              <a:rPr lang="en-US" sz="1200" i="1" kern="1200" baseline="0" dirty="0" smtClean="0">
                <a:solidFill>
                  <a:schemeClr val="tx1"/>
                </a:solidFill>
                <a:latin typeface="+mn-lt"/>
                <a:ea typeface="+mn-ea"/>
                <a:cs typeface="+mn-cs"/>
              </a:rPr>
              <a:t>acknowledgments and timeouts. An acknowledgment (ACK for short)</a:t>
            </a:r>
          </a:p>
          <a:p>
            <a:r>
              <a:rPr lang="en-US" sz="1200" kern="1200" baseline="0" dirty="0" smtClean="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smtClean="0">
                <a:solidFill>
                  <a:schemeClr val="tx1"/>
                </a:solidFill>
                <a:latin typeface="+mn-lt"/>
                <a:ea typeface="+mn-ea"/>
                <a:cs typeface="+mn-cs"/>
              </a:rPr>
              <a:t>piggyback an ACK on a data frame it just happens to be sending in the </a:t>
            </a:r>
            <a:r>
              <a:rPr lang="en-US" sz="1200" kern="1200" baseline="0" dirty="0" smtClean="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smtClean="0">
                <a:solidFill>
                  <a:schemeClr val="tx1"/>
                </a:solidFill>
                <a:latin typeface="+mn-lt"/>
                <a:ea typeface="+mn-ea"/>
                <a:cs typeface="+mn-cs"/>
              </a:rPr>
              <a:t>retransmits the original </a:t>
            </a:r>
            <a:r>
              <a:rPr lang="en-US" sz="1200" kern="1200" baseline="0" dirty="0" smtClean="0">
                <a:solidFill>
                  <a:schemeClr val="tx1"/>
                </a:solidFill>
                <a:latin typeface="+mn-lt"/>
                <a:ea typeface="+mn-ea"/>
                <a:cs typeface="+mn-cs"/>
              </a:rPr>
              <a:t>frame. This action of waiting a reasonable amount of time is called a </a:t>
            </a:r>
            <a:r>
              <a:rPr lang="en-US" sz="1200" i="1" kern="1200" baseline="0" dirty="0" smtClean="0">
                <a:solidFill>
                  <a:schemeClr val="tx1"/>
                </a:solidFill>
                <a:latin typeface="+mn-lt"/>
                <a:ea typeface="+mn-ea"/>
                <a:cs typeface="+mn-cs"/>
              </a:rPr>
              <a:t>timeout. </a:t>
            </a:r>
            <a:r>
              <a:rPr lang="en-US" sz="1200" kern="1200" baseline="0" dirty="0" smtClean="0">
                <a:solidFill>
                  <a:schemeClr val="tx1"/>
                </a:solidFill>
                <a:latin typeface="+mn-lt"/>
                <a:ea typeface="+mn-ea"/>
                <a:cs typeface="+mn-cs"/>
              </a:rPr>
              <a:t>The general strategy of using  acknowledgments and timeouts to implement reliable delivery is sometimes called </a:t>
            </a:r>
            <a:r>
              <a:rPr lang="en-US" sz="1200" i="1" kern="1200" baseline="0" dirty="0" smtClean="0">
                <a:solidFill>
                  <a:schemeClr val="tx1"/>
                </a:solidFill>
                <a:latin typeface="+mn-lt"/>
                <a:ea typeface="+mn-ea"/>
                <a:cs typeface="+mn-cs"/>
              </a:rPr>
              <a:t>automatic repeat request (normally abbreviated </a:t>
            </a:r>
            <a:r>
              <a:rPr lang="en-US" sz="1200" kern="1200" baseline="0" dirty="0" smtClean="0">
                <a:solidFill>
                  <a:schemeClr val="tx1"/>
                </a:solidFill>
                <a:latin typeface="+mn-lt"/>
                <a:ea typeface="+mn-ea"/>
                <a:cs typeface="+mn-cs"/>
              </a:rPr>
              <a:t>ARQ).</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Ethernet is the most famous example of LAN technology. Developed in mid-70s at the Xerox Palo Alto Research Center (PARC), the Ethernet is a working example of a more general class of shared access LANs that operate on the Carrier Sense on Multiple Access – Collision Detection technology.</a:t>
            </a:r>
          </a:p>
          <a:p>
            <a:endParaRPr lang="en-US" baseline="0" dirty="0" smtClean="0"/>
          </a:p>
          <a:p>
            <a:r>
              <a:rPr lang="en-US" baseline="0" dirty="0" smtClean="0"/>
              <a:t>Ethernet is like a bus with multiple stations plugged into it. The ‘carrier sense’ means that all the nodes can distinguish between idle and a busy link, and ‘collision detect’ means that a node listen as it transmits and can therefore detect when a frame it is transmitting has interfered (collided) with a frame transmission by another node.</a:t>
            </a:r>
          </a:p>
          <a:p>
            <a:endParaRPr lang="en-US" baseline="0" dirty="0" smtClean="0"/>
          </a:p>
          <a:p>
            <a:r>
              <a:rPr lang="en-US" baseline="0" dirty="0" smtClean="0"/>
              <a:t>Ethernet has its root in an early packet radio network called Aloha developed at the University of Hawaii. Like the Aloha network, the fundamental problem in Ethernet is how to mediate access to the shared medium. In Aloha, the medium is atmosphere, and in Ethernet the medium is a coax cable.</a:t>
            </a:r>
          </a:p>
          <a:p>
            <a:endParaRPr lang="en-US" baseline="0" dirty="0" smtClean="0"/>
          </a:p>
          <a:p>
            <a:r>
              <a:rPr lang="en-US" baseline="0" dirty="0" smtClean="0"/>
              <a:t>Thus the core idea in both Ethernet and Aloha is an algorithm that controls when each node can transmit.</a:t>
            </a:r>
          </a:p>
          <a:p>
            <a:endParaRPr lang="en-US" baseline="0" dirty="0" smtClean="0"/>
          </a:p>
          <a:p>
            <a:r>
              <a:rPr lang="en-US" baseline="0" dirty="0" smtClean="0"/>
              <a:t>Digital Equipment Corporation, Intel and Xerox defined a 10 Mbps standard in 1978. This standard formed the basis of the Ethernet standard.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58076-1540-44A8-A569-13F78AB43B6F}" type="slidenum">
              <a:rPr lang="en-US"/>
              <a:pPr/>
              <a:t>16</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ED4E4-714C-422F-8526-A39C06AFBB68}" type="slidenum">
              <a:rPr lang="en-US"/>
              <a:pPr/>
              <a:t>17</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en-US" dirty="0" smtClean="0"/>
              <a:t>Example</a:t>
            </a:r>
            <a:r>
              <a:rPr lang="en-US" baseline="0" dirty="0" smtClean="0"/>
              <a:t> of sharing the media through </a:t>
            </a:r>
            <a:r>
              <a:rPr lang="en-US" b="1" i="1" baseline="0" dirty="0" smtClean="0"/>
              <a:t>channel partitioning</a:t>
            </a:r>
            <a:r>
              <a:rPr lang="en-US" baseline="0" dirty="0" smtClean="0"/>
              <a:t> is FDM/ TDM and CDMA. They allocated fixed slots/ frequencies/ codes to users and therefore are </a:t>
            </a:r>
            <a:r>
              <a:rPr lang="en-US" i="1" baseline="0" dirty="0" smtClean="0"/>
              <a:t>fair</a:t>
            </a:r>
            <a:r>
              <a:rPr lang="en-US" baseline="0" dirty="0" smtClean="0"/>
              <a:t>. By ‘fair’ it means that a single user cannot take control of the media depriving others of the right to access it.</a:t>
            </a:r>
          </a:p>
          <a:p>
            <a:endParaRPr lang="en-US" baseline="0" dirty="0" smtClean="0"/>
          </a:p>
          <a:p>
            <a:r>
              <a:rPr lang="en-US" baseline="0" dirty="0" smtClean="0"/>
              <a:t>Examples of </a:t>
            </a:r>
            <a:r>
              <a:rPr lang="en-US" b="1" baseline="0" dirty="0" smtClean="0"/>
              <a:t>‘Random Access’</a:t>
            </a:r>
            <a:r>
              <a:rPr lang="en-US" baseline="0" dirty="0" smtClean="0"/>
              <a:t> MAC is Aloha, CSMA, CSMA/ CD and CSMA/ CA.</a:t>
            </a:r>
          </a:p>
          <a:p>
            <a:endParaRPr lang="en-US" baseline="0" dirty="0" smtClean="0"/>
          </a:p>
          <a:p>
            <a:r>
              <a:rPr lang="en-US" baseline="0" dirty="0" smtClean="0"/>
              <a:t>Example of </a:t>
            </a:r>
            <a:r>
              <a:rPr lang="en-US" b="1" baseline="0" dirty="0" smtClean="0"/>
              <a:t>‘Taking turns’ </a:t>
            </a:r>
            <a:r>
              <a:rPr lang="en-US" b="0" baseline="0" dirty="0" smtClean="0"/>
              <a:t>is Token Ring. Such algorithms are fair in that all users get to access the media after some time (a single node cannot hog all the channel for extended times). It is also deterministic as the time it will take a node to get the token back can be determined a priori.</a:t>
            </a:r>
            <a:endParaRPr lang="en-US" b="1" baseline="0" dirty="0" smtClean="0"/>
          </a:p>
          <a:p>
            <a:endParaRPr lang="en-US" baseline="0"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82EEA-7988-457E-901F-C6A3823700AB}" type="slidenum">
              <a:rPr lang="en-US"/>
              <a:pPr/>
              <a:t>18</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Digital</a:t>
            </a:r>
            <a:r>
              <a:rPr lang="en-US" baseline="0" dirty="0" smtClean="0"/>
              <a:t> Equipment Corporation (DEC) and Intel Corporation joined Xerox to define the initial 10 Mbps Ethernet standard in 1978. This standard then formed the basis for IEEE 802.3 standard. </a:t>
            </a:r>
          </a:p>
          <a:p>
            <a:endParaRPr lang="en-US" baseline="0" dirty="0" smtClean="0"/>
          </a:p>
          <a:p>
            <a:r>
              <a:rPr lang="en-US" baseline="0" dirty="0" smtClean="0"/>
              <a:t>With one exception (type and length field), the 1978 Ethernet standard can be thought of as a proper subset of the 802.3 standard. 802.3, in addition, defines a much wider collection of physical media over which Ethernet can operate and more recently, it has been extended to include a 100 Mbps standard known as Fast Ethernet, and a 1000 Mbps version known as Gigabit Ethernet.</a:t>
            </a:r>
          </a:p>
          <a:p>
            <a:endParaRPr lang="en-US" baseline="0" dirty="0" smtClean="0"/>
          </a:p>
          <a:p>
            <a:r>
              <a:rPr lang="en-US" sz="1200" kern="1200" baseline="0" dirty="0" smtClean="0">
                <a:solidFill>
                  <a:schemeClr val="tx1"/>
                </a:solidFill>
                <a:latin typeface="+mn-lt"/>
                <a:ea typeface="+mn-ea"/>
                <a:cs typeface="+mn-cs"/>
              </a:rPr>
              <a:t>With the introduction of Gigabit Ethernet, what started as a LAN technology has now had its reach extended to distances that make Ethernet a metropolitan-area and even a wide-area networking standard (since Gigabit Ethernet uses OFC that has a higher range).</a:t>
            </a:r>
          </a:p>
          <a:p>
            <a:endParaRPr lang="en-US" baseline="0" dirty="0" smtClean="0"/>
          </a:p>
          <a:p>
            <a:r>
              <a:rPr lang="en-US" baseline="0" dirty="0" smtClean="0"/>
              <a:t>In the book, we cover 10 Mbps Ethernet since it is typically used in multi-access mode and we are interested in knowing how multiple hosts share a single link. Both 100 Mbps and 1 </a:t>
            </a:r>
            <a:r>
              <a:rPr lang="en-US" baseline="0" dirty="0" err="1" smtClean="0"/>
              <a:t>Gbps</a:t>
            </a:r>
            <a:r>
              <a:rPr lang="en-US" baseline="0" dirty="0" smtClean="0"/>
              <a:t> Ethernets are to be used in full duplex, point to point configuration which mean they typically use switched networks. </a:t>
            </a:r>
          </a:p>
        </p:txBody>
      </p:sp>
      <p:sp>
        <p:nvSpPr>
          <p:cNvPr id="4" name="Slide Number Placeholder 3"/>
          <p:cNvSpPr>
            <a:spLocks noGrp="1"/>
          </p:cNvSpPr>
          <p:nvPr>
            <p:ph type="sldNum" sz="quarter" idx="10"/>
          </p:nvPr>
        </p:nvSpPr>
        <p:spPr/>
        <p:txBody>
          <a:bodyPr/>
          <a:lstStyle/>
          <a:p>
            <a:fld id="{E31AF51A-8A5D-4A78-A5EF-2EF45F5AD258}"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6BAAD-09E1-4187-8F8E-E1AC0493B385}" type="slidenum">
              <a:rPr lang="en-US"/>
              <a:pPr/>
              <a:t>20</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r>
              <a:rPr lang="en-US" dirty="0" smtClean="0"/>
              <a:t>CSMA/CA is derived from CSMA/CD (Collision Detection), which is the base of </a:t>
            </a:r>
            <a:r>
              <a:rPr lang="en-US" i="1" dirty="0" smtClean="0"/>
              <a:t>Ethernet</a:t>
            </a:r>
            <a:r>
              <a:rPr lang="en-US" dirty="0" smtClean="0"/>
              <a:t>. </a:t>
            </a:r>
          </a:p>
          <a:p>
            <a:endParaRPr lang="en-US" dirty="0" smtClean="0"/>
          </a:p>
          <a:p>
            <a:r>
              <a:rPr lang="en-US" dirty="0" smtClean="0"/>
              <a:t>The main difference is the </a:t>
            </a:r>
            <a:r>
              <a:rPr lang="en-US" i="1" dirty="0" smtClean="0"/>
              <a:t>collision avoidance</a:t>
            </a:r>
            <a:r>
              <a:rPr lang="en-US" dirty="0" smtClean="0"/>
              <a:t> : on a wire, the transceiver has the ability to listen while transmitting and so to detect collisions </a:t>
            </a:r>
            <a:r>
              <a:rPr lang="en-US" b="1" dirty="0" smtClean="0"/>
              <a:t>(with a wire all transmissions have approximately the same strength)</a:t>
            </a:r>
            <a:r>
              <a:rPr lang="en-US" dirty="0" smtClean="0"/>
              <a:t>. But, even if a radio node could listen on the channel while transmitting, the strength of its own transmissions would mask all other signals on the air. So, the protocol can't directly detect collisions like with </a:t>
            </a:r>
            <a:r>
              <a:rPr lang="en-US" i="1" dirty="0" smtClean="0"/>
              <a:t>Ethernet</a:t>
            </a:r>
            <a:r>
              <a:rPr lang="en-US" dirty="0" smtClean="0"/>
              <a:t> and only tries to avoid them.</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56CFF-858E-445F-B64C-197C852A8727}" type="slidenum">
              <a:rPr lang="en-US"/>
              <a:pPr/>
              <a:t>22</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sz="1200" kern="1200" baseline="0" dirty="0" smtClean="0">
                <a:solidFill>
                  <a:schemeClr val="tx1"/>
                </a:solidFill>
                <a:latin typeface="+mn-lt"/>
                <a:ea typeface="+mn-ea"/>
                <a:cs typeface="+mn-cs"/>
              </a:rPr>
              <a:t>An Ethernet segment is implemented on a coaxial cable of up to 500 m. This cable is similar to the type used for cable TV, except that it typically has an impedance of 50 ohms instead of cable TV’s 75 ohms. Hosts connect to an Ethernet segment by tapping into it; taps must be at least 2.5 m apart. A </a:t>
            </a:r>
            <a:r>
              <a:rPr lang="en-US" sz="1200" i="1" kern="1200" baseline="0" dirty="0" smtClean="0">
                <a:solidFill>
                  <a:schemeClr val="tx1"/>
                </a:solidFill>
                <a:latin typeface="+mn-lt"/>
                <a:ea typeface="+mn-ea"/>
                <a:cs typeface="+mn-cs"/>
              </a:rPr>
              <a:t>transceiver—a small device directly </a:t>
            </a:r>
            <a:r>
              <a:rPr lang="en-US" sz="1200" kern="1200" baseline="0" dirty="0" smtClean="0">
                <a:solidFill>
                  <a:schemeClr val="tx1"/>
                </a:solidFill>
                <a:latin typeface="+mn-lt"/>
                <a:ea typeface="+mn-ea"/>
                <a:cs typeface="+mn-cs"/>
              </a:rPr>
              <a:t>attached to the tap—detects when the line is idle and drives the signal when the host is transmitting. It also receives incoming signals. The transceiver is, in turn, connected to an Ethernet adaptor, which is plugged into the host. All the logic that makes up the Ethernet protocol, as described in this section, is implemented in the adaptor (not the transceiver).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Vampire Tap is also called a Media Access Unit (MAU) and it’s called a Vampire Tap since it connects to the cable by simply puncturing the cable with a sharp prong that extends into the cable until it makes contact with the central conductor (From: </a:t>
            </a:r>
            <a:r>
              <a:rPr lang="en-US" sz="1200" kern="1200" baseline="0" dirty="0" err="1" smtClean="0">
                <a:solidFill>
                  <a:schemeClr val="tx1"/>
                </a:solidFill>
                <a:latin typeface="+mn-lt"/>
                <a:ea typeface="+mn-ea"/>
                <a:cs typeface="+mn-cs"/>
              </a:rPr>
              <a:t>Tomasi’s</a:t>
            </a:r>
            <a:r>
              <a:rPr lang="en-US" sz="1200" kern="1200" baseline="0" dirty="0" smtClean="0">
                <a:solidFill>
                  <a:schemeClr val="tx1"/>
                </a:solidFill>
                <a:latin typeface="+mn-lt"/>
                <a:ea typeface="+mn-ea"/>
                <a:cs typeface="+mn-cs"/>
              </a:rPr>
              <a:t> book)</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Multiple Ethernet segments can be joined together by </a:t>
            </a:r>
            <a:r>
              <a:rPr lang="en-US" sz="1200" i="1" kern="1200" baseline="0" dirty="0" smtClean="0">
                <a:solidFill>
                  <a:schemeClr val="tx1"/>
                </a:solidFill>
                <a:latin typeface="+mn-lt"/>
                <a:ea typeface="+mn-ea"/>
                <a:cs typeface="+mn-cs"/>
              </a:rPr>
              <a:t>repeaters. A repeater is a device </a:t>
            </a:r>
            <a:r>
              <a:rPr lang="en-US" sz="1200" kern="1200" baseline="0" dirty="0" smtClean="0">
                <a:solidFill>
                  <a:schemeClr val="tx1"/>
                </a:solidFill>
                <a:latin typeface="+mn-lt"/>
                <a:ea typeface="+mn-ea"/>
                <a:cs typeface="+mn-cs"/>
              </a:rPr>
              <a:t>that forwards digital signals, much like an amplifier forwards analog signals. However, no more than four repeaters may be positioned between any pair of hosts, meaning that an Ethernet has a total reach of only 2500 m.</a:t>
            </a:r>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An Ethernet is limited to supporting a maximum of 1024 hosts</a:t>
            </a:r>
          </a:p>
          <a:p>
            <a:endParaRPr lang="en-US" i="0" baseline="0" dirty="0" smtClean="0"/>
          </a:p>
          <a:p>
            <a:r>
              <a:rPr lang="en-US" sz="1200" kern="1200" baseline="0" dirty="0" smtClean="0">
                <a:solidFill>
                  <a:schemeClr val="tx1"/>
                </a:solidFill>
                <a:latin typeface="+mn-lt"/>
                <a:ea typeface="+mn-ea"/>
                <a:cs typeface="+mn-cs"/>
              </a:rPr>
              <a:t>Any signal placed on the Ethernet by a host is broadcast over the entire network; that is, the signal is propagated in both directions, and repeaters forward the signal on all outgoing segments. Terminators attached to the end of each segment absorb the signal and keep it from bouncing back and interfering with trailing signals.</a:t>
            </a:r>
          </a:p>
          <a:p>
            <a:endParaRPr lang="en-US" i="0" baseline="0" dirty="0" smtClean="0"/>
          </a:p>
        </p:txBody>
      </p:sp>
      <p:sp>
        <p:nvSpPr>
          <p:cNvPr id="4" name="Slide Number Placeholder 3"/>
          <p:cNvSpPr>
            <a:spLocks noGrp="1"/>
          </p:cNvSpPr>
          <p:nvPr>
            <p:ph type="sldNum" sz="quarter" idx="10"/>
          </p:nvPr>
        </p:nvSpPr>
        <p:spPr/>
        <p:txBody>
          <a:bodyPr/>
          <a:lstStyle/>
          <a:p>
            <a:fld id="{E31AF51A-8A5D-4A78-A5EF-2EF45F5AD258}"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B2430-B649-412B-9089-A3D88E90FE70}" type="slidenum">
              <a:rPr lang="en-US"/>
              <a:pPr/>
              <a:t>24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sz="1200" kern="1200" baseline="0" dirty="0" smtClean="0">
                <a:solidFill>
                  <a:schemeClr val="tx1"/>
                </a:solidFill>
                <a:latin typeface="+mn-lt"/>
                <a:ea typeface="+mn-ea"/>
                <a:cs typeface="+mn-cs"/>
              </a:rPr>
              <a:t>In addition to the system of segments and repeaters just described, alternative technologies have been introduced over the years. For example, rather than using a 50-ohm coax cable, an Ethernet can be constructed from a thinner cable known as 10Base2; the original cable is called 10Base5 (the two cables are commonly called </a:t>
            </a:r>
            <a:r>
              <a:rPr lang="en-US" sz="1200" i="1" kern="1200" baseline="0" dirty="0" smtClean="0">
                <a:solidFill>
                  <a:schemeClr val="tx1"/>
                </a:solidFill>
                <a:latin typeface="+mn-lt"/>
                <a:ea typeface="+mn-ea"/>
                <a:cs typeface="+mn-cs"/>
              </a:rPr>
              <a:t>thin-net and thick-net, respectively). The “10” in 10Base2 means that the network operates </a:t>
            </a:r>
            <a:r>
              <a:rPr lang="en-US" sz="1200" kern="1200" baseline="0" dirty="0" smtClean="0">
                <a:solidFill>
                  <a:schemeClr val="tx1"/>
                </a:solidFill>
                <a:latin typeface="+mn-lt"/>
                <a:ea typeface="+mn-ea"/>
                <a:cs typeface="+mn-cs"/>
              </a:rPr>
              <a:t>at 10 Mbps, “Base” refers to the fact that the cable is used in a </a:t>
            </a:r>
            <a:r>
              <a:rPr lang="en-US" sz="1200" i="1" kern="1200" baseline="0" dirty="0" smtClean="0">
                <a:solidFill>
                  <a:schemeClr val="tx1"/>
                </a:solidFill>
                <a:latin typeface="+mn-lt"/>
                <a:ea typeface="+mn-ea"/>
                <a:cs typeface="+mn-cs"/>
              </a:rPr>
              <a:t>baseband system, and </a:t>
            </a:r>
            <a:r>
              <a:rPr lang="en-US" sz="1200" kern="1200" baseline="0" dirty="0" smtClean="0">
                <a:solidFill>
                  <a:schemeClr val="tx1"/>
                </a:solidFill>
                <a:latin typeface="+mn-lt"/>
                <a:ea typeface="+mn-ea"/>
                <a:cs typeface="+mn-cs"/>
              </a:rPr>
              <a:t>the “2” means that a given segment can be no longer than 200 m (a segment of the original 10Base5 cable can be up to 500 m long).</a:t>
            </a:r>
          </a:p>
          <a:p>
            <a:endParaRPr lang="en-US" dirty="0" smtClean="0"/>
          </a:p>
          <a:p>
            <a:r>
              <a:rPr lang="en-US" sz="1200" kern="1200" baseline="0" dirty="0" smtClean="0">
                <a:solidFill>
                  <a:schemeClr val="tx1"/>
                </a:solidFill>
                <a:latin typeface="+mn-lt"/>
                <a:ea typeface="+mn-ea"/>
                <a:cs typeface="+mn-cs"/>
              </a:rPr>
              <a:t>Because the cable is so thin, you do not tap into a 10Base2 or 10BaseT cable in the same way as you would with 10Base5 cable. With 10Base2, a T-joint is spliced into the cable. In effect, 10Base2 is used to daisy-chain a set of hosts together.</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25466-8AAF-40A5-BF29-E2029A027F9A}" type="slidenum">
              <a:rPr lang="en-US"/>
              <a:pPr/>
              <a:t>25</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sz="1200" kern="1200" baseline="0" dirty="0" smtClean="0">
                <a:solidFill>
                  <a:schemeClr val="tx1"/>
                </a:solidFill>
                <a:latin typeface="+mn-lt"/>
                <a:ea typeface="+mn-ea"/>
                <a:cs typeface="+mn-cs"/>
              </a:rPr>
              <a:t>Today, a third cable technology is predominantly used, called 10BaseT, where the “T” stands for twisted pair. Typically, Category 5 twisted pair wiring is used. A 10BaseT segment is usually limited to under 100 m in length. (Both 100-Mbps and 1000-Mbps Ethernets also run over Category 5 twisted pair, up to distances of 100 m.)</a:t>
            </a:r>
          </a:p>
          <a:p>
            <a:endParaRPr lang="en-US" dirty="0" smtClean="0"/>
          </a:p>
          <a:p>
            <a:r>
              <a:rPr lang="en-US" sz="1200" kern="1200" baseline="0" dirty="0" smtClean="0">
                <a:solidFill>
                  <a:schemeClr val="tx1"/>
                </a:solidFill>
                <a:latin typeface="+mn-lt"/>
                <a:ea typeface="+mn-ea"/>
                <a:cs typeface="+mn-cs"/>
              </a:rPr>
              <a:t>With 10BaseT, the common configuration is to have several point-to-point segments coming out of a multi-way repeater, sometimes called a </a:t>
            </a:r>
            <a:r>
              <a:rPr lang="en-US" sz="1200" i="1" kern="1200" baseline="0" dirty="0" smtClean="0">
                <a:solidFill>
                  <a:schemeClr val="tx1"/>
                </a:solidFill>
                <a:latin typeface="+mn-lt"/>
                <a:ea typeface="+mn-ea"/>
                <a:cs typeface="+mn-cs"/>
              </a:rPr>
              <a:t>hub, as illustrated in Figure 2.26. Multiple </a:t>
            </a:r>
            <a:r>
              <a:rPr lang="en-US" sz="1200" kern="1200" baseline="0" dirty="0" smtClean="0">
                <a:solidFill>
                  <a:schemeClr val="tx1"/>
                </a:solidFill>
                <a:latin typeface="+mn-lt"/>
                <a:ea typeface="+mn-ea"/>
                <a:cs typeface="+mn-cs"/>
              </a:rPr>
              <a:t>100-Mbps Ethernet segments can also be connected by a hub, but the same is not true of 1000-Mbps segments.</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is important to understand that whether a given Ethernet spans a single segment, a linear sequence of segments connected by repeaters, or multiple segments connected in a star configuration by a hub, data transmitted by any one host on that Ethernet reaches all the other hosts. This is the good news. The bad news is that all these hosts are competing for access to the same link, and as a consequence, they are said to be in the same </a:t>
            </a:r>
            <a:r>
              <a:rPr lang="en-US" sz="1200" i="1" kern="1200" baseline="0" dirty="0" smtClean="0">
                <a:solidFill>
                  <a:schemeClr val="tx1"/>
                </a:solidFill>
                <a:latin typeface="+mn-lt"/>
                <a:ea typeface="+mn-ea"/>
                <a:cs typeface="+mn-cs"/>
              </a:rPr>
              <a:t>collision domain.</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our attention to the algorithm that controls access to the shared Ethernet link. This algorithm is commonly called the Ethernet’s </a:t>
            </a:r>
            <a:r>
              <a:rPr lang="en-US" sz="1200" i="1" kern="1200" baseline="0" dirty="0" smtClean="0">
                <a:solidFill>
                  <a:schemeClr val="tx1"/>
                </a:solidFill>
                <a:latin typeface="+mn-lt"/>
                <a:ea typeface="+mn-ea"/>
                <a:cs typeface="+mn-cs"/>
              </a:rPr>
              <a:t>media access control (MAC). </a:t>
            </a:r>
            <a:r>
              <a:rPr lang="en-US" sz="1200" kern="1200" baseline="0" dirty="0" smtClean="0">
                <a:solidFill>
                  <a:schemeClr val="tx1"/>
                </a:solidFill>
                <a:latin typeface="+mn-lt"/>
                <a:ea typeface="+mn-ea"/>
                <a:cs typeface="+mn-cs"/>
              </a:rPr>
              <a:t>It is typically implemented in hardware on the network adaptor. We will not describe the hardware per se, but instead focus on the algorithm it implements. First, however,</a:t>
            </a:r>
          </a:p>
          <a:p>
            <a:r>
              <a:rPr lang="en-US" sz="1200" kern="1200" baseline="0" dirty="0" smtClean="0">
                <a:solidFill>
                  <a:schemeClr val="tx1"/>
                </a:solidFill>
                <a:latin typeface="+mn-lt"/>
                <a:ea typeface="+mn-ea"/>
                <a:cs typeface="+mn-cs"/>
              </a:rPr>
              <a:t>we describe the Ethernet’s frame format and addresses.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Frame Format</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Ethernet frame is defined by the format given in Figure 2.27. The 64-bit preamble allows the receiver to synchronize with the signal; it is a sequence of alternating 0s and 1s. Both the source and destination hosts are identified with a 48-bit address. The packet type field serves as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key; that is, it identifies to which</a:t>
            </a:r>
          </a:p>
          <a:p>
            <a:r>
              <a:rPr lang="en-US" sz="1200" kern="1200" baseline="0" dirty="0" smtClean="0">
                <a:solidFill>
                  <a:schemeClr val="tx1"/>
                </a:solidFill>
                <a:latin typeface="+mn-lt"/>
                <a:ea typeface="+mn-ea"/>
                <a:cs typeface="+mn-cs"/>
              </a:rPr>
              <a:t>of possibly many higher-level protocols this frame should be delivered. Each frame contains up to 1500 bytes of data. Minimally, a frame must contain at least 46 bytes of data, even if this means the host has to pad the frame before transmitting it. The reason for this minimum frame size is that the frame must be long enough to detect a collision; we discuss this more below. Finally, each frame includes a 32-bit CRC. Like the HDLC protocol described in Section 2.3.2, the Ethernet is a bit-oriented framing protocol. Note that from the host’s perspective, an Ethernet frame has a 14-byte header: two 6-byte addresses and a 2-byte type 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frame format shown above is taken from the Digital-Intel-Xerox Ethernet standard. The 802.3 frame format is exactly the same, except it substitutes a 16-bit length field for the 16-bit type field. 802.3 is usually paired with an encapsulation standard that defines a type field used to </a:t>
            </a:r>
            <a:r>
              <a:rPr lang="en-US" sz="1200" kern="1200" baseline="0" dirty="0" err="1" smtClean="0">
                <a:solidFill>
                  <a:schemeClr val="tx1"/>
                </a:solidFill>
                <a:latin typeface="+mn-lt"/>
                <a:ea typeface="+mn-ea"/>
                <a:cs typeface="+mn-cs"/>
              </a:rPr>
              <a:t>demultiplex</a:t>
            </a:r>
            <a:r>
              <a:rPr lang="en-US" sz="1200" kern="1200" baseline="0" dirty="0" smtClean="0">
                <a:solidFill>
                  <a:schemeClr val="tx1"/>
                </a:solidFill>
                <a:latin typeface="+mn-lt"/>
                <a:ea typeface="+mn-ea"/>
                <a:cs typeface="+mn-cs"/>
              </a:rPr>
              <a:t> incoming frames. This type field is the first thing in the data portion of the 802.3 frames; that is, it immediately </a:t>
            </a:r>
            <a:r>
              <a:rPr lang="en-US" sz="1200" kern="1200" baseline="0" smtClean="0">
                <a:solidFill>
                  <a:schemeClr val="tx1"/>
                </a:solidFill>
                <a:latin typeface="+mn-lt"/>
                <a:ea typeface="+mn-ea"/>
                <a:cs typeface="+mn-cs"/>
              </a:rPr>
              <a:t>follows the 802.3 header.</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host on an Ethernet—in fact, every Ethernet host in the world—has a unique</a:t>
            </a:r>
          </a:p>
          <a:p>
            <a:r>
              <a:rPr lang="en-US" sz="1200" kern="1200" baseline="0" dirty="0" smtClean="0">
                <a:solidFill>
                  <a:schemeClr val="tx1"/>
                </a:solidFill>
                <a:latin typeface="+mn-lt"/>
                <a:ea typeface="+mn-ea"/>
                <a:cs typeface="+mn-cs"/>
              </a:rPr>
              <a:t>Ethernet address. Technically, the address belongs to the adaptor, not the host; it is</a:t>
            </a:r>
          </a:p>
          <a:p>
            <a:r>
              <a:rPr lang="en-US" sz="1200" kern="1200" baseline="0" dirty="0" smtClean="0">
                <a:solidFill>
                  <a:schemeClr val="tx1"/>
                </a:solidFill>
                <a:latin typeface="+mn-lt"/>
                <a:ea typeface="+mn-ea"/>
                <a:cs typeface="+mn-cs"/>
              </a:rPr>
              <a:t>usually burned into ROM. Ethernet addresses are typically printed in a form humans</a:t>
            </a:r>
          </a:p>
          <a:p>
            <a:r>
              <a:rPr lang="en-US" sz="1200" kern="1200" baseline="0" dirty="0" smtClean="0">
                <a:solidFill>
                  <a:schemeClr val="tx1"/>
                </a:solidFill>
                <a:latin typeface="+mn-lt"/>
                <a:ea typeface="+mn-ea"/>
                <a:cs typeface="+mn-cs"/>
              </a:rPr>
              <a:t>can read as a sequence of six numbers separated by colons. Each number corresponds</a:t>
            </a:r>
          </a:p>
          <a:p>
            <a:r>
              <a:rPr lang="en-US" sz="1200" kern="1200" baseline="0" dirty="0" smtClean="0">
                <a:solidFill>
                  <a:schemeClr val="tx1"/>
                </a:solidFill>
                <a:latin typeface="+mn-lt"/>
                <a:ea typeface="+mn-ea"/>
                <a:cs typeface="+mn-cs"/>
              </a:rPr>
              <a:t>to 1 byte of the 6-byte address and is given by a pair of hexadecimal digits, one for each</a:t>
            </a:r>
          </a:p>
          <a:p>
            <a:r>
              <a:rPr lang="en-US" sz="1200" kern="1200" baseline="0" dirty="0" smtClean="0">
                <a:solidFill>
                  <a:schemeClr val="tx1"/>
                </a:solidFill>
                <a:latin typeface="+mn-lt"/>
                <a:ea typeface="+mn-ea"/>
                <a:cs typeface="+mn-cs"/>
              </a:rPr>
              <a:t>of the 4-bit nibbles in the byte; leading 0s are dropped. For example, 8:0:2b:e4:b1:2 is</a:t>
            </a:r>
          </a:p>
          <a:p>
            <a:r>
              <a:rPr lang="en-US" sz="1200" kern="1200" baseline="0" dirty="0" smtClean="0">
                <a:solidFill>
                  <a:schemeClr val="tx1"/>
                </a:solidFill>
                <a:latin typeface="+mn-lt"/>
                <a:ea typeface="+mn-ea"/>
                <a:cs typeface="+mn-cs"/>
              </a:rPr>
              <a:t>the human-readable representation of Ethernet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00001000 00000000 00101011 11100100 10110001 00000010</a:t>
            </a: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sz="1200" kern="1200" baseline="0" dirty="0" smtClean="0">
                <a:solidFill>
                  <a:schemeClr val="tx1"/>
                </a:solidFill>
                <a:latin typeface="+mn-lt"/>
                <a:ea typeface="+mn-ea"/>
                <a:cs typeface="+mn-cs"/>
              </a:rPr>
              <a:t>Nodes are often general-purpose computers, like a desktop workstation, a multiprocessor, or a PC. For our purposes, let’s assume it’s a workstation-class machine. This workstation can serve as a host that users run application programs on.</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19B27405-8DC5-408F-BF52-88017D5AB244}" type="slidenum">
              <a:rPr lang="en-US" sz="1200" kern="1200">
                <a:solidFill>
                  <a:prstClr val="black"/>
                </a:solidFill>
                <a:latin typeface="Calibri"/>
                <a:ea typeface="+mn-ea"/>
                <a:cs typeface="+mn-cs"/>
              </a:rPr>
              <a:pPr algn="r" rtl="0"/>
              <a:t>31</a:t>
            </a:fld>
            <a:endParaRPr lang="en-US" sz="1200" kern="1200">
              <a:solidFill>
                <a:prstClr val="black"/>
              </a:solidFill>
              <a:latin typeface="Calibri"/>
              <a:ea typeface="+mn-ea"/>
              <a:cs typeface="+mn-cs"/>
            </a:endParaRPr>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19B27405-8DC5-408F-BF52-88017D5AB244}" type="slidenum">
              <a:rPr lang="en-US" sz="1200" kern="1200">
                <a:solidFill>
                  <a:prstClr val="black"/>
                </a:solidFill>
                <a:latin typeface="Calibri"/>
                <a:ea typeface="+mn-ea"/>
                <a:cs typeface="+mn-cs"/>
              </a:rPr>
              <a:pPr algn="r" rtl="0"/>
              <a:t>32</a:t>
            </a:fld>
            <a:endParaRPr lang="en-US" sz="1200" kern="1200">
              <a:solidFill>
                <a:prstClr val="black"/>
              </a:solidFill>
              <a:latin typeface="Calibri"/>
              <a:ea typeface="+mn-ea"/>
              <a:cs typeface="+mn-cs"/>
            </a:endParaRPr>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9057B-9CEB-4877-A779-CD7A616C0658}" type="slidenum">
              <a:rPr lang="en-US"/>
              <a:pPr/>
              <a:t>33</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above illustrates the worst-case scenario, where hosts A and B are at opposite ends of the network. Suppose host A begins transmitting a frame at time </a:t>
            </a:r>
            <a:r>
              <a:rPr lang="en-US" sz="1200" i="1" kern="1200" baseline="0" dirty="0" smtClean="0">
                <a:solidFill>
                  <a:schemeClr val="tx1"/>
                </a:solidFill>
                <a:latin typeface="+mn-lt"/>
                <a:ea typeface="+mn-ea"/>
                <a:cs typeface="+mn-cs"/>
              </a:rPr>
              <a:t>t, as </a:t>
            </a:r>
            <a:r>
              <a:rPr lang="en-US" sz="1200" kern="1200" baseline="0" dirty="0" smtClean="0">
                <a:solidFill>
                  <a:schemeClr val="tx1"/>
                </a:solidFill>
                <a:latin typeface="+mn-lt"/>
                <a:ea typeface="+mn-ea"/>
                <a:cs typeface="+mn-cs"/>
              </a:rPr>
              <a:t>shown in (a). It takes it one link latency (let’s denote the latency as </a:t>
            </a:r>
            <a:r>
              <a:rPr lang="en-US" sz="1200" i="1" kern="1200" baseline="0" dirty="0" smtClean="0">
                <a:solidFill>
                  <a:schemeClr val="tx1"/>
                </a:solidFill>
                <a:latin typeface="+mn-lt"/>
                <a:ea typeface="+mn-ea"/>
                <a:cs typeface="+mn-cs"/>
              </a:rPr>
              <a:t>d) for the frame to </a:t>
            </a:r>
            <a:r>
              <a:rPr lang="en-US" sz="1200" kern="1200" baseline="0" dirty="0" smtClean="0">
                <a:solidFill>
                  <a:schemeClr val="tx1"/>
                </a:solidFill>
                <a:latin typeface="+mn-lt"/>
                <a:ea typeface="+mn-ea"/>
                <a:cs typeface="+mn-cs"/>
              </a:rPr>
              <a:t>reach host B. Thus, the first bit of A’s frame arrives at B at time </a:t>
            </a:r>
            <a:r>
              <a:rPr lang="en-US" sz="1200" i="1" kern="1200" baseline="0" dirty="0" smtClean="0">
                <a:solidFill>
                  <a:schemeClr val="tx1"/>
                </a:solidFill>
                <a:latin typeface="+mn-lt"/>
                <a:ea typeface="+mn-ea"/>
                <a:cs typeface="+mn-cs"/>
              </a:rPr>
              <a:t>t +d, as shown in (b). </a:t>
            </a:r>
            <a:r>
              <a:rPr lang="en-US" sz="1200" kern="1200" baseline="0" dirty="0" smtClean="0">
                <a:solidFill>
                  <a:schemeClr val="tx1"/>
                </a:solidFill>
                <a:latin typeface="+mn-lt"/>
                <a:ea typeface="+mn-ea"/>
                <a:cs typeface="+mn-cs"/>
              </a:rPr>
              <a:t>Suppose an instant before host A’s frame arrives (i.e., B still sees an idle line), host B begins to transmit its own frame. B’s frame will immediately collide with A’s frame, and this collision will be detected by host B (c). Host B will send the 32-bit jamming sequence, as described above. (B’s frame will be a runt.) Unfortunately, host A will not know that the collision occurred until B’s frame reaches it, which will happen one link latency later, at time </a:t>
            </a:r>
            <a:r>
              <a:rPr lang="en-US" sz="1200" i="1" kern="1200" baseline="0" dirty="0" smtClean="0">
                <a:solidFill>
                  <a:schemeClr val="tx1"/>
                </a:solidFill>
                <a:latin typeface="+mn-lt"/>
                <a:ea typeface="+mn-ea"/>
                <a:cs typeface="+mn-cs"/>
              </a:rPr>
              <a:t>t+2×d, as shown in (d). Host A must continue to transmit until </a:t>
            </a:r>
            <a:r>
              <a:rPr lang="en-US" sz="1200" kern="1200" baseline="0" dirty="0" smtClean="0">
                <a:solidFill>
                  <a:schemeClr val="tx1"/>
                </a:solidFill>
                <a:latin typeface="+mn-lt"/>
                <a:ea typeface="+mn-ea"/>
                <a:cs typeface="+mn-cs"/>
              </a:rPr>
              <a:t>this time in order to detect the collision. In other words, host A must transmit for 2×</a:t>
            </a:r>
            <a:r>
              <a:rPr lang="en-US" sz="1200" i="1" kern="1200" baseline="0" dirty="0" smtClean="0">
                <a:solidFill>
                  <a:schemeClr val="tx1"/>
                </a:solidFill>
                <a:latin typeface="+mn-lt"/>
                <a:ea typeface="+mn-ea"/>
                <a:cs typeface="+mn-cs"/>
              </a:rPr>
              <a:t>d </a:t>
            </a:r>
            <a:r>
              <a:rPr lang="en-US" sz="1200" kern="1200" baseline="0" dirty="0" smtClean="0">
                <a:solidFill>
                  <a:schemeClr val="tx1"/>
                </a:solidFill>
                <a:latin typeface="+mn-lt"/>
                <a:ea typeface="+mn-ea"/>
                <a:cs typeface="+mn-cs"/>
              </a:rPr>
              <a:t>to be sure that it detects all possible collisions.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Considering that a maximally configured Ethernet is 2500 m long, and that there may be up to four repeaters between any two hosts, the round-trip delay has been determined to be 51.2 </a:t>
            </a:r>
            <a:r>
              <a:rPr lang="en-US" sz="1200" kern="1200" baseline="0" dirty="0" err="1" smtClean="0">
                <a:solidFill>
                  <a:schemeClr val="tx1"/>
                </a:solidFill>
                <a:latin typeface="+mn-lt"/>
                <a:ea typeface="+mn-ea"/>
                <a:cs typeface="+mn-cs"/>
              </a:rPr>
              <a:t>μs</a:t>
            </a:r>
            <a:r>
              <a:rPr lang="en-US" sz="1200" kern="1200" baseline="0" dirty="0" smtClean="0">
                <a:solidFill>
                  <a:schemeClr val="tx1"/>
                </a:solidFill>
                <a:latin typeface="+mn-lt"/>
                <a:ea typeface="+mn-ea"/>
                <a:cs typeface="+mn-cs"/>
              </a:rPr>
              <a:t>, which on a 10-Mbps Ethernet corresponds to 512 bits.</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above illustrates the worst-case scenario, where hosts A and B are at opposite ends of the network. Suppose host A begins transmitting a frame at time </a:t>
            </a:r>
            <a:r>
              <a:rPr lang="en-US" sz="1200" i="1" kern="1200" baseline="0" dirty="0" smtClean="0">
                <a:solidFill>
                  <a:schemeClr val="tx1"/>
                </a:solidFill>
                <a:latin typeface="+mn-lt"/>
                <a:ea typeface="+mn-ea"/>
                <a:cs typeface="+mn-cs"/>
              </a:rPr>
              <a:t>t, as </a:t>
            </a:r>
            <a:r>
              <a:rPr lang="en-US" sz="1200" kern="1200" baseline="0" dirty="0" smtClean="0">
                <a:solidFill>
                  <a:schemeClr val="tx1"/>
                </a:solidFill>
                <a:latin typeface="+mn-lt"/>
                <a:ea typeface="+mn-ea"/>
                <a:cs typeface="+mn-cs"/>
              </a:rPr>
              <a:t>shown in (a). It takes it one link latency (let’s denote the latency as </a:t>
            </a:r>
            <a:r>
              <a:rPr lang="en-US" sz="1200" i="1" kern="1200" baseline="0" dirty="0" smtClean="0">
                <a:solidFill>
                  <a:schemeClr val="tx1"/>
                </a:solidFill>
                <a:latin typeface="+mn-lt"/>
                <a:ea typeface="+mn-ea"/>
                <a:cs typeface="+mn-cs"/>
              </a:rPr>
              <a:t>d) for the frame to </a:t>
            </a:r>
            <a:r>
              <a:rPr lang="en-US" sz="1200" kern="1200" baseline="0" dirty="0" smtClean="0">
                <a:solidFill>
                  <a:schemeClr val="tx1"/>
                </a:solidFill>
                <a:latin typeface="+mn-lt"/>
                <a:ea typeface="+mn-ea"/>
                <a:cs typeface="+mn-cs"/>
              </a:rPr>
              <a:t>reach host B. Thus, the first bit of A’s frame arrives at B at time </a:t>
            </a:r>
            <a:r>
              <a:rPr lang="en-US" sz="1200" i="1" kern="1200" baseline="0" dirty="0" smtClean="0">
                <a:solidFill>
                  <a:schemeClr val="tx1"/>
                </a:solidFill>
                <a:latin typeface="+mn-lt"/>
                <a:ea typeface="+mn-ea"/>
                <a:cs typeface="+mn-cs"/>
              </a:rPr>
              <a:t>t +d, as shown in (b). </a:t>
            </a:r>
            <a:r>
              <a:rPr lang="en-US" sz="1200" kern="1200" baseline="0" dirty="0" smtClean="0">
                <a:solidFill>
                  <a:schemeClr val="tx1"/>
                </a:solidFill>
                <a:latin typeface="+mn-lt"/>
                <a:ea typeface="+mn-ea"/>
                <a:cs typeface="+mn-cs"/>
              </a:rPr>
              <a:t>Suppose an instant before host A’s frame arrives (i.e., B still sees an idle line), host B begins to transmit its own frame. B’s frame will immediately collide with A’s frame, and this collision will be detected by host B (c). Host B will send the 32-bit jamming sequence, as described above. (B’s frame will be a runt.) Unfortunately, host A will not know that the collision occurred until B’s frame reaches it, which will happen one link latency later, at time </a:t>
            </a:r>
            <a:r>
              <a:rPr lang="en-US" sz="1200" i="1" kern="1200" baseline="0" dirty="0" smtClean="0">
                <a:solidFill>
                  <a:schemeClr val="tx1"/>
                </a:solidFill>
                <a:latin typeface="+mn-lt"/>
                <a:ea typeface="+mn-ea"/>
                <a:cs typeface="+mn-cs"/>
              </a:rPr>
              <a:t>t+2×d, as shown in (d). Host A must continue to transmit until </a:t>
            </a:r>
            <a:r>
              <a:rPr lang="en-US" sz="1200" kern="1200" baseline="0" dirty="0" smtClean="0">
                <a:solidFill>
                  <a:schemeClr val="tx1"/>
                </a:solidFill>
                <a:latin typeface="+mn-lt"/>
                <a:ea typeface="+mn-ea"/>
                <a:cs typeface="+mn-cs"/>
              </a:rPr>
              <a:t>this time in order to detect the collision. In other words, host A must transmit for 2×</a:t>
            </a:r>
            <a:r>
              <a:rPr lang="en-US" sz="1200" i="1" kern="1200" baseline="0" dirty="0" smtClean="0">
                <a:solidFill>
                  <a:schemeClr val="tx1"/>
                </a:solidFill>
                <a:latin typeface="+mn-lt"/>
                <a:ea typeface="+mn-ea"/>
                <a:cs typeface="+mn-cs"/>
              </a:rPr>
              <a:t>d </a:t>
            </a:r>
            <a:r>
              <a:rPr lang="en-US" sz="1200" kern="1200" baseline="0" dirty="0" smtClean="0">
                <a:solidFill>
                  <a:schemeClr val="tx1"/>
                </a:solidFill>
                <a:latin typeface="+mn-lt"/>
                <a:ea typeface="+mn-ea"/>
                <a:cs typeface="+mn-cs"/>
              </a:rPr>
              <a:t>to be sure that it detects all possible collisions.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Considering that a maximally configured Ethernet is 2500 m long, and that there may be up to four repeaters between any two hosts, the round-trip delay has been determined to be 51.2 </a:t>
            </a:r>
            <a:r>
              <a:rPr lang="en-US" sz="1200" kern="1200" baseline="0" dirty="0" err="1" smtClean="0">
                <a:solidFill>
                  <a:schemeClr val="tx1"/>
                </a:solidFill>
                <a:latin typeface="+mn-lt"/>
                <a:ea typeface="+mn-ea"/>
                <a:cs typeface="+mn-cs"/>
              </a:rPr>
              <a:t>μs</a:t>
            </a:r>
            <a:r>
              <a:rPr lang="en-US" sz="1200" kern="1200" baseline="0" dirty="0" smtClean="0">
                <a:solidFill>
                  <a:schemeClr val="tx1"/>
                </a:solidFill>
                <a:latin typeface="+mn-lt"/>
                <a:ea typeface="+mn-ea"/>
                <a:cs typeface="+mn-cs"/>
              </a:rPr>
              <a:t>, which on a 10-Mbps Ethernet corresponds to 512 bits.</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1051-18FE-4C45-BA3D-23E9282E35AC}" type="slidenum">
              <a:rPr lang="en-US"/>
              <a:pPr/>
              <a:t>36</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Nodes might also be used inside the network as a switch that forwards messages from one link to another, or it might be configured as a router that forwards internet packets from one network to another. In some cases, a network node—most commonly a switch or router inside the network, rather than a host—is implemented by special-purpose hardware.</a:t>
            </a: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Link: Physical medium; Physical medium can be electromagnetic waves (i.e., wireless).</a:t>
            </a:r>
          </a:p>
          <a:p>
            <a:endParaRPr lang="en-US" baseline="0" dirty="0" smtClean="0"/>
          </a:p>
          <a:p>
            <a:r>
              <a:rPr lang="en-US" baseline="0" dirty="0" smtClean="0"/>
              <a:t>These are example of direct link networks, where nodes are directly connected through physical medium. No packet switches are used, and we postpone the discussion of switched networks to Topic 3.</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Courtesy: Textbook – Peterson and Davie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step in turning nodes and links into usable building blocks is to understand how to connect them in such a way that bits can be transmitted from one node to the other. Since it is actually signals that propagate over physical links, the task is to encode the binary data that the source node wants to send</a:t>
            </a:r>
          </a:p>
          <a:p>
            <a:r>
              <a:rPr lang="en-US" sz="1200" kern="1200" baseline="0" dirty="0" smtClean="0">
                <a:solidFill>
                  <a:schemeClr val="tx1"/>
                </a:solidFill>
                <a:latin typeface="+mn-lt"/>
                <a:ea typeface="+mn-ea"/>
                <a:cs typeface="+mn-cs"/>
              </a:rPr>
              <a:t>into the signals that the links are able to carry, and then to decode the signal back into the corresponding binary data at the receiving node. We ignore the details of modulation and assume we are working with two discrete signals: high and low. In practice, these signals might correspond to two different voltages on a copper-based link, or two different power levels on an optical link.</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8</a:t>
            </a:fld>
            <a:endParaRPr lang="en-US" sz="1200" kern="120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node connects to the network via a </a:t>
            </a:r>
            <a:r>
              <a:rPr lang="en-US" sz="1200" i="1" kern="1200" baseline="0" dirty="0" smtClean="0">
                <a:solidFill>
                  <a:schemeClr val="tx1"/>
                </a:solidFill>
                <a:latin typeface="+mn-lt"/>
                <a:ea typeface="+mn-ea"/>
                <a:cs typeface="+mn-cs"/>
              </a:rPr>
              <a:t>network adaptor. This adaptor </a:t>
            </a:r>
            <a:r>
              <a:rPr lang="en-US" sz="1200" kern="1200" baseline="0" dirty="0" smtClean="0">
                <a:solidFill>
                  <a:schemeClr val="tx1"/>
                </a:solidFill>
                <a:latin typeface="+mn-lt"/>
                <a:ea typeface="+mn-ea"/>
                <a:cs typeface="+mn-cs"/>
              </a:rPr>
              <a:t>generally sits on the system’s I/O bus and delivers data between </a:t>
            </a:r>
            <a:r>
              <a:rPr lang="en-US" sz="1200" kern="1200" baseline="0" smtClean="0">
                <a:solidFill>
                  <a:schemeClr val="tx1"/>
                </a:solidFill>
                <a:latin typeface="+mn-lt"/>
                <a:ea typeface="+mn-ea"/>
                <a:cs typeface="+mn-cs"/>
              </a:rPr>
              <a:t>the workstation’s memory </a:t>
            </a:r>
            <a:r>
              <a:rPr lang="en-US" sz="1200" kern="1200" baseline="0" dirty="0" smtClean="0">
                <a:solidFill>
                  <a:schemeClr val="tx1"/>
                </a:solidFill>
                <a:latin typeface="+mn-lt"/>
                <a:ea typeface="+mn-ea"/>
                <a:cs typeface="+mn-cs"/>
              </a:rPr>
              <a:t>and the network link. A software module running on the workstation—the </a:t>
            </a:r>
            <a:r>
              <a:rPr lang="en-US" sz="1200" i="1" kern="1200" baseline="0" dirty="0" smtClean="0">
                <a:solidFill>
                  <a:schemeClr val="tx1"/>
                </a:solidFill>
                <a:latin typeface="+mn-lt"/>
                <a:ea typeface="+mn-ea"/>
                <a:cs typeface="+mn-cs"/>
              </a:rPr>
              <a:t>device driver—manages this adaptor. It issues commands to the adaptor, telling it,</a:t>
            </a:r>
            <a:r>
              <a:rPr lang="en-US" sz="1200" kern="1200" baseline="0" dirty="0" smtClean="0">
                <a:solidFill>
                  <a:schemeClr val="tx1"/>
                </a:solidFill>
                <a:latin typeface="+mn-lt"/>
                <a:ea typeface="+mn-ea"/>
                <a:cs typeface="+mn-cs"/>
              </a:rPr>
              <a:t> for example, from what memory location outgoing data should be transmitted and into what memory location incoming data should be stored.</a:t>
            </a:r>
          </a:p>
          <a:p>
            <a:endParaRPr lang="en-US" sz="1200" i="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nodes you want to connect are in the same room, in the same building, or even on the same site (e.g., a campus), then you can buy a piece of cable and physically string it between the nodes. Exactly what type of cable you choose to install depends on the technology you plan to use to transmit data over the 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these, Category 5 (Cat-5) twisted pair—it uses a thicker gauge than the twisted pair you find in your home—is quickly becoming the within-building norm. Because of the difficulty and cost in pulling new cable through a building, every effort is made to make new technologies use existing cable; Gigabit Ethernet, for example, has been designed to run over Cat-5 wiring. Fiber is typically used to connect buildings at a site.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4/30/2009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4/30/2009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28600" y="6248400"/>
            <a:ext cx="1066800" cy="406400"/>
          </a:xfrm>
        </p:spPr>
        <p:txBody>
          <a:bodyPr/>
          <a:lstStyle>
            <a:lvl1pPr>
              <a:defRPr/>
            </a:lvl1pPr>
          </a:lstStyle>
          <a:p>
            <a:pPr algn="l" rtl="0"/>
            <a:endParaRPr lang="en-US" altLang="en-US" sz="1200" kern="1200">
              <a:solidFill>
                <a:prstClr val="black">
                  <a:tint val="75000"/>
                </a:prstClr>
              </a:solidFill>
              <a:latin typeface="Calibri"/>
              <a:ea typeface="+mn-ea"/>
              <a:cs typeface="+mn-cs"/>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4/30/2009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4/30/2009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4/30/2009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2.bin"/><Relationship Id="rId3" Type="http://schemas.openxmlformats.org/officeDocument/2006/relationships/notesSlide" Target="../notesSlides/notesSlide15.xml"/><Relationship Id="rId21" Type="http://schemas.openxmlformats.org/officeDocument/2006/relationships/oleObject" Target="../embeddings/oleObject15.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7.gif"/><Relationship Id="rId20"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oleObject" Target="../embeddings/oleObject1.bin"/><Relationship Id="rId15" Type="http://schemas.openxmlformats.org/officeDocument/2006/relationships/oleObject" Target="../embeddings/oleObject10.bin"/><Relationship Id="rId10" Type="http://schemas.openxmlformats.org/officeDocument/2006/relationships/oleObject" Target="../embeddings/oleObject5.bin"/><Relationship Id="rId19" Type="http://schemas.openxmlformats.org/officeDocument/2006/relationships/oleObject" Target="../embeddings/oleObject13.bin"/><Relationship Id="rId4" Type="http://schemas.openxmlformats.org/officeDocument/2006/relationships/image" Target="../media/image15.png"/><Relationship Id="rId9" Type="http://schemas.openxmlformats.org/officeDocument/2006/relationships/image" Target="../media/image16.png"/><Relationship Id="rId1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36.jpeg"/></Relationships>
</file>

<file path=ppt/slides/_rels/slide38.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2: Direct Link Network</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60" name="Group 59"/>
          <p:cNvGrpSpPr/>
          <p:nvPr/>
        </p:nvGrpSpPr>
        <p:grpSpPr>
          <a:xfrm>
            <a:off x="76200" y="1066800"/>
            <a:ext cx="9067800" cy="5486400"/>
            <a:chOff x="76200" y="1066800"/>
            <a:chExt cx="9067800" cy="5486400"/>
          </a:xfrm>
        </p:grpSpPr>
        <p:grpSp>
          <p:nvGrpSpPr>
            <p:cNvPr id="30" name="Group 29"/>
            <p:cNvGrpSpPr/>
            <p:nvPr/>
          </p:nvGrpSpPr>
          <p:grpSpPr>
            <a:xfrm>
              <a:off x="76200" y="1066800"/>
              <a:ext cx="9067800" cy="2409587"/>
              <a:chOff x="0" y="829270"/>
              <a:chExt cx="9067800" cy="2409587"/>
            </a:xfrm>
          </p:grpSpPr>
          <p:sp>
            <p:nvSpPr>
              <p:cNvPr id="9" name="Rectangle 8"/>
              <p:cNvSpPr/>
              <p:nvPr/>
            </p:nvSpPr>
            <p:spPr>
              <a:xfrm>
                <a:off x="0" y="1915418"/>
                <a:ext cx="9067800" cy="1323439"/>
              </a:xfrm>
              <a:prstGeom prst="rect">
                <a:avLst/>
              </a:prstGeom>
            </p:spPr>
            <p:txBody>
              <a:bodyPr wrap="square">
                <a:spAutoFit/>
              </a:bodyPr>
              <a:lstStyle/>
              <a:p>
                <a:pPr algn="ctr" rtl="0"/>
                <a:r>
                  <a:rPr lang="en-US" sz="4000" b="1" dirty="0" smtClean="0">
                    <a:ln>
                      <a:solidFill>
                        <a:schemeClr val="accent6">
                          <a:lumMod val="75000"/>
                        </a:schemeClr>
                      </a:solidFill>
                    </a:ln>
                    <a:solidFill>
                      <a:schemeClr val="bg1"/>
                    </a:solidFill>
                    <a:effectLst>
                      <a:outerShdw dir="5040000" algn="tl">
                        <a:srgbClr val="1F497D">
                          <a:lumMod val="75000"/>
                        </a:srgbClr>
                      </a:outerShdw>
                    </a:effectLst>
                    <a:cs typeface="Tahoma" pitchFamily="34" charset="0"/>
                  </a:rPr>
                  <a:t>Link-layer Basics</a:t>
                </a:r>
              </a:p>
              <a:p>
                <a:pPr algn="ctr" rtl="0"/>
                <a:r>
                  <a:rPr lang="en-US" sz="4000" b="1" dirty="0" smtClean="0">
                    <a:ln>
                      <a:solidFill>
                        <a:schemeClr val="accent6">
                          <a:lumMod val="75000"/>
                        </a:schemeClr>
                      </a:solidFill>
                    </a:ln>
                    <a:solidFill>
                      <a:schemeClr val="bg1"/>
                    </a:solidFill>
                    <a:effectLst>
                      <a:outerShdw dir="5040000" algn="tl">
                        <a:srgbClr val="1F497D">
                          <a:lumMod val="75000"/>
                        </a:srgbClr>
                      </a:outerShdw>
                    </a:effectLst>
                    <a:cs typeface="Tahoma" pitchFamily="34" charset="0"/>
                  </a:rPr>
                  <a:t>Ethernet LAN technology</a:t>
                </a:r>
              </a:p>
            </p:txBody>
          </p:sp>
          <p:grpSp>
            <p:nvGrpSpPr>
              <p:cNvPr id="7" name="Group 6"/>
              <p:cNvGrpSpPr/>
              <p:nvPr/>
            </p:nvGrpSpPr>
            <p:grpSpPr>
              <a:xfrm>
                <a:off x="0" y="829270"/>
                <a:ext cx="8077200" cy="923330"/>
                <a:chOff x="0" y="1972270"/>
                <a:chExt cx="8077200" cy="923330"/>
              </a:xfrm>
            </p:grpSpPr>
            <p:sp>
              <p:nvSpPr>
                <p:cNvPr id="6" name="TextBox 5"/>
                <p:cNvSpPr txBox="1"/>
                <p:nvPr/>
              </p:nvSpPr>
              <p:spPr>
                <a:xfrm>
                  <a:off x="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Lecture</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2578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1</a:t>
                  </a:r>
                  <a:endParaRPr lang="en-US" sz="1100" kern="1200" dirty="0">
                    <a:solidFill>
                      <a:schemeClr val="tx1"/>
                    </a:solidFill>
                    <a:latin typeface="Calibri"/>
                    <a:ea typeface="+mn-ea"/>
                    <a:cs typeface="+mn-cs"/>
                  </a:endParaRPr>
                </a:p>
              </p:txBody>
            </p:sp>
          </p:grpSp>
        </p:grpSp>
        <p:grpSp>
          <p:nvGrpSpPr>
            <p:cNvPr id="59" name="Group 58"/>
            <p:cNvGrpSpPr/>
            <p:nvPr/>
          </p:nvGrpSpPr>
          <p:grpSpPr>
            <a:xfrm>
              <a:off x="727253" y="4415135"/>
              <a:ext cx="7558496" cy="2138065"/>
              <a:chOff x="727253" y="3576935"/>
              <a:chExt cx="7558496" cy="2138065"/>
            </a:xfrm>
          </p:grpSpPr>
          <p:grpSp>
            <p:nvGrpSpPr>
              <p:cNvPr id="35"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Sender</a:t>
                  </a:r>
                </a:p>
              </p:txBody>
            </p:sp>
            <p:grpSp>
              <p:nvGrpSpPr>
                <p:cNvPr id="37"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cs typeface="Arial"/>
                      </a:rPr>
                      <a:t> </a:t>
                    </a: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Calibri" pitchFamily="34" charset="0"/>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nvGrpSpPr>
                <p:cNvPr id="47"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FF6600"/>
                      </a:solidFill>
                      <a:latin typeface="Calibri" pitchFamily="34" charset="0"/>
                      <a:cs typeface="Arial"/>
                    </a:rPr>
                    <a:t>Adapter</a:t>
                  </a:r>
                  <a:endParaRPr kumimoji="0" lang="en-US" sz="2400" b="1" i="0" u="none" strike="noStrike" kern="1200" cap="none" spc="0" normalizeH="0" baseline="0" noProof="0" dirty="0" smtClean="0">
                    <a:ln>
                      <a:noFill/>
                    </a:ln>
                    <a:solidFill>
                      <a:srgbClr val="FF6600"/>
                    </a:solidFill>
                    <a:effectLst/>
                    <a:uLnTx/>
                    <a:uFillTx/>
                    <a:latin typeface="Calibri" pitchFamily="34" charset="0"/>
                    <a:cs typeface="Arial"/>
                  </a:endParaRP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6600"/>
                      </a:solidFill>
                      <a:effectLst/>
                      <a:uLnTx/>
                      <a:uFillTx/>
                      <a:latin typeface="Calibri" pitchFamily="34" charset="0"/>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800" b="1" dirty="0" smtClean="0">
                      <a:solidFill>
                        <a:srgbClr val="FF6600"/>
                      </a:solidFill>
                      <a:latin typeface="Calibri" pitchFamily="34" charset="0"/>
                      <a:cs typeface="Arial"/>
                    </a:rPr>
                    <a:t>L</a:t>
                  </a:r>
                  <a:r>
                    <a:rPr kumimoji="0" lang="en-US" sz="2800" b="1" i="0" u="none" strike="noStrike" kern="1200" cap="none" spc="0" normalizeH="0" baseline="0" noProof="0" dirty="0" smtClean="0">
                      <a:ln>
                        <a:noFill/>
                      </a:ln>
                      <a:solidFill>
                        <a:srgbClr val="FF6600"/>
                      </a:solidFill>
                      <a:effectLst/>
                      <a:uLnTx/>
                      <a:uFillTx/>
                      <a:latin typeface="Calibri" pitchFamily="34" charset="0"/>
                      <a:cs typeface="Arial"/>
                    </a:rPr>
                    <a:t>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Which transmission link to use?</a:t>
            </a:r>
            <a:endParaRPr lang="th-TH" sz="4300" b="1" dirty="0">
              <a:ln>
                <a:solidFill>
                  <a:prstClr val="black"/>
                </a:solidFill>
              </a:ln>
              <a:solidFill>
                <a:prstClr val="white"/>
              </a:solidFill>
              <a:latin typeface="Tahoma" pitchFamily="34" charset="0"/>
              <a:cs typeface="Tahoma" pitchFamily="34" charset="0"/>
            </a:endParaRPr>
          </a:p>
        </p:txBody>
      </p:sp>
      <p:pic>
        <p:nvPicPr>
          <p:cNvPr id="8194" name="Picture 2"/>
          <p:cNvPicPr>
            <a:picLocks noChangeAspect="1" noChangeArrowheads="1"/>
          </p:cNvPicPr>
          <p:nvPr/>
        </p:nvPicPr>
        <p:blipFill>
          <a:blip r:embed="rId3"/>
          <a:srcRect/>
          <a:stretch>
            <a:fillRect/>
          </a:stretch>
        </p:blipFill>
        <p:spPr bwMode="auto">
          <a:xfrm>
            <a:off x="181820" y="1438275"/>
            <a:ext cx="8809780" cy="3667125"/>
          </a:xfrm>
          <a:prstGeom prst="rect">
            <a:avLst/>
          </a:prstGeom>
          <a:noFill/>
          <a:ln w="9525">
            <a:noFill/>
            <a:miter lim="800000"/>
            <a:headEnd/>
            <a:tailEnd/>
          </a:ln>
          <a:effectLst/>
        </p:spPr>
      </p:pic>
      <p:sp>
        <p:nvSpPr>
          <p:cNvPr id="7" name="Rectangle 6"/>
          <p:cNvSpPr/>
          <p:nvPr/>
        </p:nvSpPr>
        <p:spPr>
          <a:xfrm>
            <a:off x="0" y="5206425"/>
            <a:ext cx="9129423" cy="584775"/>
          </a:xfrm>
          <a:prstGeom prst="rect">
            <a:avLst/>
          </a:prstGeom>
          <a:solidFill>
            <a:sysClr val="window" lastClr="FFFFFF">
              <a:lumMod val="75000"/>
            </a:sys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prstClr val="black"/>
                </a:solidFill>
                <a:effectLst/>
                <a:uLnTx/>
                <a:uFillTx/>
                <a:latin typeface="Calibri"/>
                <a:ea typeface="+mn-ea"/>
                <a:cs typeface="+mn-cs"/>
              </a:rPr>
              <a:t>Wired LAN</a:t>
            </a:r>
            <a:endParaRPr kumimoji="0" lang="en-US" sz="4000" b="1" i="0" u="none" strike="noStrike" kern="1200" cap="none" spc="0" normalizeH="0" baseline="0" noProof="0" dirty="0" smtClean="0">
              <a:ln>
                <a:solidFill>
                  <a:prstClr val="white"/>
                </a:solid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Encoding</a:t>
            </a:r>
            <a:endParaRPr lang="th-TH" sz="4400" b="1" dirty="0">
              <a:ln>
                <a:solidFill>
                  <a:prstClr val="black"/>
                </a:solidFill>
              </a:ln>
              <a:solidFill>
                <a:prstClr val="white"/>
              </a:solidFill>
              <a:latin typeface="Tahoma" pitchFamily="34" charset="0"/>
              <a:cs typeface="Tahoma" pitchFamily="34" charset="0"/>
            </a:endParaRPr>
          </a:p>
        </p:txBody>
      </p:sp>
      <p:pic>
        <p:nvPicPr>
          <p:cNvPr id="3075" name="Picture 3"/>
          <p:cNvPicPr>
            <a:picLocks noChangeAspect="1" noChangeArrowheads="1"/>
          </p:cNvPicPr>
          <p:nvPr/>
        </p:nvPicPr>
        <p:blipFill>
          <a:blip r:embed="rId3"/>
          <a:srcRect r="1603"/>
          <a:stretch>
            <a:fillRect/>
          </a:stretch>
        </p:blipFill>
        <p:spPr bwMode="auto">
          <a:xfrm>
            <a:off x="76200" y="2000250"/>
            <a:ext cx="8991600" cy="2647950"/>
          </a:xfrm>
          <a:prstGeom prst="rect">
            <a:avLst/>
          </a:prstGeom>
          <a:noFill/>
          <a:ln w="9525">
            <a:noFill/>
            <a:miter lim="800000"/>
            <a:headEnd/>
            <a:tailEnd/>
          </a:ln>
          <a:effectLst/>
        </p:spPr>
      </p:pic>
      <p:sp>
        <p:nvSpPr>
          <p:cNvPr id="6" name="Rectangle 5"/>
          <p:cNvSpPr/>
          <p:nvPr/>
        </p:nvSpPr>
        <p:spPr>
          <a:xfrm>
            <a:off x="0" y="1000780"/>
            <a:ext cx="9144000" cy="523220"/>
          </a:xfrm>
          <a:prstGeom prst="rect">
            <a:avLst/>
          </a:prstGeom>
          <a:solidFill>
            <a:sysClr val="window" lastClr="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How to</a:t>
            </a:r>
            <a:r>
              <a:rPr kumimoji="0" lang="en-US" sz="2800" b="1" i="0" u="none" strike="noStrike" kern="1200" cap="none" spc="0" normalizeH="0" noProof="0" dirty="0" smtClean="0">
                <a:ln>
                  <a:solidFill>
                    <a:sysClr val="windowText" lastClr="000000"/>
                  </a:solidFill>
                </a:ln>
                <a:solidFill>
                  <a:srgbClr val="FF6600"/>
                </a:solidFill>
                <a:effectLst/>
                <a:uLnTx/>
                <a:uFillTx/>
                <a:latin typeface="Calibri"/>
                <a:ea typeface="+mn-ea"/>
                <a:cs typeface="+mn-cs"/>
              </a:rPr>
              <a:t> encode bits into signals that the link can carry</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Framing</a:t>
            </a:r>
            <a:endParaRPr lang="th-TH" sz="4400" b="1" dirty="0">
              <a:ln>
                <a:solidFill>
                  <a:prstClr val="black"/>
                </a:solidFill>
              </a:ln>
              <a:solidFill>
                <a:prstClr val="white"/>
              </a:solidFill>
              <a:latin typeface="Tahoma" pitchFamily="34" charset="0"/>
              <a:cs typeface="Tahoma" pitchFamily="34" charset="0"/>
            </a:endParaRPr>
          </a:p>
        </p:txBody>
      </p:sp>
      <p:pic>
        <p:nvPicPr>
          <p:cNvPr id="3" name="Picture 2"/>
          <p:cNvPicPr>
            <a:picLocks noChangeAspect="1" noChangeArrowheads="1"/>
          </p:cNvPicPr>
          <p:nvPr/>
        </p:nvPicPr>
        <p:blipFill>
          <a:blip r:embed="rId3"/>
          <a:srcRect/>
          <a:stretch>
            <a:fillRect/>
          </a:stretch>
        </p:blipFill>
        <p:spPr bwMode="auto">
          <a:xfrm>
            <a:off x="76200" y="1981200"/>
            <a:ext cx="8933853"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Error Detection</a:t>
            </a:r>
            <a:endParaRPr lang="th-TH" sz="4400" b="1" dirty="0">
              <a:ln>
                <a:solidFill>
                  <a:prstClr val="black"/>
                </a:solidFill>
              </a:ln>
              <a:solidFill>
                <a:prstClr val="white"/>
              </a:solidFill>
              <a:latin typeface="Tahoma" pitchFamily="34" charset="0"/>
              <a:cs typeface="Tahoma" pitchFamily="34" charset="0"/>
            </a:endParaRPr>
          </a:p>
        </p:txBody>
      </p:sp>
      <p:sp>
        <p:nvSpPr>
          <p:cNvPr id="3" name="Rectangle 3"/>
          <p:cNvSpPr txBox="1">
            <a:spLocks noChangeArrowheads="1"/>
          </p:cNvSpPr>
          <p:nvPr/>
        </p:nvSpPr>
        <p:spPr bwMode="auto">
          <a:xfrm>
            <a:off x="152400" y="914400"/>
            <a:ext cx="8991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ctr" defTabSz="914400" rtl="0" eaLnBrk="0" fontAlgn="base" latinLnBrk="0" hangingPunct="0">
              <a:lnSpc>
                <a:spcPct val="150000"/>
              </a:lnSpc>
              <a:spcBef>
                <a:spcPct val="20000"/>
              </a:spcBef>
              <a:spcAft>
                <a:spcPct val="0"/>
              </a:spcAft>
              <a:buClr>
                <a:srgbClr val="FF6600"/>
              </a:buClr>
              <a:buSzPct val="85000"/>
              <a:tabLst/>
              <a:defRPr/>
            </a:pP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Basic mechanism is to add redundancy to determine errors</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a:t>
            </a:r>
            <a:endPar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endParaRPr>
          </a:p>
        </p:txBody>
      </p:sp>
      <p:pic>
        <p:nvPicPr>
          <p:cNvPr id="4" name="Picture 3" descr="521 Error Detection"/>
          <p:cNvPicPr>
            <a:picLocks noChangeAspect="1" noChangeArrowheads="1"/>
          </p:cNvPicPr>
          <p:nvPr/>
        </p:nvPicPr>
        <p:blipFill>
          <a:blip r:embed="rId3"/>
          <a:srcRect/>
          <a:stretch>
            <a:fillRect/>
          </a:stretch>
        </p:blipFill>
        <p:spPr bwMode="auto">
          <a:xfrm>
            <a:off x="990600" y="1981200"/>
            <a:ext cx="7282852" cy="39941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Reliable Transmission</a:t>
            </a:r>
            <a:endParaRPr lang="th-TH" sz="4400" b="1" dirty="0">
              <a:ln>
                <a:solidFill>
                  <a:prstClr val="black"/>
                </a:solidFill>
              </a:ln>
              <a:solidFill>
                <a:prstClr val="white"/>
              </a:solidFill>
              <a:latin typeface="Tahoma" pitchFamily="34" charset="0"/>
              <a:cs typeface="Tahoma" pitchFamily="34" charset="0"/>
            </a:endParaRPr>
          </a:p>
        </p:txBody>
      </p:sp>
      <p:pic>
        <p:nvPicPr>
          <p:cNvPr id="9218" name="Picture 2"/>
          <p:cNvPicPr>
            <a:picLocks noChangeAspect="1" noChangeArrowheads="1"/>
          </p:cNvPicPr>
          <p:nvPr/>
        </p:nvPicPr>
        <p:blipFill>
          <a:blip r:embed="rId3"/>
          <a:srcRect/>
          <a:stretch>
            <a:fillRect/>
          </a:stretch>
        </p:blipFill>
        <p:spPr bwMode="auto">
          <a:xfrm>
            <a:off x="5395913" y="1664768"/>
            <a:ext cx="3671887" cy="4202632"/>
          </a:xfrm>
          <a:prstGeom prst="rect">
            <a:avLst/>
          </a:prstGeom>
          <a:noFill/>
          <a:ln w="9525">
            <a:noFill/>
            <a:miter lim="800000"/>
            <a:headEnd/>
            <a:tailEnd/>
          </a:ln>
          <a:effectLst/>
        </p:spPr>
      </p:pic>
      <p:grpSp>
        <p:nvGrpSpPr>
          <p:cNvPr id="8" name="Group 7"/>
          <p:cNvGrpSpPr/>
          <p:nvPr/>
        </p:nvGrpSpPr>
        <p:grpSpPr>
          <a:xfrm>
            <a:off x="152400" y="1600200"/>
            <a:ext cx="5334000" cy="3695700"/>
            <a:chOff x="152400" y="3962400"/>
            <a:chExt cx="5334000" cy="3695700"/>
          </a:xfrm>
        </p:grpSpPr>
        <p:sp>
          <p:nvSpPr>
            <p:cNvPr id="4" name="Rectangle 3"/>
            <p:cNvSpPr txBox="1">
              <a:spLocks noChangeArrowheads="1"/>
            </p:cNvSpPr>
            <p:nvPr/>
          </p:nvSpPr>
          <p:spPr bwMode="auto">
            <a:xfrm>
              <a:off x="152400" y="3962400"/>
              <a:ext cx="53340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85000"/>
                <a:tabLst/>
                <a:defRPr/>
              </a:pP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Fundamental mechanisms:</a:t>
              </a:r>
            </a:p>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Acknowledgements</a:t>
              </a:r>
            </a:p>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Timeouts</a:t>
              </a:r>
            </a:p>
          </p:txBody>
        </p:sp>
        <p:sp>
          <p:nvSpPr>
            <p:cNvPr id="5" name="Rectangle 4"/>
            <p:cNvSpPr/>
            <p:nvPr/>
          </p:nvSpPr>
          <p:spPr>
            <a:xfrm>
              <a:off x="152401" y="6868180"/>
              <a:ext cx="5181599" cy="523220"/>
            </a:xfrm>
            <a:prstGeom prst="rect">
              <a:avLst/>
            </a:prstGeom>
            <a:solidFill>
              <a:sysClr val="window" lastClr="FFFFFF">
                <a:lumMod val="75000"/>
              </a:sys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Calibri"/>
                  <a:ea typeface="+mn-ea"/>
                  <a:cs typeface="+mn-cs"/>
                </a:rPr>
                <a:t>Automatic</a:t>
              </a:r>
              <a:r>
                <a:rPr kumimoji="0" lang="en-US" sz="2800" b="1" i="0" u="none" strike="noStrike" kern="1200" cap="none" spc="0" normalizeH="0" noProof="0" dirty="0" smtClean="0">
                  <a:ln>
                    <a:noFill/>
                  </a:ln>
                  <a:solidFill>
                    <a:prstClr val="black"/>
                  </a:solidFill>
                  <a:effectLst/>
                  <a:uLnTx/>
                  <a:uFillTx/>
                  <a:latin typeface="Calibri"/>
                  <a:ea typeface="+mn-ea"/>
                  <a:cs typeface="+mn-cs"/>
                </a:rPr>
                <a:t> Repeat Request </a:t>
              </a:r>
              <a:r>
                <a:rPr kumimoji="0" lang="en-US" sz="2800" b="1" i="0" u="none" strike="noStrike" kern="1200" cap="none" spc="0" normalizeH="0" noProof="0" dirty="0" smtClean="0">
                  <a:ln>
                    <a:solidFill>
                      <a:schemeClr val="tx1"/>
                    </a:solidFill>
                  </a:ln>
                  <a:solidFill>
                    <a:schemeClr val="accent2"/>
                  </a:solidFill>
                  <a:effectLst/>
                  <a:uLnTx/>
                  <a:uFillTx/>
                  <a:latin typeface="Calibri"/>
                  <a:ea typeface="+mn-ea"/>
                  <a:cs typeface="+mn-cs"/>
                </a:rPr>
                <a:t>(ARQ)</a:t>
              </a:r>
              <a:endParaRPr kumimoji="0" lang="en-US" sz="3600" b="1" i="0" u="none" strike="noStrike" kern="1200" cap="none" spc="0" normalizeH="0" baseline="0" noProof="0" dirty="0" smtClean="0">
                <a:ln>
                  <a:solidFill>
                    <a:schemeClr val="tx1"/>
                  </a:solidFill>
                </a:ln>
                <a:solidFill>
                  <a:schemeClr val="accent2"/>
                </a:solidFill>
                <a:effectLst/>
                <a:uLnTx/>
                <a:uFillTx/>
                <a:latin typeface="Calibri"/>
                <a:ea typeface="+mn-ea"/>
                <a:cs typeface="+mn-cs"/>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362200"/>
            <a:ext cx="9144000" cy="1608133"/>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solidFill>
                  <a:schemeClr val="tx2"/>
                </a:solidFill>
                <a:latin typeface="Tahoma" pitchFamily="34" charset="0"/>
                <a:cs typeface="Tahoma" pitchFamily="34" charset="0"/>
              </a:rPr>
              <a:t>Shared access networks:</a:t>
            </a:r>
          </a:p>
          <a:p>
            <a:pPr algn="ctr" rtl="0"/>
            <a:endParaRPr lang="en-US" sz="1050" b="1" dirty="0" smtClean="0">
              <a:ln>
                <a:solidFill>
                  <a:schemeClr val="bg1"/>
                </a:solidFill>
              </a:ln>
              <a:latin typeface="Tahoma" pitchFamily="34" charset="0"/>
              <a:cs typeface="Tahoma" pitchFamily="34" charset="0"/>
            </a:endParaRPr>
          </a:p>
          <a:p>
            <a:pPr algn="ctr" rtl="0"/>
            <a:r>
              <a:rPr lang="en-US" sz="4000" b="1" dirty="0" smtClean="0">
                <a:ln>
                  <a:solidFill>
                    <a:prstClr val="black"/>
                  </a:solidFill>
                </a:ln>
                <a:solidFill>
                  <a:schemeClr val="bg1"/>
                </a:solidFill>
                <a:latin typeface="Tahoma" pitchFamily="34" charset="0"/>
                <a:cs typeface="Tahoma" pitchFamily="34" charset="0"/>
              </a:rPr>
              <a:t>Ethernet</a:t>
            </a:r>
            <a:endParaRPr lang="th-TH" sz="40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4" descr="5"/>
          <p:cNvPicPr>
            <a:picLocks noChangeAspect="1" noChangeArrowheads="1"/>
          </p:cNvPicPr>
          <p:nvPr/>
        </p:nvPicPr>
        <p:blipFill>
          <a:blip r:embed="rId4"/>
          <a:srcRect l="74028" b="57696"/>
          <a:stretch>
            <a:fillRect/>
          </a:stretch>
        </p:blipFill>
        <p:spPr bwMode="auto">
          <a:xfrm>
            <a:off x="5715000" y="4645534"/>
            <a:ext cx="2514600" cy="1374266"/>
          </a:xfrm>
          <a:prstGeom prst="rect">
            <a:avLst/>
          </a:prstGeom>
          <a:noFill/>
        </p:spPr>
      </p:pic>
      <p:sp>
        <p:nvSpPr>
          <p:cNvPr id="167944" name="Text Box 8"/>
          <p:cNvSpPr txBox="1">
            <a:spLocks noChangeArrowheads="1"/>
          </p:cNvSpPr>
          <p:nvPr/>
        </p:nvSpPr>
        <p:spPr bwMode="auto">
          <a:xfrm>
            <a:off x="5029200" y="5867400"/>
            <a:ext cx="3981252" cy="830997"/>
          </a:xfrm>
          <a:prstGeom prst="rect">
            <a:avLst/>
          </a:prstGeom>
          <a:noFill/>
          <a:ln w="9525">
            <a:noFill/>
            <a:miter lim="800000"/>
            <a:headEnd/>
            <a:tailEnd/>
          </a:ln>
          <a:effectLst/>
        </p:spPr>
        <p:txBody>
          <a:bodyPr wrap="square">
            <a:spAutoFit/>
          </a:bodyPr>
          <a:lstStyle/>
          <a:p>
            <a:pPr algn="ctr"/>
            <a:r>
              <a:rPr lang="en-US" sz="2400" b="1" i="0" dirty="0" smtClean="0">
                <a:latin typeface="Tahoma" pitchFamily="34" charset="0"/>
                <a:cs typeface="Tahoma" pitchFamily="34" charset="0"/>
              </a:rPr>
              <a:t>Shared acoustical waves</a:t>
            </a:r>
          </a:p>
          <a:p>
            <a:pPr algn="ctr"/>
            <a:r>
              <a:rPr lang="en-US" sz="2400" dirty="0" smtClean="0">
                <a:ln>
                  <a:solidFill>
                    <a:schemeClr val="tx1"/>
                  </a:solidFill>
                </a:ln>
                <a:solidFill>
                  <a:srgbClr val="FF6600"/>
                </a:solidFill>
                <a:latin typeface="Tahoma" pitchFamily="34" charset="0"/>
                <a:cs typeface="Tahoma" pitchFamily="34" charset="0"/>
              </a:rPr>
              <a:t>(Humans at a party)</a:t>
            </a:r>
          </a:p>
        </p:txBody>
      </p:sp>
      <p:grpSp>
        <p:nvGrpSpPr>
          <p:cNvPr id="111" name="Group 110"/>
          <p:cNvGrpSpPr/>
          <p:nvPr/>
        </p:nvGrpSpPr>
        <p:grpSpPr>
          <a:xfrm>
            <a:off x="4534920" y="1066799"/>
            <a:ext cx="4584125" cy="2507398"/>
            <a:chOff x="3367100" y="609599"/>
            <a:chExt cx="4584125" cy="2507398"/>
          </a:xfrm>
        </p:grpSpPr>
        <p:sp>
          <p:nvSpPr>
            <p:cNvPr id="167942" name="Text Box 6"/>
            <p:cNvSpPr txBox="1">
              <a:spLocks noChangeArrowheads="1"/>
            </p:cNvSpPr>
            <p:nvPr/>
          </p:nvSpPr>
          <p:spPr bwMode="auto">
            <a:xfrm>
              <a:off x="5232980" y="2286000"/>
              <a:ext cx="2718245" cy="830997"/>
            </a:xfrm>
            <a:prstGeom prst="rect">
              <a:avLst/>
            </a:prstGeom>
            <a:noFill/>
            <a:ln w="9525">
              <a:noFill/>
              <a:miter lim="800000"/>
              <a:headEnd/>
              <a:tailEnd/>
            </a:ln>
            <a:effectLst/>
          </p:spPr>
          <p:txBody>
            <a:bodyPr wrap="none">
              <a:spAutoFit/>
            </a:bodyPr>
            <a:lstStyle/>
            <a:p>
              <a:pPr algn="ctr"/>
              <a:r>
                <a:rPr lang="en-US" sz="2400" b="1" dirty="0" smtClean="0">
                  <a:latin typeface="Tahoma" pitchFamily="34" charset="0"/>
                  <a:cs typeface="Tahoma" pitchFamily="34" charset="0"/>
                </a:rPr>
                <a:t>S</a:t>
              </a:r>
              <a:r>
                <a:rPr lang="en-US" sz="2400" b="1" i="0" dirty="0" smtClean="0">
                  <a:latin typeface="Tahoma" pitchFamily="34" charset="0"/>
                  <a:cs typeface="Tahoma" pitchFamily="34" charset="0"/>
                </a:rPr>
                <a:t>hared RF </a:t>
              </a:r>
              <a:r>
                <a:rPr lang="en-US" sz="2400" i="0" dirty="0" smtClean="0">
                  <a:latin typeface="Tahoma" pitchFamily="34" charset="0"/>
                  <a:cs typeface="Tahoma" pitchFamily="34" charset="0"/>
                </a:rPr>
                <a:t> </a:t>
              </a:r>
            </a:p>
            <a:p>
              <a:pPr algn="ctr"/>
              <a:r>
                <a:rPr lang="en-US" sz="2400" dirty="0" smtClean="0">
                  <a:ln>
                    <a:solidFill>
                      <a:schemeClr val="tx1"/>
                    </a:solidFill>
                  </a:ln>
                  <a:solidFill>
                    <a:srgbClr val="FF6600"/>
                  </a:solidFill>
                  <a:latin typeface="Tahoma" pitchFamily="34" charset="0"/>
                  <a:cs typeface="Tahoma" pitchFamily="34" charset="0"/>
                </a:rPr>
                <a:t>(e.g., 802.11 </a:t>
              </a:r>
              <a:r>
                <a:rPr lang="en-US" sz="2400" dirty="0" err="1" smtClean="0">
                  <a:ln>
                    <a:solidFill>
                      <a:schemeClr val="tx1"/>
                    </a:solidFill>
                  </a:ln>
                  <a:solidFill>
                    <a:srgbClr val="FF6600"/>
                  </a:solidFill>
                  <a:latin typeface="Tahoma" pitchFamily="34" charset="0"/>
                  <a:cs typeface="Tahoma" pitchFamily="34" charset="0"/>
                </a:rPr>
                <a:t>WiFi</a:t>
              </a:r>
              <a:r>
                <a:rPr lang="en-US" sz="2400" dirty="0" smtClean="0">
                  <a:ln>
                    <a:solidFill>
                      <a:schemeClr val="tx1"/>
                    </a:solidFill>
                  </a:ln>
                  <a:solidFill>
                    <a:srgbClr val="FF6600"/>
                  </a:solidFill>
                  <a:latin typeface="Tahoma" pitchFamily="34" charset="0"/>
                  <a:cs typeface="Tahoma" pitchFamily="34" charset="0"/>
                </a:rPr>
                <a:t>)</a:t>
              </a:r>
            </a:p>
          </p:txBody>
        </p:sp>
        <p:grpSp>
          <p:nvGrpSpPr>
            <p:cNvPr id="110" name="Group 109"/>
            <p:cNvGrpSpPr/>
            <p:nvPr/>
          </p:nvGrpSpPr>
          <p:grpSpPr>
            <a:xfrm>
              <a:off x="3367100" y="609599"/>
              <a:ext cx="2424105" cy="2286001"/>
              <a:chOff x="3336786" y="920086"/>
              <a:chExt cx="2149619" cy="1899314"/>
            </a:xfrm>
          </p:grpSpPr>
          <p:graphicFrame>
            <p:nvGraphicFramePr>
              <p:cNvPr id="167988" name="Object 52"/>
              <p:cNvGraphicFramePr>
                <a:graphicFrameLocks noChangeAspect="1"/>
              </p:cNvGraphicFramePr>
              <p:nvPr/>
            </p:nvGraphicFramePr>
            <p:xfrm>
              <a:off x="4463345" y="2312916"/>
              <a:ext cx="325329" cy="283994"/>
            </p:xfrm>
            <a:graphic>
              <a:graphicData uri="http://schemas.openxmlformats.org/presentationml/2006/ole">
                <p:oleObj spid="_x0000_s10253" name="Clip" r:id="rId5" imgW="819000" imgH="847800" progId="">
                  <p:embed/>
                </p:oleObj>
              </a:graphicData>
            </a:graphic>
          </p:graphicFrame>
          <p:grpSp>
            <p:nvGrpSpPr>
              <p:cNvPr id="109" name="Group 108"/>
              <p:cNvGrpSpPr/>
              <p:nvPr/>
            </p:nvGrpSpPr>
            <p:grpSpPr>
              <a:xfrm>
                <a:off x="3336786" y="920086"/>
                <a:ext cx="2149619" cy="1899314"/>
                <a:chOff x="3520068" y="1605103"/>
                <a:chExt cx="1049337" cy="1069100"/>
              </a:xfrm>
            </p:grpSpPr>
            <p:graphicFrame>
              <p:nvGraphicFramePr>
                <p:cNvPr id="167985" name="Object 49"/>
                <p:cNvGraphicFramePr>
                  <a:graphicFrameLocks noChangeAspect="1"/>
                </p:cNvGraphicFramePr>
                <p:nvPr/>
              </p:nvGraphicFramePr>
              <p:xfrm>
                <a:off x="4231268" y="2015390"/>
                <a:ext cx="254348" cy="300782"/>
              </p:xfrm>
              <a:graphic>
                <a:graphicData uri="http://schemas.openxmlformats.org/presentationml/2006/ole">
                  <p:oleObj spid="_x0000_s10255" name="Clip" r:id="rId6" imgW="819000" imgH="847800" progId="">
                    <p:embed/>
                  </p:oleObj>
                </a:graphicData>
              </a:graphic>
            </p:graphicFrame>
            <p:graphicFrame>
              <p:nvGraphicFramePr>
                <p:cNvPr id="167986" name="Object 50"/>
                <p:cNvGraphicFramePr>
                  <a:graphicFrameLocks noChangeAspect="1"/>
                </p:cNvGraphicFramePr>
                <p:nvPr/>
              </p:nvGraphicFramePr>
              <p:xfrm>
                <a:off x="4271477" y="2104985"/>
                <a:ext cx="232841" cy="251718"/>
              </p:xfrm>
              <a:graphic>
                <a:graphicData uri="http://schemas.openxmlformats.org/presentationml/2006/ole">
                  <p:oleObj spid="_x0000_s10256" name="Clip" r:id="rId7" imgW="1266840" imgH="1200240" progId="">
                    <p:embed/>
                  </p:oleObj>
                </a:graphicData>
              </a:graphic>
            </p:graphicFrame>
            <p:graphicFrame>
              <p:nvGraphicFramePr>
                <p:cNvPr id="167989" name="Object 53"/>
                <p:cNvGraphicFramePr>
                  <a:graphicFrameLocks noChangeAspect="1"/>
                </p:cNvGraphicFramePr>
                <p:nvPr/>
              </p:nvGraphicFramePr>
              <p:xfrm>
                <a:off x="4025524" y="2436534"/>
                <a:ext cx="297819" cy="237669"/>
              </p:xfrm>
              <a:graphic>
                <a:graphicData uri="http://schemas.openxmlformats.org/presentationml/2006/ole">
                  <p:oleObj spid="_x0000_s10254" name="Clip" r:id="rId8" imgW="1266840" imgH="1200240" progId="">
                    <p:embed/>
                  </p:oleObj>
                </a:graphicData>
              </a:graphic>
            </p:graphicFrame>
            <p:pic>
              <p:nvPicPr>
                <p:cNvPr id="168117" name="Picture 181" descr="31u_bnrz[1]"/>
                <p:cNvPicPr>
                  <a:picLocks noChangeAspect="1" noChangeArrowheads="1"/>
                </p:cNvPicPr>
                <p:nvPr/>
              </p:nvPicPr>
              <p:blipFill>
                <a:blip r:embed="rId9"/>
                <a:srcRect/>
                <a:stretch>
                  <a:fillRect/>
                </a:stretch>
              </p:blipFill>
              <p:spPr bwMode="auto">
                <a:xfrm>
                  <a:off x="3937580" y="1932840"/>
                  <a:ext cx="192087" cy="276225"/>
                </a:xfrm>
                <a:prstGeom prst="rect">
                  <a:avLst/>
                </a:prstGeom>
                <a:noFill/>
              </p:spPr>
            </p:pic>
            <p:sp>
              <p:nvSpPr>
                <p:cNvPr id="168118" name="Freeform 182"/>
                <p:cNvSpPr>
                  <a:spLocks/>
                </p:cNvSpPr>
                <p:nvPr/>
              </p:nvSpPr>
              <p:spPr bwMode="auto">
                <a:xfrm>
                  <a:off x="3931230" y="1824890"/>
                  <a:ext cx="52387" cy="61912"/>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19" name="Freeform 183"/>
                <p:cNvSpPr>
                  <a:spLocks/>
                </p:cNvSpPr>
                <p:nvPr/>
              </p:nvSpPr>
              <p:spPr bwMode="auto">
                <a:xfrm>
                  <a:off x="4020130" y="1823303"/>
                  <a:ext cx="34925" cy="47625"/>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20" name="Freeform 184"/>
                <p:cNvSpPr>
                  <a:spLocks/>
                </p:cNvSpPr>
                <p:nvPr/>
              </p:nvSpPr>
              <p:spPr bwMode="auto">
                <a:xfrm>
                  <a:off x="3897893" y="1812190"/>
                  <a:ext cx="85725" cy="100012"/>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21" name="Freeform 185"/>
                <p:cNvSpPr>
                  <a:spLocks/>
                </p:cNvSpPr>
                <p:nvPr/>
              </p:nvSpPr>
              <p:spPr bwMode="auto">
                <a:xfrm>
                  <a:off x="4018543" y="1809015"/>
                  <a:ext cx="74612" cy="66675"/>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22" name="Freeform 186"/>
                <p:cNvSpPr>
                  <a:spLocks/>
                </p:cNvSpPr>
                <p:nvPr/>
              </p:nvSpPr>
              <p:spPr bwMode="auto">
                <a:xfrm>
                  <a:off x="3866143" y="1840765"/>
                  <a:ext cx="30162" cy="61912"/>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23" name="Freeform 187"/>
                <p:cNvSpPr>
                  <a:spLocks/>
                </p:cNvSpPr>
                <p:nvPr/>
              </p:nvSpPr>
              <p:spPr bwMode="auto">
                <a:xfrm>
                  <a:off x="4078868" y="1804253"/>
                  <a:ext cx="65087" cy="82550"/>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sz="3200">
                    <a:latin typeface="Tahoma" pitchFamily="34" charset="0"/>
                    <a:cs typeface="Tahoma" pitchFamily="34" charset="0"/>
                  </a:endParaRPr>
                </a:p>
              </p:txBody>
            </p:sp>
            <p:sp>
              <p:nvSpPr>
                <p:cNvPr id="168124" name="Freeform 188"/>
                <p:cNvSpPr>
                  <a:spLocks/>
                </p:cNvSpPr>
                <p:nvPr/>
              </p:nvSpPr>
              <p:spPr bwMode="auto">
                <a:xfrm>
                  <a:off x="4007430" y="1901090"/>
                  <a:ext cx="22225" cy="49212"/>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25" name="Freeform 189"/>
                <p:cNvSpPr>
                  <a:spLocks/>
                </p:cNvSpPr>
                <p:nvPr/>
              </p:nvSpPr>
              <p:spPr bwMode="auto">
                <a:xfrm>
                  <a:off x="3997905" y="1874103"/>
                  <a:ext cx="11112" cy="25400"/>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26" name="Freeform 190"/>
                <p:cNvSpPr>
                  <a:spLocks/>
                </p:cNvSpPr>
                <p:nvPr/>
              </p:nvSpPr>
              <p:spPr bwMode="auto">
                <a:xfrm>
                  <a:off x="3988380" y="1856640"/>
                  <a:ext cx="9525" cy="14287"/>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27" name="Freeform 191"/>
                <p:cNvSpPr>
                  <a:spLocks/>
                </p:cNvSpPr>
                <p:nvPr/>
              </p:nvSpPr>
              <p:spPr bwMode="auto">
                <a:xfrm>
                  <a:off x="3980443" y="1843940"/>
                  <a:ext cx="12700" cy="9525"/>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28" name="Freeform 192"/>
                <p:cNvSpPr>
                  <a:spLocks/>
                </p:cNvSpPr>
                <p:nvPr/>
              </p:nvSpPr>
              <p:spPr bwMode="auto">
                <a:xfrm>
                  <a:off x="3916943" y="1828065"/>
                  <a:ext cx="52387" cy="61912"/>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29" name="Freeform 193"/>
                <p:cNvSpPr>
                  <a:spLocks/>
                </p:cNvSpPr>
                <p:nvPr/>
              </p:nvSpPr>
              <p:spPr bwMode="auto">
                <a:xfrm>
                  <a:off x="4005843" y="1828065"/>
                  <a:ext cx="34925" cy="47625"/>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30" name="Freeform 194"/>
                <p:cNvSpPr>
                  <a:spLocks/>
                </p:cNvSpPr>
                <p:nvPr/>
              </p:nvSpPr>
              <p:spPr bwMode="auto">
                <a:xfrm>
                  <a:off x="3883605" y="1816953"/>
                  <a:ext cx="84137" cy="100012"/>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31" name="Freeform 195"/>
                <p:cNvSpPr>
                  <a:spLocks/>
                </p:cNvSpPr>
                <p:nvPr/>
              </p:nvSpPr>
              <p:spPr bwMode="auto">
                <a:xfrm>
                  <a:off x="4002668" y="1813778"/>
                  <a:ext cx="74612" cy="66675"/>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32" name="Freeform 196"/>
                <p:cNvSpPr>
                  <a:spLocks/>
                </p:cNvSpPr>
                <p:nvPr/>
              </p:nvSpPr>
              <p:spPr bwMode="auto">
                <a:xfrm>
                  <a:off x="3853443" y="1850290"/>
                  <a:ext cx="30162" cy="61912"/>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sp>
              <p:nvSpPr>
                <p:cNvPr id="168133" name="Freeform 197"/>
                <p:cNvSpPr>
                  <a:spLocks/>
                </p:cNvSpPr>
                <p:nvPr/>
              </p:nvSpPr>
              <p:spPr bwMode="auto">
                <a:xfrm>
                  <a:off x="4064580" y="1809015"/>
                  <a:ext cx="65087" cy="82550"/>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endParaRPr lang="en-US" sz="3200">
                    <a:latin typeface="Tahoma" pitchFamily="34" charset="0"/>
                    <a:cs typeface="Tahoma" pitchFamily="34" charset="0"/>
                  </a:endParaRPr>
                </a:p>
              </p:txBody>
            </p:sp>
            <p:graphicFrame>
              <p:nvGraphicFramePr>
                <p:cNvPr id="168264" name="Object 328"/>
                <p:cNvGraphicFramePr>
                  <a:graphicFrameLocks noChangeAspect="1"/>
                </p:cNvGraphicFramePr>
                <p:nvPr/>
              </p:nvGraphicFramePr>
              <p:xfrm>
                <a:off x="3611623" y="1605103"/>
                <a:ext cx="254348" cy="300782"/>
              </p:xfrm>
              <a:graphic>
                <a:graphicData uri="http://schemas.openxmlformats.org/presentationml/2006/ole">
                  <p:oleObj spid="_x0000_s10251" name="Clip" r:id="rId10" imgW="819000" imgH="847800" progId="">
                    <p:embed/>
                  </p:oleObj>
                </a:graphicData>
              </a:graphic>
            </p:graphicFrame>
            <p:graphicFrame>
              <p:nvGraphicFramePr>
                <p:cNvPr id="168265" name="Object 329"/>
                <p:cNvGraphicFramePr>
                  <a:graphicFrameLocks noChangeAspect="1"/>
                </p:cNvGraphicFramePr>
                <p:nvPr/>
              </p:nvGraphicFramePr>
              <p:xfrm>
                <a:off x="3600146" y="1712013"/>
                <a:ext cx="232841" cy="251718"/>
              </p:xfrm>
              <a:graphic>
                <a:graphicData uri="http://schemas.openxmlformats.org/presentationml/2006/ole">
                  <p:oleObj spid="_x0000_s10252" name="Clip" r:id="rId11" imgW="1266840" imgH="1200240" progId="">
                    <p:embed/>
                  </p:oleObj>
                </a:graphicData>
              </a:graphic>
            </p:graphicFrame>
            <p:graphicFrame>
              <p:nvGraphicFramePr>
                <p:cNvPr id="168267" name="Object 331"/>
                <p:cNvGraphicFramePr>
                  <a:graphicFrameLocks noChangeAspect="1"/>
                </p:cNvGraphicFramePr>
                <p:nvPr/>
              </p:nvGraphicFramePr>
              <p:xfrm>
                <a:off x="3520068" y="2191603"/>
                <a:ext cx="254348" cy="300781"/>
              </p:xfrm>
              <a:graphic>
                <a:graphicData uri="http://schemas.openxmlformats.org/presentationml/2006/ole">
                  <p:oleObj spid="_x0000_s10249" name="Clip" r:id="rId12" imgW="819000" imgH="847800" progId="">
                    <p:embed/>
                  </p:oleObj>
                </a:graphicData>
              </a:graphic>
            </p:graphicFrame>
            <p:graphicFrame>
              <p:nvGraphicFramePr>
                <p:cNvPr id="168268" name="Object 332"/>
                <p:cNvGraphicFramePr>
                  <a:graphicFrameLocks noChangeAspect="1"/>
                </p:cNvGraphicFramePr>
                <p:nvPr/>
              </p:nvGraphicFramePr>
              <p:xfrm>
                <a:off x="3567161" y="2315575"/>
                <a:ext cx="232841" cy="251718"/>
              </p:xfrm>
              <a:graphic>
                <a:graphicData uri="http://schemas.openxmlformats.org/presentationml/2006/ole">
                  <p:oleObj spid="_x0000_s10250" name="Clip" r:id="rId13" imgW="1266840" imgH="1200240" progId="">
                    <p:embed/>
                  </p:oleObj>
                </a:graphicData>
              </a:graphic>
            </p:graphicFrame>
            <p:graphicFrame>
              <p:nvGraphicFramePr>
                <p:cNvPr id="168270" name="Object 334"/>
                <p:cNvGraphicFramePr>
                  <a:graphicFrameLocks noChangeAspect="1"/>
                </p:cNvGraphicFramePr>
                <p:nvPr/>
              </p:nvGraphicFramePr>
              <p:xfrm>
                <a:off x="4296355" y="1664553"/>
                <a:ext cx="254348" cy="300781"/>
              </p:xfrm>
              <a:graphic>
                <a:graphicData uri="http://schemas.openxmlformats.org/presentationml/2006/ole">
                  <p:oleObj spid="_x0000_s10247" name="Clip" r:id="rId14" imgW="819000" imgH="847800" progId="">
                    <p:embed/>
                  </p:oleObj>
                </a:graphicData>
              </a:graphic>
            </p:graphicFrame>
            <p:graphicFrame>
              <p:nvGraphicFramePr>
                <p:cNvPr id="168271" name="Object 335"/>
                <p:cNvGraphicFramePr>
                  <a:graphicFrameLocks noChangeAspect="1"/>
                </p:cNvGraphicFramePr>
                <p:nvPr/>
              </p:nvGraphicFramePr>
              <p:xfrm>
                <a:off x="4336564" y="1754147"/>
                <a:ext cx="232841" cy="251718"/>
              </p:xfrm>
              <a:graphic>
                <a:graphicData uri="http://schemas.openxmlformats.org/presentationml/2006/ole">
                  <p:oleObj spid="_x0000_s10248" name="Clip" r:id="rId15" imgW="1266840" imgH="1200240" progId="">
                    <p:embed/>
                  </p:oleObj>
                </a:graphicData>
              </a:graphic>
            </p:graphicFrame>
          </p:grpSp>
        </p:grpSp>
      </p:grpSp>
      <p:grpSp>
        <p:nvGrpSpPr>
          <p:cNvPr id="116" name="Group 115"/>
          <p:cNvGrpSpPr/>
          <p:nvPr/>
        </p:nvGrpSpPr>
        <p:grpSpPr>
          <a:xfrm>
            <a:off x="457200" y="4572000"/>
            <a:ext cx="3482899" cy="2286000"/>
            <a:chOff x="457200" y="4267200"/>
            <a:chExt cx="3482899" cy="2286000"/>
          </a:xfrm>
        </p:grpSpPr>
        <p:sp>
          <p:nvSpPr>
            <p:cNvPr id="167943" name="Text Box 7"/>
            <p:cNvSpPr txBox="1">
              <a:spLocks noChangeArrowheads="1"/>
            </p:cNvSpPr>
            <p:nvPr/>
          </p:nvSpPr>
          <p:spPr bwMode="auto">
            <a:xfrm>
              <a:off x="457200" y="6091535"/>
              <a:ext cx="3482899" cy="461665"/>
            </a:xfrm>
            <a:prstGeom prst="rect">
              <a:avLst/>
            </a:prstGeom>
            <a:noFill/>
            <a:ln w="9525">
              <a:noFill/>
              <a:miter lim="800000"/>
              <a:headEnd/>
              <a:tailEnd/>
            </a:ln>
            <a:effectLst/>
          </p:spPr>
          <p:txBody>
            <a:bodyPr wrap="square">
              <a:spAutoFit/>
            </a:bodyPr>
            <a:lstStyle/>
            <a:p>
              <a:pPr algn="ctr"/>
              <a:r>
                <a:rPr lang="en-US" sz="2400" b="1" dirty="0" smtClean="0">
                  <a:latin typeface="Tahoma" pitchFamily="34" charset="0"/>
                  <a:cs typeface="Tahoma" pitchFamily="34" charset="0"/>
                </a:rPr>
                <a:t>S</a:t>
              </a:r>
              <a:r>
                <a:rPr lang="en-US" sz="2400" b="1" i="0" dirty="0" smtClean="0">
                  <a:latin typeface="Tahoma" pitchFamily="34" charset="0"/>
                  <a:cs typeface="Tahoma" pitchFamily="34" charset="0"/>
                </a:rPr>
                <a:t>hared RF </a:t>
              </a:r>
              <a:r>
                <a:rPr lang="en-US" sz="2400" dirty="0" smtClean="0">
                  <a:ln>
                    <a:solidFill>
                      <a:schemeClr val="tx1"/>
                    </a:solidFill>
                  </a:ln>
                  <a:solidFill>
                    <a:srgbClr val="FF6600"/>
                  </a:solidFill>
                  <a:latin typeface="Tahoma" pitchFamily="34" charset="0"/>
                  <a:cs typeface="Tahoma" pitchFamily="34" charset="0"/>
                </a:rPr>
                <a:t>(satellite) </a:t>
              </a:r>
            </a:p>
          </p:txBody>
        </p:sp>
        <p:grpSp>
          <p:nvGrpSpPr>
            <p:cNvPr id="114" name="Group 113"/>
            <p:cNvGrpSpPr/>
            <p:nvPr/>
          </p:nvGrpSpPr>
          <p:grpSpPr>
            <a:xfrm>
              <a:off x="457200" y="4267200"/>
              <a:ext cx="2949499" cy="1712489"/>
              <a:chOff x="708177" y="5628419"/>
              <a:chExt cx="1225192" cy="687507"/>
            </a:xfrm>
          </p:grpSpPr>
          <p:grpSp>
            <p:nvGrpSpPr>
              <p:cNvPr id="8" name="Group 382"/>
              <p:cNvGrpSpPr>
                <a:grpSpLocks/>
              </p:cNvGrpSpPr>
              <p:nvPr/>
            </p:nvGrpSpPr>
            <p:grpSpPr bwMode="auto">
              <a:xfrm>
                <a:off x="708177" y="6044385"/>
                <a:ext cx="307163" cy="266779"/>
                <a:chOff x="2274" y="2655"/>
                <a:chExt cx="325" cy="404"/>
              </a:xfrm>
            </p:grpSpPr>
            <p:sp>
              <p:nvSpPr>
                <p:cNvPr id="168319"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sz="3200">
                    <a:latin typeface="Tahoma" pitchFamily="34" charset="0"/>
                    <a:cs typeface="Tahoma" pitchFamily="34" charset="0"/>
                  </a:endParaRPr>
                </a:p>
              </p:txBody>
            </p:sp>
            <p:sp>
              <p:nvSpPr>
                <p:cNvPr id="168320"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21"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22"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23"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24"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25"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26"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27"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sz="3200">
                    <a:latin typeface="Tahoma" pitchFamily="34" charset="0"/>
                    <a:cs typeface="Tahoma" pitchFamily="34" charset="0"/>
                  </a:endParaRPr>
                </a:p>
              </p:txBody>
            </p:sp>
            <p:sp>
              <p:nvSpPr>
                <p:cNvPr id="168328" name="Freeform 392"/>
                <p:cNvSpPr>
                  <a:spLocks noEditPoints="1"/>
                </p:cNvSpPr>
                <p:nvPr/>
              </p:nvSpPr>
              <p:spPr bwMode="auto">
                <a:xfrm>
                  <a:off x="2281" y="2655"/>
                  <a:ext cx="318" cy="341"/>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29"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30"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31"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32" name="Freeform 396"/>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grpSp>
          <p:grpSp>
            <p:nvGrpSpPr>
              <p:cNvPr id="9" name="Group 398"/>
              <p:cNvGrpSpPr>
                <a:grpSpLocks/>
              </p:cNvGrpSpPr>
              <p:nvPr/>
            </p:nvGrpSpPr>
            <p:grpSpPr bwMode="auto">
              <a:xfrm>
                <a:off x="1128866" y="6105275"/>
                <a:ext cx="329846" cy="210651"/>
                <a:chOff x="2274" y="2740"/>
                <a:chExt cx="349" cy="319"/>
              </a:xfrm>
            </p:grpSpPr>
            <p:sp>
              <p:nvSpPr>
                <p:cNvPr id="168335"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sz="3200">
                    <a:latin typeface="Tahoma" pitchFamily="34" charset="0"/>
                    <a:cs typeface="Tahoma" pitchFamily="34" charset="0"/>
                  </a:endParaRPr>
                </a:p>
              </p:txBody>
            </p:sp>
            <p:sp>
              <p:nvSpPr>
                <p:cNvPr id="168336"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37"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38"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39"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40"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41"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42"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43"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sz="3200">
                    <a:latin typeface="Tahoma" pitchFamily="34" charset="0"/>
                    <a:cs typeface="Tahoma" pitchFamily="34" charset="0"/>
                  </a:endParaRPr>
                </a:p>
              </p:txBody>
            </p:sp>
            <p:sp>
              <p:nvSpPr>
                <p:cNvPr id="168344" name="Freeform 408"/>
                <p:cNvSpPr>
                  <a:spLocks noEditPoints="1"/>
                </p:cNvSpPr>
                <p:nvPr/>
              </p:nvSpPr>
              <p:spPr bwMode="auto">
                <a:xfrm>
                  <a:off x="2281" y="2740"/>
                  <a:ext cx="342" cy="256"/>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45"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46" name="Line 410"/>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47"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48" name="Freeform 412"/>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grpSp>
          <p:grpSp>
            <p:nvGrpSpPr>
              <p:cNvPr id="10" name="Group 413"/>
              <p:cNvGrpSpPr>
                <a:grpSpLocks/>
              </p:cNvGrpSpPr>
              <p:nvPr/>
            </p:nvGrpSpPr>
            <p:grpSpPr bwMode="auto">
              <a:xfrm flipH="1">
                <a:off x="1603523" y="6044103"/>
                <a:ext cx="329846" cy="257534"/>
                <a:chOff x="2140" y="2669"/>
                <a:chExt cx="349" cy="390"/>
              </a:xfrm>
            </p:grpSpPr>
            <p:sp>
              <p:nvSpPr>
                <p:cNvPr id="168350"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sz="3200">
                    <a:latin typeface="Tahoma" pitchFamily="34" charset="0"/>
                    <a:cs typeface="Tahoma" pitchFamily="34" charset="0"/>
                  </a:endParaRPr>
                </a:p>
              </p:txBody>
            </p:sp>
            <p:sp>
              <p:nvSpPr>
                <p:cNvPr id="168351"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52"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53"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54"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55"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sz="3200">
                    <a:latin typeface="Tahoma" pitchFamily="34" charset="0"/>
                    <a:cs typeface="Tahoma" pitchFamily="34" charset="0"/>
                  </a:endParaRPr>
                </a:p>
              </p:txBody>
            </p:sp>
            <p:sp>
              <p:nvSpPr>
                <p:cNvPr id="168356"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57"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58"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sz="3200">
                    <a:latin typeface="Tahoma" pitchFamily="34" charset="0"/>
                    <a:cs typeface="Tahoma" pitchFamily="34" charset="0"/>
                  </a:endParaRPr>
                </a:p>
              </p:txBody>
            </p:sp>
            <p:sp>
              <p:nvSpPr>
                <p:cNvPr id="168359" name="Freeform 423"/>
                <p:cNvSpPr>
                  <a:spLocks noEditPoints="1"/>
                </p:cNvSpPr>
                <p:nvPr/>
              </p:nvSpPr>
              <p:spPr bwMode="auto">
                <a:xfrm>
                  <a:off x="2140" y="2669"/>
                  <a:ext cx="349" cy="327"/>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sp>
              <p:nvSpPr>
                <p:cNvPr id="168360" name="Line 424"/>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61"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62"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sz="3200">
                    <a:latin typeface="Tahoma" pitchFamily="34" charset="0"/>
                    <a:cs typeface="Tahoma" pitchFamily="34" charset="0"/>
                  </a:endParaRPr>
                </a:p>
              </p:txBody>
            </p:sp>
            <p:sp>
              <p:nvSpPr>
                <p:cNvPr id="168363"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sz="3200">
                    <a:latin typeface="Tahoma" pitchFamily="34" charset="0"/>
                    <a:cs typeface="Tahoma" pitchFamily="34" charset="0"/>
                  </a:endParaRPr>
                </a:p>
              </p:txBody>
            </p:sp>
          </p:grpSp>
          <p:pic>
            <p:nvPicPr>
              <p:cNvPr id="168365" name="Picture 429" descr="MMj03957750000[1]"/>
              <p:cNvPicPr>
                <a:picLocks noChangeAspect="1" noChangeArrowheads="1" noCrop="1"/>
              </p:cNvPicPr>
              <p:nvPr/>
            </p:nvPicPr>
            <p:blipFill>
              <a:blip r:embed="rId16" cstate="print"/>
              <a:srcRect/>
              <a:stretch>
                <a:fillRect/>
              </a:stretch>
            </p:blipFill>
            <p:spPr bwMode="auto">
              <a:xfrm>
                <a:off x="1119662" y="5628419"/>
                <a:ext cx="387350" cy="330200"/>
              </a:xfrm>
              <a:prstGeom prst="rect">
                <a:avLst/>
              </a:prstGeom>
              <a:noFill/>
            </p:spPr>
          </p:pic>
        </p:grpSp>
      </p:grpSp>
      <p:grpSp>
        <p:nvGrpSpPr>
          <p:cNvPr id="113" name="Group 112"/>
          <p:cNvGrpSpPr/>
          <p:nvPr/>
        </p:nvGrpSpPr>
        <p:grpSpPr>
          <a:xfrm>
            <a:off x="381000" y="1066800"/>
            <a:ext cx="3581400" cy="3124200"/>
            <a:chOff x="457200" y="838201"/>
            <a:chExt cx="3581400" cy="3124200"/>
          </a:xfrm>
        </p:grpSpPr>
        <p:sp>
          <p:nvSpPr>
            <p:cNvPr id="167941" name="Text Box 5"/>
            <p:cNvSpPr txBox="1">
              <a:spLocks noChangeArrowheads="1"/>
            </p:cNvSpPr>
            <p:nvPr/>
          </p:nvSpPr>
          <p:spPr bwMode="auto">
            <a:xfrm>
              <a:off x="457200" y="3131404"/>
              <a:ext cx="3581400" cy="830997"/>
            </a:xfrm>
            <a:prstGeom prst="rect">
              <a:avLst/>
            </a:prstGeom>
            <a:noFill/>
            <a:ln w="9525">
              <a:noFill/>
              <a:miter lim="800000"/>
              <a:headEnd/>
              <a:tailEnd/>
            </a:ln>
            <a:effectLst/>
          </p:spPr>
          <p:txBody>
            <a:bodyPr wrap="square">
              <a:spAutoFit/>
            </a:bodyPr>
            <a:lstStyle/>
            <a:p>
              <a:pPr algn="ctr"/>
              <a:r>
                <a:rPr lang="en-US" sz="2400" b="1" dirty="0" smtClean="0">
                  <a:latin typeface="Tahoma" pitchFamily="34" charset="0"/>
                  <a:cs typeface="Tahoma" pitchFamily="34" charset="0"/>
                </a:rPr>
                <a:t>S</a:t>
              </a:r>
              <a:r>
                <a:rPr lang="en-US" sz="2400" b="1" i="0" dirty="0" smtClean="0">
                  <a:latin typeface="Tahoma" pitchFamily="34" charset="0"/>
                  <a:cs typeface="Tahoma" pitchFamily="34" charset="0"/>
                </a:rPr>
                <a:t>hared wire </a:t>
              </a:r>
            </a:p>
            <a:p>
              <a:pPr algn="ctr"/>
              <a:r>
                <a:rPr lang="en-US" sz="2400" i="0" dirty="0" smtClean="0">
                  <a:ln>
                    <a:solidFill>
                      <a:schemeClr val="tx1"/>
                    </a:solidFill>
                  </a:ln>
                  <a:solidFill>
                    <a:srgbClr val="FF6600"/>
                  </a:solidFill>
                  <a:latin typeface="Tahoma" pitchFamily="34" charset="0"/>
                  <a:cs typeface="Tahoma" pitchFamily="34" charset="0"/>
                </a:rPr>
                <a:t>(</a:t>
              </a:r>
              <a:r>
                <a:rPr lang="en-US" sz="2400" i="0" dirty="0">
                  <a:ln>
                    <a:solidFill>
                      <a:schemeClr val="tx1"/>
                    </a:solidFill>
                  </a:ln>
                  <a:solidFill>
                    <a:srgbClr val="FF6600"/>
                  </a:solidFill>
                  <a:latin typeface="Tahoma" pitchFamily="34" charset="0"/>
                  <a:cs typeface="Tahoma" pitchFamily="34" charset="0"/>
                </a:rPr>
                <a:t>e.g., </a:t>
              </a:r>
              <a:r>
                <a:rPr lang="en-US" sz="2400" i="0" dirty="0" smtClean="0">
                  <a:ln>
                    <a:solidFill>
                      <a:schemeClr val="tx1"/>
                    </a:solidFill>
                  </a:ln>
                  <a:solidFill>
                    <a:srgbClr val="FF6600"/>
                  </a:solidFill>
                  <a:latin typeface="Tahoma" pitchFamily="34" charset="0"/>
                  <a:cs typeface="Tahoma" pitchFamily="34" charset="0"/>
                </a:rPr>
                <a:t>cabled </a:t>
              </a:r>
              <a:r>
                <a:rPr lang="en-US" sz="2400" i="0" dirty="0">
                  <a:ln>
                    <a:solidFill>
                      <a:schemeClr val="tx1"/>
                    </a:solidFill>
                  </a:ln>
                  <a:solidFill>
                    <a:srgbClr val="FF6600"/>
                  </a:solidFill>
                  <a:latin typeface="Tahoma" pitchFamily="34" charset="0"/>
                  <a:cs typeface="Tahoma" pitchFamily="34" charset="0"/>
                </a:rPr>
                <a:t>Ethernet)</a:t>
              </a:r>
            </a:p>
          </p:txBody>
        </p:sp>
        <p:grpSp>
          <p:nvGrpSpPr>
            <p:cNvPr id="112" name="Group 111"/>
            <p:cNvGrpSpPr/>
            <p:nvPr/>
          </p:nvGrpSpPr>
          <p:grpSpPr>
            <a:xfrm>
              <a:off x="914400" y="838201"/>
              <a:ext cx="2526540" cy="2286000"/>
              <a:chOff x="609600" y="1600200"/>
              <a:chExt cx="1435534" cy="1179513"/>
            </a:xfrm>
          </p:grpSpPr>
          <p:graphicFrame>
            <p:nvGraphicFramePr>
              <p:cNvPr id="167980" name="Object 44"/>
              <p:cNvGraphicFramePr>
                <a:graphicFrameLocks noChangeAspect="1"/>
              </p:cNvGraphicFramePr>
              <p:nvPr>
                <p:ph idx="1"/>
              </p:nvPr>
            </p:nvGraphicFramePr>
            <p:xfrm>
              <a:off x="609600" y="2413000"/>
              <a:ext cx="439737" cy="366713"/>
            </p:xfrm>
            <a:graphic>
              <a:graphicData uri="http://schemas.openxmlformats.org/presentationml/2006/ole">
                <p:oleObj spid="_x0000_s10242" name="Clip" r:id="rId17" imgW="1305000" imgH="1085760" progId="">
                  <p:embed/>
                </p:oleObj>
              </a:graphicData>
            </a:graphic>
          </p:graphicFrame>
          <p:graphicFrame>
            <p:nvGraphicFramePr>
              <p:cNvPr id="167981" name="Object 45"/>
              <p:cNvGraphicFramePr>
                <a:graphicFrameLocks noChangeAspect="1"/>
              </p:cNvGraphicFramePr>
              <p:nvPr/>
            </p:nvGraphicFramePr>
            <p:xfrm>
              <a:off x="765175" y="2028825"/>
              <a:ext cx="439737" cy="366713"/>
            </p:xfrm>
            <a:graphic>
              <a:graphicData uri="http://schemas.openxmlformats.org/presentationml/2006/ole">
                <p:oleObj spid="_x0000_s10243" name="Clip" r:id="rId18" imgW="1305000" imgH="1085760" progId="">
                  <p:embed/>
                </p:oleObj>
              </a:graphicData>
            </a:graphic>
          </p:graphicFrame>
          <p:graphicFrame>
            <p:nvGraphicFramePr>
              <p:cNvPr id="167982" name="Object 46"/>
              <p:cNvGraphicFramePr>
                <a:graphicFrameLocks noChangeAspect="1"/>
              </p:cNvGraphicFramePr>
              <p:nvPr/>
            </p:nvGraphicFramePr>
            <p:xfrm>
              <a:off x="1605396" y="1914737"/>
              <a:ext cx="439738" cy="366713"/>
            </p:xfrm>
            <a:graphic>
              <a:graphicData uri="http://schemas.openxmlformats.org/presentationml/2006/ole">
                <p:oleObj spid="_x0000_s10244" name="Clip" r:id="rId19" imgW="1305000" imgH="1085760" progId="">
                  <p:embed/>
                </p:oleObj>
              </a:graphicData>
            </a:graphic>
          </p:graphicFrame>
          <p:graphicFrame>
            <p:nvGraphicFramePr>
              <p:cNvPr id="167983" name="Object 47"/>
              <p:cNvGraphicFramePr>
                <a:graphicFrameLocks noChangeAspect="1"/>
              </p:cNvGraphicFramePr>
              <p:nvPr/>
            </p:nvGraphicFramePr>
            <p:xfrm>
              <a:off x="1419225" y="2393950"/>
              <a:ext cx="439737" cy="366713"/>
            </p:xfrm>
            <a:graphic>
              <a:graphicData uri="http://schemas.openxmlformats.org/presentationml/2006/ole">
                <p:oleObj spid="_x0000_s10245" name="Clip" r:id="rId20" imgW="1305000" imgH="1085760" progId="">
                  <p:embed/>
                </p:oleObj>
              </a:graphicData>
            </a:graphic>
          </p:graphicFrame>
          <p:sp>
            <p:nvSpPr>
              <p:cNvPr id="168109" name="Line 173"/>
              <p:cNvSpPr>
                <a:spLocks noChangeShapeType="1"/>
              </p:cNvSpPr>
              <p:nvPr/>
            </p:nvSpPr>
            <p:spPr bwMode="auto">
              <a:xfrm flipH="1">
                <a:off x="1171575" y="1765300"/>
                <a:ext cx="466725" cy="890588"/>
              </a:xfrm>
              <a:prstGeom prst="line">
                <a:avLst/>
              </a:prstGeom>
              <a:noFill/>
              <a:ln w="57150">
                <a:solidFill>
                  <a:schemeClr val="tx1"/>
                </a:solidFill>
                <a:round/>
                <a:headEnd/>
                <a:tailEnd/>
              </a:ln>
              <a:effectLst/>
            </p:spPr>
            <p:txBody>
              <a:bodyPr/>
              <a:lstStyle/>
              <a:p>
                <a:endParaRPr lang="en-US" sz="3200" b="1" dirty="0">
                  <a:latin typeface="Tahoma" pitchFamily="34" charset="0"/>
                  <a:cs typeface="Tahoma" pitchFamily="34" charset="0"/>
                </a:endParaRPr>
              </a:p>
            </p:txBody>
          </p:sp>
          <p:sp>
            <p:nvSpPr>
              <p:cNvPr id="168110" name="Line 174"/>
              <p:cNvSpPr>
                <a:spLocks noChangeShapeType="1"/>
              </p:cNvSpPr>
              <p:nvPr/>
            </p:nvSpPr>
            <p:spPr bwMode="auto">
              <a:xfrm>
                <a:off x="1154112" y="2236788"/>
                <a:ext cx="242888" cy="1587"/>
              </a:xfrm>
              <a:prstGeom prst="line">
                <a:avLst/>
              </a:prstGeom>
              <a:noFill/>
              <a:ln w="57150">
                <a:solidFill>
                  <a:schemeClr val="tx1"/>
                </a:solidFill>
                <a:round/>
                <a:headEnd/>
                <a:tailEnd/>
              </a:ln>
              <a:effectLst/>
            </p:spPr>
            <p:txBody>
              <a:bodyPr/>
              <a:lstStyle/>
              <a:p>
                <a:endParaRPr lang="en-US" sz="3200">
                  <a:latin typeface="Tahoma" pitchFamily="34" charset="0"/>
                  <a:cs typeface="Tahoma" pitchFamily="34" charset="0"/>
                </a:endParaRPr>
              </a:p>
            </p:txBody>
          </p:sp>
          <p:sp>
            <p:nvSpPr>
              <p:cNvPr id="168111" name="Line 175"/>
              <p:cNvSpPr>
                <a:spLocks noChangeShapeType="1"/>
              </p:cNvSpPr>
              <p:nvPr/>
            </p:nvSpPr>
            <p:spPr bwMode="auto">
              <a:xfrm>
                <a:off x="1019175" y="2573338"/>
                <a:ext cx="190500" cy="1587"/>
              </a:xfrm>
              <a:prstGeom prst="line">
                <a:avLst/>
              </a:prstGeom>
              <a:noFill/>
              <a:ln w="57150">
                <a:solidFill>
                  <a:schemeClr val="tx1"/>
                </a:solidFill>
                <a:round/>
                <a:headEnd/>
                <a:tailEnd/>
              </a:ln>
              <a:effectLst/>
            </p:spPr>
            <p:txBody>
              <a:bodyPr/>
              <a:lstStyle/>
              <a:p>
                <a:endParaRPr lang="en-US" sz="3200">
                  <a:latin typeface="Tahoma" pitchFamily="34" charset="0"/>
                  <a:cs typeface="Tahoma" pitchFamily="34" charset="0"/>
                </a:endParaRPr>
              </a:p>
            </p:txBody>
          </p:sp>
          <p:sp>
            <p:nvSpPr>
              <p:cNvPr id="168112" name="Line 176"/>
              <p:cNvSpPr>
                <a:spLocks noChangeShapeType="1"/>
              </p:cNvSpPr>
              <p:nvPr/>
            </p:nvSpPr>
            <p:spPr bwMode="auto">
              <a:xfrm flipV="1">
                <a:off x="1463675" y="2097088"/>
                <a:ext cx="177800" cy="7937"/>
              </a:xfrm>
              <a:prstGeom prst="line">
                <a:avLst/>
              </a:prstGeom>
              <a:noFill/>
              <a:ln w="57150">
                <a:solidFill>
                  <a:schemeClr val="tx1"/>
                </a:solidFill>
                <a:round/>
                <a:headEnd/>
                <a:tailEnd/>
              </a:ln>
              <a:effectLst/>
            </p:spPr>
            <p:txBody>
              <a:bodyPr/>
              <a:lstStyle/>
              <a:p>
                <a:endParaRPr lang="en-US" sz="3200">
                  <a:latin typeface="Tahoma" pitchFamily="34" charset="0"/>
                  <a:cs typeface="Tahoma" pitchFamily="34" charset="0"/>
                </a:endParaRPr>
              </a:p>
            </p:txBody>
          </p:sp>
          <p:graphicFrame>
            <p:nvGraphicFramePr>
              <p:cNvPr id="168369" name="Object 433"/>
              <p:cNvGraphicFramePr>
                <a:graphicFrameLocks noChangeAspect="1"/>
              </p:cNvGraphicFramePr>
              <p:nvPr/>
            </p:nvGraphicFramePr>
            <p:xfrm>
              <a:off x="936625" y="1600200"/>
              <a:ext cx="439737" cy="366713"/>
            </p:xfrm>
            <a:graphic>
              <a:graphicData uri="http://schemas.openxmlformats.org/presentationml/2006/ole">
                <p:oleObj spid="_x0000_s10246" name="Clip" r:id="rId21" imgW="1305000" imgH="1085760" progId="">
                  <p:embed/>
                </p:oleObj>
              </a:graphicData>
            </a:graphic>
          </p:graphicFrame>
          <p:sp>
            <p:nvSpPr>
              <p:cNvPr id="168370" name="Line 434"/>
              <p:cNvSpPr>
                <a:spLocks noChangeShapeType="1"/>
              </p:cNvSpPr>
              <p:nvPr/>
            </p:nvSpPr>
            <p:spPr bwMode="auto">
              <a:xfrm>
                <a:off x="1335087" y="1870075"/>
                <a:ext cx="242888" cy="1588"/>
              </a:xfrm>
              <a:prstGeom prst="line">
                <a:avLst/>
              </a:prstGeom>
              <a:noFill/>
              <a:ln w="9525">
                <a:solidFill>
                  <a:schemeClr val="tx1"/>
                </a:solidFill>
                <a:round/>
                <a:headEnd/>
                <a:tailEnd/>
              </a:ln>
              <a:effectLst/>
            </p:spPr>
            <p:txBody>
              <a:bodyPr/>
              <a:lstStyle/>
              <a:p>
                <a:endParaRPr lang="en-US" sz="3200">
                  <a:latin typeface="Tahoma" pitchFamily="34" charset="0"/>
                  <a:cs typeface="Tahoma" pitchFamily="34" charset="0"/>
                </a:endParaRPr>
              </a:p>
            </p:txBody>
          </p:sp>
          <p:sp>
            <p:nvSpPr>
              <p:cNvPr id="168371" name="Line 435"/>
              <p:cNvSpPr>
                <a:spLocks noChangeShapeType="1"/>
              </p:cNvSpPr>
              <p:nvPr/>
            </p:nvSpPr>
            <p:spPr bwMode="auto">
              <a:xfrm>
                <a:off x="1335087" y="1870075"/>
                <a:ext cx="242888" cy="1588"/>
              </a:xfrm>
              <a:prstGeom prst="line">
                <a:avLst/>
              </a:prstGeom>
              <a:noFill/>
              <a:ln w="57150">
                <a:solidFill>
                  <a:schemeClr val="tx1"/>
                </a:solidFill>
                <a:round/>
                <a:headEnd/>
                <a:tailEnd/>
              </a:ln>
              <a:effectLst/>
            </p:spPr>
            <p:txBody>
              <a:bodyPr/>
              <a:lstStyle/>
              <a:p>
                <a:endParaRPr lang="en-US" sz="3200">
                  <a:latin typeface="Tahoma" pitchFamily="34" charset="0"/>
                  <a:cs typeface="Tahoma" pitchFamily="34" charset="0"/>
                </a:endParaRPr>
              </a:p>
            </p:txBody>
          </p:sp>
          <p:sp>
            <p:nvSpPr>
              <p:cNvPr id="168372" name="Line 436"/>
              <p:cNvSpPr>
                <a:spLocks noChangeShapeType="1"/>
              </p:cNvSpPr>
              <p:nvPr/>
            </p:nvSpPr>
            <p:spPr bwMode="auto">
              <a:xfrm>
                <a:off x="1266825" y="2506663"/>
                <a:ext cx="190500" cy="1587"/>
              </a:xfrm>
              <a:prstGeom prst="line">
                <a:avLst/>
              </a:prstGeom>
              <a:noFill/>
              <a:ln w="57150">
                <a:solidFill>
                  <a:schemeClr val="tx1"/>
                </a:solidFill>
                <a:round/>
                <a:headEnd/>
                <a:tailEnd/>
              </a:ln>
              <a:effectLst/>
            </p:spPr>
            <p:txBody>
              <a:bodyPr/>
              <a:lstStyle/>
              <a:p>
                <a:endParaRPr lang="en-US" sz="3200">
                  <a:latin typeface="Tahoma" pitchFamily="34" charset="0"/>
                  <a:cs typeface="Tahoma" pitchFamily="34" charset="0"/>
                </a:endParaRPr>
              </a:p>
            </p:txBody>
          </p:sp>
        </p:grpSp>
      </p:grpSp>
      <p:sp>
        <p:nvSpPr>
          <p:cNvPr id="104" name="TextBox 103"/>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Example Multiple Access Links</a:t>
            </a:r>
            <a:endParaRPr lang="th-TH" sz="43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76200" y="914400"/>
            <a:ext cx="8991600" cy="5486400"/>
          </a:xfrm>
        </p:spPr>
        <p:txBody>
          <a:bodyPr>
            <a:noAutofit/>
          </a:bodyPr>
          <a:lstStyle/>
          <a:p>
            <a:pPr>
              <a:buFont typeface="ZapfDingbats" pitchFamily="82" charset="2"/>
              <a:buNone/>
            </a:pPr>
            <a:r>
              <a:rPr lang="en-US" b="1" dirty="0">
                <a:ln w="0" cap="rnd" cmpd="thickThin">
                  <a:solidFill>
                    <a:prstClr val="black"/>
                  </a:solidFill>
                  <a:bevel/>
                </a:ln>
                <a:solidFill>
                  <a:srgbClr val="C00000"/>
                </a:solidFill>
                <a:latin typeface="Microsoft Sans Serif" pitchFamily="34" charset="0"/>
                <a:cs typeface="Microsoft Sans Serif" pitchFamily="34" charset="0"/>
              </a:rPr>
              <a:t>Three broad classes</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a:t>
            </a:r>
          </a:p>
          <a:p>
            <a:pPr>
              <a:buFont typeface="ZapfDingbats" pitchFamily="82" charset="2"/>
              <a:buNone/>
            </a:pPr>
            <a:endParaRPr lang="en-US" sz="100" b="1" dirty="0">
              <a:ln w="0" cap="rnd" cmpd="thickThin">
                <a:solidFill>
                  <a:prstClr val="black"/>
                </a:solidFill>
                <a:bevel/>
              </a:ln>
              <a:solidFill>
                <a:srgbClr val="C00000"/>
              </a:solidFill>
              <a:latin typeface="Microsoft Sans Serif" pitchFamily="34" charset="0"/>
              <a:cs typeface="Microsoft Sans Serif" pitchFamily="34" charset="0"/>
            </a:endParaRPr>
          </a:p>
          <a:p>
            <a:r>
              <a:rPr lang="en-US" b="1" dirty="0">
                <a:ln w="0" cap="rnd" cmpd="thickThin">
                  <a:solidFill>
                    <a:prstClr val="black"/>
                  </a:solidFill>
                  <a:bevel/>
                </a:ln>
                <a:solidFill>
                  <a:srgbClr val="000000"/>
                </a:solidFill>
                <a:latin typeface="Microsoft Sans Serif" pitchFamily="34" charset="0"/>
                <a:cs typeface="Microsoft Sans Serif" pitchFamily="34" charset="0"/>
              </a:rPr>
              <a:t>Channel </a:t>
            </a:r>
            <a:r>
              <a:rPr lang="en-US" b="1" dirty="0" smtClean="0">
                <a:ln w="0" cap="rnd" cmpd="thickThin">
                  <a:solidFill>
                    <a:prstClr val="black"/>
                  </a:solidFill>
                  <a:bevel/>
                </a:ln>
                <a:solidFill>
                  <a:srgbClr val="000000"/>
                </a:solidFill>
                <a:latin typeface="Microsoft Sans Serif" pitchFamily="34" charset="0"/>
                <a:cs typeface="Microsoft Sans Serif" pitchFamily="34" charset="0"/>
              </a:rPr>
              <a:t>Partitioning</a:t>
            </a:r>
            <a:endParaRPr lang="en-US" b="1" dirty="0">
              <a:ln w="0" cap="rnd" cmpd="thickThin">
                <a:solidFill>
                  <a:prstClr val="black"/>
                </a:solidFill>
                <a:bevel/>
              </a:ln>
              <a:solidFill>
                <a:srgbClr val="000000"/>
              </a:solidFill>
              <a:latin typeface="Microsoft Sans Serif" pitchFamily="34" charset="0"/>
              <a:cs typeface="Microsoft Sans Serif" pitchFamily="34" charset="0"/>
            </a:endParaRPr>
          </a:p>
          <a:p>
            <a:pPr marL="635000" lvl="1" indent="-522288" fontAlgn="base">
              <a:lnSpc>
                <a:spcPct val="150000"/>
              </a:lnSpc>
              <a:spcAft>
                <a:spcPct val="0"/>
              </a:spcAft>
              <a:buClr>
                <a:srgbClr val="FF6600"/>
              </a:buClr>
              <a:buSzPct val="85000"/>
              <a:defRPr/>
            </a:pPr>
            <a:r>
              <a:rPr lang="en-US" b="1" dirty="0" smtClean="0">
                <a:ln w="0" cap="rnd" cmpd="thickThin">
                  <a:solidFill>
                    <a:prstClr val="black"/>
                  </a:solidFill>
                  <a:bevel/>
                </a:ln>
                <a:solidFill>
                  <a:schemeClr val="tx2"/>
                </a:solidFill>
                <a:latin typeface="Microsoft Sans Serif" pitchFamily="34" charset="0"/>
                <a:cs typeface="Microsoft Sans Serif" pitchFamily="34" charset="0"/>
              </a:rPr>
              <a:t>Divide channel into smaller “pieces” (time slots, frequency, code) and allocate for exclusive use</a:t>
            </a:r>
          </a:p>
          <a:p>
            <a:r>
              <a:rPr lang="en-US" b="1" dirty="0" smtClean="0">
                <a:ln w="0" cap="rnd" cmpd="thickThin">
                  <a:solidFill>
                    <a:prstClr val="black"/>
                  </a:solidFill>
                  <a:bevel/>
                </a:ln>
                <a:solidFill>
                  <a:srgbClr val="000000"/>
                </a:solidFill>
                <a:latin typeface="Microsoft Sans Serif" pitchFamily="34" charset="0"/>
                <a:cs typeface="Microsoft Sans Serif" pitchFamily="34" charset="0"/>
              </a:rPr>
              <a:t>Random Access</a:t>
            </a:r>
            <a:endParaRPr lang="en-US" b="1" dirty="0">
              <a:ln w="0" cap="rnd" cmpd="thickThin">
                <a:solidFill>
                  <a:prstClr val="black"/>
                </a:solidFill>
                <a:bevel/>
              </a:ln>
              <a:solidFill>
                <a:srgbClr val="000000"/>
              </a:solidFill>
              <a:latin typeface="Microsoft Sans Serif" pitchFamily="34" charset="0"/>
              <a:cs typeface="Microsoft Sans Serif" pitchFamily="34" charset="0"/>
            </a:endParaRPr>
          </a:p>
          <a:p>
            <a:pPr marL="635000" lvl="1" indent="-522288" fontAlgn="base">
              <a:lnSpc>
                <a:spcPct val="150000"/>
              </a:lnSpc>
              <a:spcAft>
                <a:spcPct val="0"/>
              </a:spcAft>
              <a:buClr>
                <a:srgbClr val="FF6600"/>
              </a:buClr>
              <a:buSzPct val="85000"/>
              <a:defRPr/>
            </a:pPr>
            <a:r>
              <a:rPr lang="en-US" b="1" dirty="0" smtClean="0">
                <a:ln w="0" cap="rnd" cmpd="thickThin">
                  <a:solidFill>
                    <a:prstClr val="black"/>
                  </a:solidFill>
                  <a:bevel/>
                </a:ln>
                <a:solidFill>
                  <a:schemeClr val="tx2"/>
                </a:solidFill>
                <a:latin typeface="Microsoft Sans Serif" pitchFamily="34" charset="0"/>
                <a:cs typeface="Microsoft Sans Serif" pitchFamily="34" charset="0"/>
              </a:rPr>
              <a:t>Channel not divided, allow (and recover from) collisions</a:t>
            </a:r>
          </a:p>
          <a:p>
            <a:r>
              <a:rPr lang="en-US" b="1" dirty="0" smtClean="0">
                <a:ln w="0" cap="rnd" cmpd="thickThin">
                  <a:solidFill>
                    <a:prstClr val="black"/>
                  </a:solidFill>
                  <a:bevel/>
                </a:ln>
                <a:solidFill>
                  <a:srgbClr val="000000"/>
                </a:solidFill>
                <a:latin typeface="Microsoft Sans Serif" pitchFamily="34" charset="0"/>
                <a:cs typeface="Microsoft Sans Serif" pitchFamily="34" charset="0"/>
              </a:rPr>
              <a:t>“</a:t>
            </a:r>
            <a:r>
              <a:rPr lang="en-US" b="1" dirty="0">
                <a:ln w="0" cap="rnd" cmpd="thickThin">
                  <a:solidFill>
                    <a:prstClr val="black"/>
                  </a:solidFill>
                  <a:bevel/>
                </a:ln>
                <a:solidFill>
                  <a:srgbClr val="000000"/>
                </a:solidFill>
                <a:latin typeface="Microsoft Sans Serif" pitchFamily="34" charset="0"/>
                <a:cs typeface="Microsoft Sans Serif" pitchFamily="34" charset="0"/>
              </a:rPr>
              <a:t>Taking turns</a:t>
            </a:r>
            <a:r>
              <a:rPr lang="en-US" b="1" dirty="0" smtClean="0">
                <a:ln w="0" cap="rnd" cmpd="thickThin">
                  <a:solidFill>
                    <a:prstClr val="black"/>
                  </a:solidFill>
                  <a:bevel/>
                </a:ln>
                <a:solidFill>
                  <a:srgbClr val="000000"/>
                </a:solidFill>
                <a:latin typeface="Microsoft Sans Serif" pitchFamily="34" charset="0"/>
                <a:cs typeface="Microsoft Sans Serif" pitchFamily="34" charset="0"/>
              </a:rPr>
              <a:t>”</a:t>
            </a:r>
            <a:endParaRPr lang="en-US" b="1" dirty="0">
              <a:ln w="0" cap="rnd" cmpd="thickThin">
                <a:solidFill>
                  <a:prstClr val="black"/>
                </a:solidFill>
                <a:bevel/>
              </a:ln>
              <a:solidFill>
                <a:srgbClr val="000000"/>
              </a:solidFill>
              <a:latin typeface="Microsoft Sans Serif" pitchFamily="34" charset="0"/>
              <a:cs typeface="Microsoft Sans Serif" pitchFamily="34" charset="0"/>
            </a:endParaRPr>
          </a:p>
          <a:p>
            <a:pPr marL="635000" lvl="1" indent="-522288"/>
            <a:r>
              <a:rPr lang="en-US" b="1" dirty="0" smtClean="0">
                <a:ln w="0" cap="rnd" cmpd="thickThin">
                  <a:solidFill>
                    <a:prstClr val="black"/>
                  </a:solidFill>
                  <a:bevel/>
                </a:ln>
                <a:solidFill>
                  <a:schemeClr val="tx2"/>
                </a:solidFill>
                <a:latin typeface="Microsoft Sans Serif" pitchFamily="34" charset="0"/>
                <a:cs typeface="Microsoft Sans Serif" pitchFamily="34" charset="0"/>
              </a:rPr>
              <a:t>Nodes use tokens to share the media</a:t>
            </a:r>
            <a:endParaRPr lang="en-US" b="1" dirty="0">
              <a:ln w="0" cap="rnd" cmpd="thickThin">
                <a:solidFill>
                  <a:prstClr val="black"/>
                </a:solidFill>
                <a:bevel/>
              </a:ln>
              <a:solidFill>
                <a:schemeClr val="tx2"/>
              </a:solidFill>
              <a:latin typeface="Microsoft Sans Serif" pitchFamily="34" charset="0"/>
              <a:cs typeface="Microsoft Sans Serif" pitchFamily="34" charset="0"/>
            </a:endParaRP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Different approaches to MAC</a:t>
            </a:r>
            <a:endParaRPr lang="th-TH" sz="43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04800" y="1143000"/>
            <a:ext cx="8686800" cy="5105400"/>
          </a:xfrm>
        </p:spPr>
        <p:txBody>
          <a:bodyPr>
            <a:noAutofit/>
          </a:bodyPr>
          <a:lstStyle/>
          <a:p>
            <a:r>
              <a:rPr lang="en-US" b="1" dirty="0">
                <a:ln w="0" cap="rnd" cmpd="thickThin">
                  <a:solidFill>
                    <a:prstClr val="black"/>
                  </a:solidFill>
                  <a:bevel/>
                </a:ln>
                <a:solidFill>
                  <a:srgbClr val="000000"/>
                </a:solidFill>
                <a:latin typeface="Microsoft Sans Serif" pitchFamily="34" charset="0"/>
                <a:cs typeface="Microsoft Sans Serif" pitchFamily="34" charset="0"/>
              </a:rPr>
              <a:t>When node has packet to send</a:t>
            </a:r>
          </a:p>
          <a:p>
            <a:pPr lvl="1"/>
            <a:r>
              <a:rPr lang="en-US" b="1" dirty="0" smtClean="0">
                <a:ln w="0" cap="rnd" cmpd="thickThin">
                  <a:solidFill>
                    <a:prstClr val="black"/>
                  </a:solidFill>
                  <a:bevel/>
                </a:ln>
                <a:solidFill>
                  <a:schemeClr val="tx2"/>
                </a:solidFill>
                <a:latin typeface="Microsoft Sans Serif" pitchFamily="34" charset="0"/>
                <a:cs typeface="Microsoft Sans Serif" pitchFamily="34" charset="0"/>
              </a:rPr>
              <a:t>transmit at full channel data rate R.</a:t>
            </a:r>
          </a:p>
          <a:p>
            <a:pPr lvl="1"/>
            <a:r>
              <a:rPr lang="en-US" b="1" dirty="0" smtClean="0">
                <a:ln w="0" cap="rnd" cmpd="thickThin">
                  <a:solidFill>
                    <a:prstClr val="black"/>
                  </a:solidFill>
                  <a:bevel/>
                </a:ln>
                <a:solidFill>
                  <a:schemeClr val="tx2"/>
                </a:solidFill>
                <a:latin typeface="Microsoft Sans Serif" pitchFamily="34" charset="0"/>
                <a:cs typeface="Microsoft Sans Serif" pitchFamily="34" charset="0"/>
              </a:rPr>
              <a:t>no a priori coordination among nodes</a:t>
            </a:r>
          </a:p>
          <a:p>
            <a:pPr>
              <a:lnSpc>
                <a:spcPct val="150000"/>
              </a:lnSpc>
            </a:pP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Random </a:t>
            </a:r>
            <a:r>
              <a:rPr lang="en-US" b="1" dirty="0">
                <a:ln w="0" cap="rnd" cmpd="thickThin">
                  <a:solidFill>
                    <a:prstClr val="black"/>
                  </a:solidFill>
                  <a:bevel/>
                </a:ln>
                <a:solidFill>
                  <a:srgbClr val="C00000"/>
                </a:solidFill>
                <a:latin typeface="Microsoft Sans Serif" pitchFamily="34" charset="0"/>
                <a:cs typeface="Microsoft Sans Serif" pitchFamily="34" charset="0"/>
              </a:rPr>
              <a:t>access MAC protocol </a:t>
            </a:r>
            <a:r>
              <a:rPr lang="en-US" b="1" dirty="0">
                <a:ln w="0" cap="rnd" cmpd="thickThin">
                  <a:solidFill>
                    <a:prstClr val="black"/>
                  </a:solidFill>
                  <a:bevel/>
                </a:ln>
                <a:solidFill>
                  <a:srgbClr val="000000"/>
                </a:solidFill>
                <a:latin typeface="Microsoft Sans Serif" pitchFamily="34" charset="0"/>
                <a:cs typeface="Microsoft Sans Serif" pitchFamily="34" charset="0"/>
              </a:rPr>
              <a:t>specifies: </a:t>
            </a:r>
          </a:p>
          <a:p>
            <a:pPr lvl="1"/>
            <a:r>
              <a:rPr lang="en-US" b="1" dirty="0" smtClean="0">
                <a:ln w="0" cap="rnd" cmpd="thickThin">
                  <a:solidFill>
                    <a:prstClr val="black"/>
                  </a:solidFill>
                  <a:bevel/>
                </a:ln>
                <a:solidFill>
                  <a:schemeClr val="tx2"/>
                </a:solidFill>
                <a:latin typeface="Microsoft Sans Serif" pitchFamily="34" charset="0"/>
                <a:cs typeface="Microsoft Sans Serif" pitchFamily="34" charset="0"/>
              </a:rPr>
              <a:t>how to detect collisions</a:t>
            </a:r>
          </a:p>
          <a:p>
            <a:pPr lvl="1"/>
            <a:r>
              <a:rPr lang="en-US" b="1" dirty="0" smtClean="0">
                <a:ln w="0" cap="rnd" cmpd="thickThin">
                  <a:solidFill>
                    <a:prstClr val="black"/>
                  </a:solidFill>
                  <a:bevel/>
                </a:ln>
                <a:solidFill>
                  <a:schemeClr val="tx2"/>
                </a:solidFill>
                <a:latin typeface="Microsoft Sans Serif" pitchFamily="34" charset="0"/>
                <a:cs typeface="Microsoft Sans Serif" pitchFamily="34" charset="0"/>
              </a:rPr>
              <a:t>how to recover from collisions (e.g., via delayed retransmissions)</a:t>
            </a:r>
          </a:p>
          <a:p>
            <a:pPr>
              <a:lnSpc>
                <a:spcPct val="150000"/>
              </a:lnSpc>
            </a:pPr>
            <a:r>
              <a:rPr lang="en-US" b="1" dirty="0">
                <a:ln w="0" cap="rnd" cmpd="thickThin">
                  <a:solidFill>
                    <a:prstClr val="black"/>
                  </a:solidFill>
                  <a:bevel/>
                </a:ln>
                <a:solidFill>
                  <a:srgbClr val="000000"/>
                </a:solidFill>
                <a:latin typeface="Microsoft Sans Serif" pitchFamily="34" charset="0"/>
                <a:cs typeface="Microsoft Sans Serif" pitchFamily="34" charset="0"/>
              </a:rPr>
              <a:t>Examples of random access MAC protocols:</a:t>
            </a:r>
          </a:p>
          <a:p>
            <a:pPr lvl="1"/>
            <a:r>
              <a:rPr lang="en-US" b="1" dirty="0" smtClean="0">
                <a:ln w="0" cap="rnd" cmpd="thickThin">
                  <a:solidFill>
                    <a:prstClr val="black"/>
                  </a:solidFill>
                  <a:bevel/>
                </a:ln>
                <a:solidFill>
                  <a:schemeClr val="tx2"/>
                </a:solidFill>
                <a:latin typeface="Microsoft Sans Serif" pitchFamily="34" charset="0"/>
                <a:cs typeface="Microsoft Sans Serif" pitchFamily="34" charset="0"/>
              </a:rPr>
              <a:t>ALOHA</a:t>
            </a:r>
            <a:r>
              <a:rPr lang="en-US" sz="3200" b="1" dirty="0" smtClean="0">
                <a:solidFill>
                  <a:schemeClr val="tx2"/>
                </a:solidFill>
                <a:latin typeface="+mj-lt"/>
                <a:cs typeface="Tahoma" pitchFamily="34" charset="0"/>
              </a:rPr>
              <a:t>; </a:t>
            </a:r>
            <a:r>
              <a:rPr lang="en-US" sz="3200" b="1" dirty="0" smtClean="0">
                <a:ln>
                  <a:solidFill>
                    <a:sysClr val="windowText" lastClr="000000"/>
                  </a:solidFill>
                </a:ln>
                <a:solidFill>
                  <a:srgbClr val="FF6600"/>
                </a:solidFill>
                <a:latin typeface="+mj-lt"/>
                <a:cs typeface="Tahoma" pitchFamily="34" charset="0"/>
              </a:rPr>
              <a:t>CSMA/CD</a:t>
            </a:r>
            <a:r>
              <a:rPr lang="en-US" sz="3200" b="1" dirty="0">
                <a:solidFill>
                  <a:schemeClr val="tx2"/>
                </a:solidFill>
                <a:latin typeface="+mj-lt"/>
                <a:cs typeface="Tahoma" pitchFamily="34" charset="0"/>
              </a:rPr>
              <a:t>, </a:t>
            </a:r>
            <a:r>
              <a:rPr lang="en-US" b="1" dirty="0" smtClean="0">
                <a:ln w="0" cap="rnd" cmpd="thickThin">
                  <a:solidFill>
                    <a:prstClr val="black"/>
                  </a:solidFill>
                  <a:bevel/>
                </a:ln>
                <a:solidFill>
                  <a:schemeClr val="tx2"/>
                </a:solidFill>
                <a:latin typeface="Microsoft Sans Serif" pitchFamily="34" charset="0"/>
                <a:cs typeface="Microsoft Sans Serif" pitchFamily="34" charset="0"/>
              </a:rPr>
              <a:t>CSMA/CA</a:t>
            </a:r>
          </a:p>
        </p:txBody>
      </p:sp>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Random Access Protocol</a:t>
            </a:r>
            <a:endParaRPr lang="th-TH" sz="43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Ethernet Standardization</a:t>
            </a:r>
            <a:endParaRPr lang="th-TH" sz="4400" b="1" dirty="0">
              <a:ln>
                <a:solidFill>
                  <a:prstClr val="black"/>
                </a:solidFill>
              </a:ln>
              <a:solidFill>
                <a:prstClr val="white"/>
              </a:solidFill>
              <a:latin typeface="Tahoma" pitchFamily="34" charset="0"/>
              <a:cs typeface="Tahoma" pitchFamily="34" charset="0"/>
            </a:endParaRPr>
          </a:p>
        </p:txBody>
      </p:sp>
      <p:grpSp>
        <p:nvGrpSpPr>
          <p:cNvPr id="2" name="Group 9"/>
          <p:cNvGrpSpPr/>
          <p:nvPr/>
        </p:nvGrpSpPr>
        <p:grpSpPr>
          <a:xfrm>
            <a:off x="381000" y="1600200"/>
            <a:ext cx="2657475" cy="3377978"/>
            <a:chOff x="533400" y="2895600"/>
            <a:chExt cx="2657475" cy="3377978"/>
          </a:xfrm>
        </p:grpSpPr>
        <p:pic>
          <p:nvPicPr>
            <p:cNvPr id="4100" name="Picture 4"/>
            <p:cNvPicPr>
              <a:picLocks noChangeAspect="1" noChangeArrowheads="1"/>
            </p:cNvPicPr>
            <p:nvPr/>
          </p:nvPicPr>
          <p:blipFill>
            <a:blip r:embed="rId3"/>
            <a:srcRect/>
            <a:stretch>
              <a:fillRect/>
            </a:stretch>
          </p:blipFill>
          <p:spPr bwMode="auto">
            <a:xfrm>
              <a:off x="533400" y="2895600"/>
              <a:ext cx="2657475" cy="8001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762000" y="3962400"/>
              <a:ext cx="2362200" cy="8477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cstate="print"/>
            <a:srcRect/>
            <a:stretch>
              <a:fillRect/>
            </a:stretch>
          </p:blipFill>
          <p:spPr bwMode="auto">
            <a:xfrm>
              <a:off x="609600" y="5029200"/>
              <a:ext cx="2438400" cy="1244378"/>
            </a:xfrm>
            <a:prstGeom prst="rect">
              <a:avLst/>
            </a:prstGeom>
            <a:noFill/>
            <a:ln w="9525">
              <a:noFill/>
              <a:miter lim="800000"/>
              <a:headEnd/>
              <a:tailEnd/>
            </a:ln>
            <a:effectLst/>
          </p:spPr>
        </p:pic>
      </p:grpSp>
      <p:grpSp>
        <p:nvGrpSpPr>
          <p:cNvPr id="3" name="Group 11"/>
          <p:cNvGrpSpPr/>
          <p:nvPr/>
        </p:nvGrpSpPr>
        <p:grpSpPr>
          <a:xfrm>
            <a:off x="3581400" y="1371600"/>
            <a:ext cx="4419600" cy="2046506"/>
            <a:chOff x="4343400" y="1952625"/>
            <a:chExt cx="4419600" cy="2046506"/>
          </a:xfrm>
        </p:grpSpPr>
        <p:pic>
          <p:nvPicPr>
            <p:cNvPr id="4098" name="Picture 2"/>
            <p:cNvPicPr>
              <a:picLocks noChangeAspect="1" noChangeArrowheads="1"/>
            </p:cNvPicPr>
            <p:nvPr/>
          </p:nvPicPr>
          <p:blipFill>
            <a:blip r:embed="rId6"/>
            <a:srcRect/>
            <a:stretch>
              <a:fillRect/>
            </a:stretch>
          </p:blipFill>
          <p:spPr bwMode="auto">
            <a:xfrm>
              <a:off x="4343400" y="1952625"/>
              <a:ext cx="4362450" cy="1400175"/>
            </a:xfrm>
            <a:prstGeom prst="rect">
              <a:avLst/>
            </a:prstGeom>
            <a:noFill/>
            <a:ln w="9525">
              <a:noFill/>
              <a:miter lim="800000"/>
              <a:headEnd/>
              <a:tailEnd/>
            </a:ln>
            <a:effectLst/>
          </p:spPr>
        </p:pic>
        <p:sp>
          <p:nvSpPr>
            <p:cNvPr id="11" name="Rectangle 10"/>
            <p:cNvSpPr/>
            <p:nvPr/>
          </p:nvSpPr>
          <p:spPr>
            <a:xfrm>
              <a:off x="5014858" y="3352800"/>
              <a:ext cx="3748142" cy="646331"/>
            </a:xfrm>
            <a:prstGeom prst="rect">
              <a:avLst/>
            </a:prstGeom>
          </p:spPr>
          <p:txBody>
            <a:bodyPr wrap="none">
              <a:spAutoFit/>
            </a:bodyPr>
            <a:lstStyle/>
            <a:p>
              <a:r>
                <a:rPr lang="en-US" sz="3600" b="1" dirty="0" smtClean="0">
                  <a:solidFill>
                    <a:schemeClr val="accent2">
                      <a:lumMod val="50000"/>
                    </a:schemeClr>
                  </a:solidFill>
                  <a:latin typeface="Tahoma" pitchFamily="34" charset="0"/>
                  <a:cs typeface="Tahoma" pitchFamily="34" charset="0"/>
                </a:rPr>
                <a:t>802.3 Standard</a:t>
              </a:r>
              <a:endParaRPr lang="en-US" sz="1200" dirty="0">
                <a:solidFill>
                  <a:schemeClr val="accent2">
                    <a:lumMod val="50000"/>
                  </a:schemeClr>
                </a:solidFill>
              </a:endParaRPr>
            </a:p>
          </p:txBody>
        </p:sp>
      </p:grpSp>
      <p:sp>
        <p:nvSpPr>
          <p:cNvPr id="13" name="Rectangle 12"/>
          <p:cNvSpPr/>
          <p:nvPr/>
        </p:nvSpPr>
        <p:spPr>
          <a:xfrm>
            <a:off x="3928022" y="3810000"/>
            <a:ext cx="4834978" cy="2031325"/>
          </a:xfrm>
          <a:prstGeom prst="rect">
            <a:avLst/>
          </a:prstGeom>
          <a:scene3d>
            <a:camera prst="isometricOffAxis1Right"/>
            <a:lightRig rig="threePt" dir="t"/>
          </a:scene3d>
        </p:spPr>
        <p:style>
          <a:lnRef idx="3">
            <a:schemeClr val="lt1"/>
          </a:lnRef>
          <a:fillRef idx="1">
            <a:schemeClr val="accent5"/>
          </a:fillRef>
          <a:effectRef idx="1">
            <a:schemeClr val="accent5"/>
          </a:effectRef>
          <a:fontRef idx="minor">
            <a:schemeClr val="lt1"/>
          </a:fontRef>
        </p:style>
        <p:txBody>
          <a:bodyPr wrap="none">
            <a:spAutoFit/>
          </a:bodyPr>
          <a:lstStyle/>
          <a:p>
            <a:pPr>
              <a:lnSpc>
                <a:spcPct val="150000"/>
              </a:lnSpc>
            </a:pPr>
            <a:r>
              <a:rPr lang="en-US" sz="2800" b="1" dirty="0" smtClean="0">
                <a:solidFill>
                  <a:srgbClr val="C00000"/>
                </a:solidFill>
                <a:latin typeface="Tahoma" pitchFamily="34" charset="0"/>
                <a:cs typeface="Tahoma" pitchFamily="34" charset="0"/>
              </a:rPr>
              <a:t>10 Mbps </a:t>
            </a:r>
            <a:r>
              <a:rPr lang="en-US" sz="2800" b="1" dirty="0" smtClean="0">
                <a:solidFill>
                  <a:schemeClr val="accent2">
                    <a:lumMod val="50000"/>
                  </a:schemeClr>
                </a:solidFill>
                <a:latin typeface="Tahoma" pitchFamily="34" charset="0"/>
                <a:cs typeface="Tahoma" pitchFamily="34" charset="0"/>
              </a:rPr>
              <a:t>– Ethernet</a:t>
            </a:r>
          </a:p>
          <a:p>
            <a:pPr>
              <a:lnSpc>
                <a:spcPct val="150000"/>
              </a:lnSpc>
            </a:pPr>
            <a:r>
              <a:rPr lang="en-US" sz="2800" b="1" dirty="0" smtClean="0">
                <a:solidFill>
                  <a:srgbClr val="C00000"/>
                </a:solidFill>
                <a:latin typeface="Tahoma" pitchFamily="34" charset="0"/>
                <a:cs typeface="Tahoma" pitchFamily="34" charset="0"/>
              </a:rPr>
              <a:t>100 Mbps </a:t>
            </a:r>
            <a:r>
              <a:rPr lang="en-US" sz="2800" b="1" dirty="0" smtClean="0">
                <a:solidFill>
                  <a:schemeClr val="accent2">
                    <a:lumMod val="50000"/>
                  </a:schemeClr>
                </a:solidFill>
                <a:latin typeface="Tahoma" pitchFamily="34" charset="0"/>
                <a:cs typeface="Tahoma" pitchFamily="34" charset="0"/>
              </a:rPr>
              <a:t>– Fast Ethernet</a:t>
            </a:r>
          </a:p>
          <a:p>
            <a:pPr>
              <a:lnSpc>
                <a:spcPct val="150000"/>
              </a:lnSpc>
            </a:pPr>
            <a:r>
              <a:rPr lang="en-US" sz="2800" b="1" dirty="0" smtClean="0">
                <a:solidFill>
                  <a:srgbClr val="C00000"/>
                </a:solidFill>
                <a:latin typeface="Tahoma" pitchFamily="34" charset="0"/>
                <a:cs typeface="Tahoma" pitchFamily="34" charset="0"/>
              </a:rPr>
              <a:t>1 </a:t>
            </a:r>
            <a:r>
              <a:rPr lang="en-US" sz="2800" b="1" dirty="0" err="1" smtClean="0">
                <a:solidFill>
                  <a:srgbClr val="C00000"/>
                </a:solidFill>
                <a:latin typeface="Tahoma" pitchFamily="34" charset="0"/>
                <a:cs typeface="Tahoma" pitchFamily="34" charset="0"/>
              </a:rPr>
              <a:t>Gbps</a:t>
            </a:r>
            <a:r>
              <a:rPr lang="en-US" sz="2800" b="1" dirty="0" smtClean="0">
                <a:solidFill>
                  <a:srgbClr val="C00000"/>
                </a:solidFill>
                <a:latin typeface="Tahoma" pitchFamily="34" charset="0"/>
                <a:cs typeface="Tahoma" pitchFamily="34" charset="0"/>
              </a:rPr>
              <a:t> </a:t>
            </a:r>
            <a:r>
              <a:rPr lang="en-US" sz="2800" b="1" dirty="0" smtClean="0">
                <a:solidFill>
                  <a:srgbClr val="3333CC">
                    <a:lumMod val="50000"/>
                  </a:srgbClr>
                </a:solidFill>
                <a:latin typeface="Tahoma" pitchFamily="34" charset="0"/>
                <a:cs typeface="Tahoma" pitchFamily="34" charset="0"/>
              </a:rPr>
              <a:t>– Gigabit Ethernet</a:t>
            </a:r>
            <a:endParaRPr lang="en-US" sz="105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            Network’s definition</a:t>
            </a:r>
            <a:endParaRPr lang="en-US" sz="6000" b="1"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ndParaRPr>
          </a:p>
        </p:txBody>
      </p:sp>
      <p:sp>
        <p:nvSpPr>
          <p:cNvPr id="21" name="Cloud 20"/>
          <p:cNvSpPr/>
          <p:nvPr/>
        </p:nvSpPr>
        <p:spPr>
          <a:xfrm>
            <a:off x="0" y="1143000"/>
            <a:ext cx="8763000" cy="5334000"/>
          </a:xfrm>
          <a:prstGeom prst="cloud">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22288" algn="l" rtl="0">
              <a:defRPr/>
            </a:pPr>
            <a:r>
              <a:rPr lang="en-US" sz="3600" kern="1200" dirty="0">
                <a:solidFill>
                  <a:prstClr val="black"/>
                </a:solidFill>
                <a:latin typeface="Calibri"/>
                <a:ea typeface="+mn-ea"/>
                <a:cs typeface="+mn-cs"/>
              </a:rPr>
              <a:t>A </a:t>
            </a:r>
            <a:r>
              <a:rPr lang="en-US" sz="3600" b="1" kern="1200" dirty="0">
                <a:solidFill>
                  <a:prstClr val="black"/>
                </a:solidFill>
                <a:latin typeface="Calibri"/>
                <a:ea typeface="+mn-ea"/>
                <a:cs typeface="+mn-cs"/>
              </a:rPr>
              <a:t>network</a:t>
            </a:r>
            <a:r>
              <a:rPr lang="en-US" sz="3600" kern="1200" dirty="0">
                <a:solidFill>
                  <a:prstClr val="black"/>
                </a:solidFill>
                <a:latin typeface="Calibri"/>
                <a:ea typeface="+mn-ea"/>
                <a:cs typeface="+mn-cs"/>
              </a:rPr>
              <a:t> can be defined recursively as </a:t>
            </a:r>
            <a:r>
              <a:rPr lang="en-US" sz="3600" b="1" kern="1200" dirty="0">
                <a:ln>
                  <a:solidFill>
                    <a:schemeClr val="bg1"/>
                  </a:solidFill>
                </a:ln>
                <a:solidFill>
                  <a:srgbClr val="C00000"/>
                </a:solidFill>
                <a:latin typeface="Calibri"/>
                <a:ea typeface="+mn-ea"/>
                <a:cs typeface="+mn-cs"/>
              </a:rPr>
              <a:t>two or more nodes connected by a physical link</a:t>
            </a:r>
            <a:r>
              <a:rPr lang="en-US" sz="3600" kern="1200" dirty="0">
                <a:solidFill>
                  <a:prstClr val="black"/>
                </a:solidFill>
                <a:latin typeface="Calibri"/>
                <a:ea typeface="+mn-ea"/>
                <a:cs typeface="+mn-cs"/>
              </a:rPr>
              <a:t>, </a:t>
            </a:r>
            <a:r>
              <a:rPr lang="en-US" sz="3600" kern="1200" dirty="0">
                <a:solidFill>
                  <a:schemeClr val="bg1"/>
                </a:solidFill>
                <a:latin typeface="Calibri"/>
                <a:ea typeface="+mn-ea"/>
                <a:cs typeface="+mn-cs"/>
              </a:rPr>
              <a:t>or by two or more networks connected by one or more nodes.</a:t>
            </a:r>
          </a:p>
        </p:txBody>
      </p:sp>
      <p:sp>
        <p:nvSpPr>
          <p:cNvPr id="22" name="TextBox 21"/>
          <p:cNvSpPr txBox="1"/>
          <p:nvPr/>
        </p:nvSpPr>
        <p:spPr>
          <a:xfrm rot="20072255">
            <a:off x="-55717" y="465770"/>
            <a:ext cx="2232241" cy="584775"/>
          </a:xfrm>
          <a:prstGeom prst="rect">
            <a:avLst/>
          </a:prstGeom>
          <a:solidFill>
            <a:srgbClr val="F79646">
              <a:lumMod val="75000"/>
            </a:srgbClr>
          </a:solidFill>
        </p:spPr>
        <p:txBody>
          <a:bodyPr wrap="square" rtlCol="0">
            <a:spAutoFit/>
          </a:bodyPr>
          <a:lstStyle/>
          <a:p>
            <a:pPr algn="ctr" rtl="0"/>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idx="1"/>
          </p:nvPr>
        </p:nvSpPr>
        <p:spPr>
          <a:xfrm>
            <a:off x="76200" y="762000"/>
            <a:ext cx="9144000" cy="4648200"/>
          </a:xfrm>
        </p:spPr>
        <p:txBody>
          <a:bodyPr>
            <a:noAutofit/>
          </a:bodyPr>
          <a:lstStyle/>
          <a:p>
            <a:pPr>
              <a:lnSpc>
                <a:spcPct val="150000"/>
              </a:lnSpc>
              <a:buFont typeface="ZapfDingbats" pitchFamily="82" charset="2"/>
              <a:buNone/>
            </a:pPr>
            <a:r>
              <a:rPr lang="en-US" sz="3600" b="1" dirty="0">
                <a:ln>
                  <a:solidFill>
                    <a:sysClr val="windowText" lastClr="000000"/>
                  </a:solidFill>
                </a:ln>
                <a:solidFill>
                  <a:srgbClr val="FF0000"/>
                </a:solidFill>
                <a:latin typeface="Calibri" pitchFamily="34" charset="0"/>
                <a:cs typeface="Tahoma" pitchFamily="34" charset="0"/>
              </a:rPr>
              <a:t>CSMA/CD</a:t>
            </a:r>
            <a:r>
              <a:rPr lang="en-US" sz="3600" dirty="0">
                <a:ln>
                  <a:solidFill>
                    <a:sysClr val="windowText" lastClr="000000"/>
                  </a:solidFill>
                </a:ln>
                <a:solidFill>
                  <a:srgbClr val="FF0000"/>
                </a:solidFill>
                <a:latin typeface="Calibri" pitchFamily="34" charset="0"/>
                <a:cs typeface="Tahoma" pitchFamily="34" charset="0"/>
              </a:rPr>
              <a:t>:</a:t>
            </a:r>
            <a:r>
              <a:rPr lang="en-US" sz="3600" dirty="0">
                <a:ln>
                  <a:solidFill>
                    <a:sysClr val="windowText" lastClr="000000"/>
                  </a:solidFill>
                </a:ln>
                <a:latin typeface="Calibri" pitchFamily="34" charset="0"/>
                <a:cs typeface="Tahoma" pitchFamily="34" charset="0"/>
              </a:rPr>
              <a:t> </a:t>
            </a:r>
            <a:r>
              <a:rPr lang="en-US" sz="3200" b="1" kern="1200" dirty="0">
                <a:ln w="0" cap="rnd" cmpd="thickThin">
                  <a:solidFill>
                    <a:prstClr val="black"/>
                  </a:solidFill>
                  <a:bevel/>
                </a:ln>
                <a:solidFill>
                  <a:srgbClr val="000000"/>
                </a:solidFill>
                <a:latin typeface="Microsoft Sans Serif" pitchFamily="34" charset="0"/>
                <a:cs typeface="Microsoft Sans Serif" pitchFamily="34" charset="0"/>
              </a:rPr>
              <a:t>carrier sensing, </a:t>
            </a:r>
            <a:r>
              <a:rPr lang="en-US" sz="3200" b="1" kern="1200" dirty="0" smtClean="0">
                <a:ln w="0" cap="rnd" cmpd="thickThin">
                  <a:solidFill>
                    <a:prstClr val="black"/>
                  </a:solidFill>
                  <a:bevel/>
                </a:ln>
                <a:solidFill>
                  <a:srgbClr val="000000"/>
                </a:solidFill>
                <a:latin typeface="Microsoft Sans Serif" pitchFamily="34" charset="0"/>
                <a:cs typeface="Microsoft Sans Serif" pitchFamily="34" charset="0"/>
              </a:rPr>
              <a:t>collision detection</a:t>
            </a:r>
          </a:p>
          <a:p>
            <a:pPr marL="527050" lvl="1" indent="-303213" eaLnBrk="1" hangingPunct="1">
              <a:lnSpc>
                <a:spcPct val="150000"/>
              </a:lnSpc>
              <a:buClr>
                <a:srgbClr val="FF6600"/>
              </a:buClr>
              <a:buFont typeface="Wingdings" pitchFamily="2" charset="2"/>
              <a:buChar char="§"/>
            </a:pPr>
            <a:r>
              <a:rPr lang="en-US" sz="3200" b="1" kern="1200" dirty="0" smtClean="0">
                <a:ln>
                  <a:solidFill>
                    <a:schemeClr val="tx1"/>
                  </a:solidFill>
                </a:ln>
                <a:solidFill>
                  <a:schemeClr val="tx2"/>
                </a:solidFill>
                <a:latin typeface="Calibri" pitchFamily="34" charset="0"/>
                <a:ea typeface="+mn-ea"/>
                <a:cs typeface="Tahoma" pitchFamily="34" charset="0"/>
              </a:rPr>
              <a:t> </a:t>
            </a:r>
            <a:r>
              <a:rPr lang="en-US" sz="3200" b="1" kern="1200" dirty="0" smtClean="0">
                <a:solidFill>
                  <a:schemeClr val="tx2"/>
                </a:solidFill>
                <a:latin typeface="Calibri" pitchFamily="34" charset="0"/>
                <a:ea typeface="+mn-ea"/>
                <a:cs typeface="Tahoma" pitchFamily="34" charset="0"/>
              </a:rPr>
              <a:t>“</a:t>
            </a:r>
            <a:r>
              <a:rPr lang="en-US" sz="3200" b="1" kern="1200" dirty="0" smtClean="0">
                <a:ln>
                  <a:solidFill>
                    <a:schemeClr val="tx1"/>
                  </a:solidFill>
                </a:ln>
                <a:solidFill>
                  <a:srgbClr val="FF6600"/>
                </a:solidFill>
                <a:latin typeface="Calibri" pitchFamily="34" charset="0"/>
                <a:ea typeface="+mn-ea"/>
                <a:cs typeface="Tahoma" pitchFamily="34" charset="0"/>
              </a:rPr>
              <a:t>Collisions</a:t>
            </a:r>
            <a:r>
              <a:rPr lang="en-US" sz="3200" b="1" kern="1200" dirty="0" smtClean="0">
                <a:solidFill>
                  <a:schemeClr val="tx2"/>
                </a:solidFill>
                <a:latin typeface="Calibri" pitchFamily="34" charset="0"/>
                <a:ea typeface="+mn-ea"/>
                <a:cs typeface="Tahoma" pitchFamily="34" charset="0"/>
              </a:rPr>
              <a:t>” detected within short time</a:t>
            </a:r>
          </a:p>
          <a:p>
            <a:pPr marL="527050" lvl="1" indent="-303213" eaLnBrk="1" hangingPunct="1">
              <a:lnSpc>
                <a:spcPct val="150000"/>
              </a:lnSpc>
              <a:buClr>
                <a:srgbClr val="FF6600"/>
              </a:buClr>
              <a:buFont typeface="Wingdings" pitchFamily="2" charset="2"/>
              <a:buChar char="§"/>
            </a:pPr>
            <a:r>
              <a:rPr lang="en-US" sz="3200" b="1" kern="1200" dirty="0" smtClean="0">
                <a:ln>
                  <a:solidFill>
                    <a:schemeClr val="tx1"/>
                  </a:solidFill>
                </a:ln>
                <a:solidFill>
                  <a:schemeClr val="tx2"/>
                </a:solidFill>
                <a:latin typeface="Calibri" pitchFamily="34" charset="0"/>
                <a:ea typeface="+mn-ea"/>
                <a:cs typeface="Tahoma" pitchFamily="34" charset="0"/>
              </a:rPr>
              <a:t>   </a:t>
            </a:r>
            <a:r>
              <a:rPr lang="en-US" sz="3200" b="1" kern="1200" dirty="0" smtClean="0">
                <a:solidFill>
                  <a:schemeClr val="tx2"/>
                </a:solidFill>
                <a:latin typeface="Calibri" pitchFamily="34" charset="0"/>
                <a:ea typeface="+mn-ea"/>
                <a:cs typeface="Tahoma" pitchFamily="34" charset="0"/>
              </a:rPr>
              <a:t>Colliding </a:t>
            </a:r>
            <a:r>
              <a:rPr lang="en-US" sz="3200" b="1" kern="1200" dirty="0">
                <a:solidFill>
                  <a:schemeClr val="tx2"/>
                </a:solidFill>
                <a:latin typeface="Calibri" pitchFamily="34" charset="0"/>
                <a:ea typeface="+mn-ea"/>
                <a:cs typeface="Tahoma" pitchFamily="34" charset="0"/>
              </a:rPr>
              <a:t>transmissions </a:t>
            </a:r>
            <a:r>
              <a:rPr lang="en-US" sz="3200" b="1" kern="1200" dirty="0" smtClean="0">
                <a:solidFill>
                  <a:schemeClr val="tx2"/>
                </a:solidFill>
                <a:latin typeface="Calibri" pitchFamily="34" charset="0"/>
                <a:ea typeface="+mn-ea"/>
                <a:cs typeface="Tahoma" pitchFamily="34" charset="0"/>
              </a:rPr>
              <a:t>aborted</a:t>
            </a:r>
          </a:p>
          <a:p>
            <a:pPr marL="527050" lvl="1" indent="-303213" eaLnBrk="1" hangingPunct="1">
              <a:lnSpc>
                <a:spcPct val="150000"/>
              </a:lnSpc>
              <a:buClr>
                <a:srgbClr val="FF6600"/>
              </a:buClr>
              <a:buNone/>
            </a:pPr>
            <a:r>
              <a:rPr lang="en-US" sz="3200" b="1" kern="1200" dirty="0" smtClean="0">
                <a:ln w="0" cap="rnd" cmpd="thickThin">
                  <a:solidFill>
                    <a:prstClr val="black"/>
                  </a:solidFill>
                  <a:bevel/>
                </a:ln>
                <a:solidFill>
                  <a:srgbClr val="FF6600"/>
                </a:solidFill>
                <a:latin typeface="Microsoft Sans Serif" pitchFamily="34" charset="0"/>
                <a:cs typeface="Microsoft Sans Serif" pitchFamily="34" charset="0"/>
              </a:rPr>
              <a:t>Human analogy: </a:t>
            </a:r>
            <a:r>
              <a:rPr lang="en-US" sz="3200" b="1" kern="1200" dirty="0" smtClean="0">
                <a:solidFill>
                  <a:schemeClr val="tx2"/>
                </a:solidFill>
                <a:latin typeface="Calibri" pitchFamily="34" charset="0"/>
                <a:cs typeface="Tahoma" pitchFamily="34" charset="0"/>
              </a:rPr>
              <a:t>the polite conversationalist </a:t>
            </a:r>
          </a:p>
          <a:p>
            <a:pPr>
              <a:lnSpc>
                <a:spcPct val="150000"/>
              </a:lnSpc>
              <a:buClr>
                <a:srgbClr val="FF6600"/>
              </a:buClr>
              <a:buNone/>
            </a:pPr>
            <a:r>
              <a:rPr lang="en-US" sz="3200" b="1" kern="1200" dirty="0" smtClean="0">
                <a:ln w="0" cap="rnd" cmpd="thickThin">
                  <a:solidFill>
                    <a:prstClr val="black"/>
                  </a:solidFill>
                  <a:bevel/>
                </a:ln>
                <a:solidFill>
                  <a:srgbClr val="C00000"/>
                </a:solidFill>
                <a:latin typeface="Microsoft Sans Serif" pitchFamily="34" charset="0"/>
                <a:cs typeface="Microsoft Sans Serif" pitchFamily="34" charset="0"/>
              </a:rPr>
              <a:t>Collision </a:t>
            </a:r>
            <a:r>
              <a:rPr lang="en-US" sz="3200" b="1" kern="1200" dirty="0">
                <a:ln w="0" cap="rnd" cmpd="thickThin">
                  <a:solidFill>
                    <a:prstClr val="black"/>
                  </a:solidFill>
                  <a:bevel/>
                </a:ln>
                <a:solidFill>
                  <a:srgbClr val="C00000"/>
                </a:solidFill>
                <a:latin typeface="Microsoft Sans Serif" pitchFamily="34" charset="0"/>
                <a:cs typeface="Microsoft Sans Serif" pitchFamily="34" charset="0"/>
              </a:rPr>
              <a:t>detection: </a:t>
            </a:r>
          </a:p>
          <a:p>
            <a:pPr marL="522288" lvl="1" indent="-293688" eaLnBrk="1" hangingPunct="1">
              <a:lnSpc>
                <a:spcPct val="150000"/>
              </a:lnSpc>
              <a:buClr>
                <a:srgbClr val="FF6600"/>
              </a:buClr>
              <a:buFont typeface="Wingdings" pitchFamily="2" charset="2"/>
              <a:buChar char="§"/>
            </a:pPr>
            <a:r>
              <a:rPr lang="en-US" sz="3200" b="1" kern="1200" dirty="0" smtClean="0">
                <a:ln>
                  <a:solidFill>
                    <a:sysClr val="windowText" lastClr="000000"/>
                  </a:solidFill>
                </a:ln>
                <a:solidFill>
                  <a:schemeClr val="accent2"/>
                </a:solidFill>
                <a:latin typeface="Calibri" pitchFamily="34" charset="0"/>
                <a:ea typeface="+mn-ea"/>
                <a:cs typeface="Tahoma" pitchFamily="34" charset="0"/>
              </a:rPr>
              <a:t>Easy </a:t>
            </a:r>
            <a:r>
              <a:rPr lang="en-US" sz="3200" b="1" kern="1200" dirty="0">
                <a:ln>
                  <a:solidFill>
                    <a:sysClr val="windowText" lastClr="000000"/>
                  </a:solidFill>
                </a:ln>
                <a:solidFill>
                  <a:schemeClr val="accent2"/>
                </a:solidFill>
                <a:latin typeface="Calibri" pitchFamily="34" charset="0"/>
                <a:ea typeface="+mn-ea"/>
                <a:cs typeface="Tahoma" pitchFamily="34" charset="0"/>
              </a:rPr>
              <a:t>in wired </a:t>
            </a:r>
            <a:r>
              <a:rPr lang="en-US" sz="3200" b="1" kern="1200" dirty="0" smtClean="0">
                <a:ln>
                  <a:solidFill>
                    <a:sysClr val="windowText" lastClr="000000"/>
                  </a:solidFill>
                </a:ln>
                <a:solidFill>
                  <a:schemeClr val="accent2"/>
                </a:solidFill>
                <a:latin typeface="Calibri" pitchFamily="34" charset="0"/>
                <a:ea typeface="+mn-ea"/>
                <a:cs typeface="Tahoma" pitchFamily="34" charset="0"/>
              </a:rPr>
              <a:t>LANs (used in Ethernet)</a:t>
            </a:r>
            <a:endParaRPr lang="en-US" sz="1400" b="1" kern="1200" dirty="0">
              <a:solidFill>
                <a:schemeClr val="tx2"/>
              </a:solidFill>
              <a:latin typeface="Calibri" pitchFamily="34" charset="0"/>
              <a:ea typeface="+mn-ea"/>
              <a:cs typeface="Tahoma" pitchFamily="34" charset="0"/>
            </a:endParaRPr>
          </a:p>
          <a:p>
            <a:pPr marL="522288" lvl="1" indent="-293688" eaLnBrk="1" hangingPunct="1">
              <a:lnSpc>
                <a:spcPct val="150000"/>
              </a:lnSpc>
              <a:buClr>
                <a:srgbClr val="FF6600"/>
              </a:buClr>
              <a:buFont typeface="Wingdings" pitchFamily="2" charset="2"/>
              <a:buChar char="§"/>
            </a:pPr>
            <a:r>
              <a:rPr lang="en-US" sz="3200" b="1" kern="1200" dirty="0" smtClean="0">
                <a:ln>
                  <a:solidFill>
                    <a:sysClr val="windowText" lastClr="000000"/>
                  </a:solidFill>
                </a:ln>
                <a:solidFill>
                  <a:schemeClr val="accent2"/>
                </a:solidFill>
                <a:latin typeface="Calibri" pitchFamily="34" charset="0"/>
                <a:ea typeface="+mn-ea"/>
                <a:cs typeface="Tahoma" pitchFamily="34" charset="0"/>
              </a:rPr>
              <a:t>Difficult (and therefore not used) in wireless LANs</a:t>
            </a:r>
            <a:r>
              <a:rPr lang="en-US" sz="3200" b="1" kern="1200" dirty="0" smtClean="0">
                <a:solidFill>
                  <a:schemeClr val="tx2"/>
                </a:solidFill>
                <a:latin typeface="Calibri" pitchFamily="34" charset="0"/>
                <a:ea typeface="+mn-ea"/>
                <a:cs typeface="Tahoma" pitchFamily="34" charset="0"/>
              </a:rPr>
              <a:t> </a:t>
            </a:r>
            <a:endParaRPr lang="en-US" sz="3200" b="1" kern="1200" dirty="0">
              <a:solidFill>
                <a:schemeClr val="tx2"/>
              </a:solidFill>
              <a:latin typeface="Calibri" pitchFamily="34" charset="0"/>
              <a:ea typeface="+mn-ea"/>
              <a:cs typeface="Tahoma" pitchFamily="34" charset="0"/>
            </a:endParaRPr>
          </a:p>
        </p:txBody>
      </p:sp>
      <p:sp>
        <p:nvSpPr>
          <p:cNvPr id="6" name="TextBox 5"/>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CSMA/CD (Collision Detection)</a:t>
            </a:r>
            <a:endParaRPr lang="th-TH" sz="44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2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How do collisions occur?</a:t>
            </a:r>
            <a:endParaRPr lang="th-TH" sz="4400" b="1" dirty="0" smtClean="0">
              <a:ln>
                <a:solidFill>
                  <a:prstClr val="black"/>
                </a:solidFill>
              </a:ln>
              <a:solidFill>
                <a:prstClr val="white"/>
              </a:solidFill>
              <a:latin typeface="Tahoma" pitchFamily="34" charset="0"/>
              <a:cs typeface="Tahoma" pitchFamily="34" charset="0"/>
            </a:endParaRPr>
          </a:p>
        </p:txBody>
      </p:sp>
      <p:grpSp>
        <p:nvGrpSpPr>
          <p:cNvPr id="14" name="Group 13"/>
          <p:cNvGrpSpPr/>
          <p:nvPr/>
        </p:nvGrpSpPr>
        <p:grpSpPr>
          <a:xfrm>
            <a:off x="1752600" y="1143000"/>
            <a:ext cx="4876800" cy="5562600"/>
            <a:chOff x="457200" y="1200090"/>
            <a:chExt cx="4419600" cy="5574669"/>
          </a:xfrm>
        </p:grpSpPr>
        <p:pic>
          <p:nvPicPr>
            <p:cNvPr id="7170" name="Picture 2"/>
            <p:cNvPicPr>
              <a:picLocks noChangeAspect="1" noChangeArrowheads="1"/>
            </p:cNvPicPr>
            <p:nvPr/>
          </p:nvPicPr>
          <p:blipFill>
            <a:blip r:embed="rId3"/>
            <a:srcRect/>
            <a:stretch>
              <a:fillRect/>
            </a:stretch>
          </p:blipFill>
          <p:spPr bwMode="auto">
            <a:xfrm>
              <a:off x="457200" y="1331893"/>
              <a:ext cx="4419600" cy="5442866"/>
            </a:xfrm>
            <a:prstGeom prst="rect">
              <a:avLst/>
            </a:prstGeom>
            <a:noFill/>
            <a:ln w="9525">
              <a:noFill/>
              <a:miter lim="800000"/>
              <a:headEnd/>
              <a:tailEnd/>
            </a:ln>
            <a:effectLst/>
          </p:spPr>
        </p:pic>
        <p:grpSp>
          <p:nvGrpSpPr>
            <p:cNvPr id="4" name="Group 9"/>
            <p:cNvGrpSpPr/>
            <p:nvPr/>
          </p:nvGrpSpPr>
          <p:grpSpPr>
            <a:xfrm>
              <a:off x="1219200" y="120009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r>
                  <a:rPr lang="en-US" sz="2000" b="1" dirty="0" smtClean="0">
                    <a:latin typeface="Book Antiqua" pitchFamily="18" charset="0"/>
                  </a:rPr>
                  <a:t>Propagation delay:</a:t>
                </a:r>
                <a:r>
                  <a:rPr lang="en-US" sz="2000" b="1" i="1" dirty="0" smtClean="0">
                    <a:latin typeface="Book Antiqua" pitchFamily="18" charset="0"/>
                  </a:rPr>
                  <a:t> d</a:t>
                </a:r>
                <a:endParaRPr lang="en-US" sz="2000" b="1" i="1" dirty="0">
                  <a:latin typeface="Book Antiqua" pitchFamily="18" charset="0"/>
                </a:endParaRPr>
              </a:p>
            </p:txBody>
          </p:sp>
        </p:grpSp>
      </p:grpSp>
      <p:sp>
        <p:nvSpPr>
          <p:cNvPr id="17" name="Multiply 16"/>
          <p:cNvSpPr/>
          <p:nvPr/>
        </p:nvSpPr>
        <p:spPr bwMode="auto">
          <a:xfrm>
            <a:off x="5029200" y="4648200"/>
            <a:ext cx="1371600" cy="914400"/>
          </a:xfrm>
          <a:prstGeom prst="mathMultiply">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762000" y="1524000"/>
            <a:ext cx="7924800" cy="3175575"/>
            <a:chOff x="990600" y="2920425"/>
            <a:chExt cx="7924800" cy="3175575"/>
          </a:xfrm>
        </p:grpSpPr>
        <p:sp>
          <p:nvSpPr>
            <p:cNvPr id="72788" name="Text Box 84"/>
            <p:cNvSpPr txBox="1">
              <a:spLocks noChangeArrowheads="1"/>
            </p:cNvSpPr>
            <p:nvPr/>
          </p:nvSpPr>
          <p:spPr bwMode="auto">
            <a:xfrm>
              <a:off x="6248400" y="3301425"/>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a:latin typeface="Calibri" pitchFamily="34" charset="0"/>
                </a:rPr>
                <a:t>Controller</a:t>
              </a:r>
            </a:p>
          </p:txBody>
        </p:sp>
        <p:grpSp>
          <p:nvGrpSpPr>
            <p:cNvPr id="95" name="Group 94"/>
            <p:cNvGrpSpPr/>
            <p:nvPr/>
          </p:nvGrpSpPr>
          <p:grpSpPr>
            <a:xfrm>
              <a:off x="990600" y="2920425"/>
              <a:ext cx="7010400" cy="3175575"/>
              <a:chOff x="990600" y="2743200"/>
              <a:chExt cx="7010400" cy="3175575"/>
            </a:xfrm>
          </p:grpSpPr>
          <p:grpSp>
            <p:nvGrpSpPr>
              <p:cNvPr id="2" name="Group 3"/>
              <p:cNvGrpSpPr>
                <a:grpSpLocks/>
              </p:cNvGrpSpPr>
              <p:nvPr/>
            </p:nvGrpSpPr>
            <p:grpSpPr bwMode="auto">
              <a:xfrm>
                <a:off x="4038600" y="2743200"/>
                <a:ext cx="1049338" cy="1344613"/>
                <a:chOff x="2532" y="1747"/>
                <a:chExt cx="661" cy="847"/>
              </a:xfrm>
            </p:grpSpPr>
            <p:sp>
              <p:nvSpPr>
                <p:cNvPr id="72708"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endParaRPr lang="en-US" sz="3200" b="1">
                    <a:latin typeface="Calibri" pitchFamily="34" charset="0"/>
                  </a:endParaRPr>
                </a:p>
              </p:txBody>
            </p:sp>
            <p:sp>
              <p:nvSpPr>
                <p:cNvPr id="72709"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endParaRPr lang="en-US" sz="3200" b="1">
                    <a:latin typeface="Calibri" pitchFamily="34" charset="0"/>
                  </a:endParaRPr>
                </a:p>
              </p:txBody>
            </p:sp>
            <p:sp>
              <p:nvSpPr>
                <p:cNvPr id="72710"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endParaRPr lang="en-US" sz="3200" b="1">
                    <a:latin typeface="Calibri" pitchFamily="34" charset="0"/>
                  </a:endParaRPr>
                </a:p>
              </p:txBody>
            </p:sp>
            <p:sp>
              <p:nvSpPr>
                <p:cNvPr id="72711" name="Freeform 7"/>
                <p:cNvSpPr>
                  <a:spLocks/>
                </p:cNvSpPr>
                <p:nvPr/>
              </p:nvSpPr>
              <p:spPr bwMode="auto">
                <a:xfrm>
                  <a:off x="2547" y="1747"/>
                  <a:ext cx="603" cy="533"/>
                </a:xfrm>
                <a:custGeom>
                  <a:avLst/>
                  <a:gdLst/>
                  <a:ahLst/>
                  <a:cxnLst>
                    <a:cxn ang="0">
                      <a:pos x="0" y="273"/>
                    </a:cxn>
                    <a:cxn ang="0">
                      <a:pos x="0" y="772"/>
                    </a:cxn>
                    <a:cxn ang="0">
                      <a:pos x="27" y="1026"/>
                    </a:cxn>
                    <a:cxn ang="0">
                      <a:pos x="85" y="1034"/>
                    </a:cxn>
                    <a:cxn ang="0">
                      <a:pos x="153" y="1042"/>
                    </a:cxn>
                    <a:cxn ang="0">
                      <a:pos x="228" y="1049"/>
                    </a:cxn>
                    <a:cxn ang="0">
                      <a:pos x="308" y="1056"/>
                    </a:cxn>
                    <a:cxn ang="0">
                      <a:pos x="393" y="1061"/>
                    </a:cxn>
                    <a:cxn ang="0">
                      <a:pos x="480" y="1064"/>
                    </a:cxn>
                    <a:cxn ang="0">
                      <a:pos x="569" y="1067"/>
                    </a:cxn>
                    <a:cxn ang="0">
                      <a:pos x="658" y="1068"/>
                    </a:cxn>
                    <a:cxn ang="0">
                      <a:pos x="747" y="1067"/>
                    </a:cxn>
                    <a:cxn ang="0">
                      <a:pos x="833" y="1063"/>
                    </a:cxn>
                    <a:cxn ang="0">
                      <a:pos x="915" y="1057"/>
                    </a:cxn>
                    <a:cxn ang="0">
                      <a:pos x="993" y="1051"/>
                    </a:cxn>
                    <a:cxn ang="0">
                      <a:pos x="1065" y="1040"/>
                    </a:cxn>
                    <a:cxn ang="0">
                      <a:pos x="1128" y="1028"/>
                    </a:cxn>
                    <a:cxn ang="0">
                      <a:pos x="1182" y="1011"/>
                    </a:cxn>
                    <a:cxn ang="0">
                      <a:pos x="1207" y="752"/>
                    </a:cxn>
                    <a:cxn ang="0">
                      <a:pos x="1207" y="254"/>
                    </a:cxn>
                    <a:cxn ang="0">
                      <a:pos x="1196" y="5"/>
                    </a:cxn>
                    <a:cxn ang="0">
                      <a:pos x="1162" y="5"/>
                    </a:cxn>
                    <a:cxn ang="0">
                      <a:pos x="1114" y="5"/>
                    </a:cxn>
                    <a:cxn ang="0">
                      <a:pos x="1053" y="4"/>
                    </a:cxn>
                    <a:cxn ang="0">
                      <a:pos x="982" y="3"/>
                    </a:cxn>
                    <a:cxn ang="0">
                      <a:pos x="902" y="1"/>
                    </a:cxn>
                    <a:cxn ang="0">
                      <a:pos x="816" y="1"/>
                    </a:cxn>
                    <a:cxn ang="0">
                      <a:pos x="724" y="0"/>
                    </a:cxn>
                    <a:cxn ang="0">
                      <a:pos x="628" y="0"/>
                    </a:cxn>
                    <a:cxn ang="0">
                      <a:pos x="533" y="0"/>
                    </a:cxn>
                    <a:cxn ang="0">
                      <a:pos x="436" y="1"/>
                    </a:cxn>
                    <a:cxn ang="0">
                      <a:pos x="342" y="3"/>
                    </a:cxn>
                    <a:cxn ang="0">
                      <a:pos x="253" y="6"/>
                    </a:cxn>
                    <a:cxn ang="0">
                      <a:pos x="170" y="10"/>
                    </a:cxn>
                    <a:cxn ang="0">
                      <a:pos x="95" y="14"/>
                    </a:cxn>
                    <a:cxn ang="0">
                      <a:pos x="29" y="20"/>
                    </a:cxn>
                  </a:cxnLst>
                  <a:rect l="0" t="0" r="r" b="b"/>
                  <a:pathLst>
                    <a:path w="1207" h="1068">
                      <a:moveTo>
                        <a:pt x="0" y="23"/>
                      </a:moveTo>
                      <a:lnTo>
                        <a:pt x="0" y="273"/>
                      </a:lnTo>
                      <a:lnTo>
                        <a:pt x="0" y="522"/>
                      </a:lnTo>
                      <a:lnTo>
                        <a:pt x="0" y="772"/>
                      </a:lnTo>
                      <a:lnTo>
                        <a:pt x="0" y="1022"/>
                      </a:lnTo>
                      <a:lnTo>
                        <a:pt x="27" y="1026"/>
                      </a:lnTo>
                      <a:lnTo>
                        <a:pt x="56" y="1031"/>
                      </a:lnTo>
                      <a:lnTo>
                        <a:pt x="85" y="1034"/>
                      </a:lnTo>
                      <a:lnTo>
                        <a:pt x="119" y="1039"/>
                      </a:lnTo>
                      <a:lnTo>
                        <a:pt x="153" y="1042"/>
                      </a:lnTo>
                      <a:lnTo>
                        <a:pt x="190" y="1046"/>
                      </a:lnTo>
                      <a:lnTo>
                        <a:pt x="228" y="1049"/>
                      </a:lnTo>
                      <a:lnTo>
                        <a:pt x="268" y="1053"/>
                      </a:lnTo>
                      <a:lnTo>
                        <a:pt x="308" y="1056"/>
                      </a:lnTo>
                      <a:lnTo>
                        <a:pt x="350" y="1059"/>
                      </a:lnTo>
                      <a:lnTo>
                        <a:pt x="393" y="1061"/>
                      </a:lnTo>
                      <a:lnTo>
                        <a:pt x="436" y="1063"/>
                      </a:lnTo>
                      <a:lnTo>
                        <a:pt x="480" y="1064"/>
                      </a:lnTo>
                      <a:lnTo>
                        <a:pt x="524" y="1067"/>
                      </a:lnTo>
                      <a:lnTo>
                        <a:pt x="569" y="1067"/>
                      </a:lnTo>
                      <a:lnTo>
                        <a:pt x="614" y="1068"/>
                      </a:lnTo>
                      <a:lnTo>
                        <a:pt x="658" y="1068"/>
                      </a:lnTo>
                      <a:lnTo>
                        <a:pt x="703" y="1068"/>
                      </a:lnTo>
                      <a:lnTo>
                        <a:pt x="747" y="1067"/>
                      </a:lnTo>
                      <a:lnTo>
                        <a:pt x="791" y="1066"/>
                      </a:lnTo>
                      <a:lnTo>
                        <a:pt x="833" y="1063"/>
                      </a:lnTo>
                      <a:lnTo>
                        <a:pt x="875" y="1061"/>
                      </a:lnTo>
                      <a:lnTo>
                        <a:pt x="915" y="1057"/>
                      </a:lnTo>
                      <a:lnTo>
                        <a:pt x="955" y="1054"/>
                      </a:lnTo>
                      <a:lnTo>
                        <a:pt x="993" y="1051"/>
                      </a:lnTo>
                      <a:lnTo>
                        <a:pt x="1029" y="1045"/>
                      </a:lnTo>
                      <a:lnTo>
                        <a:pt x="1065" y="1040"/>
                      </a:lnTo>
                      <a:lnTo>
                        <a:pt x="1097" y="1033"/>
                      </a:lnTo>
                      <a:lnTo>
                        <a:pt x="1128" y="1028"/>
                      </a:lnTo>
                      <a:lnTo>
                        <a:pt x="1157" y="1019"/>
                      </a:lnTo>
                      <a:lnTo>
                        <a:pt x="1182" y="1011"/>
                      </a:lnTo>
                      <a:lnTo>
                        <a:pt x="1207" y="1002"/>
                      </a:lnTo>
                      <a:lnTo>
                        <a:pt x="1207" y="752"/>
                      </a:lnTo>
                      <a:lnTo>
                        <a:pt x="1207" y="504"/>
                      </a:lnTo>
                      <a:lnTo>
                        <a:pt x="1207" y="254"/>
                      </a:lnTo>
                      <a:lnTo>
                        <a:pt x="1207" y="5"/>
                      </a:lnTo>
                      <a:lnTo>
                        <a:pt x="1196" y="5"/>
                      </a:lnTo>
                      <a:lnTo>
                        <a:pt x="1181" y="5"/>
                      </a:lnTo>
                      <a:lnTo>
                        <a:pt x="1162" y="5"/>
                      </a:lnTo>
                      <a:lnTo>
                        <a:pt x="1140" y="5"/>
                      </a:lnTo>
                      <a:lnTo>
                        <a:pt x="1114" y="5"/>
                      </a:lnTo>
                      <a:lnTo>
                        <a:pt x="1086" y="4"/>
                      </a:lnTo>
                      <a:lnTo>
                        <a:pt x="1053" y="4"/>
                      </a:lnTo>
                      <a:lnTo>
                        <a:pt x="1019" y="4"/>
                      </a:lnTo>
                      <a:lnTo>
                        <a:pt x="982" y="3"/>
                      </a:lnTo>
                      <a:lnTo>
                        <a:pt x="944" y="3"/>
                      </a:lnTo>
                      <a:lnTo>
                        <a:pt x="902" y="1"/>
                      </a:lnTo>
                      <a:lnTo>
                        <a:pt x="860" y="1"/>
                      </a:lnTo>
                      <a:lnTo>
                        <a:pt x="816" y="1"/>
                      </a:lnTo>
                      <a:lnTo>
                        <a:pt x="770" y="0"/>
                      </a:lnTo>
                      <a:lnTo>
                        <a:pt x="724" y="0"/>
                      </a:lnTo>
                      <a:lnTo>
                        <a:pt x="677" y="0"/>
                      </a:lnTo>
                      <a:lnTo>
                        <a:pt x="628" y="0"/>
                      </a:lnTo>
                      <a:lnTo>
                        <a:pt x="581" y="0"/>
                      </a:lnTo>
                      <a:lnTo>
                        <a:pt x="533" y="0"/>
                      </a:lnTo>
                      <a:lnTo>
                        <a:pt x="484" y="1"/>
                      </a:lnTo>
                      <a:lnTo>
                        <a:pt x="436" y="1"/>
                      </a:lnTo>
                      <a:lnTo>
                        <a:pt x="388" y="3"/>
                      </a:lnTo>
                      <a:lnTo>
                        <a:pt x="342" y="3"/>
                      </a:lnTo>
                      <a:lnTo>
                        <a:pt x="297" y="4"/>
                      </a:lnTo>
                      <a:lnTo>
                        <a:pt x="253" y="6"/>
                      </a:lnTo>
                      <a:lnTo>
                        <a:pt x="211" y="7"/>
                      </a:lnTo>
                      <a:lnTo>
                        <a:pt x="170" y="10"/>
                      </a:lnTo>
                      <a:lnTo>
                        <a:pt x="130" y="12"/>
                      </a:lnTo>
                      <a:lnTo>
                        <a:pt x="95" y="14"/>
                      </a:lnTo>
                      <a:lnTo>
                        <a:pt x="60" y="16"/>
                      </a:lnTo>
                      <a:lnTo>
                        <a:pt x="29" y="20"/>
                      </a:lnTo>
                      <a:lnTo>
                        <a:pt x="0" y="23"/>
                      </a:lnTo>
                      <a:close/>
                    </a:path>
                  </a:pathLst>
                </a:custGeom>
                <a:solidFill>
                  <a:srgbClr val="9B774F"/>
                </a:solidFill>
                <a:ln w="9525">
                  <a:noFill/>
                  <a:round/>
                  <a:headEnd/>
                  <a:tailEnd/>
                </a:ln>
              </p:spPr>
              <p:txBody>
                <a:bodyPr/>
                <a:lstStyle/>
                <a:p>
                  <a:endParaRPr lang="en-US" sz="3200" b="1">
                    <a:latin typeface="Calibri" pitchFamily="34" charset="0"/>
                  </a:endParaRPr>
                </a:p>
              </p:txBody>
            </p:sp>
            <p:sp>
              <p:nvSpPr>
                <p:cNvPr id="72712" name="Freeform 8"/>
                <p:cNvSpPr>
                  <a:spLocks/>
                </p:cNvSpPr>
                <p:nvPr/>
              </p:nvSpPr>
              <p:spPr bwMode="auto">
                <a:xfrm>
                  <a:off x="2547" y="1747"/>
                  <a:ext cx="583" cy="499"/>
                </a:xfrm>
                <a:custGeom>
                  <a:avLst/>
                  <a:gdLst/>
                  <a:ahLst/>
                  <a:cxnLst>
                    <a:cxn ang="0">
                      <a:pos x="0" y="256"/>
                    </a:cxn>
                    <a:cxn ang="0">
                      <a:pos x="0" y="722"/>
                    </a:cxn>
                    <a:cxn ang="0">
                      <a:pos x="26" y="961"/>
                    </a:cxn>
                    <a:cxn ang="0">
                      <a:pos x="83" y="969"/>
                    </a:cxn>
                    <a:cxn ang="0">
                      <a:pos x="148" y="976"/>
                    </a:cxn>
                    <a:cxn ang="0">
                      <a:pos x="220" y="983"/>
                    </a:cxn>
                    <a:cxn ang="0">
                      <a:pos x="297" y="988"/>
                    </a:cxn>
                    <a:cxn ang="0">
                      <a:pos x="379" y="993"/>
                    </a:cxn>
                    <a:cxn ang="0">
                      <a:pos x="463" y="996"/>
                    </a:cxn>
                    <a:cxn ang="0">
                      <a:pos x="550" y="999"/>
                    </a:cxn>
                    <a:cxn ang="0">
                      <a:pos x="636" y="999"/>
                    </a:cxn>
                    <a:cxn ang="0">
                      <a:pos x="721" y="998"/>
                    </a:cxn>
                    <a:cxn ang="0">
                      <a:pos x="804" y="994"/>
                    </a:cxn>
                    <a:cxn ang="0">
                      <a:pos x="884" y="990"/>
                    </a:cxn>
                    <a:cxn ang="0">
                      <a:pos x="959" y="983"/>
                    </a:cxn>
                    <a:cxn ang="0">
                      <a:pos x="1028" y="972"/>
                    </a:cxn>
                    <a:cxn ang="0">
                      <a:pos x="1089" y="961"/>
                    </a:cxn>
                    <a:cxn ang="0">
                      <a:pos x="1142" y="946"/>
                    </a:cxn>
                    <a:cxn ang="0">
                      <a:pos x="1165" y="704"/>
                    </a:cxn>
                    <a:cxn ang="0">
                      <a:pos x="1165" y="238"/>
                    </a:cxn>
                    <a:cxn ang="0">
                      <a:pos x="1154" y="5"/>
                    </a:cxn>
                    <a:cxn ang="0">
                      <a:pos x="1120" y="5"/>
                    </a:cxn>
                    <a:cxn ang="0">
                      <a:pos x="1074" y="4"/>
                    </a:cxn>
                    <a:cxn ang="0">
                      <a:pos x="1015" y="4"/>
                    </a:cxn>
                    <a:cxn ang="0">
                      <a:pos x="946" y="3"/>
                    </a:cxn>
                    <a:cxn ang="0">
                      <a:pos x="869" y="1"/>
                    </a:cxn>
                    <a:cxn ang="0">
                      <a:pos x="785" y="1"/>
                    </a:cxn>
                    <a:cxn ang="0">
                      <a:pos x="697" y="0"/>
                    </a:cxn>
                    <a:cxn ang="0">
                      <a:pos x="605" y="0"/>
                    </a:cxn>
                    <a:cxn ang="0">
                      <a:pos x="513" y="1"/>
                    </a:cxn>
                    <a:cxn ang="0">
                      <a:pos x="421" y="1"/>
                    </a:cxn>
                    <a:cxn ang="0">
                      <a:pos x="331" y="4"/>
                    </a:cxn>
                    <a:cxn ang="0">
                      <a:pos x="244" y="6"/>
                    </a:cxn>
                    <a:cxn ang="0">
                      <a:pos x="164" y="10"/>
                    </a:cxn>
                    <a:cxn ang="0">
                      <a:pos x="91" y="13"/>
                    </a:cxn>
                    <a:cxn ang="0">
                      <a:pos x="28" y="19"/>
                    </a:cxn>
                  </a:cxnLst>
                  <a:rect l="0" t="0" r="r" b="b"/>
                  <a:pathLst>
                    <a:path w="1165" h="999">
                      <a:moveTo>
                        <a:pt x="0" y="22"/>
                      </a:moveTo>
                      <a:lnTo>
                        <a:pt x="0" y="256"/>
                      </a:lnTo>
                      <a:lnTo>
                        <a:pt x="0" y="489"/>
                      </a:lnTo>
                      <a:lnTo>
                        <a:pt x="0" y="722"/>
                      </a:lnTo>
                      <a:lnTo>
                        <a:pt x="0" y="956"/>
                      </a:lnTo>
                      <a:lnTo>
                        <a:pt x="26" y="961"/>
                      </a:lnTo>
                      <a:lnTo>
                        <a:pt x="53" y="964"/>
                      </a:lnTo>
                      <a:lnTo>
                        <a:pt x="83" y="969"/>
                      </a:lnTo>
                      <a:lnTo>
                        <a:pt x="114" y="972"/>
                      </a:lnTo>
                      <a:lnTo>
                        <a:pt x="148" y="976"/>
                      </a:lnTo>
                      <a:lnTo>
                        <a:pt x="183" y="979"/>
                      </a:lnTo>
                      <a:lnTo>
                        <a:pt x="220" y="983"/>
                      </a:lnTo>
                      <a:lnTo>
                        <a:pt x="258" y="985"/>
                      </a:lnTo>
                      <a:lnTo>
                        <a:pt x="297" y="988"/>
                      </a:lnTo>
                      <a:lnTo>
                        <a:pt x="338" y="991"/>
                      </a:lnTo>
                      <a:lnTo>
                        <a:pt x="379" y="993"/>
                      </a:lnTo>
                      <a:lnTo>
                        <a:pt x="421" y="994"/>
                      </a:lnTo>
                      <a:lnTo>
                        <a:pt x="463" y="996"/>
                      </a:lnTo>
                      <a:lnTo>
                        <a:pt x="506" y="998"/>
                      </a:lnTo>
                      <a:lnTo>
                        <a:pt x="550" y="999"/>
                      </a:lnTo>
                      <a:lnTo>
                        <a:pt x="592" y="999"/>
                      </a:lnTo>
                      <a:lnTo>
                        <a:pt x="636" y="999"/>
                      </a:lnTo>
                      <a:lnTo>
                        <a:pt x="679" y="999"/>
                      </a:lnTo>
                      <a:lnTo>
                        <a:pt x="721" y="998"/>
                      </a:lnTo>
                      <a:lnTo>
                        <a:pt x="763" y="996"/>
                      </a:lnTo>
                      <a:lnTo>
                        <a:pt x="804" y="994"/>
                      </a:lnTo>
                      <a:lnTo>
                        <a:pt x="845" y="992"/>
                      </a:lnTo>
                      <a:lnTo>
                        <a:pt x="884" y="990"/>
                      </a:lnTo>
                      <a:lnTo>
                        <a:pt x="922" y="986"/>
                      </a:lnTo>
                      <a:lnTo>
                        <a:pt x="959" y="983"/>
                      </a:lnTo>
                      <a:lnTo>
                        <a:pt x="995" y="978"/>
                      </a:lnTo>
                      <a:lnTo>
                        <a:pt x="1028" y="972"/>
                      </a:lnTo>
                      <a:lnTo>
                        <a:pt x="1059" y="968"/>
                      </a:lnTo>
                      <a:lnTo>
                        <a:pt x="1089" y="961"/>
                      </a:lnTo>
                      <a:lnTo>
                        <a:pt x="1117" y="954"/>
                      </a:lnTo>
                      <a:lnTo>
                        <a:pt x="1142" y="946"/>
                      </a:lnTo>
                      <a:lnTo>
                        <a:pt x="1165" y="938"/>
                      </a:lnTo>
                      <a:lnTo>
                        <a:pt x="1165" y="704"/>
                      </a:lnTo>
                      <a:lnTo>
                        <a:pt x="1165" y="471"/>
                      </a:lnTo>
                      <a:lnTo>
                        <a:pt x="1165" y="238"/>
                      </a:lnTo>
                      <a:lnTo>
                        <a:pt x="1165" y="5"/>
                      </a:lnTo>
                      <a:lnTo>
                        <a:pt x="1154" y="5"/>
                      </a:lnTo>
                      <a:lnTo>
                        <a:pt x="1139" y="5"/>
                      </a:lnTo>
                      <a:lnTo>
                        <a:pt x="1120" y="5"/>
                      </a:lnTo>
                      <a:lnTo>
                        <a:pt x="1098" y="5"/>
                      </a:lnTo>
                      <a:lnTo>
                        <a:pt x="1074" y="4"/>
                      </a:lnTo>
                      <a:lnTo>
                        <a:pt x="1045" y="4"/>
                      </a:lnTo>
                      <a:lnTo>
                        <a:pt x="1015" y="4"/>
                      </a:lnTo>
                      <a:lnTo>
                        <a:pt x="982" y="3"/>
                      </a:lnTo>
                      <a:lnTo>
                        <a:pt x="946" y="3"/>
                      </a:lnTo>
                      <a:lnTo>
                        <a:pt x="908" y="3"/>
                      </a:lnTo>
                      <a:lnTo>
                        <a:pt x="869" y="1"/>
                      </a:lnTo>
                      <a:lnTo>
                        <a:pt x="827" y="1"/>
                      </a:lnTo>
                      <a:lnTo>
                        <a:pt x="785" y="1"/>
                      </a:lnTo>
                      <a:lnTo>
                        <a:pt x="741" y="1"/>
                      </a:lnTo>
                      <a:lnTo>
                        <a:pt x="697" y="0"/>
                      </a:lnTo>
                      <a:lnTo>
                        <a:pt x="651" y="0"/>
                      </a:lnTo>
                      <a:lnTo>
                        <a:pt x="605" y="0"/>
                      </a:lnTo>
                      <a:lnTo>
                        <a:pt x="559" y="0"/>
                      </a:lnTo>
                      <a:lnTo>
                        <a:pt x="513" y="1"/>
                      </a:lnTo>
                      <a:lnTo>
                        <a:pt x="467" y="1"/>
                      </a:lnTo>
                      <a:lnTo>
                        <a:pt x="421" y="1"/>
                      </a:lnTo>
                      <a:lnTo>
                        <a:pt x="375" y="3"/>
                      </a:lnTo>
                      <a:lnTo>
                        <a:pt x="331" y="4"/>
                      </a:lnTo>
                      <a:lnTo>
                        <a:pt x="287" y="5"/>
                      </a:lnTo>
                      <a:lnTo>
                        <a:pt x="244" y="6"/>
                      </a:lnTo>
                      <a:lnTo>
                        <a:pt x="203" y="7"/>
                      </a:lnTo>
                      <a:lnTo>
                        <a:pt x="164" y="10"/>
                      </a:lnTo>
                      <a:lnTo>
                        <a:pt x="127" y="11"/>
                      </a:lnTo>
                      <a:lnTo>
                        <a:pt x="91" y="13"/>
                      </a:lnTo>
                      <a:lnTo>
                        <a:pt x="58" y="16"/>
                      </a:lnTo>
                      <a:lnTo>
                        <a:pt x="28" y="19"/>
                      </a:lnTo>
                      <a:lnTo>
                        <a:pt x="0" y="22"/>
                      </a:lnTo>
                      <a:close/>
                    </a:path>
                  </a:pathLst>
                </a:custGeom>
                <a:solidFill>
                  <a:srgbClr val="A37F59"/>
                </a:solidFill>
                <a:ln w="9525">
                  <a:noFill/>
                  <a:round/>
                  <a:headEnd/>
                  <a:tailEnd/>
                </a:ln>
              </p:spPr>
              <p:txBody>
                <a:bodyPr/>
                <a:lstStyle/>
                <a:p>
                  <a:endParaRPr lang="en-US" sz="3200" b="1">
                    <a:latin typeface="Calibri" pitchFamily="34" charset="0"/>
                  </a:endParaRPr>
                </a:p>
              </p:txBody>
            </p:sp>
            <p:sp>
              <p:nvSpPr>
                <p:cNvPr id="72713" name="Freeform 9"/>
                <p:cNvSpPr>
                  <a:spLocks/>
                </p:cNvSpPr>
                <p:nvPr/>
              </p:nvSpPr>
              <p:spPr bwMode="auto">
                <a:xfrm>
                  <a:off x="2547" y="1747"/>
                  <a:ext cx="562" cy="464"/>
                </a:xfrm>
                <a:custGeom>
                  <a:avLst/>
                  <a:gdLst/>
                  <a:ahLst/>
                  <a:cxnLst>
                    <a:cxn ang="0">
                      <a:pos x="0" y="238"/>
                    </a:cxn>
                    <a:cxn ang="0">
                      <a:pos x="0" y="673"/>
                    </a:cxn>
                    <a:cxn ang="0">
                      <a:pos x="24" y="894"/>
                    </a:cxn>
                    <a:cxn ang="0">
                      <a:pos x="79" y="902"/>
                    </a:cxn>
                    <a:cxn ang="0">
                      <a:pos x="142" y="909"/>
                    </a:cxn>
                    <a:cxn ang="0">
                      <a:pos x="211" y="915"/>
                    </a:cxn>
                    <a:cxn ang="0">
                      <a:pos x="286" y="920"/>
                    </a:cxn>
                    <a:cxn ang="0">
                      <a:pos x="364" y="924"/>
                    </a:cxn>
                    <a:cxn ang="0">
                      <a:pos x="446" y="927"/>
                    </a:cxn>
                    <a:cxn ang="0">
                      <a:pos x="529" y="930"/>
                    </a:cxn>
                    <a:cxn ang="0">
                      <a:pos x="612" y="930"/>
                    </a:cxn>
                    <a:cxn ang="0">
                      <a:pos x="695" y="928"/>
                    </a:cxn>
                    <a:cxn ang="0">
                      <a:pos x="776" y="926"/>
                    </a:cxn>
                    <a:cxn ang="0">
                      <a:pos x="852" y="920"/>
                    </a:cxn>
                    <a:cxn ang="0">
                      <a:pos x="924" y="914"/>
                    </a:cxn>
                    <a:cxn ang="0">
                      <a:pos x="991" y="905"/>
                    </a:cxn>
                    <a:cxn ang="0">
                      <a:pos x="1051" y="894"/>
                    </a:cxn>
                    <a:cxn ang="0">
                      <a:pos x="1102" y="880"/>
                    </a:cxn>
                    <a:cxn ang="0">
                      <a:pos x="1124" y="656"/>
                    </a:cxn>
                    <a:cxn ang="0">
                      <a:pos x="1124" y="221"/>
                    </a:cxn>
                    <a:cxn ang="0">
                      <a:pos x="1112" y="5"/>
                    </a:cxn>
                    <a:cxn ang="0">
                      <a:pos x="1080" y="5"/>
                    </a:cxn>
                    <a:cxn ang="0">
                      <a:pos x="1034" y="4"/>
                    </a:cxn>
                    <a:cxn ang="0">
                      <a:pos x="976" y="4"/>
                    </a:cxn>
                    <a:cxn ang="0">
                      <a:pos x="909" y="3"/>
                    </a:cxn>
                    <a:cxn ang="0">
                      <a:pos x="836" y="1"/>
                    </a:cxn>
                    <a:cxn ang="0">
                      <a:pos x="755" y="1"/>
                    </a:cxn>
                    <a:cxn ang="0">
                      <a:pos x="670" y="0"/>
                    </a:cxn>
                    <a:cxn ang="0">
                      <a:pos x="582" y="0"/>
                    </a:cxn>
                    <a:cxn ang="0">
                      <a:pos x="492" y="1"/>
                    </a:cxn>
                    <a:cxn ang="0">
                      <a:pos x="403" y="1"/>
                    </a:cxn>
                    <a:cxn ang="0">
                      <a:pos x="317" y="3"/>
                    </a:cxn>
                    <a:cxn ang="0">
                      <a:pos x="235" y="5"/>
                    </a:cxn>
                    <a:cxn ang="0">
                      <a:pos x="158" y="8"/>
                    </a:cxn>
                    <a:cxn ang="0">
                      <a:pos x="88" y="12"/>
                    </a:cxn>
                    <a:cxn ang="0">
                      <a:pos x="27" y="18"/>
                    </a:cxn>
                  </a:cxnLst>
                  <a:rect l="0" t="0" r="r" b="b"/>
                  <a:pathLst>
                    <a:path w="1124" h="930">
                      <a:moveTo>
                        <a:pt x="0" y="20"/>
                      </a:moveTo>
                      <a:lnTo>
                        <a:pt x="0" y="238"/>
                      </a:lnTo>
                      <a:lnTo>
                        <a:pt x="0" y="455"/>
                      </a:lnTo>
                      <a:lnTo>
                        <a:pt x="0" y="673"/>
                      </a:lnTo>
                      <a:lnTo>
                        <a:pt x="0" y="890"/>
                      </a:lnTo>
                      <a:lnTo>
                        <a:pt x="24" y="894"/>
                      </a:lnTo>
                      <a:lnTo>
                        <a:pt x="51" y="899"/>
                      </a:lnTo>
                      <a:lnTo>
                        <a:pt x="79" y="902"/>
                      </a:lnTo>
                      <a:lnTo>
                        <a:pt x="110" y="905"/>
                      </a:lnTo>
                      <a:lnTo>
                        <a:pt x="142" y="909"/>
                      </a:lnTo>
                      <a:lnTo>
                        <a:pt x="175" y="911"/>
                      </a:lnTo>
                      <a:lnTo>
                        <a:pt x="211" y="915"/>
                      </a:lnTo>
                      <a:lnTo>
                        <a:pt x="248" y="917"/>
                      </a:lnTo>
                      <a:lnTo>
                        <a:pt x="286" y="920"/>
                      </a:lnTo>
                      <a:lnTo>
                        <a:pt x="324" y="923"/>
                      </a:lnTo>
                      <a:lnTo>
                        <a:pt x="364" y="924"/>
                      </a:lnTo>
                      <a:lnTo>
                        <a:pt x="405" y="926"/>
                      </a:lnTo>
                      <a:lnTo>
                        <a:pt x="446" y="927"/>
                      </a:lnTo>
                      <a:lnTo>
                        <a:pt x="488" y="928"/>
                      </a:lnTo>
                      <a:lnTo>
                        <a:pt x="529" y="930"/>
                      </a:lnTo>
                      <a:lnTo>
                        <a:pt x="571" y="930"/>
                      </a:lnTo>
                      <a:lnTo>
                        <a:pt x="612" y="930"/>
                      </a:lnTo>
                      <a:lnTo>
                        <a:pt x="653" y="930"/>
                      </a:lnTo>
                      <a:lnTo>
                        <a:pt x="695" y="928"/>
                      </a:lnTo>
                      <a:lnTo>
                        <a:pt x="735" y="927"/>
                      </a:lnTo>
                      <a:lnTo>
                        <a:pt x="776" y="926"/>
                      </a:lnTo>
                      <a:lnTo>
                        <a:pt x="814" y="924"/>
                      </a:lnTo>
                      <a:lnTo>
                        <a:pt x="852" y="920"/>
                      </a:lnTo>
                      <a:lnTo>
                        <a:pt x="889" y="918"/>
                      </a:lnTo>
                      <a:lnTo>
                        <a:pt x="924" y="914"/>
                      </a:lnTo>
                      <a:lnTo>
                        <a:pt x="959" y="910"/>
                      </a:lnTo>
                      <a:lnTo>
                        <a:pt x="991" y="905"/>
                      </a:lnTo>
                      <a:lnTo>
                        <a:pt x="1022" y="900"/>
                      </a:lnTo>
                      <a:lnTo>
                        <a:pt x="1051" y="894"/>
                      </a:lnTo>
                      <a:lnTo>
                        <a:pt x="1077" y="887"/>
                      </a:lnTo>
                      <a:lnTo>
                        <a:pt x="1102" y="880"/>
                      </a:lnTo>
                      <a:lnTo>
                        <a:pt x="1124" y="872"/>
                      </a:lnTo>
                      <a:lnTo>
                        <a:pt x="1124" y="656"/>
                      </a:lnTo>
                      <a:lnTo>
                        <a:pt x="1124" y="438"/>
                      </a:lnTo>
                      <a:lnTo>
                        <a:pt x="1124" y="221"/>
                      </a:lnTo>
                      <a:lnTo>
                        <a:pt x="1124" y="5"/>
                      </a:lnTo>
                      <a:lnTo>
                        <a:pt x="1112" y="5"/>
                      </a:lnTo>
                      <a:lnTo>
                        <a:pt x="1097" y="5"/>
                      </a:lnTo>
                      <a:lnTo>
                        <a:pt x="1080" y="5"/>
                      </a:lnTo>
                      <a:lnTo>
                        <a:pt x="1058" y="5"/>
                      </a:lnTo>
                      <a:lnTo>
                        <a:pt x="1034" y="4"/>
                      </a:lnTo>
                      <a:lnTo>
                        <a:pt x="1006" y="4"/>
                      </a:lnTo>
                      <a:lnTo>
                        <a:pt x="976" y="4"/>
                      </a:lnTo>
                      <a:lnTo>
                        <a:pt x="944" y="4"/>
                      </a:lnTo>
                      <a:lnTo>
                        <a:pt x="909" y="3"/>
                      </a:lnTo>
                      <a:lnTo>
                        <a:pt x="874" y="3"/>
                      </a:lnTo>
                      <a:lnTo>
                        <a:pt x="836" y="1"/>
                      </a:lnTo>
                      <a:lnTo>
                        <a:pt x="795" y="1"/>
                      </a:lnTo>
                      <a:lnTo>
                        <a:pt x="755" y="1"/>
                      </a:lnTo>
                      <a:lnTo>
                        <a:pt x="712" y="1"/>
                      </a:lnTo>
                      <a:lnTo>
                        <a:pt x="670" y="0"/>
                      </a:lnTo>
                      <a:lnTo>
                        <a:pt x="626" y="0"/>
                      </a:lnTo>
                      <a:lnTo>
                        <a:pt x="582" y="0"/>
                      </a:lnTo>
                      <a:lnTo>
                        <a:pt x="537" y="0"/>
                      </a:lnTo>
                      <a:lnTo>
                        <a:pt x="492" y="1"/>
                      </a:lnTo>
                      <a:lnTo>
                        <a:pt x="448" y="1"/>
                      </a:lnTo>
                      <a:lnTo>
                        <a:pt x="403" y="1"/>
                      </a:lnTo>
                      <a:lnTo>
                        <a:pt x="361" y="3"/>
                      </a:lnTo>
                      <a:lnTo>
                        <a:pt x="317" y="3"/>
                      </a:lnTo>
                      <a:lnTo>
                        <a:pt x="276" y="4"/>
                      </a:lnTo>
                      <a:lnTo>
                        <a:pt x="235" y="5"/>
                      </a:lnTo>
                      <a:lnTo>
                        <a:pt x="196" y="6"/>
                      </a:lnTo>
                      <a:lnTo>
                        <a:pt x="158" y="8"/>
                      </a:lnTo>
                      <a:lnTo>
                        <a:pt x="122" y="10"/>
                      </a:lnTo>
                      <a:lnTo>
                        <a:pt x="88" y="12"/>
                      </a:lnTo>
                      <a:lnTo>
                        <a:pt x="57" y="14"/>
                      </a:lnTo>
                      <a:lnTo>
                        <a:pt x="27" y="18"/>
                      </a:lnTo>
                      <a:lnTo>
                        <a:pt x="0" y="20"/>
                      </a:lnTo>
                      <a:close/>
                    </a:path>
                  </a:pathLst>
                </a:custGeom>
                <a:solidFill>
                  <a:srgbClr val="AA8966"/>
                </a:solidFill>
                <a:ln w="9525">
                  <a:noFill/>
                  <a:round/>
                  <a:headEnd/>
                  <a:tailEnd/>
                </a:ln>
              </p:spPr>
              <p:txBody>
                <a:bodyPr/>
                <a:lstStyle/>
                <a:p>
                  <a:endParaRPr lang="en-US" sz="3200" b="1">
                    <a:latin typeface="Calibri" pitchFamily="34" charset="0"/>
                  </a:endParaRPr>
                </a:p>
              </p:txBody>
            </p:sp>
            <p:sp>
              <p:nvSpPr>
                <p:cNvPr id="72714"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endParaRPr lang="en-US" sz="3200" b="1">
                    <a:latin typeface="Calibri" pitchFamily="34" charset="0"/>
                  </a:endParaRPr>
                </a:p>
              </p:txBody>
            </p:sp>
            <p:sp>
              <p:nvSpPr>
                <p:cNvPr id="72715"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endParaRPr lang="en-US" sz="3200" b="1">
                    <a:latin typeface="Calibri" pitchFamily="34" charset="0"/>
                  </a:endParaRPr>
                </a:p>
              </p:txBody>
            </p:sp>
            <p:sp>
              <p:nvSpPr>
                <p:cNvPr id="72716"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endParaRPr lang="en-US" sz="3200" b="1">
                    <a:latin typeface="Calibri" pitchFamily="34" charset="0"/>
                  </a:endParaRPr>
                </a:p>
              </p:txBody>
            </p:sp>
            <p:sp>
              <p:nvSpPr>
                <p:cNvPr id="72717"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endParaRPr lang="en-US" sz="3200" b="1">
                    <a:latin typeface="Calibri" pitchFamily="34" charset="0"/>
                  </a:endParaRPr>
                </a:p>
              </p:txBody>
            </p:sp>
            <p:sp>
              <p:nvSpPr>
                <p:cNvPr id="72718" name="Freeform 14"/>
                <p:cNvSpPr>
                  <a:spLocks/>
                </p:cNvSpPr>
                <p:nvPr/>
              </p:nvSpPr>
              <p:spPr bwMode="auto">
                <a:xfrm>
                  <a:off x="2547" y="1747"/>
                  <a:ext cx="458" cy="292"/>
                </a:xfrm>
                <a:custGeom>
                  <a:avLst/>
                  <a:gdLst/>
                  <a:ahLst/>
                  <a:cxnLst>
                    <a:cxn ang="0">
                      <a:pos x="0" y="149"/>
                    </a:cxn>
                    <a:cxn ang="0">
                      <a:pos x="0" y="423"/>
                    </a:cxn>
                    <a:cxn ang="0">
                      <a:pos x="19" y="562"/>
                    </a:cxn>
                    <a:cxn ang="0">
                      <a:pos x="62" y="567"/>
                    </a:cxn>
                    <a:cxn ang="0">
                      <a:pos x="112" y="572"/>
                    </a:cxn>
                    <a:cxn ang="0">
                      <a:pos x="168" y="575"/>
                    </a:cxn>
                    <a:cxn ang="0">
                      <a:pos x="228" y="579"/>
                    </a:cxn>
                    <a:cxn ang="0">
                      <a:pos x="293" y="581"/>
                    </a:cxn>
                    <a:cxn ang="0">
                      <a:pos x="360" y="583"/>
                    </a:cxn>
                    <a:cxn ang="0">
                      <a:pos x="428" y="584"/>
                    </a:cxn>
                    <a:cxn ang="0">
                      <a:pos x="496" y="584"/>
                    </a:cxn>
                    <a:cxn ang="0">
                      <a:pos x="564" y="583"/>
                    </a:cxn>
                    <a:cxn ang="0">
                      <a:pos x="629" y="582"/>
                    </a:cxn>
                    <a:cxn ang="0">
                      <a:pos x="693" y="579"/>
                    </a:cxn>
                    <a:cxn ang="0">
                      <a:pos x="753" y="574"/>
                    </a:cxn>
                    <a:cxn ang="0">
                      <a:pos x="807" y="568"/>
                    </a:cxn>
                    <a:cxn ang="0">
                      <a:pos x="855" y="561"/>
                    </a:cxn>
                    <a:cxn ang="0">
                      <a:pos x="898" y="552"/>
                    </a:cxn>
                    <a:cxn ang="0">
                      <a:pos x="915" y="412"/>
                    </a:cxn>
                    <a:cxn ang="0">
                      <a:pos x="915" y="140"/>
                    </a:cxn>
                    <a:cxn ang="0">
                      <a:pos x="903" y="4"/>
                    </a:cxn>
                    <a:cxn ang="0">
                      <a:pos x="872" y="4"/>
                    </a:cxn>
                    <a:cxn ang="0">
                      <a:pos x="832" y="3"/>
                    </a:cxn>
                    <a:cxn ang="0">
                      <a:pos x="784" y="3"/>
                    </a:cxn>
                    <a:cxn ang="0">
                      <a:pos x="728" y="2"/>
                    </a:cxn>
                    <a:cxn ang="0">
                      <a:pos x="667" y="2"/>
                    </a:cxn>
                    <a:cxn ang="0">
                      <a:pos x="603" y="2"/>
                    </a:cxn>
                    <a:cxn ang="0">
                      <a:pos x="534" y="2"/>
                    </a:cxn>
                    <a:cxn ang="0">
                      <a:pos x="463" y="2"/>
                    </a:cxn>
                    <a:cxn ang="0">
                      <a:pos x="393" y="2"/>
                    </a:cxn>
                    <a:cxn ang="0">
                      <a:pos x="323" y="2"/>
                    </a:cxn>
                    <a:cxn ang="0">
                      <a:pos x="254" y="3"/>
                    </a:cxn>
                    <a:cxn ang="0">
                      <a:pos x="188" y="4"/>
                    </a:cxn>
                    <a:cxn ang="0">
                      <a:pos x="127" y="5"/>
                    </a:cxn>
                    <a:cxn ang="0">
                      <a:pos x="72" y="7"/>
                    </a:cxn>
                    <a:cxn ang="0">
                      <a:pos x="22" y="11"/>
                    </a:cxn>
                  </a:cxnLst>
                  <a:rect l="0" t="0" r="r" b="b"/>
                  <a:pathLst>
                    <a:path w="915" h="584">
                      <a:moveTo>
                        <a:pt x="0" y="12"/>
                      </a:moveTo>
                      <a:lnTo>
                        <a:pt x="0" y="149"/>
                      </a:lnTo>
                      <a:lnTo>
                        <a:pt x="0" y="286"/>
                      </a:lnTo>
                      <a:lnTo>
                        <a:pt x="0" y="423"/>
                      </a:lnTo>
                      <a:lnTo>
                        <a:pt x="0" y="560"/>
                      </a:lnTo>
                      <a:lnTo>
                        <a:pt x="19" y="562"/>
                      </a:lnTo>
                      <a:lnTo>
                        <a:pt x="39" y="565"/>
                      </a:lnTo>
                      <a:lnTo>
                        <a:pt x="62" y="567"/>
                      </a:lnTo>
                      <a:lnTo>
                        <a:pt x="87" y="569"/>
                      </a:lnTo>
                      <a:lnTo>
                        <a:pt x="112" y="572"/>
                      </a:lnTo>
                      <a:lnTo>
                        <a:pt x="140" y="574"/>
                      </a:lnTo>
                      <a:lnTo>
                        <a:pt x="168" y="575"/>
                      </a:lnTo>
                      <a:lnTo>
                        <a:pt x="197" y="577"/>
                      </a:lnTo>
                      <a:lnTo>
                        <a:pt x="228" y="579"/>
                      </a:lnTo>
                      <a:lnTo>
                        <a:pt x="261" y="580"/>
                      </a:lnTo>
                      <a:lnTo>
                        <a:pt x="293" y="581"/>
                      </a:lnTo>
                      <a:lnTo>
                        <a:pt x="325" y="582"/>
                      </a:lnTo>
                      <a:lnTo>
                        <a:pt x="360" y="583"/>
                      </a:lnTo>
                      <a:lnTo>
                        <a:pt x="393" y="584"/>
                      </a:lnTo>
                      <a:lnTo>
                        <a:pt x="428" y="584"/>
                      </a:lnTo>
                      <a:lnTo>
                        <a:pt x="461" y="584"/>
                      </a:lnTo>
                      <a:lnTo>
                        <a:pt x="496" y="584"/>
                      </a:lnTo>
                      <a:lnTo>
                        <a:pt x="530" y="584"/>
                      </a:lnTo>
                      <a:lnTo>
                        <a:pt x="564" y="583"/>
                      </a:lnTo>
                      <a:lnTo>
                        <a:pt x="597" y="583"/>
                      </a:lnTo>
                      <a:lnTo>
                        <a:pt x="629" y="582"/>
                      </a:lnTo>
                      <a:lnTo>
                        <a:pt x="662" y="580"/>
                      </a:lnTo>
                      <a:lnTo>
                        <a:pt x="693" y="579"/>
                      </a:lnTo>
                      <a:lnTo>
                        <a:pt x="724" y="576"/>
                      </a:lnTo>
                      <a:lnTo>
                        <a:pt x="753" y="574"/>
                      </a:lnTo>
                      <a:lnTo>
                        <a:pt x="780" y="572"/>
                      </a:lnTo>
                      <a:lnTo>
                        <a:pt x="807" y="568"/>
                      </a:lnTo>
                      <a:lnTo>
                        <a:pt x="832" y="565"/>
                      </a:lnTo>
                      <a:lnTo>
                        <a:pt x="855" y="561"/>
                      </a:lnTo>
                      <a:lnTo>
                        <a:pt x="877" y="557"/>
                      </a:lnTo>
                      <a:lnTo>
                        <a:pt x="898" y="552"/>
                      </a:lnTo>
                      <a:lnTo>
                        <a:pt x="915" y="547"/>
                      </a:lnTo>
                      <a:lnTo>
                        <a:pt x="915" y="412"/>
                      </a:lnTo>
                      <a:lnTo>
                        <a:pt x="915" y="276"/>
                      </a:lnTo>
                      <a:lnTo>
                        <a:pt x="915" y="140"/>
                      </a:lnTo>
                      <a:lnTo>
                        <a:pt x="915" y="4"/>
                      </a:lnTo>
                      <a:lnTo>
                        <a:pt x="903" y="4"/>
                      </a:lnTo>
                      <a:lnTo>
                        <a:pt x="889" y="4"/>
                      </a:lnTo>
                      <a:lnTo>
                        <a:pt x="872" y="4"/>
                      </a:lnTo>
                      <a:lnTo>
                        <a:pt x="853" y="3"/>
                      </a:lnTo>
                      <a:lnTo>
                        <a:pt x="832" y="3"/>
                      </a:lnTo>
                      <a:lnTo>
                        <a:pt x="809" y="3"/>
                      </a:lnTo>
                      <a:lnTo>
                        <a:pt x="784" y="3"/>
                      </a:lnTo>
                      <a:lnTo>
                        <a:pt x="756" y="3"/>
                      </a:lnTo>
                      <a:lnTo>
                        <a:pt x="728" y="2"/>
                      </a:lnTo>
                      <a:lnTo>
                        <a:pt x="698" y="2"/>
                      </a:lnTo>
                      <a:lnTo>
                        <a:pt x="667" y="2"/>
                      </a:lnTo>
                      <a:lnTo>
                        <a:pt x="635" y="2"/>
                      </a:lnTo>
                      <a:lnTo>
                        <a:pt x="603" y="2"/>
                      </a:lnTo>
                      <a:lnTo>
                        <a:pt x="568" y="2"/>
                      </a:lnTo>
                      <a:lnTo>
                        <a:pt x="534" y="2"/>
                      </a:lnTo>
                      <a:lnTo>
                        <a:pt x="499" y="0"/>
                      </a:lnTo>
                      <a:lnTo>
                        <a:pt x="463" y="2"/>
                      </a:lnTo>
                      <a:lnTo>
                        <a:pt x="429" y="2"/>
                      </a:lnTo>
                      <a:lnTo>
                        <a:pt x="393" y="2"/>
                      </a:lnTo>
                      <a:lnTo>
                        <a:pt x="357" y="2"/>
                      </a:lnTo>
                      <a:lnTo>
                        <a:pt x="323" y="2"/>
                      </a:lnTo>
                      <a:lnTo>
                        <a:pt x="288" y="3"/>
                      </a:lnTo>
                      <a:lnTo>
                        <a:pt x="254" y="3"/>
                      </a:lnTo>
                      <a:lnTo>
                        <a:pt x="221" y="3"/>
                      </a:lnTo>
                      <a:lnTo>
                        <a:pt x="188" y="4"/>
                      </a:lnTo>
                      <a:lnTo>
                        <a:pt x="157" y="5"/>
                      </a:lnTo>
                      <a:lnTo>
                        <a:pt x="127" y="5"/>
                      </a:lnTo>
                      <a:lnTo>
                        <a:pt x="98" y="6"/>
                      </a:lnTo>
                      <a:lnTo>
                        <a:pt x="72" y="7"/>
                      </a:lnTo>
                      <a:lnTo>
                        <a:pt x="46" y="9"/>
                      </a:lnTo>
                      <a:lnTo>
                        <a:pt x="22" y="11"/>
                      </a:lnTo>
                      <a:lnTo>
                        <a:pt x="0" y="12"/>
                      </a:lnTo>
                      <a:close/>
                    </a:path>
                  </a:pathLst>
                </a:custGeom>
                <a:solidFill>
                  <a:srgbClr val="CCAF99"/>
                </a:solidFill>
                <a:ln w="9525">
                  <a:noFill/>
                  <a:round/>
                  <a:headEnd/>
                  <a:tailEnd/>
                </a:ln>
              </p:spPr>
              <p:txBody>
                <a:bodyPr/>
                <a:lstStyle/>
                <a:p>
                  <a:endParaRPr lang="en-US" sz="3200" b="1">
                    <a:latin typeface="Calibri" pitchFamily="34" charset="0"/>
                  </a:endParaRPr>
                </a:p>
              </p:txBody>
            </p:sp>
            <p:sp>
              <p:nvSpPr>
                <p:cNvPr id="72719"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endParaRPr lang="en-US" sz="3200" b="1">
                    <a:latin typeface="Calibri" pitchFamily="34" charset="0"/>
                  </a:endParaRPr>
                </a:p>
              </p:txBody>
            </p:sp>
            <p:sp>
              <p:nvSpPr>
                <p:cNvPr id="72720"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endParaRPr lang="en-US" sz="3200" b="1">
                    <a:latin typeface="Calibri" pitchFamily="34" charset="0"/>
                  </a:endParaRPr>
                </a:p>
              </p:txBody>
            </p:sp>
            <p:sp>
              <p:nvSpPr>
                <p:cNvPr id="72721"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endParaRPr lang="en-US" sz="3200" b="1">
                    <a:latin typeface="Calibri" pitchFamily="34" charset="0"/>
                  </a:endParaRPr>
                </a:p>
              </p:txBody>
            </p:sp>
            <p:sp>
              <p:nvSpPr>
                <p:cNvPr id="72722"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2723"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endParaRPr lang="en-US" sz="3200" b="1">
                    <a:latin typeface="Calibri" pitchFamily="34" charset="0"/>
                  </a:endParaRPr>
                </a:p>
              </p:txBody>
            </p:sp>
            <p:sp>
              <p:nvSpPr>
                <p:cNvPr id="72724"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endParaRPr lang="en-US" sz="3200" b="1">
                    <a:latin typeface="Calibri" pitchFamily="34" charset="0"/>
                  </a:endParaRPr>
                </a:p>
              </p:txBody>
            </p:sp>
            <p:sp>
              <p:nvSpPr>
                <p:cNvPr id="72725"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endParaRPr lang="en-US" sz="3200" b="1">
                    <a:latin typeface="Calibri" pitchFamily="34" charset="0"/>
                  </a:endParaRPr>
                </a:p>
              </p:txBody>
            </p:sp>
            <p:sp>
              <p:nvSpPr>
                <p:cNvPr id="72726"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endParaRPr lang="en-US" sz="3200" b="1">
                    <a:latin typeface="Calibri" pitchFamily="34" charset="0"/>
                  </a:endParaRPr>
                </a:p>
              </p:txBody>
            </p:sp>
            <p:sp>
              <p:nvSpPr>
                <p:cNvPr id="72727"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endParaRPr lang="en-US" sz="3200" b="1">
                    <a:latin typeface="Calibri" pitchFamily="34" charset="0"/>
                  </a:endParaRPr>
                </a:p>
              </p:txBody>
            </p:sp>
            <p:sp>
              <p:nvSpPr>
                <p:cNvPr id="72728"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endParaRPr lang="en-US" sz="3200" b="1">
                    <a:latin typeface="Calibri" pitchFamily="34" charset="0"/>
                  </a:endParaRPr>
                </a:p>
              </p:txBody>
            </p:sp>
            <p:sp>
              <p:nvSpPr>
                <p:cNvPr id="72729"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endParaRPr lang="en-US" sz="3200" b="1">
                    <a:latin typeface="Calibri" pitchFamily="34" charset="0"/>
                  </a:endParaRPr>
                </a:p>
              </p:txBody>
            </p:sp>
            <p:sp>
              <p:nvSpPr>
                <p:cNvPr id="72730"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endParaRPr lang="en-US" sz="3200" b="1">
                    <a:latin typeface="Calibri" pitchFamily="34" charset="0"/>
                  </a:endParaRPr>
                </a:p>
              </p:txBody>
            </p:sp>
            <p:sp>
              <p:nvSpPr>
                <p:cNvPr id="72731"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endParaRPr lang="en-US" sz="3200" b="1">
                    <a:latin typeface="Calibri" pitchFamily="34" charset="0"/>
                  </a:endParaRPr>
                </a:p>
              </p:txBody>
            </p:sp>
            <p:sp>
              <p:nvSpPr>
                <p:cNvPr id="72732"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endParaRPr lang="en-US" sz="3200" b="1">
                    <a:latin typeface="Calibri" pitchFamily="34" charset="0"/>
                  </a:endParaRPr>
                </a:p>
              </p:txBody>
            </p:sp>
            <p:sp>
              <p:nvSpPr>
                <p:cNvPr id="72733"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endParaRPr lang="en-US" sz="3200" b="1">
                    <a:latin typeface="Calibri" pitchFamily="34" charset="0"/>
                  </a:endParaRPr>
                </a:p>
              </p:txBody>
            </p:sp>
            <p:sp>
              <p:nvSpPr>
                <p:cNvPr id="72734" name="Rectangle 30"/>
                <p:cNvSpPr>
                  <a:spLocks noChangeArrowheads="1"/>
                </p:cNvSpPr>
                <p:nvPr/>
              </p:nvSpPr>
              <p:spPr bwMode="auto">
                <a:xfrm>
                  <a:off x="2537" y="2384"/>
                  <a:ext cx="315" cy="101"/>
                </a:xfrm>
                <a:prstGeom prst="rect">
                  <a:avLst/>
                </a:prstGeom>
                <a:solidFill>
                  <a:srgbClr val="EAD3C4"/>
                </a:solidFill>
                <a:ln w="9525">
                  <a:noFill/>
                  <a:miter lim="800000"/>
                  <a:headEnd/>
                  <a:tailEnd/>
                </a:ln>
              </p:spPr>
              <p:txBody>
                <a:bodyPr/>
                <a:lstStyle/>
                <a:p>
                  <a:endParaRPr lang="en-US" sz="3200" b="1">
                    <a:latin typeface="Calibri" pitchFamily="34" charset="0"/>
                  </a:endParaRPr>
                </a:p>
              </p:txBody>
            </p:sp>
            <p:sp>
              <p:nvSpPr>
                <p:cNvPr id="72735" name="Freeform 31"/>
                <p:cNvSpPr>
                  <a:spLocks/>
                </p:cNvSpPr>
                <p:nvPr/>
              </p:nvSpPr>
              <p:spPr bwMode="auto">
                <a:xfrm>
                  <a:off x="2609" y="1811"/>
                  <a:ext cx="487" cy="374"/>
                </a:xfrm>
                <a:custGeom>
                  <a:avLst/>
                  <a:gdLst/>
                  <a:ahLst/>
                  <a:cxnLst>
                    <a:cxn ang="0">
                      <a:pos x="0" y="37"/>
                    </a:cxn>
                    <a:cxn ang="0">
                      <a:pos x="17" y="6"/>
                    </a:cxn>
                    <a:cxn ang="0">
                      <a:pos x="959" y="0"/>
                    </a:cxn>
                    <a:cxn ang="0">
                      <a:pos x="975" y="37"/>
                    </a:cxn>
                    <a:cxn ang="0">
                      <a:pos x="975" y="720"/>
                    </a:cxn>
                    <a:cxn ang="0">
                      <a:pos x="944" y="736"/>
                    </a:cxn>
                    <a:cxn ang="0">
                      <a:pos x="915" y="737"/>
                    </a:cxn>
                    <a:cxn ang="0">
                      <a:pos x="885" y="738"/>
                    </a:cxn>
                    <a:cxn ang="0">
                      <a:pos x="857" y="739"/>
                    </a:cxn>
                    <a:cxn ang="0">
                      <a:pos x="828" y="741"/>
                    </a:cxn>
                    <a:cxn ang="0">
                      <a:pos x="798" y="742"/>
                    </a:cxn>
                    <a:cxn ang="0">
                      <a:pos x="769" y="743"/>
                    </a:cxn>
                    <a:cxn ang="0">
                      <a:pos x="739" y="743"/>
                    </a:cxn>
                    <a:cxn ang="0">
                      <a:pos x="710" y="744"/>
                    </a:cxn>
                    <a:cxn ang="0">
                      <a:pos x="681" y="745"/>
                    </a:cxn>
                    <a:cxn ang="0">
                      <a:pos x="651" y="745"/>
                    </a:cxn>
                    <a:cxn ang="0">
                      <a:pos x="623" y="746"/>
                    </a:cxn>
                    <a:cxn ang="0">
                      <a:pos x="594" y="746"/>
                    </a:cxn>
                    <a:cxn ang="0">
                      <a:pos x="564" y="748"/>
                    </a:cxn>
                    <a:cxn ang="0">
                      <a:pos x="535" y="748"/>
                    </a:cxn>
                    <a:cxn ang="0">
                      <a:pos x="506" y="749"/>
                    </a:cxn>
                    <a:cxn ang="0">
                      <a:pos x="477" y="749"/>
                    </a:cxn>
                    <a:cxn ang="0">
                      <a:pos x="448" y="749"/>
                    </a:cxn>
                    <a:cxn ang="0">
                      <a:pos x="419" y="749"/>
                    </a:cxn>
                    <a:cxn ang="0">
                      <a:pos x="390" y="749"/>
                    </a:cxn>
                    <a:cxn ang="0">
                      <a:pos x="361" y="750"/>
                    </a:cxn>
                    <a:cxn ang="0">
                      <a:pos x="332" y="750"/>
                    </a:cxn>
                    <a:cxn ang="0">
                      <a:pos x="304" y="750"/>
                    </a:cxn>
                    <a:cxn ang="0">
                      <a:pos x="275" y="749"/>
                    </a:cxn>
                    <a:cxn ang="0">
                      <a:pos x="247" y="749"/>
                    </a:cxn>
                    <a:cxn ang="0">
                      <a:pos x="218" y="749"/>
                    </a:cxn>
                    <a:cxn ang="0">
                      <a:pos x="189" y="749"/>
                    </a:cxn>
                    <a:cxn ang="0">
                      <a:pos x="162" y="749"/>
                    </a:cxn>
                    <a:cxn ang="0">
                      <a:pos x="133" y="749"/>
                    </a:cxn>
                    <a:cxn ang="0">
                      <a:pos x="105" y="748"/>
                    </a:cxn>
                    <a:cxn ang="0">
                      <a:pos x="77" y="748"/>
                    </a:cxn>
                    <a:cxn ang="0">
                      <a:pos x="49" y="746"/>
                    </a:cxn>
                    <a:cxn ang="0">
                      <a:pos x="21" y="746"/>
                    </a:cxn>
                    <a:cxn ang="0">
                      <a:pos x="0" y="720"/>
                    </a:cxn>
                    <a:cxn ang="0">
                      <a:pos x="0" y="37"/>
                    </a:cxn>
                  </a:cxnLst>
                  <a:rect l="0" t="0" r="r" b="b"/>
                  <a:pathLst>
                    <a:path w="975" h="750">
                      <a:moveTo>
                        <a:pt x="0" y="37"/>
                      </a:moveTo>
                      <a:lnTo>
                        <a:pt x="17" y="6"/>
                      </a:lnTo>
                      <a:lnTo>
                        <a:pt x="959" y="0"/>
                      </a:lnTo>
                      <a:lnTo>
                        <a:pt x="975" y="37"/>
                      </a:lnTo>
                      <a:lnTo>
                        <a:pt x="975" y="720"/>
                      </a:lnTo>
                      <a:lnTo>
                        <a:pt x="944" y="736"/>
                      </a:lnTo>
                      <a:lnTo>
                        <a:pt x="915" y="737"/>
                      </a:lnTo>
                      <a:lnTo>
                        <a:pt x="885" y="738"/>
                      </a:lnTo>
                      <a:lnTo>
                        <a:pt x="857" y="739"/>
                      </a:lnTo>
                      <a:lnTo>
                        <a:pt x="828" y="741"/>
                      </a:lnTo>
                      <a:lnTo>
                        <a:pt x="798" y="742"/>
                      </a:lnTo>
                      <a:lnTo>
                        <a:pt x="769" y="743"/>
                      </a:lnTo>
                      <a:lnTo>
                        <a:pt x="739" y="743"/>
                      </a:lnTo>
                      <a:lnTo>
                        <a:pt x="710" y="744"/>
                      </a:lnTo>
                      <a:lnTo>
                        <a:pt x="681" y="745"/>
                      </a:lnTo>
                      <a:lnTo>
                        <a:pt x="651" y="745"/>
                      </a:lnTo>
                      <a:lnTo>
                        <a:pt x="623" y="746"/>
                      </a:lnTo>
                      <a:lnTo>
                        <a:pt x="594" y="746"/>
                      </a:lnTo>
                      <a:lnTo>
                        <a:pt x="564" y="748"/>
                      </a:lnTo>
                      <a:lnTo>
                        <a:pt x="535" y="748"/>
                      </a:lnTo>
                      <a:lnTo>
                        <a:pt x="506" y="749"/>
                      </a:lnTo>
                      <a:lnTo>
                        <a:pt x="477" y="749"/>
                      </a:lnTo>
                      <a:lnTo>
                        <a:pt x="448" y="749"/>
                      </a:lnTo>
                      <a:lnTo>
                        <a:pt x="419" y="749"/>
                      </a:lnTo>
                      <a:lnTo>
                        <a:pt x="390" y="749"/>
                      </a:lnTo>
                      <a:lnTo>
                        <a:pt x="361" y="750"/>
                      </a:lnTo>
                      <a:lnTo>
                        <a:pt x="332" y="750"/>
                      </a:lnTo>
                      <a:lnTo>
                        <a:pt x="304" y="750"/>
                      </a:lnTo>
                      <a:lnTo>
                        <a:pt x="275" y="749"/>
                      </a:lnTo>
                      <a:lnTo>
                        <a:pt x="247" y="749"/>
                      </a:lnTo>
                      <a:lnTo>
                        <a:pt x="218" y="749"/>
                      </a:lnTo>
                      <a:lnTo>
                        <a:pt x="189" y="749"/>
                      </a:lnTo>
                      <a:lnTo>
                        <a:pt x="162" y="749"/>
                      </a:lnTo>
                      <a:lnTo>
                        <a:pt x="133" y="749"/>
                      </a:lnTo>
                      <a:lnTo>
                        <a:pt x="105" y="748"/>
                      </a:lnTo>
                      <a:lnTo>
                        <a:pt x="77" y="748"/>
                      </a:lnTo>
                      <a:lnTo>
                        <a:pt x="49" y="746"/>
                      </a:lnTo>
                      <a:lnTo>
                        <a:pt x="21" y="746"/>
                      </a:lnTo>
                      <a:lnTo>
                        <a:pt x="0" y="720"/>
                      </a:lnTo>
                      <a:lnTo>
                        <a:pt x="0" y="37"/>
                      </a:lnTo>
                      <a:close/>
                    </a:path>
                  </a:pathLst>
                </a:custGeom>
                <a:solidFill>
                  <a:srgbClr val="967044"/>
                </a:solidFill>
                <a:ln w="9525">
                  <a:noFill/>
                  <a:round/>
                  <a:headEnd/>
                  <a:tailEnd/>
                </a:ln>
              </p:spPr>
              <p:txBody>
                <a:bodyPr/>
                <a:lstStyle/>
                <a:p>
                  <a:endParaRPr lang="en-US" sz="3200" b="1">
                    <a:latin typeface="Calibri" pitchFamily="34" charset="0"/>
                  </a:endParaRPr>
                </a:p>
              </p:txBody>
            </p:sp>
            <p:sp>
              <p:nvSpPr>
                <p:cNvPr id="72736" name="Freeform 32"/>
                <p:cNvSpPr>
                  <a:spLocks/>
                </p:cNvSpPr>
                <p:nvPr/>
              </p:nvSpPr>
              <p:spPr bwMode="auto">
                <a:xfrm>
                  <a:off x="2622" y="1822"/>
                  <a:ext cx="461" cy="353"/>
                </a:xfrm>
                <a:custGeom>
                  <a:avLst/>
                  <a:gdLst/>
                  <a:ahLst/>
                  <a:cxnLst>
                    <a:cxn ang="0">
                      <a:pos x="0" y="36"/>
                    </a:cxn>
                    <a:cxn ang="0">
                      <a:pos x="15" y="5"/>
                    </a:cxn>
                    <a:cxn ang="0">
                      <a:pos x="907" y="0"/>
                    </a:cxn>
                    <a:cxn ang="0">
                      <a:pos x="922" y="36"/>
                    </a:cxn>
                    <a:cxn ang="0">
                      <a:pos x="922" y="671"/>
                    </a:cxn>
                    <a:cxn ang="0">
                      <a:pos x="886" y="693"/>
                    </a:cxn>
                    <a:cxn ang="0">
                      <a:pos x="857" y="694"/>
                    </a:cxn>
                    <a:cxn ang="0">
                      <a:pos x="828" y="696"/>
                    </a:cxn>
                    <a:cxn ang="0">
                      <a:pos x="800" y="697"/>
                    </a:cxn>
                    <a:cxn ang="0">
                      <a:pos x="772" y="698"/>
                    </a:cxn>
                    <a:cxn ang="0">
                      <a:pos x="743" y="699"/>
                    </a:cxn>
                    <a:cxn ang="0">
                      <a:pos x="715" y="700"/>
                    </a:cxn>
                    <a:cxn ang="0">
                      <a:pos x="688" y="700"/>
                    </a:cxn>
                    <a:cxn ang="0">
                      <a:pos x="660" y="701"/>
                    </a:cxn>
                    <a:cxn ang="0">
                      <a:pos x="633" y="702"/>
                    </a:cxn>
                    <a:cxn ang="0">
                      <a:pos x="606" y="702"/>
                    </a:cxn>
                    <a:cxn ang="0">
                      <a:pos x="578" y="704"/>
                    </a:cxn>
                    <a:cxn ang="0">
                      <a:pos x="552" y="704"/>
                    </a:cxn>
                    <a:cxn ang="0">
                      <a:pos x="525" y="705"/>
                    </a:cxn>
                    <a:cxn ang="0">
                      <a:pos x="498" y="705"/>
                    </a:cxn>
                    <a:cxn ang="0">
                      <a:pos x="471" y="706"/>
                    </a:cxn>
                    <a:cxn ang="0">
                      <a:pos x="445" y="706"/>
                    </a:cxn>
                    <a:cxn ang="0">
                      <a:pos x="418" y="706"/>
                    </a:cxn>
                    <a:cxn ang="0">
                      <a:pos x="392" y="706"/>
                    </a:cxn>
                    <a:cxn ang="0">
                      <a:pos x="365" y="706"/>
                    </a:cxn>
                    <a:cxn ang="0">
                      <a:pos x="339" y="707"/>
                    </a:cxn>
                    <a:cxn ang="0">
                      <a:pos x="312" y="707"/>
                    </a:cxn>
                    <a:cxn ang="0">
                      <a:pos x="286" y="707"/>
                    </a:cxn>
                    <a:cxn ang="0">
                      <a:pos x="259" y="706"/>
                    </a:cxn>
                    <a:cxn ang="0">
                      <a:pos x="233" y="706"/>
                    </a:cxn>
                    <a:cxn ang="0">
                      <a:pos x="205" y="706"/>
                    </a:cxn>
                    <a:cxn ang="0">
                      <a:pos x="179" y="706"/>
                    </a:cxn>
                    <a:cxn ang="0">
                      <a:pos x="152" y="706"/>
                    </a:cxn>
                    <a:cxn ang="0">
                      <a:pos x="124" y="706"/>
                    </a:cxn>
                    <a:cxn ang="0">
                      <a:pos x="98" y="705"/>
                    </a:cxn>
                    <a:cxn ang="0">
                      <a:pos x="70" y="705"/>
                    </a:cxn>
                    <a:cxn ang="0">
                      <a:pos x="43" y="704"/>
                    </a:cxn>
                    <a:cxn ang="0">
                      <a:pos x="15" y="704"/>
                    </a:cxn>
                    <a:cxn ang="0">
                      <a:pos x="0" y="677"/>
                    </a:cxn>
                    <a:cxn ang="0">
                      <a:pos x="0" y="36"/>
                    </a:cxn>
                  </a:cxnLst>
                  <a:rect l="0" t="0" r="r" b="b"/>
                  <a:pathLst>
                    <a:path w="922" h="707">
                      <a:moveTo>
                        <a:pt x="0" y="36"/>
                      </a:moveTo>
                      <a:lnTo>
                        <a:pt x="15" y="5"/>
                      </a:lnTo>
                      <a:lnTo>
                        <a:pt x="907" y="0"/>
                      </a:lnTo>
                      <a:lnTo>
                        <a:pt x="922" y="36"/>
                      </a:lnTo>
                      <a:lnTo>
                        <a:pt x="922" y="671"/>
                      </a:lnTo>
                      <a:lnTo>
                        <a:pt x="886" y="693"/>
                      </a:lnTo>
                      <a:lnTo>
                        <a:pt x="857" y="694"/>
                      </a:lnTo>
                      <a:lnTo>
                        <a:pt x="828" y="696"/>
                      </a:lnTo>
                      <a:lnTo>
                        <a:pt x="800" y="697"/>
                      </a:lnTo>
                      <a:lnTo>
                        <a:pt x="772" y="698"/>
                      </a:lnTo>
                      <a:lnTo>
                        <a:pt x="743" y="699"/>
                      </a:lnTo>
                      <a:lnTo>
                        <a:pt x="715" y="700"/>
                      </a:lnTo>
                      <a:lnTo>
                        <a:pt x="688" y="700"/>
                      </a:lnTo>
                      <a:lnTo>
                        <a:pt x="660" y="701"/>
                      </a:lnTo>
                      <a:lnTo>
                        <a:pt x="633" y="702"/>
                      </a:lnTo>
                      <a:lnTo>
                        <a:pt x="606" y="702"/>
                      </a:lnTo>
                      <a:lnTo>
                        <a:pt x="578" y="704"/>
                      </a:lnTo>
                      <a:lnTo>
                        <a:pt x="552" y="704"/>
                      </a:lnTo>
                      <a:lnTo>
                        <a:pt x="525" y="705"/>
                      </a:lnTo>
                      <a:lnTo>
                        <a:pt x="498" y="705"/>
                      </a:lnTo>
                      <a:lnTo>
                        <a:pt x="471" y="706"/>
                      </a:lnTo>
                      <a:lnTo>
                        <a:pt x="445" y="706"/>
                      </a:lnTo>
                      <a:lnTo>
                        <a:pt x="418" y="706"/>
                      </a:lnTo>
                      <a:lnTo>
                        <a:pt x="392" y="706"/>
                      </a:lnTo>
                      <a:lnTo>
                        <a:pt x="365" y="706"/>
                      </a:lnTo>
                      <a:lnTo>
                        <a:pt x="339" y="707"/>
                      </a:lnTo>
                      <a:lnTo>
                        <a:pt x="312" y="707"/>
                      </a:lnTo>
                      <a:lnTo>
                        <a:pt x="286" y="707"/>
                      </a:lnTo>
                      <a:lnTo>
                        <a:pt x="259" y="706"/>
                      </a:lnTo>
                      <a:lnTo>
                        <a:pt x="233" y="706"/>
                      </a:lnTo>
                      <a:lnTo>
                        <a:pt x="205" y="706"/>
                      </a:lnTo>
                      <a:lnTo>
                        <a:pt x="179" y="706"/>
                      </a:lnTo>
                      <a:lnTo>
                        <a:pt x="152" y="706"/>
                      </a:lnTo>
                      <a:lnTo>
                        <a:pt x="124" y="706"/>
                      </a:lnTo>
                      <a:lnTo>
                        <a:pt x="98" y="705"/>
                      </a:lnTo>
                      <a:lnTo>
                        <a:pt x="70" y="705"/>
                      </a:lnTo>
                      <a:lnTo>
                        <a:pt x="43" y="704"/>
                      </a:lnTo>
                      <a:lnTo>
                        <a:pt x="15" y="704"/>
                      </a:lnTo>
                      <a:lnTo>
                        <a:pt x="0" y="677"/>
                      </a:lnTo>
                      <a:lnTo>
                        <a:pt x="0" y="36"/>
                      </a:lnTo>
                      <a:close/>
                    </a:path>
                  </a:pathLst>
                </a:custGeom>
                <a:solidFill>
                  <a:srgbClr val="004956"/>
                </a:solidFill>
                <a:ln w="9525">
                  <a:noFill/>
                  <a:round/>
                  <a:headEnd/>
                  <a:tailEnd/>
                </a:ln>
              </p:spPr>
              <p:txBody>
                <a:bodyPr/>
                <a:lstStyle/>
                <a:p>
                  <a:endParaRPr lang="en-US" sz="3200" b="1">
                    <a:latin typeface="Calibri" pitchFamily="34" charset="0"/>
                  </a:endParaRPr>
                </a:p>
              </p:txBody>
            </p:sp>
            <p:sp>
              <p:nvSpPr>
                <p:cNvPr id="72737"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endParaRPr lang="en-US" sz="3200" b="1">
                    <a:latin typeface="Calibri" pitchFamily="34" charset="0"/>
                  </a:endParaRPr>
                </a:p>
              </p:txBody>
            </p:sp>
            <p:sp>
              <p:nvSpPr>
                <p:cNvPr id="72738"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endParaRPr lang="en-US" sz="3200" b="1">
                    <a:latin typeface="Calibri" pitchFamily="34" charset="0"/>
                  </a:endParaRPr>
                </a:p>
              </p:txBody>
            </p:sp>
            <p:sp>
              <p:nvSpPr>
                <p:cNvPr id="72739" name="Freeform 35"/>
                <p:cNvSpPr>
                  <a:spLocks/>
                </p:cNvSpPr>
                <p:nvPr/>
              </p:nvSpPr>
              <p:spPr bwMode="auto">
                <a:xfrm>
                  <a:off x="2661" y="1852"/>
                  <a:ext cx="384" cy="294"/>
                </a:xfrm>
                <a:custGeom>
                  <a:avLst/>
                  <a:gdLst/>
                  <a:ahLst/>
                  <a:cxnLst>
                    <a:cxn ang="0">
                      <a:pos x="0" y="50"/>
                    </a:cxn>
                    <a:cxn ang="0">
                      <a:pos x="8" y="39"/>
                    </a:cxn>
                    <a:cxn ang="0">
                      <a:pos x="15" y="28"/>
                    </a:cxn>
                    <a:cxn ang="0">
                      <a:pos x="22" y="17"/>
                    </a:cxn>
                    <a:cxn ang="0">
                      <a:pos x="29" y="6"/>
                    </a:cxn>
                    <a:cxn ang="0">
                      <a:pos x="73" y="6"/>
                    </a:cxn>
                    <a:cxn ang="0">
                      <a:pos x="118" y="6"/>
                    </a:cxn>
                    <a:cxn ang="0">
                      <a:pos x="162" y="5"/>
                    </a:cxn>
                    <a:cxn ang="0">
                      <a:pos x="207" y="5"/>
                    </a:cxn>
                    <a:cxn ang="0">
                      <a:pos x="250" y="5"/>
                    </a:cxn>
                    <a:cxn ang="0">
                      <a:pos x="294" y="5"/>
                    </a:cxn>
                    <a:cxn ang="0">
                      <a:pos x="338" y="4"/>
                    </a:cxn>
                    <a:cxn ang="0">
                      <a:pos x="383" y="4"/>
                    </a:cxn>
                    <a:cxn ang="0">
                      <a:pos x="427" y="4"/>
                    </a:cxn>
                    <a:cxn ang="0">
                      <a:pos x="470" y="2"/>
                    </a:cxn>
                    <a:cxn ang="0">
                      <a:pos x="514" y="2"/>
                    </a:cxn>
                    <a:cxn ang="0">
                      <a:pos x="558" y="1"/>
                    </a:cxn>
                    <a:cxn ang="0">
                      <a:pos x="602" y="1"/>
                    </a:cxn>
                    <a:cxn ang="0">
                      <a:pos x="646" y="1"/>
                    </a:cxn>
                    <a:cxn ang="0">
                      <a:pos x="689" y="0"/>
                    </a:cxn>
                    <a:cxn ang="0">
                      <a:pos x="733" y="0"/>
                    </a:cxn>
                    <a:cxn ang="0">
                      <a:pos x="741" y="8"/>
                    </a:cxn>
                    <a:cxn ang="0">
                      <a:pos x="749" y="15"/>
                    </a:cxn>
                    <a:cxn ang="0">
                      <a:pos x="756" y="23"/>
                    </a:cxn>
                    <a:cxn ang="0">
                      <a:pos x="764" y="31"/>
                    </a:cxn>
                    <a:cxn ang="0">
                      <a:pos x="765" y="158"/>
                    </a:cxn>
                    <a:cxn ang="0">
                      <a:pos x="767" y="285"/>
                    </a:cxn>
                    <a:cxn ang="0">
                      <a:pos x="767" y="412"/>
                    </a:cxn>
                    <a:cxn ang="0">
                      <a:pos x="768" y="539"/>
                    </a:cxn>
                    <a:cxn ang="0">
                      <a:pos x="762" y="544"/>
                    </a:cxn>
                    <a:cxn ang="0">
                      <a:pos x="756" y="548"/>
                    </a:cxn>
                    <a:cxn ang="0">
                      <a:pos x="750" y="553"/>
                    </a:cxn>
                    <a:cxn ang="0">
                      <a:pos x="746" y="557"/>
                    </a:cxn>
                    <a:cxn ang="0">
                      <a:pos x="740" y="563"/>
                    </a:cxn>
                    <a:cxn ang="0">
                      <a:pos x="734" y="568"/>
                    </a:cxn>
                    <a:cxn ang="0">
                      <a:pos x="728" y="572"/>
                    </a:cxn>
                    <a:cxn ang="0">
                      <a:pos x="723" y="577"/>
                    </a:cxn>
                    <a:cxn ang="0">
                      <a:pos x="674" y="579"/>
                    </a:cxn>
                    <a:cxn ang="0">
                      <a:pos x="628" y="580"/>
                    </a:cxn>
                    <a:cxn ang="0">
                      <a:pos x="583" y="583"/>
                    </a:cxn>
                    <a:cxn ang="0">
                      <a:pos x="540" y="584"/>
                    </a:cxn>
                    <a:cxn ang="0">
                      <a:pos x="496" y="585"/>
                    </a:cxn>
                    <a:cxn ang="0">
                      <a:pos x="453" y="586"/>
                    </a:cxn>
                    <a:cxn ang="0">
                      <a:pos x="412" y="586"/>
                    </a:cxn>
                    <a:cxn ang="0">
                      <a:pos x="370" y="587"/>
                    </a:cxn>
                    <a:cxn ang="0">
                      <a:pos x="329" y="587"/>
                    </a:cxn>
                    <a:cxn ang="0">
                      <a:pos x="287" y="587"/>
                    </a:cxn>
                    <a:cxn ang="0">
                      <a:pos x="246" y="587"/>
                    </a:cxn>
                    <a:cxn ang="0">
                      <a:pos x="203" y="587"/>
                    </a:cxn>
                    <a:cxn ang="0">
                      <a:pos x="160" y="587"/>
                    </a:cxn>
                    <a:cxn ang="0">
                      <a:pos x="117" y="586"/>
                    </a:cxn>
                    <a:cxn ang="0">
                      <a:pos x="72" y="586"/>
                    </a:cxn>
                    <a:cxn ang="0">
                      <a:pos x="26" y="585"/>
                    </a:cxn>
                    <a:cxn ang="0">
                      <a:pos x="21" y="576"/>
                    </a:cxn>
                    <a:cxn ang="0">
                      <a:pos x="15" y="567"/>
                    </a:cxn>
                    <a:cxn ang="0">
                      <a:pos x="11" y="557"/>
                    </a:cxn>
                    <a:cxn ang="0">
                      <a:pos x="6" y="548"/>
                    </a:cxn>
                    <a:cxn ang="0">
                      <a:pos x="4" y="424"/>
                    </a:cxn>
                    <a:cxn ang="0">
                      <a:pos x="3" y="298"/>
                    </a:cxn>
                    <a:cxn ang="0">
                      <a:pos x="1" y="174"/>
                    </a:cxn>
                    <a:cxn ang="0">
                      <a:pos x="0" y="50"/>
                    </a:cxn>
                  </a:cxnLst>
                  <a:rect l="0" t="0" r="r" b="b"/>
                  <a:pathLst>
                    <a:path w="768" h="587">
                      <a:moveTo>
                        <a:pt x="0" y="50"/>
                      </a:moveTo>
                      <a:lnTo>
                        <a:pt x="8" y="39"/>
                      </a:lnTo>
                      <a:lnTo>
                        <a:pt x="15" y="28"/>
                      </a:lnTo>
                      <a:lnTo>
                        <a:pt x="22" y="17"/>
                      </a:lnTo>
                      <a:lnTo>
                        <a:pt x="29" y="6"/>
                      </a:lnTo>
                      <a:lnTo>
                        <a:pt x="73" y="6"/>
                      </a:lnTo>
                      <a:lnTo>
                        <a:pt x="118" y="6"/>
                      </a:lnTo>
                      <a:lnTo>
                        <a:pt x="162" y="5"/>
                      </a:lnTo>
                      <a:lnTo>
                        <a:pt x="207" y="5"/>
                      </a:lnTo>
                      <a:lnTo>
                        <a:pt x="250" y="5"/>
                      </a:lnTo>
                      <a:lnTo>
                        <a:pt x="294" y="5"/>
                      </a:lnTo>
                      <a:lnTo>
                        <a:pt x="338" y="4"/>
                      </a:lnTo>
                      <a:lnTo>
                        <a:pt x="383" y="4"/>
                      </a:lnTo>
                      <a:lnTo>
                        <a:pt x="427" y="4"/>
                      </a:lnTo>
                      <a:lnTo>
                        <a:pt x="470" y="2"/>
                      </a:lnTo>
                      <a:lnTo>
                        <a:pt x="514" y="2"/>
                      </a:lnTo>
                      <a:lnTo>
                        <a:pt x="558" y="1"/>
                      </a:lnTo>
                      <a:lnTo>
                        <a:pt x="602" y="1"/>
                      </a:lnTo>
                      <a:lnTo>
                        <a:pt x="646" y="1"/>
                      </a:lnTo>
                      <a:lnTo>
                        <a:pt x="689" y="0"/>
                      </a:lnTo>
                      <a:lnTo>
                        <a:pt x="733" y="0"/>
                      </a:lnTo>
                      <a:lnTo>
                        <a:pt x="741" y="8"/>
                      </a:lnTo>
                      <a:lnTo>
                        <a:pt x="749" y="15"/>
                      </a:lnTo>
                      <a:lnTo>
                        <a:pt x="756" y="23"/>
                      </a:lnTo>
                      <a:lnTo>
                        <a:pt x="764" y="31"/>
                      </a:lnTo>
                      <a:lnTo>
                        <a:pt x="765" y="158"/>
                      </a:lnTo>
                      <a:lnTo>
                        <a:pt x="767" y="285"/>
                      </a:lnTo>
                      <a:lnTo>
                        <a:pt x="767" y="412"/>
                      </a:lnTo>
                      <a:lnTo>
                        <a:pt x="768" y="539"/>
                      </a:lnTo>
                      <a:lnTo>
                        <a:pt x="762" y="544"/>
                      </a:lnTo>
                      <a:lnTo>
                        <a:pt x="756" y="548"/>
                      </a:lnTo>
                      <a:lnTo>
                        <a:pt x="750" y="553"/>
                      </a:lnTo>
                      <a:lnTo>
                        <a:pt x="746" y="557"/>
                      </a:lnTo>
                      <a:lnTo>
                        <a:pt x="740" y="563"/>
                      </a:lnTo>
                      <a:lnTo>
                        <a:pt x="734" y="568"/>
                      </a:lnTo>
                      <a:lnTo>
                        <a:pt x="728" y="572"/>
                      </a:lnTo>
                      <a:lnTo>
                        <a:pt x="723" y="577"/>
                      </a:lnTo>
                      <a:lnTo>
                        <a:pt x="674" y="579"/>
                      </a:lnTo>
                      <a:lnTo>
                        <a:pt x="628" y="580"/>
                      </a:lnTo>
                      <a:lnTo>
                        <a:pt x="583" y="583"/>
                      </a:lnTo>
                      <a:lnTo>
                        <a:pt x="540" y="584"/>
                      </a:lnTo>
                      <a:lnTo>
                        <a:pt x="496" y="585"/>
                      </a:lnTo>
                      <a:lnTo>
                        <a:pt x="453" y="586"/>
                      </a:lnTo>
                      <a:lnTo>
                        <a:pt x="412" y="586"/>
                      </a:lnTo>
                      <a:lnTo>
                        <a:pt x="370" y="587"/>
                      </a:lnTo>
                      <a:lnTo>
                        <a:pt x="329" y="587"/>
                      </a:lnTo>
                      <a:lnTo>
                        <a:pt x="287" y="587"/>
                      </a:lnTo>
                      <a:lnTo>
                        <a:pt x="246" y="587"/>
                      </a:lnTo>
                      <a:lnTo>
                        <a:pt x="203" y="587"/>
                      </a:lnTo>
                      <a:lnTo>
                        <a:pt x="160" y="587"/>
                      </a:lnTo>
                      <a:lnTo>
                        <a:pt x="117" y="586"/>
                      </a:lnTo>
                      <a:lnTo>
                        <a:pt x="72" y="586"/>
                      </a:lnTo>
                      <a:lnTo>
                        <a:pt x="26" y="585"/>
                      </a:lnTo>
                      <a:lnTo>
                        <a:pt x="21" y="576"/>
                      </a:lnTo>
                      <a:lnTo>
                        <a:pt x="15" y="567"/>
                      </a:lnTo>
                      <a:lnTo>
                        <a:pt x="11" y="557"/>
                      </a:lnTo>
                      <a:lnTo>
                        <a:pt x="6" y="548"/>
                      </a:lnTo>
                      <a:lnTo>
                        <a:pt x="4" y="424"/>
                      </a:lnTo>
                      <a:lnTo>
                        <a:pt x="3" y="298"/>
                      </a:lnTo>
                      <a:lnTo>
                        <a:pt x="1" y="174"/>
                      </a:lnTo>
                      <a:lnTo>
                        <a:pt x="0" y="50"/>
                      </a:lnTo>
                      <a:close/>
                    </a:path>
                  </a:pathLst>
                </a:custGeom>
                <a:solidFill>
                  <a:srgbClr val="005B82"/>
                </a:solidFill>
                <a:ln w="9525">
                  <a:noFill/>
                  <a:round/>
                  <a:headEnd/>
                  <a:tailEnd/>
                </a:ln>
              </p:spPr>
              <p:txBody>
                <a:bodyPr/>
                <a:lstStyle/>
                <a:p>
                  <a:endParaRPr lang="en-US" sz="3200" b="1">
                    <a:latin typeface="Calibri" pitchFamily="34" charset="0"/>
                  </a:endParaRPr>
                </a:p>
              </p:txBody>
            </p:sp>
            <p:sp>
              <p:nvSpPr>
                <p:cNvPr id="72740" name="Freeform 36"/>
                <p:cNvSpPr>
                  <a:spLocks/>
                </p:cNvSpPr>
                <p:nvPr/>
              </p:nvSpPr>
              <p:spPr bwMode="auto">
                <a:xfrm>
                  <a:off x="2674" y="1862"/>
                  <a:ext cx="358" cy="274"/>
                </a:xfrm>
                <a:custGeom>
                  <a:avLst/>
                  <a:gdLst/>
                  <a:ahLst/>
                  <a:cxnLst>
                    <a:cxn ang="0">
                      <a:pos x="8" y="41"/>
                    </a:cxn>
                    <a:cxn ang="0">
                      <a:pos x="25" y="17"/>
                    </a:cxn>
                    <a:cxn ang="0">
                      <a:pos x="74" y="6"/>
                    </a:cxn>
                    <a:cxn ang="0">
                      <a:pos x="154" y="4"/>
                    </a:cxn>
                    <a:cxn ang="0">
                      <a:pos x="234" y="4"/>
                    </a:cxn>
                    <a:cxn ang="0">
                      <a:pos x="314" y="3"/>
                    </a:cxn>
                    <a:cxn ang="0">
                      <a:pos x="395" y="3"/>
                    </a:cxn>
                    <a:cxn ang="0">
                      <a:pos x="475" y="2"/>
                    </a:cxn>
                    <a:cxn ang="0">
                      <a:pos x="555" y="1"/>
                    </a:cxn>
                    <a:cxn ang="0">
                      <a:pos x="635" y="0"/>
                    </a:cxn>
                    <a:cxn ang="0">
                      <a:pos x="680" y="3"/>
                    </a:cxn>
                    <a:cxn ang="0">
                      <a:pos x="689" y="11"/>
                    </a:cxn>
                    <a:cxn ang="0">
                      <a:pos x="697" y="18"/>
                    </a:cxn>
                    <a:cxn ang="0">
                      <a:pos x="706" y="25"/>
                    </a:cxn>
                    <a:cxn ang="0">
                      <a:pos x="712" y="145"/>
                    </a:cxn>
                    <a:cxn ang="0">
                      <a:pos x="713" y="378"/>
                    </a:cxn>
                    <a:cxn ang="0">
                      <a:pos x="708" y="500"/>
                    </a:cxn>
                    <a:cxn ang="0">
                      <a:pos x="697" y="511"/>
                    </a:cxn>
                    <a:cxn ang="0">
                      <a:pos x="685" y="521"/>
                    </a:cxn>
                    <a:cxn ang="0">
                      <a:pos x="674" y="533"/>
                    </a:cxn>
                    <a:cxn ang="0">
                      <a:pos x="623" y="541"/>
                    </a:cxn>
                    <a:cxn ang="0">
                      <a:pos x="538" y="543"/>
                    </a:cxn>
                    <a:cxn ang="0">
                      <a:pos x="458" y="546"/>
                    </a:cxn>
                    <a:cxn ang="0">
                      <a:pos x="381" y="547"/>
                    </a:cxn>
                    <a:cxn ang="0">
                      <a:pos x="306" y="548"/>
                    </a:cxn>
                    <a:cxn ang="0">
                      <a:pos x="231" y="547"/>
                    </a:cxn>
                    <a:cxn ang="0">
                      <a:pos x="153" y="547"/>
                    </a:cxn>
                    <a:cxn ang="0">
                      <a:pos x="71" y="546"/>
                    </a:cxn>
                    <a:cxn ang="0">
                      <a:pos x="23" y="535"/>
                    </a:cxn>
                    <a:cxn ang="0">
                      <a:pos x="10" y="515"/>
                    </a:cxn>
                    <a:cxn ang="0">
                      <a:pos x="3" y="391"/>
                    </a:cxn>
                    <a:cxn ang="0">
                      <a:pos x="1" y="167"/>
                    </a:cxn>
                  </a:cxnLst>
                  <a:rect l="0" t="0" r="r" b="b"/>
                  <a:pathLst>
                    <a:path w="714" h="548">
                      <a:moveTo>
                        <a:pt x="0" y="54"/>
                      </a:moveTo>
                      <a:lnTo>
                        <a:pt x="8" y="41"/>
                      </a:lnTo>
                      <a:lnTo>
                        <a:pt x="17" y="30"/>
                      </a:lnTo>
                      <a:lnTo>
                        <a:pt x="25" y="17"/>
                      </a:lnTo>
                      <a:lnTo>
                        <a:pt x="33" y="6"/>
                      </a:lnTo>
                      <a:lnTo>
                        <a:pt x="74" y="6"/>
                      </a:lnTo>
                      <a:lnTo>
                        <a:pt x="114" y="6"/>
                      </a:lnTo>
                      <a:lnTo>
                        <a:pt x="154" y="4"/>
                      </a:lnTo>
                      <a:lnTo>
                        <a:pt x="193" y="4"/>
                      </a:lnTo>
                      <a:lnTo>
                        <a:pt x="234" y="4"/>
                      </a:lnTo>
                      <a:lnTo>
                        <a:pt x="274" y="4"/>
                      </a:lnTo>
                      <a:lnTo>
                        <a:pt x="314" y="3"/>
                      </a:lnTo>
                      <a:lnTo>
                        <a:pt x="355" y="3"/>
                      </a:lnTo>
                      <a:lnTo>
                        <a:pt x="395" y="3"/>
                      </a:lnTo>
                      <a:lnTo>
                        <a:pt x="435" y="2"/>
                      </a:lnTo>
                      <a:lnTo>
                        <a:pt x="475" y="2"/>
                      </a:lnTo>
                      <a:lnTo>
                        <a:pt x="515" y="1"/>
                      </a:lnTo>
                      <a:lnTo>
                        <a:pt x="555" y="1"/>
                      </a:lnTo>
                      <a:lnTo>
                        <a:pt x="595" y="1"/>
                      </a:lnTo>
                      <a:lnTo>
                        <a:pt x="635" y="0"/>
                      </a:lnTo>
                      <a:lnTo>
                        <a:pt x="675" y="0"/>
                      </a:lnTo>
                      <a:lnTo>
                        <a:pt x="680" y="3"/>
                      </a:lnTo>
                      <a:lnTo>
                        <a:pt x="684" y="8"/>
                      </a:lnTo>
                      <a:lnTo>
                        <a:pt x="689" y="11"/>
                      </a:lnTo>
                      <a:lnTo>
                        <a:pt x="693" y="15"/>
                      </a:lnTo>
                      <a:lnTo>
                        <a:pt x="697" y="18"/>
                      </a:lnTo>
                      <a:lnTo>
                        <a:pt x="701" y="22"/>
                      </a:lnTo>
                      <a:lnTo>
                        <a:pt x="706" y="25"/>
                      </a:lnTo>
                      <a:lnTo>
                        <a:pt x="711" y="29"/>
                      </a:lnTo>
                      <a:lnTo>
                        <a:pt x="712" y="145"/>
                      </a:lnTo>
                      <a:lnTo>
                        <a:pt x="713" y="261"/>
                      </a:lnTo>
                      <a:lnTo>
                        <a:pt x="713" y="378"/>
                      </a:lnTo>
                      <a:lnTo>
                        <a:pt x="714" y="494"/>
                      </a:lnTo>
                      <a:lnTo>
                        <a:pt x="708" y="500"/>
                      </a:lnTo>
                      <a:lnTo>
                        <a:pt x="703" y="505"/>
                      </a:lnTo>
                      <a:lnTo>
                        <a:pt x="697" y="511"/>
                      </a:lnTo>
                      <a:lnTo>
                        <a:pt x="691" y="516"/>
                      </a:lnTo>
                      <a:lnTo>
                        <a:pt x="685" y="521"/>
                      </a:lnTo>
                      <a:lnTo>
                        <a:pt x="680" y="527"/>
                      </a:lnTo>
                      <a:lnTo>
                        <a:pt x="674" y="533"/>
                      </a:lnTo>
                      <a:lnTo>
                        <a:pt x="668" y="539"/>
                      </a:lnTo>
                      <a:lnTo>
                        <a:pt x="623" y="541"/>
                      </a:lnTo>
                      <a:lnTo>
                        <a:pt x="581" y="542"/>
                      </a:lnTo>
                      <a:lnTo>
                        <a:pt x="538" y="543"/>
                      </a:lnTo>
                      <a:lnTo>
                        <a:pt x="498" y="544"/>
                      </a:lnTo>
                      <a:lnTo>
                        <a:pt x="458" y="546"/>
                      </a:lnTo>
                      <a:lnTo>
                        <a:pt x="419" y="547"/>
                      </a:lnTo>
                      <a:lnTo>
                        <a:pt x="381" y="547"/>
                      </a:lnTo>
                      <a:lnTo>
                        <a:pt x="344" y="547"/>
                      </a:lnTo>
                      <a:lnTo>
                        <a:pt x="306" y="548"/>
                      </a:lnTo>
                      <a:lnTo>
                        <a:pt x="268" y="548"/>
                      </a:lnTo>
                      <a:lnTo>
                        <a:pt x="231" y="547"/>
                      </a:lnTo>
                      <a:lnTo>
                        <a:pt x="192" y="547"/>
                      </a:lnTo>
                      <a:lnTo>
                        <a:pt x="153" y="547"/>
                      </a:lnTo>
                      <a:lnTo>
                        <a:pt x="113" y="546"/>
                      </a:lnTo>
                      <a:lnTo>
                        <a:pt x="71" y="546"/>
                      </a:lnTo>
                      <a:lnTo>
                        <a:pt x="29" y="544"/>
                      </a:lnTo>
                      <a:lnTo>
                        <a:pt x="23" y="535"/>
                      </a:lnTo>
                      <a:lnTo>
                        <a:pt x="17" y="525"/>
                      </a:lnTo>
                      <a:lnTo>
                        <a:pt x="10" y="515"/>
                      </a:lnTo>
                      <a:lnTo>
                        <a:pt x="4" y="504"/>
                      </a:lnTo>
                      <a:lnTo>
                        <a:pt x="3" y="391"/>
                      </a:lnTo>
                      <a:lnTo>
                        <a:pt x="2" y="278"/>
                      </a:lnTo>
                      <a:lnTo>
                        <a:pt x="1" y="167"/>
                      </a:lnTo>
                      <a:lnTo>
                        <a:pt x="0" y="54"/>
                      </a:lnTo>
                      <a:close/>
                    </a:path>
                  </a:pathLst>
                </a:custGeom>
                <a:solidFill>
                  <a:srgbClr val="056391"/>
                </a:solidFill>
                <a:ln w="9525">
                  <a:noFill/>
                  <a:round/>
                  <a:headEnd/>
                  <a:tailEnd/>
                </a:ln>
              </p:spPr>
              <p:txBody>
                <a:bodyPr/>
                <a:lstStyle/>
                <a:p>
                  <a:endParaRPr lang="en-US" sz="3200" b="1">
                    <a:latin typeface="Calibri" pitchFamily="34" charset="0"/>
                  </a:endParaRPr>
                </a:p>
              </p:txBody>
            </p:sp>
            <p:sp>
              <p:nvSpPr>
                <p:cNvPr id="72741"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endParaRPr lang="en-US" sz="3200" b="1">
                    <a:latin typeface="Calibri" pitchFamily="34" charset="0"/>
                  </a:endParaRPr>
                </a:p>
              </p:txBody>
            </p:sp>
            <p:sp>
              <p:nvSpPr>
                <p:cNvPr id="72742"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endParaRPr lang="en-US" sz="3200" b="1">
                    <a:latin typeface="Calibri" pitchFamily="34" charset="0"/>
                  </a:endParaRPr>
                </a:p>
              </p:txBody>
            </p:sp>
            <p:sp>
              <p:nvSpPr>
                <p:cNvPr id="72743" name="Freeform 39"/>
                <p:cNvSpPr>
                  <a:spLocks/>
                </p:cNvSpPr>
                <p:nvPr/>
              </p:nvSpPr>
              <p:spPr bwMode="auto">
                <a:xfrm>
                  <a:off x="2714" y="1893"/>
                  <a:ext cx="279" cy="215"/>
                </a:xfrm>
                <a:custGeom>
                  <a:avLst/>
                  <a:gdLst/>
                  <a:ahLst/>
                  <a:cxnLst>
                    <a:cxn ang="0">
                      <a:pos x="6" y="59"/>
                    </a:cxn>
                    <a:cxn ang="0">
                      <a:pos x="18" y="44"/>
                    </a:cxn>
                    <a:cxn ang="0">
                      <a:pos x="29" y="29"/>
                    </a:cxn>
                    <a:cxn ang="0">
                      <a:pos x="41" y="14"/>
                    </a:cxn>
                    <a:cxn ang="0">
                      <a:pos x="75" y="7"/>
                    </a:cxn>
                    <a:cxn ang="0">
                      <a:pos x="132" y="6"/>
                    </a:cxn>
                    <a:cxn ang="0">
                      <a:pos x="189" y="5"/>
                    </a:cxn>
                    <a:cxn ang="0">
                      <a:pos x="246" y="3"/>
                    </a:cxn>
                    <a:cxn ang="0">
                      <a:pos x="302" y="3"/>
                    </a:cxn>
                    <a:cxn ang="0">
                      <a:pos x="360" y="2"/>
                    </a:cxn>
                    <a:cxn ang="0">
                      <a:pos x="416" y="1"/>
                    </a:cxn>
                    <a:cxn ang="0">
                      <a:pos x="473" y="0"/>
                    </a:cxn>
                    <a:cxn ang="0">
                      <a:pos x="507" y="3"/>
                    </a:cxn>
                    <a:cxn ang="0">
                      <a:pos x="520" y="9"/>
                    </a:cxn>
                    <a:cxn ang="0">
                      <a:pos x="533" y="15"/>
                    </a:cxn>
                    <a:cxn ang="0">
                      <a:pos x="545" y="21"/>
                    </a:cxn>
                    <a:cxn ang="0">
                      <a:pos x="553" y="107"/>
                    </a:cxn>
                    <a:cxn ang="0">
                      <a:pos x="557" y="275"/>
                    </a:cxn>
                    <a:cxn ang="0">
                      <a:pos x="551" y="367"/>
                    </a:cxn>
                    <a:cxn ang="0">
                      <a:pos x="538" y="382"/>
                    </a:cxn>
                    <a:cxn ang="0">
                      <a:pos x="525" y="398"/>
                    </a:cxn>
                    <a:cxn ang="0">
                      <a:pos x="511" y="413"/>
                    </a:cxn>
                    <a:cxn ang="0">
                      <a:pos x="469" y="423"/>
                    </a:cxn>
                    <a:cxn ang="0">
                      <a:pos x="405" y="426"/>
                    </a:cxn>
                    <a:cxn ang="0">
                      <a:pos x="347" y="427"/>
                    </a:cxn>
                    <a:cxn ang="0">
                      <a:pos x="294" y="428"/>
                    </a:cxn>
                    <a:cxn ang="0">
                      <a:pos x="242" y="428"/>
                    </a:cxn>
                    <a:cxn ang="0">
                      <a:pos x="189" y="428"/>
                    </a:cxn>
                    <a:cxn ang="0">
                      <a:pos x="133" y="427"/>
                    </a:cxn>
                    <a:cxn ang="0">
                      <a:pos x="72" y="427"/>
                    </a:cxn>
                    <a:cxn ang="0">
                      <a:pos x="30" y="413"/>
                    </a:cxn>
                    <a:cxn ang="0">
                      <a:pos x="16" y="387"/>
                    </a:cxn>
                    <a:cxn ang="0">
                      <a:pos x="6" y="297"/>
                    </a:cxn>
                    <a:cxn ang="0">
                      <a:pos x="3" y="144"/>
                    </a:cxn>
                  </a:cxnLst>
                  <a:rect l="0" t="0" r="r" b="b"/>
                  <a:pathLst>
                    <a:path w="558" h="428">
                      <a:moveTo>
                        <a:pt x="0" y="67"/>
                      </a:moveTo>
                      <a:lnTo>
                        <a:pt x="6" y="59"/>
                      </a:lnTo>
                      <a:lnTo>
                        <a:pt x="12" y="52"/>
                      </a:lnTo>
                      <a:lnTo>
                        <a:pt x="18" y="44"/>
                      </a:lnTo>
                      <a:lnTo>
                        <a:pt x="23" y="37"/>
                      </a:lnTo>
                      <a:lnTo>
                        <a:pt x="29" y="29"/>
                      </a:lnTo>
                      <a:lnTo>
                        <a:pt x="35" y="22"/>
                      </a:lnTo>
                      <a:lnTo>
                        <a:pt x="41" y="14"/>
                      </a:lnTo>
                      <a:lnTo>
                        <a:pt x="46" y="7"/>
                      </a:lnTo>
                      <a:lnTo>
                        <a:pt x="75" y="7"/>
                      </a:lnTo>
                      <a:lnTo>
                        <a:pt x="103" y="6"/>
                      </a:lnTo>
                      <a:lnTo>
                        <a:pt x="132" y="6"/>
                      </a:lnTo>
                      <a:lnTo>
                        <a:pt x="160" y="5"/>
                      </a:lnTo>
                      <a:lnTo>
                        <a:pt x="189" y="5"/>
                      </a:lnTo>
                      <a:lnTo>
                        <a:pt x="217" y="5"/>
                      </a:lnTo>
                      <a:lnTo>
                        <a:pt x="246" y="3"/>
                      </a:lnTo>
                      <a:lnTo>
                        <a:pt x="275" y="3"/>
                      </a:lnTo>
                      <a:lnTo>
                        <a:pt x="302" y="3"/>
                      </a:lnTo>
                      <a:lnTo>
                        <a:pt x="331" y="2"/>
                      </a:lnTo>
                      <a:lnTo>
                        <a:pt x="360" y="2"/>
                      </a:lnTo>
                      <a:lnTo>
                        <a:pt x="387" y="1"/>
                      </a:lnTo>
                      <a:lnTo>
                        <a:pt x="416" y="1"/>
                      </a:lnTo>
                      <a:lnTo>
                        <a:pt x="444" y="1"/>
                      </a:lnTo>
                      <a:lnTo>
                        <a:pt x="473" y="0"/>
                      </a:lnTo>
                      <a:lnTo>
                        <a:pt x="500" y="0"/>
                      </a:lnTo>
                      <a:lnTo>
                        <a:pt x="507" y="3"/>
                      </a:lnTo>
                      <a:lnTo>
                        <a:pt x="513" y="6"/>
                      </a:lnTo>
                      <a:lnTo>
                        <a:pt x="520" y="9"/>
                      </a:lnTo>
                      <a:lnTo>
                        <a:pt x="527" y="12"/>
                      </a:lnTo>
                      <a:lnTo>
                        <a:pt x="533" y="15"/>
                      </a:lnTo>
                      <a:lnTo>
                        <a:pt x="540" y="17"/>
                      </a:lnTo>
                      <a:lnTo>
                        <a:pt x="545" y="21"/>
                      </a:lnTo>
                      <a:lnTo>
                        <a:pt x="552" y="23"/>
                      </a:lnTo>
                      <a:lnTo>
                        <a:pt x="553" y="107"/>
                      </a:lnTo>
                      <a:lnTo>
                        <a:pt x="556" y="191"/>
                      </a:lnTo>
                      <a:lnTo>
                        <a:pt x="557" y="275"/>
                      </a:lnTo>
                      <a:lnTo>
                        <a:pt x="558" y="359"/>
                      </a:lnTo>
                      <a:lnTo>
                        <a:pt x="551" y="367"/>
                      </a:lnTo>
                      <a:lnTo>
                        <a:pt x="545" y="374"/>
                      </a:lnTo>
                      <a:lnTo>
                        <a:pt x="538" y="382"/>
                      </a:lnTo>
                      <a:lnTo>
                        <a:pt x="531" y="390"/>
                      </a:lnTo>
                      <a:lnTo>
                        <a:pt x="525" y="398"/>
                      </a:lnTo>
                      <a:lnTo>
                        <a:pt x="518" y="405"/>
                      </a:lnTo>
                      <a:lnTo>
                        <a:pt x="511" y="413"/>
                      </a:lnTo>
                      <a:lnTo>
                        <a:pt x="504" y="421"/>
                      </a:lnTo>
                      <a:lnTo>
                        <a:pt x="469" y="423"/>
                      </a:lnTo>
                      <a:lnTo>
                        <a:pt x="436" y="425"/>
                      </a:lnTo>
                      <a:lnTo>
                        <a:pt x="405" y="426"/>
                      </a:lnTo>
                      <a:lnTo>
                        <a:pt x="376" y="426"/>
                      </a:lnTo>
                      <a:lnTo>
                        <a:pt x="347" y="427"/>
                      </a:lnTo>
                      <a:lnTo>
                        <a:pt x="321" y="428"/>
                      </a:lnTo>
                      <a:lnTo>
                        <a:pt x="294" y="428"/>
                      </a:lnTo>
                      <a:lnTo>
                        <a:pt x="268" y="428"/>
                      </a:lnTo>
                      <a:lnTo>
                        <a:pt x="242" y="428"/>
                      </a:lnTo>
                      <a:lnTo>
                        <a:pt x="216" y="428"/>
                      </a:lnTo>
                      <a:lnTo>
                        <a:pt x="189" y="428"/>
                      </a:lnTo>
                      <a:lnTo>
                        <a:pt x="162" y="428"/>
                      </a:lnTo>
                      <a:lnTo>
                        <a:pt x="133" y="427"/>
                      </a:lnTo>
                      <a:lnTo>
                        <a:pt x="103" y="427"/>
                      </a:lnTo>
                      <a:lnTo>
                        <a:pt x="72" y="427"/>
                      </a:lnTo>
                      <a:lnTo>
                        <a:pt x="38" y="426"/>
                      </a:lnTo>
                      <a:lnTo>
                        <a:pt x="30" y="413"/>
                      </a:lnTo>
                      <a:lnTo>
                        <a:pt x="23" y="400"/>
                      </a:lnTo>
                      <a:lnTo>
                        <a:pt x="16" y="387"/>
                      </a:lnTo>
                      <a:lnTo>
                        <a:pt x="8" y="374"/>
                      </a:lnTo>
                      <a:lnTo>
                        <a:pt x="6" y="297"/>
                      </a:lnTo>
                      <a:lnTo>
                        <a:pt x="5" y="220"/>
                      </a:lnTo>
                      <a:lnTo>
                        <a:pt x="3" y="144"/>
                      </a:lnTo>
                      <a:lnTo>
                        <a:pt x="0" y="67"/>
                      </a:lnTo>
                      <a:close/>
                    </a:path>
                  </a:pathLst>
                </a:custGeom>
                <a:solidFill>
                  <a:srgbClr val="2670BA"/>
                </a:solidFill>
                <a:ln w="9525">
                  <a:noFill/>
                  <a:round/>
                  <a:headEnd/>
                  <a:tailEnd/>
                </a:ln>
              </p:spPr>
              <p:txBody>
                <a:bodyPr/>
                <a:lstStyle/>
                <a:p>
                  <a:endParaRPr lang="en-US" sz="3200" b="1">
                    <a:latin typeface="Calibri" pitchFamily="34" charset="0"/>
                  </a:endParaRPr>
                </a:p>
              </p:txBody>
            </p:sp>
            <p:sp>
              <p:nvSpPr>
                <p:cNvPr id="72744" name="Freeform 40"/>
                <p:cNvSpPr>
                  <a:spLocks/>
                </p:cNvSpPr>
                <p:nvPr/>
              </p:nvSpPr>
              <p:spPr bwMode="auto">
                <a:xfrm>
                  <a:off x="2727" y="1904"/>
                  <a:ext cx="253" cy="194"/>
                </a:xfrm>
                <a:custGeom>
                  <a:avLst/>
                  <a:gdLst/>
                  <a:ahLst/>
                  <a:cxnLst>
                    <a:cxn ang="0">
                      <a:pos x="7" y="62"/>
                    </a:cxn>
                    <a:cxn ang="0">
                      <a:pos x="19" y="46"/>
                    </a:cxn>
                    <a:cxn ang="0">
                      <a:pos x="31" y="31"/>
                    </a:cxn>
                    <a:cxn ang="0">
                      <a:pos x="44" y="15"/>
                    </a:cxn>
                    <a:cxn ang="0">
                      <a:pos x="75" y="7"/>
                    </a:cxn>
                    <a:cxn ang="0">
                      <a:pos x="124" y="5"/>
                    </a:cxn>
                    <a:cxn ang="0">
                      <a:pos x="174" y="4"/>
                    </a:cxn>
                    <a:cxn ang="0">
                      <a:pos x="222" y="3"/>
                    </a:cxn>
                    <a:cxn ang="0">
                      <a:pos x="272" y="3"/>
                    </a:cxn>
                    <a:cxn ang="0">
                      <a:pos x="320" y="2"/>
                    </a:cxn>
                    <a:cxn ang="0">
                      <a:pos x="370" y="1"/>
                    </a:cxn>
                    <a:cxn ang="0">
                      <a:pos x="419" y="0"/>
                    </a:cxn>
                    <a:cxn ang="0">
                      <a:pos x="450" y="2"/>
                    </a:cxn>
                    <a:cxn ang="0">
                      <a:pos x="464" y="8"/>
                    </a:cxn>
                    <a:cxn ang="0">
                      <a:pos x="478" y="12"/>
                    </a:cxn>
                    <a:cxn ang="0">
                      <a:pos x="492" y="18"/>
                    </a:cxn>
                    <a:cxn ang="0">
                      <a:pos x="501" y="94"/>
                    </a:cxn>
                    <a:cxn ang="0">
                      <a:pos x="504" y="242"/>
                    </a:cxn>
                    <a:cxn ang="0">
                      <a:pos x="499" y="323"/>
                    </a:cxn>
                    <a:cxn ang="0">
                      <a:pos x="485" y="341"/>
                    </a:cxn>
                    <a:cxn ang="0">
                      <a:pos x="471" y="358"/>
                    </a:cxn>
                    <a:cxn ang="0">
                      <a:pos x="458" y="375"/>
                    </a:cxn>
                    <a:cxn ang="0">
                      <a:pos x="419" y="384"/>
                    </a:cxn>
                    <a:cxn ang="0">
                      <a:pos x="362" y="387"/>
                    </a:cxn>
                    <a:cxn ang="0">
                      <a:pos x="311" y="388"/>
                    </a:cxn>
                    <a:cxn ang="0">
                      <a:pos x="265" y="389"/>
                    </a:cxn>
                    <a:cxn ang="0">
                      <a:pos x="220" y="389"/>
                    </a:cxn>
                    <a:cxn ang="0">
                      <a:pos x="175" y="388"/>
                    </a:cxn>
                    <a:cxn ang="0">
                      <a:pos x="127" y="388"/>
                    </a:cxn>
                    <a:cxn ang="0">
                      <a:pos x="71" y="387"/>
                    </a:cxn>
                    <a:cxn ang="0">
                      <a:pos x="33" y="372"/>
                    </a:cxn>
                    <a:cxn ang="0">
                      <a:pos x="17" y="344"/>
                    </a:cxn>
                    <a:cxn ang="0">
                      <a:pos x="7" y="266"/>
                    </a:cxn>
                    <a:cxn ang="0">
                      <a:pos x="2" y="136"/>
                    </a:cxn>
                  </a:cxnLst>
                  <a:rect l="0" t="0" r="r" b="b"/>
                  <a:pathLst>
                    <a:path w="506" h="389">
                      <a:moveTo>
                        <a:pt x="0" y="70"/>
                      </a:moveTo>
                      <a:lnTo>
                        <a:pt x="7" y="62"/>
                      </a:lnTo>
                      <a:lnTo>
                        <a:pt x="13" y="54"/>
                      </a:lnTo>
                      <a:lnTo>
                        <a:pt x="19" y="46"/>
                      </a:lnTo>
                      <a:lnTo>
                        <a:pt x="25" y="38"/>
                      </a:lnTo>
                      <a:lnTo>
                        <a:pt x="31" y="31"/>
                      </a:lnTo>
                      <a:lnTo>
                        <a:pt x="38" y="23"/>
                      </a:lnTo>
                      <a:lnTo>
                        <a:pt x="44" y="15"/>
                      </a:lnTo>
                      <a:lnTo>
                        <a:pt x="51" y="7"/>
                      </a:lnTo>
                      <a:lnTo>
                        <a:pt x="75" y="7"/>
                      </a:lnTo>
                      <a:lnTo>
                        <a:pt x="100" y="5"/>
                      </a:lnTo>
                      <a:lnTo>
                        <a:pt x="124" y="5"/>
                      </a:lnTo>
                      <a:lnTo>
                        <a:pt x="148" y="4"/>
                      </a:lnTo>
                      <a:lnTo>
                        <a:pt x="174" y="4"/>
                      </a:lnTo>
                      <a:lnTo>
                        <a:pt x="198" y="4"/>
                      </a:lnTo>
                      <a:lnTo>
                        <a:pt x="222" y="3"/>
                      </a:lnTo>
                      <a:lnTo>
                        <a:pt x="248" y="3"/>
                      </a:lnTo>
                      <a:lnTo>
                        <a:pt x="272" y="3"/>
                      </a:lnTo>
                      <a:lnTo>
                        <a:pt x="296" y="2"/>
                      </a:lnTo>
                      <a:lnTo>
                        <a:pt x="320" y="2"/>
                      </a:lnTo>
                      <a:lnTo>
                        <a:pt x="345" y="1"/>
                      </a:lnTo>
                      <a:lnTo>
                        <a:pt x="370" y="1"/>
                      </a:lnTo>
                      <a:lnTo>
                        <a:pt x="394" y="1"/>
                      </a:lnTo>
                      <a:lnTo>
                        <a:pt x="419" y="0"/>
                      </a:lnTo>
                      <a:lnTo>
                        <a:pt x="443" y="0"/>
                      </a:lnTo>
                      <a:lnTo>
                        <a:pt x="450" y="2"/>
                      </a:lnTo>
                      <a:lnTo>
                        <a:pt x="457" y="4"/>
                      </a:lnTo>
                      <a:lnTo>
                        <a:pt x="464" y="8"/>
                      </a:lnTo>
                      <a:lnTo>
                        <a:pt x="471" y="10"/>
                      </a:lnTo>
                      <a:lnTo>
                        <a:pt x="478" y="12"/>
                      </a:lnTo>
                      <a:lnTo>
                        <a:pt x="485" y="15"/>
                      </a:lnTo>
                      <a:lnTo>
                        <a:pt x="492" y="18"/>
                      </a:lnTo>
                      <a:lnTo>
                        <a:pt x="499" y="20"/>
                      </a:lnTo>
                      <a:lnTo>
                        <a:pt x="501" y="94"/>
                      </a:lnTo>
                      <a:lnTo>
                        <a:pt x="502" y="168"/>
                      </a:lnTo>
                      <a:lnTo>
                        <a:pt x="504" y="242"/>
                      </a:lnTo>
                      <a:lnTo>
                        <a:pt x="506" y="315"/>
                      </a:lnTo>
                      <a:lnTo>
                        <a:pt x="499" y="323"/>
                      </a:lnTo>
                      <a:lnTo>
                        <a:pt x="492" y="331"/>
                      </a:lnTo>
                      <a:lnTo>
                        <a:pt x="485" y="341"/>
                      </a:lnTo>
                      <a:lnTo>
                        <a:pt x="478" y="349"/>
                      </a:lnTo>
                      <a:lnTo>
                        <a:pt x="471" y="358"/>
                      </a:lnTo>
                      <a:lnTo>
                        <a:pt x="464" y="366"/>
                      </a:lnTo>
                      <a:lnTo>
                        <a:pt x="458" y="375"/>
                      </a:lnTo>
                      <a:lnTo>
                        <a:pt x="451" y="383"/>
                      </a:lnTo>
                      <a:lnTo>
                        <a:pt x="419" y="384"/>
                      </a:lnTo>
                      <a:lnTo>
                        <a:pt x="389" y="385"/>
                      </a:lnTo>
                      <a:lnTo>
                        <a:pt x="362" y="387"/>
                      </a:lnTo>
                      <a:lnTo>
                        <a:pt x="335" y="388"/>
                      </a:lnTo>
                      <a:lnTo>
                        <a:pt x="311" y="388"/>
                      </a:lnTo>
                      <a:lnTo>
                        <a:pt x="287" y="388"/>
                      </a:lnTo>
                      <a:lnTo>
                        <a:pt x="265" y="389"/>
                      </a:lnTo>
                      <a:lnTo>
                        <a:pt x="242" y="389"/>
                      </a:lnTo>
                      <a:lnTo>
                        <a:pt x="220" y="389"/>
                      </a:lnTo>
                      <a:lnTo>
                        <a:pt x="198" y="389"/>
                      </a:lnTo>
                      <a:lnTo>
                        <a:pt x="175" y="388"/>
                      </a:lnTo>
                      <a:lnTo>
                        <a:pt x="151" y="388"/>
                      </a:lnTo>
                      <a:lnTo>
                        <a:pt x="127" y="388"/>
                      </a:lnTo>
                      <a:lnTo>
                        <a:pt x="100" y="387"/>
                      </a:lnTo>
                      <a:lnTo>
                        <a:pt x="71" y="387"/>
                      </a:lnTo>
                      <a:lnTo>
                        <a:pt x="41" y="385"/>
                      </a:lnTo>
                      <a:lnTo>
                        <a:pt x="33" y="372"/>
                      </a:lnTo>
                      <a:lnTo>
                        <a:pt x="25" y="358"/>
                      </a:lnTo>
                      <a:lnTo>
                        <a:pt x="17" y="344"/>
                      </a:lnTo>
                      <a:lnTo>
                        <a:pt x="9" y="331"/>
                      </a:lnTo>
                      <a:lnTo>
                        <a:pt x="7" y="266"/>
                      </a:lnTo>
                      <a:lnTo>
                        <a:pt x="4" y="200"/>
                      </a:lnTo>
                      <a:lnTo>
                        <a:pt x="2" y="136"/>
                      </a:lnTo>
                      <a:lnTo>
                        <a:pt x="0" y="70"/>
                      </a:lnTo>
                      <a:close/>
                    </a:path>
                  </a:pathLst>
                </a:custGeom>
                <a:solidFill>
                  <a:srgbClr val="3377C9"/>
                </a:solidFill>
                <a:ln w="9525">
                  <a:noFill/>
                  <a:round/>
                  <a:headEnd/>
                  <a:tailEnd/>
                </a:ln>
              </p:spPr>
              <p:txBody>
                <a:bodyPr/>
                <a:lstStyle/>
                <a:p>
                  <a:endParaRPr lang="en-US" sz="3200" b="1">
                    <a:latin typeface="Calibri" pitchFamily="34" charset="0"/>
                  </a:endParaRPr>
                </a:p>
              </p:txBody>
            </p:sp>
            <p:sp>
              <p:nvSpPr>
                <p:cNvPr id="72745" name="Freeform 41"/>
                <p:cNvSpPr>
                  <a:spLocks/>
                </p:cNvSpPr>
                <p:nvPr/>
              </p:nvSpPr>
              <p:spPr bwMode="auto">
                <a:xfrm>
                  <a:off x="2740" y="1914"/>
                  <a:ext cx="228" cy="175"/>
                </a:xfrm>
                <a:custGeom>
                  <a:avLst/>
                  <a:gdLst/>
                  <a:ahLst/>
                  <a:cxnLst>
                    <a:cxn ang="0">
                      <a:pos x="7" y="67"/>
                    </a:cxn>
                    <a:cxn ang="0">
                      <a:pos x="22" y="50"/>
                    </a:cxn>
                    <a:cxn ang="0">
                      <a:pos x="36" y="33"/>
                    </a:cxn>
                    <a:cxn ang="0">
                      <a:pos x="50" y="15"/>
                    </a:cxn>
                    <a:cxn ang="0">
                      <a:pos x="77" y="7"/>
                    </a:cxn>
                    <a:cxn ang="0">
                      <a:pos x="119" y="6"/>
                    </a:cxn>
                    <a:cxn ang="0">
                      <a:pos x="159" y="5"/>
                    </a:cxn>
                    <a:cxn ang="0">
                      <a:pos x="201" y="4"/>
                    </a:cxn>
                    <a:cxn ang="0">
                      <a:pos x="242" y="4"/>
                    </a:cxn>
                    <a:cxn ang="0">
                      <a:pos x="284" y="3"/>
                    </a:cxn>
                    <a:cxn ang="0">
                      <a:pos x="324" y="2"/>
                    </a:cxn>
                    <a:cxn ang="0">
                      <a:pos x="365" y="0"/>
                    </a:cxn>
                    <a:cxn ang="0">
                      <a:pos x="394" y="3"/>
                    </a:cxn>
                    <a:cxn ang="0">
                      <a:pos x="410" y="7"/>
                    </a:cxn>
                    <a:cxn ang="0">
                      <a:pos x="425" y="13"/>
                    </a:cxn>
                    <a:cxn ang="0">
                      <a:pos x="440" y="18"/>
                    </a:cxn>
                    <a:cxn ang="0">
                      <a:pos x="450" y="82"/>
                    </a:cxn>
                    <a:cxn ang="0">
                      <a:pos x="453" y="208"/>
                    </a:cxn>
                    <a:cxn ang="0">
                      <a:pos x="448" y="280"/>
                    </a:cxn>
                    <a:cxn ang="0">
                      <a:pos x="435" y="299"/>
                    </a:cxn>
                    <a:cxn ang="0">
                      <a:pos x="420" y="317"/>
                    </a:cxn>
                    <a:cxn ang="0">
                      <a:pos x="405" y="336"/>
                    </a:cxn>
                    <a:cxn ang="0">
                      <a:pos x="369" y="346"/>
                    </a:cxn>
                    <a:cxn ang="0">
                      <a:pos x="318" y="348"/>
                    </a:cxn>
                    <a:cxn ang="0">
                      <a:pos x="274" y="348"/>
                    </a:cxn>
                    <a:cxn ang="0">
                      <a:pos x="236" y="349"/>
                    </a:cxn>
                    <a:cxn ang="0">
                      <a:pos x="200" y="349"/>
                    </a:cxn>
                    <a:cxn ang="0">
                      <a:pos x="163" y="348"/>
                    </a:cxn>
                    <a:cxn ang="0">
                      <a:pos x="121" y="348"/>
                    </a:cxn>
                    <a:cxn ang="0">
                      <a:pos x="73" y="347"/>
                    </a:cxn>
                    <a:cxn ang="0">
                      <a:pos x="37" y="332"/>
                    </a:cxn>
                    <a:cxn ang="0">
                      <a:pos x="20" y="303"/>
                    </a:cxn>
                    <a:cxn ang="0">
                      <a:pos x="9" y="235"/>
                    </a:cxn>
                    <a:cxn ang="0">
                      <a:pos x="4" y="128"/>
                    </a:cxn>
                  </a:cxnLst>
                  <a:rect l="0" t="0" r="r" b="b"/>
                  <a:pathLst>
                    <a:path w="455" h="349">
                      <a:moveTo>
                        <a:pt x="0" y="75"/>
                      </a:moveTo>
                      <a:lnTo>
                        <a:pt x="7" y="67"/>
                      </a:lnTo>
                      <a:lnTo>
                        <a:pt x="15" y="58"/>
                      </a:lnTo>
                      <a:lnTo>
                        <a:pt x="22" y="50"/>
                      </a:lnTo>
                      <a:lnTo>
                        <a:pt x="29" y="41"/>
                      </a:lnTo>
                      <a:lnTo>
                        <a:pt x="36" y="33"/>
                      </a:lnTo>
                      <a:lnTo>
                        <a:pt x="43" y="25"/>
                      </a:lnTo>
                      <a:lnTo>
                        <a:pt x="50" y="15"/>
                      </a:lnTo>
                      <a:lnTo>
                        <a:pt x="57" y="7"/>
                      </a:lnTo>
                      <a:lnTo>
                        <a:pt x="77" y="7"/>
                      </a:lnTo>
                      <a:lnTo>
                        <a:pt x="98" y="6"/>
                      </a:lnTo>
                      <a:lnTo>
                        <a:pt x="119" y="6"/>
                      </a:lnTo>
                      <a:lnTo>
                        <a:pt x="138" y="5"/>
                      </a:lnTo>
                      <a:lnTo>
                        <a:pt x="159" y="5"/>
                      </a:lnTo>
                      <a:lnTo>
                        <a:pt x="180" y="5"/>
                      </a:lnTo>
                      <a:lnTo>
                        <a:pt x="201" y="4"/>
                      </a:lnTo>
                      <a:lnTo>
                        <a:pt x="221" y="4"/>
                      </a:lnTo>
                      <a:lnTo>
                        <a:pt x="242" y="4"/>
                      </a:lnTo>
                      <a:lnTo>
                        <a:pt x="263" y="3"/>
                      </a:lnTo>
                      <a:lnTo>
                        <a:pt x="284" y="3"/>
                      </a:lnTo>
                      <a:lnTo>
                        <a:pt x="304" y="2"/>
                      </a:lnTo>
                      <a:lnTo>
                        <a:pt x="324" y="2"/>
                      </a:lnTo>
                      <a:lnTo>
                        <a:pt x="345" y="2"/>
                      </a:lnTo>
                      <a:lnTo>
                        <a:pt x="365" y="0"/>
                      </a:lnTo>
                      <a:lnTo>
                        <a:pt x="386" y="0"/>
                      </a:lnTo>
                      <a:lnTo>
                        <a:pt x="394" y="3"/>
                      </a:lnTo>
                      <a:lnTo>
                        <a:pt x="402" y="5"/>
                      </a:lnTo>
                      <a:lnTo>
                        <a:pt x="410" y="7"/>
                      </a:lnTo>
                      <a:lnTo>
                        <a:pt x="418" y="10"/>
                      </a:lnTo>
                      <a:lnTo>
                        <a:pt x="425" y="13"/>
                      </a:lnTo>
                      <a:lnTo>
                        <a:pt x="433" y="15"/>
                      </a:lnTo>
                      <a:lnTo>
                        <a:pt x="440" y="18"/>
                      </a:lnTo>
                      <a:lnTo>
                        <a:pt x="447" y="20"/>
                      </a:lnTo>
                      <a:lnTo>
                        <a:pt x="450" y="82"/>
                      </a:lnTo>
                      <a:lnTo>
                        <a:pt x="452" y="146"/>
                      </a:lnTo>
                      <a:lnTo>
                        <a:pt x="453" y="208"/>
                      </a:lnTo>
                      <a:lnTo>
                        <a:pt x="455" y="271"/>
                      </a:lnTo>
                      <a:lnTo>
                        <a:pt x="448" y="280"/>
                      </a:lnTo>
                      <a:lnTo>
                        <a:pt x="441" y="289"/>
                      </a:lnTo>
                      <a:lnTo>
                        <a:pt x="435" y="299"/>
                      </a:lnTo>
                      <a:lnTo>
                        <a:pt x="428" y="308"/>
                      </a:lnTo>
                      <a:lnTo>
                        <a:pt x="420" y="317"/>
                      </a:lnTo>
                      <a:lnTo>
                        <a:pt x="413" y="326"/>
                      </a:lnTo>
                      <a:lnTo>
                        <a:pt x="405" y="336"/>
                      </a:lnTo>
                      <a:lnTo>
                        <a:pt x="398" y="345"/>
                      </a:lnTo>
                      <a:lnTo>
                        <a:pt x="369" y="346"/>
                      </a:lnTo>
                      <a:lnTo>
                        <a:pt x="342" y="347"/>
                      </a:lnTo>
                      <a:lnTo>
                        <a:pt x="318" y="348"/>
                      </a:lnTo>
                      <a:lnTo>
                        <a:pt x="295" y="348"/>
                      </a:lnTo>
                      <a:lnTo>
                        <a:pt x="274" y="348"/>
                      </a:lnTo>
                      <a:lnTo>
                        <a:pt x="255" y="349"/>
                      </a:lnTo>
                      <a:lnTo>
                        <a:pt x="236" y="349"/>
                      </a:lnTo>
                      <a:lnTo>
                        <a:pt x="218" y="349"/>
                      </a:lnTo>
                      <a:lnTo>
                        <a:pt x="200" y="349"/>
                      </a:lnTo>
                      <a:lnTo>
                        <a:pt x="181" y="349"/>
                      </a:lnTo>
                      <a:lnTo>
                        <a:pt x="163" y="348"/>
                      </a:lnTo>
                      <a:lnTo>
                        <a:pt x="142" y="348"/>
                      </a:lnTo>
                      <a:lnTo>
                        <a:pt x="121" y="348"/>
                      </a:lnTo>
                      <a:lnTo>
                        <a:pt x="98" y="347"/>
                      </a:lnTo>
                      <a:lnTo>
                        <a:pt x="73" y="347"/>
                      </a:lnTo>
                      <a:lnTo>
                        <a:pt x="45" y="346"/>
                      </a:lnTo>
                      <a:lnTo>
                        <a:pt x="37" y="332"/>
                      </a:lnTo>
                      <a:lnTo>
                        <a:pt x="29" y="317"/>
                      </a:lnTo>
                      <a:lnTo>
                        <a:pt x="20" y="303"/>
                      </a:lnTo>
                      <a:lnTo>
                        <a:pt x="12" y="288"/>
                      </a:lnTo>
                      <a:lnTo>
                        <a:pt x="9" y="235"/>
                      </a:lnTo>
                      <a:lnTo>
                        <a:pt x="6" y="181"/>
                      </a:lnTo>
                      <a:lnTo>
                        <a:pt x="4" y="128"/>
                      </a:lnTo>
                      <a:lnTo>
                        <a:pt x="0" y="75"/>
                      </a:lnTo>
                      <a:close/>
                    </a:path>
                  </a:pathLst>
                </a:custGeom>
                <a:solidFill>
                  <a:srgbClr val="3F7FD8"/>
                </a:solidFill>
                <a:ln w="9525">
                  <a:noFill/>
                  <a:round/>
                  <a:headEnd/>
                  <a:tailEnd/>
                </a:ln>
              </p:spPr>
              <p:txBody>
                <a:bodyPr/>
                <a:lstStyle/>
                <a:p>
                  <a:endParaRPr lang="en-US" sz="3200" b="1">
                    <a:latin typeface="Calibri" pitchFamily="34" charset="0"/>
                  </a:endParaRPr>
                </a:p>
              </p:txBody>
            </p:sp>
            <p:sp>
              <p:nvSpPr>
                <p:cNvPr id="72746" name="Freeform 42"/>
                <p:cNvSpPr>
                  <a:spLocks/>
                </p:cNvSpPr>
                <p:nvPr/>
              </p:nvSpPr>
              <p:spPr bwMode="auto">
                <a:xfrm>
                  <a:off x="2753" y="1925"/>
                  <a:ext cx="203" cy="154"/>
                </a:xfrm>
                <a:custGeom>
                  <a:avLst/>
                  <a:gdLst/>
                  <a:ahLst/>
                  <a:cxnLst>
                    <a:cxn ang="0">
                      <a:pos x="8" y="70"/>
                    </a:cxn>
                    <a:cxn ang="0">
                      <a:pos x="23" y="52"/>
                    </a:cxn>
                    <a:cxn ang="0">
                      <a:pos x="38" y="35"/>
                    </a:cxn>
                    <a:cxn ang="0">
                      <a:pos x="53" y="16"/>
                    </a:cxn>
                    <a:cxn ang="0">
                      <a:pos x="77" y="7"/>
                    </a:cxn>
                    <a:cxn ang="0">
                      <a:pos x="110" y="6"/>
                    </a:cxn>
                    <a:cxn ang="0">
                      <a:pos x="144" y="5"/>
                    </a:cxn>
                    <a:cxn ang="0">
                      <a:pos x="177" y="4"/>
                    </a:cxn>
                    <a:cxn ang="0">
                      <a:pos x="211" y="4"/>
                    </a:cxn>
                    <a:cxn ang="0">
                      <a:pos x="244" y="2"/>
                    </a:cxn>
                    <a:cxn ang="0">
                      <a:pos x="277" y="1"/>
                    </a:cxn>
                    <a:cxn ang="0">
                      <a:pos x="311" y="0"/>
                    </a:cxn>
                    <a:cxn ang="0">
                      <a:pos x="336" y="2"/>
                    </a:cxn>
                    <a:cxn ang="0">
                      <a:pos x="353" y="7"/>
                    </a:cxn>
                    <a:cxn ang="0">
                      <a:pos x="371" y="11"/>
                    </a:cxn>
                    <a:cxn ang="0">
                      <a:pos x="388" y="15"/>
                    </a:cxn>
                    <a:cxn ang="0">
                      <a:pos x="398" y="69"/>
                    </a:cxn>
                    <a:cxn ang="0">
                      <a:pos x="402" y="174"/>
                    </a:cxn>
                    <a:cxn ang="0">
                      <a:pos x="397" y="236"/>
                    </a:cxn>
                    <a:cxn ang="0">
                      <a:pos x="382" y="256"/>
                    </a:cxn>
                    <a:cxn ang="0">
                      <a:pos x="366" y="275"/>
                    </a:cxn>
                    <a:cxn ang="0">
                      <a:pos x="351" y="295"/>
                    </a:cxn>
                    <a:cxn ang="0">
                      <a:pos x="318" y="306"/>
                    </a:cxn>
                    <a:cxn ang="0">
                      <a:pos x="274" y="308"/>
                    </a:cxn>
                    <a:cxn ang="0">
                      <a:pos x="238" y="309"/>
                    </a:cxn>
                    <a:cxn ang="0">
                      <a:pos x="207" y="310"/>
                    </a:cxn>
                    <a:cxn ang="0">
                      <a:pos x="178" y="309"/>
                    </a:cxn>
                    <a:cxn ang="0">
                      <a:pos x="148" y="309"/>
                    </a:cxn>
                    <a:cxn ang="0">
                      <a:pos x="114" y="308"/>
                    </a:cxn>
                    <a:cxn ang="0">
                      <a:pos x="72" y="306"/>
                    </a:cxn>
                    <a:cxn ang="0">
                      <a:pos x="43" y="298"/>
                    </a:cxn>
                    <a:cxn ang="0">
                      <a:pos x="34" y="283"/>
                    </a:cxn>
                    <a:cxn ang="0">
                      <a:pos x="26" y="267"/>
                    </a:cxn>
                    <a:cxn ang="0">
                      <a:pos x="17" y="252"/>
                    </a:cxn>
                    <a:cxn ang="0">
                      <a:pos x="9" y="203"/>
                    </a:cxn>
                    <a:cxn ang="0">
                      <a:pos x="3" y="121"/>
                    </a:cxn>
                  </a:cxnLst>
                  <a:rect l="0" t="0" r="r" b="b"/>
                  <a:pathLst>
                    <a:path w="404" h="310">
                      <a:moveTo>
                        <a:pt x="0" y="80"/>
                      </a:moveTo>
                      <a:lnTo>
                        <a:pt x="8" y="70"/>
                      </a:lnTo>
                      <a:lnTo>
                        <a:pt x="15" y="61"/>
                      </a:lnTo>
                      <a:lnTo>
                        <a:pt x="23" y="52"/>
                      </a:lnTo>
                      <a:lnTo>
                        <a:pt x="31" y="43"/>
                      </a:lnTo>
                      <a:lnTo>
                        <a:pt x="38" y="35"/>
                      </a:lnTo>
                      <a:lnTo>
                        <a:pt x="46" y="26"/>
                      </a:lnTo>
                      <a:lnTo>
                        <a:pt x="53" y="16"/>
                      </a:lnTo>
                      <a:lnTo>
                        <a:pt x="61" y="7"/>
                      </a:lnTo>
                      <a:lnTo>
                        <a:pt x="77" y="7"/>
                      </a:lnTo>
                      <a:lnTo>
                        <a:pt x="94" y="6"/>
                      </a:lnTo>
                      <a:lnTo>
                        <a:pt x="110" y="6"/>
                      </a:lnTo>
                      <a:lnTo>
                        <a:pt x="128" y="5"/>
                      </a:lnTo>
                      <a:lnTo>
                        <a:pt x="144" y="5"/>
                      </a:lnTo>
                      <a:lnTo>
                        <a:pt x="161" y="5"/>
                      </a:lnTo>
                      <a:lnTo>
                        <a:pt x="177" y="4"/>
                      </a:lnTo>
                      <a:lnTo>
                        <a:pt x="194" y="4"/>
                      </a:lnTo>
                      <a:lnTo>
                        <a:pt x="211" y="4"/>
                      </a:lnTo>
                      <a:lnTo>
                        <a:pt x="228" y="2"/>
                      </a:lnTo>
                      <a:lnTo>
                        <a:pt x="244" y="2"/>
                      </a:lnTo>
                      <a:lnTo>
                        <a:pt x="261" y="1"/>
                      </a:lnTo>
                      <a:lnTo>
                        <a:pt x="277" y="1"/>
                      </a:lnTo>
                      <a:lnTo>
                        <a:pt x="295" y="1"/>
                      </a:lnTo>
                      <a:lnTo>
                        <a:pt x="311" y="0"/>
                      </a:lnTo>
                      <a:lnTo>
                        <a:pt x="328" y="0"/>
                      </a:lnTo>
                      <a:lnTo>
                        <a:pt x="336" y="2"/>
                      </a:lnTo>
                      <a:lnTo>
                        <a:pt x="345" y="5"/>
                      </a:lnTo>
                      <a:lnTo>
                        <a:pt x="353" y="7"/>
                      </a:lnTo>
                      <a:lnTo>
                        <a:pt x="363" y="8"/>
                      </a:lnTo>
                      <a:lnTo>
                        <a:pt x="371" y="11"/>
                      </a:lnTo>
                      <a:lnTo>
                        <a:pt x="379" y="13"/>
                      </a:lnTo>
                      <a:lnTo>
                        <a:pt x="388" y="15"/>
                      </a:lnTo>
                      <a:lnTo>
                        <a:pt x="396" y="17"/>
                      </a:lnTo>
                      <a:lnTo>
                        <a:pt x="398" y="69"/>
                      </a:lnTo>
                      <a:lnTo>
                        <a:pt x="401" y="121"/>
                      </a:lnTo>
                      <a:lnTo>
                        <a:pt x="402" y="174"/>
                      </a:lnTo>
                      <a:lnTo>
                        <a:pt x="404" y="226"/>
                      </a:lnTo>
                      <a:lnTo>
                        <a:pt x="397" y="236"/>
                      </a:lnTo>
                      <a:lnTo>
                        <a:pt x="389" y="245"/>
                      </a:lnTo>
                      <a:lnTo>
                        <a:pt x="382" y="256"/>
                      </a:lnTo>
                      <a:lnTo>
                        <a:pt x="374" y="265"/>
                      </a:lnTo>
                      <a:lnTo>
                        <a:pt x="366" y="275"/>
                      </a:lnTo>
                      <a:lnTo>
                        <a:pt x="358" y="286"/>
                      </a:lnTo>
                      <a:lnTo>
                        <a:pt x="351" y="295"/>
                      </a:lnTo>
                      <a:lnTo>
                        <a:pt x="343" y="305"/>
                      </a:lnTo>
                      <a:lnTo>
                        <a:pt x="318" y="306"/>
                      </a:lnTo>
                      <a:lnTo>
                        <a:pt x="295" y="308"/>
                      </a:lnTo>
                      <a:lnTo>
                        <a:pt x="274" y="308"/>
                      </a:lnTo>
                      <a:lnTo>
                        <a:pt x="255" y="309"/>
                      </a:lnTo>
                      <a:lnTo>
                        <a:pt x="238" y="309"/>
                      </a:lnTo>
                      <a:lnTo>
                        <a:pt x="222" y="309"/>
                      </a:lnTo>
                      <a:lnTo>
                        <a:pt x="207" y="310"/>
                      </a:lnTo>
                      <a:lnTo>
                        <a:pt x="192" y="309"/>
                      </a:lnTo>
                      <a:lnTo>
                        <a:pt x="178" y="309"/>
                      </a:lnTo>
                      <a:lnTo>
                        <a:pt x="163" y="309"/>
                      </a:lnTo>
                      <a:lnTo>
                        <a:pt x="148" y="309"/>
                      </a:lnTo>
                      <a:lnTo>
                        <a:pt x="131" y="309"/>
                      </a:lnTo>
                      <a:lnTo>
                        <a:pt x="114" y="308"/>
                      </a:lnTo>
                      <a:lnTo>
                        <a:pt x="94" y="308"/>
                      </a:lnTo>
                      <a:lnTo>
                        <a:pt x="72" y="306"/>
                      </a:lnTo>
                      <a:lnTo>
                        <a:pt x="48" y="306"/>
                      </a:lnTo>
                      <a:lnTo>
                        <a:pt x="43" y="298"/>
                      </a:lnTo>
                      <a:lnTo>
                        <a:pt x="39" y="290"/>
                      </a:lnTo>
                      <a:lnTo>
                        <a:pt x="34" y="283"/>
                      </a:lnTo>
                      <a:lnTo>
                        <a:pt x="31" y="275"/>
                      </a:lnTo>
                      <a:lnTo>
                        <a:pt x="26" y="267"/>
                      </a:lnTo>
                      <a:lnTo>
                        <a:pt x="22" y="259"/>
                      </a:lnTo>
                      <a:lnTo>
                        <a:pt x="17" y="252"/>
                      </a:lnTo>
                      <a:lnTo>
                        <a:pt x="12" y="244"/>
                      </a:lnTo>
                      <a:lnTo>
                        <a:pt x="9" y="203"/>
                      </a:lnTo>
                      <a:lnTo>
                        <a:pt x="7" y="161"/>
                      </a:lnTo>
                      <a:lnTo>
                        <a:pt x="3" y="121"/>
                      </a:lnTo>
                      <a:lnTo>
                        <a:pt x="0" y="80"/>
                      </a:lnTo>
                      <a:close/>
                    </a:path>
                  </a:pathLst>
                </a:custGeom>
                <a:solidFill>
                  <a:srgbClr val="4982E5"/>
                </a:solidFill>
                <a:ln w="9525">
                  <a:noFill/>
                  <a:round/>
                  <a:headEnd/>
                  <a:tailEnd/>
                </a:ln>
              </p:spPr>
              <p:txBody>
                <a:bodyPr/>
                <a:lstStyle/>
                <a:p>
                  <a:endParaRPr lang="en-US" sz="3200" b="1">
                    <a:latin typeface="Calibri" pitchFamily="34" charset="0"/>
                  </a:endParaRPr>
                </a:p>
              </p:txBody>
            </p:sp>
            <p:sp>
              <p:nvSpPr>
                <p:cNvPr id="72747" name="Freeform 43"/>
                <p:cNvSpPr>
                  <a:spLocks/>
                </p:cNvSpPr>
                <p:nvPr/>
              </p:nvSpPr>
              <p:spPr bwMode="auto">
                <a:xfrm>
                  <a:off x="2767" y="1935"/>
                  <a:ext cx="176" cy="135"/>
                </a:xfrm>
                <a:custGeom>
                  <a:avLst/>
                  <a:gdLst/>
                  <a:ahLst/>
                  <a:cxnLst>
                    <a:cxn ang="0">
                      <a:pos x="0" y="83"/>
                    </a:cxn>
                    <a:cxn ang="0">
                      <a:pos x="65" y="7"/>
                    </a:cxn>
                    <a:cxn ang="0">
                      <a:pos x="270" y="0"/>
                    </a:cxn>
                    <a:cxn ang="0">
                      <a:pos x="345" y="15"/>
                    </a:cxn>
                    <a:cxn ang="0">
                      <a:pos x="353" y="181"/>
                    </a:cxn>
                    <a:cxn ang="0">
                      <a:pos x="288" y="266"/>
                    </a:cxn>
                    <a:cxn ang="0">
                      <a:pos x="266" y="267"/>
                    </a:cxn>
                    <a:cxn ang="0">
                      <a:pos x="247" y="268"/>
                    </a:cxn>
                    <a:cxn ang="0">
                      <a:pos x="229" y="268"/>
                    </a:cxn>
                    <a:cxn ang="0">
                      <a:pos x="214" y="268"/>
                    </a:cxn>
                    <a:cxn ang="0">
                      <a:pos x="201" y="269"/>
                    </a:cxn>
                    <a:cxn ang="0">
                      <a:pos x="189" y="269"/>
                    </a:cxn>
                    <a:cxn ang="0">
                      <a:pos x="178" y="269"/>
                    </a:cxn>
                    <a:cxn ang="0">
                      <a:pos x="167" y="269"/>
                    </a:cxn>
                    <a:cxn ang="0">
                      <a:pos x="157" y="268"/>
                    </a:cxn>
                    <a:cxn ang="0">
                      <a:pos x="147" y="268"/>
                    </a:cxn>
                    <a:cxn ang="0">
                      <a:pos x="135" y="268"/>
                    </a:cxn>
                    <a:cxn ang="0">
                      <a:pos x="122" y="268"/>
                    </a:cxn>
                    <a:cxn ang="0">
                      <a:pos x="107" y="267"/>
                    </a:cxn>
                    <a:cxn ang="0">
                      <a:pos x="91" y="267"/>
                    </a:cxn>
                    <a:cxn ang="0">
                      <a:pos x="73" y="266"/>
                    </a:cxn>
                    <a:cxn ang="0">
                      <a:pos x="52" y="266"/>
                    </a:cxn>
                    <a:cxn ang="0">
                      <a:pos x="14" y="201"/>
                    </a:cxn>
                    <a:cxn ang="0">
                      <a:pos x="0" y="83"/>
                    </a:cxn>
                  </a:cxnLst>
                  <a:rect l="0" t="0" r="r" b="b"/>
                  <a:pathLst>
                    <a:path w="353" h="269">
                      <a:moveTo>
                        <a:pt x="0" y="83"/>
                      </a:moveTo>
                      <a:lnTo>
                        <a:pt x="65" y="7"/>
                      </a:lnTo>
                      <a:lnTo>
                        <a:pt x="270" y="0"/>
                      </a:lnTo>
                      <a:lnTo>
                        <a:pt x="345" y="15"/>
                      </a:lnTo>
                      <a:lnTo>
                        <a:pt x="353" y="181"/>
                      </a:lnTo>
                      <a:lnTo>
                        <a:pt x="288" y="266"/>
                      </a:lnTo>
                      <a:lnTo>
                        <a:pt x="266" y="267"/>
                      </a:lnTo>
                      <a:lnTo>
                        <a:pt x="247" y="268"/>
                      </a:lnTo>
                      <a:lnTo>
                        <a:pt x="229" y="268"/>
                      </a:lnTo>
                      <a:lnTo>
                        <a:pt x="214" y="268"/>
                      </a:lnTo>
                      <a:lnTo>
                        <a:pt x="201" y="269"/>
                      </a:lnTo>
                      <a:lnTo>
                        <a:pt x="189" y="269"/>
                      </a:lnTo>
                      <a:lnTo>
                        <a:pt x="178" y="269"/>
                      </a:lnTo>
                      <a:lnTo>
                        <a:pt x="167" y="269"/>
                      </a:lnTo>
                      <a:lnTo>
                        <a:pt x="157" y="268"/>
                      </a:lnTo>
                      <a:lnTo>
                        <a:pt x="147" y="268"/>
                      </a:lnTo>
                      <a:lnTo>
                        <a:pt x="135" y="268"/>
                      </a:lnTo>
                      <a:lnTo>
                        <a:pt x="122" y="268"/>
                      </a:lnTo>
                      <a:lnTo>
                        <a:pt x="107" y="267"/>
                      </a:lnTo>
                      <a:lnTo>
                        <a:pt x="91" y="267"/>
                      </a:lnTo>
                      <a:lnTo>
                        <a:pt x="73" y="266"/>
                      </a:lnTo>
                      <a:lnTo>
                        <a:pt x="52" y="266"/>
                      </a:lnTo>
                      <a:lnTo>
                        <a:pt x="14" y="201"/>
                      </a:lnTo>
                      <a:lnTo>
                        <a:pt x="0" y="83"/>
                      </a:lnTo>
                      <a:close/>
                    </a:path>
                  </a:pathLst>
                </a:custGeom>
                <a:solidFill>
                  <a:srgbClr val="5689F4"/>
                </a:solidFill>
                <a:ln w="9525">
                  <a:noFill/>
                  <a:round/>
                  <a:headEnd/>
                  <a:tailEnd/>
                </a:ln>
              </p:spPr>
              <p:txBody>
                <a:bodyPr/>
                <a:lstStyle/>
                <a:p>
                  <a:endParaRPr lang="en-US" sz="3200" b="1">
                    <a:latin typeface="Calibri" pitchFamily="34" charset="0"/>
                  </a:endParaRPr>
                </a:p>
              </p:txBody>
            </p:sp>
            <p:sp>
              <p:nvSpPr>
                <p:cNvPr id="72748"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endParaRPr lang="en-US" sz="3200" b="1">
                    <a:latin typeface="Calibri" pitchFamily="34" charset="0"/>
                  </a:endParaRPr>
                </a:p>
              </p:txBody>
            </p:sp>
            <p:sp>
              <p:nvSpPr>
                <p:cNvPr id="72749" name="Freeform 45"/>
                <p:cNvSpPr>
                  <a:spLocks/>
                </p:cNvSpPr>
                <p:nvPr/>
              </p:nvSpPr>
              <p:spPr bwMode="auto">
                <a:xfrm>
                  <a:off x="2609" y="2169"/>
                  <a:ext cx="492" cy="29"/>
                </a:xfrm>
                <a:custGeom>
                  <a:avLst/>
                  <a:gdLst/>
                  <a:ahLst/>
                  <a:cxnLst>
                    <a:cxn ang="0">
                      <a:pos x="0" y="46"/>
                    </a:cxn>
                    <a:cxn ang="0">
                      <a:pos x="63" y="50"/>
                    </a:cxn>
                    <a:cxn ang="0">
                      <a:pos x="128" y="52"/>
                    </a:cxn>
                    <a:cxn ang="0">
                      <a:pos x="193" y="55"/>
                    </a:cxn>
                    <a:cxn ang="0">
                      <a:pos x="259" y="56"/>
                    </a:cxn>
                    <a:cxn ang="0">
                      <a:pos x="326" y="58"/>
                    </a:cxn>
                    <a:cxn ang="0">
                      <a:pos x="391" y="58"/>
                    </a:cxn>
                    <a:cxn ang="0">
                      <a:pos x="457" y="59"/>
                    </a:cxn>
                    <a:cxn ang="0">
                      <a:pos x="523" y="58"/>
                    </a:cxn>
                    <a:cxn ang="0">
                      <a:pos x="587" y="57"/>
                    </a:cxn>
                    <a:cxn ang="0">
                      <a:pos x="649" y="56"/>
                    </a:cxn>
                    <a:cxn ang="0">
                      <a:pos x="711" y="53"/>
                    </a:cxn>
                    <a:cxn ang="0">
                      <a:pos x="770" y="50"/>
                    </a:cxn>
                    <a:cxn ang="0">
                      <a:pos x="828" y="46"/>
                    </a:cxn>
                    <a:cxn ang="0">
                      <a:pos x="882" y="42"/>
                    </a:cxn>
                    <a:cxn ang="0">
                      <a:pos x="935" y="36"/>
                    </a:cxn>
                    <a:cxn ang="0">
                      <a:pos x="984" y="30"/>
                    </a:cxn>
                    <a:cxn ang="0">
                      <a:pos x="933" y="18"/>
                    </a:cxn>
                    <a:cxn ang="0">
                      <a:pos x="882" y="22"/>
                    </a:cxn>
                    <a:cxn ang="0">
                      <a:pos x="830" y="25"/>
                    </a:cxn>
                    <a:cxn ang="0">
                      <a:pos x="777" y="27"/>
                    </a:cxn>
                    <a:cxn ang="0">
                      <a:pos x="723" y="29"/>
                    </a:cxn>
                    <a:cxn ang="0">
                      <a:pos x="668" y="30"/>
                    </a:cxn>
                    <a:cxn ang="0">
                      <a:pos x="613" y="30"/>
                    </a:cxn>
                    <a:cxn ang="0">
                      <a:pos x="556" y="32"/>
                    </a:cxn>
                    <a:cxn ang="0">
                      <a:pos x="500" y="30"/>
                    </a:cxn>
                    <a:cxn ang="0">
                      <a:pos x="442" y="30"/>
                    </a:cxn>
                    <a:cxn ang="0">
                      <a:pos x="386" y="29"/>
                    </a:cxn>
                    <a:cxn ang="0">
                      <a:pos x="328" y="29"/>
                    </a:cxn>
                    <a:cxn ang="0">
                      <a:pos x="270" y="28"/>
                    </a:cxn>
                    <a:cxn ang="0">
                      <a:pos x="213" y="27"/>
                    </a:cxn>
                    <a:cxn ang="0">
                      <a:pos x="155" y="27"/>
                    </a:cxn>
                    <a:cxn ang="0">
                      <a:pos x="99" y="26"/>
                    </a:cxn>
                    <a:cxn ang="0">
                      <a:pos x="42" y="26"/>
                    </a:cxn>
                  </a:cxnLst>
                  <a:rect l="0" t="0" r="r" b="b"/>
                  <a:pathLst>
                    <a:path w="984" h="59">
                      <a:moveTo>
                        <a:pt x="4" y="18"/>
                      </a:moveTo>
                      <a:lnTo>
                        <a:pt x="0" y="46"/>
                      </a:lnTo>
                      <a:lnTo>
                        <a:pt x="31" y="48"/>
                      </a:lnTo>
                      <a:lnTo>
                        <a:pt x="63" y="50"/>
                      </a:lnTo>
                      <a:lnTo>
                        <a:pt x="95" y="51"/>
                      </a:lnTo>
                      <a:lnTo>
                        <a:pt x="128" y="52"/>
                      </a:lnTo>
                      <a:lnTo>
                        <a:pt x="161" y="53"/>
                      </a:lnTo>
                      <a:lnTo>
                        <a:pt x="193" y="55"/>
                      </a:lnTo>
                      <a:lnTo>
                        <a:pt x="227" y="56"/>
                      </a:lnTo>
                      <a:lnTo>
                        <a:pt x="259" y="56"/>
                      </a:lnTo>
                      <a:lnTo>
                        <a:pt x="292" y="57"/>
                      </a:lnTo>
                      <a:lnTo>
                        <a:pt x="326" y="58"/>
                      </a:lnTo>
                      <a:lnTo>
                        <a:pt x="359" y="58"/>
                      </a:lnTo>
                      <a:lnTo>
                        <a:pt x="391" y="58"/>
                      </a:lnTo>
                      <a:lnTo>
                        <a:pt x="425" y="59"/>
                      </a:lnTo>
                      <a:lnTo>
                        <a:pt x="457" y="59"/>
                      </a:lnTo>
                      <a:lnTo>
                        <a:pt x="490" y="58"/>
                      </a:lnTo>
                      <a:lnTo>
                        <a:pt x="523" y="58"/>
                      </a:lnTo>
                      <a:lnTo>
                        <a:pt x="555" y="58"/>
                      </a:lnTo>
                      <a:lnTo>
                        <a:pt x="587" y="57"/>
                      </a:lnTo>
                      <a:lnTo>
                        <a:pt x="618" y="57"/>
                      </a:lnTo>
                      <a:lnTo>
                        <a:pt x="649" y="56"/>
                      </a:lnTo>
                      <a:lnTo>
                        <a:pt x="681" y="55"/>
                      </a:lnTo>
                      <a:lnTo>
                        <a:pt x="711" y="53"/>
                      </a:lnTo>
                      <a:lnTo>
                        <a:pt x="742" y="52"/>
                      </a:lnTo>
                      <a:lnTo>
                        <a:pt x="770" y="50"/>
                      </a:lnTo>
                      <a:lnTo>
                        <a:pt x="799" y="49"/>
                      </a:lnTo>
                      <a:lnTo>
                        <a:pt x="828" y="46"/>
                      </a:lnTo>
                      <a:lnTo>
                        <a:pt x="856" y="44"/>
                      </a:lnTo>
                      <a:lnTo>
                        <a:pt x="882" y="42"/>
                      </a:lnTo>
                      <a:lnTo>
                        <a:pt x="909" y="40"/>
                      </a:lnTo>
                      <a:lnTo>
                        <a:pt x="935" y="36"/>
                      </a:lnTo>
                      <a:lnTo>
                        <a:pt x="959" y="34"/>
                      </a:lnTo>
                      <a:lnTo>
                        <a:pt x="984" y="30"/>
                      </a:lnTo>
                      <a:lnTo>
                        <a:pt x="971" y="0"/>
                      </a:lnTo>
                      <a:lnTo>
                        <a:pt x="933" y="18"/>
                      </a:lnTo>
                      <a:lnTo>
                        <a:pt x="908" y="20"/>
                      </a:lnTo>
                      <a:lnTo>
                        <a:pt x="882" y="22"/>
                      </a:lnTo>
                      <a:lnTo>
                        <a:pt x="857" y="23"/>
                      </a:lnTo>
                      <a:lnTo>
                        <a:pt x="830" y="25"/>
                      </a:lnTo>
                      <a:lnTo>
                        <a:pt x="804" y="26"/>
                      </a:lnTo>
                      <a:lnTo>
                        <a:pt x="777" y="27"/>
                      </a:lnTo>
                      <a:lnTo>
                        <a:pt x="750" y="28"/>
                      </a:lnTo>
                      <a:lnTo>
                        <a:pt x="723" y="29"/>
                      </a:lnTo>
                      <a:lnTo>
                        <a:pt x="696" y="30"/>
                      </a:lnTo>
                      <a:lnTo>
                        <a:pt x="668" y="30"/>
                      </a:lnTo>
                      <a:lnTo>
                        <a:pt x="640" y="30"/>
                      </a:lnTo>
                      <a:lnTo>
                        <a:pt x="613" y="30"/>
                      </a:lnTo>
                      <a:lnTo>
                        <a:pt x="585" y="32"/>
                      </a:lnTo>
                      <a:lnTo>
                        <a:pt x="556" y="32"/>
                      </a:lnTo>
                      <a:lnTo>
                        <a:pt x="528" y="32"/>
                      </a:lnTo>
                      <a:lnTo>
                        <a:pt x="500" y="30"/>
                      </a:lnTo>
                      <a:lnTo>
                        <a:pt x="471" y="30"/>
                      </a:lnTo>
                      <a:lnTo>
                        <a:pt x="442" y="30"/>
                      </a:lnTo>
                      <a:lnTo>
                        <a:pt x="414" y="30"/>
                      </a:lnTo>
                      <a:lnTo>
                        <a:pt x="386" y="29"/>
                      </a:lnTo>
                      <a:lnTo>
                        <a:pt x="357" y="29"/>
                      </a:lnTo>
                      <a:lnTo>
                        <a:pt x="328" y="29"/>
                      </a:lnTo>
                      <a:lnTo>
                        <a:pt x="299" y="28"/>
                      </a:lnTo>
                      <a:lnTo>
                        <a:pt x="270" y="28"/>
                      </a:lnTo>
                      <a:lnTo>
                        <a:pt x="242" y="27"/>
                      </a:lnTo>
                      <a:lnTo>
                        <a:pt x="213" y="27"/>
                      </a:lnTo>
                      <a:lnTo>
                        <a:pt x="184" y="27"/>
                      </a:lnTo>
                      <a:lnTo>
                        <a:pt x="155" y="27"/>
                      </a:lnTo>
                      <a:lnTo>
                        <a:pt x="128" y="26"/>
                      </a:lnTo>
                      <a:lnTo>
                        <a:pt x="99" y="26"/>
                      </a:lnTo>
                      <a:lnTo>
                        <a:pt x="70" y="26"/>
                      </a:lnTo>
                      <a:lnTo>
                        <a:pt x="42" y="26"/>
                      </a:lnTo>
                      <a:lnTo>
                        <a:pt x="4" y="18"/>
                      </a:lnTo>
                      <a:close/>
                    </a:path>
                  </a:pathLst>
                </a:custGeom>
                <a:solidFill>
                  <a:srgbClr val="DBC4AF"/>
                </a:solidFill>
                <a:ln w="9525">
                  <a:noFill/>
                  <a:round/>
                  <a:headEnd/>
                  <a:tailEnd/>
                </a:ln>
              </p:spPr>
              <p:txBody>
                <a:bodyPr/>
                <a:lstStyle/>
                <a:p>
                  <a:endParaRPr lang="en-US" sz="3200" b="1">
                    <a:latin typeface="Calibri" pitchFamily="34" charset="0"/>
                  </a:endParaRPr>
                </a:p>
              </p:txBody>
            </p:sp>
            <p:sp>
              <p:nvSpPr>
                <p:cNvPr id="72750"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2751"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endParaRPr lang="en-US" sz="3200" b="1">
                    <a:latin typeface="Calibri" pitchFamily="34" charset="0"/>
                  </a:endParaRPr>
                </a:p>
              </p:txBody>
            </p:sp>
            <p:sp>
              <p:nvSpPr>
                <p:cNvPr id="72752"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endParaRPr lang="en-US" sz="3200" b="1">
                    <a:latin typeface="Calibri" pitchFamily="34" charset="0"/>
                  </a:endParaRPr>
                </a:p>
              </p:txBody>
            </p:sp>
            <p:sp>
              <p:nvSpPr>
                <p:cNvPr id="72753"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endParaRPr lang="en-US" sz="3200" b="1">
                    <a:latin typeface="Calibri" pitchFamily="34" charset="0"/>
                  </a:endParaRPr>
                </a:p>
              </p:txBody>
            </p:sp>
            <p:sp>
              <p:nvSpPr>
                <p:cNvPr id="72754"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endParaRPr lang="en-US" sz="3200" b="1">
                    <a:latin typeface="Calibri" pitchFamily="34" charset="0"/>
                  </a:endParaRPr>
                </a:p>
              </p:txBody>
            </p:sp>
            <p:sp>
              <p:nvSpPr>
                <p:cNvPr id="72755"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endParaRPr lang="en-US" sz="3200" b="1">
                    <a:latin typeface="Calibri" pitchFamily="34" charset="0"/>
                  </a:endParaRPr>
                </a:p>
              </p:txBody>
            </p:sp>
            <p:sp>
              <p:nvSpPr>
                <p:cNvPr id="72756"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endParaRPr lang="en-US" sz="3200" b="1">
                    <a:latin typeface="Calibri" pitchFamily="34" charset="0"/>
                  </a:endParaRPr>
                </a:p>
              </p:txBody>
            </p:sp>
            <p:sp>
              <p:nvSpPr>
                <p:cNvPr id="72757"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endParaRPr lang="en-US" sz="3200" b="1">
                    <a:latin typeface="Calibri" pitchFamily="34" charset="0"/>
                  </a:endParaRPr>
                </a:p>
              </p:txBody>
            </p:sp>
            <p:sp>
              <p:nvSpPr>
                <p:cNvPr id="72758"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endParaRPr lang="en-US" sz="3200" b="1">
                    <a:latin typeface="Calibri" pitchFamily="34" charset="0"/>
                  </a:endParaRPr>
                </a:p>
              </p:txBody>
            </p:sp>
            <p:sp>
              <p:nvSpPr>
                <p:cNvPr id="72759"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endParaRPr lang="en-US" sz="3200" b="1">
                    <a:latin typeface="Calibri" pitchFamily="34" charset="0"/>
                  </a:endParaRPr>
                </a:p>
              </p:txBody>
            </p:sp>
            <p:sp>
              <p:nvSpPr>
                <p:cNvPr id="72760"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endParaRPr lang="en-US" sz="3200" b="1">
                    <a:latin typeface="Calibri" pitchFamily="34" charset="0"/>
                  </a:endParaRPr>
                </a:p>
              </p:txBody>
            </p:sp>
            <p:sp>
              <p:nvSpPr>
                <p:cNvPr id="72761"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2762"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endParaRPr lang="en-US" sz="3200" b="1">
                    <a:latin typeface="Calibri" pitchFamily="34" charset="0"/>
                  </a:endParaRPr>
                </a:p>
              </p:txBody>
            </p:sp>
            <p:sp>
              <p:nvSpPr>
                <p:cNvPr id="72763"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endParaRPr lang="en-US" sz="3200" b="1">
                    <a:latin typeface="Calibri" pitchFamily="34" charset="0"/>
                  </a:endParaRPr>
                </a:p>
              </p:txBody>
            </p:sp>
            <p:sp>
              <p:nvSpPr>
                <p:cNvPr id="72764"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endParaRPr lang="en-US" sz="3200" b="1">
                    <a:latin typeface="Calibri" pitchFamily="34" charset="0"/>
                  </a:endParaRPr>
                </a:p>
              </p:txBody>
            </p:sp>
            <p:sp>
              <p:nvSpPr>
                <p:cNvPr id="72765"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2766"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endParaRPr lang="en-US" sz="3200" b="1">
                    <a:latin typeface="Calibri" pitchFamily="34" charset="0"/>
                  </a:endParaRPr>
                </a:p>
              </p:txBody>
            </p:sp>
            <p:sp>
              <p:nvSpPr>
                <p:cNvPr id="72767"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endParaRPr lang="en-US" sz="3200" b="1">
                    <a:latin typeface="Calibri" pitchFamily="34" charset="0"/>
                  </a:endParaRPr>
                </a:p>
              </p:txBody>
            </p:sp>
            <p:sp>
              <p:nvSpPr>
                <p:cNvPr id="72768"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2769" name="Rectangle 65"/>
                <p:cNvSpPr>
                  <a:spLocks noChangeArrowheads="1"/>
                </p:cNvSpPr>
                <p:nvPr/>
              </p:nvSpPr>
              <p:spPr bwMode="auto">
                <a:xfrm>
                  <a:off x="2689" y="2404"/>
                  <a:ext cx="10" cy="117"/>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2770"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endParaRPr lang="en-US" sz="3200" b="1">
                    <a:latin typeface="Calibri" pitchFamily="34" charset="0"/>
                  </a:endParaRPr>
                </a:p>
              </p:txBody>
            </p:sp>
            <p:sp>
              <p:nvSpPr>
                <p:cNvPr id="72771"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endParaRPr lang="en-US" sz="3200" b="1">
                    <a:latin typeface="Calibri" pitchFamily="34" charset="0"/>
                  </a:endParaRPr>
                </a:p>
              </p:txBody>
            </p:sp>
            <p:sp>
              <p:nvSpPr>
                <p:cNvPr id="72772"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endParaRPr lang="en-US" sz="3200" b="1">
                    <a:latin typeface="Calibri" pitchFamily="34" charset="0"/>
                  </a:endParaRPr>
                </a:p>
              </p:txBody>
            </p:sp>
            <p:sp>
              <p:nvSpPr>
                <p:cNvPr id="72773"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endParaRPr lang="en-US" sz="3200" b="1">
                    <a:latin typeface="Calibri" pitchFamily="34" charset="0"/>
                  </a:endParaRPr>
                </a:p>
              </p:txBody>
            </p:sp>
            <p:sp>
              <p:nvSpPr>
                <p:cNvPr id="72774"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endParaRPr lang="en-US" sz="3200" b="1">
                    <a:latin typeface="Calibri" pitchFamily="34" charset="0"/>
                  </a:endParaRPr>
                </a:p>
              </p:txBody>
            </p:sp>
            <p:sp>
              <p:nvSpPr>
                <p:cNvPr id="72775"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endParaRPr lang="en-US" sz="3200" b="1">
                    <a:latin typeface="Calibri" pitchFamily="34" charset="0"/>
                  </a:endParaRPr>
                </a:p>
              </p:txBody>
            </p:sp>
            <p:sp>
              <p:nvSpPr>
                <p:cNvPr id="72776"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endParaRPr lang="en-US" sz="3200" b="1">
                    <a:latin typeface="Calibri" pitchFamily="34" charset="0"/>
                  </a:endParaRPr>
                </a:p>
              </p:txBody>
            </p:sp>
            <p:sp>
              <p:nvSpPr>
                <p:cNvPr id="72777"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2778"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2779"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2780"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2781"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endParaRPr lang="en-US" sz="3200" b="1">
                    <a:latin typeface="Calibri" pitchFamily="34" charset="0"/>
                  </a:endParaRPr>
                </a:p>
              </p:txBody>
            </p:sp>
          </p:grpSp>
          <p:sp>
            <p:nvSpPr>
              <p:cNvPr id="72782" name="Line 78"/>
              <p:cNvSpPr>
                <a:spLocks noChangeShapeType="1"/>
              </p:cNvSpPr>
              <p:nvPr/>
            </p:nvSpPr>
            <p:spPr bwMode="auto">
              <a:xfrm>
                <a:off x="990600" y="4953000"/>
                <a:ext cx="7010400" cy="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2783" name="Rectangle 79"/>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2784" name="Rectangle 80"/>
              <p:cNvSpPr>
                <a:spLocks noChangeArrowheads="1"/>
              </p:cNvSpPr>
              <p:nvPr/>
            </p:nvSpPr>
            <p:spPr bwMode="auto">
              <a:xfrm>
                <a:off x="4343400" y="4800600"/>
                <a:ext cx="457200" cy="228600"/>
              </a:xfrm>
              <a:prstGeom prst="rect">
                <a:avLst/>
              </a:prstGeom>
              <a:solidFill>
                <a:schemeClr val="hlink"/>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2785" name="Rectangle 81"/>
              <p:cNvSpPr>
                <a:spLocks noChangeArrowheads="1"/>
              </p:cNvSpPr>
              <p:nvPr/>
            </p:nvSpPr>
            <p:spPr bwMode="auto">
              <a:xfrm>
                <a:off x="4495800" y="4953000"/>
                <a:ext cx="152400" cy="152400"/>
              </a:xfrm>
              <a:prstGeom prst="rect">
                <a:avLst/>
              </a:prstGeom>
              <a:solidFill>
                <a:srgbClr val="00CC66"/>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2786" name="Line 82"/>
              <p:cNvSpPr>
                <a:spLocks noChangeShapeType="1"/>
              </p:cNvSpPr>
              <p:nvPr/>
            </p:nvSpPr>
            <p:spPr bwMode="auto">
              <a:xfrm>
                <a:off x="4572000" y="4114800"/>
                <a:ext cx="0" cy="685800"/>
              </a:xfrm>
              <a:prstGeom prst="line">
                <a:avLst/>
              </a:prstGeom>
              <a:noFill/>
              <a:ln w="28575">
                <a:solidFill>
                  <a:schemeClr val="tx1"/>
                </a:solidFill>
                <a:round/>
                <a:headEnd/>
                <a:tailEnd/>
              </a:ln>
              <a:effectLst/>
            </p:spPr>
            <p:txBody>
              <a:bodyPr anchor="ctr"/>
              <a:lstStyle/>
              <a:p>
                <a:endParaRPr lang="en-US" sz="3200" b="1">
                  <a:latin typeface="Calibri" pitchFamily="34" charset="0"/>
                </a:endParaRPr>
              </a:p>
            </p:txBody>
          </p:sp>
          <p:sp>
            <p:nvSpPr>
              <p:cNvPr id="72789" name="Text Box 85"/>
              <p:cNvSpPr txBox="1">
                <a:spLocks noChangeArrowheads="1"/>
              </p:cNvSpPr>
              <p:nvPr/>
            </p:nvSpPr>
            <p:spPr bwMode="auto">
              <a:xfrm>
                <a:off x="5257800" y="41910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a:latin typeface="Calibri" pitchFamily="34" charset="0"/>
                  </a:rPr>
                  <a:t>Vampire Tap</a:t>
                </a:r>
              </a:p>
            </p:txBody>
          </p:sp>
          <p:sp>
            <p:nvSpPr>
              <p:cNvPr id="72790" name="Text Box 86"/>
              <p:cNvSpPr txBox="1">
                <a:spLocks noChangeArrowheads="1"/>
              </p:cNvSpPr>
              <p:nvPr/>
            </p:nvSpPr>
            <p:spPr bwMode="auto">
              <a:xfrm>
                <a:off x="1828800" y="53340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a:latin typeface="Calibri" pitchFamily="34" charset="0"/>
                  </a:rPr>
                  <a:t>Transceiver</a:t>
                </a:r>
              </a:p>
            </p:txBody>
          </p:sp>
          <p:sp>
            <p:nvSpPr>
              <p:cNvPr id="72791" name="Line 87"/>
              <p:cNvSpPr>
                <a:spLocks noChangeShapeType="1"/>
              </p:cNvSpPr>
              <p:nvPr/>
            </p:nvSpPr>
            <p:spPr bwMode="auto">
              <a:xfrm flipV="1">
                <a:off x="3733800" y="5181600"/>
                <a:ext cx="762000" cy="2286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2792" name="Line 88"/>
              <p:cNvSpPr>
                <a:spLocks noChangeShapeType="1"/>
              </p:cNvSpPr>
              <p:nvPr/>
            </p:nvSpPr>
            <p:spPr bwMode="auto">
              <a:xfrm flipH="1">
                <a:off x="4800600" y="3505200"/>
                <a:ext cx="1828800" cy="4572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2793" name="Line 89"/>
              <p:cNvSpPr>
                <a:spLocks noChangeShapeType="1"/>
              </p:cNvSpPr>
              <p:nvPr/>
            </p:nvSpPr>
            <p:spPr bwMode="auto">
              <a:xfrm flipH="1">
                <a:off x="4800600" y="4572000"/>
                <a:ext cx="685800" cy="2286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2794" name="Text Box 90"/>
              <p:cNvSpPr txBox="1">
                <a:spLocks noChangeArrowheads="1"/>
              </p:cNvSpPr>
              <p:nvPr/>
            </p:nvSpPr>
            <p:spPr bwMode="auto">
              <a:xfrm>
                <a:off x="5334000" y="50292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smtClean="0">
                    <a:latin typeface="Calibri" pitchFamily="34" charset="0"/>
                  </a:rPr>
                  <a:t>Ethernet Bus</a:t>
                </a:r>
                <a:endParaRPr lang="en-US" sz="3200" b="1" dirty="0">
                  <a:latin typeface="Calibri" pitchFamily="34" charset="0"/>
                </a:endParaRPr>
              </a:p>
            </p:txBody>
          </p:sp>
        </p:grpSp>
      </p:grpSp>
      <p:sp>
        <p:nvSpPr>
          <p:cNvPr id="93" name="TextBox 92"/>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Thicknet</a:t>
            </a:r>
            <a:r>
              <a:rPr lang="en-US" sz="4400" b="1" dirty="0" smtClean="0">
                <a:ln>
                  <a:solidFill>
                    <a:prstClr val="black"/>
                  </a:solidFill>
                </a:ln>
                <a:solidFill>
                  <a:prstClr val="white"/>
                </a:solidFill>
                <a:latin typeface="Tahoma" pitchFamily="34" charset="0"/>
                <a:cs typeface="Tahoma" pitchFamily="34" charset="0"/>
              </a:rPr>
              <a:t> – 10Base5</a:t>
            </a:r>
            <a:endParaRPr lang="th-TH" sz="4400" b="1" dirty="0" smtClean="0">
              <a:ln>
                <a:solidFill>
                  <a:prstClr val="black"/>
                </a:solidFill>
              </a:ln>
              <a:solidFill>
                <a:prstClr val="white"/>
              </a:solidFill>
              <a:latin typeface="Tahoma" pitchFamily="34" charset="0"/>
              <a:cs typeface="Tahoma" pitchFamily="34" charset="0"/>
            </a:endParaRPr>
          </a:p>
        </p:txBody>
      </p:sp>
      <p:grpSp>
        <p:nvGrpSpPr>
          <p:cNvPr id="97" name="Group 96"/>
          <p:cNvGrpSpPr/>
          <p:nvPr/>
        </p:nvGrpSpPr>
        <p:grpSpPr>
          <a:xfrm>
            <a:off x="0" y="5334000"/>
            <a:ext cx="9144000" cy="1219200"/>
            <a:chOff x="0" y="1219200"/>
            <a:chExt cx="9144000" cy="1219200"/>
          </a:xfrm>
        </p:grpSpPr>
        <p:sp>
          <p:nvSpPr>
            <p:cNvPr id="72787" name="Text Box 83"/>
            <p:cNvSpPr txBox="1">
              <a:spLocks noChangeArrowheads="1"/>
            </p:cNvSpPr>
            <p:nvPr/>
          </p:nvSpPr>
          <p:spPr bwMode="auto">
            <a:xfrm>
              <a:off x="4419600" y="1472625"/>
              <a:ext cx="4724400" cy="584775"/>
            </a:xfrm>
            <a:prstGeom prst="rect">
              <a:avLst/>
            </a:prstGeom>
            <a:noFill/>
            <a:ln w="19050">
              <a:noFill/>
              <a:miter lim="800000"/>
              <a:headEnd/>
              <a:tailEnd/>
            </a:ln>
            <a:effectLst/>
          </p:spPr>
          <p:txBody>
            <a:bodyPr wrap="square">
              <a:spAutoFit/>
            </a:bodyPr>
            <a:lstStyle/>
            <a:p>
              <a:pPr eaLnBrk="1" hangingPunct="1">
                <a:spcBef>
                  <a:spcPct val="50000"/>
                </a:spcBef>
              </a:pPr>
              <a:r>
                <a:rPr lang="en-US" sz="3200" b="1" dirty="0" smtClean="0">
                  <a:latin typeface="Calibri" pitchFamily="34" charset="0"/>
                </a:rPr>
                <a:t>Segment length &lt; </a:t>
              </a:r>
              <a:r>
                <a:rPr lang="en-US" sz="3200" b="1" dirty="0">
                  <a:latin typeface="Calibri" pitchFamily="34" charset="0"/>
                </a:rPr>
                <a:t>500m</a:t>
              </a:r>
            </a:p>
          </p:txBody>
        </p:sp>
        <p:pic>
          <p:nvPicPr>
            <p:cNvPr id="94" name="Picture 2"/>
            <p:cNvPicPr>
              <a:picLocks noChangeAspect="1" noChangeArrowheads="1"/>
            </p:cNvPicPr>
            <p:nvPr/>
          </p:nvPicPr>
          <p:blipFill>
            <a:blip r:embed="rId3"/>
            <a:srcRect/>
            <a:stretch>
              <a:fillRect/>
            </a:stretch>
          </p:blipFill>
          <p:spPr bwMode="auto">
            <a:xfrm>
              <a:off x="0" y="1219200"/>
              <a:ext cx="4295775" cy="12192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228600" y="1120763"/>
            <a:ext cx="6781800" cy="5508637"/>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l="4683"/>
          <a:stretch>
            <a:fillRect/>
          </a:stretch>
        </p:blipFill>
        <p:spPr bwMode="auto">
          <a:xfrm>
            <a:off x="6858000" y="2743200"/>
            <a:ext cx="2286000" cy="1795463"/>
          </a:xfrm>
          <a:prstGeom prst="rect">
            <a:avLst/>
          </a:prstGeom>
          <a:noFill/>
          <a:ln w="9525">
            <a:noFill/>
            <a:miter lim="800000"/>
            <a:headEnd/>
            <a:tailEnd/>
          </a:ln>
          <a:effectLst/>
        </p:spPr>
      </p:pic>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err="1" smtClean="0">
                <a:ln>
                  <a:solidFill>
                    <a:prstClr val="black"/>
                  </a:solidFill>
                </a:ln>
                <a:solidFill>
                  <a:prstClr val="white"/>
                </a:solidFill>
                <a:latin typeface="Tahoma" pitchFamily="34" charset="0"/>
                <a:cs typeface="Tahoma" pitchFamily="34" charset="0"/>
              </a:rPr>
              <a:t>Ethernet Repeater</a:t>
            </a:r>
            <a:endParaRPr lang="th-TH" sz="4400" b="1" dirty="0" err="1" smtClean="0">
              <a:ln>
                <a:solidFill>
                  <a:prstClr val="black"/>
                </a:solidFill>
              </a:ln>
              <a:solidFill>
                <a:prstClr val="white"/>
              </a:solidFill>
              <a:latin typeface="Tahoma" pitchFamily="34" charset="0"/>
              <a:cs typeface="Tahoma" pitchFamily="34" charset="0"/>
            </a:endParaRPr>
          </a:p>
        </p:txBody>
      </p:sp>
      <p:grpSp>
        <p:nvGrpSpPr>
          <p:cNvPr id="2" name="Group 9"/>
          <p:cNvGrpSpPr/>
          <p:nvPr/>
        </p:nvGrpSpPr>
        <p:grpSpPr>
          <a:xfrm>
            <a:off x="1600200" y="1000780"/>
            <a:ext cx="5410200" cy="523220"/>
            <a:chOff x="1447800" y="924580"/>
            <a:chExt cx="5410200" cy="523220"/>
          </a:xfrm>
        </p:grpSpPr>
        <p:cxnSp>
          <p:nvCxnSpPr>
            <p:cNvPr id="6" name="Straight Arrow Connector 5"/>
            <p:cNvCxnSpPr/>
            <p:nvPr/>
          </p:nvCxnSpPr>
          <p:spPr bwMode="auto">
            <a:xfrm>
              <a:off x="1447800" y="1446212"/>
              <a:ext cx="5410200" cy="1588"/>
            </a:xfrm>
            <a:prstGeom prst="straightConnector1">
              <a:avLst/>
            </a:prstGeom>
            <a:noFill/>
            <a:ln w="76200" cap="flat" cmpd="sng" algn="ctr">
              <a:solidFill>
                <a:schemeClr val="accent2"/>
              </a:solidFill>
              <a:prstDash val="solid"/>
              <a:round/>
              <a:headEnd type="triangle" w="lg" len="med"/>
              <a:tailEnd type="triangle" w="lg" len="med"/>
            </a:ln>
            <a:effectLst/>
          </p:spPr>
        </p:cxnSp>
        <p:sp>
          <p:nvSpPr>
            <p:cNvPr id="9" name="TextBox 8"/>
            <p:cNvSpPr txBox="1"/>
            <p:nvPr/>
          </p:nvSpPr>
          <p:spPr>
            <a:xfrm>
              <a:off x="2057400" y="924580"/>
              <a:ext cx="4419600" cy="523220"/>
            </a:xfrm>
            <a:prstGeom prst="rect">
              <a:avLst/>
            </a:prstGeom>
            <a:noFill/>
          </p:spPr>
          <p:txBody>
            <a:bodyPr wrap="square" rtlCol="0">
              <a:spAutoFit/>
            </a:bodyPr>
            <a:lstStyle/>
            <a:p>
              <a:r>
                <a:rPr lang="en-US" sz="2800" b="1" dirty="0" smtClean="0">
                  <a:solidFill>
                    <a:schemeClr val="accent2"/>
                  </a:solidFill>
                  <a:latin typeface="Calibri" pitchFamily="34" charset="0"/>
                </a:rPr>
                <a:t>Max Segment length: 500 m</a:t>
              </a:r>
              <a:endParaRPr lang="en-US" sz="2800" b="1" dirty="0">
                <a:solidFill>
                  <a:schemeClr val="accent2"/>
                </a:solidFill>
                <a:latin typeface="Calibri"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838200" y="1371600"/>
            <a:ext cx="7086600" cy="3185755"/>
            <a:chOff x="990600" y="2743200"/>
            <a:chExt cx="7086600" cy="3185755"/>
          </a:xfrm>
        </p:grpSpPr>
        <p:grpSp>
          <p:nvGrpSpPr>
            <p:cNvPr id="2" name="Group 3"/>
            <p:cNvGrpSpPr>
              <a:grpSpLocks/>
            </p:cNvGrpSpPr>
            <p:nvPr/>
          </p:nvGrpSpPr>
          <p:grpSpPr bwMode="auto">
            <a:xfrm>
              <a:off x="4038600" y="2743200"/>
              <a:ext cx="1049338" cy="1344613"/>
              <a:chOff x="2532" y="1747"/>
              <a:chExt cx="661" cy="847"/>
            </a:xfrm>
          </p:grpSpPr>
          <p:sp>
            <p:nvSpPr>
              <p:cNvPr id="73732"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endParaRPr lang="en-US" sz="2800" b="1">
                  <a:latin typeface="Calibri" pitchFamily="34" charset="0"/>
                </a:endParaRPr>
              </a:p>
            </p:txBody>
          </p:sp>
          <p:sp>
            <p:nvSpPr>
              <p:cNvPr id="73733"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endParaRPr lang="en-US" sz="2800" b="1">
                  <a:latin typeface="Calibri" pitchFamily="34" charset="0"/>
                </a:endParaRPr>
              </a:p>
            </p:txBody>
          </p:sp>
          <p:sp>
            <p:nvSpPr>
              <p:cNvPr id="73734"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endParaRPr lang="en-US" sz="2800" b="1">
                  <a:latin typeface="Calibri" pitchFamily="34" charset="0"/>
                </a:endParaRPr>
              </a:p>
            </p:txBody>
          </p:sp>
          <p:sp>
            <p:nvSpPr>
              <p:cNvPr id="73735" name="Freeform 7"/>
              <p:cNvSpPr>
                <a:spLocks/>
              </p:cNvSpPr>
              <p:nvPr/>
            </p:nvSpPr>
            <p:spPr bwMode="auto">
              <a:xfrm>
                <a:off x="2547" y="1747"/>
                <a:ext cx="603" cy="533"/>
              </a:xfrm>
              <a:custGeom>
                <a:avLst/>
                <a:gdLst/>
                <a:ahLst/>
                <a:cxnLst>
                  <a:cxn ang="0">
                    <a:pos x="0" y="273"/>
                  </a:cxn>
                  <a:cxn ang="0">
                    <a:pos x="0" y="772"/>
                  </a:cxn>
                  <a:cxn ang="0">
                    <a:pos x="27" y="1026"/>
                  </a:cxn>
                  <a:cxn ang="0">
                    <a:pos x="85" y="1034"/>
                  </a:cxn>
                  <a:cxn ang="0">
                    <a:pos x="153" y="1042"/>
                  </a:cxn>
                  <a:cxn ang="0">
                    <a:pos x="228" y="1049"/>
                  </a:cxn>
                  <a:cxn ang="0">
                    <a:pos x="308" y="1056"/>
                  </a:cxn>
                  <a:cxn ang="0">
                    <a:pos x="393" y="1061"/>
                  </a:cxn>
                  <a:cxn ang="0">
                    <a:pos x="480" y="1064"/>
                  </a:cxn>
                  <a:cxn ang="0">
                    <a:pos x="569" y="1067"/>
                  </a:cxn>
                  <a:cxn ang="0">
                    <a:pos x="658" y="1068"/>
                  </a:cxn>
                  <a:cxn ang="0">
                    <a:pos x="747" y="1067"/>
                  </a:cxn>
                  <a:cxn ang="0">
                    <a:pos x="833" y="1063"/>
                  </a:cxn>
                  <a:cxn ang="0">
                    <a:pos x="915" y="1057"/>
                  </a:cxn>
                  <a:cxn ang="0">
                    <a:pos x="993" y="1051"/>
                  </a:cxn>
                  <a:cxn ang="0">
                    <a:pos x="1065" y="1040"/>
                  </a:cxn>
                  <a:cxn ang="0">
                    <a:pos x="1128" y="1028"/>
                  </a:cxn>
                  <a:cxn ang="0">
                    <a:pos x="1182" y="1011"/>
                  </a:cxn>
                  <a:cxn ang="0">
                    <a:pos x="1207" y="752"/>
                  </a:cxn>
                  <a:cxn ang="0">
                    <a:pos x="1207" y="254"/>
                  </a:cxn>
                  <a:cxn ang="0">
                    <a:pos x="1196" y="5"/>
                  </a:cxn>
                  <a:cxn ang="0">
                    <a:pos x="1162" y="5"/>
                  </a:cxn>
                  <a:cxn ang="0">
                    <a:pos x="1114" y="5"/>
                  </a:cxn>
                  <a:cxn ang="0">
                    <a:pos x="1053" y="4"/>
                  </a:cxn>
                  <a:cxn ang="0">
                    <a:pos x="982" y="3"/>
                  </a:cxn>
                  <a:cxn ang="0">
                    <a:pos x="902" y="1"/>
                  </a:cxn>
                  <a:cxn ang="0">
                    <a:pos x="816" y="1"/>
                  </a:cxn>
                  <a:cxn ang="0">
                    <a:pos x="724" y="0"/>
                  </a:cxn>
                  <a:cxn ang="0">
                    <a:pos x="628" y="0"/>
                  </a:cxn>
                  <a:cxn ang="0">
                    <a:pos x="533" y="0"/>
                  </a:cxn>
                  <a:cxn ang="0">
                    <a:pos x="436" y="1"/>
                  </a:cxn>
                  <a:cxn ang="0">
                    <a:pos x="342" y="3"/>
                  </a:cxn>
                  <a:cxn ang="0">
                    <a:pos x="253" y="6"/>
                  </a:cxn>
                  <a:cxn ang="0">
                    <a:pos x="170" y="10"/>
                  </a:cxn>
                  <a:cxn ang="0">
                    <a:pos x="95" y="14"/>
                  </a:cxn>
                  <a:cxn ang="0">
                    <a:pos x="29" y="20"/>
                  </a:cxn>
                </a:cxnLst>
                <a:rect l="0" t="0" r="r" b="b"/>
                <a:pathLst>
                  <a:path w="1207" h="1068">
                    <a:moveTo>
                      <a:pt x="0" y="23"/>
                    </a:moveTo>
                    <a:lnTo>
                      <a:pt x="0" y="273"/>
                    </a:lnTo>
                    <a:lnTo>
                      <a:pt x="0" y="522"/>
                    </a:lnTo>
                    <a:lnTo>
                      <a:pt x="0" y="772"/>
                    </a:lnTo>
                    <a:lnTo>
                      <a:pt x="0" y="1022"/>
                    </a:lnTo>
                    <a:lnTo>
                      <a:pt x="27" y="1026"/>
                    </a:lnTo>
                    <a:lnTo>
                      <a:pt x="56" y="1031"/>
                    </a:lnTo>
                    <a:lnTo>
                      <a:pt x="85" y="1034"/>
                    </a:lnTo>
                    <a:lnTo>
                      <a:pt x="119" y="1039"/>
                    </a:lnTo>
                    <a:lnTo>
                      <a:pt x="153" y="1042"/>
                    </a:lnTo>
                    <a:lnTo>
                      <a:pt x="190" y="1046"/>
                    </a:lnTo>
                    <a:lnTo>
                      <a:pt x="228" y="1049"/>
                    </a:lnTo>
                    <a:lnTo>
                      <a:pt x="268" y="1053"/>
                    </a:lnTo>
                    <a:lnTo>
                      <a:pt x="308" y="1056"/>
                    </a:lnTo>
                    <a:lnTo>
                      <a:pt x="350" y="1059"/>
                    </a:lnTo>
                    <a:lnTo>
                      <a:pt x="393" y="1061"/>
                    </a:lnTo>
                    <a:lnTo>
                      <a:pt x="436" y="1063"/>
                    </a:lnTo>
                    <a:lnTo>
                      <a:pt x="480" y="1064"/>
                    </a:lnTo>
                    <a:lnTo>
                      <a:pt x="524" y="1067"/>
                    </a:lnTo>
                    <a:lnTo>
                      <a:pt x="569" y="1067"/>
                    </a:lnTo>
                    <a:lnTo>
                      <a:pt x="614" y="1068"/>
                    </a:lnTo>
                    <a:lnTo>
                      <a:pt x="658" y="1068"/>
                    </a:lnTo>
                    <a:lnTo>
                      <a:pt x="703" y="1068"/>
                    </a:lnTo>
                    <a:lnTo>
                      <a:pt x="747" y="1067"/>
                    </a:lnTo>
                    <a:lnTo>
                      <a:pt x="791" y="1066"/>
                    </a:lnTo>
                    <a:lnTo>
                      <a:pt x="833" y="1063"/>
                    </a:lnTo>
                    <a:lnTo>
                      <a:pt x="875" y="1061"/>
                    </a:lnTo>
                    <a:lnTo>
                      <a:pt x="915" y="1057"/>
                    </a:lnTo>
                    <a:lnTo>
                      <a:pt x="955" y="1054"/>
                    </a:lnTo>
                    <a:lnTo>
                      <a:pt x="993" y="1051"/>
                    </a:lnTo>
                    <a:lnTo>
                      <a:pt x="1029" y="1045"/>
                    </a:lnTo>
                    <a:lnTo>
                      <a:pt x="1065" y="1040"/>
                    </a:lnTo>
                    <a:lnTo>
                      <a:pt x="1097" y="1033"/>
                    </a:lnTo>
                    <a:lnTo>
                      <a:pt x="1128" y="1028"/>
                    </a:lnTo>
                    <a:lnTo>
                      <a:pt x="1157" y="1019"/>
                    </a:lnTo>
                    <a:lnTo>
                      <a:pt x="1182" y="1011"/>
                    </a:lnTo>
                    <a:lnTo>
                      <a:pt x="1207" y="1002"/>
                    </a:lnTo>
                    <a:lnTo>
                      <a:pt x="1207" y="752"/>
                    </a:lnTo>
                    <a:lnTo>
                      <a:pt x="1207" y="504"/>
                    </a:lnTo>
                    <a:lnTo>
                      <a:pt x="1207" y="254"/>
                    </a:lnTo>
                    <a:lnTo>
                      <a:pt x="1207" y="5"/>
                    </a:lnTo>
                    <a:lnTo>
                      <a:pt x="1196" y="5"/>
                    </a:lnTo>
                    <a:lnTo>
                      <a:pt x="1181" y="5"/>
                    </a:lnTo>
                    <a:lnTo>
                      <a:pt x="1162" y="5"/>
                    </a:lnTo>
                    <a:lnTo>
                      <a:pt x="1140" y="5"/>
                    </a:lnTo>
                    <a:lnTo>
                      <a:pt x="1114" y="5"/>
                    </a:lnTo>
                    <a:lnTo>
                      <a:pt x="1086" y="4"/>
                    </a:lnTo>
                    <a:lnTo>
                      <a:pt x="1053" y="4"/>
                    </a:lnTo>
                    <a:lnTo>
                      <a:pt x="1019" y="4"/>
                    </a:lnTo>
                    <a:lnTo>
                      <a:pt x="982" y="3"/>
                    </a:lnTo>
                    <a:lnTo>
                      <a:pt x="944" y="3"/>
                    </a:lnTo>
                    <a:lnTo>
                      <a:pt x="902" y="1"/>
                    </a:lnTo>
                    <a:lnTo>
                      <a:pt x="860" y="1"/>
                    </a:lnTo>
                    <a:lnTo>
                      <a:pt x="816" y="1"/>
                    </a:lnTo>
                    <a:lnTo>
                      <a:pt x="770" y="0"/>
                    </a:lnTo>
                    <a:lnTo>
                      <a:pt x="724" y="0"/>
                    </a:lnTo>
                    <a:lnTo>
                      <a:pt x="677" y="0"/>
                    </a:lnTo>
                    <a:lnTo>
                      <a:pt x="628" y="0"/>
                    </a:lnTo>
                    <a:lnTo>
                      <a:pt x="581" y="0"/>
                    </a:lnTo>
                    <a:lnTo>
                      <a:pt x="533" y="0"/>
                    </a:lnTo>
                    <a:lnTo>
                      <a:pt x="484" y="1"/>
                    </a:lnTo>
                    <a:lnTo>
                      <a:pt x="436" y="1"/>
                    </a:lnTo>
                    <a:lnTo>
                      <a:pt x="388" y="3"/>
                    </a:lnTo>
                    <a:lnTo>
                      <a:pt x="342" y="3"/>
                    </a:lnTo>
                    <a:lnTo>
                      <a:pt x="297" y="4"/>
                    </a:lnTo>
                    <a:lnTo>
                      <a:pt x="253" y="6"/>
                    </a:lnTo>
                    <a:lnTo>
                      <a:pt x="211" y="7"/>
                    </a:lnTo>
                    <a:lnTo>
                      <a:pt x="170" y="10"/>
                    </a:lnTo>
                    <a:lnTo>
                      <a:pt x="130" y="12"/>
                    </a:lnTo>
                    <a:lnTo>
                      <a:pt x="95" y="14"/>
                    </a:lnTo>
                    <a:lnTo>
                      <a:pt x="60" y="16"/>
                    </a:lnTo>
                    <a:lnTo>
                      <a:pt x="29" y="20"/>
                    </a:lnTo>
                    <a:lnTo>
                      <a:pt x="0" y="23"/>
                    </a:lnTo>
                    <a:close/>
                  </a:path>
                </a:pathLst>
              </a:custGeom>
              <a:solidFill>
                <a:srgbClr val="9B774F"/>
              </a:solidFill>
              <a:ln w="9525">
                <a:noFill/>
                <a:round/>
                <a:headEnd/>
                <a:tailEnd/>
              </a:ln>
            </p:spPr>
            <p:txBody>
              <a:bodyPr/>
              <a:lstStyle/>
              <a:p>
                <a:endParaRPr lang="en-US" sz="2800" b="1">
                  <a:latin typeface="Calibri" pitchFamily="34" charset="0"/>
                </a:endParaRPr>
              </a:p>
            </p:txBody>
          </p:sp>
          <p:sp>
            <p:nvSpPr>
              <p:cNvPr id="73736" name="Freeform 8"/>
              <p:cNvSpPr>
                <a:spLocks/>
              </p:cNvSpPr>
              <p:nvPr/>
            </p:nvSpPr>
            <p:spPr bwMode="auto">
              <a:xfrm>
                <a:off x="2547" y="1747"/>
                <a:ext cx="583" cy="499"/>
              </a:xfrm>
              <a:custGeom>
                <a:avLst/>
                <a:gdLst/>
                <a:ahLst/>
                <a:cxnLst>
                  <a:cxn ang="0">
                    <a:pos x="0" y="256"/>
                  </a:cxn>
                  <a:cxn ang="0">
                    <a:pos x="0" y="722"/>
                  </a:cxn>
                  <a:cxn ang="0">
                    <a:pos x="26" y="961"/>
                  </a:cxn>
                  <a:cxn ang="0">
                    <a:pos x="83" y="969"/>
                  </a:cxn>
                  <a:cxn ang="0">
                    <a:pos x="148" y="976"/>
                  </a:cxn>
                  <a:cxn ang="0">
                    <a:pos x="220" y="983"/>
                  </a:cxn>
                  <a:cxn ang="0">
                    <a:pos x="297" y="988"/>
                  </a:cxn>
                  <a:cxn ang="0">
                    <a:pos x="379" y="993"/>
                  </a:cxn>
                  <a:cxn ang="0">
                    <a:pos x="463" y="996"/>
                  </a:cxn>
                  <a:cxn ang="0">
                    <a:pos x="550" y="999"/>
                  </a:cxn>
                  <a:cxn ang="0">
                    <a:pos x="636" y="999"/>
                  </a:cxn>
                  <a:cxn ang="0">
                    <a:pos x="721" y="998"/>
                  </a:cxn>
                  <a:cxn ang="0">
                    <a:pos x="804" y="994"/>
                  </a:cxn>
                  <a:cxn ang="0">
                    <a:pos x="884" y="990"/>
                  </a:cxn>
                  <a:cxn ang="0">
                    <a:pos x="959" y="983"/>
                  </a:cxn>
                  <a:cxn ang="0">
                    <a:pos x="1028" y="972"/>
                  </a:cxn>
                  <a:cxn ang="0">
                    <a:pos x="1089" y="961"/>
                  </a:cxn>
                  <a:cxn ang="0">
                    <a:pos x="1142" y="946"/>
                  </a:cxn>
                  <a:cxn ang="0">
                    <a:pos x="1165" y="704"/>
                  </a:cxn>
                  <a:cxn ang="0">
                    <a:pos x="1165" y="238"/>
                  </a:cxn>
                  <a:cxn ang="0">
                    <a:pos x="1154" y="5"/>
                  </a:cxn>
                  <a:cxn ang="0">
                    <a:pos x="1120" y="5"/>
                  </a:cxn>
                  <a:cxn ang="0">
                    <a:pos x="1074" y="4"/>
                  </a:cxn>
                  <a:cxn ang="0">
                    <a:pos x="1015" y="4"/>
                  </a:cxn>
                  <a:cxn ang="0">
                    <a:pos x="946" y="3"/>
                  </a:cxn>
                  <a:cxn ang="0">
                    <a:pos x="869" y="1"/>
                  </a:cxn>
                  <a:cxn ang="0">
                    <a:pos x="785" y="1"/>
                  </a:cxn>
                  <a:cxn ang="0">
                    <a:pos x="697" y="0"/>
                  </a:cxn>
                  <a:cxn ang="0">
                    <a:pos x="605" y="0"/>
                  </a:cxn>
                  <a:cxn ang="0">
                    <a:pos x="513" y="1"/>
                  </a:cxn>
                  <a:cxn ang="0">
                    <a:pos x="421" y="1"/>
                  </a:cxn>
                  <a:cxn ang="0">
                    <a:pos x="331" y="4"/>
                  </a:cxn>
                  <a:cxn ang="0">
                    <a:pos x="244" y="6"/>
                  </a:cxn>
                  <a:cxn ang="0">
                    <a:pos x="164" y="10"/>
                  </a:cxn>
                  <a:cxn ang="0">
                    <a:pos x="91" y="13"/>
                  </a:cxn>
                  <a:cxn ang="0">
                    <a:pos x="28" y="19"/>
                  </a:cxn>
                </a:cxnLst>
                <a:rect l="0" t="0" r="r" b="b"/>
                <a:pathLst>
                  <a:path w="1165" h="999">
                    <a:moveTo>
                      <a:pt x="0" y="22"/>
                    </a:moveTo>
                    <a:lnTo>
                      <a:pt x="0" y="256"/>
                    </a:lnTo>
                    <a:lnTo>
                      <a:pt x="0" y="489"/>
                    </a:lnTo>
                    <a:lnTo>
                      <a:pt x="0" y="722"/>
                    </a:lnTo>
                    <a:lnTo>
                      <a:pt x="0" y="956"/>
                    </a:lnTo>
                    <a:lnTo>
                      <a:pt x="26" y="961"/>
                    </a:lnTo>
                    <a:lnTo>
                      <a:pt x="53" y="964"/>
                    </a:lnTo>
                    <a:lnTo>
                      <a:pt x="83" y="969"/>
                    </a:lnTo>
                    <a:lnTo>
                      <a:pt x="114" y="972"/>
                    </a:lnTo>
                    <a:lnTo>
                      <a:pt x="148" y="976"/>
                    </a:lnTo>
                    <a:lnTo>
                      <a:pt x="183" y="979"/>
                    </a:lnTo>
                    <a:lnTo>
                      <a:pt x="220" y="983"/>
                    </a:lnTo>
                    <a:lnTo>
                      <a:pt x="258" y="985"/>
                    </a:lnTo>
                    <a:lnTo>
                      <a:pt x="297" y="988"/>
                    </a:lnTo>
                    <a:lnTo>
                      <a:pt x="338" y="991"/>
                    </a:lnTo>
                    <a:lnTo>
                      <a:pt x="379" y="993"/>
                    </a:lnTo>
                    <a:lnTo>
                      <a:pt x="421" y="994"/>
                    </a:lnTo>
                    <a:lnTo>
                      <a:pt x="463" y="996"/>
                    </a:lnTo>
                    <a:lnTo>
                      <a:pt x="506" y="998"/>
                    </a:lnTo>
                    <a:lnTo>
                      <a:pt x="550" y="999"/>
                    </a:lnTo>
                    <a:lnTo>
                      <a:pt x="592" y="999"/>
                    </a:lnTo>
                    <a:lnTo>
                      <a:pt x="636" y="999"/>
                    </a:lnTo>
                    <a:lnTo>
                      <a:pt x="679" y="999"/>
                    </a:lnTo>
                    <a:lnTo>
                      <a:pt x="721" y="998"/>
                    </a:lnTo>
                    <a:lnTo>
                      <a:pt x="763" y="996"/>
                    </a:lnTo>
                    <a:lnTo>
                      <a:pt x="804" y="994"/>
                    </a:lnTo>
                    <a:lnTo>
                      <a:pt x="845" y="992"/>
                    </a:lnTo>
                    <a:lnTo>
                      <a:pt x="884" y="990"/>
                    </a:lnTo>
                    <a:lnTo>
                      <a:pt x="922" y="986"/>
                    </a:lnTo>
                    <a:lnTo>
                      <a:pt x="959" y="983"/>
                    </a:lnTo>
                    <a:lnTo>
                      <a:pt x="995" y="978"/>
                    </a:lnTo>
                    <a:lnTo>
                      <a:pt x="1028" y="972"/>
                    </a:lnTo>
                    <a:lnTo>
                      <a:pt x="1059" y="968"/>
                    </a:lnTo>
                    <a:lnTo>
                      <a:pt x="1089" y="961"/>
                    </a:lnTo>
                    <a:lnTo>
                      <a:pt x="1117" y="954"/>
                    </a:lnTo>
                    <a:lnTo>
                      <a:pt x="1142" y="946"/>
                    </a:lnTo>
                    <a:lnTo>
                      <a:pt x="1165" y="938"/>
                    </a:lnTo>
                    <a:lnTo>
                      <a:pt x="1165" y="704"/>
                    </a:lnTo>
                    <a:lnTo>
                      <a:pt x="1165" y="471"/>
                    </a:lnTo>
                    <a:lnTo>
                      <a:pt x="1165" y="238"/>
                    </a:lnTo>
                    <a:lnTo>
                      <a:pt x="1165" y="5"/>
                    </a:lnTo>
                    <a:lnTo>
                      <a:pt x="1154" y="5"/>
                    </a:lnTo>
                    <a:lnTo>
                      <a:pt x="1139" y="5"/>
                    </a:lnTo>
                    <a:lnTo>
                      <a:pt x="1120" y="5"/>
                    </a:lnTo>
                    <a:lnTo>
                      <a:pt x="1098" y="5"/>
                    </a:lnTo>
                    <a:lnTo>
                      <a:pt x="1074" y="4"/>
                    </a:lnTo>
                    <a:lnTo>
                      <a:pt x="1045" y="4"/>
                    </a:lnTo>
                    <a:lnTo>
                      <a:pt x="1015" y="4"/>
                    </a:lnTo>
                    <a:lnTo>
                      <a:pt x="982" y="3"/>
                    </a:lnTo>
                    <a:lnTo>
                      <a:pt x="946" y="3"/>
                    </a:lnTo>
                    <a:lnTo>
                      <a:pt x="908" y="3"/>
                    </a:lnTo>
                    <a:lnTo>
                      <a:pt x="869" y="1"/>
                    </a:lnTo>
                    <a:lnTo>
                      <a:pt x="827" y="1"/>
                    </a:lnTo>
                    <a:lnTo>
                      <a:pt x="785" y="1"/>
                    </a:lnTo>
                    <a:lnTo>
                      <a:pt x="741" y="1"/>
                    </a:lnTo>
                    <a:lnTo>
                      <a:pt x="697" y="0"/>
                    </a:lnTo>
                    <a:lnTo>
                      <a:pt x="651" y="0"/>
                    </a:lnTo>
                    <a:lnTo>
                      <a:pt x="605" y="0"/>
                    </a:lnTo>
                    <a:lnTo>
                      <a:pt x="559" y="0"/>
                    </a:lnTo>
                    <a:lnTo>
                      <a:pt x="513" y="1"/>
                    </a:lnTo>
                    <a:lnTo>
                      <a:pt x="467" y="1"/>
                    </a:lnTo>
                    <a:lnTo>
                      <a:pt x="421" y="1"/>
                    </a:lnTo>
                    <a:lnTo>
                      <a:pt x="375" y="3"/>
                    </a:lnTo>
                    <a:lnTo>
                      <a:pt x="331" y="4"/>
                    </a:lnTo>
                    <a:lnTo>
                      <a:pt x="287" y="5"/>
                    </a:lnTo>
                    <a:lnTo>
                      <a:pt x="244" y="6"/>
                    </a:lnTo>
                    <a:lnTo>
                      <a:pt x="203" y="7"/>
                    </a:lnTo>
                    <a:lnTo>
                      <a:pt x="164" y="10"/>
                    </a:lnTo>
                    <a:lnTo>
                      <a:pt x="127" y="11"/>
                    </a:lnTo>
                    <a:lnTo>
                      <a:pt x="91" y="13"/>
                    </a:lnTo>
                    <a:lnTo>
                      <a:pt x="58" y="16"/>
                    </a:lnTo>
                    <a:lnTo>
                      <a:pt x="28" y="19"/>
                    </a:lnTo>
                    <a:lnTo>
                      <a:pt x="0" y="22"/>
                    </a:lnTo>
                    <a:close/>
                  </a:path>
                </a:pathLst>
              </a:custGeom>
              <a:solidFill>
                <a:srgbClr val="A37F59"/>
              </a:solidFill>
              <a:ln w="9525">
                <a:noFill/>
                <a:round/>
                <a:headEnd/>
                <a:tailEnd/>
              </a:ln>
            </p:spPr>
            <p:txBody>
              <a:bodyPr/>
              <a:lstStyle/>
              <a:p>
                <a:endParaRPr lang="en-US" sz="2800" b="1">
                  <a:latin typeface="Calibri" pitchFamily="34" charset="0"/>
                </a:endParaRPr>
              </a:p>
            </p:txBody>
          </p:sp>
          <p:sp>
            <p:nvSpPr>
              <p:cNvPr id="73737" name="Freeform 9"/>
              <p:cNvSpPr>
                <a:spLocks/>
              </p:cNvSpPr>
              <p:nvPr/>
            </p:nvSpPr>
            <p:spPr bwMode="auto">
              <a:xfrm>
                <a:off x="2547" y="1747"/>
                <a:ext cx="562" cy="464"/>
              </a:xfrm>
              <a:custGeom>
                <a:avLst/>
                <a:gdLst/>
                <a:ahLst/>
                <a:cxnLst>
                  <a:cxn ang="0">
                    <a:pos x="0" y="238"/>
                  </a:cxn>
                  <a:cxn ang="0">
                    <a:pos x="0" y="673"/>
                  </a:cxn>
                  <a:cxn ang="0">
                    <a:pos x="24" y="894"/>
                  </a:cxn>
                  <a:cxn ang="0">
                    <a:pos x="79" y="902"/>
                  </a:cxn>
                  <a:cxn ang="0">
                    <a:pos x="142" y="909"/>
                  </a:cxn>
                  <a:cxn ang="0">
                    <a:pos x="211" y="915"/>
                  </a:cxn>
                  <a:cxn ang="0">
                    <a:pos x="286" y="920"/>
                  </a:cxn>
                  <a:cxn ang="0">
                    <a:pos x="364" y="924"/>
                  </a:cxn>
                  <a:cxn ang="0">
                    <a:pos x="446" y="927"/>
                  </a:cxn>
                  <a:cxn ang="0">
                    <a:pos x="529" y="930"/>
                  </a:cxn>
                  <a:cxn ang="0">
                    <a:pos x="612" y="930"/>
                  </a:cxn>
                  <a:cxn ang="0">
                    <a:pos x="695" y="928"/>
                  </a:cxn>
                  <a:cxn ang="0">
                    <a:pos x="776" y="926"/>
                  </a:cxn>
                  <a:cxn ang="0">
                    <a:pos x="852" y="920"/>
                  </a:cxn>
                  <a:cxn ang="0">
                    <a:pos x="924" y="914"/>
                  </a:cxn>
                  <a:cxn ang="0">
                    <a:pos x="991" y="905"/>
                  </a:cxn>
                  <a:cxn ang="0">
                    <a:pos x="1051" y="894"/>
                  </a:cxn>
                  <a:cxn ang="0">
                    <a:pos x="1102" y="880"/>
                  </a:cxn>
                  <a:cxn ang="0">
                    <a:pos x="1124" y="656"/>
                  </a:cxn>
                  <a:cxn ang="0">
                    <a:pos x="1124" y="221"/>
                  </a:cxn>
                  <a:cxn ang="0">
                    <a:pos x="1112" y="5"/>
                  </a:cxn>
                  <a:cxn ang="0">
                    <a:pos x="1080" y="5"/>
                  </a:cxn>
                  <a:cxn ang="0">
                    <a:pos x="1034" y="4"/>
                  </a:cxn>
                  <a:cxn ang="0">
                    <a:pos x="976" y="4"/>
                  </a:cxn>
                  <a:cxn ang="0">
                    <a:pos x="909" y="3"/>
                  </a:cxn>
                  <a:cxn ang="0">
                    <a:pos x="836" y="1"/>
                  </a:cxn>
                  <a:cxn ang="0">
                    <a:pos x="755" y="1"/>
                  </a:cxn>
                  <a:cxn ang="0">
                    <a:pos x="670" y="0"/>
                  </a:cxn>
                  <a:cxn ang="0">
                    <a:pos x="582" y="0"/>
                  </a:cxn>
                  <a:cxn ang="0">
                    <a:pos x="492" y="1"/>
                  </a:cxn>
                  <a:cxn ang="0">
                    <a:pos x="403" y="1"/>
                  </a:cxn>
                  <a:cxn ang="0">
                    <a:pos x="317" y="3"/>
                  </a:cxn>
                  <a:cxn ang="0">
                    <a:pos x="235" y="5"/>
                  </a:cxn>
                  <a:cxn ang="0">
                    <a:pos x="158" y="8"/>
                  </a:cxn>
                  <a:cxn ang="0">
                    <a:pos x="88" y="12"/>
                  </a:cxn>
                  <a:cxn ang="0">
                    <a:pos x="27" y="18"/>
                  </a:cxn>
                </a:cxnLst>
                <a:rect l="0" t="0" r="r" b="b"/>
                <a:pathLst>
                  <a:path w="1124" h="930">
                    <a:moveTo>
                      <a:pt x="0" y="20"/>
                    </a:moveTo>
                    <a:lnTo>
                      <a:pt x="0" y="238"/>
                    </a:lnTo>
                    <a:lnTo>
                      <a:pt x="0" y="455"/>
                    </a:lnTo>
                    <a:lnTo>
                      <a:pt x="0" y="673"/>
                    </a:lnTo>
                    <a:lnTo>
                      <a:pt x="0" y="890"/>
                    </a:lnTo>
                    <a:lnTo>
                      <a:pt x="24" y="894"/>
                    </a:lnTo>
                    <a:lnTo>
                      <a:pt x="51" y="899"/>
                    </a:lnTo>
                    <a:lnTo>
                      <a:pt x="79" y="902"/>
                    </a:lnTo>
                    <a:lnTo>
                      <a:pt x="110" y="905"/>
                    </a:lnTo>
                    <a:lnTo>
                      <a:pt x="142" y="909"/>
                    </a:lnTo>
                    <a:lnTo>
                      <a:pt x="175" y="911"/>
                    </a:lnTo>
                    <a:lnTo>
                      <a:pt x="211" y="915"/>
                    </a:lnTo>
                    <a:lnTo>
                      <a:pt x="248" y="917"/>
                    </a:lnTo>
                    <a:lnTo>
                      <a:pt x="286" y="920"/>
                    </a:lnTo>
                    <a:lnTo>
                      <a:pt x="324" y="923"/>
                    </a:lnTo>
                    <a:lnTo>
                      <a:pt x="364" y="924"/>
                    </a:lnTo>
                    <a:lnTo>
                      <a:pt x="405" y="926"/>
                    </a:lnTo>
                    <a:lnTo>
                      <a:pt x="446" y="927"/>
                    </a:lnTo>
                    <a:lnTo>
                      <a:pt x="488" y="928"/>
                    </a:lnTo>
                    <a:lnTo>
                      <a:pt x="529" y="930"/>
                    </a:lnTo>
                    <a:lnTo>
                      <a:pt x="571" y="930"/>
                    </a:lnTo>
                    <a:lnTo>
                      <a:pt x="612" y="930"/>
                    </a:lnTo>
                    <a:lnTo>
                      <a:pt x="653" y="930"/>
                    </a:lnTo>
                    <a:lnTo>
                      <a:pt x="695" y="928"/>
                    </a:lnTo>
                    <a:lnTo>
                      <a:pt x="735" y="927"/>
                    </a:lnTo>
                    <a:lnTo>
                      <a:pt x="776" y="926"/>
                    </a:lnTo>
                    <a:lnTo>
                      <a:pt x="814" y="924"/>
                    </a:lnTo>
                    <a:lnTo>
                      <a:pt x="852" y="920"/>
                    </a:lnTo>
                    <a:lnTo>
                      <a:pt x="889" y="918"/>
                    </a:lnTo>
                    <a:lnTo>
                      <a:pt x="924" y="914"/>
                    </a:lnTo>
                    <a:lnTo>
                      <a:pt x="959" y="910"/>
                    </a:lnTo>
                    <a:lnTo>
                      <a:pt x="991" y="905"/>
                    </a:lnTo>
                    <a:lnTo>
                      <a:pt x="1022" y="900"/>
                    </a:lnTo>
                    <a:lnTo>
                      <a:pt x="1051" y="894"/>
                    </a:lnTo>
                    <a:lnTo>
                      <a:pt x="1077" y="887"/>
                    </a:lnTo>
                    <a:lnTo>
                      <a:pt x="1102" y="880"/>
                    </a:lnTo>
                    <a:lnTo>
                      <a:pt x="1124" y="872"/>
                    </a:lnTo>
                    <a:lnTo>
                      <a:pt x="1124" y="656"/>
                    </a:lnTo>
                    <a:lnTo>
                      <a:pt x="1124" y="438"/>
                    </a:lnTo>
                    <a:lnTo>
                      <a:pt x="1124" y="221"/>
                    </a:lnTo>
                    <a:lnTo>
                      <a:pt x="1124" y="5"/>
                    </a:lnTo>
                    <a:lnTo>
                      <a:pt x="1112" y="5"/>
                    </a:lnTo>
                    <a:lnTo>
                      <a:pt x="1097" y="5"/>
                    </a:lnTo>
                    <a:lnTo>
                      <a:pt x="1080" y="5"/>
                    </a:lnTo>
                    <a:lnTo>
                      <a:pt x="1058" y="5"/>
                    </a:lnTo>
                    <a:lnTo>
                      <a:pt x="1034" y="4"/>
                    </a:lnTo>
                    <a:lnTo>
                      <a:pt x="1006" y="4"/>
                    </a:lnTo>
                    <a:lnTo>
                      <a:pt x="976" y="4"/>
                    </a:lnTo>
                    <a:lnTo>
                      <a:pt x="944" y="4"/>
                    </a:lnTo>
                    <a:lnTo>
                      <a:pt x="909" y="3"/>
                    </a:lnTo>
                    <a:lnTo>
                      <a:pt x="874" y="3"/>
                    </a:lnTo>
                    <a:lnTo>
                      <a:pt x="836" y="1"/>
                    </a:lnTo>
                    <a:lnTo>
                      <a:pt x="795" y="1"/>
                    </a:lnTo>
                    <a:lnTo>
                      <a:pt x="755" y="1"/>
                    </a:lnTo>
                    <a:lnTo>
                      <a:pt x="712" y="1"/>
                    </a:lnTo>
                    <a:lnTo>
                      <a:pt x="670" y="0"/>
                    </a:lnTo>
                    <a:lnTo>
                      <a:pt x="626" y="0"/>
                    </a:lnTo>
                    <a:lnTo>
                      <a:pt x="582" y="0"/>
                    </a:lnTo>
                    <a:lnTo>
                      <a:pt x="537" y="0"/>
                    </a:lnTo>
                    <a:lnTo>
                      <a:pt x="492" y="1"/>
                    </a:lnTo>
                    <a:lnTo>
                      <a:pt x="448" y="1"/>
                    </a:lnTo>
                    <a:lnTo>
                      <a:pt x="403" y="1"/>
                    </a:lnTo>
                    <a:lnTo>
                      <a:pt x="361" y="3"/>
                    </a:lnTo>
                    <a:lnTo>
                      <a:pt x="317" y="3"/>
                    </a:lnTo>
                    <a:lnTo>
                      <a:pt x="276" y="4"/>
                    </a:lnTo>
                    <a:lnTo>
                      <a:pt x="235" y="5"/>
                    </a:lnTo>
                    <a:lnTo>
                      <a:pt x="196" y="6"/>
                    </a:lnTo>
                    <a:lnTo>
                      <a:pt x="158" y="8"/>
                    </a:lnTo>
                    <a:lnTo>
                      <a:pt x="122" y="10"/>
                    </a:lnTo>
                    <a:lnTo>
                      <a:pt x="88" y="12"/>
                    </a:lnTo>
                    <a:lnTo>
                      <a:pt x="57" y="14"/>
                    </a:lnTo>
                    <a:lnTo>
                      <a:pt x="27" y="18"/>
                    </a:lnTo>
                    <a:lnTo>
                      <a:pt x="0" y="20"/>
                    </a:lnTo>
                    <a:close/>
                  </a:path>
                </a:pathLst>
              </a:custGeom>
              <a:solidFill>
                <a:srgbClr val="AA8966"/>
              </a:solidFill>
              <a:ln w="9525">
                <a:noFill/>
                <a:round/>
                <a:headEnd/>
                <a:tailEnd/>
              </a:ln>
            </p:spPr>
            <p:txBody>
              <a:bodyPr/>
              <a:lstStyle/>
              <a:p>
                <a:endParaRPr lang="en-US" sz="2800" b="1">
                  <a:latin typeface="Calibri" pitchFamily="34" charset="0"/>
                </a:endParaRPr>
              </a:p>
            </p:txBody>
          </p:sp>
          <p:sp>
            <p:nvSpPr>
              <p:cNvPr id="73738"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endParaRPr lang="en-US" sz="2800" b="1">
                  <a:latin typeface="Calibri" pitchFamily="34" charset="0"/>
                </a:endParaRPr>
              </a:p>
            </p:txBody>
          </p:sp>
          <p:sp>
            <p:nvSpPr>
              <p:cNvPr id="73739"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endParaRPr lang="en-US" sz="2800" b="1">
                  <a:latin typeface="Calibri" pitchFamily="34" charset="0"/>
                </a:endParaRPr>
              </a:p>
            </p:txBody>
          </p:sp>
          <p:sp>
            <p:nvSpPr>
              <p:cNvPr id="73740"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endParaRPr lang="en-US" sz="2800" b="1">
                  <a:latin typeface="Calibri" pitchFamily="34" charset="0"/>
                </a:endParaRPr>
              </a:p>
            </p:txBody>
          </p:sp>
          <p:sp>
            <p:nvSpPr>
              <p:cNvPr id="73741"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endParaRPr lang="en-US" sz="2800" b="1">
                  <a:latin typeface="Calibri" pitchFamily="34" charset="0"/>
                </a:endParaRPr>
              </a:p>
            </p:txBody>
          </p:sp>
          <p:sp>
            <p:nvSpPr>
              <p:cNvPr id="73742" name="Freeform 14"/>
              <p:cNvSpPr>
                <a:spLocks/>
              </p:cNvSpPr>
              <p:nvPr/>
            </p:nvSpPr>
            <p:spPr bwMode="auto">
              <a:xfrm>
                <a:off x="2547" y="1747"/>
                <a:ext cx="458" cy="292"/>
              </a:xfrm>
              <a:custGeom>
                <a:avLst/>
                <a:gdLst/>
                <a:ahLst/>
                <a:cxnLst>
                  <a:cxn ang="0">
                    <a:pos x="0" y="149"/>
                  </a:cxn>
                  <a:cxn ang="0">
                    <a:pos x="0" y="423"/>
                  </a:cxn>
                  <a:cxn ang="0">
                    <a:pos x="19" y="562"/>
                  </a:cxn>
                  <a:cxn ang="0">
                    <a:pos x="62" y="567"/>
                  </a:cxn>
                  <a:cxn ang="0">
                    <a:pos x="112" y="572"/>
                  </a:cxn>
                  <a:cxn ang="0">
                    <a:pos x="168" y="575"/>
                  </a:cxn>
                  <a:cxn ang="0">
                    <a:pos x="228" y="579"/>
                  </a:cxn>
                  <a:cxn ang="0">
                    <a:pos x="293" y="581"/>
                  </a:cxn>
                  <a:cxn ang="0">
                    <a:pos x="360" y="583"/>
                  </a:cxn>
                  <a:cxn ang="0">
                    <a:pos x="428" y="584"/>
                  </a:cxn>
                  <a:cxn ang="0">
                    <a:pos x="496" y="584"/>
                  </a:cxn>
                  <a:cxn ang="0">
                    <a:pos x="564" y="583"/>
                  </a:cxn>
                  <a:cxn ang="0">
                    <a:pos x="629" y="582"/>
                  </a:cxn>
                  <a:cxn ang="0">
                    <a:pos x="693" y="579"/>
                  </a:cxn>
                  <a:cxn ang="0">
                    <a:pos x="753" y="574"/>
                  </a:cxn>
                  <a:cxn ang="0">
                    <a:pos x="807" y="568"/>
                  </a:cxn>
                  <a:cxn ang="0">
                    <a:pos x="855" y="561"/>
                  </a:cxn>
                  <a:cxn ang="0">
                    <a:pos x="898" y="552"/>
                  </a:cxn>
                  <a:cxn ang="0">
                    <a:pos x="915" y="412"/>
                  </a:cxn>
                  <a:cxn ang="0">
                    <a:pos x="915" y="140"/>
                  </a:cxn>
                  <a:cxn ang="0">
                    <a:pos x="903" y="4"/>
                  </a:cxn>
                  <a:cxn ang="0">
                    <a:pos x="872" y="4"/>
                  </a:cxn>
                  <a:cxn ang="0">
                    <a:pos x="832" y="3"/>
                  </a:cxn>
                  <a:cxn ang="0">
                    <a:pos x="784" y="3"/>
                  </a:cxn>
                  <a:cxn ang="0">
                    <a:pos x="728" y="2"/>
                  </a:cxn>
                  <a:cxn ang="0">
                    <a:pos x="667" y="2"/>
                  </a:cxn>
                  <a:cxn ang="0">
                    <a:pos x="603" y="2"/>
                  </a:cxn>
                  <a:cxn ang="0">
                    <a:pos x="534" y="2"/>
                  </a:cxn>
                  <a:cxn ang="0">
                    <a:pos x="463" y="2"/>
                  </a:cxn>
                  <a:cxn ang="0">
                    <a:pos x="393" y="2"/>
                  </a:cxn>
                  <a:cxn ang="0">
                    <a:pos x="323" y="2"/>
                  </a:cxn>
                  <a:cxn ang="0">
                    <a:pos x="254" y="3"/>
                  </a:cxn>
                  <a:cxn ang="0">
                    <a:pos x="188" y="4"/>
                  </a:cxn>
                  <a:cxn ang="0">
                    <a:pos x="127" y="5"/>
                  </a:cxn>
                  <a:cxn ang="0">
                    <a:pos x="72" y="7"/>
                  </a:cxn>
                  <a:cxn ang="0">
                    <a:pos x="22" y="11"/>
                  </a:cxn>
                </a:cxnLst>
                <a:rect l="0" t="0" r="r" b="b"/>
                <a:pathLst>
                  <a:path w="915" h="584">
                    <a:moveTo>
                      <a:pt x="0" y="12"/>
                    </a:moveTo>
                    <a:lnTo>
                      <a:pt x="0" y="149"/>
                    </a:lnTo>
                    <a:lnTo>
                      <a:pt x="0" y="286"/>
                    </a:lnTo>
                    <a:lnTo>
                      <a:pt x="0" y="423"/>
                    </a:lnTo>
                    <a:lnTo>
                      <a:pt x="0" y="560"/>
                    </a:lnTo>
                    <a:lnTo>
                      <a:pt x="19" y="562"/>
                    </a:lnTo>
                    <a:lnTo>
                      <a:pt x="39" y="565"/>
                    </a:lnTo>
                    <a:lnTo>
                      <a:pt x="62" y="567"/>
                    </a:lnTo>
                    <a:lnTo>
                      <a:pt x="87" y="569"/>
                    </a:lnTo>
                    <a:lnTo>
                      <a:pt x="112" y="572"/>
                    </a:lnTo>
                    <a:lnTo>
                      <a:pt x="140" y="574"/>
                    </a:lnTo>
                    <a:lnTo>
                      <a:pt x="168" y="575"/>
                    </a:lnTo>
                    <a:lnTo>
                      <a:pt x="197" y="577"/>
                    </a:lnTo>
                    <a:lnTo>
                      <a:pt x="228" y="579"/>
                    </a:lnTo>
                    <a:lnTo>
                      <a:pt x="261" y="580"/>
                    </a:lnTo>
                    <a:lnTo>
                      <a:pt x="293" y="581"/>
                    </a:lnTo>
                    <a:lnTo>
                      <a:pt x="325" y="582"/>
                    </a:lnTo>
                    <a:lnTo>
                      <a:pt x="360" y="583"/>
                    </a:lnTo>
                    <a:lnTo>
                      <a:pt x="393" y="584"/>
                    </a:lnTo>
                    <a:lnTo>
                      <a:pt x="428" y="584"/>
                    </a:lnTo>
                    <a:lnTo>
                      <a:pt x="461" y="584"/>
                    </a:lnTo>
                    <a:lnTo>
                      <a:pt x="496" y="584"/>
                    </a:lnTo>
                    <a:lnTo>
                      <a:pt x="530" y="584"/>
                    </a:lnTo>
                    <a:lnTo>
                      <a:pt x="564" y="583"/>
                    </a:lnTo>
                    <a:lnTo>
                      <a:pt x="597" y="583"/>
                    </a:lnTo>
                    <a:lnTo>
                      <a:pt x="629" y="582"/>
                    </a:lnTo>
                    <a:lnTo>
                      <a:pt x="662" y="580"/>
                    </a:lnTo>
                    <a:lnTo>
                      <a:pt x="693" y="579"/>
                    </a:lnTo>
                    <a:lnTo>
                      <a:pt x="724" y="576"/>
                    </a:lnTo>
                    <a:lnTo>
                      <a:pt x="753" y="574"/>
                    </a:lnTo>
                    <a:lnTo>
                      <a:pt x="780" y="572"/>
                    </a:lnTo>
                    <a:lnTo>
                      <a:pt x="807" y="568"/>
                    </a:lnTo>
                    <a:lnTo>
                      <a:pt x="832" y="565"/>
                    </a:lnTo>
                    <a:lnTo>
                      <a:pt x="855" y="561"/>
                    </a:lnTo>
                    <a:lnTo>
                      <a:pt x="877" y="557"/>
                    </a:lnTo>
                    <a:lnTo>
                      <a:pt x="898" y="552"/>
                    </a:lnTo>
                    <a:lnTo>
                      <a:pt x="915" y="547"/>
                    </a:lnTo>
                    <a:lnTo>
                      <a:pt x="915" y="412"/>
                    </a:lnTo>
                    <a:lnTo>
                      <a:pt x="915" y="276"/>
                    </a:lnTo>
                    <a:lnTo>
                      <a:pt x="915" y="140"/>
                    </a:lnTo>
                    <a:lnTo>
                      <a:pt x="915" y="4"/>
                    </a:lnTo>
                    <a:lnTo>
                      <a:pt x="903" y="4"/>
                    </a:lnTo>
                    <a:lnTo>
                      <a:pt x="889" y="4"/>
                    </a:lnTo>
                    <a:lnTo>
                      <a:pt x="872" y="4"/>
                    </a:lnTo>
                    <a:lnTo>
                      <a:pt x="853" y="3"/>
                    </a:lnTo>
                    <a:lnTo>
                      <a:pt x="832" y="3"/>
                    </a:lnTo>
                    <a:lnTo>
                      <a:pt x="809" y="3"/>
                    </a:lnTo>
                    <a:lnTo>
                      <a:pt x="784" y="3"/>
                    </a:lnTo>
                    <a:lnTo>
                      <a:pt x="756" y="3"/>
                    </a:lnTo>
                    <a:lnTo>
                      <a:pt x="728" y="2"/>
                    </a:lnTo>
                    <a:lnTo>
                      <a:pt x="698" y="2"/>
                    </a:lnTo>
                    <a:lnTo>
                      <a:pt x="667" y="2"/>
                    </a:lnTo>
                    <a:lnTo>
                      <a:pt x="635" y="2"/>
                    </a:lnTo>
                    <a:lnTo>
                      <a:pt x="603" y="2"/>
                    </a:lnTo>
                    <a:lnTo>
                      <a:pt x="568" y="2"/>
                    </a:lnTo>
                    <a:lnTo>
                      <a:pt x="534" y="2"/>
                    </a:lnTo>
                    <a:lnTo>
                      <a:pt x="499" y="0"/>
                    </a:lnTo>
                    <a:lnTo>
                      <a:pt x="463" y="2"/>
                    </a:lnTo>
                    <a:lnTo>
                      <a:pt x="429" y="2"/>
                    </a:lnTo>
                    <a:lnTo>
                      <a:pt x="393" y="2"/>
                    </a:lnTo>
                    <a:lnTo>
                      <a:pt x="357" y="2"/>
                    </a:lnTo>
                    <a:lnTo>
                      <a:pt x="323" y="2"/>
                    </a:lnTo>
                    <a:lnTo>
                      <a:pt x="288" y="3"/>
                    </a:lnTo>
                    <a:lnTo>
                      <a:pt x="254" y="3"/>
                    </a:lnTo>
                    <a:lnTo>
                      <a:pt x="221" y="3"/>
                    </a:lnTo>
                    <a:lnTo>
                      <a:pt x="188" y="4"/>
                    </a:lnTo>
                    <a:lnTo>
                      <a:pt x="157" y="5"/>
                    </a:lnTo>
                    <a:lnTo>
                      <a:pt x="127" y="5"/>
                    </a:lnTo>
                    <a:lnTo>
                      <a:pt x="98" y="6"/>
                    </a:lnTo>
                    <a:lnTo>
                      <a:pt x="72" y="7"/>
                    </a:lnTo>
                    <a:lnTo>
                      <a:pt x="46" y="9"/>
                    </a:lnTo>
                    <a:lnTo>
                      <a:pt x="22" y="11"/>
                    </a:lnTo>
                    <a:lnTo>
                      <a:pt x="0" y="12"/>
                    </a:lnTo>
                    <a:close/>
                  </a:path>
                </a:pathLst>
              </a:custGeom>
              <a:solidFill>
                <a:srgbClr val="CCAF99"/>
              </a:solidFill>
              <a:ln w="9525">
                <a:noFill/>
                <a:round/>
                <a:headEnd/>
                <a:tailEnd/>
              </a:ln>
            </p:spPr>
            <p:txBody>
              <a:bodyPr/>
              <a:lstStyle/>
              <a:p>
                <a:endParaRPr lang="en-US" sz="2800" b="1">
                  <a:latin typeface="Calibri" pitchFamily="34" charset="0"/>
                </a:endParaRPr>
              </a:p>
            </p:txBody>
          </p:sp>
          <p:sp>
            <p:nvSpPr>
              <p:cNvPr id="73743"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endParaRPr lang="en-US" sz="2800" b="1">
                  <a:latin typeface="Calibri" pitchFamily="34" charset="0"/>
                </a:endParaRPr>
              </a:p>
            </p:txBody>
          </p:sp>
          <p:sp>
            <p:nvSpPr>
              <p:cNvPr id="73744"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endParaRPr lang="en-US" sz="2800" b="1">
                  <a:latin typeface="Calibri" pitchFamily="34" charset="0"/>
                </a:endParaRPr>
              </a:p>
            </p:txBody>
          </p:sp>
          <p:sp>
            <p:nvSpPr>
              <p:cNvPr id="73745"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endParaRPr lang="en-US" sz="2800" b="1">
                  <a:latin typeface="Calibri" pitchFamily="34" charset="0"/>
                </a:endParaRPr>
              </a:p>
            </p:txBody>
          </p:sp>
          <p:sp>
            <p:nvSpPr>
              <p:cNvPr id="73746"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endParaRPr lang="en-US" sz="2800" b="1">
                  <a:latin typeface="Calibri" pitchFamily="34" charset="0"/>
                </a:endParaRPr>
              </a:p>
            </p:txBody>
          </p:sp>
          <p:sp>
            <p:nvSpPr>
              <p:cNvPr id="73747"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endParaRPr lang="en-US" sz="2800" b="1">
                  <a:latin typeface="Calibri" pitchFamily="34" charset="0"/>
                </a:endParaRPr>
              </a:p>
            </p:txBody>
          </p:sp>
          <p:sp>
            <p:nvSpPr>
              <p:cNvPr id="73748"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endParaRPr lang="en-US" sz="2800" b="1">
                  <a:latin typeface="Calibri" pitchFamily="34" charset="0"/>
                </a:endParaRPr>
              </a:p>
            </p:txBody>
          </p:sp>
          <p:sp>
            <p:nvSpPr>
              <p:cNvPr id="73749"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endParaRPr lang="en-US" sz="2800" b="1">
                  <a:latin typeface="Calibri" pitchFamily="34" charset="0"/>
                </a:endParaRPr>
              </a:p>
            </p:txBody>
          </p:sp>
          <p:sp>
            <p:nvSpPr>
              <p:cNvPr id="73750"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endParaRPr lang="en-US" sz="2800" b="1">
                  <a:latin typeface="Calibri" pitchFamily="34" charset="0"/>
                </a:endParaRPr>
              </a:p>
            </p:txBody>
          </p:sp>
          <p:sp>
            <p:nvSpPr>
              <p:cNvPr id="73751"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endParaRPr lang="en-US" sz="2800" b="1">
                  <a:latin typeface="Calibri" pitchFamily="34" charset="0"/>
                </a:endParaRPr>
              </a:p>
            </p:txBody>
          </p:sp>
          <p:sp>
            <p:nvSpPr>
              <p:cNvPr id="73752"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endParaRPr lang="en-US" sz="2800" b="1">
                  <a:latin typeface="Calibri" pitchFamily="34" charset="0"/>
                </a:endParaRPr>
              </a:p>
            </p:txBody>
          </p:sp>
          <p:sp>
            <p:nvSpPr>
              <p:cNvPr id="73753"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endParaRPr lang="en-US" sz="2800" b="1">
                  <a:latin typeface="Calibri" pitchFamily="34" charset="0"/>
                </a:endParaRPr>
              </a:p>
            </p:txBody>
          </p:sp>
          <p:sp>
            <p:nvSpPr>
              <p:cNvPr id="73754"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endParaRPr lang="en-US" sz="2800" b="1">
                  <a:latin typeface="Calibri" pitchFamily="34" charset="0"/>
                </a:endParaRPr>
              </a:p>
            </p:txBody>
          </p:sp>
          <p:sp>
            <p:nvSpPr>
              <p:cNvPr id="73755"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endParaRPr lang="en-US" sz="2800" b="1">
                  <a:latin typeface="Calibri" pitchFamily="34" charset="0"/>
                </a:endParaRPr>
              </a:p>
            </p:txBody>
          </p:sp>
          <p:sp>
            <p:nvSpPr>
              <p:cNvPr id="73756"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endParaRPr lang="en-US" sz="2800" b="1">
                  <a:latin typeface="Calibri" pitchFamily="34" charset="0"/>
                </a:endParaRPr>
              </a:p>
            </p:txBody>
          </p:sp>
          <p:sp>
            <p:nvSpPr>
              <p:cNvPr id="73757"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endParaRPr lang="en-US" sz="2800" b="1">
                  <a:latin typeface="Calibri" pitchFamily="34" charset="0"/>
                </a:endParaRPr>
              </a:p>
            </p:txBody>
          </p:sp>
          <p:sp>
            <p:nvSpPr>
              <p:cNvPr id="73758" name="Rectangle 30"/>
              <p:cNvSpPr>
                <a:spLocks noChangeArrowheads="1"/>
              </p:cNvSpPr>
              <p:nvPr/>
            </p:nvSpPr>
            <p:spPr bwMode="auto">
              <a:xfrm>
                <a:off x="2537" y="2384"/>
                <a:ext cx="315" cy="101"/>
              </a:xfrm>
              <a:prstGeom prst="rect">
                <a:avLst/>
              </a:prstGeom>
              <a:solidFill>
                <a:srgbClr val="EAD3C4"/>
              </a:solidFill>
              <a:ln w="9525">
                <a:noFill/>
                <a:miter lim="800000"/>
                <a:headEnd/>
                <a:tailEnd/>
              </a:ln>
            </p:spPr>
            <p:txBody>
              <a:bodyPr/>
              <a:lstStyle/>
              <a:p>
                <a:endParaRPr lang="en-US" sz="2800" b="1">
                  <a:latin typeface="Calibri" pitchFamily="34" charset="0"/>
                </a:endParaRPr>
              </a:p>
            </p:txBody>
          </p:sp>
          <p:sp>
            <p:nvSpPr>
              <p:cNvPr id="73759" name="Freeform 31"/>
              <p:cNvSpPr>
                <a:spLocks/>
              </p:cNvSpPr>
              <p:nvPr/>
            </p:nvSpPr>
            <p:spPr bwMode="auto">
              <a:xfrm>
                <a:off x="2609" y="1811"/>
                <a:ext cx="487" cy="374"/>
              </a:xfrm>
              <a:custGeom>
                <a:avLst/>
                <a:gdLst/>
                <a:ahLst/>
                <a:cxnLst>
                  <a:cxn ang="0">
                    <a:pos x="0" y="37"/>
                  </a:cxn>
                  <a:cxn ang="0">
                    <a:pos x="17" y="6"/>
                  </a:cxn>
                  <a:cxn ang="0">
                    <a:pos x="959" y="0"/>
                  </a:cxn>
                  <a:cxn ang="0">
                    <a:pos x="975" y="37"/>
                  </a:cxn>
                  <a:cxn ang="0">
                    <a:pos x="975" y="720"/>
                  </a:cxn>
                  <a:cxn ang="0">
                    <a:pos x="944" y="736"/>
                  </a:cxn>
                  <a:cxn ang="0">
                    <a:pos x="915" y="737"/>
                  </a:cxn>
                  <a:cxn ang="0">
                    <a:pos x="885" y="738"/>
                  </a:cxn>
                  <a:cxn ang="0">
                    <a:pos x="857" y="739"/>
                  </a:cxn>
                  <a:cxn ang="0">
                    <a:pos x="828" y="741"/>
                  </a:cxn>
                  <a:cxn ang="0">
                    <a:pos x="798" y="742"/>
                  </a:cxn>
                  <a:cxn ang="0">
                    <a:pos x="769" y="743"/>
                  </a:cxn>
                  <a:cxn ang="0">
                    <a:pos x="739" y="743"/>
                  </a:cxn>
                  <a:cxn ang="0">
                    <a:pos x="710" y="744"/>
                  </a:cxn>
                  <a:cxn ang="0">
                    <a:pos x="681" y="745"/>
                  </a:cxn>
                  <a:cxn ang="0">
                    <a:pos x="651" y="745"/>
                  </a:cxn>
                  <a:cxn ang="0">
                    <a:pos x="623" y="746"/>
                  </a:cxn>
                  <a:cxn ang="0">
                    <a:pos x="594" y="746"/>
                  </a:cxn>
                  <a:cxn ang="0">
                    <a:pos x="564" y="748"/>
                  </a:cxn>
                  <a:cxn ang="0">
                    <a:pos x="535" y="748"/>
                  </a:cxn>
                  <a:cxn ang="0">
                    <a:pos x="506" y="749"/>
                  </a:cxn>
                  <a:cxn ang="0">
                    <a:pos x="477" y="749"/>
                  </a:cxn>
                  <a:cxn ang="0">
                    <a:pos x="448" y="749"/>
                  </a:cxn>
                  <a:cxn ang="0">
                    <a:pos x="419" y="749"/>
                  </a:cxn>
                  <a:cxn ang="0">
                    <a:pos x="390" y="749"/>
                  </a:cxn>
                  <a:cxn ang="0">
                    <a:pos x="361" y="750"/>
                  </a:cxn>
                  <a:cxn ang="0">
                    <a:pos x="332" y="750"/>
                  </a:cxn>
                  <a:cxn ang="0">
                    <a:pos x="304" y="750"/>
                  </a:cxn>
                  <a:cxn ang="0">
                    <a:pos x="275" y="749"/>
                  </a:cxn>
                  <a:cxn ang="0">
                    <a:pos x="247" y="749"/>
                  </a:cxn>
                  <a:cxn ang="0">
                    <a:pos x="218" y="749"/>
                  </a:cxn>
                  <a:cxn ang="0">
                    <a:pos x="189" y="749"/>
                  </a:cxn>
                  <a:cxn ang="0">
                    <a:pos x="162" y="749"/>
                  </a:cxn>
                  <a:cxn ang="0">
                    <a:pos x="133" y="749"/>
                  </a:cxn>
                  <a:cxn ang="0">
                    <a:pos x="105" y="748"/>
                  </a:cxn>
                  <a:cxn ang="0">
                    <a:pos x="77" y="748"/>
                  </a:cxn>
                  <a:cxn ang="0">
                    <a:pos x="49" y="746"/>
                  </a:cxn>
                  <a:cxn ang="0">
                    <a:pos x="21" y="746"/>
                  </a:cxn>
                  <a:cxn ang="0">
                    <a:pos x="0" y="720"/>
                  </a:cxn>
                  <a:cxn ang="0">
                    <a:pos x="0" y="37"/>
                  </a:cxn>
                </a:cxnLst>
                <a:rect l="0" t="0" r="r" b="b"/>
                <a:pathLst>
                  <a:path w="975" h="750">
                    <a:moveTo>
                      <a:pt x="0" y="37"/>
                    </a:moveTo>
                    <a:lnTo>
                      <a:pt x="17" y="6"/>
                    </a:lnTo>
                    <a:lnTo>
                      <a:pt x="959" y="0"/>
                    </a:lnTo>
                    <a:lnTo>
                      <a:pt x="975" y="37"/>
                    </a:lnTo>
                    <a:lnTo>
                      <a:pt x="975" y="720"/>
                    </a:lnTo>
                    <a:lnTo>
                      <a:pt x="944" y="736"/>
                    </a:lnTo>
                    <a:lnTo>
                      <a:pt x="915" y="737"/>
                    </a:lnTo>
                    <a:lnTo>
                      <a:pt x="885" y="738"/>
                    </a:lnTo>
                    <a:lnTo>
                      <a:pt x="857" y="739"/>
                    </a:lnTo>
                    <a:lnTo>
                      <a:pt x="828" y="741"/>
                    </a:lnTo>
                    <a:lnTo>
                      <a:pt x="798" y="742"/>
                    </a:lnTo>
                    <a:lnTo>
                      <a:pt x="769" y="743"/>
                    </a:lnTo>
                    <a:lnTo>
                      <a:pt x="739" y="743"/>
                    </a:lnTo>
                    <a:lnTo>
                      <a:pt x="710" y="744"/>
                    </a:lnTo>
                    <a:lnTo>
                      <a:pt x="681" y="745"/>
                    </a:lnTo>
                    <a:lnTo>
                      <a:pt x="651" y="745"/>
                    </a:lnTo>
                    <a:lnTo>
                      <a:pt x="623" y="746"/>
                    </a:lnTo>
                    <a:lnTo>
                      <a:pt x="594" y="746"/>
                    </a:lnTo>
                    <a:lnTo>
                      <a:pt x="564" y="748"/>
                    </a:lnTo>
                    <a:lnTo>
                      <a:pt x="535" y="748"/>
                    </a:lnTo>
                    <a:lnTo>
                      <a:pt x="506" y="749"/>
                    </a:lnTo>
                    <a:lnTo>
                      <a:pt x="477" y="749"/>
                    </a:lnTo>
                    <a:lnTo>
                      <a:pt x="448" y="749"/>
                    </a:lnTo>
                    <a:lnTo>
                      <a:pt x="419" y="749"/>
                    </a:lnTo>
                    <a:lnTo>
                      <a:pt x="390" y="749"/>
                    </a:lnTo>
                    <a:lnTo>
                      <a:pt x="361" y="750"/>
                    </a:lnTo>
                    <a:lnTo>
                      <a:pt x="332" y="750"/>
                    </a:lnTo>
                    <a:lnTo>
                      <a:pt x="304" y="750"/>
                    </a:lnTo>
                    <a:lnTo>
                      <a:pt x="275" y="749"/>
                    </a:lnTo>
                    <a:lnTo>
                      <a:pt x="247" y="749"/>
                    </a:lnTo>
                    <a:lnTo>
                      <a:pt x="218" y="749"/>
                    </a:lnTo>
                    <a:lnTo>
                      <a:pt x="189" y="749"/>
                    </a:lnTo>
                    <a:lnTo>
                      <a:pt x="162" y="749"/>
                    </a:lnTo>
                    <a:lnTo>
                      <a:pt x="133" y="749"/>
                    </a:lnTo>
                    <a:lnTo>
                      <a:pt x="105" y="748"/>
                    </a:lnTo>
                    <a:lnTo>
                      <a:pt x="77" y="748"/>
                    </a:lnTo>
                    <a:lnTo>
                      <a:pt x="49" y="746"/>
                    </a:lnTo>
                    <a:lnTo>
                      <a:pt x="21" y="746"/>
                    </a:lnTo>
                    <a:lnTo>
                      <a:pt x="0" y="720"/>
                    </a:lnTo>
                    <a:lnTo>
                      <a:pt x="0" y="37"/>
                    </a:lnTo>
                    <a:close/>
                  </a:path>
                </a:pathLst>
              </a:custGeom>
              <a:solidFill>
                <a:srgbClr val="967044"/>
              </a:solidFill>
              <a:ln w="9525">
                <a:noFill/>
                <a:round/>
                <a:headEnd/>
                <a:tailEnd/>
              </a:ln>
            </p:spPr>
            <p:txBody>
              <a:bodyPr/>
              <a:lstStyle/>
              <a:p>
                <a:endParaRPr lang="en-US" sz="2800" b="1">
                  <a:latin typeface="Calibri" pitchFamily="34" charset="0"/>
                </a:endParaRPr>
              </a:p>
            </p:txBody>
          </p:sp>
          <p:sp>
            <p:nvSpPr>
              <p:cNvPr id="73760" name="Freeform 32"/>
              <p:cNvSpPr>
                <a:spLocks/>
              </p:cNvSpPr>
              <p:nvPr/>
            </p:nvSpPr>
            <p:spPr bwMode="auto">
              <a:xfrm>
                <a:off x="2622" y="1822"/>
                <a:ext cx="461" cy="353"/>
              </a:xfrm>
              <a:custGeom>
                <a:avLst/>
                <a:gdLst/>
                <a:ahLst/>
                <a:cxnLst>
                  <a:cxn ang="0">
                    <a:pos x="0" y="36"/>
                  </a:cxn>
                  <a:cxn ang="0">
                    <a:pos x="15" y="5"/>
                  </a:cxn>
                  <a:cxn ang="0">
                    <a:pos x="907" y="0"/>
                  </a:cxn>
                  <a:cxn ang="0">
                    <a:pos x="922" y="36"/>
                  </a:cxn>
                  <a:cxn ang="0">
                    <a:pos x="922" y="671"/>
                  </a:cxn>
                  <a:cxn ang="0">
                    <a:pos x="886" y="693"/>
                  </a:cxn>
                  <a:cxn ang="0">
                    <a:pos x="857" y="694"/>
                  </a:cxn>
                  <a:cxn ang="0">
                    <a:pos x="828" y="696"/>
                  </a:cxn>
                  <a:cxn ang="0">
                    <a:pos x="800" y="697"/>
                  </a:cxn>
                  <a:cxn ang="0">
                    <a:pos x="772" y="698"/>
                  </a:cxn>
                  <a:cxn ang="0">
                    <a:pos x="743" y="699"/>
                  </a:cxn>
                  <a:cxn ang="0">
                    <a:pos x="715" y="700"/>
                  </a:cxn>
                  <a:cxn ang="0">
                    <a:pos x="688" y="700"/>
                  </a:cxn>
                  <a:cxn ang="0">
                    <a:pos x="660" y="701"/>
                  </a:cxn>
                  <a:cxn ang="0">
                    <a:pos x="633" y="702"/>
                  </a:cxn>
                  <a:cxn ang="0">
                    <a:pos x="606" y="702"/>
                  </a:cxn>
                  <a:cxn ang="0">
                    <a:pos x="578" y="704"/>
                  </a:cxn>
                  <a:cxn ang="0">
                    <a:pos x="552" y="704"/>
                  </a:cxn>
                  <a:cxn ang="0">
                    <a:pos x="525" y="705"/>
                  </a:cxn>
                  <a:cxn ang="0">
                    <a:pos x="498" y="705"/>
                  </a:cxn>
                  <a:cxn ang="0">
                    <a:pos x="471" y="706"/>
                  </a:cxn>
                  <a:cxn ang="0">
                    <a:pos x="445" y="706"/>
                  </a:cxn>
                  <a:cxn ang="0">
                    <a:pos x="418" y="706"/>
                  </a:cxn>
                  <a:cxn ang="0">
                    <a:pos x="392" y="706"/>
                  </a:cxn>
                  <a:cxn ang="0">
                    <a:pos x="365" y="706"/>
                  </a:cxn>
                  <a:cxn ang="0">
                    <a:pos x="339" y="707"/>
                  </a:cxn>
                  <a:cxn ang="0">
                    <a:pos x="312" y="707"/>
                  </a:cxn>
                  <a:cxn ang="0">
                    <a:pos x="286" y="707"/>
                  </a:cxn>
                  <a:cxn ang="0">
                    <a:pos x="259" y="706"/>
                  </a:cxn>
                  <a:cxn ang="0">
                    <a:pos x="233" y="706"/>
                  </a:cxn>
                  <a:cxn ang="0">
                    <a:pos x="205" y="706"/>
                  </a:cxn>
                  <a:cxn ang="0">
                    <a:pos x="179" y="706"/>
                  </a:cxn>
                  <a:cxn ang="0">
                    <a:pos x="152" y="706"/>
                  </a:cxn>
                  <a:cxn ang="0">
                    <a:pos x="124" y="706"/>
                  </a:cxn>
                  <a:cxn ang="0">
                    <a:pos x="98" y="705"/>
                  </a:cxn>
                  <a:cxn ang="0">
                    <a:pos x="70" y="705"/>
                  </a:cxn>
                  <a:cxn ang="0">
                    <a:pos x="43" y="704"/>
                  </a:cxn>
                  <a:cxn ang="0">
                    <a:pos x="15" y="704"/>
                  </a:cxn>
                  <a:cxn ang="0">
                    <a:pos x="0" y="677"/>
                  </a:cxn>
                  <a:cxn ang="0">
                    <a:pos x="0" y="36"/>
                  </a:cxn>
                </a:cxnLst>
                <a:rect l="0" t="0" r="r" b="b"/>
                <a:pathLst>
                  <a:path w="922" h="707">
                    <a:moveTo>
                      <a:pt x="0" y="36"/>
                    </a:moveTo>
                    <a:lnTo>
                      <a:pt x="15" y="5"/>
                    </a:lnTo>
                    <a:lnTo>
                      <a:pt x="907" y="0"/>
                    </a:lnTo>
                    <a:lnTo>
                      <a:pt x="922" y="36"/>
                    </a:lnTo>
                    <a:lnTo>
                      <a:pt x="922" y="671"/>
                    </a:lnTo>
                    <a:lnTo>
                      <a:pt x="886" y="693"/>
                    </a:lnTo>
                    <a:lnTo>
                      <a:pt x="857" y="694"/>
                    </a:lnTo>
                    <a:lnTo>
                      <a:pt x="828" y="696"/>
                    </a:lnTo>
                    <a:lnTo>
                      <a:pt x="800" y="697"/>
                    </a:lnTo>
                    <a:lnTo>
                      <a:pt x="772" y="698"/>
                    </a:lnTo>
                    <a:lnTo>
                      <a:pt x="743" y="699"/>
                    </a:lnTo>
                    <a:lnTo>
                      <a:pt x="715" y="700"/>
                    </a:lnTo>
                    <a:lnTo>
                      <a:pt x="688" y="700"/>
                    </a:lnTo>
                    <a:lnTo>
                      <a:pt x="660" y="701"/>
                    </a:lnTo>
                    <a:lnTo>
                      <a:pt x="633" y="702"/>
                    </a:lnTo>
                    <a:lnTo>
                      <a:pt x="606" y="702"/>
                    </a:lnTo>
                    <a:lnTo>
                      <a:pt x="578" y="704"/>
                    </a:lnTo>
                    <a:lnTo>
                      <a:pt x="552" y="704"/>
                    </a:lnTo>
                    <a:lnTo>
                      <a:pt x="525" y="705"/>
                    </a:lnTo>
                    <a:lnTo>
                      <a:pt x="498" y="705"/>
                    </a:lnTo>
                    <a:lnTo>
                      <a:pt x="471" y="706"/>
                    </a:lnTo>
                    <a:lnTo>
                      <a:pt x="445" y="706"/>
                    </a:lnTo>
                    <a:lnTo>
                      <a:pt x="418" y="706"/>
                    </a:lnTo>
                    <a:lnTo>
                      <a:pt x="392" y="706"/>
                    </a:lnTo>
                    <a:lnTo>
                      <a:pt x="365" y="706"/>
                    </a:lnTo>
                    <a:lnTo>
                      <a:pt x="339" y="707"/>
                    </a:lnTo>
                    <a:lnTo>
                      <a:pt x="312" y="707"/>
                    </a:lnTo>
                    <a:lnTo>
                      <a:pt x="286" y="707"/>
                    </a:lnTo>
                    <a:lnTo>
                      <a:pt x="259" y="706"/>
                    </a:lnTo>
                    <a:lnTo>
                      <a:pt x="233" y="706"/>
                    </a:lnTo>
                    <a:lnTo>
                      <a:pt x="205" y="706"/>
                    </a:lnTo>
                    <a:lnTo>
                      <a:pt x="179" y="706"/>
                    </a:lnTo>
                    <a:lnTo>
                      <a:pt x="152" y="706"/>
                    </a:lnTo>
                    <a:lnTo>
                      <a:pt x="124" y="706"/>
                    </a:lnTo>
                    <a:lnTo>
                      <a:pt x="98" y="705"/>
                    </a:lnTo>
                    <a:lnTo>
                      <a:pt x="70" y="705"/>
                    </a:lnTo>
                    <a:lnTo>
                      <a:pt x="43" y="704"/>
                    </a:lnTo>
                    <a:lnTo>
                      <a:pt x="15" y="704"/>
                    </a:lnTo>
                    <a:lnTo>
                      <a:pt x="0" y="677"/>
                    </a:lnTo>
                    <a:lnTo>
                      <a:pt x="0" y="36"/>
                    </a:lnTo>
                    <a:close/>
                  </a:path>
                </a:pathLst>
              </a:custGeom>
              <a:solidFill>
                <a:srgbClr val="004956"/>
              </a:solidFill>
              <a:ln w="9525">
                <a:noFill/>
                <a:round/>
                <a:headEnd/>
                <a:tailEnd/>
              </a:ln>
            </p:spPr>
            <p:txBody>
              <a:bodyPr/>
              <a:lstStyle/>
              <a:p>
                <a:endParaRPr lang="en-US" sz="2800" b="1">
                  <a:latin typeface="Calibri" pitchFamily="34" charset="0"/>
                </a:endParaRPr>
              </a:p>
            </p:txBody>
          </p:sp>
          <p:sp>
            <p:nvSpPr>
              <p:cNvPr id="73761"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endParaRPr lang="en-US" sz="2800" b="1">
                  <a:latin typeface="Calibri" pitchFamily="34" charset="0"/>
                </a:endParaRPr>
              </a:p>
            </p:txBody>
          </p:sp>
          <p:sp>
            <p:nvSpPr>
              <p:cNvPr id="73762"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endParaRPr lang="en-US" sz="2800" b="1">
                  <a:latin typeface="Calibri" pitchFamily="34" charset="0"/>
                </a:endParaRPr>
              </a:p>
            </p:txBody>
          </p:sp>
          <p:sp>
            <p:nvSpPr>
              <p:cNvPr id="73763" name="Freeform 35"/>
              <p:cNvSpPr>
                <a:spLocks/>
              </p:cNvSpPr>
              <p:nvPr/>
            </p:nvSpPr>
            <p:spPr bwMode="auto">
              <a:xfrm>
                <a:off x="2661" y="1852"/>
                <a:ext cx="384" cy="294"/>
              </a:xfrm>
              <a:custGeom>
                <a:avLst/>
                <a:gdLst/>
                <a:ahLst/>
                <a:cxnLst>
                  <a:cxn ang="0">
                    <a:pos x="0" y="50"/>
                  </a:cxn>
                  <a:cxn ang="0">
                    <a:pos x="8" y="39"/>
                  </a:cxn>
                  <a:cxn ang="0">
                    <a:pos x="15" y="28"/>
                  </a:cxn>
                  <a:cxn ang="0">
                    <a:pos x="22" y="17"/>
                  </a:cxn>
                  <a:cxn ang="0">
                    <a:pos x="29" y="6"/>
                  </a:cxn>
                  <a:cxn ang="0">
                    <a:pos x="73" y="6"/>
                  </a:cxn>
                  <a:cxn ang="0">
                    <a:pos x="118" y="6"/>
                  </a:cxn>
                  <a:cxn ang="0">
                    <a:pos x="162" y="5"/>
                  </a:cxn>
                  <a:cxn ang="0">
                    <a:pos x="207" y="5"/>
                  </a:cxn>
                  <a:cxn ang="0">
                    <a:pos x="250" y="5"/>
                  </a:cxn>
                  <a:cxn ang="0">
                    <a:pos x="294" y="5"/>
                  </a:cxn>
                  <a:cxn ang="0">
                    <a:pos x="338" y="4"/>
                  </a:cxn>
                  <a:cxn ang="0">
                    <a:pos x="383" y="4"/>
                  </a:cxn>
                  <a:cxn ang="0">
                    <a:pos x="427" y="4"/>
                  </a:cxn>
                  <a:cxn ang="0">
                    <a:pos x="470" y="2"/>
                  </a:cxn>
                  <a:cxn ang="0">
                    <a:pos x="514" y="2"/>
                  </a:cxn>
                  <a:cxn ang="0">
                    <a:pos x="558" y="1"/>
                  </a:cxn>
                  <a:cxn ang="0">
                    <a:pos x="602" y="1"/>
                  </a:cxn>
                  <a:cxn ang="0">
                    <a:pos x="646" y="1"/>
                  </a:cxn>
                  <a:cxn ang="0">
                    <a:pos x="689" y="0"/>
                  </a:cxn>
                  <a:cxn ang="0">
                    <a:pos x="733" y="0"/>
                  </a:cxn>
                  <a:cxn ang="0">
                    <a:pos x="741" y="8"/>
                  </a:cxn>
                  <a:cxn ang="0">
                    <a:pos x="749" y="15"/>
                  </a:cxn>
                  <a:cxn ang="0">
                    <a:pos x="756" y="23"/>
                  </a:cxn>
                  <a:cxn ang="0">
                    <a:pos x="764" y="31"/>
                  </a:cxn>
                  <a:cxn ang="0">
                    <a:pos x="765" y="158"/>
                  </a:cxn>
                  <a:cxn ang="0">
                    <a:pos x="767" y="285"/>
                  </a:cxn>
                  <a:cxn ang="0">
                    <a:pos x="767" y="412"/>
                  </a:cxn>
                  <a:cxn ang="0">
                    <a:pos x="768" y="539"/>
                  </a:cxn>
                  <a:cxn ang="0">
                    <a:pos x="762" y="544"/>
                  </a:cxn>
                  <a:cxn ang="0">
                    <a:pos x="756" y="548"/>
                  </a:cxn>
                  <a:cxn ang="0">
                    <a:pos x="750" y="553"/>
                  </a:cxn>
                  <a:cxn ang="0">
                    <a:pos x="746" y="557"/>
                  </a:cxn>
                  <a:cxn ang="0">
                    <a:pos x="740" y="563"/>
                  </a:cxn>
                  <a:cxn ang="0">
                    <a:pos x="734" y="568"/>
                  </a:cxn>
                  <a:cxn ang="0">
                    <a:pos x="728" y="572"/>
                  </a:cxn>
                  <a:cxn ang="0">
                    <a:pos x="723" y="577"/>
                  </a:cxn>
                  <a:cxn ang="0">
                    <a:pos x="674" y="579"/>
                  </a:cxn>
                  <a:cxn ang="0">
                    <a:pos x="628" y="580"/>
                  </a:cxn>
                  <a:cxn ang="0">
                    <a:pos x="583" y="583"/>
                  </a:cxn>
                  <a:cxn ang="0">
                    <a:pos x="540" y="584"/>
                  </a:cxn>
                  <a:cxn ang="0">
                    <a:pos x="496" y="585"/>
                  </a:cxn>
                  <a:cxn ang="0">
                    <a:pos x="453" y="586"/>
                  </a:cxn>
                  <a:cxn ang="0">
                    <a:pos x="412" y="586"/>
                  </a:cxn>
                  <a:cxn ang="0">
                    <a:pos x="370" y="587"/>
                  </a:cxn>
                  <a:cxn ang="0">
                    <a:pos x="329" y="587"/>
                  </a:cxn>
                  <a:cxn ang="0">
                    <a:pos x="287" y="587"/>
                  </a:cxn>
                  <a:cxn ang="0">
                    <a:pos x="246" y="587"/>
                  </a:cxn>
                  <a:cxn ang="0">
                    <a:pos x="203" y="587"/>
                  </a:cxn>
                  <a:cxn ang="0">
                    <a:pos x="160" y="587"/>
                  </a:cxn>
                  <a:cxn ang="0">
                    <a:pos x="117" y="586"/>
                  </a:cxn>
                  <a:cxn ang="0">
                    <a:pos x="72" y="586"/>
                  </a:cxn>
                  <a:cxn ang="0">
                    <a:pos x="26" y="585"/>
                  </a:cxn>
                  <a:cxn ang="0">
                    <a:pos x="21" y="576"/>
                  </a:cxn>
                  <a:cxn ang="0">
                    <a:pos x="15" y="567"/>
                  </a:cxn>
                  <a:cxn ang="0">
                    <a:pos x="11" y="557"/>
                  </a:cxn>
                  <a:cxn ang="0">
                    <a:pos x="6" y="548"/>
                  </a:cxn>
                  <a:cxn ang="0">
                    <a:pos x="4" y="424"/>
                  </a:cxn>
                  <a:cxn ang="0">
                    <a:pos x="3" y="298"/>
                  </a:cxn>
                  <a:cxn ang="0">
                    <a:pos x="1" y="174"/>
                  </a:cxn>
                  <a:cxn ang="0">
                    <a:pos x="0" y="50"/>
                  </a:cxn>
                </a:cxnLst>
                <a:rect l="0" t="0" r="r" b="b"/>
                <a:pathLst>
                  <a:path w="768" h="587">
                    <a:moveTo>
                      <a:pt x="0" y="50"/>
                    </a:moveTo>
                    <a:lnTo>
                      <a:pt x="8" y="39"/>
                    </a:lnTo>
                    <a:lnTo>
                      <a:pt x="15" y="28"/>
                    </a:lnTo>
                    <a:lnTo>
                      <a:pt x="22" y="17"/>
                    </a:lnTo>
                    <a:lnTo>
                      <a:pt x="29" y="6"/>
                    </a:lnTo>
                    <a:lnTo>
                      <a:pt x="73" y="6"/>
                    </a:lnTo>
                    <a:lnTo>
                      <a:pt x="118" y="6"/>
                    </a:lnTo>
                    <a:lnTo>
                      <a:pt x="162" y="5"/>
                    </a:lnTo>
                    <a:lnTo>
                      <a:pt x="207" y="5"/>
                    </a:lnTo>
                    <a:lnTo>
                      <a:pt x="250" y="5"/>
                    </a:lnTo>
                    <a:lnTo>
                      <a:pt x="294" y="5"/>
                    </a:lnTo>
                    <a:lnTo>
                      <a:pt x="338" y="4"/>
                    </a:lnTo>
                    <a:lnTo>
                      <a:pt x="383" y="4"/>
                    </a:lnTo>
                    <a:lnTo>
                      <a:pt x="427" y="4"/>
                    </a:lnTo>
                    <a:lnTo>
                      <a:pt x="470" y="2"/>
                    </a:lnTo>
                    <a:lnTo>
                      <a:pt x="514" y="2"/>
                    </a:lnTo>
                    <a:lnTo>
                      <a:pt x="558" y="1"/>
                    </a:lnTo>
                    <a:lnTo>
                      <a:pt x="602" y="1"/>
                    </a:lnTo>
                    <a:lnTo>
                      <a:pt x="646" y="1"/>
                    </a:lnTo>
                    <a:lnTo>
                      <a:pt x="689" y="0"/>
                    </a:lnTo>
                    <a:lnTo>
                      <a:pt x="733" y="0"/>
                    </a:lnTo>
                    <a:lnTo>
                      <a:pt x="741" y="8"/>
                    </a:lnTo>
                    <a:lnTo>
                      <a:pt x="749" y="15"/>
                    </a:lnTo>
                    <a:lnTo>
                      <a:pt x="756" y="23"/>
                    </a:lnTo>
                    <a:lnTo>
                      <a:pt x="764" y="31"/>
                    </a:lnTo>
                    <a:lnTo>
                      <a:pt x="765" y="158"/>
                    </a:lnTo>
                    <a:lnTo>
                      <a:pt x="767" y="285"/>
                    </a:lnTo>
                    <a:lnTo>
                      <a:pt x="767" y="412"/>
                    </a:lnTo>
                    <a:lnTo>
                      <a:pt x="768" y="539"/>
                    </a:lnTo>
                    <a:lnTo>
                      <a:pt x="762" y="544"/>
                    </a:lnTo>
                    <a:lnTo>
                      <a:pt x="756" y="548"/>
                    </a:lnTo>
                    <a:lnTo>
                      <a:pt x="750" y="553"/>
                    </a:lnTo>
                    <a:lnTo>
                      <a:pt x="746" y="557"/>
                    </a:lnTo>
                    <a:lnTo>
                      <a:pt x="740" y="563"/>
                    </a:lnTo>
                    <a:lnTo>
                      <a:pt x="734" y="568"/>
                    </a:lnTo>
                    <a:lnTo>
                      <a:pt x="728" y="572"/>
                    </a:lnTo>
                    <a:lnTo>
                      <a:pt x="723" y="577"/>
                    </a:lnTo>
                    <a:lnTo>
                      <a:pt x="674" y="579"/>
                    </a:lnTo>
                    <a:lnTo>
                      <a:pt x="628" y="580"/>
                    </a:lnTo>
                    <a:lnTo>
                      <a:pt x="583" y="583"/>
                    </a:lnTo>
                    <a:lnTo>
                      <a:pt x="540" y="584"/>
                    </a:lnTo>
                    <a:lnTo>
                      <a:pt x="496" y="585"/>
                    </a:lnTo>
                    <a:lnTo>
                      <a:pt x="453" y="586"/>
                    </a:lnTo>
                    <a:lnTo>
                      <a:pt x="412" y="586"/>
                    </a:lnTo>
                    <a:lnTo>
                      <a:pt x="370" y="587"/>
                    </a:lnTo>
                    <a:lnTo>
                      <a:pt x="329" y="587"/>
                    </a:lnTo>
                    <a:lnTo>
                      <a:pt x="287" y="587"/>
                    </a:lnTo>
                    <a:lnTo>
                      <a:pt x="246" y="587"/>
                    </a:lnTo>
                    <a:lnTo>
                      <a:pt x="203" y="587"/>
                    </a:lnTo>
                    <a:lnTo>
                      <a:pt x="160" y="587"/>
                    </a:lnTo>
                    <a:lnTo>
                      <a:pt x="117" y="586"/>
                    </a:lnTo>
                    <a:lnTo>
                      <a:pt x="72" y="586"/>
                    </a:lnTo>
                    <a:lnTo>
                      <a:pt x="26" y="585"/>
                    </a:lnTo>
                    <a:lnTo>
                      <a:pt x="21" y="576"/>
                    </a:lnTo>
                    <a:lnTo>
                      <a:pt x="15" y="567"/>
                    </a:lnTo>
                    <a:lnTo>
                      <a:pt x="11" y="557"/>
                    </a:lnTo>
                    <a:lnTo>
                      <a:pt x="6" y="548"/>
                    </a:lnTo>
                    <a:lnTo>
                      <a:pt x="4" y="424"/>
                    </a:lnTo>
                    <a:lnTo>
                      <a:pt x="3" y="298"/>
                    </a:lnTo>
                    <a:lnTo>
                      <a:pt x="1" y="174"/>
                    </a:lnTo>
                    <a:lnTo>
                      <a:pt x="0" y="50"/>
                    </a:lnTo>
                    <a:close/>
                  </a:path>
                </a:pathLst>
              </a:custGeom>
              <a:solidFill>
                <a:srgbClr val="005B82"/>
              </a:solidFill>
              <a:ln w="9525">
                <a:noFill/>
                <a:round/>
                <a:headEnd/>
                <a:tailEnd/>
              </a:ln>
            </p:spPr>
            <p:txBody>
              <a:bodyPr/>
              <a:lstStyle/>
              <a:p>
                <a:endParaRPr lang="en-US" sz="2800" b="1">
                  <a:latin typeface="Calibri" pitchFamily="34" charset="0"/>
                </a:endParaRPr>
              </a:p>
            </p:txBody>
          </p:sp>
          <p:sp>
            <p:nvSpPr>
              <p:cNvPr id="73764" name="Freeform 36"/>
              <p:cNvSpPr>
                <a:spLocks/>
              </p:cNvSpPr>
              <p:nvPr/>
            </p:nvSpPr>
            <p:spPr bwMode="auto">
              <a:xfrm>
                <a:off x="2674" y="1862"/>
                <a:ext cx="358" cy="274"/>
              </a:xfrm>
              <a:custGeom>
                <a:avLst/>
                <a:gdLst/>
                <a:ahLst/>
                <a:cxnLst>
                  <a:cxn ang="0">
                    <a:pos x="8" y="41"/>
                  </a:cxn>
                  <a:cxn ang="0">
                    <a:pos x="25" y="17"/>
                  </a:cxn>
                  <a:cxn ang="0">
                    <a:pos x="74" y="6"/>
                  </a:cxn>
                  <a:cxn ang="0">
                    <a:pos x="154" y="4"/>
                  </a:cxn>
                  <a:cxn ang="0">
                    <a:pos x="234" y="4"/>
                  </a:cxn>
                  <a:cxn ang="0">
                    <a:pos x="314" y="3"/>
                  </a:cxn>
                  <a:cxn ang="0">
                    <a:pos x="395" y="3"/>
                  </a:cxn>
                  <a:cxn ang="0">
                    <a:pos x="475" y="2"/>
                  </a:cxn>
                  <a:cxn ang="0">
                    <a:pos x="555" y="1"/>
                  </a:cxn>
                  <a:cxn ang="0">
                    <a:pos x="635" y="0"/>
                  </a:cxn>
                  <a:cxn ang="0">
                    <a:pos x="680" y="3"/>
                  </a:cxn>
                  <a:cxn ang="0">
                    <a:pos x="689" y="11"/>
                  </a:cxn>
                  <a:cxn ang="0">
                    <a:pos x="697" y="18"/>
                  </a:cxn>
                  <a:cxn ang="0">
                    <a:pos x="706" y="25"/>
                  </a:cxn>
                  <a:cxn ang="0">
                    <a:pos x="712" y="145"/>
                  </a:cxn>
                  <a:cxn ang="0">
                    <a:pos x="713" y="378"/>
                  </a:cxn>
                  <a:cxn ang="0">
                    <a:pos x="708" y="500"/>
                  </a:cxn>
                  <a:cxn ang="0">
                    <a:pos x="697" y="511"/>
                  </a:cxn>
                  <a:cxn ang="0">
                    <a:pos x="685" y="521"/>
                  </a:cxn>
                  <a:cxn ang="0">
                    <a:pos x="674" y="533"/>
                  </a:cxn>
                  <a:cxn ang="0">
                    <a:pos x="623" y="541"/>
                  </a:cxn>
                  <a:cxn ang="0">
                    <a:pos x="538" y="543"/>
                  </a:cxn>
                  <a:cxn ang="0">
                    <a:pos x="458" y="546"/>
                  </a:cxn>
                  <a:cxn ang="0">
                    <a:pos x="381" y="547"/>
                  </a:cxn>
                  <a:cxn ang="0">
                    <a:pos x="306" y="548"/>
                  </a:cxn>
                  <a:cxn ang="0">
                    <a:pos x="231" y="547"/>
                  </a:cxn>
                  <a:cxn ang="0">
                    <a:pos x="153" y="547"/>
                  </a:cxn>
                  <a:cxn ang="0">
                    <a:pos x="71" y="546"/>
                  </a:cxn>
                  <a:cxn ang="0">
                    <a:pos x="23" y="535"/>
                  </a:cxn>
                  <a:cxn ang="0">
                    <a:pos x="10" y="515"/>
                  </a:cxn>
                  <a:cxn ang="0">
                    <a:pos x="3" y="391"/>
                  </a:cxn>
                  <a:cxn ang="0">
                    <a:pos x="1" y="167"/>
                  </a:cxn>
                </a:cxnLst>
                <a:rect l="0" t="0" r="r" b="b"/>
                <a:pathLst>
                  <a:path w="714" h="548">
                    <a:moveTo>
                      <a:pt x="0" y="54"/>
                    </a:moveTo>
                    <a:lnTo>
                      <a:pt x="8" y="41"/>
                    </a:lnTo>
                    <a:lnTo>
                      <a:pt x="17" y="30"/>
                    </a:lnTo>
                    <a:lnTo>
                      <a:pt x="25" y="17"/>
                    </a:lnTo>
                    <a:lnTo>
                      <a:pt x="33" y="6"/>
                    </a:lnTo>
                    <a:lnTo>
                      <a:pt x="74" y="6"/>
                    </a:lnTo>
                    <a:lnTo>
                      <a:pt x="114" y="6"/>
                    </a:lnTo>
                    <a:lnTo>
                      <a:pt x="154" y="4"/>
                    </a:lnTo>
                    <a:lnTo>
                      <a:pt x="193" y="4"/>
                    </a:lnTo>
                    <a:lnTo>
                      <a:pt x="234" y="4"/>
                    </a:lnTo>
                    <a:lnTo>
                      <a:pt x="274" y="4"/>
                    </a:lnTo>
                    <a:lnTo>
                      <a:pt x="314" y="3"/>
                    </a:lnTo>
                    <a:lnTo>
                      <a:pt x="355" y="3"/>
                    </a:lnTo>
                    <a:lnTo>
                      <a:pt x="395" y="3"/>
                    </a:lnTo>
                    <a:lnTo>
                      <a:pt x="435" y="2"/>
                    </a:lnTo>
                    <a:lnTo>
                      <a:pt x="475" y="2"/>
                    </a:lnTo>
                    <a:lnTo>
                      <a:pt x="515" y="1"/>
                    </a:lnTo>
                    <a:lnTo>
                      <a:pt x="555" y="1"/>
                    </a:lnTo>
                    <a:lnTo>
                      <a:pt x="595" y="1"/>
                    </a:lnTo>
                    <a:lnTo>
                      <a:pt x="635" y="0"/>
                    </a:lnTo>
                    <a:lnTo>
                      <a:pt x="675" y="0"/>
                    </a:lnTo>
                    <a:lnTo>
                      <a:pt x="680" y="3"/>
                    </a:lnTo>
                    <a:lnTo>
                      <a:pt x="684" y="8"/>
                    </a:lnTo>
                    <a:lnTo>
                      <a:pt x="689" y="11"/>
                    </a:lnTo>
                    <a:lnTo>
                      <a:pt x="693" y="15"/>
                    </a:lnTo>
                    <a:lnTo>
                      <a:pt x="697" y="18"/>
                    </a:lnTo>
                    <a:lnTo>
                      <a:pt x="701" y="22"/>
                    </a:lnTo>
                    <a:lnTo>
                      <a:pt x="706" y="25"/>
                    </a:lnTo>
                    <a:lnTo>
                      <a:pt x="711" y="29"/>
                    </a:lnTo>
                    <a:lnTo>
                      <a:pt x="712" y="145"/>
                    </a:lnTo>
                    <a:lnTo>
                      <a:pt x="713" y="261"/>
                    </a:lnTo>
                    <a:lnTo>
                      <a:pt x="713" y="378"/>
                    </a:lnTo>
                    <a:lnTo>
                      <a:pt x="714" y="494"/>
                    </a:lnTo>
                    <a:lnTo>
                      <a:pt x="708" y="500"/>
                    </a:lnTo>
                    <a:lnTo>
                      <a:pt x="703" y="505"/>
                    </a:lnTo>
                    <a:lnTo>
                      <a:pt x="697" y="511"/>
                    </a:lnTo>
                    <a:lnTo>
                      <a:pt x="691" y="516"/>
                    </a:lnTo>
                    <a:lnTo>
                      <a:pt x="685" y="521"/>
                    </a:lnTo>
                    <a:lnTo>
                      <a:pt x="680" y="527"/>
                    </a:lnTo>
                    <a:lnTo>
                      <a:pt x="674" y="533"/>
                    </a:lnTo>
                    <a:lnTo>
                      <a:pt x="668" y="539"/>
                    </a:lnTo>
                    <a:lnTo>
                      <a:pt x="623" y="541"/>
                    </a:lnTo>
                    <a:lnTo>
                      <a:pt x="581" y="542"/>
                    </a:lnTo>
                    <a:lnTo>
                      <a:pt x="538" y="543"/>
                    </a:lnTo>
                    <a:lnTo>
                      <a:pt x="498" y="544"/>
                    </a:lnTo>
                    <a:lnTo>
                      <a:pt x="458" y="546"/>
                    </a:lnTo>
                    <a:lnTo>
                      <a:pt x="419" y="547"/>
                    </a:lnTo>
                    <a:lnTo>
                      <a:pt x="381" y="547"/>
                    </a:lnTo>
                    <a:lnTo>
                      <a:pt x="344" y="547"/>
                    </a:lnTo>
                    <a:lnTo>
                      <a:pt x="306" y="548"/>
                    </a:lnTo>
                    <a:lnTo>
                      <a:pt x="268" y="548"/>
                    </a:lnTo>
                    <a:lnTo>
                      <a:pt x="231" y="547"/>
                    </a:lnTo>
                    <a:lnTo>
                      <a:pt x="192" y="547"/>
                    </a:lnTo>
                    <a:lnTo>
                      <a:pt x="153" y="547"/>
                    </a:lnTo>
                    <a:lnTo>
                      <a:pt x="113" y="546"/>
                    </a:lnTo>
                    <a:lnTo>
                      <a:pt x="71" y="546"/>
                    </a:lnTo>
                    <a:lnTo>
                      <a:pt x="29" y="544"/>
                    </a:lnTo>
                    <a:lnTo>
                      <a:pt x="23" y="535"/>
                    </a:lnTo>
                    <a:lnTo>
                      <a:pt x="17" y="525"/>
                    </a:lnTo>
                    <a:lnTo>
                      <a:pt x="10" y="515"/>
                    </a:lnTo>
                    <a:lnTo>
                      <a:pt x="4" y="504"/>
                    </a:lnTo>
                    <a:lnTo>
                      <a:pt x="3" y="391"/>
                    </a:lnTo>
                    <a:lnTo>
                      <a:pt x="2" y="278"/>
                    </a:lnTo>
                    <a:lnTo>
                      <a:pt x="1" y="167"/>
                    </a:lnTo>
                    <a:lnTo>
                      <a:pt x="0" y="54"/>
                    </a:lnTo>
                    <a:close/>
                  </a:path>
                </a:pathLst>
              </a:custGeom>
              <a:solidFill>
                <a:srgbClr val="056391"/>
              </a:solidFill>
              <a:ln w="9525">
                <a:noFill/>
                <a:round/>
                <a:headEnd/>
                <a:tailEnd/>
              </a:ln>
            </p:spPr>
            <p:txBody>
              <a:bodyPr/>
              <a:lstStyle/>
              <a:p>
                <a:endParaRPr lang="en-US" sz="2800" b="1">
                  <a:latin typeface="Calibri" pitchFamily="34" charset="0"/>
                </a:endParaRPr>
              </a:p>
            </p:txBody>
          </p:sp>
          <p:sp>
            <p:nvSpPr>
              <p:cNvPr id="73765"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endParaRPr lang="en-US" sz="2800" b="1">
                  <a:latin typeface="Calibri" pitchFamily="34" charset="0"/>
                </a:endParaRPr>
              </a:p>
            </p:txBody>
          </p:sp>
          <p:sp>
            <p:nvSpPr>
              <p:cNvPr id="73766"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endParaRPr lang="en-US" sz="2800" b="1">
                  <a:latin typeface="Calibri" pitchFamily="34" charset="0"/>
                </a:endParaRPr>
              </a:p>
            </p:txBody>
          </p:sp>
          <p:sp>
            <p:nvSpPr>
              <p:cNvPr id="73767" name="Freeform 39"/>
              <p:cNvSpPr>
                <a:spLocks/>
              </p:cNvSpPr>
              <p:nvPr/>
            </p:nvSpPr>
            <p:spPr bwMode="auto">
              <a:xfrm>
                <a:off x="2714" y="1893"/>
                <a:ext cx="279" cy="215"/>
              </a:xfrm>
              <a:custGeom>
                <a:avLst/>
                <a:gdLst/>
                <a:ahLst/>
                <a:cxnLst>
                  <a:cxn ang="0">
                    <a:pos x="6" y="59"/>
                  </a:cxn>
                  <a:cxn ang="0">
                    <a:pos x="18" y="44"/>
                  </a:cxn>
                  <a:cxn ang="0">
                    <a:pos x="29" y="29"/>
                  </a:cxn>
                  <a:cxn ang="0">
                    <a:pos x="41" y="14"/>
                  </a:cxn>
                  <a:cxn ang="0">
                    <a:pos x="75" y="7"/>
                  </a:cxn>
                  <a:cxn ang="0">
                    <a:pos x="132" y="6"/>
                  </a:cxn>
                  <a:cxn ang="0">
                    <a:pos x="189" y="5"/>
                  </a:cxn>
                  <a:cxn ang="0">
                    <a:pos x="246" y="3"/>
                  </a:cxn>
                  <a:cxn ang="0">
                    <a:pos x="302" y="3"/>
                  </a:cxn>
                  <a:cxn ang="0">
                    <a:pos x="360" y="2"/>
                  </a:cxn>
                  <a:cxn ang="0">
                    <a:pos x="416" y="1"/>
                  </a:cxn>
                  <a:cxn ang="0">
                    <a:pos x="473" y="0"/>
                  </a:cxn>
                  <a:cxn ang="0">
                    <a:pos x="507" y="3"/>
                  </a:cxn>
                  <a:cxn ang="0">
                    <a:pos x="520" y="9"/>
                  </a:cxn>
                  <a:cxn ang="0">
                    <a:pos x="533" y="15"/>
                  </a:cxn>
                  <a:cxn ang="0">
                    <a:pos x="545" y="21"/>
                  </a:cxn>
                  <a:cxn ang="0">
                    <a:pos x="553" y="107"/>
                  </a:cxn>
                  <a:cxn ang="0">
                    <a:pos x="557" y="275"/>
                  </a:cxn>
                  <a:cxn ang="0">
                    <a:pos x="551" y="367"/>
                  </a:cxn>
                  <a:cxn ang="0">
                    <a:pos x="538" y="382"/>
                  </a:cxn>
                  <a:cxn ang="0">
                    <a:pos x="525" y="398"/>
                  </a:cxn>
                  <a:cxn ang="0">
                    <a:pos x="511" y="413"/>
                  </a:cxn>
                  <a:cxn ang="0">
                    <a:pos x="469" y="423"/>
                  </a:cxn>
                  <a:cxn ang="0">
                    <a:pos x="405" y="426"/>
                  </a:cxn>
                  <a:cxn ang="0">
                    <a:pos x="347" y="427"/>
                  </a:cxn>
                  <a:cxn ang="0">
                    <a:pos x="294" y="428"/>
                  </a:cxn>
                  <a:cxn ang="0">
                    <a:pos x="242" y="428"/>
                  </a:cxn>
                  <a:cxn ang="0">
                    <a:pos x="189" y="428"/>
                  </a:cxn>
                  <a:cxn ang="0">
                    <a:pos x="133" y="427"/>
                  </a:cxn>
                  <a:cxn ang="0">
                    <a:pos x="72" y="427"/>
                  </a:cxn>
                  <a:cxn ang="0">
                    <a:pos x="30" y="413"/>
                  </a:cxn>
                  <a:cxn ang="0">
                    <a:pos x="16" y="387"/>
                  </a:cxn>
                  <a:cxn ang="0">
                    <a:pos x="6" y="297"/>
                  </a:cxn>
                  <a:cxn ang="0">
                    <a:pos x="3" y="144"/>
                  </a:cxn>
                </a:cxnLst>
                <a:rect l="0" t="0" r="r" b="b"/>
                <a:pathLst>
                  <a:path w="558" h="428">
                    <a:moveTo>
                      <a:pt x="0" y="67"/>
                    </a:moveTo>
                    <a:lnTo>
                      <a:pt x="6" y="59"/>
                    </a:lnTo>
                    <a:lnTo>
                      <a:pt x="12" y="52"/>
                    </a:lnTo>
                    <a:lnTo>
                      <a:pt x="18" y="44"/>
                    </a:lnTo>
                    <a:lnTo>
                      <a:pt x="23" y="37"/>
                    </a:lnTo>
                    <a:lnTo>
                      <a:pt x="29" y="29"/>
                    </a:lnTo>
                    <a:lnTo>
                      <a:pt x="35" y="22"/>
                    </a:lnTo>
                    <a:lnTo>
                      <a:pt x="41" y="14"/>
                    </a:lnTo>
                    <a:lnTo>
                      <a:pt x="46" y="7"/>
                    </a:lnTo>
                    <a:lnTo>
                      <a:pt x="75" y="7"/>
                    </a:lnTo>
                    <a:lnTo>
                      <a:pt x="103" y="6"/>
                    </a:lnTo>
                    <a:lnTo>
                      <a:pt x="132" y="6"/>
                    </a:lnTo>
                    <a:lnTo>
                      <a:pt x="160" y="5"/>
                    </a:lnTo>
                    <a:lnTo>
                      <a:pt x="189" y="5"/>
                    </a:lnTo>
                    <a:lnTo>
                      <a:pt x="217" y="5"/>
                    </a:lnTo>
                    <a:lnTo>
                      <a:pt x="246" y="3"/>
                    </a:lnTo>
                    <a:lnTo>
                      <a:pt x="275" y="3"/>
                    </a:lnTo>
                    <a:lnTo>
                      <a:pt x="302" y="3"/>
                    </a:lnTo>
                    <a:lnTo>
                      <a:pt x="331" y="2"/>
                    </a:lnTo>
                    <a:lnTo>
                      <a:pt x="360" y="2"/>
                    </a:lnTo>
                    <a:lnTo>
                      <a:pt x="387" y="1"/>
                    </a:lnTo>
                    <a:lnTo>
                      <a:pt x="416" y="1"/>
                    </a:lnTo>
                    <a:lnTo>
                      <a:pt x="444" y="1"/>
                    </a:lnTo>
                    <a:lnTo>
                      <a:pt x="473" y="0"/>
                    </a:lnTo>
                    <a:lnTo>
                      <a:pt x="500" y="0"/>
                    </a:lnTo>
                    <a:lnTo>
                      <a:pt x="507" y="3"/>
                    </a:lnTo>
                    <a:lnTo>
                      <a:pt x="513" y="6"/>
                    </a:lnTo>
                    <a:lnTo>
                      <a:pt x="520" y="9"/>
                    </a:lnTo>
                    <a:lnTo>
                      <a:pt x="527" y="12"/>
                    </a:lnTo>
                    <a:lnTo>
                      <a:pt x="533" y="15"/>
                    </a:lnTo>
                    <a:lnTo>
                      <a:pt x="540" y="17"/>
                    </a:lnTo>
                    <a:lnTo>
                      <a:pt x="545" y="21"/>
                    </a:lnTo>
                    <a:lnTo>
                      <a:pt x="552" y="23"/>
                    </a:lnTo>
                    <a:lnTo>
                      <a:pt x="553" y="107"/>
                    </a:lnTo>
                    <a:lnTo>
                      <a:pt x="556" y="191"/>
                    </a:lnTo>
                    <a:lnTo>
                      <a:pt x="557" y="275"/>
                    </a:lnTo>
                    <a:lnTo>
                      <a:pt x="558" y="359"/>
                    </a:lnTo>
                    <a:lnTo>
                      <a:pt x="551" y="367"/>
                    </a:lnTo>
                    <a:lnTo>
                      <a:pt x="545" y="374"/>
                    </a:lnTo>
                    <a:lnTo>
                      <a:pt x="538" y="382"/>
                    </a:lnTo>
                    <a:lnTo>
                      <a:pt x="531" y="390"/>
                    </a:lnTo>
                    <a:lnTo>
                      <a:pt x="525" y="398"/>
                    </a:lnTo>
                    <a:lnTo>
                      <a:pt x="518" y="405"/>
                    </a:lnTo>
                    <a:lnTo>
                      <a:pt x="511" y="413"/>
                    </a:lnTo>
                    <a:lnTo>
                      <a:pt x="504" y="421"/>
                    </a:lnTo>
                    <a:lnTo>
                      <a:pt x="469" y="423"/>
                    </a:lnTo>
                    <a:lnTo>
                      <a:pt x="436" y="425"/>
                    </a:lnTo>
                    <a:lnTo>
                      <a:pt x="405" y="426"/>
                    </a:lnTo>
                    <a:lnTo>
                      <a:pt x="376" y="426"/>
                    </a:lnTo>
                    <a:lnTo>
                      <a:pt x="347" y="427"/>
                    </a:lnTo>
                    <a:lnTo>
                      <a:pt x="321" y="428"/>
                    </a:lnTo>
                    <a:lnTo>
                      <a:pt x="294" y="428"/>
                    </a:lnTo>
                    <a:lnTo>
                      <a:pt x="268" y="428"/>
                    </a:lnTo>
                    <a:lnTo>
                      <a:pt x="242" y="428"/>
                    </a:lnTo>
                    <a:lnTo>
                      <a:pt x="216" y="428"/>
                    </a:lnTo>
                    <a:lnTo>
                      <a:pt x="189" y="428"/>
                    </a:lnTo>
                    <a:lnTo>
                      <a:pt x="162" y="428"/>
                    </a:lnTo>
                    <a:lnTo>
                      <a:pt x="133" y="427"/>
                    </a:lnTo>
                    <a:lnTo>
                      <a:pt x="103" y="427"/>
                    </a:lnTo>
                    <a:lnTo>
                      <a:pt x="72" y="427"/>
                    </a:lnTo>
                    <a:lnTo>
                      <a:pt x="38" y="426"/>
                    </a:lnTo>
                    <a:lnTo>
                      <a:pt x="30" y="413"/>
                    </a:lnTo>
                    <a:lnTo>
                      <a:pt x="23" y="400"/>
                    </a:lnTo>
                    <a:lnTo>
                      <a:pt x="16" y="387"/>
                    </a:lnTo>
                    <a:lnTo>
                      <a:pt x="8" y="374"/>
                    </a:lnTo>
                    <a:lnTo>
                      <a:pt x="6" y="297"/>
                    </a:lnTo>
                    <a:lnTo>
                      <a:pt x="5" y="220"/>
                    </a:lnTo>
                    <a:lnTo>
                      <a:pt x="3" y="144"/>
                    </a:lnTo>
                    <a:lnTo>
                      <a:pt x="0" y="67"/>
                    </a:lnTo>
                    <a:close/>
                  </a:path>
                </a:pathLst>
              </a:custGeom>
              <a:solidFill>
                <a:srgbClr val="2670BA"/>
              </a:solidFill>
              <a:ln w="9525">
                <a:noFill/>
                <a:round/>
                <a:headEnd/>
                <a:tailEnd/>
              </a:ln>
            </p:spPr>
            <p:txBody>
              <a:bodyPr/>
              <a:lstStyle/>
              <a:p>
                <a:endParaRPr lang="en-US" sz="2800" b="1">
                  <a:latin typeface="Calibri" pitchFamily="34" charset="0"/>
                </a:endParaRPr>
              </a:p>
            </p:txBody>
          </p:sp>
          <p:sp>
            <p:nvSpPr>
              <p:cNvPr id="73768" name="Freeform 40"/>
              <p:cNvSpPr>
                <a:spLocks/>
              </p:cNvSpPr>
              <p:nvPr/>
            </p:nvSpPr>
            <p:spPr bwMode="auto">
              <a:xfrm>
                <a:off x="2727" y="1904"/>
                <a:ext cx="253" cy="194"/>
              </a:xfrm>
              <a:custGeom>
                <a:avLst/>
                <a:gdLst/>
                <a:ahLst/>
                <a:cxnLst>
                  <a:cxn ang="0">
                    <a:pos x="7" y="62"/>
                  </a:cxn>
                  <a:cxn ang="0">
                    <a:pos x="19" y="46"/>
                  </a:cxn>
                  <a:cxn ang="0">
                    <a:pos x="31" y="31"/>
                  </a:cxn>
                  <a:cxn ang="0">
                    <a:pos x="44" y="15"/>
                  </a:cxn>
                  <a:cxn ang="0">
                    <a:pos x="75" y="7"/>
                  </a:cxn>
                  <a:cxn ang="0">
                    <a:pos x="124" y="5"/>
                  </a:cxn>
                  <a:cxn ang="0">
                    <a:pos x="174" y="4"/>
                  </a:cxn>
                  <a:cxn ang="0">
                    <a:pos x="222" y="3"/>
                  </a:cxn>
                  <a:cxn ang="0">
                    <a:pos x="272" y="3"/>
                  </a:cxn>
                  <a:cxn ang="0">
                    <a:pos x="320" y="2"/>
                  </a:cxn>
                  <a:cxn ang="0">
                    <a:pos x="370" y="1"/>
                  </a:cxn>
                  <a:cxn ang="0">
                    <a:pos x="419" y="0"/>
                  </a:cxn>
                  <a:cxn ang="0">
                    <a:pos x="450" y="2"/>
                  </a:cxn>
                  <a:cxn ang="0">
                    <a:pos x="464" y="8"/>
                  </a:cxn>
                  <a:cxn ang="0">
                    <a:pos x="478" y="12"/>
                  </a:cxn>
                  <a:cxn ang="0">
                    <a:pos x="492" y="18"/>
                  </a:cxn>
                  <a:cxn ang="0">
                    <a:pos x="501" y="94"/>
                  </a:cxn>
                  <a:cxn ang="0">
                    <a:pos x="504" y="242"/>
                  </a:cxn>
                  <a:cxn ang="0">
                    <a:pos x="499" y="323"/>
                  </a:cxn>
                  <a:cxn ang="0">
                    <a:pos x="485" y="341"/>
                  </a:cxn>
                  <a:cxn ang="0">
                    <a:pos x="471" y="358"/>
                  </a:cxn>
                  <a:cxn ang="0">
                    <a:pos x="458" y="375"/>
                  </a:cxn>
                  <a:cxn ang="0">
                    <a:pos x="419" y="384"/>
                  </a:cxn>
                  <a:cxn ang="0">
                    <a:pos x="362" y="387"/>
                  </a:cxn>
                  <a:cxn ang="0">
                    <a:pos x="311" y="388"/>
                  </a:cxn>
                  <a:cxn ang="0">
                    <a:pos x="265" y="389"/>
                  </a:cxn>
                  <a:cxn ang="0">
                    <a:pos x="220" y="389"/>
                  </a:cxn>
                  <a:cxn ang="0">
                    <a:pos x="175" y="388"/>
                  </a:cxn>
                  <a:cxn ang="0">
                    <a:pos x="127" y="388"/>
                  </a:cxn>
                  <a:cxn ang="0">
                    <a:pos x="71" y="387"/>
                  </a:cxn>
                  <a:cxn ang="0">
                    <a:pos x="33" y="372"/>
                  </a:cxn>
                  <a:cxn ang="0">
                    <a:pos x="17" y="344"/>
                  </a:cxn>
                  <a:cxn ang="0">
                    <a:pos x="7" y="266"/>
                  </a:cxn>
                  <a:cxn ang="0">
                    <a:pos x="2" y="136"/>
                  </a:cxn>
                </a:cxnLst>
                <a:rect l="0" t="0" r="r" b="b"/>
                <a:pathLst>
                  <a:path w="506" h="389">
                    <a:moveTo>
                      <a:pt x="0" y="70"/>
                    </a:moveTo>
                    <a:lnTo>
                      <a:pt x="7" y="62"/>
                    </a:lnTo>
                    <a:lnTo>
                      <a:pt x="13" y="54"/>
                    </a:lnTo>
                    <a:lnTo>
                      <a:pt x="19" y="46"/>
                    </a:lnTo>
                    <a:lnTo>
                      <a:pt x="25" y="38"/>
                    </a:lnTo>
                    <a:lnTo>
                      <a:pt x="31" y="31"/>
                    </a:lnTo>
                    <a:lnTo>
                      <a:pt x="38" y="23"/>
                    </a:lnTo>
                    <a:lnTo>
                      <a:pt x="44" y="15"/>
                    </a:lnTo>
                    <a:lnTo>
                      <a:pt x="51" y="7"/>
                    </a:lnTo>
                    <a:lnTo>
                      <a:pt x="75" y="7"/>
                    </a:lnTo>
                    <a:lnTo>
                      <a:pt x="100" y="5"/>
                    </a:lnTo>
                    <a:lnTo>
                      <a:pt x="124" y="5"/>
                    </a:lnTo>
                    <a:lnTo>
                      <a:pt x="148" y="4"/>
                    </a:lnTo>
                    <a:lnTo>
                      <a:pt x="174" y="4"/>
                    </a:lnTo>
                    <a:lnTo>
                      <a:pt x="198" y="4"/>
                    </a:lnTo>
                    <a:lnTo>
                      <a:pt x="222" y="3"/>
                    </a:lnTo>
                    <a:lnTo>
                      <a:pt x="248" y="3"/>
                    </a:lnTo>
                    <a:lnTo>
                      <a:pt x="272" y="3"/>
                    </a:lnTo>
                    <a:lnTo>
                      <a:pt x="296" y="2"/>
                    </a:lnTo>
                    <a:lnTo>
                      <a:pt x="320" y="2"/>
                    </a:lnTo>
                    <a:lnTo>
                      <a:pt x="345" y="1"/>
                    </a:lnTo>
                    <a:lnTo>
                      <a:pt x="370" y="1"/>
                    </a:lnTo>
                    <a:lnTo>
                      <a:pt x="394" y="1"/>
                    </a:lnTo>
                    <a:lnTo>
                      <a:pt x="419" y="0"/>
                    </a:lnTo>
                    <a:lnTo>
                      <a:pt x="443" y="0"/>
                    </a:lnTo>
                    <a:lnTo>
                      <a:pt x="450" y="2"/>
                    </a:lnTo>
                    <a:lnTo>
                      <a:pt x="457" y="4"/>
                    </a:lnTo>
                    <a:lnTo>
                      <a:pt x="464" y="8"/>
                    </a:lnTo>
                    <a:lnTo>
                      <a:pt x="471" y="10"/>
                    </a:lnTo>
                    <a:lnTo>
                      <a:pt x="478" y="12"/>
                    </a:lnTo>
                    <a:lnTo>
                      <a:pt x="485" y="15"/>
                    </a:lnTo>
                    <a:lnTo>
                      <a:pt x="492" y="18"/>
                    </a:lnTo>
                    <a:lnTo>
                      <a:pt x="499" y="20"/>
                    </a:lnTo>
                    <a:lnTo>
                      <a:pt x="501" y="94"/>
                    </a:lnTo>
                    <a:lnTo>
                      <a:pt x="502" y="168"/>
                    </a:lnTo>
                    <a:lnTo>
                      <a:pt x="504" y="242"/>
                    </a:lnTo>
                    <a:lnTo>
                      <a:pt x="506" y="315"/>
                    </a:lnTo>
                    <a:lnTo>
                      <a:pt x="499" y="323"/>
                    </a:lnTo>
                    <a:lnTo>
                      <a:pt x="492" y="331"/>
                    </a:lnTo>
                    <a:lnTo>
                      <a:pt x="485" y="341"/>
                    </a:lnTo>
                    <a:lnTo>
                      <a:pt x="478" y="349"/>
                    </a:lnTo>
                    <a:lnTo>
                      <a:pt x="471" y="358"/>
                    </a:lnTo>
                    <a:lnTo>
                      <a:pt x="464" y="366"/>
                    </a:lnTo>
                    <a:lnTo>
                      <a:pt x="458" y="375"/>
                    </a:lnTo>
                    <a:lnTo>
                      <a:pt x="451" y="383"/>
                    </a:lnTo>
                    <a:lnTo>
                      <a:pt x="419" y="384"/>
                    </a:lnTo>
                    <a:lnTo>
                      <a:pt x="389" y="385"/>
                    </a:lnTo>
                    <a:lnTo>
                      <a:pt x="362" y="387"/>
                    </a:lnTo>
                    <a:lnTo>
                      <a:pt x="335" y="388"/>
                    </a:lnTo>
                    <a:lnTo>
                      <a:pt x="311" y="388"/>
                    </a:lnTo>
                    <a:lnTo>
                      <a:pt x="287" y="388"/>
                    </a:lnTo>
                    <a:lnTo>
                      <a:pt x="265" y="389"/>
                    </a:lnTo>
                    <a:lnTo>
                      <a:pt x="242" y="389"/>
                    </a:lnTo>
                    <a:lnTo>
                      <a:pt x="220" y="389"/>
                    </a:lnTo>
                    <a:lnTo>
                      <a:pt x="198" y="389"/>
                    </a:lnTo>
                    <a:lnTo>
                      <a:pt x="175" y="388"/>
                    </a:lnTo>
                    <a:lnTo>
                      <a:pt x="151" y="388"/>
                    </a:lnTo>
                    <a:lnTo>
                      <a:pt x="127" y="388"/>
                    </a:lnTo>
                    <a:lnTo>
                      <a:pt x="100" y="387"/>
                    </a:lnTo>
                    <a:lnTo>
                      <a:pt x="71" y="387"/>
                    </a:lnTo>
                    <a:lnTo>
                      <a:pt x="41" y="385"/>
                    </a:lnTo>
                    <a:lnTo>
                      <a:pt x="33" y="372"/>
                    </a:lnTo>
                    <a:lnTo>
                      <a:pt x="25" y="358"/>
                    </a:lnTo>
                    <a:lnTo>
                      <a:pt x="17" y="344"/>
                    </a:lnTo>
                    <a:lnTo>
                      <a:pt x="9" y="331"/>
                    </a:lnTo>
                    <a:lnTo>
                      <a:pt x="7" y="266"/>
                    </a:lnTo>
                    <a:lnTo>
                      <a:pt x="4" y="200"/>
                    </a:lnTo>
                    <a:lnTo>
                      <a:pt x="2" y="136"/>
                    </a:lnTo>
                    <a:lnTo>
                      <a:pt x="0" y="70"/>
                    </a:lnTo>
                    <a:close/>
                  </a:path>
                </a:pathLst>
              </a:custGeom>
              <a:solidFill>
                <a:srgbClr val="3377C9"/>
              </a:solidFill>
              <a:ln w="9525">
                <a:noFill/>
                <a:round/>
                <a:headEnd/>
                <a:tailEnd/>
              </a:ln>
            </p:spPr>
            <p:txBody>
              <a:bodyPr/>
              <a:lstStyle/>
              <a:p>
                <a:endParaRPr lang="en-US" sz="2800" b="1">
                  <a:latin typeface="Calibri" pitchFamily="34" charset="0"/>
                </a:endParaRPr>
              </a:p>
            </p:txBody>
          </p:sp>
          <p:sp>
            <p:nvSpPr>
              <p:cNvPr id="73769" name="Freeform 41"/>
              <p:cNvSpPr>
                <a:spLocks/>
              </p:cNvSpPr>
              <p:nvPr/>
            </p:nvSpPr>
            <p:spPr bwMode="auto">
              <a:xfrm>
                <a:off x="2740" y="1914"/>
                <a:ext cx="228" cy="175"/>
              </a:xfrm>
              <a:custGeom>
                <a:avLst/>
                <a:gdLst/>
                <a:ahLst/>
                <a:cxnLst>
                  <a:cxn ang="0">
                    <a:pos x="7" y="67"/>
                  </a:cxn>
                  <a:cxn ang="0">
                    <a:pos x="22" y="50"/>
                  </a:cxn>
                  <a:cxn ang="0">
                    <a:pos x="36" y="33"/>
                  </a:cxn>
                  <a:cxn ang="0">
                    <a:pos x="50" y="15"/>
                  </a:cxn>
                  <a:cxn ang="0">
                    <a:pos x="77" y="7"/>
                  </a:cxn>
                  <a:cxn ang="0">
                    <a:pos x="119" y="6"/>
                  </a:cxn>
                  <a:cxn ang="0">
                    <a:pos x="159" y="5"/>
                  </a:cxn>
                  <a:cxn ang="0">
                    <a:pos x="201" y="4"/>
                  </a:cxn>
                  <a:cxn ang="0">
                    <a:pos x="242" y="4"/>
                  </a:cxn>
                  <a:cxn ang="0">
                    <a:pos x="284" y="3"/>
                  </a:cxn>
                  <a:cxn ang="0">
                    <a:pos x="324" y="2"/>
                  </a:cxn>
                  <a:cxn ang="0">
                    <a:pos x="365" y="0"/>
                  </a:cxn>
                  <a:cxn ang="0">
                    <a:pos x="394" y="3"/>
                  </a:cxn>
                  <a:cxn ang="0">
                    <a:pos x="410" y="7"/>
                  </a:cxn>
                  <a:cxn ang="0">
                    <a:pos x="425" y="13"/>
                  </a:cxn>
                  <a:cxn ang="0">
                    <a:pos x="440" y="18"/>
                  </a:cxn>
                  <a:cxn ang="0">
                    <a:pos x="450" y="82"/>
                  </a:cxn>
                  <a:cxn ang="0">
                    <a:pos x="453" y="208"/>
                  </a:cxn>
                  <a:cxn ang="0">
                    <a:pos x="448" y="280"/>
                  </a:cxn>
                  <a:cxn ang="0">
                    <a:pos x="435" y="299"/>
                  </a:cxn>
                  <a:cxn ang="0">
                    <a:pos x="420" y="317"/>
                  </a:cxn>
                  <a:cxn ang="0">
                    <a:pos x="405" y="336"/>
                  </a:cxn>
                  <a:cxn ang="0">
                    <a:pos x="369" y="346"/>
                  </a:cxn>
                  <a:cxn ang="0">
                    <a:pos x="318" y="348"/>
                  </a:cxn>
                  <a:cxn ang="0">
                    <a:pos x="274" y="348"/>
                  </a:cxn>
                  <a:cxn ang="0">
                    <a:pos x="236" y="349"/>
                  </a:cxn>
                  <a:cxn ang="0">
                    <a:pos x="200" y="349"/>
                  </a:cxn>
                  <a:cxn ang="0">
                    <a:pos x="163" y="348"/>
                  </a:cxn>
                  <a:cxn ang="0">
                    <a:pos x="121" y="348"/>
                  </a:cxn>
                  <a:cxn ang="0">
                    <a:pos x="73" y="347"/>
                  </a:cxn>
                  <a:cxn ang="0">
                    <a:pos x="37" y="332"/>
                  </a:cxn>
                  <a:cxn ang="0">
                    <a:pos x="20" y="303"/>
                  </a:cxn>
                  <a:cxn ang="0">
                    <a:pos x="9" y="235"/>
                  </a:cxn>
                  <a:cxn ang="0">
                    <a:pos x="4" y="128"/>
                  </a:cxn>
                </a:cxnLst>
                <a:rect l="0" t="0" r="r" b="b"/>
                <a:pathLst>
                  <a:path w="455" h="349">
                    <a:moveTo>
                      <a:pt x="0" y="75"/>
                    </a:moveTo>
                    <a:lnTo>
                      <a:pt x="7" y="67"/>
                    </a:lnTo>
                    <a:lnTo>
                      <a:pt x="15" y="58"/>
                    </a:lnTo>
                    <a:lnTo>
                      <a:pt x="22" y="50"/>
                    </a:lnTo>
                    <a:lnTo>
                      <a:pt x="29" y="41"/>
                    </a:lnTo>
                    <a:lnTo>
                      <a:pt x="36" y="33"/>
                    </a:lnTo>
                    <a:lnTo>
                      <a:pt x="43" y="25"/>
                    </a:lnTo>
                    <a:lnTo>
                      <a:pt x="50" y="15"/>
                    </a:lnTo>
                    <a:lnTo>
                      <a:pt x="57" y="7"/>
                    </a:lnTo>
                    <a:lnTo>
                      <a:pt x="77" y="7"/>
                    </a:lnTo>
                    <a:lnTo>
                      <a:pt x="98" y="6"/>
                    </a:lnTo>
                    <a:lnTo>
                      <a:pt x="119" y="6"/>
                    </a:lnTo>
                    <a:lnTo>
                      <a:pt x="138" y="5"/>
                    </a:lnTo>
                    <a:lnTo>
                      <a:pt x="159" y="5"/>
                    </a:lnTo>
                    <a:lnTo>
                      <a:pt x="180" y="5"/>
                    </a:lnTo>
                    <a:lnTo>
                      <a:pt x="201" y="4"/>
                    </a:lnTo>
                    <a:lnTo>
                      <a:pt x="221" y="4"/>
                    </a:lnTo>
                    <a:lnTo>
                      <a:pt x="242" y="4"/>
                    </a:lnTo>
                    <a:lnTo>
                      <a:pt x="263" y="3"/>
                    </a:lnTo>
                    <a:lnTo>
                      <a:pt x="284" y="3"/>
                    </a:lnTo>
                    <a:lnTo>
                      <a:pt x="304" y="2"/>
                    </a:lnTo>
                    <a:lnTo>
                      <a:pt x="324" y="2"/>
                    </a:lnTo>
                    <a:lnTo>
                      <a:pt x="345" y="2"/>
                    </a:lnTo>
                    <a:lnTo>
                      <a:pt x="365" y="0"/>
                    </a:lnTo>
                    <a:lnTo>
                      <a:pt x="386" y="0"/>
                    </a:lnTo>
                    <a:lnTo>
                      <a:pt x="394" y="3"/>
                    </a:lnTo>
                    <a:lnTo>
                      <a:pt x="402" y="5"/>
                    </a:lnTo>
                    <a:lnTo>
                      <a:pt x="410" y="7"/>
                    </a:lnTo>
                    <a:lnTo>
                      <a:pt x="418" y="10"/>
                    </a:lnTo>
                    <a:lnTo>
                      <a:pt x="425" y="13"/>
                    </a:lnTo>
                    <a:lnTo>
                      <a:pt x="433" y="15"/>
                    </a:lnTo>
                    <a:lnTo>
                      <a:pt x="440" y="18"/>
                    </a:lnTo>
                    <a:lnTo>
                      <a:pt x="447" y="20"/>
                    </a:lnTo>
                    <a:lnTo>
                      <a:pt x="450" y="82"/>
                    </a:lnTo>
                    <a:lnTo>
                      <a:pt x="452" y="146"/>
                    </a:lnTo>
                    <a:lnTo>
                      <a:pt x="453" y="208"/>
                    </a:lnTo>
                    <a:lnTo>
                      <a:pt x="455" y="271"/>
                    </a:lnTo>
                    <a:lnTo>
                      <a:pt x="448" y="280"/>
                    </a:lnTo>
                    <a:lnTo>
                      <a:pt x="441" y="289"/>
                    </a:lnTo>
                    <a:lnTo>
                      <a:pt x="435" y="299"/>
                    </a:lnTo>
                    <a:lnTo>
                      <a:pt x="428" y="308"/>
                    </a:lnTo>
                    <a:lnTo>
                      <a:pt x="420" y="317"/>
                    </a:lnTo>
                    <a:lnTo>
                      <a:pt x="413" y="326"/>
                    </a:lnTo>
                    <a:lnTo>
                      <a:pt x="405" y="336"/>
                    </a:lnTo>
                    <a:lnTo>
                      <a:pt x="398" y="345"/>
                    </a:lnTo>
                    <a:lnTo>
                      <a:pt x="369" y="346"/>
                    </a:lnTo>
                    <a:lnTo>
                      <a:pt x="342" y="347"/>
                    </a:lnTo>
                    <a:lnTo>
                      <a:pt x="318" y="348"/>
                    </a:lnTo>
                    <a:lnTo>
                      <a:pt x="295" y="348"/>
                    </a:lnTo>
                    <a:lnTo>
                      <a:pt x="274" y="348"/>
                    </a:lnTo>
                    <a:lnTo>
                      <a:pt x="255" y="349"/>
                    </a:lnTo>
                    <a:lnTo>
                      <a:pt x="236" y="349"/>
                    </a:lnTo>
                    <a:lnTo>
                      <a:pt x="218" y="349"/>
                    </a:lnTo>
                    <a:lnTo>
                      <a:pt x="200" y="349"/>
                    </a:lnTo>
                    <a:lnTo>
                      <a:pt x="181" y="349"/>
                    </a:lnTo>
                    <a:lnTo>
                      <a:pt x="163" y="348"/>
                    </a:lnTo>
                    <a:lnTo>
                      <a:pt x="142" y="348"/>
                    </a:lnTo>
                    <a:lnTo>
                      <a:pt x="121" y="348"/>
                    </a:lnTo>
                    <a:lnTo>
                      <a:pt x="98" y="347"/>
                    </a:lnTo>
                    <a:lnTo>
                      <a:pt x="73" y="347"/>
                    </a:lnTo>
                    <a:lnTo>
                      <a:pt x="45" y="346"/>
                    </a:lnTo>
                    <a:lnTo>
                      <a:pt x="37" y="332"/>
                    </a:lnTo>
                    <a:lnTo>
                      <a:pt x="29" y="317"/>
                    </a:lnTo>
                    <a:lnTo>
                      <a:pt x="20" y="303"/>
                    </a:lnTo>
                    <a:lnTo>
                      <a:pt x="12" y="288"/>
                    </a:lnTo>
                    <a:lnTo>
                      <a:pt x="9" y="235"/>
                    </a:lnTo>
                    <a:lnTo>
                      <a:pt x="6" y="181"/>
                    </a:lnTo>
                    <a:lnTo>
                      <a:pt x="4" y="128"/>
                    </a:lnTo>
                    <a:lnTo>
                      <a:pt x="0" y="75"/>
                    </a:lnTo>
                    <a:close/>
                  </a:path>
                </a:pathLst>
              </a:custGeom>
              <a:solidFill>
                <a:srgbClr val="3F7FD8"/>
              </a:solidFill>
              <a:ln w="9525">
                <a:noFill/>
                <a:round/>
                <a:headEnd/>
                <a:tailEnd/>
              </a:ln>
            </p:spPr>
            <p:txBody>
              <a:bodyPr/>
              <a:lstStyle/>
              <a:p>
                <a:endParaRPr lang="en-US" sz="2800" b="1">
                  <a:latin typeface="Calibri" pitchFamily="34" charset="0"/>
                </a:endParaRPr>
              </a:p>
            </p:txBody>
          </p:sp>
          <p:sp>
            <p:nvSpPr>
              <p:cNvPr id="73770" name="Freeform 42"/>
              <p:cNvSpPr>
                <a:spLocks/>
              </p:cNvSpPr>
              <p:nvPr/>
            </p:nvSpPr>
            <p:spPr bwMode="auto">
              <a:xfrm>
                <a:off x="2753" y="1925"/>
                <a:ext cx="203" cy="154"/>
              </a:xfrm>
              <a:custGeom>
                <a:avLst/>
                <a:gdLst/>
                <a:ahLst/>
                <a:cxnLst>
                  <a:cxn ang="0">
                    <a:pos x="8" y="70"/>
                  </a:cxn>
                  <a:cxn ang="0">
                    <a:pos x="23" y="52"/>
                  </a:cxn>
                  <a:cxn ang="0">
                    <a:pos x="38" y="35"/>
                  </a:cxn>
                  <a:cxn ang="0">
                    <a:pos x="53" y="16"/>
                  </a:cxn>
                  <a:cxn ang="0">
                    <a:pos x="77" y="7"/>
                  </a:cxn>
                  <a:cxn ang="0">
                    <a:pos x="110" y="6"/>
                  </a:cxn>
                  <a:cxn ang="0">
                    <a:pos x="144" y="5"/>
                  </a:cxn>
                  <a:cxn ang="0">
                    <a:pos x="177" y="4"/>
                  </a:cxn>
                  <a:cxn ang="0">
                    <a:pos x="211" y="4"/>
                  </a:cxn>
                  <a:cxn ang="0">
                    <a:pos x="244" y="2"/>
                  </a:cxn>
                  <a:cxn ang="0">
                    <a:pos x="277" y="1"/>
                  </a:cxn>
                  <a:cxn ang="0">
                    <a:pos x="311" y="0"/>
                  </a:cxn>
                  <a:cxn ang="0">
                    <a:pos x="336" y="2"/>
                  </a:cxn>
                  <a:cxn ang="0">
                    <a:pos x="353" y="7"/>
                  </a:cxn>
                  <a:cxn ang="0">
                    <a:pos x="371" y="11"/>
                  </a:cxn>
                  <a:cxn ang="0">
                    <a:pos x="388" y="15"/>
                  </a:cxn>
                  <a:cxn ang="0">
                    <a:pos x="398" y="69"/>
                  </a:cxn>
                  <a:cxn ang="0">
                    <a:pos x="402" y="174"/>
                  </a:cxn>
                  <a:cxn ang="0">
                    <a:pos x="397" y="236"/>
                  </a:cxn>
                  <a:cxn ang="0">
                    <a:pos x="382" y="256"/>
                  </a:cxn>
                  <a:cxn ang="0">
                    <a:pos x="366" y="275"/>
                  </a:cxn>
                  <a:cxn ang="0">
                    <a:pos x="351" y="295"/>
                  </a:cxn>
                  <a:cxn ang="0">
                    <a:pos x="318" y="306"/>
                  </a:cxn>
                  <a:cxn ang="0">
                    <a:pos x="274" y="308"/>
                  </a:cxn>
                  <a:cxn ang="0">
                    <a:pos x="238" y="309"/>
                  </a:cxn>
                  <a:cxn ang="0">
                    <a:pos x="207" y="310"/>
                  </a:cxn>
                  <a:cxn ang="0">
                    <a:pos x="178" y="309"/>
                  </a:cxn>
                  <a:cxn ang="0">
                    <a:pos x="148" y="309"/>
                  </a:cxn>
                  <a:cxn ang="0">
                    <a:pos x="114" y="308"/>
                  </a:cxn>
                  <a:cxn ang="0">
                    <a:pos x="72" y="306"/>
                  </a:cxn>
                  <a:cxn ang="0">
                    <a:pos x="43" y="298"/>
                  </a:cxn>
                  <a:cxn ang="0">
                    <a:pos x="34" y="283"/>
                  </a:cxn>
                  <a:cxn ang="0">
                    <a:pos x="26" y="267"/>
                  </a:cxn>
                  <a:cxn ang="0">
                    <a:pos x="17" y="252"/>
                  </a:cxn>
                  <a:cxn ang="0">
                    <a:pos x="9" y="203"/>
                  </a:cxn>
                  <a:cxn ang="0">
                    <a:pos x="3" y="121"/>
                  </a:cxn>
                </a:cxnLst>
                <a:rect l="0" t="0" r="r" b="b"/>
                <a:pathLst>
                  <a:path w="404" h="310">
                    <a:moveTo>
                      <a:pt x="0" y="80"/>
                    </a:moveTo>
                    <a:lnTo>
                      <a:pt x="8" y="70"/>
                    </a:lnTo>
                    <a:lnTo>
                      <a:pt x="15" y="61"/>
                    </a:lnTo>
                    <a:lnTo>
                      <a:pt x="23" y="52"/>
                    </a:lnTo>
                    <a:lnTo>
                      <a:pt x="31" y="43"/>
                    </a:lnTo>
                    <a:lnTo>
                      <a:pt x="38" y="35"/>
                    </a:lnTo>
                    <a:lnTo>
                      <a:pt x="46" y="26"/>
                    </a:lnTo>
                    <a:lnTo>
                      <a:pt x="53" y="16"/>
                    </a:lnTo>
                    <a:lnTo>
                      <a:pt x="61" y="7"/>
                    </a:lnTo>
                    <a:lnTo>
                      <a:pt x="77" y="7"/>
                    </a:lnTo>
                    <a:lnTo>
                      <a:pt x="94" y="6"/>
                    </a:lnTo>
                    <a:lnTo>
                      <a:pt x="110" y="6"/>
                    </a:lnTo>
                    <a:lnTo>
                      <a:pt x="128" y="5"/>
                    </a:lnTo>
                    <a:lnTo>
                      <a:pt x="144" y="5"/>
                    </a:lnTo>
                    <a:lnTo>
                      <a:pt x="161" y="5"/>
                    </a:lnTo>
                    <a:lnTo>
                      <a:pt x="177" y="4"/>
                    </a:lnTo>
                    <a:lnTo>
                      <a:pt x="194" y="4"/>
                    </a:lnTo>
                    <a:lnTo>
                      <a:pt x="211" y="4"/>
                    </a:lnTo>
                    <a:lnTo>
                      <a:pt x="228" y="2"/>
                    </a:lnTo>
                    <a:lnTo>
                      <a:pt x="244" y="2"/>
                    </a:lnTo>
                    <a:lnTo>
                      <a:pt x="261" y="1"/>
                    </a:lnTo>
                    <a:lnTo>
                      <a:pt x="277" y="1"/>
                    </a:lnTo>
                    <a:lnTo>
                      <a:pt x="295" y="1"/>
                    </a:lnTo>
                    <a:lnTo>
                      <a:pt x="311" y="0"/>
                    </a:lnTo>
                    <a:lnTo>
                      <a:pt x="328" y="0"/>
                    </a:lnTo>
                    <a:lnTo>
                      <a:pt x="336" y="2"/>
                    </a:lnTo>
                    <a:lnTo>
                      <a:pt x="345" y="5"/>
                    </a:lnTo>
                    <a:lnTo>
                      <a:pt x="353" y="7"/>
                    </a:lnTo>
                    <a:lnTo>
                      <a:pt x="363" y="8"/>
                    </a:lnTo>
                    <a:lnTo>
                      <a:pt x="371" y="11"/>
                    </a:lnTo>
                    <a:lnTo>
                      <a:pt x="379" y="13"/>
                    </a:lnTo>
                    <a:lnTo>
                      <a:pt x="388" y="15"/>
                    </a:lnTo>
                    <a:lnTo>
                      <a:pt x="396" y="17"/>
                    </a:lnTo>
                    <a:lnTo>
                      <a:pt x="398" y="69"/>
                    </a:lnTo>
                    <a:lnTo>
                      <a:pt x="401" y="121"/>
                    </a:lnTo>
                    <a:lnTo>
                      <a:pt x="402" y="174"/>
                    </a:lnTo>
                    <a:lnTo>
                      <a:pt x="404" y="226"/>
                    </a:lnTo>
                    <a:lnTo>
                      <a:pt x="397" y="236"/>
                    </a:lnTo>
                    <a:lnTo>
                      <a:pt x="389" y="245"/>
                    </a:lnTo>
                    <a:lnTo>
                      <a:pt x="382" y="256"/>
                    </a:lnTo>
                    <a:lnTo>
                      <a:pt x="374" y="265"/>
                    </a:lnTo>
                    <a:lnTo>
                      <a:pt x="366" y="275"/>
                    </a:lnTo>
                    <a:lnTo>
                      <a:pt x="358" y="286"/>
                    </a:lnTo>
                    <a:lnTo>
                      <a:pt x="351" y="295"/>
                    </a:lnTo>
                    <a:lnTo>
                      <a:pt x="343" y="305"/>
                    </a:lnTo>
                    <a:lnTo>
                      <a:pt x="318" y="306"/>
                    </a:lnTo>
                    <a:lnTo>
                      <a:pt x="295" y="308"/>
                    </a:lnTo>
                    <a:lnTo>
                      <a:pt x="274" y="308"/>
                    </a:lnTo>
                    <a:lnTo>
                      <a:pt x="255" y="309"/>
                    </a:lnTo>
                    <a:lnTo>
                      <a:pt x="238" y="309"/>
                    </a:lnTo>
                    <a:lnTo>
                      <a:pt x="222" y="309"/>
                    </a:lnTo>
                    <a:lnTo>
                      <a:pt x="207" y="310"/>
                    </a:lnTo>
                    <a:lnTo>
                      <a:pt x="192" y="309"/>
                    </a:lnTo>
                    <a:lnTo>
                      <a:pt x="178" y="309"/>
                    </a:lnTo>
                    <a:lnTo>
                      <a:pt x="163" y="309"/>
                    </a:lnTo>
                    <a:lnTo>
                      <a:pt x="148" y="309"/>
                    </a:lnTo>
                    <a:lnTo>
                      <a:pt x="131" y="309"/>
                    </a:lnTo>
                    <a:lnTo>
                      <a:pt x="114" y="308"/>
                    </a:lnTo>
                    <a:lnTo>
                      <a:pt x="94" y="308"/>
                    </a:lnTo>
                    <a:lnTo>
                      <a:pt x="72" y="306"/>
                    </a:lnTo>
                    <a:lnTo>
                      <a:pt x="48" y="306"/>
                    </a:lnTo>
                    <a:lnTo>
                      <a:pt x="43" y="298"/>
                    </a:lnTo>
                    <a:lnTo>
                      <a:pt x="39" y="290"/>
                    </a:lnTo>
                    <a:lnTo>
                      <a:pt x="34" y="283"/>
                    </a:lnTo>
                    <a:lnTo>
                      <a:pt x="31" y="275"/>
                    </a:lnTo>
                    <a:lnTo>
                      <a:pt x="26" y="267"/>
                    </a:lnTo>
                    <a:lnTo>
                      <a:pt x="22" y="259"/>
                    </a:lnTo>
                    <a:lnTo>
                      <a:pt x="17" y="252"/>
                    </a:lnTo>
                    <a:lnTo>
                      <a:pt x="12" y="244"/>
                    </a:lnTo>
                    <a:lnTo>
                      <a:pt x="9" y="203"/>
                    </a:lnTo>
                    <a:lnTo>
                      <a:pt x="7" y="161"/>
                    </a:lnTo>
                    <a:lnTo>
                      <a:pt x="3" y="121"/>
                    </a:lnTo>
                    <a:lnTo>
                      <a:pt x="0" y="80"/>
                    </a:lnTo>
                    <a:close/>
                  </a:path>
                </a:pathLst>
              </a:custGeom>
              <a:solidFill>
                <a:srgbClr val="4982E5"/>
              </a:solidFill>
              <a:ln w="9525">
                <a:noFill/>
                <a:round/>
                <a:headEnd/>
                <a:tailEnd/>
              </a:ln>
            </p:spPr>
            <p:txBody>
              <a:bodyPr/>
              <a:lstStyle/>
              <a:p>
                <a:endParaRPr lang="en-US" sz="2800" b="1">
                  <a:latin typeface="Calibri" pitchFamily="34" charset="0"/>
                </a:endParaRPr>
              </a:p>
            </p:txBody>
          </p:sp>
          <p:sp>
            <p:nvSpPr>
              <p:cNvPr id="73771" name="Freeform 43"/>
              <p:cNvSpPr>
                <a:spLocks/>
              </p:cNvSpPr>
              <p:nvPr/>
            </p:nvSpPr>
            <p:spPr bwMode="auto">
              <a:xfrm>
                <a:off x="2767" y="1935"/>
                <a:ext cx="176" cy="135"/>
              </a:xfrm>
              <a:custGeom>
                <a:avLst/>
                <a:gdLst/>
                <a:ahLst/>
                <a:cxnLst>
                  <a:cxn ang="0">
                    <a:pos x="0" y="83"/>
                  </a:cxn>
                  <a:cxn ang="0">
                    <a:pos x="65" y="7"/>
                  </a:cxn>
                  <a:cxn ang="0">
                    <a:pos x="270" y="0"/>
                  </a:cxn>
                  <a:cxn ang="0">
                    <a:pos x="345" y="15"/>
                  </a:cxn>
                  <a:cxn ang="0">
                    <a:pos x="353" y="181"/>
                  </a:cxn>
                  <a:cxn ang="0">
                    <a:pos x="288" y="266"/>
                  </a:cxn>
                  <a:cxn ang="0">
                    <a:pos x="266" y="267"/>
                  </a:cxn>
                  <a:cxn ang="0">
                    <a:pos x="247" y="268"/>
                  </a:cxn>
                  <a:cxn ang="0">
                    <a:pos x="229" y="268"/>
                  </a:cxn>
                  <a:cxn ang="0">
                    <a:pos x="214" y="268"/>
                  </a:cxn>
                  <a:cxn ang="0">
                    <a:pos x="201" y="269"/>
                  </a:cxn>
                  <a:cxn ang="0">
                    <a:pos x="189" y="269"/>
                  </a:cxn>
                  <a:cxn ang="0">
                    <a:pos x="178" y="269"/>
                  </a:cxn>
                  <a:cxn ang="0">
                    <a:pos x="167" y="269"/>
                  </a:cxn>
                  <a:cxn ang="0">
                    <a:pos x="157" y="268"/>
                  </a:cxn>
                  <a:cxn ang="0">
                    <a:pos x="147" y="268"/>
                  </a:cxn>
                  <a:cxn ang="0">
                    <a:pos x="135" y="268"/>
                  </a:cxn>
                  <a:cxn ang="0">
                    <a:pos x="122" y="268"/>
                  </a:cxn>
                  <a:cxn ang="0">
                    <a:pos x="107" y="267"/>
                  </a:cxn>
                  <a:cxn ang="0">
                    <a:pos x="91" y="267"/>
                  </a:cxn>
                  <a:cxn ang="0">
                    <a:pos x="73" y="266"/>
                  </a:cxn>
                  <a:cxn ang="0">
                    <a:pos x="52" y="266"/>
                  </a:cxn>
                  <a:cxn ang="0">
                    <a:pos x="14" y="201"/>
                  </a:cxn>
                  <a:cxn ang="0">
                    <a:pos x="0" y="83"/>
                  </a:cxn>
                </a:cxnLst>
                <a:rect l="0" t="0" r="r" b="b"/>
                <a:pathLst>
                  <a:path w="353" h="269">
                    <a:moveTo>
                      <a:pt x="0" y="83"/>
                    </a:moveTo>
                    <a:lnTo>
                      <a:pt x="65" y="7"/>
                    </a:lnTo>
                    <a:lnTo>
                      <a:pt x="270" y="0"/>
                    </a:lnTo>
                    <a:lnTo>
                      <a:pt x="345" y="15"/>
                    </a:lnTo>
                    <a:lnTo>
                      <a:pt x="353" y="181"/>
                    </a:lnTo>
                    <a:lnTo>
                      <a:pt x="288" y="266"/>
                    </a:lnTo>
                    <a:lnTo>
                      <a:pt x="266" y="267"/>
                    </a:lnTo>
                    <a:lnTo>
                      <a:pt x="247" y="268"/>
                    </a:lnTo>
                    <a:lnTo>
                      <a:pt x="229" y="268"/>
                    </a:lnTo>
                    <a:lnTo>
                      <a:pt x="214" y="268"/>
                    </a:lnTo>
                    <a:lnTo>
                      <a:pt x="201" y="269"/>
                    </a:lnTo>
                    <a:lnTo>
                      <a:pt x="189" y="269"/>
                    </a:lnTo>
                    <a:lnTo>
                      <a:pt x="178" y="269"/>
                    </a:lnTo>
                    <a:lnTo>
                      <a:pt x="167" y="269"/>
                    </a:lnTo>
                    <a:lnTo>
                      <a:pt x="157" y="268"/>
                    </a:lnTo>
                    <a:lnTo>
                      <a:pt x="147" y="268"/>
                    </a:lnTo>
                    <a:lnTo>
                      <a:pt x="135" y="268"/>
                    </a:lnTo>
                    <a:lnTo>
                      <a:pt x="122" y="268"/>
                    </a:lnTo>
                    <a:lnTo>
                      <a:pt x="107" y="267"/>
                    </a:lnTo>
                    <a:lnTo>
                      <a:pt x="91" y="267"/>
                    </a:lnTo>
                    <a:lnTo>
                      <a:pt x="73" y="266"/>
                    </a:lnTo>
                    <a:lnTo>
                      <a:pt x="52" y="266"/>
                    </a:lnTo>
                    <a:lnTo>
                      <a:pt x="14" y="201"/>
                    </a:lnTo>
                    <a:lnTo>
                      <a:pt x="0" y="83"/>
                    </a:lnTo>
                    <a:close/>
                  </a:path>
                </a:pathLst>
              </a:custGeom>
              <a:solidFill>
                <a:srgbClr val="5689F4"/>
              </a:solidFill>
              <a:ln w="9525">
                <a:noFill/>
                <a:round/>
                <a:headEnd/>
                <a:tailEnd/>
              </a:ln>
            </p:spPr>
            <p:txBody>
              <a:bodyPr/>
              <a:lstStyle/>
              <a:p>
                <a:endParaRPr lang="en-US" sz="2800" b="1">
                  <a:latin typeface="Calibri" pitchFamily="34" charset="0"/>
                </a:endParaRPr>
              </a:p>
            </p:txBody>
          </p:sp>
          <p:sp>
            <p:nvSpPr>
              <p:cNvPr id="73772"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endParaRPr lang="en-US" sz="2800" b="1">
                  <a:latin typeface="Calibri" pitchFamily="34" charset="0"/>
                </a:endParaRPr>
              </a:p>
            </p:txBody>
          </p:sp>
          <p:sp>
            <p:nvSpPr>
              <p:cNvPr id="73773" name="Freeform 45"/>
              <p:cNvSpPr>
                <a:spLocks/>
              </p:cNvSpPr>
              <p:nvPr/>
            </p:nvSpPr>
            <p:spPr bwMode="auto">
              <a:xfrm>
                <a:off x="2609" y="2169"/>
                <a:ext cx="492" cy="29"/>
              </a:xfrm>
              <a:custGeom>
                <a:avLst/>
                <a:gdLst/>
                <a:ahLst/>
                <a:cxnLst>
                  <a:cxn ang="0">
                    <a:pos x="0" y="46"/>
                  </a:cxn>
                  <a:cxn ang="0">
                    <a:pos x="63" y="50"/>
                  </a:cxn>
                  <a:cxn ang="0">
                    <a:pos x="128" y="52"/>
                  </a:cxn>
                  <a:cxn ang="0">
                    <a:pos x="193" y="55"/>
                  </a:cxn>
                  <a:cxn ang="0">
                    <a:pos x="259" y="56"/>
                  </a:cxn>
                  <a:cxn ang="0">
                    <a:pos x="326" y="58"/>
                  </a:cxn>
                  <a:cxn ang="0">
                    <a:pos x="391" y="58"/>
                  </a:cxn>
                  <a:cxn ang="0">
                    <a:pos x="457" y="59"/>
                  </a:cxn>
                  <a:cxn ang="0">
                    <a:pos x="523" y="58"/>
                  </a:cxn>
                  <a:cxn ang="0">
                    <a:pos x="587" y="57"/>
                  </a:cxn>
                  <a:cxn ang="0">
                    <a:pos x="649" y="56"/>
                  </a:cxn>
                  <a:cxn ang="0">
                    <a:pos x="711" y="53"/>
                  </a:cxn>
                  <a:cxn ang="0">
                    <a:pos x="770" y="50"/>
                  </a:cxn>
                  <a:cxn ang="0">
                    <a:pos x="828" y="46"/>
                  </a:cxn>
                  <a:cxn ang="0">
                    <a:pos x="882" y="42"/>
                  </a:cxn>
                  <a:cxn ang="0">
                    <a:pos x="935" y="36"/>
                  </a:cxn>
                  <a:cxn ang="0">
                    <a:pos x="984" y="30"/>
                  </a:cxn>
                  <a:cxn ang="0">
                    <a:pos x="933" y="18"/>
                  </a:cxn>
                  <a:cxn ang="0">
                    <a:pos x="882" y="22"/>
                  </a:cxn>
                  <a:cxn ang="0">
                    <a:pos x="830" y="25"/>
                  </a:cxn>
                  <a:cxn ang="0">
                    <a:pos x="777" y="27"/>
                  </a:cxn>
                  <a:cxn ang="0">
                    <a:pos x="723" y="29"/>
                  </a:cxn>
                  <a:cxn ang="0">
                    <a:pos x="668" y="30"/>
                  </a:cxn>
                  <a:cxn ang="0">
                    <a:pos x="613" y="30"/>
                  </a:cxn>
                  <a:cxn ang="0">
                    <a:pos x="556" y="32"/>
                  </a:cxn>
                  <a:cxn ang="0">
                    <a:pos x="500" y="30"/>
                  </a:cxn>
                  <a:cxn ang="0">
                    <a:pos x="442" y="30"/>
                  </a:cxn>
                  <a:cxn ang="0">
                    <a:pos x="386" y="29"/>
                  </a:cxn>
                  <a:cxn ang="0">
                    <a:pos x="328" y="29"/>
                  </a:cxn>
                  <a:cxn ang="0">
                    <a:pos x="270" y="28"/>
                  </a:cxn>
                  <a:cxn ang="0">
                    <a:pos x="213" y="27"/>
                  </a:cxn>
                  <a:cxn ang="0">
                    <a:pos x="155" y="27"/>
                  </a:cxn>
                  <a:cxn ang="0">
                    <a:pos x="99" y="26"/>
                  </a:cxn>
                  <a:cxn ang="0">
                    <a:pos x="42" y="26"/>
                  </a:cxn>
                </a:cxnLst>
                <a:rect l="0" t="0" r="r" b="b"/>
                <a:pathLst>
                  <a:path w="984" h="59">
                    <a:moveTo>
                      <a:pt x="4" y="18"/>
                    </a:moveTo>
                    <a:lnTo>
                      <a:pt x="0" y="46"/>
                    </a:lnTo>
                    <a:lnTo>
                      <a:pt x="31" y="48"/>
                    </a:lnTo>
                    <a:lnTo>
                      <a:pt x="63" y="50"/>
                    </a:lnTo>
                    <a:lnTo>
                      <a:pt x="95" y="51"/>
                    </a:lnTo>
                    <a:lnTo>
                      <a:pt x="128" y="52"/>
                    </a:lnTo>
                    <a:lnTo>
                      <a:pt x="161" y="53"/>
                    </a:lnTo>
                    <a:lnTo>
                      <a:pt x="193" y="55"/>
                    </a:lnTo>
                    <a:lnTo>
                      <a:pt x="227" y="56"/>
                    </a:lnTo>
                    <a:lnTo>
                      <a:pt x="259" y="56"/>
                    </a:lnTo>
                    <a:lnTo>
                      <a:pt x="292" y="57"/>
                    </a:lnTo>
                    <a:lnTo>
                      <a:pt x="326" y="58"/>
                    </a:lnTo>
                    <a:lnTo>
                      <a:pt x="359" y="58"/>
                    </a:lnTo>
                    <a:lnTo>
                      <a:pt x="391" y="58"/>
                    </a:lnTo>
                    <a:lnTo>
                      <a:pt x="425" y="59"/>
                    </a:lnTo>
                    <a:lnTo>
                      <a:pt x="457" y="59"/>
                    </a:lnTo>
                    <a:lnTo>
                      <a:pt x="490" y="58"/>
                    </a:lnTo>
                    <a:lnTo>
                      <a:pt x="523" y="58"/>
                    </a:lnTo>
                    <a:lnTo>
                      <a:pt x="555" y="58"/>
                    </a:lnTo>
                    <a:lnTo>
                      <a:pt x="587" y="57"/>
                    </a:lnTo>
                    <a:lnTo>
                      <a:pt x="618" y="57"/>
                    </a:lnTo>
                    <a:lnTo>
                      <a:pt x="649" y="56"/>
                    </a:lnTo>
                    <a:lnTo>
                      <a:pt x="681" y="55"/>
                    </a:lnTo>
                    <a:lnTo>
                      <a:pt x="711" y="53"/>
                    </a:lnTo>
                    <a:lnTo>
                      <a:pt x="742" y="52"/>
                    </a:lnTo>
                    <a:lnTo>
                      <a:pt x="770" y="50"/>
                    </a:lnTo>
                    <a:lnTo>
                      <a:pt x="799" y="49"/>
                    </a:lnTo>
                    <a:lnTo>
                      <a:pt x="828" y="46"/>
                    </a:lnTo>
                    <a:lnTo>
                      <a:pt x="856" y="44"/>
                    </a:lnTo>
                    <a:lnTo>
                      <a:pt x="882" y="42"/>
                    </a:lnTo>
                    <a:lnTo>
                      <a:pt x="909" y="40"/>
                    </a:lnTo>
                    <a:lnTo>
                      <a:pt x="935" y="36"/>
                    </a:lnTo>
                    <a:lnTo>
                      <a:pt x="959" y="34"/>
                    </a:lnTo>
                    <a:lnTo>
                      <a:pt x="984" y="30"/>
                    </a:lnTo>
                    <a:lnTo>
                      <a:pt x="971" y="0"/>
                    </a:lnTo>
                    <a:lnTo>
                      <a:pt x="933" y="18"/>
                    </a:lnTo>
                    <a:lnTo>
                      <a:pt x="908" y="20"/>
                    </a:lnTo>
                    <a:lnTo>
                      <a:pt x="882" y="22"/>
                    </a:lnTo>
                    <a:lnTo>
                      <a:pt x="857" y="23"/>
                    </a:lnTo>
                    <a:lnTo>
                      <a:pt x="830" y="25"/>
                    </a:lnTo>
                    <a:lnTo>
                      <a:pt x="804" y="26"/>
                    </a:lnTo>
                    <a:lnTo>
                      <a:pt x="777" y="27"/>
                    </a:lnTo>
                    <a:lnTo>
                      <a:pt x="750" y="28"/>
                    </a:lnTo>
                    <a:lnTo>
                      <a:pt x="723" y="29"/>
                    </a:lnTo>
                    <a:lnTo>
                      <a:pt x="696" y="30"/>
                    </a:lnTo>
                    <a:lnTo>
                      <a:pt x="668" y="30"/>
                    </a:lnTo>
                    <a:lnTo>
                      <a:pt x="640" y="30"/>
                    </a:lnTo>
                    <a:lnTo>
                      <a:pt x="613" y="30"/>
                    </a:lnTo>
                    <a:lnTo>
                      <a:pt x="585" y="32"/>
                    </a:lnTo>
                    <a:lnTo>
                      <a:pt x="556" y="32"/>
                    </a:lnTo>
                    <a:lnTo>
                      <a:pt x="528" y="32"/>
                    </a:lnTo>
                    <a:lnTo>
                      <a:pt x="500" y="30"/>
                    </a:lnTo>
                    <a:lnTo>
                      <a:pt x="471" y="30"/>
                    </a:lnTo>
                    <a:lnTo>
                      <a:pt x="442" y="30"/>
                    </a:lnTo>
                    <a:lnTo>
                      <a:pt x="414" y="30"/>
                    </a:lnTo>
                    <a:lnTo>
                      <a:pt x="386" y="29"/>
                    </a:lnTo>
                    <a:lnTo>
                      <a:pt x="357" y="29"/>
                    </a:lnTo>
                    <a:lnTo>
                      <a:pt x="328" y="29"/>
                    </a:lnTo>
                    <a:lnTo>
                      <a:pt x="299" y="28"/>
                    </a:lnTo>
                    <a:lnTo>
                      <a:pt x="270" y="28"/>
                    </a:lnTo>
                    <a:lnTo>
                      <a:pt x="242" y="27"/>
                    </a:lnTo>
                    <a:lnTo>
                      <a:pt x="213" y="27"/>
                    </a:lnTo>
                    <a:lnTo>
                      <a:pt x="184" y="27"/>
                    </a:lnTo>
                    <a:lnTo>
                      <a:pt x="155" y="27"/>
                    </a:lnTo>
                    <a:lnTo>
                      <a:pt x="128" y="26"/>
                    </a:lnTo>
                    <a:lnTo>
                      <a:pt x="99" y="26"/>
                    </a:lnTo>
                    <a:lnTo>
                      <a:pt x="70" y="26"/>
                    </a:lnTo>
                    <a:lnTo>
                      <a:pt x="42" y="26"/>
                    </a:lnTo>
                    <a:lnTo>
                      <a:pt x="4" y="18"/>
                    </a:lnTo>
                    <a:close/>
                  </a:path>
                </a:pathLst>
              </a:custGeom>
              <a:solidFill>
                <a:srgbClr val="DBC4AF"/>
              </a:solidFill>
              <a:ln w="9525">
                <a:noFill/>
                <a:round/>
                <a:headEnd/>
                <a:tailEnd/>
              </a:ln>
            </p:spPr>
            <p:txBody>
              <a:bodyPr/>
              <a:lstStyle/>
              <a:p>
                <a:endParaRPr lang="en-US" sz="2800" b="1">
                  <a:latin typeface="Calibri" pitchFamily="34" charset="0"/>
                </a:endParaRPr>
              </a:p>
            </p:txBody>
          </p:sp>
          <p:sp>
            <p:nvSpPr>
              <p:cNvPr id="73774"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endParaRPr lang="en-US" sz="2800" b="1">
                  <a:latin typeface="Calibri" pitchFamily="34" charset="0"/>
                </a:endParaRPr>
              </a:p>
            </p:txBody>
          </p:sp>
          <p:sp>
            <p:nvSpPr>
              <p:cNvPr id="73775"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endParaRPr lang="en-US" sz="2800" b="1">
                  <a:latin typeface="Calibri" pitchFamily="34" charset="0"/>
                </a:endParaRPr>
              </a:p>
            </p:txBody>
          </p:sp>
          <p:sp>
            <p:nvSpPr>
              <p:cNvPr id="73776"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endParaRPr lang="en-US" sz="2800" b="1">
                  <a:latin typeface="Calibri" pitchFamily="34" charset="0"/>
                </a:endParaRPr>
              </a:p>
            </p:txBody>
          </p:sp>
          <p:sp>
            <p:nvSpPr>
              <p:cNvPr id="73777"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endParaRPr lang="en-US" sz="2800" b="1">
                  <a:latin typeface="Calibri" pitchFamily="34" charset="0"/>
                </a:endParaRPr>
              </a:p>
            </p:txBody>
          </p:sp>
          <p:sp>
            <p:nvSpPr>
              <p:cNvPr id="73778"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endParaRPr lang="en-US" sz="2800" b="1">
                  <a:latin typeface="Calibri" pitchFamily="34" charset="0"/>
                </a:endParaRPr>
              </a:p>
            </p:txBody>
          </p:sp>
          <p:sp>
            <p:nvSpPr>
              <p:cNvPr id="73779"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endParaRPr lang="en-US" sz="2800" b="1">
                  <a:latin typeface="Calibri" pitchFamily="34" charset="0"/>
                </a:endParaRPr>
              </a:p>
            </p:txBody>
          </p:sp>
          <p:sp>
            <p:nvSpPr>
              <p:cNvPr id="73780"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endParaRPr lang="en-US" sz="2800" b="1">
                  <a:latin typeface="Calibri" pitchFamily="34" charset="0"/>
                </a:endParaRPr>
              </a:p>
            </p:txBody>
          </p:sp>
          <p:sp>
            <p:nvSpPr>
              <p:cNvPr id="73781"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endParaRPr lang="en-US" sz="2800" b="1">
                  <a:latin typeface="Calibri" pitchFamily="34" charset="0"/>
                </a:endParaRPr>
              </a:p>
            </p:txBody>
          </p:sp>
          <p:sp>
            <p:nvSpPr>
              <p:cNvPr id="73782"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endParaRPr lang="en-US" sz="2800" b="1">
                  <a:latin typeface="Calibri" pitchFamily="34" charset="0"/>
                </a:endParaRPr>
              </a:p>
            </p:txBody>
          </p:sp>
          <p:sp>
            <p:nvSpPr>
              <p:cNvPr id="73783"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endParaRPr lang="en-US" sz="2800" b="1">
                  <a:latin typeface="Calibri" pitchFamily="34" charset="0"/>
                </a:endParaRPr>
              </a:p>
            </p:txBody>
          </p:sp>
          <p:sp>
            <p:nvSpPr>
              <p:cNvPr id="73784"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endParaRPr lang="en-US" sz="2800" b="1">
                  <a:latin typeface="Calibri" pitchFamily="34" charset="0"/>
                </a:endParaRPr>
              </a:p>
            </p:txBody>
          </p:sp>
          <p:sp>
            <p:nvSpPr>
              <p:cNvPr id="73785"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endParaRPr lang="en-US" sz="2800" b="1">
                  <a:latin typeface="Calibri" pitchFamily="34" charset="0"/>
                </a:endParaRPr>
              </a:p>
            </p:txBody>
          </p:sp>
          <p:sp>
            <p:nvSpPr>
              <p:cNvPr id="73786"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endParaRPr lang="en-US" sz="2800" b="1">
                  <a:latin typeface="Calibri" pitchFamily="34" charset="0"/>
                </a:endParaRPr>
              </a:p>
            </p:txBody>
          </p:sp>
          <p:sp>
            <p:nvSpPr>
              <p:cNvPr id="73787"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endParaRPr lang="en-US" sz="2800" b="1">
                  <a:latin typeface="Calibri" pitchFamily="34" charset="0"/>
                </a:endParaRPr>
              </a:p>
            </p:txBody>
          </p:sp>
          <p:sp>
            <p:nvSpPr>
              <p:cNvPr id="73788"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endParaRPr lang="en-US" sz="2800" b="1">
                  <a:latin typeface="Calibri" pitchFamily="34" charset="0"/>
                </a:endParaRPr>
              </a:p>
            </p:txBody>
          </p:sp>
          <p:sp>
            <p:nvSpPr>
              <p:cNvPr id="73789"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endParaRPr lang="en-US" sz="2800" b="1">
                  <a:latin typeface="Calibri" pitchFamily="34" charset="0"/>
                </a:endParaRPr>
              </a:p>
            </p:txBody>
          </p:sp>
          <p:sp>
            <p:nvSpPr>
              <p:cNvPr id="73790"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endParaRPr lang="en-US" sz="2800" b="1">
                  <a:latin typeface="Calibri" pitchFamily="34" charset="0"/>
                </a:endParaRPr>
              </a:p>
            </p:txBody>
          </p:sp>
          <p:sp>
            <p:nvSpPr>
              <p:cNvPr id="73791"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endParaRPr lang="en-US" sz="2800" b="1">
                  <a:latin typeface="Calibri" pitchFamily="34" charset="0"/>
                </a:endParaRPr>
              </a:p>
            </p:txBody>
          </p:sp>
          <p:sp>
            <p:nvSpPr>
              <p:cNvPr id="73792"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endParaRPr lang="en-US" sz="2800" b="1">
                  <a:latin typeface="Calibri" pitchFamily="34" charset="0"/>
                </a:endParaRPr>
              </a:p>
            </p:txBody>
          </p:sp>
          <p:sp>
            <p:nvSpPr>
              <p:cNvPr id="73793" name="Rectangle 65"/>
              <p:cNvSpPr>
                <a:spLocks noChangeArrowheads="1"/>
              </p:cNvSpPr>
              <p:nvPr/>
            </p:nvSpPr>
            <p:spPr bwMode="auto">
              <a:xfrm>
                <a:off x="2689" y="2404"/>
                <a:ext cx="10" cy="117"/>
              </a:xfrm>
              <a:prstGeom prst="rect">
                <a:avLst/>
              </a:prstGeom>
              <a:solidFill>
                <a:srgbClr val="63563D"/>
              </a:solidFill>
              <a:ln w="9525">
                <a:noFill/>
                <a:miter lim="800000"/>
                <a:headEnd/>
                <a:tailEnd/>
              </a:ln>
            </p:spPr>
            <p:txBody>
              <a:bodyPr/>
              <a:lstStyle/>
              <a:p>
                <a:endParaRPr lang="en-US" sz="2800" b="1">
                  <a:latin typeface="Calibri" pitchFamily="34" charset="0"/>
                </a:endParaRPr>
              </a:p>
            </p:txBody>
          </p:sp>
          <p:sp>
            <p:nvSpPr>
              <p:cNvPr id="73794"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endParaRPr lang="en-US" sz="2800" b="1">
                  <a:latin typeface="Calibri" pitchFamily="34" charset="0"/>
                </a:endParaRPr>
              </a:p>
            </p:txBody>
          </p:sp>
          <p:sp>
            <p:nvSpPr>
              <p:cNvPr id="73795"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endParaRPr lang="en-US" sz="2800" b="1">
                  <a:latin typeface="Calibri" pitchFamily="34" charset="0"/>
                </a:endParaRPr>
              </a:p>
            </p:txBody>
          </p:sp>
          <p:sp>
            <p:nvSpPr>
              <p:cNvPr id="73796"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endParaRPr lang="en-US" sz="2800" b="1">
                  <a:latin typeface="Calibri" pitchFamily="34" charset="0"/>
                </a:endParaRPr>
              </a:p>
            </p:txBody>
          </p:sp>
          <p:sp>
            <p:nvSpPr>
              <p:cNvPr id="73797"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endParaRPr lang="en-US" sz="2800" b="1">
                  <a:latin typeface="Calibri" pitchFamily="34" charset="0"/>
                </a:endParaRPr>
              </a:p>
            </p:txBody>
          </p:sp>
          <p:sp>
            <p:nvSpPr>
              <p:cNvPr id="73798"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endParaRPr lang="en-US" sz="2800" b="1">
                  <a:latin typeface="Calibri" pitchFamily="34" charset="0"/>
                </a:endParaRPr>
              </a:p>
            </p:txBody>
          </p:sp>
          <p:sp>
            <p:nvSpPr>
              <p:cNvPr id="73799"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endParaRPr lang="en-US" sz="2800" b="1">
                  <a:latin typeface="Calibri" pitchFamily="34" charset="0"/>
                </a:endParaRPr>
              </a:p>
            </p:txBody>
          </p:sp>
          <p:sp>
            <p:nvSpPr>
              <p:cNvPr id="73800"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endParaRPr lang="en-US" sz="2800" b="1">
                  <a:latin typeface="Calibri" pitchFamily="34" charset="0"/>
                </a:endParaRPr>
              </a:p>
            </p:txBody>
          </p:sp>
          <p:sp>
            <p:nvSpPr>
              <p:cNvPr id="73801"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endParaRPr lang="en-US" sz="2800" b="1">
                  <a:latin typeface="Calibri" pitchFamily="34" charset="0"/>
                </a:endParaRPr>
              </a:p>
            </p:txBody>
          </p:sp>
          <p:sp>
            <p:nvSpPr>
              <p:cNvPr id="73802"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endParaRPr lang="en-US" sz="2800" b="1">
                  <a:latin typeface="Calibri" pitchFamily="34" charset="0"/>
                </a:endParaRPr>
              </a:p>
            </p:txBody>
          </p:sp>
          <p:sp>
            <p:nvSpPr>
              <p:cNvPr id="73803"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endParaRPr lang="en-US" sz="2800" b="1">
                  <a:latin typeface="Calibri" pitchFamily="34" charset="0"/>
                </a:endParaRPr>
              </a:p>
            </p:txBody>
          </p:sp>
          <p:sp>
            <p:nvSpPr>
              <p:cNvPr id="73804"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endParaRPr lang="en-US" sz="2800" b="1">
                  <a:latin typeface="Calibri" pitchFamily="34" charset="0"/>
                </a:endParaRPr>
              </a:p>
            </p:txBody>
          </p:sp>
          <p:sp>
            <p:nvSpPr>
              <p:cNvPr id="73805"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endParaRPr lang="en-US" sz="2800" b="1">
                  <a:latin typeface="Calibri" pitchFamily="34" charset="0"/>
                </a:endParaRPr>
              </a:p>
            </p:txBody>
          </p:sp>
        </p:grpSp>
        <p:sp>
          <p:nvSpPr>
            <p:cNvPr id="73806" name="Line 78"/>
            <p:cNvSpPr>
              <a:spLocks noChangeShapeType="1"/>
            </p:cNvSpPr>
            <p:nvPr/>
          </p:nvSpPr>
          <p:spPr bwMode="auto">
            <a:xfrm>
              <a:off x="990600" y="4953000"/>
              <a:ext cx="7010400" cy="0"/>
            </a:xfrm>
            <a:prstGeom prst="line">
              <a:avLst/>
            </a:prstGeom>
            <a:noFill/>
            <a:ln w="57150">
              <a:solidFill>
                <a:schemeClr val="tx1"/>
              </a:solidFill>
              <a:round/>
              <a:headEnd/>
              <a:tailEnd/>
            </a:ln>
            <a:effectLst/>
          </p:spPr>
          <p:txBody>
            <a:bodyPr anchor="ctr"/>
            <a:lstStyle/>
            <a:p>
              <a:endParaRPr lang="en-US"/>
            </a:p>
          </p:txBody>
        </p:sp>
        <p:sp>
          <p:nvSpPr>
            <p:cNvPr id="73807" name="Rectangle 79"/>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3808" name="Rectangle 80"/>
            <p:cNvSpPr>
              <a:spLocks noChangeArrowheads="1"/>
            </p:cNvSpPr>
            <p:nvPr/>
          </p:nvSpPr>
          <p:spPr bwMode="auto">
            <a:xfrm>
              <a:off x="4495800" y="4038600"/>
              <a:ext cx="152400" cy="152400"/>
            </a:xfrm>
            <a:prstGeom prst="rect">
              <a:avLst/>
            </a:prstGeom>
            <a:solidFill>
              <a:srgbClr val="00CC66"/>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3809" name="Line 81"/>
            <p:cNvSpPr>
              <a:spLocks noChangeShapeType="1"/>
            </p:cNvSpPr>
            <p:nvPr/>
          </p:nvSpPr>
          <p:spPr bwMode="auto">
            <a:xfrm>
              <a:off x="4572000" y="4191000"/>
              <a:ext cx="0" cy="7620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3811" name="Text Box 83"/>
            <p:cNvSpPr txBox="1">
              <a:spLocks noChangeArrowheads="1"/>
            </p:cNvSpPr>
            <p:nvPr/>
          </p:nvSpPr>
          <p:spPr bwMode="auto">
            <a:xfrm>
              <a:off x="5410200" y="4292025"/>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a:latin typeface="Calibri" pitchFamily="34" charset="0"/>
                </a:rPr>
                <a:t>Controller</a:t>
              </a:r>
            </a:p>
          </p:txBody>
        </p:sp>
        <p:sp>
          <p:nvSpPr>
            <p:cNvPr id="73812" name="Text Box 84"/>
            <p:cNvSpPr txBox="1">
              <a:spLocks noChangeArrowheads="1"/>
            </p:cNvSpPr>
            <p:nvPr/>
          </p:nvSpPr>
          <p:spPr bwMode="auto">
            <a:xfrm>
              <a:off x="1219200" y="5344180"/>
              <a:ext cx="4572000" cy="584775"/>
            </a:xfrm>
            <a:prstGeom prst="rect">
              <a:avLst/>
            </a:prstGeom>
            <a:noFill/>
            <a:ln w="19050">
              <a:noFill/>
              <a:miter lim="800000"/>
              <a:headEnd/>
              <a:tailEnd/>
            </a:ln>
            <a:effectLst/>
          </p:spPr>
          <p:txBody>
            <a:bodyPr wrap="square">
              <a:spAutoFit/>
            </a:bodyPr>
            <a:lstStyle/>
            <a:p>
              <a:pPr algn="ctr" eaLnBrk="1" hangingPunct="1">
                <a:spcBef>
                  <a:spcPct val="50000"/>
                </a:spcBef>
              </a:pPr>
              <a:r>
                <a:rPr lang="en-US" sz="3200" b="1" dirty="0">
                  <a:latin typeface="Calibri" pitchFamily="34" charset="0"/>
                </a:rPr>
                <a:t>BNC T-Junction</a:t>
              </a:r>
            </a:p>
          </p:txBody>
        </p:sp>
        <p:sp>
          <p:nvSpPr>
            <p:cNvPr id="73813" name="Text Box 85"/>
            <p:cNvSpPr txBox="1">
              <a:spLocks noChangeArrowheads="1"/>
            </p:cNvSpPr>
            <p:nvPr/>
          </p:nvSpPr>
          <p:spPr bwMode="auto">
            <a:xfrm>
              <a:off x="1828800" y="43434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a:latin typeface="Calibri" pitchFamily="34" charset="0"/>
                </a:rPr>
                <a:t>Transceiver</a:t>
              </a:r>
            </a:p>
          </p:txBody>
        </p:sp>
        <p:sp>
          <p:nvSpPr>
            <p:cNvPr id="73814" name="Line 86"/>
            <p:cNvSpPr>
              <a:spLocks noChangeShapeType="1"/>
            </p:cNvSpPr>
            <p:nvPr/>
          </p:nvSpPr>
          <p:spPr bwMode="auto">
            <a:xfrm flipV="1">
              <a:off x="3733800" y="4191000"/>
              <a:ext cx="762000" cy="2286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3815" name="Line 87"/>
            <p:cNvSpPr>
              <a:spLocks noChangeShapeType="1"/>
            </p:cNvSpPr>
            <p:nvPr/>
          </p:nvSpPr>
          <p:spPr bwMode="auto">
            <a:xfrm flipH="1" flipV="1">
              <a:off x="4800600" y="3962400"/>
              <a:ext cx="1447800" cy="4572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3816" name="Line 88"/>
            <p:cNvSpPr>
              <a:spLocks noChangeShapeType="1"/>
            </p:cNvSpPr>
            <p:nvPr/>
          </p:nvSpPr>
          <p:spPr bwMode="auto">
            <a:xfrm flipH="1">
              <a:off x="3810000" y="5029200"/>
              <a:ext cx="685800" cy="4572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3817" name="Text Box 89"/>
            <p:cNvSpPr txBox="1">
              <a:spLocks noChangeArrowheads="1"/>
            </p:cNvSpPr>
            <p:nvPr/>
          </p:nvSpPr>
          <p:spPr bwMode="auto">
            <a:xfrm>
              <a:off x="5257800" y="53340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smtClean="0">
                  <a:latin typeface="Calibri" pitchFamily="34" charset="0"/>
                </a:rPr>
                <a:t>Ethernet Bus</a:t>
              </a:r>
              <a:endParaRPr lang="en-US" sz="3200" b="1" dirty="0">
                <a:latin typeface="Calibri" pitchFamily="34" charset="0"/>
              </a:endParaRPr>
            </a:p>
          </p:txBody>
        </p:sp>
      </p:grpSp>
      <p:sp>
        <p:nvSpPr>
          <p:cNvPr id="91" name="TextBox 90"/>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Thinnet – 10Base2</a:t>
            </a:r>
            <a:endParaRPr lang="th-TH" sz="4400" b="1" dirty="0" err="1" smtClean="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4800600" y="5172075"/>
            <a:ext cx="3609975" cy="11525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990600" y="5410200"/>
            <a:ext cx="3657600" cy="561975"/>
          </a:xfrm>
          <a:prstGeom prst="rect">
            <a:avLst/>
          </a:prstGeom>
          <a:noFill/>
          <a:ln w="9525">
            <a:noFill/>
            <a:miter lim="800000"/>
            <a:headEnd/>
            <a:tailEnd/>
          </a:ln>
          <a:effectLst/>
        </p:spPr>
      </p:pic>
      <p:sp>
        <p:nvSpPr>
          <p:cNvPr id="96" name="Text Box 83"/>
          <p:cNvSpPr txBox="1">
            <a:spLocks noChangeArrowheads="1"/>
          </p:cNvSpPr>
          <p:nvPr/>
        </p:nvSpPr>
        <p:spPr bwMode="auto">
          <a:xfrm>
            <a:off x="2286000" y="6120825"/>
            <a:ext cx="4724400" cy="584775"/>
          </a:xfrm>
          <a:prstGeom prst="rect">
            <a:avLst/>
          </a:prstGeom>
          <a:noFill/>
          <a:ln w="19050">
            <a:noFill/>
            <a:miter lim="800000"/>
            <a:headEnd/>
            <a:tailEnd/>
          </a:ln>
          <a:effectLst/>
        </p:spPr>
        <p:txBody>
          <a:bodyPr wrap="square">
            <a:spAutoFit/>
          </a:bodyPr>
          <a:lstStyle/>
          <a:p>
            <a:pPr eaLnBrk="1" hangingPunct="1">
              <a:spcBef>
                <a:spcPct val="50000"/>
              </a:spcBef>
            </a:pPr>
            <a:r>
              <a:rPr lang="en-US" sz="3200" b="1" dirty="0" smtClean="0">
                <a:latin typeface="Calibri" pitchFamily="34" charset="0"/>
              </a:rPr>
              <a:t>Segment length &lt; 200m</a:t>
            </a:r>
            <a:endParaRPr lang="en-US" sz="3200" b="1"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err="1" smtClean="0">
                <a:ln>
                  <a:solidFill>
                    <a:prstClr val="black"/>
                  </a:solidFill>
                </a:ln>
                <a:solidFill>
                  <a:prstClr val="white"/>
                </a:solidFill>
                <a:latin typeface="Tahoma" pitchFamily="34" charset="0"/>
                <a:cs typeface="Tahoma" pitchFamily="34" charset="0"/>
              </a:rPr>
              <a:t>Twisted Pair – 10BaseT</a:t>
            </a:r>
            <a:endParaRPr lang="th-TH" sz="4400" b="1" dirty="0" err="1" smtClean="0">
              <a:ln>
                <a:solidFill>
                  <a:prstClr val="black"/>
                </a:solidFill>
              </a:ln>
              <a:solidFill>
                <a:prstClr val="white"/>
              </a:solidFill>
              <a:latin typeface="Tahoma" pitchFamily="34" charset="0"/>
              <a:cs typeface="Tahoma" pitchFamily="34" charset="0"/>
            </a:endParaRPr>
          </a:p>
        </p:txBody>
      </p:sp>
      <p:grpSp>
        <p:nvGrpSpPr>
          <p:cNvPr id="96" name="Group 95"/>
          <p:cNvGrpSpPr/>
          <p:nvPr/>
        </p:nvGrpSpPr>
        <p:grpSpPr>
          <a:xfrm>
            <a:off x="57638" y="1371600"/>
            <a:ext cx="8095762" cy="3733800"/>
            <a:chOff x="-2152162" y="1295400"/>
            <a:chExt cx="8095762" cy="3733800"/>
          </a:xfrm>
        </p:grpSpPr>
        <p:grpSp>
          <p:nvGrpSpPr>
            <p:cNvPr id="93" name="Group 92"/>
            <p:cNvGrpSpPr/>
            <p:nvPr/>
          </p:nvGrpSpPr>
          <p:grpSpPr>
            <a:xfrm>
              <a:off x="228600" y="1295400"/>
              <a:ext cx="5715000" cy="3733800"/>
              <a:chOff x="2438400" y="2743200"/>
              <a:chExt cx="5715000" cy="3733800"/>
            </a:xfrm>
          </p:grpSpPr>
          <p:sp>
            <p:nvSpPr>
              <p:cNvPr id="74832" name="Text Box 80"/>
              <p:cNvSpPr txBox="1">
                <a:spLocks noChangeArrowheads="1"/>
              </p:cNvSpPr>
              <p:nvPr/>
            </p:nvSpPr>
            <p:spPr bwMode="auto">
              <a:xfrm>
                <a:off x="5486400" y="3429000"/>
                <a:ext cx="2667000" cy="584775"/>
              </a:xfrm>
              <a:prstGeom prst="rect">
                <a:avLst/>
              </a:prstGeom>
              <a:noFill/>
              <a:ln w="19050">
                <a:noFill/>
                <a:miter lim="800000"/>
                <a:headEnd/>
                <a:tailEnd/>
              </a:ln>
              <a:effectLst/>
            </p:spPr>
            <p:txBody>
              <a:bodyPr>
                <a:spAutoFit/>
              </a:bodyPr>
              <a:lstStyle/>
              <a:p>
                <a:pPr algn="ctr" eaLnBrk="1" hangingPunct="1">
                  <a:spcBef>
                    <a:spcPct val="50000"/>
                  </a:spcBef>
                </a:pPr>
                <a:r>
                  <a:rPr lang="en-US" sz="3200" b="1" dirty="0">
                    <a:latin typeface="Calibri" pitchFamily="34" charset="0"/>
                  </a:rPr>
                  <a:t>Controller</a:t>
                </a:r>
              </a:p>
            </p:txBody>
          </p:sp>
          <p:sp>
            <p:nvSpPr>
              <p:cNvPr id="74834" name="Text Box 82"/>
              <p:cNvSpPr txBox="1">
                <a:spLocks noChangeArrowheads="1"/>
              </p:cNvSpPr>
              <p:nvPr/>
            </p:nvSpPr>
            <p:spPr bwMode="auto">
              <a:xfrm>
                <a:off x="2438400" y="5892225"/>
                <a:ext cx="4876800" cy="584775"/>
              </a:xfrm>
              <a:prstGeom prst="rect">
                <a:avLst/>
              </a:prstGeom>
              <a:noFill/>
              <a:ln w="19050">
                <a:noFill/>
                <a:miter lim="800000"/>
                <a:headEnd/>
                <a:tailEnd/>
              </a:ln>
              <a:effectLst/>
            </p:spPr>
            <p:txBody>
              <a:bodyPr wrap="square">
                <a:spAutoFit/>
              </a:bodyPr>
              <a:lstStyle/>
              <a:p>
                <a:pPr algn="ctr" eaLnBrk="1" hangingPunct="1">
                  <a:spcBef>
                    <a:spcPct val="50000"/>
                  </a:spcBef>
                </a:pPr>
                <a:r>
                  <a:rPr lang="en-US" sz="3200" b="1" dirty="0" smtClean="0">
                    <a:ln>
                      <a:solidFill>
                        <a:schemeClr val="tx1"/>
                      </a:solidFill>
                    </a:ln>
                    <a:solidFill>
                      <a:schemeClr val="accent2"/>
                    </a:solidFill>
                    <a:latin typeface="Calibri" pitchFamily="34" charset="0"/>
                  </a:rPr>
                  <a:t>Hub: </a:t>
                </a:r>
                <a:r>
                  <a:rPr lang="en-US" sz="3200" b="1" dirty="0" smtClean="0">
                    <a:latin typeface="Calibri" pitchFamily="34" charset="0"/>
                  </a:rPr>
                  <a:t>multi-port repeater</a:t>
                </a:r>
                <a:endParaRPr lang="en-US" sz="3200" b="1" dirty="0">
                  <a:latin typeface="Calibri" pitchFamily="34" charset="0"/>
                </a:endParaRPr>
              </a:p>
            </p:txBody>
          </p:sp>
          <p:grpSp>
            <p:nvGrpSpPr>
              <p:cNvPr id="92" name="Group 91"/>
              <p:cNvGrpSpPr/>
              <p:nvPr/>
            </p:nvGrpSpPr>
            <p:grpSpPr>
              <a:xfrm>
                <a:off x="3352800" y="2743200"/>
                <a:ext cx="3048000" cy="2971800"/>
                <a:chOff x="3352800" y="2743200"/>
                <a:chExt cx="3048000" cy="2971800"/>
              </a:xfrm>
            </p:grpSpPr>
            <p:grpSp>
              <p:nvGrpSpPr>
                <p:cNvPr id="2" name="Group 3"/>
                <p:cNvGrpSpPr>
                  <a:grpSpLocks/>
                </p:cNvGrpSpPr>
                <p:nvPr/>
              </p:nvGrpSpPr>
              <p:grpSpPr bwMode="auto">
                <a:xfrm>
                  <a:off x="4038600" y="2743200"/>
                  <a:ext cx="1049338" cy="1344613"/>
                  <a:chOff x="2532" y="1747"/>
                  <a:chExt cx="661" cy="847"/>
                </a:xfrm>
              </p:grpSpPr>
              <p:sp>
                <p:nvSpPr>
                  <p:cNvPr id="74756" name="Freeform 4"/>
                  <p:cNvSpPr>
                    <a:spLocks/>
                  </p:cNvSpPr>
                  <p:nvPr/>
                </p:nvSpPr>
                <p:spPr bwMode="auto">
                  <a:xfrm>
                    <a:off x="2532" y="2259"/>
                    <a:ext cx="661" cy="335"/>
                  </a:xfrm>
                  <a:custGeom>
                    <a:avLst/>
                    <a:gdLst/>
                    <a:ahLst/>
                    <a:cxnLst>
                      <a:cxn ang="0">
                        <a:pos x="62" y="83"/>
                      </a:cxn>
                      <a:cxn ang="0">
                        <a:pos x="16" y="188"/>
                      </a:cxn>
                      <a:cxn ang="0">
                        <a:pos x="2" y="247"/>
                      </a:cxn>
                      <a:cxn ang="0">
                        <a:pos x="0" y="665"/>
                      </a:cxn>
                      <a:cxn ang="0">
                        <a:pos x="1323" y="669"/>
                      </a:cxn>
                      <a:cxn ang="0">
                        <a:pos x="1323" y="236"/>
                      </a:cxn>
                      <a:cxn ang="0">
                        <a:pos x="1300" y="160"/>
                      </a:cxn>
                      <a:cxn ang="0">
                        <a:pos x="1211" y="0"/>
                      </a:cxn>
                      <a:cxn ang="0">
                        <a:pos x="83" y="0"/>
                      </a:cxn>
                      <a:cxn ang="0">
                        <a:pos x="80" y="12"/>
                      </a:cxn>
                      <a:cxn ang="0">
                        <a:pos x="73" y="38"/>
                      </a:cxn>
                      <a:cxn ang="0">
                        <a:pos x="66" y="66"/>
                      </a:cxn>
                      <a:cxn ang="0">
                        <a:pos x="62" y="83"/>
                      </a:cxn>
                    </a:cxnLst>
                    <a:rect l="0" t="0" r="r" b="b"/>
                    <a:pathLst>
                      <a:path w="1323" h="669">
                        <a:moveTo>
                          <a:pt x="62" y="83"/>
                        </a:moveTo>
                        <a:lnTo>
                          <a:pt x="16" y="188"/>
                        </a:lnTo>
                        <a:lnTo>
                          <a:pt x="2" y="247"/>
                        </a:lnTo>
                        <a:lnTo>
                          <a:pt x="0" y="665"/>
                        </a:lnTo>
                        <a:lnTo>
                          <a:pt x="1323" y="669"/>
                        </a:lnTo>
                        <a:lnTo>
                          <a:pt x="1323" y="236"/>
                        </a:lnTo>
                        <a:lnTo>
                          <a:pt x="1300" y="160"/>
                        </a:lnTo>
                        <a:lnTo>
                          <a:pt x="1211" y="0"/>
                        </a:lnTo>
                        <a:lnTo>
                          <a:pt x="83" y="0"/>
                        </a:lnTo>
                        <a:lnTo>
                          <a:pt x="80" y="12"/>
                        </a:lnTo>
                        <a:lnTo>
                          <a:pt x="73" y="38"/>
                        </a:lnTo>
                        <a:lnTo>
                          <a:pt x="66" y="66"/>
                        </a:lnTo>
                        <a:lnTo>
                          <a:pt x="62" y="83"/>
                        </a:lnTo>
                        <a:close/>
                      </a:path>
                    </a:pathLst>
                  </a:custGeom>
                  <a:solidFill>
                    <a:srgbClr val="002B4C"/>
                  </a:solidFill>
                  <a:ln w="9525">
                    <a:noFill/>
                    <a:round/>
                    <a:headEnd/>
                    <a:tailEnd/>
                  </a:ln>
                </p:spPr>
                <p:txBody>
                  <a:bodyPr/>
                  <a:lstStyle/>
                  <a:p>
                    <a:endParaRPr lang="en-US" sz="3200" b="1">
                      <a:latin typeface="Calibri" pitchFamily="34" charset="0"/>
                    </a:endParaRPr>
                  </a:p>
                </p:txBody>
              </p:sp>
              <p:sp>
                <p:nvSpPr>
                  <p:cNvPr id="74757" name="Freeform 5"/>
                  <p:cNvSpPr>
                    <a:spLocks/>
                  </p:cNvSpPr>
                  <p:nvPr/>
                </p:nvSpPr>
                <p:spPr bwMode="auto">
                  <a:xfrm>
                    <a:off x="2655" y="2305"/>
                    <a:ext cx="435" cy="36"/>
                  </a:xfrm>
                  <a:custGeom>
                    <a:avLst/>
                    <a:gdLst/>
                    <a:ahLst/>
                    <a:cxnLst>
                      <a:cxn ang="0">
                        <a:pos x="33" y="0"/>
                      </a:cxn>
                      <a:cxn ang="0">
                        <a:pos x="0" y="45"/>
                      </a:cxn>
                      <a:cxn ang="0">
                        <a:pos x="79" y="62"/>
                      </a:cxn>
                      <a:cxn ang="0">
                        <a:pos x="106" y="64"/>
                      </a:cxn>
                      <a:cxn ang="0">
                        <a:pos x="133" y="65"/>
                      </a:cxn>
                      <a:cxn ang="0">
                        <a:pos x="161" y="66"/>
                      </a:cxn>
                      <a:cxn ang="0">
                        <a:pos x="187" y="67"/>
                      </a:cxn>
                      <a:cxn ang="0">
                        <a:pos x="215" y="68"/>
                      </a:cxn>
                      <a:cxn ang="0">
                        <a:pos x="243" y="69"/>
                      </a:cxn>
                      <a:cxn ang="0">
                        <a:pos x="270" y="70"/>
                      </a:cxn>
                      <a:cxn ang="0">
                        <a:pos x="297" y="70"/>
                      </a:cxn>
                      <a:cxn ang="0">
                        <a:pos x="325" y="72"/>
                      </a:cxn>
                      <a:cxn ang="0">
                        <a:pos x="351" y="72"/>
                      </a:cxn>
                      <a:cxn ang="0">
                        <a:pos x="379" y="72"/>
                      </a:cxn>
                      <a:cxn ang="0">
                        <a:pos x="405" y="73"/>
                      </a:cxn>
                      <a:cxn ang="0">
                        <a:pos x="432" y="73"/>
                      </a:cxn>
                      <a:cxn ang="0">
                        <a:pos x="458" y="73"/>
                      </a:cxn>
                      <a:cxn ang="0">
                        <a:pos x="485" y="73"/>
                      </a:cxn>
                      <a:cxn ang="0">
                        <a:pos x="510" y="72"/>
                      </a:cxn>
                      <a:cxn ang="0">
                        <a:pos x="535" y="72"/>
                      </a:cxn>
                      <a:cxn ang="0">
                        <a:pos x="561" y="70"/>
                      </a:cxn>
                      <a:cxn ang="0">
                        <a:pos x="586" y="70"/>
                      </a:cxn>
                      <a:cxn ang="0">
                        <a:pos x="610" y="69"/>
                      </a:cxn>
                      <a:cxn ang="0">
                        <a:pos x="636" y="68"/>
                      </a:cxn>
                      <a:cxn ang="0">
                        <a:pos x="659" y="67"/>
                      </a:cxn>
                      <a:cxn ang="0">
                        <a:pos x="683" y="66"/>
                      </a:cxn>
                      <a:cxn ang="0">
                        <a:pos x="706" y="64"/>
                      </a:cxn>
                      <a:cxn ang="0">
                        <a:pos x="728" y="62"/>
                      </a:cxn>
                      <a:cxn ang="0">
                        <a:pos x="750" y="60"/>
                      </a:cxn>
                      <a:cxn ang="0">
                        <a:pos x="772" y="58"/>
                      </a:cxn>
                      <a:cxn ang="0">
                        <a:pos x="792" y="57"/>
                      </a:cxn>
                      <a:cxn ang="0">
                        <a:pos x="812" y="53"/>
                      </a:cxn>
                      <a:cxn ang="0">
                        <a:pos x="833" y="51"/>
                      </a:cxn>
                      <a:cxn ang="0">
                        <a:pos x="851" y="49"/>
                      </a:cxn>
                      <a:cxn ang="0">
                        <a:pos x="870" y="45"/>
                      </a:cxn>
                      <a:cxn ang="0">
                        <a:pos x="832" y="0"/>
                      </a:cxn>
                      <a:cxn ang="0">
                        <a:pos x="33" y="0"/>
                      </a:cxn>
                    </a:cxnLst>
                    <a:rect l="0" t="0" r="r" b="b"/>
                    <a:pathLst>
                      <a:path w="870" h="73">
                        <a:moveTo>
                          <a:pt x="33" y="0"/>
                        </a:moveTo>
                        <a:lnTo>
                          <a:pt x="0" y="45"/>
                        </a:lnTo>
                        <a:lnTo>
                          <a:pt x="79" y="62"/>
                        </a:lnTo>
                        <a:lnTo>
                          <a:pt x="106" y="64"/>
                        </a:lnTo>
                        <a:lnTo>
                          <a:pt x="133" y="65"/>
                        </a:lnTo>
                        <a:lnTo>
                          <a:pt x="161" y="66"/>
                        </a:lnTo>
                        <a:lnTo>
                          <a:pt x="187" y="67"/>
                        </a:lnTo>
                        <a:lnTo>
                          <a:pt x="215" y="68"/>
                        </a:lnTo>
                        <a:lnTo>
                          <a:pt x="243" y="69"/>
                        </a:lnTo>
                        <a:lnTo>
                          <a:pt x="270" y="70"/>
                        </a:lnTo>
                        <a:lnTo>
                          <a:pt x="297" y="70"/>
                        </a:lnTo>
                        <a:lnTo>
                          <a:pt x="325" y="72"/>
                        </a:lnTo>
                        <a:lnTo>
                          <a:pt x="351" y="72"/>
                        </a:lnTo>
                        <a:lnTo>
                          <a:pt x="379" y="72"/>
                        </a:lnTo>
                        <a:lnTo>
                          <a:pt x="405" y="73"/>
                        </a:lnTo>
                        <a:lnTo>
                          <a:pt x="432" y="73"/>
                        </a:lnTo>
                        <a:lnTo>
                          <a:pt x="458" y="73"/>
                        </a:lnTo>
                        <a:lnTo>
                          <a:pt x="485" y="73"/>
                        </a:lnTo>
                        <a:lnTo>
                          <a:pt x="510" y="72"/>
                        </a:lnTo>
                        <a:lnTo>
                          <a:pt x="535" y="72"/>
                        </a:lnTo>
                        <a:lnTo>
                          <a:pt x="561" y="70"/>
                        </a:lnTo>
                        <a:lnTo>
                          <a:pt x="586" y="70"/>
                        </a:lnTo>
                        <a:lnTo>
                          <a:pt x="610" y="69"/>
                        </a:lnTo>
                        <a:lnTo>
                          <a:pt x="636" y="68"/>
                        </a:lnTo>
                        <a:lnTo>
                          <a:pt x="659" y="67"/>
                        </a:lnTo>
                        <a:lnTo>
                          <a:pt x="683" y="66"/>
                        </a:lnTo>
                        <a:lnTo>
                          <a:pt x="706" y="64"/>
                        </a:lnTo>
                        <a:lnTo>
                          <a:pt x="728" y="62"/>
                        </a:lnTo>
                        <a:lnTo>
                          <a:pt x="750" y="60"/>
                        </a:lnTo>
                        <a:lnTo>
                          <a:pt x="772" y="58"/>
                        </a:lnTo>
                        <a:lnTo>
                          <a:pt x="792" y="57"/>
                        </a:lnTo>
                        <a:lnTo>
                          <a:pt x="812" y="53"/>
                        </a:lnTo>
                        <a:lnTo>
                          <a:pt x="833" y="51"/>
                        </a:lnTo>
                        <a:lnTo>
                          <a:pt x="851" y="49"/>
                        </a:lnTo>
                        <a:lnTo>
                          <a:pt x="870" y="45"/>
                        </a:lnTo>
                        <a:lnTo>
                          <a:pt x="832" y="0"/>
                        </a:lnTo>
                        <a:lnTo>
                          <a:pt x="33" y="0"/>
                        </a:lnTo>
                        <a:close/>
                      </a:path>
                    </a:pathLst>
                  </a:custGeom>
                  <a:solidFill>
                    <a:srgbClr val="000F23"/>
                  </a:solidFill>
                  <a:ln w="9525">
                    <a:noFill/>
                    <a:round/>
                    <a:headEnd/>
                    <a:tailEnd/>
                  </a:ln>
                </p:spPr>
                <p:txBody>
                  <a:bodyPr/>
                  <a:lstStyle/>
                  <a:p>
                    <a:endParaRPr lang="en-US" sz="3200" b="1">
                      <a:latin typeface="Calibri" pitchFamily="34" charset="0"/>
                    </a:endParaRPr>
                  </a:p>
                </p:txBody>
              </p:sp>
              <p:sp>
                <p:nvSpPr>
                  <p:cNvPr id="74758" name="Freeform 6"/>
                  <p:cNvSpPr>
                    <a:spLocks/>
                  </p:cNvSpPr>
                  <p:nvPr/>
                </p:nvSpPr>
                <p:spPr bwMode="auto">
                  <a:xfrm>
                    <a:off x="2547" y="1747"/>
                    <a:ext cx="624" cy="567"/>
                  </a:xfrm>
                  <a:custGeom>
                    <a:avLst/>
                    <a:gdLst/>
                    <a:ahLst/>
                    <a:cxnLst>
                      <a:cxn ang="0">
                        <a:pos x="0" y="1087"/>
                      </a:cxn>
                      <a:cxn ang="0">
                        <a:pos x="58" y="1097"/>
                      </a:cxn>
                      <a:cxn ang="0">
                        <a:pos x="123" y="1106"/>
                      </a:cxn>
                      <a:cxn ang="0">
                        <a:pos x="197" y="1114"/>
                      </a:cxn>
                      <a:cxn ang="0">
                        <a:pos x="278" y="1121"/>
                      </a:cxn>
                      <a:cxn ang="0">
                        <a:pos x="363" y="1127"/>
                      </a:cxn>
                      <a:cxn ang="0">
                        <a:pos x="452" y="1131"/>
                      </a:cxn>
                      <a:cxn ang="0">
                        <a:pos x="543" y="1135"/>
                      </a:cxn>
                      <a:cxn ang="0">
                        <a:pos x="636" y="1136"/>
                      </a:cxn>
                      <a:cxn ang="0">
                        <a:pos x="727" y="1136"/>
                      </a:cxn>
                      <a:cxn ang="0">
                        <a:pos x="818" y="1133"/>
                      </a:cxn>
                      <a:cxn ang="0">
                        <a:pos x="906" y="1129"/>
                      </a:cxn>
                      <a:cxn ang="0">
                        <a:pos x="988" y="1122"/>
                      </a:cxn>
                      <a:cxn ang="0">
                        <a:pos x="1065" y="1113"/>
                      </a:cxn>
                      <a:cxn ang="0">
                        <a:pos x="1135" y="1100"/>
                      </a:cxn>
                      <a:cxn ang="0">
                        <a:pos x="1196" y="1085"/>
                      </a:cxn>
                      <a:cxn ang="0">
                        <a:pos x="1248" y="1067"/>
                      </a:cxn>
                      <a:cxn ang="0">
                        <a:pos x="1238" y="4"/>
                      </a:cxn>
                      <a:cxn ang="0">
                        <a:pos x="1203" y="4"/>
                      </a:cxn>
                      <a:cxn ang="0">
                        <a:pos x="1155" y="4"/>
                      </a:cxn>
                      <a:cxn ang="0">
                        <a:pos x="1091" y="3"/>
                      </a:cxn>
                      <a:cxn ang="0">
                        <a:pos x="1019" y="3"/>
                      </a:cxn>
                      <a:cxn ang="0">
                        <a:pos x="936" y="1"/>
                      </a:cxn>
                      <a:cxn ang="0">
                        <a:pos x="846" y="0"/>
                      </a:cxn>
                      <a:cxn ang="0">
                        <a:pos x="750" y="0"/>
                      </a:cxn>
                      <a:cxn ang="0">
                        <a:pos x="652" y="0"/>
                      </a:cxn>
                      <a:cxn ang="0">
                        <a:pos x="552" y="0"/>
                      </a:cxn>
                      <a:cxn ang="0">
                        <a:pos x="452" y="1"/>
                      </a:cxn>
                      <a:cxn ang="0">
                        <a:pos x="355" y="3"/>
                      </a:cxn>
                      <a:cxn ang="0">
                        <a:pos x="262" y="6"/>
                      </a:cxn>
                      <a:cxn ang="0">
                        <a:pos x="175" y="10"/>
                      </a:cxn>
                      <a:cxn ang="0">
                        <a:pos x="97" y="14"/>
                      </a:cxn>
                      <a:cxn ang="0">
                        <a:pos x="30" y="21"/>
                      </a:cxn>
                    </a:cxnLst>
                    <a:rect l="0" t="0" r="r" b="b"/>
                    <a:pathLst>
                      <a:path w="1248" h="1136">
                        <a:moveTo>
                          <a:pt x="0" y="25"/>
                        </a:moveTo>
                        <a:lnTo>
                          <a:pt x="0" y="1087"/>
                        </a:lnTo>
                        <a:lnTo>
                          <a:pt x="28" y="1092"/>
                        </a:lnTo>
                        <a:lnTo>
                          <a:pt x="58" y="1097"/>
                        </a:lnTo>
                        <a:lnTo>
                          <a:pt x="89" y="1101"/>
                        </a:lnTo>
                        <a:lnTo>
                          <a:pt x="123" y="1106"/>
                        </a:lnTo>
                        <a:lnTo>
                          <a:pt x="159" y="1109"/>
                        </a:lnTo>
                        <a:lnTo>
                          <a:pt x="197" y="1114"/>
                        </a:lnTo>
                        <a:lnTo>
                          <a:pt x="236" y="1117"/>
                        </a:lnTo>
                        <a:lnTo>
                          <a:pt x="278" y="1121"/>
                        </a:lnTo>
                        <a:lnTo>
                          <a:pt x="319" y="1124"/>
                        </a:lnTo>
                        <a:lnTo>
                          <a:pt x="363" y="1127"/>
                        </a:lnTo>
                        <a:lnTo>
                          <a:pt x="407" y="1129"/>
                        </a:lnTo>
                        <a:lnTo>
                          <a:pt x="452" y="1131"/>
                        </a:lnTo>
                        <a:lnTo>
                          <a:pt x="498" y="1133"/>
                        </a:lnTo>
                        <a:lnTo>
                          <a:pt x="543" y="1135"/>
                        </a:lnTo>
                        <a:lnTo>
                          <a:pt x="590" y="1136"/>
                        </a:lnTo>
                        <a:lnTo>
                          <a:pt x="636" y="1136"/>
                        </a:lnTo>
                        <a:lnTo>
                          <a:pt x="682" y="1136"/>
                        </a:lnTo>
                        <a:lnTo>
                          <a:pt x="727" y="1136"/>
                        </a:lnTo>
                        <a:lnTo>
                          <a:pt x="773" y="1135"/>
                        </a:lnTo>
                        <a:lnTo>
                          <a:pt x="818" y="1133"/>
                        </a:lnTo>
                        <a:lnTo>
                          <a:pt x="862" y="1131"/>
                        </a:lnTo>
                        <a:lnTo>
                          <a:pt x="906" y="1129"/>
                        </a:lnTo>
                        <a:lnTo>
                          <a:pt x="947" y="1127"/>
                        </a:lnTo>
                        <a:lnTo>
                          <a:pt x="988" y="1122"/>
                        </a:lnTo>
                        <a:lnTo>
                          <a:pt x="1028" y="1117"/>
                        </a:lnTo>
                        <a:lnTo>
                          <a:pt x="1065" y="1113"/>
                        </a:lnTo>
                        <a:lnTo>
                          <a:pt x="1101" y="1107"/>
                        </a:lnTo>
                        <a:lnTo>
                          <a:pt x="1135" y="1100"/>
                        </a:lnTo>
                        <a:lnTo>
                          <a:pt x="1167" y="1093"/>
                        </a:lnTo>
                        <a:lnTo>
                          <a:pt x="1196" y="1085"/>
                        </a:lnTo>
                        <a:lnTo>
                          <a:pt x="1224" y="1076"/>
                        </a:lnTo>
                        <a:lnTo>
                          <a:pt x="1248" y="1067"/>
                        </a:lnTo>
                        <a:lnTo>
                          <a:pt x="1248" y="4"/>
                        </a:lnTo>
                        <a:lnTo>
                          <a:pt x="1238" y="4"/>
                        </a:lnTo>
                        <a:lnTo>
                          <a:pt x="1223" y="4"/>
                        </a:lnTo>
                        <a:lnTo>
                          <a:pt x="1203" y="4"/>
                        </a:lnTo>
                        <a:lnTo>
                          <a:pt x="1180" y="4"/>
                        </a:lnTo>
                        <a:lnTo>
                          <a:pt x="1155" y="4"/>
                        </a:lnTo>
                        <a:lnTo>
                          <a:pt x="1125" y="4"/>
                        </a:lnTo>
                        <a:lnTo>
                          <a:pt x="1091" y="3"/>
                        </a:lnTo>
                        <a:lnTo>
                          <a:pt x="1057" y="3"/>
                        </a:lnTo>
                        <a:lnTo>
                          <a:pt x="1019" y="3"/>
                        </a:lnTo>
                        <a:lnTo>
                          <a:pt x="978" y="1"/>
                        </a:lnTo>
                        <a:lnTo>
                          <a:pt x="936" y="1"/>
                        </a:lnTo>
                        <a:lnTo>
                          <a:pt x="892" y="1"/>
                        </a:lnTo>
                        <a:lnTo>
                          <a:pt x="846" y="0"/>
                        </a:lnTo>
                        <a:lnTo>
                          <a:pt x="799" y="0"/>
                        </a:lnTo>
                        <a:lnTo>
                          <a:pt x="750" y="0"/>
                        </a:lnTo>
                        <a:lnTo>
                          <a:pt x="702" y="0"/>
                        </a:lnTo>
                        <a:lnTo>
                          <a:pt x="652" y="0"/>
                        </a:lnTo>
                        <a:lnTo>
                          <a:pt x="602" y="0"/>
                        </a:lnTo>
                        <a:lnTo>
                          <a:pt x="552" y="0"/>
                        </a:lnTo>
                        <a:lnTo>
                          <a:pt x="501" y="0"/>
                        </a:lnTo>
                        <a:lnTo>
                          <a:pt x="452" y="1"/>
                        </a:lnTo>
                        <a:lnTo>
                          <a:pt x="403" y="1"/>
                        </a:lnTo>
                        <a:lnTo>
                          <a:pt x="355" y="3"/>
                        </a:lnTo>
                        <a:lnTo>
                          <a:pt x="308" y="4"/>
                        </a:lnTo>
                        <a:lnTo>
                          <a:pt x="262" y="6"/>
                        </a:lnTo>
                        <a:lnTo>
                          <a:pt x="218" y="7"/>
                        </a:lnTo>
                        <a:lnTo>
                          <a:pt x="175" y="10"/>
                        </a:lnTo>
                        <a:lnTo>
                          <a:pt x="135" y="12"/>
                        </a:lnTo>
                        <a:lnTo>
                          <a:pt x="97" y="14"/>
                        </a:lnTo>
                        <a:lnTo>
                          <a:pt x="62" y="18"/>
                        </a:lnTo>
                        <a:lnTo>
                          <a:pt x="30" y="21"/>
                        </a:lnTo>
                        <a:lnTo>
                          <a:pt x="0" y="25"/>
                        </a:lnTo>
                        <a:close/>
                      </a:path>
                    </a:pathLst>
                  </a:custGeom>
                  <a:solidFill>
                    <a:srgbClr val="967044"/>
                  </a:solidFill>
                  <a:ln w="9525">
                    <a:noFill/>
                    <a:round/>
                    <a:headEnd/>
                    <a:tailEnd/>
                  </a:ln>
                </p:spPr>
                <p:txBody>
                  <a:bodyPr/>
                  <a:lstStyle/>
                  <a:p>
                    <a:endParaRPr lang="en-US" sz="3200" b="1">
                      <a:latin typeface="Calibri" pitchFamily="34" charset="0"/>
                    </a:endParaRPr>
                  </a:p>
                </p:txBody>
              </p:sp>
              <p:sp>
                <p:nvSpPr>
                  <p:cNvPr id="74759" name="Freeform 7"/>
                  <p:cNvSpPr>
                    <a:spLocks/>
                  </p:cNvSpPr>
                  <p:nvPr/>
                </p:nvSpPr>
                <p:spPr bwMode="auto">
                  <a:xfrm>
                    <a:off x="2547" y="1747"/>
                    <a:ext cx="603" cy="533"/>
                  </a:xfrm>
                  <a:custGeom>
                    <a:avLst/>
                    <a:gdLst/>
                    <a:ahLst/>
                    <a:cxnLst>
                      <a:cxn ang="0">
                        <a:pos x="0" y="273"/>
                      </a:cxn>
                      <a:cxn ang="0">
                        <a:pos x="0" y="772"/>
                      </a:cxn>
                      <a:cxn ang="0">
                        <a:pos x="27" y="1026"/>
                      </a:cxn>
                      <a:cxn ang="0">
                        <a:pos x="85" y="1034"/>
                      </a:cxn>
                      <a:cxn ang="0">
                        <a:pos x="153" y="1042"/>
                      </a:cxn>
                      <a:cxn ang="0">
                        <a:pos x="228" y="1049"/>
                      </a:cxn>
                      <a:cxn ang="0">
                        <a:pos x="308" y="1056"/>
                      </a:cxn>
                      <a:cxn ang="0">
                        <a:pos x="393" y="1061"/>
                      </a:cxn>
                      <a:cxn ang="0">
                        <a:pos x="480" y="1064"/>
                      </a:cxn>
                      <a:cxn ang="0">
                        <a:pos x="569" y="1067"/>
                      </a:cxn>
                      <a:cxn ang="0">
                        <a:pos x="658" y="1068"/>
                      </a:cxn>
                      <a:cxn ang="0">
                        <a:pos x="747" y="1067"/>
                      </a:cxn>
                      <a:cxn ang="0">
                        <a:pos x="833" y="1063"/>
                      </a:cxn>
                      <a:cxn ang="0">
                        <a:pos x="915" y="1057"/>
                      </a:cxn>
                      <a:cxn ang="0">
                        <a:pos x="993" y="1051"/>
                      </a:cxn>
                      <a:cxn ang="0">
                        <a:pos x="1065" y="1040"/>
                      </a:cxn>
                      <a:cxn ang="0">
                        <a:pos x="1128" y="1028"/>
                      </a:cxn>
                      <a:cxn ang="0">
                        <a:pos x="1182" y="1011"/>
                      </a:cxn>
                      <a:cxn ang="0">
                        <a:pos x="1207" y="752"/>
                      </a:cxn>
                      <a:cxn ang="0">
                        <a:pos x="1207" y="254"/>
                      </a:cxn>
                      <a:cxn ang="0">
                        <a:pos x="1196" y="5"/>
                      </a:cxn>
                      <a:cxn ang="0">
                        <a:pos x="1162" y="5"/>
                      </a:cxn>
                      <a:cxn ang="0">
                        <a:pos x="1114" y="5"/>
                      </a:cxn>
                      <a:cxn ang="0">
                        <a:pos x="1053" y="4"/>
                      </a:cxn>
                      <a:cxn ang="0">
                        <a:pos x="982" y="3"/>
                      </a:cxn>
                      <a:cxn ang="0">
                        <a:pos x="902" y="1"/>
                      </a:cxn>
                      <a:cxn ang="0">
                        <a:pos x="816" y="1"/>
                      </a:cxn>
                      <a:cxn ang="0">
                        <a:pos x="724" y="0"/>
                      </a:cxn>
                      <a:cxn ang="0">
                        <a:pos x="628" y="0"/>
                      </a:cxn>
                      <a:cxn ang="0">
                        <a:pos x="533" y="0"/>
                      </a:cxn>
                      <a:cxn ang="0">
                        <a:pos x="436" y="1"/>
                      </a:cxn>
                      <a:cxn ang="0">
                        <a:pos x="342" y="3"/>
                      </a:cxn>
                      <a:cxn ang="0">
                        <a:pos x="253" y="6"/>
                      </a:cxn>
                      <a:cxn ang="0">
                        <a:pos x="170" y="10"/>
                      </a:cxn>
                      <a:cxn ang="0">
                        <a:pos x="95" y="14"/>
                      </a:cxn>
                      <a:cxn ang="0">
                        <a:pos x="29" y="20"/>
                      </a:cxn>
                    </a:cxnLst>
                    <a:rect l="0" t="0" r="r" b="b"/>
                    <a:pathLst>
                      <a:path w="1207" h="1068">
                        <a:moveTo>
                          <a:pt x="0" y="23"/>
                        </a:moveTo>
                        <a:lnTo>
                          <a:pt x="0" y="273"/>
                        </a:lnTo>
                        <a:lnTo>
                          <a:pt x="0" y="522"/>
                        </a:lnTo>
                        <a:lnTo>
                          <a:pt x="0" y="772"/>
                        </a:lnTo>
                        <a:lnTo>
                          <a:pt x="0" y="1022"/>
                        </a:lnTo>
                        <a:lnTo>
                          <a:pt x="27" y="1026"/>
                        </a:lnTo>
                        <a:lnTo>
                          <a:pt x="56" y="1031"/>
                        </a:lnTo>
                        <a:lnTo>
                          <a:pt x="85" y="1034"/>
                        </a:lnTo>
                        <a:lnTo>
                          <a:pt x="119" y="1039"/>
                        </a:lnTo>
                        <a:lnTo>
                          <a:pt x="153" y="1042"/>
                        </a:lnTo>
                        <a:lnTo>
                          <a:pt x="190" y="1046"/>
                        </a:lnTo>
                        <a:lnTo>
                          <a:pt x="228" y="1049"/>
                        </a:lnTo>
                        <a:lnTo>
                          <a:pt x="268" y="1053"/>
                        </a:lnTo>
                        <a:lnTo>
                          <a:pt x="308" y="1056"/>
                        </a:lnTo>
                        <a:lnTo>
                          <a:pt x="350" y="1059"/>
                        </a:lnTo>
                        <a:lnTo>
                          <a:pt x="393" y="1061"/>
                        </a:lnTo>
                        <a:lnTo>
                          <a:pt x="436" y="1063"/>
                        </a:lnTo>
                        <a:lnTo>
                          <a:pt x="480" y="1064"/>
                        </a:lnTo>
                        <a:lnTo>
                          <a:pt x="524" y="1067"/>
                        </a:lnTo>
                        <a:lnTo>
                          <a:pt x="569" y="1067"/>
                        </a:lnTo>
                        <a:lnTo>
                          <a:pt x="614" y="1068"/>
                        </a:lnTo>
                        <a:lnTo>
                          <a:pt x="658" y="1068"/>
                        </a:lnTo>
                        <a:lnTo>
                          <a:pt x="703" y="1068"/>
                        </a:lnTo>
                        <a:lnTo>
                          <a:pt x="747" y="1067"/>
                        </a:lnTo>
                        <a:lnTo>
                          <a:pt x="791" y="1066"/>
                        </a:lnTo>
                        <a:lnTo>
                          <a:pt x="833" y="1063"/>
                        </a:lnTo>
                        <a:lnTo>
                          <a:pt x="875" y="1061"/>
                        </a:lnTo>
                        <a:lnTo>
                          <a:pt x="915" y="1057"/>
                        </a:lnTo>
                        <a:lnTo>
                          <a:pt x="955" y="1054"/>
                        </a:lnTo>
                        <a:lnTo>
                          <a:pt x="993" y="1051"/>
                        </a:lnTo>
                        <a:lnTo>
                          <a:pt x="1029" y="1045"/>
                        </a:lnTo>
                        <a:lnTo>
                          <a:pt x="1065" y="1040"/>
                        </a:lnTo>
                        <a:lnTo>
                          <a:pt x="1097" y="1033"/>
                        </a:lnTo>
                        <a:lnTo>
                          <a:pt x="1128" y="1028"/>
                        </a:lnTo>
                        <a:lnTo>
                          <a:pt x="1157" y="1019"/>
                        </a:lnTo>
                        <a:lnTo>
                          <a:pt x="1182" y="1011"/>
                        </a:lnTo>
                        <a:lnTo>
                          <a:pt x="1207" y="1002"/>
                        </a:lnTo>
                        <a:lnTo>
                          <a:pt x="1207" y="752"/>
                        </a:lnTo>
                        <a:lnTo>
                          <a:pt x="1207" y="504"/>
                        </a:lnTo>
                        <a:lnTo>
                          <a:pt x="1207" y="254"/>
                        </a:lnTo>
                        <a:lnTo>
                          <a:pt x="1207" y="5"/>
                        </a:lnTo>
                        <a:lnTo>
                          <a:pt x="1196" y="5"/>
                        </a:lnTo>
                        <a:lnTo>
                          <a:pt x="1181" y="5"/>
                        </a:lnTo>
                        <a:lnTo>
                          <a:pt x="1162" y="5"/>
                        </a:lnTo>
                        <a:lnTo>
                          <a:pt x="1140" y="5"/>
                        </a:lnTo>
                        <a:lnTo>
                          <a:pt x="1114" y="5"/>
                        </a:lnTo>
                        <a:lnTo>
                          <a:pt x="1086" y="4"/>
                        </a:lnTo>
                        <a:lnTo>
                          <a:pt x="1053" y="4"/>
                        </a:lnTo>
                        <a:lnTo>
                          <a:pt x="1019" y="4"/>
                        </a:lnTo>
                        <a:lnTo>
                          <a:pt x="982" y="3"/>
                        </a:lnTo>
                        <a:lnTo>
                          <a:pt x="944" y="3"/>
                        </a:lnTo>
                        <a:lnTo>
                          <a:pt x="902" y="1"/>
                        </a:lnTo>
                        <a:lnTo>
                          <a:pt x="860" y="1"/>
                        </a:lnTo>
                        <a:lnTo>
                          <a:pt x="816" y="1"/>
                        </a:lnTo>
                        <a:lnTo>
                          <a:pt x="770" y="0"/>
                        </a:lnTo>
                        <a:lnTo>
                          <a:pt x="724" y="0"/>
                        </a:lnTo>
                        <a:lnTo>
                          <a:pt x="677" y="0"/>
                        </a:lnTo>
                        <a:lnTo>
                          <a:pt x="628" y="0"/>
                        </a:lnTo>
                        <a:lnTo>
                          <a:pt x="581" y="0"/>
                        </a:lnTo>
                        <a:lnTo>
                          <a:pt x="533" y="0"/>
                        </a:lnTo>
                        <a:lnTo>
                          <a:pt x="484" y="1"/>
                        </a:lnTo>
                        <a:lnTo>
                          <a:pt x="436" y="1"/>
                        </a:lnTo>
                        <a:lnTo>
                          <a:pt x="388" y="3"/>
                        </a:lnTo>
                        <a:lnTo>
                          <a:pt x="342" y="3"/>
                        </a:lnTo>
                        <a:lnTo>
                          <a:pt x="297" y="4"/>
                        </a:lnTo>
                        <a:lnTo>
                          <a:pt x="253" y="6"/>
                        </a:lnTo>
                        <a:lnTo>
                          <a:pt x="211" y="7"/>
                        </a:lnTo>
                        <a:lnTo>
                          <a:pt x="170" y="10"/>
                        </a:lnTo>
                        <a:lnTo>
                          <a:pt x="130" y="12"/>
                        </a:lnTo>
                        <a:lnTo>
                          <a:pt x="95" y="14"/>
                        </a:lnTo>
                        <a:lnTo>
                          <a:pt x="60" y="16"/>
                        </a:lnTo>
                        <a:lnTo>
                          <a:pt x="29" y="20"/>
                        </a:lnTo>
                        <a:lnTo>
                          <a:pt x="0" y="23"/>
                        </a:lnTo>
                        <a:close/>
                      </a:path>
                    </a:pathLst>
                  </a:custGeom>
                  <a:solidFill>
                    <a:srgbClr val="9B774F"/>
                  </a:solidFill>
                  <a:ln w="9525">
                    <a:noFill/>
                    <a:round/>
                    <a:headEnd/>
                    <a:tailEnd/>
                  </a:ln>
                </p:spPr>
                <p:txBody>
                  <a:bodyPr/>
                  <a:lstStyle/>
                  <a:p>
                    <a:endParaRPr lang="en-US" sz="3200" b="1">
                      <a:latin typeface="Calibri" pitchFamily="34" charset="0"/>
                    </a:endParaRPr>
                  </a:p>
                </p:txBody>
              </p:sp>
              <p:sp>
                <p:nvSpPr>
                  <p:cNvPr id="74760" name="Freeform 8"/>
                  <p:cNvSpPr>
                    <a:spLocks/>
                  </p:cNvSpPr>
                  <p:nvPr/>
                </p:nvSpPr>
                <p:spPr bwMode="auto">
                  <a:xfrm>
                    <a:off x="2547" y="1747"/>
                    <a:ext cx="583" cy="499"/>
                  </a:xfrm>
                  <a:custGeom>
                    <a:avLst/>
                    <a:gdLst/>
                    <a:ahLst/>
                    <a:cxnLst>
                      <a:cxn ang="0">
                        <a:pos x="0" y="256"/>
                      </a:cxn>
                      <a:cxn ang="0">
                        <a:pos x="0" y="722"/>
                      </a:cxn>
                      <a:cxn ang="0">
                        <a:pos x="26" y="961"/>
                      </a:cxn>
                      <a:cxn ang="0">
                        <a:pos x="83" y="969"/>
                      </a:cxn>
                      <a:cxn ang="0">
                        <a:pos x="148" y="976"/>
                      </a:cxn>
                      <a:cxn ang="0">
                        <a:pos x="220" y="983"/>
                      </a:cxn>
                      <a:cxn ang="0">
                        <a:pos x="297" y="988"/>
                      </a:cxn>
                      <a:cxn ang="0">
                        <a:pos x="379" y="993"/>
                      </a:cxn>
                      <a:cxn ang="0">
                        <a:pos x="463" y="996"/>
                      </a:cxn>
                      <a:cxn ang="0">
                        <a:pos x="550" y="999"/>
                      </a:cxn>
                      <a:cxn ang="0">
                        <a:pos x="636" y="999"/>
                      </a:cxn>
                      <a:cxn ang="0">
                        <a:pos x="721" y="998"/>
                      </a:cxn>
                      <a:cxn ang="0">
                        <a:pos x="804" y="994"/>
                      </a:cxn>
                      <a:cxn ang="0">
                        <a:pos x="884" y="990"/>
                      </a:cxn>
                      <a:cxn ang="0">
                        <a:pos x="959" y="983"/>
                      </a:cxn>
                      <a:cxn ang="0">
                        <a:pos x="1028" y="972"/>
                      </a:cxn>
                      <a:cxn ang="0">
                        <a:pos x="1089" y="961"/>
                      </a:cxn>
                      <a:cxn ang="0">
                        <a:pos x="1142" y="946"/>
                      </a:cxn>
                      <a:cxn ang="0">
                        <a:pos x="1165" y="704"/>
                      </a:cxn>
                      <a:cxn ang="0">
                        <a:pos x="1165" y="238"/>
                      </a:cxn>
                      <a:cxn ang="0">
                        <a:pos x="1154" y="5"/>
                      </a:cxn>
                      <a:cxn ang="0">
                        <a:pos x="1120" y="5"/>
                      </a:cxn>
                      <a:cxn ang="0">
                        <a:pos x="1074" y="4"/>
                      </a:cxn>
                      <a:cxn ang="0">
                        <a:pos x="1015" y="4"/>
                      </a:cxn>
                      <a:cxn ang="0">
                        <a:pos x="946" y="3"/>
                      </a:cxn>
                      <a:cxn ang="0">
                        <a:pos x="869" y="1"/>
                      </a:cxn>
                      <a:cxn ang="0">
                        <a:pos x="785" y="1"/>
                      </a:cxn>
                      <a:cxn ang="0">
                        <a:pos x="697" y="0"/>
                      </a:cxn>
                      <a:cxn ang="0">
                        <a:pos x="605" y="0"/>
                      </a:cxn>
                      <a:cxn ang="0">
                        <a:pos x="513" y="1"/>
                      </a:cxn>
                      <a:cxn ang="0">
                        <a:pos x="421" y="1"/>
                      </a:cxn>
                      <a:cxn ang="0">
                        <a:pos x="331" y="4"/>
                      </a:cxn>
                      <a:cxn ang="0">
                        <a:pos x="244" y="6"/>
                      </a:cxn>
                      <a:cxn ang="0">
                        <a:pos x="164" y="10"/>
                      </a:cxn>
                      <a:cxn ang="0">
                        <a:pos x="91" y="13"/>
                      </a:cxn>
                      <a:cxn ang="0">
                        <a:pos x="28" y="19"/>
                      </a:cxn>
                    </a:cxnLst>
                    <a:rect l="0" t="0" r="r" b="b"/>
                    <a:pathLst>
                      <a:path w="1165" h="999">
                        <a:moveTo>
                          <a:pt x="0" y="22"/>
                        </a:moveTo>
                        <a:lnTo>
                          <a:pt x="0" y="256"/>
                        </a:lnTo>
                        <a:lnTo>
                          <a:pt x="0" y="489"/>
                        </a:lnTo>
                        <a:lnTo>
                          <a:pt x="0" y="722"/>
                        </a:lnTo>
                        <a:lnTo>
                          <a:pt x="0" y="956"/>
                        </a:lnTo>
                        <a:lnTo>
                          <a:pt x="26" y="961"/>
                        </a:lnTo>
                        <a:lnTo>
                          <a:pt x="53" y="964"/>
                        </a:lnTo>
                        <a:lnTo>
                          <a:pt x="83" y="969"/>
                        </a:lnTo>
                        <a:lnTo>
                          <a:pt x="114" y="972"/>
                        </a:lnTo>
                        <a:lnTo>
                          <a:pt x="148" y="976"/>
                        </a:lnTo>
                        <a:lnTo>
                          <a:pt x="183" y="979"/>
                        </a:lnTo>
                        <a:lnTo>
                          <a:pt x="220" y="983"/>
                        </a:lnTo>
                        <a:lnTo>
                          <a:pt x="258" y="985"/>
                        </a:lnTo>
                        <a:lnTo>
                          <a:pt x="297" y="988"/>
                        </a:lnTo>
                        <a:lnTo>
                          <a:pt x="338" y="991"/>
                        </a:lnTo>
                        <a:lnTo>
                          <a:pt x="379" y="993"/>
                        </a:lnTo>
                        <a:lnTo>
                          <a:pt x="421" y="994"/>
                        </a:lnTo>
                        <a:lnTo>
                          <a:pt x="463" y="996"/>
                        </a:lnTo>
                        <a:lnTo>
                          <a:pt x="506" y="998"/>
                        </a:lnTo>
                        <a:lnTo>
                          <a:pt x="550" y="999"/>
                        </a:lnTo>
                        <a:lnTo>
                          <a:pt x="592" y="999"/>
                        </a:lnTo>
                        <a:lnTo>
                          <a:pt x="636" y="999"/>
                        </a:lnTo>
                        <a:lnTo>
                          <a:pt x="679" y="999"/>
                        </a:lnTo>
                        <a:lnTo>
                          <a:pt x="721" y="998"/>
                        </a:lnTo>
                        <a:lnTo>
                          <a:pt x="763" y="996"/>
                        </a:lnTo>
                        <a:lnTo>
                          <a:pt x="804" y="994"/>
                        </a:lnTo>
                        <a:lnTo>
                          <a:pt x="845" y="992"/>
                        </a:lnTo>
                        <a:lnTo>
                          <a:pt x="884" y="990"/>
                        </a:lnTo>
                        <a:lnTo>
                          <a:pt x="922" y="986"/>
                        </a:lnTo>
                        <a:lnTo>
                          <a:pt x="959" y="983"/>
                        </a:lnTo>
                        <a:lnTo>
                          <a:pt x="995" y="978"/>
                        </a:lnTo>
                        <a:lnTo>
                          <a:pt x="1028" y="972"/>
                        </a:lnTo>
                        <a:lnTo>
                          <a:pt x="1059" y="968"/>
                        </a:lnTo>
                        <a:lnTo>
                          <a:pt x="1089" y="961"/>
                        </a:lnTo>
                        <a:lnTo>
                          <a:pt x="1117" y="954"/>
                        </a:lnTo>
                        <a:lnTo>
                          <a:pt x="1142" y="946"/>
                        </a:lnTo>
                        <a:lnTo>
                          <a:pt x="1165" y="938"/>
                        </a:lnTo>
                        <a:lnTo>
                          <a:pt x="1165" y="704"/>
                        </a:lnTo>
                        <a:lnTo>
                          <a:pt x="1165" y="471"/>
                        </a:lnTo>
                        <a:lnTo>
                          <a:pt x="1165" y="238"/>
                        </a:lnTo>
                        <a:lnTo>
                          <a:pt x="1165" y="5"/>
                        </a:lnTo>
                        <a:lnTo>
                          <a:pt x="1154" y="5"/>
                        </a:lnTo>
                        <a:lnTo>
                          <a:pt x="1139" y="5"/>
                        </a:lnTo>
                        <a:lnTo>
                          <a:pt x="1120" y="5"/>
                        </a:lnTo>
                        <a:lnTo>
                          <a:pt x="1098" y="5"/>
                        </a:lnTo>
                        <a:lnTo>
                          <a:pt x="1074" y="4"/>
                        </a:lnTo>
                        <a:lnTo>
                          <a:pt x="1045" y="4"/>
                        </a:lnTo>
                        <a:lnTo>
                          <a:pt x="1015" y="4"/>
                        </a:lnTo>
                        <a:lnTo>
                          <a:pt x="982" y="3"/>
                        </a:lnTo>
                        <a:lnTo>
                          <a:pt x="946" y="3"/>
                        </a:lnTo>
                        <a:lnTo>
                          <a:pt x="908" y="3"/>
                        </a:lnTo>
                        <a:lnTo>
                          <a:pt x="869" y="1"/>
                        </a:lnTo>
                        <a:lnTo>
                          <a:pt x="827" y="1"/>
                        </a:lnTo>
                        <a:lnTo>
                          <a:pt x="785" y="1"/>
                        </a:lnTo>
                        <a:lnTo>
                          <a:pt x="741" y="1"/>
                        </a:lnTo>
                        <a:lnTo>
                          <a:pt x="697" y="0"/>
                        </a:lnTo>
                        <a:lnTo>
                          <a:pt x="651" y="0"/>
                        </a:lnTo>
                        <a:lnTo>
                          <a:pt x="605" y="0"/>
                        </a:lnTo>
                        <a:lnTo>
                          <a:pt x="559" y="0"/>
                        </a:lnTo>
                        <a:lnTo>
                          <a:pt x="513" y="1"/>
                        </a:lnTo>
                        <a:lnTo>
                          <a:pt x="467" y="1"/>
                        </a:lnTo>
                        <a:lnTo>
                          <a:pt x="421" y="1"/>
                        </a:lnTo>
                        <a:lnTo>
                          <a:pt x="375" y="3"/>
                        </a:lnTo>
                        <a:lnTo>
                          <a:pt x="331" y="4"/>
                        </a:lnTo>
                        <a:lnTo>
                          <a:pt x="287" y="5"/>
                        </a:lnTo>
                        <a:lnTo>
                          <a:pt x="244" y="6"/>
                        </a:lnTo>
                        <a:lnTo>
                          <a:pt x="203" y="7"/>
                        </a:lnTo>
                        <a:lnTo>
                          <a:pt x="164" y="10"/>
                        </a:lnTo>
                        <a:lnTo>
                          <a:pt x="127" y="11"/>
                        </a:lnTo>
                        <a:lnTo>
                          <a:pt x="91" y="13"/>
                        </a:lnTo>
                        <a:lnTo>
                          <a:pt x="58" y="16"/>
                        </a:lnTo>
                        <a:lnTo>
                          <a:pt x="28" y="19"/>
                        </a:lnTo>
                        <a:lnTo>
                          <a:pt x="0" y="22"/>
                        </a:lnTo>
                        <a:close/>
                      </a:path>
                    </a:pathLst>
                  </a:custGeom>
                  <a:solidFill>
                    <a:srgbClr val="A37F59"/>
                  </a:solidFill>
                  <a:ln w="9525">
                    <a:noFill/>
                    <a:round/>
                    <a:headEnd/>
                    <a:tailEnd/>
                  </a:ln>
                </p:spPr>
                <p:txBody>
                  <a:bodyPr/>
                  <a:lstStyle/>
                  <a:p>
                    <a:endParaRPr lang="en-US" sz="3200" b="1">
                      <a:latin typeface="Calibri" pitchFamily="34" charset="0"/>
                    </a:endParaRPr>
                  </a:p>
                </p:txBody>
              </p:sp>
              <p:sp>
                <p:nvSpPr>
                  <p:cNvPr id="74761" name="Freeform 9"/>
                  <p:cNvSpPr>
                    <a:spLocks/>
                  </p:cNvSpPr>
                  <p:nvPr/>
                </p:nvSpPr>
                <p:spPr bwMode="auto">
                  <a:xfrm>
                    <a:off x="2547" y="1747"/>
                    <a:ext cx="562" cy="464"/>
                  </a:xfrm>
                  <a:custGeom>
                    <a:avLst/>
                    <a:gdLst/>
                    <a:ahLst/>
                    <a:cxnLst>
                      <a:cxn ang="0">
                        <a:pos x="0" y="238"/>
                      </a:cxn>
                      <a:cxn ang="0">
                        <a:pos x="0" y="673"/>
                      </a:cxn>
                      <a:cxn ang="0">
                        <a:pos x="24" y="894"/>
                      </a:cxn>
                      <a:cxn ang="0">
                        <a:pos x="79" y="902"/>
                      </a:cxn>
                      <a:cxn ang="0">
                        <a:pos x="142" y="909"/>
                      </a:cxn>
                      <a:cxn ang="0">
                        <a:pos x="211" y="915"/>
                      </a:cxn>
                      <a:cxn ang="0">
                        <a:pos x="286" y="920"/>
                      </a:cxn>
                      <a:cxn ang="0">
                        <a:pos x="364" y="924"/>
                      </a:cxn>
                      <a:cxn ang="0">
                        <a:pos x="446" y="927"/>
                      </a:cxn>
                      <a:cxn ang="0">
                        <a:pos x="529" y="930"/>
                      </a:cxn>
                      <a:cxn ang="0">
                        <a:pos x="612" y="930"/>
                      </a:cxn>
                      <a:cxn ang="0">
                        <a:pos x="695" y="928"/>
                      </a:cxn>
                      <a:cxn ang="0">
                        <a:pos x="776" y="926"/>
                      </a:cxn>
                      <a:cxn ang="0">
                        <a:pos x="852" y="920"/>
                      </a:cxn>
                      <a:cxn ang="0">
                        <a:pos x="924" y="914"/>
                      </a:cxn>
                      <a:cxn ang="0">
                        <a:pos x="991" y="905"/>
                      </a:cxn>
                      <a:cxn ang="0">
                        <a:pos x="1051" y="894"/>
                      </a:cxn>
                      <a:cxn ang="0">
                        <a:pos x="1102" y="880"/>
                      </a:cxn>
                      <a:cxn ang="0">
                        <a:pos x="1124" y="656"/>
                      </a:cxn>
                      <a:cxn ang="0">
                        <a:pos x="1124" y="221"/>
                      </a:cxn>
                      <a:cxn ang="0">
                        <a:pos x="1112" y="5"/>
                      </a:cxn>
                      <a:cxn ang="0">
                        <a:pos x="1080" y="5"/>
                      </a:cxn>
                      <a:cxn ang="0">
                        <a:pos x="1034" y="4"/>
                      </a:cxn>
                      <a:cxn ang="0">
                        <a:pos x="976" y="4"/>
                      </a:cxn>
                      <a:cxn ang="0">
                        <a:pos x="909" y="3"/>
                      </a:cxn>
                      <a:cxn ang="0">
                        <a:pos x="836" y="1"/>
                      </a:cxn>
                      <a:cxn ang="0">
                        <a:pos x="755" y="1"/>
                      </a:cxn>
                      <a:cxn ang="0">
                        <a:pos x="670" y="0"/>
                      </a:cxn>
                      <a:cxn ang="0">
                        <a:pos x="582" y="0"/>
                      </a:cxn>
                      <a:cxn ang="0">
                        <a:pos x="492" y="1"/>
                      </a:cxn>
                      <a:cxn ang="0">
                        <a:pos x="403" y="1"/>
                      </a:cxn>
                      <a:cxn ang="0">
                        <a:pos x="317" y="3"/>
                      </a:cxn>
                      <a:cxn ang="0">
                        <a:pos x="235" y="5"/>
                      </a:cxn>
                      <a:cxn ang="0">
                        <a:pos x="158" y="8"/>
                      </a:cxn>
                      <a:cxn ang="0">
                        <a:pos x="88" y="12"/>
                      </a:cxn>
                      <a:cxn ang="0">
                        <a:pos x="27" y="18"/>
                      </a:cxn>
                    </a:cxnLst>
                    <a:rect l="0" t="0" r="r" b="b"/>
                    <a:pathLst>
                      <a:path w="1124" h="930">
                        <a:moveTo>
                          <a:pt x="0" y="20"/>
                        </a:moveTo>
                        <a:lnTo>
                          <a:pt x="0" y="238"/>
                        </a:lnTo>
                        <a:lnTo>
                          <a:pt x="0" y="455"/>
                        </a:lnTo>
                        <a:lnTo>
                          <a:pt x="0" y="673"/>
                        </a:lnTo>
                        <a:lnTo>
                          <a:pt x="0" y="890"/>
                        </a:lnTo>
                        <a:lnTo>
                          <a:pt x="24" y="894"/>
                        </a:lnTo>
                        <a:lnTo>
                          <a:pt x="51" y="899"/>
                        </a:lnTo>
                        <a:lnTo>
                          <a:pt x="79" y="902"/>
                        </a:lnTo>
                        <a:lnTo>
                          <a:pt x="110" y="905"/>
                        </a:lnTo>
                        <a:lnTo>
                          <a:pt x="142" y="909"/>
                        </a:lnTo>
                        <a:lnTo>
                          <a:pt x="175" y="911"/>
                        </a:lnTo>
                        <a:lnTo>
                          <a:pt x="211" y="915"/>
                        </a:lnTo>
                        <a:lnTo>
                          <a:pt x="248" y="917"/>
                        </a:lnTo>
                        <a:lnTo>
                          <a:pt x="286" y="920"/>
                        </a:lnTo>
                        <a:lnTo>
                          <a:pt x="324" y="923"/>
                        </a:lnTo>
                        <a:lnTo>
                          <a:pt x="364" y="924"/>
                        </a:lnTo>
                        <a:lnTo>
                          <a:pt x="405" y="926"/>
                        </a:lnTo>
                        <a:lnTo>
                          <a:pt x="446" y="927"/>
                        </a:lnTo>
                        <a:lnTo>
                          <a:pt x="488" y="928"/>
                        </a:lnTo>
                        <a:lnTo>
                          <a:pt x="529" y="930"/>
                        </a:lnTo>
                        <a:lnTo>
                          <a:pt x="571" y="930"/>
                        </a:lnTo>
                        <a:lnTo>
                          <a:pt x="612" y="930"/>
                        </a:lnTo>
                        <a:lnTo>
                          <a:pt x="653" y="930"/>
                        </a:lnTo>
                        <a:lnTo>
                          <a:pt x="695" y="928"/>
                        </a:lnTo>
                        <a:lnTo>
                          <a:pt x="735" y="927"/>
                        </a:lnTo>
                        <a:lnTo>
                          <a:pt x="776" y="926"/>
                        </a:lnTo>
                        <a:lnTo>
                          <a:pt x="814" y="924"/>
                        </a:lnTo>
                        <a:lnTo>
                          <a:pt x="852" y="920"/>
                        </a:lnTo>
                        <a:lnTo>
                          <a:pt x="889" y="918"/>
                        </a:lnTo>
                        <a:lnTo>
                          <a:pt x="924" y="914"/>
                        </a:lnTo>
                        <a:lnTo>
                          <a:pt x="959" y="910"/>
                        </a:lnTo>
                        <a:lnTo>
                          <a:pt x="991" y="905"/>
                        </a:lnTo>
                        <a:lnTo>
                          <a:pt x="1022" y="900"/>
                        </a:lnTo>
                        <a:lnTo>
                          <a:pt x="1051" y="894"/>
                        </a:lnTo>
                        <a:lnTo>
                          <a:pt x="1077" y="887"/>
                        </a:lnTo>
                        <a:lnTo>
                          <a:pt x="1102" y="880"/>
                        </a:lnTo>
                        <a:lnTo>
                          <a:pt x="1124" y="872"/>
                        </a:lnTo>
                        <a:lnTo>
                          <a:pt x="1124" y="656"/>
                        </a:lnTo>
                        <a:lnTo>
                          <a:pt x="1124" y="438"/>
                        </a:lnTo>
                        <a:lnTo>
                          <a:pt x="1124" y="221"/>
                        </a:lnTo>
                        <a:lnTo>
                          <a:pt x="1124" y="5"/>
                        </a:lnTo>
                        <a:lnTo>
                          <a:pt x="1112" y="5"/>
                        </a:lnTo>
                        <a:lnTo>
                          <a:pt x="1097" y="5"/>
                        </a:lnTo>
                        <a:lnTo>
                          <a:pt x="1080" y="5"/>
                        </a:lnTo>
                        <a:lnTo>
                          <a:pt x="1058" y="5"/>
                        </a:lnTo>
                        <a:lnTo>
                          <a:pt x="1034" y="4"/>
                        </a:lnTo>
                        <a:lnTo>
                          <a:pt x="1006" y="4"/>
                        </a:lnTo>
                        <a:lnTo>
                          <a:pt x="976" y="4"/>
                        </a:lnTo>
                        <a:lnTo>
                          <a:pt x="944" y="4"/>
                        </a:lnTo>
                        <a:lnTo>
                          <a:pt x="909" y="3"/>
                        </a:lnTo>
                        <a:lnTo>
                          <a:pt x="874" y="3"/>
                        </a:lnTo>
                        <a:lnTo>
                          <a:pt x="836" y="1"/>
                        </a:lnTo>
                        <a:lnTo>
                          <a:pt x="795" y="1"/>
                        </a:lnTo>
                        <a:lnTo>
                          <a:pt x="755" y="1"/>
                        </a:lnTo>
                        <a:lnTo>
                          <a:pt x="712" y="1"/>
                        </a:lnTo>
                        <a:lnTo>
                          <a:pt x="670" y="0"/>
                        </a:lnTo>
                        <a:lnTo>
                          <a:pt x="626" y="0"/>
                        </a:lnTo>
                        <a:lnTo>
                          <a:pt x="582" y="0"/>
                        </a:lnTo>
                        <a:lnTo>
                          <a:pt x="537" y="0"/>
                        </a:lnTo>
                        <a:lnTo>
                          <a:pt x="492" y="1"/>
                        </a:lnTo>
                        <a:lnTo>
                          <a:pt x="448" y="1"/>
                        </a:lnTo>
                        <a:lnTo>
                          <a:pt x="403" y="1"/>
                        </a:lnTo>
                        <a:lnTo>
                          <a:pt x="361" y="3"/>
                        </a:lnTo>
                        <a:lnTo>
                          <a:pt x="317" y="3"/>
                        </a:lnTo>
                        <a:lnTo>
                          <a:pt x="276" y="4"/>
                        </a:lnTo>
                        <a:lnTo>
                          <a:pt x="235" y="5"/>
                        </a:lnTo>
                        <a:lnTo>
                          <a:pt x="196" y="6"/>
                        </a:lnTo>
                        <a:lnTo>
                          <a:pt x="158" y="8"/>
                        </a:lnTo>
                        <a:lnTo>
                          <a:pt x="122" y="10"/>
                        </a:lnTo>
                        <a:lnTo>
                          <a:pt x="88" y="12"/>
                        </a:lnTo>
                        <a:lnTo>
                          <a:pt x="57" y="14"/>
                        </a:lnTo>
                        <a:lnTo>
                          <a:pt x="27" y="18"/>
                        </a:lnTo>
                        <a:lnTo>
                          <a:pt x="0" y="20"/>
                        </a:lnTo>
                        <a:close/>
                      </a:path>
                    </a:pathLst>
                  </a:custGeom>
                  <a:solidFill>
                    <a:srgbClr val="AA8966"/>
                  </a:solidFill>
                  <a:ln w="9525">
                    <a:noFill/>
                    <a:round/>
                    <a:headEnd/>
                    <a:tailEnd/>
                  </a:ln>
                </p:spPr>
                <p:txBody>
                  <a:bodyPr/>
                  <a:lstStyle/>
                  <a:p>
                    <a:endParaRPr lang="en-US" sz="3200" b="1">
                      <a:latin typeface="Calibri" pitchFamily="34" charset="0"/>
                    </a:endParaRPr>
                  </a:p>
                </p:txBody>
              </p:sp>
              <p:sp>
                <p:nvSpPr>
                  <p:cNvPr id="74762" name="Freeform 10"/>
                  <p:cNvSpPr>
                    <a:spLocks/>
                  </p:cNvSpPr>
                  <p:nvPr/>
                </p:nvSpPr>
                <p:spPr bwMode="auto">
                  <a:xfrm>
                    <a:off x="2547" y="1747"/>
                    <a:ext cx="540" cy="430"/>
                  </a:xfrm>
                  <a:custGeom>
                    <a:avLst/>
                    <a:gdLst/>
                    <a:ahLst/>
                    <a:cxnLst>
                      <a:cxn ang="0">
                        <a:pos x="0" y="220"/>
                      </a:cxn>
                      <a:cxn ang="0">
                        <a:pos x="0" y="623"/>
                      </a:cxn>
                      <a:cxn ang="0">
                        <a:pos x="23" y="828"/>
                      </a:cxn>
                      <a:cxn ang="0">
                        <a:pos x="76" y="835"/>
                      </a:cxn>
                      <a:cxn ang="0">
                        <a:pos x="136" y="841"/>
                      </a:cxn>
                      <a:cxn ang="0">
                        <a:pos x="203" y="847"/>
                      </a:cxn>
                      <a:cxn ang="0">
                        <a:pos x="274" y="852"/>
                      </a:cxn>
                      <a:cxn ang="0">
                        <a:pos x="349" y="856"/>
                      </a:cxn>
                      <a:cxn ang="0">
                        <a:pos x="428" y="859"/>
                      </a:cxn>
                      <a:cxn ang="0">
                        <a:pos x="508" y="861"/>
                      </a:cxn>
                      <a:cxn ang="0">
                        <a:pos x="589" y="862"/>
                      </a:cxn>
                      <a:cxn ang="0">
                        <a:pos x="668" y="861"/>
                      </a:cxn>
                      <a:cxn ang="0">
                        <a:pos x="746" y="857"/>
                      </a:cxn>
                      <a:cxn ang="0">
                        <a:pos x="819" y="852"/>
                      </a:cxn>
                      <a:cxn ang="0">
                        <a:pos x="890" y="847"/>
                      </a:cxn>
                      <a:cxn ang="0">
                        <a:pos x="953" y="839"/>
                      </a:cxn>
                      <a:cxn ang="0">
                        <a:pos x="1011" y="828"/>
                      </a:cxn>
                      <a:cxn ang="0">
                        <a:pos x="1060" y="814"/>
                      </a:cxn>
                      <a:cxn ang="0">
                        <a:pos x="1081" y="607"/>
                      </a:cxn>
                      <a:cxn ang="0">
                        <a:pos x="1081" y="205"/>
                      </a:cxn>
                      <a:cxn ang="0">
                        <a:pos x="1069" y="5"/>
                      </a:cxn>
                      <a:cxn ang="0">
                        <a:pos x="1037" y="5"/>
                      </a:cxn>
                      <a:cxn ang="0">
                        <a:pos x="992" y="4"/>
                      </a:cxn>
                      <a:cxn ang="0">
                        <a:pos x="937" y="4"/>
                      </a:cxn>
                      <a:cxn ang="0">
                        <a:pos x="872" y="3"/>
                      </a:cxn>
                      <a:cxn ang="0">
                        <a:pos x="801" y="1"/>
                      </a:cxn>
                      <a:cxn ang="0">
                        <a:pos x="724" y="1"/>
                      </a:cxn>
                      <a:cxn ang="0">
                        <a:pos x="642" y="0"/>
                      </a:cxn>
                      <a:cxn ang="0">
                        <a:pos x="558" y="0"/>
                      </a:cxn>
                      <a:cxn ang="0">
                        <a:pos x="471" y="0"/>
                      </a:cxn>
                      <a:cxn ang="0">
                        <a:pos x="387" y="1"/>
                      </a:cxn>
                      <a:cxn ang="0">
                        <a:pos x="304" y="3"/>
                      </a:cxn>
                      <a:cxn ang="0">
                        <a:pos x="225" y="5"/>
                      </a:cxn>
                      <a:cxn ang="0">
                        <a:pos x="151" y="8"/>
                      </a:cxn>
                      <a:cxn ang="0">
                        <a:pos x="84" y="12"/>
                      </a:cxn>
                      <a:cxn ang="0">
                        <a:pos x="26" y="16"/>
                      </a:cxn>
                    </a:cxnLst>
                    <a:rect l="0" t="0" r="r" b="b"/>
                    <a:pathLst>
                      <a:path w="1081" h="862">
                        <a:moveTo>
                          <a:pt x="0" y="19"/>
                        </a:moveTo>
                        <a:lnTo>
                          <a:pt x="0" y="220"/>
                        </a:lnTo>
                        <a:lnTo>
                          <a:pt x="0" y="422"/>
                        </a:lnTo>
                        <a:lnTo>
                          <a:pt x="0" y="623"/>
                        </a:lnTo>
                        <a:lnTo>
                          <a:pt x="0" y="825"/>
                        </a:lnTo>
                        <a:lnTo>
                          <a:pt x="23" y="828"/>
                        </a:lnTo>
                        <a:lnTo>
                          <a:pt x="49" y="832"/>
                        </a:lnTo>
                        <a:lnTo>
                          <a:pt x="76" y="835"/>
                        </a:lnTo>
                        <a:lnTo>
                          <a:pt x="105" y="839"/>
                        </a:lnTo>
                        <a:lnTo>
                          <a:pt x="136" y="841"/>
                        </a:lnTo>
                        <a:lnTo>
                          <a:pt x="168" y="844"/>
                        </a:lnTo>
                        <a:lnTo>
                          <a:pt x="203" y="847"/>
                        </a:lnTo>
                        <a:lnTo>
                          <a:pt x="238" y="850"/>
                        </a:lnTo>
                        <a:lnTo>
                          <a:pt x="274" y="852"/>
                        </a:lnTo>
                        <a:lnTo>
                          <a:pt x="311" y="854"/>
                        </a:lnTo>
                        <a:lnTo>
                          <a:pt x="349" y="856"/>
                        </a:lnTo>
                        <a:lnTo>
                          <a:pt x="388" y="857"/>
                        </a:lnTo>
                        <a:lnTo>
                          <a:pt x="428" y="859"/>
                        </a:lnTo>
                        <a:lnTo>
                          <a:pt x="468" y="861"/>
                        </a:lnTo>
                        <a:lnTo>
                          <a:pt x="508" y="861"/>
                        </a:lnTo>
                        <a:lnTo>
                          <a:pt x="549" y="861"/>
                        </a:lnTo>
                        <a:lnTo>
                          <a:pt x="589" y="862"/>
                        </a:lnTo>
                        <a:lnTo>
                          <a:pt x="628" y="861"/>
                        </a:lnTo>
                        <a:lnTo>
                          <a:pt x="668" y="861"/>
                        </a:lnTo>
                        <a:lnTo>
                          <a:pt x="706" y="859"/>
                        </a:lnTo>
                        <a:lnTo>
                          <a:pt x="746" y="857"/>
                        </a:lnTo>
                        <a:lnTo>
                          <a:pt x="783" y="856"/>
                        </a:lnTo>
                        <a:lnTo>
                          <a:pt x="819" y="852"/>
                        </a:lnTo>
                        <a:lnTo>
                          <a:pt x="855" y="850"/>
                        </a:lnTo>
                        <a:lnTo>
                          <a:pt x="890" y="847"/>
                        </a:lnTo>
                        <a:lnTo>
                          <a:pt x="922" y="843"/>
                        </a:lnTo>
                        <a:lnTo>
                          <a:pt x="953" y="839"/>
                        </a:lnTo>
                        <a:lnTo>
                          <a:pt x="983" y="833"/>
                        </a:lnTo>
                        <a:lnTo>
                          <a:pt x="1011" y="828"/>
                        </a:lnTo>
                        <a:lnTo>
                          <a:pt x="1036" y="821"/>
                        </a:lnTo>
                        <a:lnTo>
                          <a:pt x="1060" y="814"/>
                        </a:lnTo>
                        <a:lnTo>
                          <a:pt x="1081" y="808"/>
                        </a:lnTo>
                        <a:lnTo>
                          <a:pt x="1081" y="607"/>
                        </a:lnTo>
                        <a:lnTo>
                          <a:pt x="1081" y="406"/>
                        </a:lnTo>
                        <a:lnTo>
                          <a:pt x="1081" y="205"/>
                        </a:lnTo>
                        <a:lnTo>
                          <a:pt x="1081" y="5"/>
                        </a:lnTo>
                        <a:lnTo>
                          <a:pt x="1069" y="5"/>
                        </a:lnTo>
                        <a:lnTo>
                          <a:pt x="1054" y="5"/>
                        </a:lnTo>
                        <a:lnTo>
                          <a:pt x="1037" y="5"/>
                        </a:lnTo>
                        <a:lnTo>
                          <a:pt x="1016" y="4"/>
                        </a:lnTo>
                        <a:lnTo>
                          <a:pt x="992" y="4"/>
                        </a:lnTo>
                        <a:lnTo>
                          <a:pt x="966" y="4"/>
                        </a:lnTo>
                        <a:lnTo>
                          <a:pt x="937" y="4"/>
                        </a:lnTo>
                        <a:lnTo>
                          <a:pt x="906" y="3"/>
                        </a:lnTo>
                        <a:lnTo>
                          <a:pt x="872" y="3"/>
                        </a:lnTo>
                        <a:lnTo>
                          <a:pt x="838" y="3"/>
                        </a:lnTo>
                        <a:lnTo>
                          <a:pt x="801" y="1"/>
                        </a:lnTo>
                        <a:lnTo>
                          <a:pt x="763" y="1"/>
                        </a:lnTo>
                        <a:lnTo>
                          <a:pt x="724" y="1"/>
                        </a:lnTo>
                        <a:lnTo>
                          <a:pt x="683" y="0"/>
                        </a:lnTo>
                        <a:lnTo>
                          <a:pt x="642" y="0"/>
                        </a:lnTo>
                        <a:lnTo>
                          <a:pt x="599" y="0"/>
                        </a:lnTo>
                        <a:lnTo>
                          <a:pt x="558" y="0"/>
                        </a:lnTo>
                        <a:lnTo>
                          <a:pt x="515" y="0"/>
                        </a:lnTo>
                        <a:lnTo>
                          <a:pt x="471" y="0"/>
                        </a:lnTo>
                        <a:lnTo>
                          <a:pt x="429" y="1"/>
                        </a:lnTo>
                        <a:lnTo>
                          <a:pt x="387" y="1"/>
                        </a:lnTo>
                        <a:lnTo>
                          <a:pt x="346" y="3"/>
                        </a:lnTo>
                        <a:lnTo>
                          <a:pt x="304" y="3"/>
                        </a:lnTo>
                        <a:lnTo>
                          <a:pt x="264" y="4"/>
                        </a:lnTo>
                        <a:lnTo>
                          <a:pt x="225" y="5"/>
                        </a:lnTo>
                        <a:lnTo>
                          <a:pt x="188" y="6"/>
                        </a:lnTo>
                        <a:lnTo>
                          <a:pt x="151" y="8"/>
                        </a:lnTo>
                        <a:lnTo>
                          <a:pt x="117" y="10"/>
                        </a:lnTo>
                        <a:lnTo>
                          <a:pt x="84" y="12"/>
                        </a:lnTo>
                        <a:lnTo>
                          <a:pt x="54" y="14"/>
                        </a:lnTo>
                        <a:lnTo>
                          <a:pt x="26" y="16"/>
                        </a:lnTo>
                        <a:lnTo>
                          <a:pt x="0" y="19"/>
                        </a:lnTo>
                        <a:close/>
                      </a:path>
                    </a:pathLst>
                  </a:custGeom>
                  <a:solidFill>
                    <a:srgbClr val="B29170"/>
                  </a:solidFill>
                  <a:ln w="9525">
                    <a:noFill/>
                    <a:round/>
                    <a:headEnd/>
                    <a:tailEnd/>
                  </a:ln>
                </p:spPr>
                <p:txBody>
                  <a:bodyPr/>
                  <a:lstStyle/>
                  <a:p>
                    <a:endParaRPr lang="en-US" sz="3200" b="1">
                      <a:latin typeface="Calibri" pitchFamily="34" charset="0"/>
                    </a:endParaRPr>
                  </a:p>
                </p:txBody>
              </p:sp>
              <p:sp>
                <p:nvSpPr>
                  <p:cNvPr id="74763" name="Freeform 11"/>
                  <p:cNvSpPr>
                    <a:spLocks/>
                  </p:cNvSpPr>
                  <p:nvPr/>
                </p:nvSpPr>
                <p:spPr bwMode="auto">
                  <a:xfrm>
                    <a:off x="2547" y="1747"/>
                    <a:ext cx="520" cy="396"/>
                  </a:xfrm>
                  <a:custGeom>
                    <a:avLst/>
                    <a:gdLst/>
                    <a:ahLst/>
                    <a:cxnLst>
                      <a:cxn ang="0">
                        <a:pos x="0" y="202"/>
                      </a:cxn>
                      <a:cxn ang="0">
                        <a:pos x="0" y="573"/>
                      </a:cxn>
                      <a:cxn ang="0">
                        <a:pos x="22" y="762"/>
                      </a:cxn>
                      <a:cxn ang="0">
                        <a:pos x="73" y="767"/>
                      </a:cxn>
                      <a:cxn ang="0">
                        <a:pos x="130" y="773"/>
                      </a:cxn>
                      <a:cxn ang="0">
                        <a:pos x="194" y="779"/>
                      </a:cxn>
                      <a:cxn ang="0">
                        <a:pos x="263" y="782"/>
                      </a:cxn>
                      <a:cxn ang="0">
                        <a:pos x="335" y="787"/>
                      </a:cxn>
                      <a:cxn ang="0">
                        <a:pos x="410" y="789"/>
                      </a:cxn>
                      <a:cxn ang="0">
                        <a:pos x="488" y="790"/>
                      </a:cxn>
                      <a:cxn ang="0">
                        <a:pos x="565" y="792"/>
                      </a:cxn>
                      <a:cxn ang="0">
                        <a:pos x="642" y="790"/>
                      </a:cxn>
                      <a:cxn ang="0">
                        <a:pos x="716" y="788"/>
                      </a:cxn>
                      <a:cxn ang="0">
                        <a:pos x="787" y="784"/>
                      </a:cxn>
                      <a:cxn ang="0">
                        <a:pos x="855" y="778"/>
                      </a:cxn>
                      <a:cxn ang="0">
                        <a:pos x="916" y="770"/>
                      </a:cxn>
                      <a:cxn ang="0">
                        <a:pos x="971" y="761"/>
                      </a:cxn>
                      <a:cxn ang="0">
                        <a:pos x="1019" y="749"/>
                      </a:cxn>
                      <a:cxn ang="0">
                        <a:pos x="1039" y="558"/>
                      </a:cxn>
                      <a:cxn ang="0">
                        <a:pos x="1039" y="188"/>
                      </a:cxn>
                      <a:cxn ang="0">
                        <a:pos x="1028" y="4"/>
                      </a:cxn>
                      <a:cxn ang="0">
                        <a:pos x="996" y="4"/>
                      </a:cxn>
                      <a:cxn ang="0">
                        <a:pos x="952" y="3"/>
                      </a:cxn>
                      <a:cxn ang="0">
                        <a:pos x="899" y="3"/>
                      </a:cxn>
                      <a:cxn ang="0">
                        <a:pos x="837" y="2"/>
                      </a:cxn>
                      <a:cxn ang="0">
                        <a:pos x="768" y="2"/>
                      </a:cxn>
                      <a:cxn ang="0">
                        <a:pos x="693" y="0"/>
                      </a:cxn>
                      <a:cxn ang="0">
                        <a:pos x="614" y="0"/>
                      </a:cxn>
                      <a:cxn ang="0">
                        <a:pos x="534" y="0"/>
                      </a:cxn>
                      <a:cxn ang="0">
                        <a:pos x="452" y="0"/>
                      </a:cxn>
                      <a:cxn ang="0">
                        <a:pos x="371" y="2"/>
                      </a:cxn>
                      <a:cxn ang="0">
                        <a:pos x="292" y="3"/>
                      </a:cxn>
                      <a:cxn ang="0">
                        <a:pos x="216" y="4"/>
                      </a:cxn>
                      <a:cxn ang="0">
                        <a:pos x="145" y="7"/>
                      </a:cxn>
                      <a:cxn ang="0">
                        <a:pos x="81" y="10"/>
                      </a:cxn>
                      <a:cxn ang="0">
                        <a:pos x="24" y="14"/>
                      </a:cxn>
                    </a:cxnLst>
                    <a:rect l="0" t="0" r="r" b="b"/>
                    <a:pathLst>
                      <a:path w="1039" h="792">
                        <a:moveTo>
                          <a:pt x="0" y="17"/>
                        </a:moveTo>
                        <a:lnTo>
                          <a:pt x="0" y="202"/>
                        </a:lnTo>
                        <a:lnTo>
                          <a:pt x="0" y="387"/>
                        </a:lnTo>
                        <a:lnTo>
                          <a:pt x="0" y="573"/>
                        </a:lnTo>
                        <a:lnTo>
                          <a:pt x="0" y="758"/>
                        </a:lnTo>
                        <a:lnTo>
                          <a:pt x="22" y="762"/>
                        </a:lnTo>
                        <a:lnTo>
                          <a:pt x="46" y="765"/>
                        </a:lnTo>
                        <a:lnTo>
                          <a:pt x="73" y="767"/>
                        </a:lnTo>
                        <a:lnTo>
                          <a:pt x="100" y="771"/>
                        </a:lnTo>
                        <a:lnTo>
                          <a:pt x="130" y="773"/>
                        </a:lnTo>
                        <a:lnTo>
                          <a:pt x="162" y="775"/>
                        </a:lnTo>
                        <a:lnTo>
                          <a:pt x="194" y="779"/>
                        </a:lnTo>
                        <a:lnTo>
                          <a:pt x="227" y="781"/>
                        </a:lnTo>
                        <a:lnTo>
                          <a:pt x="263" y="782"/>
                        </a:lnTo>
                        <a:lnTo>
                          <a:pt x="299" y="785"/>
                        </a:lnTo>
                        <a:lnTo>
                          <a:pt x="335" y="787"/>
                        </a:lnTo>
                        <a:lnTo>
                          <a:pt x="372" y="788"/>
                        </a:lnTo>
                        <a:lnTo>
                          <a:pt x="410" y="789"/>
                        </a:lnTo>
                        <a:lnTo>
                          <a:pt x="450" y="790"/>
                        </a:lnTo>
                        <a:lnTo>
                          <a:pt x="488" y="790"/>
                        </a:lnTo>
                        <a:lnTo>
                          <a:pt x="527" y="792"/>
                        </a:lnTo>
                        <a:lnTo>
                          <a:pt x="565" y="792"/>
                        </a:lnTo>
                        <a:lnTo>
                          <a:pt x="604" y="790"/>
                        </a:lnTo>
                        <a:lnTo>
                          <a:pt x="642" y="790"/>
                        </a:lnTo>
                        <a:lnTo>
                          <a:pt x="679" y="789"/>
                        </a:lnTo>
                        <a:lnTo>
                          <a:pt x="716" y="788"/>
                        </a:lnTo>
                        <a:lnTo>
                          <a:pt x="753" y="786"/>
                        </a:lnTo>
                        <a:lnTo>
                          <a:pt x="787" y="784"/>
                        </a:lnTo>
                        <a:lnTo>
                          <a:pt x="822" y="781"/>
                        </a:lnTo>
                        <a:lnTo>
                          <a:pt x="855" y="778"/>
                        </a:lnTo>
                        <a:lnTo>
                          <a:pt x="886" y="774"/>
                        </a:lnTo>
                        <a:lnTo>
                          <a:pt x="916" y="770"/>
                        </a:lnTo>
                        <a:lnTo>
                          <a:pt x="945" y="765"/>
                        </a:lnTo>
                        <a:lnTo>
                          <a:pt x="971" y="761"/>
                        </a:lnTo>
                        <a:lnTo>
                          <a:pt x="997" y="755"/>
                        </a:lnTo>
                        <a:lnTo>
                          <a:pt x="1019" y="749"/>
                        </a:lnTo>
                        <a:lnTo>
                          <a:pt x="1039" y="742"/>
                        </a:lnTo>
                        <a:lnTo>
                          <a:pt x="1039" y="558"/>
                        </a:lnTo>
                        <a:lnTo>
                          <a:pt x="1039" y="372"/>
                        </a:lnTo>
                        <a:lnTo>
                          <a:pt x="1039" y="188"/>
                        </a:lnTo>
                        <a:lnTo>
                          <a:pt x="1039" y="4"/>
                        </a:lnTo>
                        <a:lnTo>
                          <a:pt x="1028" y="4"/>
                        </a:lnTo>
                        <a:lnTo>
                          <a:pt x="1013" y="4"/>
                        </a:lnTo>
                        <a:lnTo>
                          <a:pt x="996" y="4"/>
                        </a:lnTo>
                        <a:lnTo>
                          <a:pt x="975" y="4"/>
                        </a:lnTo>
                        <a:lnTo>
                          <a:pt x="952" y="3"/>
                        </a:lnTo>
                        <a:lnTo>
                          <a:pt x="927" y="3"/>
                        </a:lnTo>
                        <a:lnTo>
                          <a:pt x="899" y="3"/>
                        </a:lnTo>
                        <a:lnTo>
                          <a:pt x="869" y="2"/>
                        </a:lnTo>
                        <a:lnTo>
                          <a:pt x="837" y="2"/>
                        </a:lnTo>
                        <a:lnTo>
                          <a:pt x="803" y="2"/>
                        </a:lnTo>
                        <a:lnTo>
                          <a:pt x="768" y="2"/>
                        </a:lnTo>
                        <a:lnTo>
                          <a:pt x="731" y="0"/>
                        </a:lnTo>
                        <a:lnTo>
                          <a:pt x="693" y="0"/>
                        </a:lnTo>
                        <a:lnTo>
                          <a:pt x="655" y="0"/>
                        </a:lnTo>
                        <a:lnTo>
                          <a:pt x="614" y="0"/>
                        </a:lnTo>
                        <a:lnTo>
                          <a:pt x="575" y="0"/>
                        </a:lnTo>
                        <a:lnTo>
                          <a:pt x="534" y="0"/>
                        </a:lnTo>
                        <a:lnTo>
                          <a:pt x="493" y="0"/>
                        </a:lnTo>
                        <a:lnTo>
                          <a:pt x="452" y="0"/>
                        </a:lnTo>
                        <a:lnTo>
                          <a:pt x="412" y="0"/>
                        </a:lnTo>
                        <a:lnTo>
                          <a:pt x="371" y="2"/>
                        </a:lnTo>
                        <a:lnTo>
                          <a:pt x="331" y="2"/>
                        </a:lnTo>
                        <a:lnTo>
                          <a:pt x="292" y="3"/>
                        </a:lnTo>
                        <a:lnTo>
                          <a:pt x="254" y="4"/>
                        </a:lnTo>
                        <a:lnTo>
                          <a:pt x="216" y="4"/>
                        </a:lnTo>
                        <a:lnTo>
                          <a:pt x="180" y="5"/>
                        </a:lnTo>
                        <a:lnTo>
                          <a:pt x="145" y="7"/>
                        </a:lnTo>
                        <a:lnTo>
                          <a:pt x="112" y="9"/>
                        </a:lnTo>
                        <a:lnTo>
                          <a:pt x="81" y="10"/>
                        </a:lnTo>
                        <a:lnTo>
                          <a:pt x="52" y="12"/>
                        </a:lnTo>
                        <a:lnTo>
                          <a:pt x="24" y="14"/>
                        </a:lnTo>
                        <a:lnTo>
                          <a:pt x="0" y="17"/>
                        </a:lnTo>
                        <a:close/>
                      </a:path>
                    </a:pathLst>
                  </a:custGeom>
                  <a:solidFill>
                    <a:srgbClr val="B7997A"/>
                  </a:solidFill>
                  <a:ln w="9525">
                    <a:noFill/>
                    <a:round/>
                    <a:headEnd/>
                    <a:tailEnd/>
                  </a:ln>
                </p:spPr>
                <p:txBody>
                  <a:bodyPr/>
                  <a:lstStyle/>
                  <a:p>
                    <a:endParaRPr lang="en-US" sz="3200" b="1">
                      <a:latin typeface="Calibri" pitchFamily="34" charset="0"/>
                    </a:endParaRPr>
                  </a:p>
                </p:txBody>
              </p:sp>
              <p:sp>
                <p:nvSpPr>
                  <p:cNvPr id="74764" name="Freeform 12"/>
                  <p:cNvSpPr>
                    <a:spLocks/>
                  </p:cNvSpPr>
                  <p:nvPr/>
                </p:nvSpPr>
                <p:spPr bwMode="auto">
                  <a:xfrm>
                    <a:off x="2547" y="1747"/>
                    <a:ext cx="500" cy="361"/>
                  </a:xfrm>
                  <a:custGeom>
                    <a:avLst/>
                    <a:gdLst/>
                    <a:ahLst/>
                    <a:cxnLst>
                      <a:cxn ang="0">
                        <a:pos x="0" y="185"/>
                      </a:cxn>
                      <a:cxn ang="0">
                        <a:pos x="0" y="523"/>
                      </a:cxn>
                      <a:cxn ang="0">
                        <a:pos x="21" y="696"/>
                      </a:cxn>
                      <a:cxn ang="0">
                        <a:pos x="69" y="702"/>
                      </a:cxn>
                      <a:cxn ang="0">
                        <a:pos x="123" y="706"/>
                      </a:cxn>
                      <a:cxn ang="0">
                        <a:pos x="186" y="711"/>
                      </a:cxn>
                      <a:cxn ang="0">
                        <a:pos x="251" y="716"/>
                      </a:cxn>
                      <a:cxn ang="0">
                        <a:pos x="322" y="719"/>
                      </a:cxn>
                      <a:cxn ang="0">
                        <a:pos x="394" y="721"/>
                      </a:cxn>
                      <a:cxn ang="0">
                        <a:pos x="468" y="723"/>
                      </a:cxn>
                      <a:cxn ang="0">
                        <a:pos x="543" y="723"/>
                      </a:cxn>
                      <a:cxn ang="0">
                        <a:pos x="617" y="721"/>
                      </a:cxn>
                      <a:cxn ang="0">
                        <a:pos x="688" y="719"/>
                      </a:cxn>
                      <a:cxn ang="0">
                        <a:pos x="757" y="716"/>
                      </a:cxn>
                      <a:cxn ang="0">
                        <a:pos x="822" y="710"/>
                      </a:cxn>
                      <a:cxn ang="0">
                        <a:pos x="882" y="703"/>
                      </a:cxn>
                      <a:cxn ang="0">
                        <a:pos x="935" y="694"/>
                      </a:cxn>
                      <a:cxn ang="0">
                        <a:pos x="980" y="682"/>
                      </a:cxn>
                      <a:cxn ang="0">
                        <a:pos x="999" y="508"/>
                      </a:cxn>
                      <a:cxn ang="0">
                        <a:pos x="999" y="172"/>
                      </a:cxn>
                      <a:cxn ang="0">
                        <a:pos x="988" y="4"/>
                      </a:cxn>
                      <a:cxn ang="0">
                        <a:pos x="955" y="4"/>
                      </a:cxn>
                      <a:cxn ang="0">
                        <a:pos x="913" y="3"/>
                      </a:cxn>
                      <a:cxn ang="0">
                        <a:pos x="860" y="2"/>
                      </a:cxn>
                      <a:cxn ang="0">
                        <a:pos x="801" y="2"/>
                      </a:cxn>
                      <a:cxn ang="0">
                        <a:pos x="734" y="0"/>
                      </a:cxn>
                      <a:cxn ang="0">
                        <a:pos x="663" y="0"/>
                      </a:cxn>
                      <a:cxn ang="0">
                        <a:pos x="588" y="0"/>
                      </a:cxn>
                      <a:cxn ang="0">
                        <a:pos x="511" y="0"/>
                      </a:cxn>
                      <a:cxn ang="0">
                        <a:pos x="432" y="0"/>
                      </a:cxn>
                      <a:cxn ang="0">
                        <a:pos x="355" y="2"/>
                      </a:cxn>
                      <a:cxn ang="0">
                        <a:pos x="279" y="3"/>
                      </a:cxn>
                      <a:cxn ang="0">
                        <a:pos x="206" y="4"/>
                      </a:cxn>
                      <a:cxn ang="0">
                        <a:pos x="140" y="6"/>
                      </a:cxn>
                      <a:cxn ang="0">
                        <a:pos x="77" y="10"/>
                      </a:cxn>
                      <a:cxn ang="0">
                        <a:pos x="24" y="13"/>
                      </a:cxn>
                    </a:cxnLst>
                    <a:rect l="0" t="0" r="r" b="b"/>
                    <a:pathLst>
                      <a:path w="999" h="723">
                        <a:moveTo>
                          <a:pt x="0" y="15"/>
                        </a:moveTo>
                        <a:lnTo>
                          <a:pt x="0" y="185"/>
                        </a:lnTo>
                        <a:lnTo>
                          <a:pt x="0" y="354"/>
                        </a:lnTo>
                        <a:lnTo>
                          <a:pt x="0" y="523"/>
                        </a:lnTo>
                        <a:lnTo>
                          <a:pt x="0" y="693"/>
                        </a:lnTo>
                        <a:lnTo>
                          <a:pt x="21" y="696"/>
                        </a:lnTo>
                        <a:lnTo>
                          <a:pt x="44" y="698"/>
                        </a:lnTo>
                        <a:lnTo>
                          <a:pt x="69" y="702"/>
                        </a:lnTo>
                        <a:lnTo>
                          <a:pt x="96" y="704"/>
                        </a:lnTo>
                        <a:lnTo>
                          <a:pt x="123" y="706"/>
                        </a:lnTo>
                        <a:lnTo>
                          <a:pt x="153" y="709"/>
                        </a:lnTo>
                        <a:lnTo>
                          <a:pt x="186" y="711"/>
                        </a:lnTo>
                        <a:lnTo>
                          <a:pt x="218" y="713"/>
                        </a:lnTo>
                        <a:lnTo>
                          <a:pt x="251" y="716"/>
                        </a:lnTo>
                        <a:lnTo>
                          <a:pt x="286" y="717"/>
                        </a:lnTo>
                        <a:lnTo>
                          <a:pt x="322" y="719"/>
                        </a:lnTo>
                        <a:lnTo>
                          <a:pt x="357" y="720"/>
                        </a:lnTo>
                        <a:lnTo>
                          <a:pt x="394" y="721"/>
                        </a:lnTo>
                        <a:lnTo>
                          <a:pt x="431" y="721"/>
                        </a:lnTo>
                        <a:lnTo>
                          <a:pt x="468" y="723"/>
                        </a:lnTo>
                        <a:lnTo>
                          <a:pt x="505" y="723"/>
                        </a:lnTo>
                        <a:lnTo>
                          <a:pt x="543" y="723"/>
                        </a:lnTo>
                        <a:lnTo>
                          <a:pt x="580" y="723"/>
                        </a:lnTo>
                        <a:lnTo>
                          <a:pt x="617" y="721"/>
                        </a:lnTo>
                        <a:lnTo>
                          <a:pt x="652" y="720"/>
                        </a:lnTo>
                        <a:lnTo>
                          <a:pt x="688" y="719"/>
                        </a:lnTo>
                        <a:lnTo>
                          <a:pt x="723" y="717"/>
                        </a:lnTo>
                        <a:lnTo>
                          <a:pt x="757" y="716"/>
                        </a:lnTo>
                        <a:lnTo>
                          <a:pt x="791" y="712"/>
                        </a:lnTo>
                        <a:lnTo>
                          <a:pt x="822" y="710"/>
                        </a:lnTo>
                        <a:lnTo>
                          <a:pt x="853" y="706"/>
                        </a:lnTo>
                        <a:lnTo>
                          <a:pt x="882" y="703"/>
                        </a:lnTo>
                        <a:lnTo>
                          <a:pt x="908" y="698"/>
                        </a:lnTo>
                        <a:lnTo>
                          <a:pt x="935" y="694"/>
                        </a:lnTo>
                        <a:lnTo>
                          <a:pt x="958" y="688"/>
                        </a:lnTo>
                        <a:lnTo>
                          <a:pt x="980" y="682"/>
                        </a:lnTo>
                        <a:lnTo>
                          <a:pt x="999" y="676"/>
                        </a:lnTo>
                        <a:lnTo>
                          <a:pt x="999" y="508"/>
                        </a:lnTo>
                        <a:lnTo>
                          <a:pt x="999" y="340"/>
                        </a:lnTo>
                        <a:lnTo>
                          <a:pt x="999" y="172"/>
                        </a:lnTo>
                        <a:lnTo>
                          <a:pt x="999" y="4"/>
                        </a:lnTo>
                        <a:lnTo>
                          <a:pt x="988" y="4"/>
                        </a:lnTo>
                        <a:lnTo>
                          <a:pt x="973" y="4"/>
                        </a:lnTo>
                        <a:lnTo>
                          <a:pt x="955" y="4"/>
                        </a:lnTo>
                        <a:lnTo>
                          <a:pt x="935" y="3"/>
                        </a:lnTo>
                        <a:lnTo>
                          <a:pt x="913" y="3"/>
                        </a:lnTo>
                        <a:lnTo>
                          <a:pt x="887" y="3"/>
                        </a:lnTo>
                        <a:lnTo>
                          <a:pt x="860" y="2"/>
                        </a:lnTo>
                        <a:lnTo>
                          <a:pt x="831" y="2"/>
                        </a:lnTo>
                        <a:lnTo>
                          <a:pt x="801" y="2"/>
                        </a:lnTo>
                        <a:lnTo>
                          <a:pt x="768" y="2"/>
                        </a:lnTo>
                        <a:lnTo>
                          <a:pt x="734" y="0"/>
                        </a:lnTo>
                        <a:lnTo>
                          <a:pt x="698" y="0"/>
                        </a:lnTo>
                        <a:lnTo>
                          <a:pt x="663" y="0"/>
                        </a:lnTo>
                        <a:lnTo>
                          <a:pt x="626" y="0"/>
                        </a:lnTo>
                        <a:lnTo>
                          <a:pt x="588" y="0"/>
                        </a:lnTo>
                        <a:lnTo>
                          <a:pt x="550" y="0"/>
                        </a:lnTo>
                        <a:lnTo>
                          <a:pt x="511" y="0"/>
                        </a:lnTo>
                        <a:lnTo>
                          <a:pt x="471" y="0"/>
                        </a:lnTo>
                        <a:lnTo>
                          <a:pt x="432" y="0"/>
                        </a:lnTo>
                        <a:lnTo>
                          <a:pt x="393" y="0"/>
                        </a:lnTo>
                        <a:lnTo>
                          <a:pt x="355" y="2"/>
                        </a:lnTo>
                        <a:lnTo>
                          <a:pt x="317" y="2"/>
                        </a:lnTo>
                        <a:lnTo>
                          <a:pt x="279" y="3"/>
                        </a:lnTo>
                        <a:lnTo>
                          <a:pt x="242" y="3"/>
                        </a:lnTo>
                        <a:lnTo>
                          <a:pt x="206" y="4"/>
                        </a:lnTo>
                        <a:lnTo>
                          <a:pt x="173" y="5"/>
                        </a:lnTo>
                        <a:lnTo>
                          <a:pt x="140" y="6"/>
                        </a:lnTo>
                        <a:lnTo>
                          <a:pt x="107" y="7"/>
                        </a:lnTo>
                        <a:lnTo>
                          <a:pt x="77" y="10"/>
                        </a:lnTo>
                        <a:lnTo>
                          <a:pt x="50" y="11"/>
                        </a:lnTo>
                        <a:lnTo>
                          <a:pt x="24" y="13"/>
                        </a:lnTo>
                        <a:lnTo>
                          <a:pt x="0" y="15"/>
                        </a:lnTo>
                        <a:close/>
                      </a:path>
                    </a:pathLst>
                  </a:custGeom>
                  <a:solidFill>
                    <a:srgbClr val="BFA084"/>
                  </a:solidFill>
                  <a:ln w="9525">
                    <a:noFill/>
                    <a:round/>
                    <a:headEnd/>
                    <a:tailEnd/>
                  </a:ln>
                </p:spPr>
                <p:txBody>
                  <a:bodyPr/>
                  <a:lstStyle/>
                  <a:p>
                    <a:endParaRPr lang="en-US" sz="3200" b="1">
                      <a:latin typeface="Calibri" pitchFamily="34" charset="0"/>
                    </a:endParaRPr>
                  </a:p>
                </p:txBody>
              </p:sp>
              <p:sp>
                <p:nvSpPr>
                  <p:cNvPr id="74765" name="Freeform 13"/>
                  <p:cNvSpPr>
                    <a:spLocks/>
                  </p:cNvSpPr>
                  <p:nvPr/>
                </p:nvSpPr>
                <p:spPr bwMode="auto">
                  <a:xfrm>
                    <a:off x="2547" y="1747"/>
                    <a:ext cx="478" cy="327"/>
                  </a:xfrm>
                  <a:custGeom>
                    <a:avLst/>
                    <a:gdLst/>
                    <a:ahLst/>
                    <a:cxnLst>
                      <a:cxn ang="0">
                        <a:pos x="0" y="166"/>
                      </a:cxn>
                      <a:cxn ang="0">
                        <a:pos x="0" y="473"/>
                      </a:cxn>
                      <a:cxn ang="0">
                        <a:pos x="20" y="628"/>
                      </a:cxn>
                      <a:cxn ang="0">
                        <a:pos x="66" y="634"/>
                      </a:cxn>
                      <a:cxn ang="0">
                        <a:pos x="119" y="638"/>
                      </a:cxn>
                      <a:cxn ang="0">
                        <a:pos x="176" y="643"/>
                      </a:cxn>
                      <a:cxn ang="0">
                        <a:pos x="240" y="647"/>
                      </a:cxn>
                      <a:cxn ang="0">
                        <a:pos x="307" y="650"/>
                      </a:cxn>
                      <a:cxn ang="0">
                        <a:pos x="377" y="652"/>
                      </a:cxn>
                      <a:cxn ang="0">
                        <a:pos x="447" y="653"/>
                      </a:cxn>
                      <a:cxn ang="0">
                        <a:pos x="519" y="653"/>
                      </a:cxn>
                      <a:cxn ang="0">
                        <a:pos x="590" y="652"/>
                      </a:cxn>
                      <a:cxn ang="0">
                        <a:pos x="659" y="650"/>
                      </a:cxn>
                      <a:cxn ang="0">
                        <a:pos x="725" y="647"/>
                      </a:cxn>
                      <a:cxn ang="0">
                        <a:pos x="787" y="642"/>
                      </a:cxn>
                      <a:cxn ang="0">
                        <a:pos x="844" y="635"/>
                      </a:cxn>
                      <a:cxn ang="0">
                        <a:pos x="894" y="627"/>
                      </a:cxn>
                      <a:cxn ang="0">
                        <a:pos x="938" y="618"/>
                      </a:cxn>
                      <a:cxn ang="0">
                        <a:pos x="956" y="460"/>
                      </a:cxn>
                      <a:cxn ang="0">
                        <a:pos x="956" y="156"/>
                      </a:cxn>
                      <a:cxn ang="0">
                        <a:pos x="945" y="4"/>
                      </a:cxn>
                      <a:cxn ang="0">
                        <a:pos x="913" y="4"/>
                      </a:cxn>
                      <a:cxn ang="0">
                        <a:pos x="871" y="3"/>
                      </a:cxn>
                      <a:cxn ang="0">
                        <a:pos x="822" y="3"/>
                      </a:cxn>
                      <a:cxn ang="0">
                        <a:pos x="764" y="2"/>
                      </a:cxn>
                      <a:cxn ang="0">
                        <a:pos x="701" y="2"/>
                      </a:cxn>
                      <a:cxn ang="0">
                        <a:pos x="633" y="0"/>
                      </a:cxn>
                      <a:cxn ang="0">
                        <a:pos x="561" y="0"/>
                      </a:cxn>
                      <a:cxn ang="0">
                        <a:pos x="488" y="0"/>
                      </a:cxn>
                      <a:cxn ang="0">
                        <a:pos x="413" y="2"/>
                      </a:cxn>
                      <a:cxn ang="0">
                        <a:pos x="339" y="2"/>
                      </a:cxn>
                      <a:cxn ang="0">
                        <a:pos x="266" y="3"/>
                      </a:cxn>
                      <a:cxn ang="0">
                        <a:pos x="198" y="4"/>
                      </a:cxn>
                      <a:cxn ang="0">
                        <a:pos x="134" y="6"/>
                      </a:cxn>
                      <a:cxn ang="0">
                        <a:pos x="75" y="9"/>
                      </a:cxn>
                      <a:cxn ang="0">
                        <a:pos x="23" y="11"/>
                      </a:cxn>
                    </a:cxnLst>
                    <a:rect l="0" t="0" r="r" b="b"/>
                    <a:pathLst>
                      <a:path w="956" h="653">
                        <a:moveTo>
                          <a:pt x="0" y="13"/>
                        </a:moveTo>
                        <a:lnTo>
                          <a:pt x="0" y="166"/>
                        </a:lnTo>
                        <a:lnTo>
                          <a:pt x="0" y="319"/>
                        </a:lnTo>
                        <a:lnTo>
                          <a:pt x="0" y="473"/>
                        </a:lnTo>
                        <a:lnTo>
                          <a:pt x="0" y="626"/>
                        </a:lnTo>
                        <a:lnTo>
                          <a:pt x="20" y="628"/>
                        </a:lnTo>
                        <a:lnTo>
                          <a:pt x="42" y="632"/>
                        </a:lnTo>
                        <a:lnTo>
                          <a:pt x="66" y="634"/>
                        </a:lnTo>
                        <a:lnTo>
                          <a:pt x="91" y="636"/>
                        </a:lnTo>
                        <a:lnTo>
                          <a:pt x="119" y="638"/>
                        </a:lnTo>
                        <a:lnTo>
                          <a:pt x="147" y="641"/>
                        </a:lnTo>
                        <a:lnTo>
                          <a:pt x="176" y="643"/>
                        </a:lnTo>
                        <a:lnTo>
                          <a:pt x="208" y="645"/>
                        </a:lnTo>
                        <a:lnTo>
                          <a:pt x="240" y="647"/>
                        </a:lnTo>
                        <a:lnTo>
                          <a:pt x="273" y="649"/>
                        </a:lnTo>
                        <a:lnTo>
                          <a:pt x="307" y="650"/>
                        </a:lnTo>
                        <a:lnTo>
                          <a:pt x="341" y="651"/>
                        </a:lnTo>
                        <a:lnTo>
                          <a:pt x="377" y="652"/>
                        </a:lnTo>
                        <a:lnTo>
                          <a:pt x="413" y="652"/>
                        </a:lnTo>
                        <a:lnTo>
                          <a:pt x="447" y="653"/>
                        </a:lnTo>
                        <a:lnTo>
                          <a:pt x="484" y="653"/>
                        </a:lnTo>
                        <a:lnTo>
                          <a:pt x="519" y="653"/>
                        </a:lnTo>
                        <a:lnTo>
                          <a:pt x="554" y="653"/>
                        </a:lnTo>
                        <a:lnTo>
                          <a:pt x="590" y="652"/>
                        </a:lnTo>
                        <a:lnTo>
                          <a:pt x="625" y="651"/>
                        </a:lnTo>
                        <a:lnTo>
                          <a:pt x="659" y="650"/>
                        </a:lnTo>
                        <a:lnTo>
                          <a:pt x="693" y="649"/>
                        </a:lnTo>
                        <a:lnTo>
                          <a:pt x="725" y="647"/>
                        </a:lnTo>
                        <a:lnTo>
                          <a:pt x="756" y="644"/>
                        </a:lnTo>
                        <a:lnTo>
                          <a:pt x="787" y="642"/>
                        </a:lnTo>
                        <a:lnTo>
                          <a:pt x="816" y="638"/>
                        </a:lnTo>
                        <a:lnTo>
                          <a:pt x="844" y="635"/>
                        </a:lnTo>
                        <a:lnTo>
                          <a:pt x="870" y="632"/>
                        </a:lnTo>
                        <a:lnTo>
                          <a:pt x="894" y="627"/>
                        </a:lnTo>
                        <a:lnTo>
                          <a:pt x="917" y="622"/>
                        </a:lnTo>
                        <a:lnTo>
                          <a:pt x="938" y="618"/>
                        </a:lnTo>
                        <a:lnTo>
                          <a:pt x="956" y="612"/>
                        </a:lnTo>
                        <a:lnTo>
                          <a:pt x="956" y="460"/>
                        </a:lnTo>
                        <a:lnTo>
                          <a:pt x="956" y="308"/>
                        </a:lnTo>
                        <a:lnTo>
                          <a:pt x="956" y="156"/>
                        </a:lnTo>
                        <a:lnTo>
                          <a:pt x="956" y="4"/>
                        </a:lnTo>
                        <a:lnTo>
                          <a:pt x="945" y="4"/>
                        </a:lnTo>
                        <a:lnTo>
                          <a:pt x="930" y="4"/>
                        </a:lnTo>
                        <a:lnTo>
                          <a:pt x="913" y="4"/>
                        </a:lnTo>
                        <a:lnTo>
                          <a:pt x="893" y="3"/>
                        </a:lnTo>
                        <a:lnTo>
                          <a:pt x="871" y="3"/>
                        </a:lnTo>
                        <a:lnTo>
                          <a:pt x="847" y="3"/>
                        </a:lnTo>
                        <a:lnTo>
                          <a:pt x="822" y="3"/>
                        </a:lnTo>
                        <a:lnTo>
                          <a:pt x="794" y="2"/>
                        </a:lnTo>
                        <a:lnTo>
                          <a:pt x="764" y="2"/>
                        </a:lnTo>
                        <a:lnTo>
                          <a:pt x="733" y="2"/>
                        </a:lnTo>
                        <a:lnTo>
                          <a:pt x="701" y="2"/>
                        </a:lnTo>
                        <a:lnTo>
                          <a:pt x="667" y="2"/>
                        </a:lnTo>
                        <a:lnTo>
                          <a:pt x="633" y="0"/>
                        </a:lnTo>
                        <a:lnTo>
                          <a:pt x="597" y="0"/>
                        </a:lnTo>
                        <a:lnTo>
                          <a:pt x="561" y="0"/>
                        </a:lnTo>
                        <a:lnTo>
                          <a:pt x="524" y="0"/>
                        </a:lnTo>
                        <a:lnTo>
                          <a:pt x="488" y="0"/>
                        </a:lnTo>
                        <a:lnTo>
                          <a:pt x="450" y="0"/>
                        </a:lnTo>
                        <a:lnTo>
                          <a:pt x="413" y="2"/>
                        </a:lnTo>
                        <a:lnTo>
                          <a:pt x="376" y="2"/>
                        </a:lnTo>
                        <a:lnTo>
                          <a:pt x="339" y="2"/>
                        </a:lnTo>
                        <a:lnTo>
                          <a:pt x="302" y="2"/>
                        </a:lnTo>
                        <a:lnTo>
                          <a:pt x="266" y="3"/>
                        </a:lnTo>
                        <a:lnTo>
                          <a:pt x="232" y="3"/>
                        </a:lnTo>
                        <a:lnTo>
                          <a:pt x="198" y="4"/>
                        </a:lnTo>
                        <a:lnTo>
                          <a:pt x="165" y="5"/>
                        </a:lnTo>
                        <a:lnTo>
                          <a:pt x="134" y="6"/>
                        </a:lnTo>
                        <a:lnTo>
                          <a:pt x="103" y="7"/>
                        </a:lnTo>
                        <a:lnTo>
                          <a:pt x="75" y="9"/>
                        </a:lnTo>
                        <a:lnTo>
                          <a:pt x="47" y="10"/>
                        </a:lnTo>
                        <a:lnTo>
                          <a:pt x="23" y="11"/>
                        </a:lnTo>
                        <a:lnTo>
                          <a:pt x="0" y="13"/>
                        </a:lnTo>
                        <a:close/>
                      </a:path>
                    </a:pathLst>
                  </a:custGeom>
                  <a:solidFill>
                    <a:srgbClr val="C4A88E"/>
                  </a:solidFill>
                  <a:ln w="9525">
                    <a:noFill/>
                    <a:round/>
                    <a:headEnd/>
                    <a:tailEnd/>
                  </a:ln>
                </p:spPr>
                <p:txBody>
                  <a:bodyPr/>
                  <a:lstStyle/>
                  <a:p>
                    <a:endParaRPr lang="en-US" sz="3200" b="1">
                      <a:latin typeface="Calibri" pitchFamily="34" charset="0"/>
                    </a:endParaRPr>
                  </a:p>
                </p:txBody>
              </p:sp>
              <p:sp>
                <p:nvSpPr>
                  <p:cNvPr id="74766" name="Freeform 14"/>
                  <p:cNvSpPr>
                    <a:spLocks/>
                  </p:cNvSpPr>
                  <p:nvPr/>
                </p:nvSpPr>
                <p:spPr bwMode="auto">
                  <a:xfrm>
                    <a:off x="2547" y="1747"/>
                    <a:ext cx="458" cy="292"/>
                  </a:xfrm>
                  <a:custGeom>
                    <a:avLst/>
                    <a:gdLst/>
                    <a:ahLst/>
                    <a:cxnLst>
                      <a:cxn ang="0">
                        <a:pos x="0" y="149"/>
                      </a:cxn>
                      <a:cxn ang="0">
                        <a:pos x="0" y="423"/>
                      </a:cxn>
                      <a:cxn ang="0">
                        <a:pos x="19" y="562"/>
                      </a:cxn>
                      <a:cxn ang="0">
                        <a:pos x="62" y="567"/>
                      </a:cxn>
                      <a:cxn ang="0">
                        <a:pos x="112" y="572"/>
                      </a:cxn>
                      <a:cxn ang="0">
                        <a:pos x="168" y="575"/>
                      </a:cxn>
                      <a:cxn ang="0">
                        <a:pos x="228" y="579"/>
                      </a:cxn>
                      <a:cxn ang="0">
                        <a:pos x="293" y="581"/>
                      </a:cxn>
                      <a:cxn ang="0">
                        <a:pos x="360" y="583"/>
                      </a:cxn>
                      <a:cxn ang="0">
                        <a:pos x="428" y="584"/>
                      </a:cxn>
                      <a:cxn ang="0">
                        <a:pos x="496" y="584"/>
                      </a:cxn>
                      <a:cxn ang="0">
                        <a:pos x="564" y="583"/>
                      </a:cxn>
                      <a:cxn ang="0">
                        <a:pos x="629" y="582"/>
                      </a:cxn>
                      <a:cxn ang="0">
                        <a:pos x="693" y="579"/>
                      </a:cxn>
                      <a:cxn ang="0">
                        <a:pos x="753" y="574"/>
                      </a:cxn>
                      <a:cxn ang="0">
                        <a:pos x="807" y="568"/>
                      </a:cxn>
                      <a:cxn ang="0">
                        <a:pos x="855" y="561"/>
                      </a:cxn>
                      <a:cxn ang="0">
                        <a:pos x="898" y="552"/>
                      </a:cxn>
                      <a:cxn ang="0">
                        <a:pos x="915" y="412"/>
                      </a:cxn>
                      <a:cxn ang="0">
                        <a:pos x="915" y="140"/>
                      </a:cxn>
                      <a:cxn ang="0">
                        <a:pos x="903" y="4"/>
                      </a:cxn>
                      <a:cxn ang="0">
                        <a:pos x="872" y="4"/>
                      </a:cxn>
                      <a:cxn ang="0">
                        <a:pos x="832" y="3"/>
                      </a:cxn>
                      <a:cxn ang="0">
                        <a:pos x="784" y="3"/>
                      </a:cxn>
                      <a:cxn ang="0">
                        <a:pos x="728" y="2"/>
                      </a:cxn>
                      <a:cxn ang="0">
                        <a:pos x="667" y="2"/>
                      </a:cxn>
                      <a:cxn ang="0">
                        <a:pos x="603" y="2"/>
                      </a:cxn>
                      <a:cxn ang="0">
                        <a:pos x="534" y="2"/>
                      </a:cxn>
                      <a:cxn ang="0">
                        <a:pos x="463" y="2"/>
                      </a:cxn>
                      <a:cxn ang="0">
                        <a:pos x="393" y="2"/>
                      </a:cxn>
                      <a:cxn ang="0">
                        <a:pos x="323" y="2"/>
                      </a:cxn>
                      <a:cxn ang="0">
                        <a:pos x="254" y="3"/>
                      </a:cxn>
                      <a:cxn ang="0">
                        <a:pos x="188" y="4"/>
                      </a:cxn>
                      <a:cxn ang="0">
                        <a:pos x="127" y="5"/>
                      </a:cxn>
                      <a:cxn ang="0">
                        <a:pos x="72" y="7"/>
                      </a:cxn>
                      <a:cxn ang="0">
                        <a:pos x="22" y="11"/>
                      </a:cxn>
                    </a:cxnLst>
                    <a:rect l="0" t="0" r="r" b="b"/>
                    <a:pathLst>
                      <a:path w="915" h="584">
                        <a:moveTo>
                          <a:pt x="0" y="12"/>
                        </a:moveTo>
                        <a:lnTo>
                          <a:pt x="0" y="149"/>
                        </a:lnTo>
                        <a:lnTo>
                          <a:pt x="0" y="286"/>
                        </a:lnTo>
                        <a:lnTo>
                          <a:pt x="0" y="423"/>
                        </a:lnTo>
                        <a:lnTo>
                          <a:pt x="0" y="560"/>
                        </a:lnTo>
                        <a:lnTo>
                          <a:pt x="19" y="562"/>
                        </a:lnTo>
                        <a:lnTo>
                          <a:pt x="39" y="565"/>
                        </a:lnTo>
                        <a:lnTo>
                          <a:pt x="62" y="567"/>
                        </a:lnTo>
                        <a:lnTo>
                          <a:pt x="87" y="569"/>
                        </a:lnTo>
                        <a:lnTo>
                          <a:pt x="112" y="572"/>
                        </a:lnTo>
                        <a:lnTo>
                          <a:pt x="140" y="574"/>
                        </a:lnTo>
                        <a:lnTo>
                          <a:pt x="168" y="575"/>
                        </a:lnTo>
                        <a:lnTo>
                          <a:pt x="197" y="577"/>
                        </a:lnTo>
                        <a:lnTo>
                          <a:pt x="228" y="579"/>
                        </a:lnTo>
                        <a:lnTo>
                          <a:pt x="261" y="580"/>
                        </a:lnTo>
                        <a:lnTo>
                          <a:pt x="293" y="581"/>
                        </a:lnTo>
                        <a:lnTo>
                          <a:pt x="325" y="582"/>
                        </a:lnTo>
                        <a:lnTo>
                          <a:pt x="360" y="583"/>
                        </a:lnTo>
                        <a:lnTo>
                          <a:pt x="393" y="584"/>
                        </a:lnTo>
                        <a:lnTo>
                          <a:pt x="428" y="584"/>
                        </a:lnTo>
                        <a:lnTo>
                          <a:pt x="461" y="584"/>
                        </a:lnTo>
                        <a:lnTo>
                          <a:pt x="496" y="584"/>
                        </a:lnTo>
                        <a:lnTo>
                          <a:pt x="530" y="584"/>
                        </a:lnTo>
                        <a:lnTo>
                          <a:pt x="564" y="583"/>
                        </a:lnTo>
                        <a:lnTo>
                          <a:pt x="597" y="583"/>
                        </a:lnTo>
                        <a:lnTo>
                          <a:pt x="629" y="582"/>
                        </a:lnTo>
                        <a:lnTo>
                          <a:pt x="662" y="580"/>
                        </a:lnTo>
                        <a:lnTo>
                          <a:pt x="693" y="579"/>
                        </a:lnTo>
                        <a:lnTo>
                          <a:pt x="724" y="576"/>
                        </a:lnTo>
                        <a:lnTo>
                          <a:pt x="753" y="574"/>
                        </a:lnTo>
                        <a:lnTo>
                          <a:pt x="780" y="572"/>
                        </a:lnTo>
                        <a:lnTo>
                          <a:pt x="807" y="568"/>
                        </a:lnTo>
                        <a:lnTo>
                          <a:pt x="832" y="565"/>
                        </a:lnTo>
                        <a:lnTo>
                          <a:pt x="855" y="561"/>
                        </a:lnTo>
                        <a:lnTo>
                          <a:pt x="877" y="557"/>
                        </a:lnTo>
                        <a:lnTo>
                          <a:pt x="898" y="552"/>
                        </a:lnTo>
                        <a:lnTo>
                          <a:pt x="915" y="547"/>
                        </a:lnTo>
                        <a:lnTo>
                          <a:pt x="915" y="412"/>
                        </a:lnTo>
                        <a:lnTo>
                          <a:pt x="915" y="276"/>
                        </a:lnTo>
                        <a:lnTo>
                          <a:pt x="915" y="140"/>
                        </a:lnTo>
                        <a:lnTo>
                          <a:pt x="915" y="4"/>
                        </a:lnTo>
                        <a:lnTo>
                          <a:pt x="903" y="4"/>
                        </a:lnTo>
                        <a:lnTo>
                          <a:pt x="889" y="4"/>
                        </a:lnTo>
                        <a:lnTo>
                          <a:pt x="872" y="4"/>
                        </a:lnTo>
                        <a:lnTo>
                          <a:pt x="853" y="3"/>
                        </a:lnTo>
                        <a:lnTo>
                          <a:pt x="832" y="3"/>
                        </a:lnTo>
                        <a:lnTo>
                          <a:pt x="809" y="3"/>
                        </a:lnTo>
                        <a:lnTo>
                          <a:pt x="784" y="3"/>
                        </a:lnTo>
                        <a:lnTo>
                          <a:pt x="756" y="3"/>
                        </a:lnTo>
                        <a:lnTo>
                          <a:pt x="728" y="2"/>
                        </a:lnTo>
                        <a:lnTo>
                          <a:pt x="698" y="2"/>
                        </a:lnTo>
                        <a:lnTo>
                          <a:pt x="667" y="2"/>
                        </a:lnTo>
                        <a:lnTo>
                          <a:pt x="635" y="2"/>
                        </a:lnTo>
                        <a:lnTo>
                          <a:pt x="603" y="2"/>
                        </a:lnTo>
                        <a:lnTo>
                          <a:pt x="568" y="2"/>
                        </a:lnTo>
                        <a:lnTo>
                          <a:pt x="534" y="2"/>
                        </a:lnTo>
                        <a:lnTo>
                          <a:pt x="499" y="0"/>
                        </a:lnTo>
                        <a:lnTo>
                          <a:pt x="463" y="2"/>
                        </a:lnTo>
                        <a:lnTo>
                          <a:pt x="429" y="2"/>
                        </a:lnTo>
                        <a:lnTo>
                          <a:pt x="393" y="2"/>
                        </a:lnTo>
                        <a:lnTo>
                          <a:pt x="357" y="2"/>
                        </a:lnTo>
                        <a:lnTo>
                          <a:pt x="323" y="2"/>
                        </a:lnTo>
                        <a:lnTo>
                          <a:pt x="288" y="3"/>
                        </a:lnTo>
                        <a:lnTo>
                          <a:pt x="254" y="3"/>
                        </a:lnTo>
                        <a:lnTo>
                          <a:pt x="221" y="3"/>
                        </a:lnTo>
                        <a:lnTo>
                          <a:pt x="188" y="4"/>
                        </a:lnTo>
                        <a:lnTo>
                          <a:pt x="157" y="5"/>
                        </a:lnTo>
                        <a:lnTo>
                          <a:pt x="127" y="5"/>
                        </a:lnTo>
                        <a:lnTo>
                          <a:pt x="98" y="6"/>
                        </a:lnTo>
                        <a:lnTo>
                          <a:pt x="72" y="7"/>
                        </a:lnTo>
                        <a:lnTo>
                          <a:pt x="46" y="9"/>
                        </a:lnTo>
                        <a:lnTo>
                          <a:pt x="22" y="11"/>
                        </a:lnTo>
                        <a:lnTo>
                          <a:pt x="0" y="12"/>
                        </a:lnTo>
                        <a:close/>
                      </a:path>
                    </a:pathLst>
                  </a:custGeom>
                  <a:solidFill>
                    <a:srgbClr val="CCAF99"/>
                  </a:solidFill>
                  <a:ln w="9525">
                    <a:noFill/>
                    <a:round/>
                    <a:headEnd/>
                    <a:tailEnd/>
                  </a:ln>
                </p:spPr>
                <p:txBody>
                  <a:bodyPr/>
                  <a:lstStyle/>
                  <a:p>
                    <a:endParaRPr lang="en-US" sz="3200" b="1">
                      <a:latin typeface="Calibri" pitchFamily="34" charset="0"/>
                    </a:endParaRPr>
                  </a:p>
                </p:txBody>
              </p:sp>
              <p:sp>
                <p:nvSpPr>
                  <p:cNvPr id="74767" name="Freeform 15"/>
                  <p:cNvSpPr>
                    <a:spLocks/>
                  </p:cNvSpPr>
                  <p:nvPr/>
                </p:nvSpPr>
                <p:spPr bwMode="auto">
                  <a:xfrm>
                    <a:off x="2547" y="1748"/>
                    <a:ext cx="437" cy="257"/>
                  </a:xfrm>
                  <a:custGeom>
                    <a:avLst/>
                    <a:gdLst/>
                    <a:ahLst/>
                    <a:cxnLst>
                      <a:cxn ang="0">
                        <a:pos x="0" y="130"/>
                      </a:cxn>
                      <a:cxn ang="0">
                        <a:pos x="0" y="372"/>
                      </a:cxn>
                      <a:cxn ang="0">
                        <a:pos x="17" y="495"/>
                      </a:cxn>
                      <a:cxn ang="0">
                        <a:pos x="59" y="498"/>
                      </a:cxn>
                      <a:cxn ang="0">
                        <a:pos x="106" y="503"/>
                      </a:cxn>
                      <a:cxn ang="0">
                        <a:pos x="159" y="505"/>
                      </a:cxn>
                      <a:cxn ang="0">
                        <a:pos x="217" y="509"/>
                      </a:cxn>
                      <a:cxn ang="0">
                        <a:pos x="279" y="511"/>
                      </a:cxn>
                      <a:cxn ang="0">
                        <a:pos x="342" y="512"/>
                      </a:cxn>
                      <a:cxn ang="0">
                        <a:pos x="407" y="513"/>
                      </a:cxn>
                      <a:cxn ang="0">
                        <a:pos x="473" y="513"/>
                      </a:cxn>
                      <a:cxn ang="0">
                        <a:pos x="537" y="513"/>
                      </a:cxn>
                      <a:cxn ang="0">
                        <a:pos x="600" y="511"/>
                      </a:cxn>
                      <a:cxn ang="0">
                        <a:pos x="662" y="509"/>
                      </a:cxn>
                      <a:cxn ang="0">
                        <a:pos x="718" y="504"/>
                      </a:cxn>
                      <a:cxn ang="0">
                        <a:pos x="770" y="499"/>
                      </a:cxn>
                      <a:cxn ang="0">
                        <a:pos x="817" y="493"/>
                      </a:cxn>
                      <a:cxn ang="0">
                        <a:pos x="856" y="486"/>
                      </a:cxn>
                      <a:cxn ang="0">
                        <a:pos x="874" y="361"/>
                      </a:cxn>
                      <a:cxn ang="0">
                        <a:pos x="874" y="122"/>
                      </a:cxn>
                      <a:cxn ang="0">
                        <a:pos x="862" y="2"/>
                      </a:cxn>
                      <a:cxn ang="0">
                        <a:pos x="831" y="1"/>
                      </a:cxn>
                      <a:cxn ang="0">
                        <a:pos x="792" y="1"/>
                      </a:cxn>
                      <a:cxn ang="0">
                        <a:pos x="744" y="1"/>
                      </a:cxn>
                      <a:cxn ang="0">
                        <a:pos x="693" y="0"/>
                      </a:cxn>
                      <a:cxn ang="0">
                        <a:pos x="634" y="0"/>
                      </a:cxn>
                      <a:cxn ang="0">
                        <a:pos x="572" y="0"/>
                      </a:cxn>
                      <a:cxn ang="0">
                        <a:pos x="507" y="0"/>
                      </a:cxn>
                      <a:cxn ang="0">
                        <a:pos x="440" y="0"/>
                      </a:cxn>
                      <a:cxn ang="0">
                        <a:pos x="374" y="0"/>
                      </a:cxn>
                      <a:cxn ang="0">
                        <a:pos x="307" y="1"/>
                      </a:cxn>
                      <a:cxn ang="0">
                        <a:pos x="242" y="1"/>
                      </a:cxn>
                      <a:cxn ang="0">
                        <a:pos x="180" y="2"/>
                      </a:cxn>
                      <a:cxn ang="0">
                        <a:pos x="121" y="3"/>
                      </a:cxn>
                      <a:cxn ang="0">
                        <a:pos x="68" y="5"/>
                      </a:cxn>
                      <a:cxn ang="0">
                        <a:pos x="21" y="8"/>
                      </a:cxn>
                    </a:cxnLst>
                    <a:rect l="0" t="0" r="r" b="b"/>
                    <a:pathLst>
                      <a:path w="874" h="513">
                        <a:moveTo>
                          <a:pt x="0" y="9"/>
                        </a:moveTo>
                        <a:lnTo>
                          <a:pt x="0" y="130"/>
                        </a:lnTo>
                        <a:lnTo>
                          <a:pt x="0" y="251"/>
                        </a:lnTo>
                        <a:lnTo>
                          <a:pt x="0" y="372"/>
                        </a:lnTo>
                        <a:lnTo>
                          <a:pt x="0" y="493"/>
                        </a:lnTo>
                        <a:lnTo>
                          <a:pt x="17" y="495"/>
                        </a:lnTo>
                        <a:lnTo>
                          <a:pt x="37" y="497"/>
                        </a:lnTo>
                        <a:lnTo>
                          <a:pt x="59" y="498"/>
                        </a:lnTo>
                        <a:lnTo>
                          <a:pt x="82" y="501"/>
                        </a:lnTo>
                        <a:lnTo>
                          <a:pt x="106" y="503"/>
                        </a:lnTo>
                        <a:lnTo>
                          <a:pt x="133" y="504"/>
                        </a:lnTo>
                        <a:lnTo>
                          <a:pt x="159" y="505"/>
                        </a:lnTo>
                        <a:lnTo>
                          <a:pt x="188" y="507"/>
                        </a:lnTo>
                        <a:lnTo>
                          <a:pt x="217" y="509"/>
                        </a:lnTo>
                        <a:lnTo>
                          <a:pt x="248" y="510"/>
                        </a:lnTo>
                        <a:lnTo>
                          <a:pt x="279" y="511"/>
                        </a:lnTo>
                        <a:lnTo>
                          <a:pt x="310" y="512"/>
                        </a:lnTo>
                        <a:lnTo>
                          <a:pt x="342" y="512"/>
                        </a:lnTo>
                        <a:lnTo>
                          <a:pt x="375" y="513"/>
                        </a:lnTo>
                        <a:lnTo>
                          <a:pt x="407" y="513"/>
                        </a:lnTo>
                        <a:lnTo>
                          <a:pt x="440" y="513"/>
                        </a:lnTo>
                        <a:lnTo>
                          <a:pt x="473" y="513"/>
                        </a:lnTo>
                        <a:lnTo>
                          <a:pt x="505" y="513"/>
                        </a:lnTo>
                        <a:lnTo>
                          <a:pt x="537" y="513"/>
                        </a:lnTo>
                        <a:lnTo>
                          <a:pt x="569" y="512"/>
                        </a:lnTo>
                        <a:lnTo>
                          <a:pt x="600" y="511"/>
                        </a:lnTo>
                        <a:lnTo>
                          <a:pt x="632" y="510"/>
                        </a:lnTo>
                        <a:lnTo>
                          <a:pt x="662" y="509"/>
                        </a:lnTo>
                        <a:lnTo>
                          <a:pt x="690" y="506"/>
                        </a:lnTo>
                        <a:lnTo>
                          <a:pt x="718" y="504"/>
                        </a:lnTo>
                        <a:lnTo>
                          <a:pt x="744" y="502"/>
                        </a:lnTo>
                        <a:lnTo>
                          <a:pt x="770" y="499"/>
                        </a:lnTo>
                        <a:lnTo>
                          <a:pt x="794" y="496"/>
                        </a:lnTo>
                        <a:lnTo>
                          <a:pt x="817" y="493"/>
                        </a:lnTo>
                        <a:lnTo>
                          <a:pt x="838" y="489"/>
                        </a:lnTo>
                        <a:lnTo>
                          <a:pt x="856" y="486"/>
                        </a:lnTo>
                        <a:lnTo>
                          <a:pt x="874" y="481"/>
                        </a:lnTo>
                        <a:lnTo>
                          <a:pt x="874" y="361"/>
                        </a:lnTo>
                        <a:lnTo>
                          <a:pt x="874" y="241"/>
                        </a:lnTo>
                        <a:lnTo>
                          <a:pt x="874" y="122"/>
                        </a:lnTo>
                        <a:lnTo>
                          <a:pt x="874" y="2"/>
                        </a:lnTo>
                        <a:lnTo>
                          <a:pt x="862" y="2"/>
                        </a:lnTo>
                        <a:lnTo>
                          <a:pt x="847" y="2"/>
                        </a:lnTo>
                        <a:lnTo>
                          <a:pt x="831" y="1"/>
                        </a:lnTo>
                        <a:lnTo>
                          <a:pt x="812" y="1"/>
                        </a:lnTo>
                        <a:lnTo>
                          <a:pt x="792" y="1"/>
                        </a:lnTo>
                        <a:lnTo>
                          <a:pt x="769" y="1"/>
                        </a:lnTo>
                        <a:lnTo>
                          <a:pt x="744" y="1"/>
                        </a:lnTo>
                        <a:lnTo>
                          <a:pt x="719" y="0"/>
                        </a:lnTo>
                        <a:lnTo>
                          <a:pt x="693" y="0"/>
                        </a:lnTo>
                        <a:lnTo>
                          <a:pt x="664" y="0"/>
                        </a:lnTo>
                        <a:lnTo>
                          <a:pt x="634" y="0"/>
                        </a:lnTo>
                        <a:lnTo>
                          <a:pt x="604" y="0"/>
                        </a:lnTo>
                        <a:lnTo>
                          <a:pt x="572" y="0"/>
                        </a:lnTo>
                        <a:lnTo>
                          <a:pt x="539" y="0"/>
                        </a:lnTo>
                        <a:lnTo>
                          <a:pt x="507" y="0"/>
                        </a:lnTo>
                        <a:lnTo>
                          <a:pt x="474" y="0"/>
                        </a:lnTo>
                        <a:lnTo>
                          <a:pt x="440" y="0"/>
                        </a:lnTo>
                        <a:lnTo>
                          <a:pt x="407" y="0"/>
                        </a:lnTo>
                        <a:lnTo>
                          <a:pt x="374" y="0"/>
                        </a:lnTo>
                        <a:lnTo>
                          <a:pt x="340" y="0"/>
                        </a:lnTo>
                        <a:lnTo>
                          <a:pt x="307" y="1"/>
                        </a:lnTo>
                        <a:lnTo>
                          <a:pt x="274" y="1"/>
                        </a:lnTo>
                        <a:lnTo>
                          <a:pt x="242" y="1"/>
                        </a:lnTo>
                        <a:lnTo>
                          <a:pt x="210" y="2"/>
                        </a:lnTo>
                        <a:lnTo>
                          <a:pt x="180" y="2"/>
                        </a:lnTo>
                        <a:lnTo>
                          <a:pt x="150" y="3"/>
                        </a:lnTo>
                        <a:lnTo>
                          <a:pt x="121" y="3"/>
                        </a:lnTo>
                        <a:lnTo>
                          <a:pt x="94" y="4"/>
                        </a:lnTo>
                        <a:lnTo>
                          <a:pt x="68" y="5"/>
                        </a:lnTo>
                        <a:lnTo>
                          <a:pt x="44" y="7"/>
                        </a:lnTo>
                        <a:lnTo>
                          <a:pt x="21" y="8"/>
                        </a:lnTo>
                        <a:lnTo>
                          <a:pt x="0" y="9"/>
                        </a:lnTo>
                        <a:close/>
                      </a:path>
                    </a:pathLst>
                  </a:custGeom>
                  <a:solidFill>
                    <a:srgbClr val="D3BAA5"/>
                  </a:solidFill>
                  <a:ln w="9525">
                    <a:noFill/>
                    <a:round/>
                    <a:headEnd/>
                    <a:tailEnd/>
                  </a:ln>
                </p:spPr>
                <p:txBody>
                  <a:bodyPr/>
                  <a:lstStyle/>
                  <a:p>
                    <a:endParaRPr lang="en-US" sz="3200" b="1">
                      <a:latin typeface="Calibri" pitchFamily="34" charset="0"/>
                    </a:endParaRPr>
                  </a:p>
                </p:txBody>
              </p:sp>
              <p:sp>
                <p:nvSpPr>
                  <p:cNvPr id="74768" name="Freeform 16"/>
                  <p:cNvSpPr>
                    <a:spLocks/>
                  </p:cNvSpPr>
                  <p:nvPr/>
                </p:nvSpPr>
                <p:spPr bwMode="auto">
                  <a:xfrm>
                    <a:off x="2547" y="1748"/>
                    <a:ext cx="416" cy="222"/>
                  </a:xfrm>
                  <a:custGeom>
                    <a:avLst/>
                    <a:gdLst/>
                    <a:ahLst/>
                    <a:cxnLst>
                      <a:cxn ang="0">
                        <a:pos x="0" y="112"/>
                      </a:cxn>
                      <a:cxn ang="0">
                        <a:pos x="0" y="322"/>
                      </a:cxn>
                      <a:cxn ang="0">
                        <a:pos x="16" y="429"/>
                      </a:cxn>
                      <a:cxn ang="0">
                        <a:pos x="56" y="433"/>
                      </a:cxn>
                      <a:cxn ang="0">
                        <a:pos x="100" y="435"/>
                      </a:cxn>
                      <a:cxn ang="0">
                        <a:pos x="151" y="438"/>
                      </a:cxn>
                      <a:cxn ang="0">
                        <a:pos x="205" y="441"/>
                      </a:cxn>
                      <a:cxn ang="0">
                        <a:pos x="264" y="442"/>
                      </a:cxn>
                      <a:cxn ang="0">
                        <a:pos x="325" y="444"/>
                      </a:cxn>
                      <a:cxn ang="0">
                        <a:pos x="386" y="444"/>
                      </a:cxn>
                      <a:cxn ang="0">
                        <a:pos x="450" y="444"/>
                      </a:cxn>
                      <a:cxn ang="0">
                        <a:pos x="511" y="444"/>
                      </a:cxn>
                      <a:cxn ang="0">
                        <a:pos x="572" y="442"/>
                      </a:cxn>
                      <a:cxn ang="0">
                        <a:pos x="629" y="440"/>
                      </a:cxn>
                      <a:cxn ang="0">
                        <a:pos x="683" y="436"/>
                      </a:cxn>
                      <a:cxn ang="0">
                        <a:pos x="734" y="431"/>
                      </a:cxn>
                      <a:cxn ang="0">
                        <a:pos x="778" y="426"/>
                      </a:cxn>
                      <a:cxn ang="0">
                        <a:pos x="816" y="419"/>
                      </a:cxn>
                      <a:cxn ang="0">
                        <a:pos x="832" y="313"/>
                      </a:cxn>
                      <a:cxn ang="0">
                        <a:pos x="832" y="106"/>
                      </a:cxn>
                      <a:cxn ang="0">
                        <a:pos x="821" y="3"/>
                      </a:cxn>
                      <a:cxn ang="0">
                        <a:pos x="789" y="2"/>
                      </a:cxn>
                      <a:cxn ang="0">
                        <a:pos x="751" y="2"/>
                      </a:cxn>
                      <a:cxn ang="0">
                        <a:pos x="706" y="1"/>
                      </a:cxn>
                      <a:cxn ang="0">
                        <a:pos x="656" y="1"/>
                      </a:cxn>
                      <a:cxn ang="0">
                        <a:pos x="600" y="0"/>
                      </a:cxn>
                      <a:cxn ang="0">
                        <a:pos x="542" y="0"/>
                      </a:cxn>
                      <a:cxn ang="0">
                        <a:pos x="480" y="0"/>
                      </a:cxn>
                      <a:cxn ang="0">
                        <a:pos x="417" y="0"/>
                      </a:cxn>
                      <a:cxn ang="0">
                        <a:pos x="354" y="0"/>
                      </a:cxn>
                      <a:cxn ang="0">
                        <a:pos x="291" y="1"/>
                      </a:cxn>
                      <a:cxn ang="0">
                        <a:pos x="229" y="1"/>
                      </a:cxn>
                      <a:cxn ang="0">
                        <a:pos x="171" y="2"/>
                      </a:cxn>
                      <a:cxn ang="0">
                        <a:pos x="115" y="3"/>
                      </a:cxn>
                      <a:cxn ang="0">
                        <a:pos x="65" y="5"/>
                      </a:cxn>
                      <a:cxn ang="0">
                        <a:pos x="20" y="7"/>
                      </a:cxn>
                    </a:cxnLst>
                    <a:rect l="0" t="0" r="r" b="b"/>
                    <a:pathLst>
                      <a:path w="832" h="444">
                        <a:moveTo>
                          <a:pt x="0" y="8"/>
                        </a:moveTo>
                        <a:lnTo>
                          <a:pt x="0" y="112"/>
                        </a:lnTo>
                        <a:lnTo>
                          <a:pt x="0" y="217"/>
                        </a:lnTo>
                        <a:lnTo>
                          <a:pt x="0" y="322"/>
                        </a:lnTo>
                        <a:lnTo>
                          <a:pt x="0" y="427"/>
                        </a:lnTo>
                        <a:lnTo>
                          <a:pt x="16" y="429"/>
                        </a:lnTo>
                        <a:lnTo>
                          <a:pt x="35" y="430"/>
                        </a:lnTo>
                        <a:lnTo>
                          <a:pt x="56" y="433"/>
                        </a:lnTo>
                        <a:lnTo>
                          <a:pt x="77" y="434"/>
                        </a:lnTo>
                        <a:lnTo>
                          <a:pt x="100" y="435"/>
                        </a:lnTo>
                        <a:lnTo>
                          <a:pt x="125" y="437"/>
                        </a:lnTo>
                        <a:lnTo>
                          <a:pt x="151" y="438"/>
                        </a:lnTo>
                        <a:lnTo>
                          <a:pt x="178" y="440"/>
                        </a:lnTo>
                        <a:lnTo>
                          <a:pt x="205" y="441"/>
                        </a:lnTo>
                        <a:lnTo>
                          <a:pt x="234" y="442"/>
                        </a:lnTo>
                        <a:lnTo>
                          <a:pt x="264" y="442"/>
                        </a:lnTo>
                        <a:lnTo>
                          <a:pt x="294" y="443"/>
                        </a:lnTo>
                        <a:lnTo>
                          <a:pt x="325" y="444"/>
                        </a:lnTo>
                        <a:lnTo>
                          <a:pt x="355" y="444"/>
                        </a:lnTo>
                        <a:lnTo>
                          <a:pt x="386" y="444"/>
                        </a:lnTo>
                        <a:lnTo>
                          <a:pt x="418" y="444"/>
                        </a:lnTo>
                        <a:lnTo>
                          <a:pt x="450" y="444"/>
                        </a:lnTo>
                        <a:lnTo>
                          <a:pt x="481" y="444"/>
                        </a:lnTo>
                        <a:lnTo>
                          <a:pt x="511" y="444"/>
                        </a:lnTo>
                        <a:lnTo>
                          <a:pt x="542" y="443"/>
                        </a:lnTo>
                        <a:lnTo>
                          <a:pt x="572" y="442"/>
                        </a:lnTo>
                        <a:lnTo>
                          <a:pt x="600" y="441"/>
                        </a:lnTo>
                        <a:lnTo>
                          <a:pt x="629" y="440"/>
                        </a:lnTo>
                        <a:lnTo>
                          <a:pt x="657" y="438"/>
                        </a:lnTo>
                        <a:lnTo>
                          <a:pt x="683" y="436"/>
                        </a:lnTo>
                        <a:lnTo>
                          <a:pt x="709" y="434"/>
                        </a:lnTo>
                        <a:lnTo>
                          <a:pt x="734" y="431"/>
                        </a:lnTo>
                        <a:lnTo>
                          <a:pt x="756" y="429"/>
                        </a:lnTo>
                        <a:lnTo>
                          <a:pt x="778" y="426"/>
                        </a:lnTo>
                        <a:lnTo>
                          <a:pt x="797" y="422"/>
                        </a:lnTo>
                        <a:lnTo>
                          <a:pt x="816" y="419"/>
                        </a:lnTo>
                        <a:lnTo>
                          <a:pt x="832" y="415"/>
                        </a:lnTo>
                        <a:lnTo>
                          <a:pt x="832" y="313"/>
                        </a:lnTo>
                        <a:lnTo>
                          <a:pt x="832" y="209"/>
                        </a:lnTo>
                        <a:lnTo>
                          <a:pt x="832" y="106"/>
                        </a:lnTo>
                        <a:lnTo>
                          <a:pt x="832" y="3"/>
                        </a:lnTo>
                        <a:lnTo>
                          <a:pt x="821" y="3"/>
                        </a:lnTo>
                        <a:lnTo>
                          <a:pt x="806" y="2"/>
                        </a:lnTo>
                        <a:lnTo>
                          <a:pt x="789" y="2"/>
                        </a:lnTo>
                        <a:lnTo>
                          <a:pt x="771" y="2"/>
                        </a:lnTo>
                        <a:lnTo>
                          <a:pt x="751" y="2"/>
                        </a:lnTo>
                        <a:lnTo>
                          <a:pt x="730" y="1"/>
                        </a:lnTo>
                        <a:lnTo>
                          <a:pt x="706" y="1"/>
                        </a:lnTo>
                        <a:lnTo>
                          <a:pt x="681" y="1"/>
                        </a:lnTo>
                        <a:lnTo>
                          <a:pt x="656" y="1"/>
                        </a:lnTo>
                        <a:lnTo>
                          <a:pt x="628" y="1"/>
                        </a:lnTo>
                        <a:lnTo>
                          <a:pt x="600" y="0"/>
                        </a:lnTo>
                        <a:lnTo>
                          <a:pt x="572" y="0"/>
                        </a:lnTo>
                        <a:lnTo>
                          <a:pt x="542" y="0"/>
                        </a:lnTo>
                        <a:lnTo>
                          <a:pt x="511" y="0"/>
                        </a:lnTo>
                        <a:lnTo>
                          <a:pt x="480" y="0"/>
                        </a:lnTo>
                        <a:lnTo>
                          <a:pt x="448" y="0"/>
                        </a:lnTo>
                        <a:lnTo>
                          <a:pt x="417" y="0"/>
                        </a:lnTo>
                        <a:lnTo>
                          <a:pt x="385" y="0"/>
                        </a:lnTo>
                        <a:lnTo>
                          <a:pt x="354" y="0"/>
                        </a:lnTo>
                        <a:lnTo>
                          <a:pt x="322" y="1"/>
                        </a:lnTo>
                        <a:lnTo>
                          <a:pt x="291" y="1"/>
                        </a:lnTo>
                        <a:lnTo>
                          <a:pt x="259" y="1"/>
                        </a:lnTo>
                        <a:lnTo>
                          <a:pt x="229" y="1"/>
                        </a:lnTo>
                        <a:lnTo>
                          <a:pt x="200" y="2"/>
                        </a:lnTo>
                        <a:lnTo>
                          <a:pt x="171" y="2"/>
                        </a:lnTo>
                        <a:lnTo>
                          <a:pt x="142" y="3"/>
                        </a:lnTo>
                        <a:lnTo>
                          <a:pt x="115" y="3"/>
                        </a:lnTo>
                        <a:lnTo>
                          <a:pt x="89" y="4"/>
                        </a:lnTo>
                        <a:lnTo>
                          <a:pt x="65" y="5"/>
                        </a:lnTo>
                        <a:lnTo>
                          <a:pt x="42" y="5"/>
                        </a:lnTo>
                        <a:lnTo>
                          <a:pt x="20" y="7"/>
                        </a:lnTo>
                        <a:lnTo>
                          <a:pt x="0" y="8"/>
                        </a:lnTo>
                        <a:close/>
                      </a:path>
                    </a:pathLst>
                  </a:custGeom>
                  <a:solidFill>
                    <a:srgbClr val="DBC1AF"/>
                  </a:solidFill>
                  <a:ln w="9525">
                    <a:noFill/>
                    <a:round/>
                    <a:headEnd/>
                    <a:tailEnd/>
                  </a:ln>
                </p:spPr>
                <p:txBody>
                  <a:bodyPr/>
                  <a:lstStyle/>
                  <a:p>
                    <a:endParaRPr lang="en-US" sz="3200" b="1">
                      <a:latin typeface="Calibri" pitchFamily="34" charset="0"/>
                    </a:endParaRPr>
                  </a:p>
                </p:txBody>
              </p:sp>
              <p:sp>
                <p:nvSpPr>
                  <p:cNvPr id="74769" name="Freeform 17"/>
                  <p:cNvSpPr>
                    <a:spLocks/>
                  </p:cNvSpPr>
                  <p:nvPr/>
                </p:nvSpPr>
                <p:spPr bwMode="auto">
                  <a:xfrm>
                    <a:off x="2547" y="1748"/>
                    <a:ext cx="396" cy="188"/>
                  </a:xfrm>
                  <a:custGeom>
                    <a:avLst/>
                    <a:gdLst/>
                    <a:ahLst/>
                    <a:cxnLst>
                      <a:cxn ang="0">
                        <a:pos x="0" y="361"/>
                      </a:cxn>
                      <a:cxn ang="0">
                        <a:pos x="34" y="365"/>
                      </a:cxn>
                      <a:cxn ang="0">
                        <a:pos x="73" y="367"/>
                      </a:cxn>
                      <a:cxn ang="0">
                        <a:pos x="118" y="369"/>
                      </a:cxn>
                      <a:cxn ang="0">
                        <a:pos x="168" y="372"/>
                      </a:cxn>
                      <a:cxn ang="0">
                        <a:pos x="221" y="374"/>
                      </a:cxn>
                      <a:cxn ang="0">
                        <a:pos x="279" y="375"/>
                      </a:cxn>
                      <a:cxn ang="0">
                        <a:pos x="337" y="376"/>
                      </a:cxn>
                      <a:cxn ang="0">
                        <a:pos x="397" y="376"/>
                      </a:cxn>
                      <a:cxn ang="0">
                        <a:pos x="455" y="375"/>
                      </a:cxn>
                      <a:cxn ang="0">
                        <a:pos x="514" y="374"/>
                      </a:cxn>
                      <a:cxn ang="0">
                        <a:pos x="571" y="373"/>
                      </a:cxn>
                      <a:cxn ang="0">
                        <a:pos x="625" y="370"/>
                      </a:cxn>
                      <a:cxn ang="0">
                        <a:pos x="674" y="367"/>
                      </a:cxn>
                      <a:cxn ang="0">
                        <a:pos x="719" y="362"/>
                      </a:cxn>
                      <a:cxn ang="0">
                        <a:pos x="759" y="357"/>
                      </a:cxn>
                      <a:cxn ang="0">
                        <a:pos x="792" y="351"/>
                      </a:cxn>
                      <a:cxn ang="0">
                        <a:pos x="779" y="3"/>
                      </a:cxn>
                      <a:cxn ang="0">
                        <a:pos x="749" y="2"/>
                      </a:cxn>
                      <a:cxn ang="0">
                        <a:pos x="712" y="1"/>
                      </a:cxn>
                      <a:cxn ang="0">
                        <a:pos x="668" y="1"/>
                      </a:cxn>
                      <a:cxn ang="0">
                        <a:pos x="620" y="1"/>
                      </a:cxn>
                      <a:cxn ang="0">
                        <a:pos x="567" y="0"/>
                      </a:cxn>
                      <a:cxn ang="0">
                        <a:pos x="512" y="0"/>
                      </a:cxn>
                      <a:cxn ang="0">
                        <a:pos x="453" y="0"/>
                      </a:cxn>
                      <a:cxn ang="0">
                        <a:pos x="394" y="0"/>
                      </a:cxn>
                      <a:cxn ang="0">
                        <a:pos x="334" y="1"/>
                      </a:cxn>
                      <a:cxn ang="0">
                        <a:pos x="274" y="1"/>
                      </a:cxn>
                      <a:cxn ang="0">
                        <a:pos x="217" y="2"/>
                      </a:cxn>
                      <a:cxn ang="0">
                        <a:pos x="162" y="2"/>
                      </a:cxn>
                      <a:cxn ang="0">
                        <a:pos x="110" y="3"/>
                      </a:cxn>
                      <a:cxn ang="0">
                        <a:pos x="61" y="4"/>
                      </a:cxn>
                      <a:cxn ang="0">
                        <a:pos x="19" y="5"/>
                      </a:cxn>
                    </a:cxnLst>
                    <a:rect l="0" t="0" r="r" b="b"/>
                    <a:pathLst>
                      <a:path w="792" h="376">
                        <a:moveTo>
                          <a:pt x="0" y="7"/>
                        </a:moveTo>
                        <a:lnTo>
                          <a:pt x="0" y="361"/>
                        </a:lnTo>
                        <a:lnTo>
                          <a:pt x="16" y="362"/>
                        </a:lnTo>
                        <a:lnTo>
                          <a:pt x="34" y="365"/>
                        </a:lnTo>
                        <a:lnTo>
                          <a:pt x="52" y="366"/>
                        </a:lnTo>
                        <a:lnTo>
                          <a:pt x="73" y="367"/>
                        </a:lnTo>
                        <a:lnTo>
                          <a:pt x="95" y="368"/>
                        </a:lnTo>
                        <a:lnTo>
                          <a:pt x="118" y="369"/>
                        </a:lnTo>
                        <a:lnTo>
                          <a:pt x="143" y="370"/>
                        </a:lnTo>
                        <a:lnTo>
                          <a:pt x="168" y="372"/>
                        </a:lnTo>
                        <a:lnTo>
                          <a:pt x="195" y="373"/>
                        </a:lnTo>
                        <a:lnTo>
                          <a:pt x="221" y="374"/>
                        </a:lnTo>
                        <a:lnTo>
                          <a:pt x="250" y="374"/>
                        </a:lnTo>
                        <a:lnTo>
                          <a:pt x="279" y="375"/>
                        </a:lnTo>
                        <a:lnTo>
                          <a:pt x="308" y="375"/>
                        </a:lnTo>
                        <a:lnTo>
                          <a:pt x="337" y="376"/>
                        </a:lnTo>
                        <a:lnTo>
                          <a:pt x="367" y="376"/>
                        </a:lnTo>
                        <a:lnTo>
                          <a:pt x="397" y="376"/>
                        </a:lnTo>
                        <a:lnTo>
                          <a:pt x="427" y="376"/>
                        </a:lnTo>
                        <a:lnTo>
                          <a:pt x="455" y="375"/>
                        </a:lnTo>
                        <a:lnTo>
                          <a:pt x="485" y="375"/>
                        </a:lnTo>
                        <a:lnTo>
                          <a:pt x="514" y="374"/>
                        </a:lnTo>
                        <a:lnTo>
                          <a:pt x="543" y="374"/>
                        </a:lnTo>
                        <a:lnTo>
                          <a:pt x="571" y="373"/>
                        </a:lnTo>
                        <a:lnTo>
                          <a:pt x="598" y="372"/>
                        </a:lnTo>
                        <a:lnTo>
                          <a:pt x="625" y="370"/>
                        </a:lnTo>
                        <a:lnTo>
                          <a:pt x="650" y="368"/>
                        </a:lnTo>
                        <a:lnTo>
                          <a:pt x="674" y="367"/>
                        </a:lnTo>
                        <a:lnTo>
                          <a:pt x="697" y="365"/>
                        </a:lnTo>
                        <a:lnTo>
                          <a:pt x="719" y="362"/>
                        </a:lnTo>
                        <a:lnTo>
                          <a:pt x="740" y="360"/>
                        </a:lnTo>
                        <a:lnTo>
                          <a:pt x="759" y="357"/>
                        </a:lnTo>
                        <a:lnTo>
                          <a:pt x="777" y="354"/>
                        </a:lnTo>
                        <a:lnTo>
                          <a:pt x="792" y="351"/>
                        </a:lnTo>
                        <a:lnTo>
                          <a:pt x="792" y="3"/>
                        </a:lnTo>
                        <a:lnTo>
                          <a:pt x="779" y="3"/>
                        </a:lnTo>
                        <a:lnTo>
                          <a:pt x="765" y="2"/>
                        </a:lnTo>
                        <a:lnTo>
                          <a:pt x="749" y="2"/>
                        </a:lnTo>
                        <a:lnTo>
                          <a:pt x="732" y="2"/>
                        </a:lnTo>
                        <a:lnTo>
                          <a:pt x="712" y="1"/>
                        </a:lnTo>
                        <a:lnTo>
                          <a:pt x="690" y="1"/>
                        </a:lnTo>
                        <a:lnTo>
                          <a:pt x="668" y="1"/>
                        </a:lnTo>
                        <a:lnTo>
                          <a:pt x="644" y="1"/>
                        </a:lnTo>
                        <a:lnTo>
                          <a:pt x="620" y="1"/>
                        </a:lnTo>
                        <a:lnTo>
                          <a:pt x="594" y="1"/>
                        </a:lnTo>
                        <a:lnTo>
                          <a:pt x="567" y="0"/>
                        </a:lnTo>
                        <a:lnTo>
                          <a:pt x="539" y="0"/>
                        </a:lnTo>
                        <a:lnTo>
                          <a:pt x="512" y="0"/>
                        </a:lnTo>
                        <a:lnTo>
                          <a:pt x="483" y="0"/>
                        </a:lnTo>
                        <a:lnTo>
                          <a:pt x="453" y="0"/>
                        </a:lnTo>
                        <a:lnTo>
                          <a:pt x="424" y="0"/>
                        </a:lnTo>
                        <a:lnTo>
                          <a:pt x="394" y="0"/>
                        </a:lnTo>
                        <a:lnTo>
                          <a:pt x="364" y="1"/>
                        </a:lnTo>
                        <a:lnTo>
                          <a:pt x="334" y="1"/>
                        </a:lnTo>
                        <a:lnTo>
                          <a:pt x="304" y="1"/>
                        </a:lnTo>
                        <a:lnTo>
                          <a:pt x="274" y="1"/>
                        </a:lnTo>
                        <a:lnTo>
                          <a:pt x="246" y="1"/>
                        </a:lnTo>
                        <a:lnTo>
                          <a:pt x="217" y="2"/>
                        </a:lnTo>
                        <a:lnTo>
                          <a:pt x="189" y="2"/>
                        </a:lnTo>
                        <a:lnTo>
                          <a:pt x="162" y="2"/>
                        </a:lnTo>
                        <a:lnTo>
                          <a:pt x="135" y="3"/>
                        </a:lnTo>
                        <a:lnTo>
                          <a:pt x="110" y="3"/>
                        </a:lnTo>
                        <a:lnTo>
                          <a:pt x="84" y="4"/>
                        </a:lnTo>
                        <a:lnTo>
                          <a:pt x="61" y="4"/>
                        </a:lnTo>
                        <a:lnTo>
                          <a:pt x="39" y="5"/>
                        </a:lnTo>
                        <a:lnTo>
                          <a:pt x="19" y="5"/>
                        </a:lnTo>
                        <a:lnTo>
                          <a:pt x="0" y="7"/>
                        </a:lnTo>
                        <a:close/>
                      </a:path>
                    </a:pathLst>
                  </a:custGeom>
                  <a:solidFill>
                    <a:srgbClr val="E0C9BA"/>
                  </a:solidFill>
                  <a:ln w="9525">
                    <a:noFill/>
                    <a:round/>
                    <a:headEnd/>
                    <a:tailEnd/>
                  </a:ln>
                </p:spPr>
                <p:txBody>
                  <a:bodyPr/>
                  <a:lstStyle/>
                  <a:p>
                    <a:endParaRPr lang="en-US" sz="3200" b="1">
                      <a:latin typeface="Calibri" pitchFamily="34" charset="0"/>
                    </a:endParaRPr>
                  </a:p>
                </p:txBody>
              </p:sp>
              <p:sp>
                <p:nvSpPr>
                  <p:cNvPr id="74770" name="Freeform 18"/>
                  <p:cNvSpPr>
                    <a:spLocks/>
                  </p:cNvSpPr>
                  <p:nvPr/>
                </p:nvSpPr>
                <p:spPr bwMode="auto">
                  <a:xfrm>
                    <a:off x="2534" y="2353"/>
                    <a:ext cx="659" cy="31"/>
                  </a:xfrm>
                  <a:custGeom>
                    <a:avLst/>
                    <a:gdLst/>
                    <a:ahLst/>
                    <a:cxnLst>
                      <a:cxn ang="0">
                        <a:pos x="0" y="62"/>
                      </a:cxn>
                      <a:cxn ang="0">
                        <a:pos x="15" y="2"/>
                      </a:cxn>
                      <a:cxn ang="0">
                        <a:pos x="1297" y="0"/>
                      </a:cxn>
                      <a:cxn ang="0">
                        <a:pos x="1318" y="62"/>
                      </a:cxn>
                      <a:cxn ang="0">
                        <a:pos x="0" y="62"/>
                      </a:cxn>
                    </a:cxnLst>
                    <a:rect l="0" t="0" r="r" b="b"/>
                    <a:pathLst>
                      <a:path w="1318" h="62">
                        <a:moveTo>
                          <a:pt x="0" y="62"/>
                        </a:moveTo>
                        <a:lnTo>
                          <a:pt x="15" y="2"/>
                        </a:lnTo>
                        <a:lnTo>
                          <a:pt x="1297" y="0"/>
                        </a:lnTo>
                        <a:lnTo>
                          <a:pt x="1318" y="62"/>
                        </a:lnTo>
                        <a:lnTo>
                          <a:pt x="0" y="62"/>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4771" name="Rectangle 19"/>
                  <p:cNvSpPr>
                    <a:spLocks noChangeArrowheads="1"/>
                  </p:cNvSpPr>
                  <p:nvPr/>
                </p:nvSpPr>
                <p:spPr bwMode="auto">
                  <a:xfrm>
                    <a:off x="2532" y="2379"/>
                    <a:ext cx="660" cy="212"/>
                  </a:xfrm>
                  <a:prstGeom prst="rect">
                    <a:avLst/>
                  </a:prstGeom>
                  <a:solidFill>
                    <a:srgbClr val="967044"/>
                  </a:solidFill>
                  <a:ln w="9525">
                    <a:noFill/>
                    <a:miter lim="800000"/>
                    <a:headEnd/>
                    <a:tailEnd/>
                  </a:ln>
                </p:spPr>
                <p:txBody>
                  <a:bodyPr/>
                  <a:lstStyle/>
                  <a:p>
                    <a:endParaRPr lang="en-US" sz="3200" b="1">
                      <a:latin typeface="Calibri" pitchFamily="34" charset="0"/>
                    </a:endParaRPr>
                  </a:p>
                </p:txBody>
              </p:sp>
              <p:sp>
                <p:nvSpPr>
                  <p:cNvPr id="74772" name="Freeform 20"/>
                  <p:cNvSpPr>
                    <a:spLocks/>
                  </p:cNvSpPr>
                  <p:nvPr/>
                </p:nvSpPr>
                <p:spPr bwMode="auto">
                  <a:xfrm>
                    <a:off x="2532" y="2379"/>
                    <a:ext cx="629" cy="203"/>
                  </a:xfrm>
                  <a:custGeom>
                    <a:avLst/>
                    <a:gdLst/>
                    <a:ahLst/>
                    <a:cxnLst>
                      <a:cxn ang="0">
                        <a:pos x="39" y="0"/>
                      </a:cxn>
                      <a:cxn ang="0">
                        <a:pos x="118" y="0"/>
                      </a:cxn>
                      <a:cxn ang="0">
                        <a:pos x="197" y="0"/>
                      </a:cxn>
                      <a:cxn ang="0">
                        <a:pos x="276" y="0"/>
                      </a:cxn>
                      <a:cxn ang="0">
                        <a:pos x="354" y="0"/>
                      </a:cxn>
                      <a:cxn ang="0">
                        <a:pos x="433" y="0"/>
                      </a:cxn>
                      <a:cxn ang="0">
                        <a:pos x="512" y="0"/>
                      </a:cxn>
                      <a:cxn ang="0">
                        <a:pos x="590" y="0"/>
                      </a:cxn>
                      <a:cxn ang="0">
                        <a:pos x="669" y="0"/>
                      </a:cxn>
                      <a:cxn ang="0">
                        <a:pos x="748" y="0"/>
                      </a:cxn>
                      <a:cxn ang="0">
                        <a:pos x="826" y="0"/>
                      </a:cxn>
                      <a:cxn ang="0">
                        <a:pos x="905" y="0"/>
                      </a:cxn>
                      <a:cxn ang="0">
                        <a:pos x="983" y="0"/>
                      </a:cxn>
                      <a:cxn ang="0">
                        <a:pos x="1061" y="0"/>
                      </a:cxn>
                      <a:cxn ang="0">
                        <a:pos x="1140" y="0"/>
                      </a:cxn>
                      <a:cxn ang="0">
                        <a:pos x="1218" y="0"/>
                      </a:cxn>
                      <a:cxn ang="0">
                        <a:pos x="1257" y="100"/>
                      </a:cxn>
                      <a:cxn ang="0">
                        <a:pos x="1257" y="303"/>
                      </a:cxn>
                      <a:cxn ang="0">
                        <a:pos x="1218" y="404"/>
                      </a:cxn>
                      <a:cxn ang="0">
                        <a:pos x="1140" y="404"/>
                      </a:cxn>
                      <a:cxn ang="0">
                        <a:pos x="1061" y="404"/>
                      </a:cxn>
                      <a:cxn ang="0">
                        <a:pos x="983" y="404"/>
                      </a:cxn>
                      <a:cxn ang="0">
                        <a:pos x="905" y="404"/>
                      </a:cxn>
                      <a:cxn ang="0">
                        <a:pos x="826" y="404"/>
                      </a:cxn>
                      <a:cxn ang="0">
                        <a:pos x="748" y="404"/>
                      </a:cxn>
                      <a:cxn ang="0">
                        <a:pos x="669" y="404"/>
                      </a:cxn>
                      <a:cxn ang="0">
                        <a:pos x="590" y="404"/>
                      </a:cxn>
                      <a:cxn ang="0">
                        <a:pos x="512" y="404"/>
                      </a:cxn>
                      <a:cxn ang="0">
                        <a:pos x="433" y="404"/>
                      </a:cxn>
                      <a:cxn ang="0">
                        <a:pos x="354" y="404"/>
                      </a:cxn>
                      <a:cxn ang="0">
                        <a:pos x="276" y="404"/>
                      </a:cxn>
                      <a:cxn ang="0">
                        <a:pos x="197" y="404"/>
                      </a:cxn>
                      <a:cxn ang="0">
                        <a:pos x="118" y="404"/>
                      </a:cxn>
                      <a:cxn ang="0">
                        <a:pos x="39" y="404"/>
                      </a:cxn>
                      <a:cxn ang="0">
                        <a:pos x="0" y="303"/>
                      </a:cxn>
                      <a:cxn ang="0">
                        <a:pos x="0" y="100"/>
                      </a:cxn>
                    </a:cxnLst>
                    <a:rect l="0" t="0" r="r" b="b"/>
                    <a:pathLst>
                      <a:path w="1257" h="404">
                        <a:moveTo>
                          <a:pt x="0" y="0"/>
                        </a:moveTo>
                        <a:lnTo>
                          <a:pt x="39" y="0"/>
                        </a:lnTo>
                        <a:lnTo>
                          <a:pt x="79" y="0"/>
                        </a:lnTo>
                        <a:lnTo>
                          <a:pt x="118" y="0"/>
                        </a:lnTo>
                        <a:lnTo>
                          <a:pt x="158" y="0"/>
                        </a:lnTo>
                        <a:lnTo>
                          <a:pt x="197" y="0"/>
                        </a:lnTo>
                        <a:lnTo>
                          <a:pt x="236" y="0"/>
                        </a:lnTo>
                        <a:lnTo>
                          <a:pt x="276" y="0"/>
                        </a:lnTo>
                        <a:lnTo>
                          <a:pt x="315" y="0"/>
                        </a:lnTo>
                        <a:lnTo>
                          <a:pt x="354" y="0"/>
                        </a:lnTo>
                        <a:lnTo>
                          <a:pt x="393" y="0"/>
                        </a:lnTo>
                        <a:lnTo>
                          <a:pt x="433" y="0"/>
                        </a:lnTo>
                        <a:lnTo>
                          <a:pt x="473" y="0"/>
                        </a:lnTo>
                        <a:lnTo>
                          <a:pt x="512" y="0"/>
                        </a:lnTo>
                        <a:lnTo>
                          <a:pt x="551" y="0"/>
                        </a:lnTo>
                        <a:lnTo>
                          <a:pt x="590" y="0"/>
                        </a:lnTo>
                        <a:lnTo>
                          <a:pt x="629" y="0"/>
                        </a:lnTo>
                        <a:lnTo>
                          <a:pt x="669" y="0"/>
                        </a:lnTo>
                        <a:lnTo>
                          <a:pt x="708" y="0"/>
                        </a:lnTo>
                        <a:lnTo>
                          <a:pt x="748" y="0"/>
                        </a:lnTo>
                        <a:lnTo>
                          <a:pt x="787" y="0"/>
                        </a:lnTo>
                        <a:lnTo>
                          <a:pt x="826" y="0"/>
                        </a:lnTo>
                        <a:lnTo>
                          <a:pt x="866" y="0"/>
                        </a:lnTo>
                        <a:lnTo>
                          <a:pt x="905" y="0"/>
                        </a:lnTo>
                        <a:lnTo>
                          <a:pt x="944" y="0"/>
                        </a:lnTo>
                        <a:lnTo>
                          <a:pt x="983" y="0"/>
                        </a:lnTo>
                        <a:lnTo>
                          <a:pt x="1022" y="0"/>
                        </a:lnTo>
                        <a:lnTo>
                          <a:pt x="1061" y="0"/>
                        </a:lnTo>
                        <a:lnTo>
                          <a:pt x="1101" y="0"/>
                        </a:lnTo>
                        <a:lnTo>
                          <a:pt x="1140" y="0"/>
                        </a:lnTo>
                        <a:lnTo>
                          <a:pt x="1179" y="0"/>
                        </a:lnTo>
                        <a:lnTo>
                          <a:pt x="1218" y="0"/>
                        </a:lnTo>
                        <a:lnTo>
                          <a:pt x="1257" y="0"/>
                        </a:lnTo>
                        <a:lnTo>
                          <a:pt x="1257" y="100"/>
                        </a:lnTo>
                        <a:lnTo>
                          <a:pt x="1257" y="201"/>
                        </a:lnTo>
                        <a:lnTo>
                          <a:pt x="1257" y="303"/>
                        </a:lnTo>
                        <a:lnTo>
                          <a:pt x="1257" y="404"/>
                        </a:lnTo>
                        <a:lnTo>
                          <a:pt x="1218" y="404"/>
                        </a:lnTo>
                        <a:lnTo>
                          <a:pt x="1179" y="404"/>
                        </a:lnTo>
                        <a:lnTo>
                          <a:pt x="1140" y="404"/>
                        </a:lnTo>
                        <a:lnTo>
                          <a:pt x="1101" y="404"/>
                        </a:lnTo>
                        <a:lnTo>
                          <a:pt x="1061" y="404"/>
                        </a:lnTo>
                        <a:lnTo>
                          <a:pt x="1022" y="404"/>
                        </a:lnTo>
                        <a:lnTo>
                          <a:pt x="983" y="404"/>
                        </a:lnTo>
                        <a:lnTo>
                          <a:pt x="944" y="404"/>
                        </a:lnTo>
                        <a:lnTo>
                          <a:pt x="905" y="404"/>
                        </a:lnTo>
                        <a:lnTo>
                          <a:pt x="866" y="404"/>
                        </a:lnTo>
                        <a:lnTo>
                          <a:pt x="826" y="404"/>
                        </a:lnTo>
                        <a:lnTo>
                          <a:pt x="787" y="404"/>
                        </a:lnTo>
                        <a:lnTo>
                          <a:pt x="748" y="404"/>
                        </a:lnTo>
                        <a:lnTo>
                          <a:pt x="708" y="404"/>
                        </a:lnTo>
                        <a:lnTo>
                          <a:pt x="669" y="404"/>
                        </a:lnTo>
                        <a:lnTo>
                          <a:pt x="629" y="404"/>
                        </a:lnTo>
                        <a:lnTo>
                          <a:pt x="590" y="404"/>
                        </a:lnTo>
                        <a:lnTo>
                          <a:pt x="551" y="404"/>
                        </a:lnTo>
                        <a:lnTo>
                          <a:pt x="512" y="404"/>
                        </a:lnTo>
                        <a:lnTo>
                          <a:pt x="473" y="404"/>
                        </a:lnTo>
                        <a:lnTo>
                          <a:pt x="433" y="404"/>
                        </a:lnTo>
                        <a:lnTo>
                          <a:pt x="393" y="404"/>
                        </a:lnTo>
                        <a:lnTo>
                          <a:pt x="354" y="404"/>
                        </a:lnTo>
                        <a:lnTo>
                          <a:pt x="315" y="404"/>
                        </a:lnTo>
                        <a:lnTo>
                          <a:pt x="276" y="404"/>
                        </a:lnTo>
                        <a:lnTo>
                          <a:pt x="236" y="404"/>
                        </a:lnTo>
                        <a:lnTo>
                          <a:pt x="197" y="404"/>
                        </a:lnTo>
                        <a:lnTo>
                          <a:pt x="158" y="404"/>
                        </a:lnTo>
                        <a:lnTo>
                          <a:pt x="118" y="404"/>
                        </a:lnTo>
                        <a:lnTo>
                          <a:pt x="79" y="404"/>
                        </a:lnTo>
                        <a:lnTo>
                          <a:pt x="39" y="404"/>
                        </a:lnTo>
                        <a:lnTo>
                          <a:pt x="0" y="404"/>
                        </a:lnTo>
                        <a:lnTo>
                          <a:pt x="0" y="303"/>
                        </a:lnTo>
                        <a:lnTo>
                          <a:pt x="0" y="201"/>
                        </a:lnTo>
                        <a:lnTo>
                          <a:pt x="0" y="100"/>
                        </a:lnTo>
                        <a:lnTo>
                          <a:pt x="0" y="0"/>
                        </a:lnTo>
                        <a:close/>
                      </a:path>
                    </a:pathLst>
                  </a:custGeom>
                  <a:solidFill>
                    <a:srgbClr val="9E7A51"/>
                  </a:solidFill>
                  <a:ln w="9525">
                    <a:noFill/>
                    <a:round/>
                    <a:headEnd/>
                    <a:tailEnd/>
                  </a:ln>
                </p:spPr>
                <p:txBody>
                  <a:bodyPr/>
                  <a:lstStyle/>
                  <a:p>
                    <a:endParaRPr lang="en-US" sz="3200" b="1">
                      <a:latin typeface="Calibri" pitchFamily="34" charset="0"/>
                    </a:endParaRPr>
                  </a:p>
                </p:txBody>
              </p:sp>
              <p:sp>
                <p:nvSpPr>
                  <p:cNvPr id="74773" name="Freeform 21"/>
                  <p:cNvSpPr>
                    <a:spLocks/>
                  </p:cNvSpPr>
                  <p:nvPr/>
                </p:nvSpPr>
                <p:spPr bwMode="auto">
                  <a:xfrm>
                    <a:off x="2532" y="2380"/>
                    <a:ext cx="598" cy="192"/>
                  </a:xfrm>
                  <a:custGeom>
                    <a:avLst/>
                    <a:gdLst/>
                    <a:ahLst/>
                    <a:cxnLst>
                      <a:cxn ang="0">
                        <a:pos x="38" y="0"/>
                      </a:cxn>
                      <a:cxn ang="0">
                        <a:pos x="113" y="0"/>
                      </a:cxn>
                      <a:cxn ang="0">
                        <a:pos x="188" y="0"/>
                      </a:cxn>
                      <a:cxn ang="0">
                        <a:pos x="263" y="0"/>
                      </a:cxn>
                      <a:cxn ang="0">
                        <a:pos x="338" y="0"/>
                      </a:cxn>
                      <a:cxn ang="0">
                        <a:pos x="412" y="0"/>
                      </a:cxn>
                      <a:cxn ang="0">
                        <a:pos x="486" y="0"/>
                      </a:cxn>
                      <a:cxn ang="0">
                        <a:pos x="561" y="0"/>
                      </a:cxn>
                      <a:cxn ang="0">
                        <a:pos x="636" y="0"/>
                      </a:cxn>
                      <a:cxn ang="0">
                        <a:pos x="711" y="0"/>
                      </a:cxn>
                      <a:cxn ang="0">
                        <a:pos x="786" y="0"/>
                      </a:cxn>
                      <a:cxn ang="0">
                        <a:pos x="860" y="0"/>
                      </a:cxn>
                      <a:cxn ang="0">
                        <a:pos x="935" y="0"/>
                      </a:cxn>
                      <a:cxn ang="0">
                        <a:pos x="1010" y="0"/>
                      </a:cxn>
                      <a:cxn ang="0">
                        <a:pos x="1083" y="0"/>
                      </a:cxn>
                      <a:cxn ang="0">
                        <a:pos x="1158" y="0"/>
                      </a:cxn>
                      <a:cxn ang="0">
                        <a:pos x="1195" y="96"/>
                      </a:cxn>
                      <a:cxn ang="0">
                        <a:pos x="1195" y="288"/>
                      </a:cxn>
                      <a:cxn ang="0">
                        <a:pos x="1158" y="385"/>
                      </a:cxn>
                      <a:cxn ang="0">
                        <a:pos x="1083" y="385"/>
                      </a:cxn>
                      <a:cxn ang="0">
                        <a:pos x="1010" y="385"/>
                      </a:cxn>
                      <a:cxn ang="0">
                        <a:pos x="935" y="385"/>
                      </a:cxn>
                      <a:cxn ang="0">
                        <a:pos x="860" y="385"/>
                      </a:cxn>
                      <a:cxn ang="0">
                        <a:pos x="786" y="385"/>
                      </a:cxn>
                      <a:cxn ang="0">
                        <a:pos x="711" y="385"/>
                      </a:cxn>
                      <a:cxn ang="0">
                        <a:pos x="636" y="385"/>
                      </a:cxn>
                      <a:cxn ang="0">
                        <a:pos x="561" y="385"/>
                      </a:cxn>
                      <a:cxn ang="0">
                        <a:pos x="486" y="385"/>
                      </a:cxn>
                      <a:cxn ang="0">
                        <a:pos x="412" y="385"/>
                      </a:cxn>
                      <a:cxn ang="0">
                        <a:pos x="338" y="385"/>
                      </a:cxn>
                      <a:cxn ang="0">
                        <a:pos x="263" y="385"/>
                      </a:cxn>
                      <a:cxn ang="0">
                        <a:pos x="188" y="385"/>
                      </a:cxn>
                      <a:cxn ang="0">
                        <a:pos x="113" y="385"/>
                      </a:cxn>
                      <a:cxn ang="0">
                        <a:pos x="38" y="385"/>
                      </a:cxn>
                      <a:cxn ang="0">
                        <a:pos x="0" y="288"/>
                      </a:cxn>
                      <a:cxn ang="0">
                        <a:pos x="0" y="96"/>
                      </a:cxn>
                    </a:cxnLst>
                    <a:rect l="0" t="0" r="r" b="b"/>
                    <a:pathLst>
                      <a:path w="1195" h="385">
                        <a:moveTo>
                          <a:pt x="0" y="0"/>
                        </a:moveTo>
                        <a:lnTo>
                          <a:pt x="38" y="0"/>
                        </a:lnTo>
                        <a:lnTo>
                          <a:pt x="75" y="0"/>
                        </a:lnTo>
                        <a:lnTo>
                          <a:pt x="113" y="0"/>
                        </a:lnTo>
                        <a:lnTo>
                          <a:pt x="150" y="0"/>
                        </a:lnTo>
                        <a:lnTo>
                          <a:pt x="188" y="0"/>
                        </a:lnTo>
                        <a:lnTo>
                          <a:pt x="225" y="0"/>
                        </a:lnTo>
                        <a:lnTo>
                          <a:pt x="263" y="0"/>
                        </a:lnTo>
                        <a:lnTo>
                          <a:pt x="300" y="0"/>
                        </a:lnTo>
                        <a:lnTo>
                          <a:pt x="338" y="0"/>
                        </a:lnTo>
                        <a:lnTo>
                          <a:pt x="375" y="0"/>
                        </a:lnTo>
                        <a:lnTo>
                          <a:pt x="412" y="0"/>
                        </a:lnTo>
                        <a:lnTo>
                          <a:pt x="450" y="0"/>
                        </a:lnTo>
                        <a:lnTo>
                          <a:pt x="486" y="0"/>
                        </a:lnTo>
                        <a:lnTo>
                          <a:pt x="524" y="0"/>
                        </a:lnTo>
                        <a:lnTo>
                          <a:pt x="561" y="0"/>
                        </a:lnTo>
                        <a:lnTo>
                          <a:pt x="599" y="0"/>
                        </a:lnTo>
                        <a:lnTo>
                          <a:pt x="636" y="0"/>
                        </a:lnTo>
                        <a:lnTo>
                          <a:pt x="673" y="0"/>
                        </a:lnTo>
                        <a:lnTo>
                          <a:pt x="711" y="0"/>
                        </a:lnTo>
                        <a:lnTo>
                          <a:pt x="748" y="0"/>
                        </a:lnTo>
                        <a:lnTo>
                          <a:pt x="786" y="0"/>
                        </a:lnTo>
                        <a:lnTo>
                          <a:pt x="823" y="0"/>
                        </a:lnTo>
                        <a:lnTo>
                          <a:pt x="860" y="0"/>
                        </a:lnTo>
                        <a:lnTo>
                          <a:pt x="898" y="0"/>
                        </a:lnTo>
                        <a:lnTo>
                          <a:pt x="935" y="0"/>
                        </a:lnTo>
                        <a:lnTo>
                          <a:pt x="972" y="0"/>
                        </a:lnTo>
                        <a:lnTo>
                          <a:pt x="1010" y="0"/>
                        </a:lnTo>
                        <a:lnTo>
                          <a:pt x="1046" y="0"/>
                        </a:lnTo>
                        <a:lnTo>
                          <a:pt x="1083" y="0"/>
                        </a:lnTo>
                        <a:lnTo>
                          <a:pt x="1120" y="0"/>
                        </a:lnTo>
                        <a:lnTo>
                          <a:pt x="1158" y="0"/>
                        </a:lnTo>
                        <a:lnTo>
                          <a:pt x="1195" y="0"/>
                        </a:lnTo>
                        <a:lnTo>
                          <a:pt x="1195" y="96"/>
                        </a:lnTo>
                        <a:lnTo>
                          <a:pt x="1195" y="191"/>
                        </a:lnTo>
                        <a:lnTo>
                          <a:pt x="1195" y="288"/>
                        </a:lnTo>
                        <a:lnTo>
                          <a:pt x="1195" y="385"/>
                        </a:lnTo>
                        <a:lnTo>
                          <a:pt x="1158" y="385"/>
                        </a:lnTo>
                        <a:lnTo>
                          <a:pt x="1120" y="385"/>
                        </a:lnTo>
                        <a:lnTo>
                          <a:pt x="1083" y="385"/>
                        </a:lnTo>
                        <a:lnTo>
                          <a:pt x="1046" y="385"/>
                        </a:lnTo>
                        <a:lnTo>
                          <a:pt x="1010" y="385"/>
                        </a:lnTo>
                        <a:lnTo>
                          <a:pt x="972" y="385"/>
                        </a:lnTo>
                        <a:lnTo>
                          <a:pt x="935" y="385"/>
                        </a:lnTo>
                        <a:lnTo>
                          <a:pt x="898" y="385"/>
                        </a:lnTo>
                        <a:lnTo>
                          <a:pt x="860" y="385"/>
                        </a:lnTo>
                        <a:lnTo>
                          <a:pt x="823" y="385"/>
                        </a:lnTo>
                        <a:lnTo>
                          <a:pt x="786" y="385"/>
                        </a:lnTo>
                        <a:lnTo>
                          <a:pt x="748" y="385"/>
                        </a:lnTo>
                        <a:lnTo>
                          <a:pt x="711" y="385"/>
                        </a:lnTo>
                        <a:lnTo>
                          <a:pt x="673" y="385"/>
                        </a:lnTo>
                        <a:lnTo>
                          <a:pt x="636" y="385"/>
                        </a:lnTo>
                        <a:lnTo>
                          <a:pt x="599" y="385"/>
                        </a:lnTo>
                        <a:lnTo>
                          <a:pt x="561" y="385"/>
                        </a:lnTo>
                        <a:lnTo>
                          <a:pt x="524" y="385"/>
                        </a:lnTo>
                        <a:lnTo>
                          <a:pt x="486" y="385"/>
                        </a:lnTo>
                        <a:lnTo>
                          <a:pt x="450" y="385"/>
                        </a:lnTo>
                        <a:lnTo>
                          <a:pt x="412" y="385"/>
                        </a:lnTo>
                        <a:lnTo>
                          <a:pt x="375" y="385"/>
                        </a:lnTo>
                        <a:lnTo>
                          <a:pt x="338" y="385"/>
                        </a:lnTo>
                        <a:lnTo>
                          <a:pt x="300" y="385"/>
                        </a:lnTo>
                        <a:lnTo>
                          <a:pt x="263" y="385"/>
                        </a:lnTo>
                        <a:lnTo>
                          <a:pt x="225" y="385"/>
                        </a:lnTo>
                        <a:lnTo>
                          <a:pt x="188" y="385"/>
                        </a:lnTo>
                        <a:lnTo>
                          <a:pt x="150" y="385"/>
                        </a:lnTo>
                        <a:lnTo>
                          <a:pt x="113" y="385"/>
                        </a:lnTo>
                        <a:lnTo>
                          <a:pt x="75" y="385"/>
                        </a:lnTo>
                        <a:lnTo>
                          <a:pt x="38" y="385"/>
                        </a:lnTo>
                        <a:lnTo>
                          <a:pt x="0" y="385"/>
                        </a:lnTo>
                        <a:lnTo>
                          <a:pt x="0" y="288"/>
                        </a:lnTo>
                        <a:lnTo>
                          <a:pt x="0" y="191"/>
                        </a:lnTo>
                        <a:lnTo>
                          <a:pt x="0" y="96"/>
                        </a:lnTo>
                        <a:lnTo>
                          <a:pt x="0" y="0"/>
                        </a:lnTo>
                        <a:close/>
                      </a:path>
                    </a:pathLst>
                  </a:custGeom>
                  <a:solidFill>
                    <a:srgbClr val="A5825B"/>
                  </a:solidFill>
                  <a:ln w="9525">
                    <a:noFill/>
                    <a:round/>
                    <a:headEnd/>
                    <a:tailEnd/>
                  </a:ln>
                </p:spPr>
                <p:txBody>
                  <a:bodyPr/>
                  <a:lstStyle/>
                  <a:p>
                    <a:endParaRPr lang="en-US" sz="3200" b="1">
                      <a:latin typeface="Calibri" pitchFamily="34" charset="0"/>
                    </a:endParaRPr>
                  </a:p>
                </p:txBody>
              </p:sp>
              <p:sp>
                <p:nvSpPr>
                  <p:cNvPr id="74774" name="Freeform 22"/>
                  <p:cNvSpPr>
                    <a:spLocks/>
                  </p:cNvSpPr>
                  <p:nvPr/>
                </p:nvSpPr>
                <p:spPr bwMode="auto">
                  <a:xfrm>
                    <a:off x="2533" y="2381"/>
                    <a:ext cx="565" cy="182"/>
                  </a:xfrm>
                  <a:custGeom>
                    <a:avLst/>
                    <a:gdLst/>
                    <a:ahLst/>
                    <a:cxnLst>
                      <a:cxn ang="0">
                        <a:pos x="36" y="0"/>
                      </a:cxn>
                      <a:cxn ang="0">
                        <a:pos x="106" y="0"/>
                      </a:cxn>
                      <a:cxn ang="0">
                        <a:pos x="178" y="0"/>
                      </a:cxn>
                      <a:cxn ang="0">
                        <a:pos x="248" y="0"/>
                      </a:cxn>
                      <a:cxn ang="0">
                        <a:pos x="320" y="0"/>
                      </a:cxn>
                      <a:cxn ang="0">
                        <a:pos x="390" y="0"/>
                      </a:cxn>
                      <a:cxn ang="0">
                        <a:pos x="461" y="0"/>
                      </a:cxn>
                      <a:cxn ang="0">
                        <a:pos x="532" y="0"/>
                      </a:cxn>
                      <a:cxn ang="0">
                        <a:pos x="602" y="0"/>
                      </a:cxn>
                      <a:cxn ang="0">
                        <a:pos x="673" y="0"/>
                      </a:cxn>
                      <a:cxn ang="0">
                        <a:pos x="744" y="0"/>
                      </a:cxn>
                      <a:cxn ang="0">
                        <a:pos x="815" y="0"/>
                      </a:cxn>
                      <a:cxn ang="0">
                        <a:pos x="885" y="0"/>
                      </a:cxn>
                      <a:cxn ang="0">
                        <a:pos x="956" y="0"/>
                      </a:cxn>
                      <a:cxn ang="0">
                        <a:pos x="1026" y="0"/>
                      </a:cxn>
                      <a:cxn ang="0">
                        <a:pos x="1096" y="0"/>
                      </a:cxn>
                      <a:cxn ang="0">
                        <a:pos x="1132" y="90"/>
                      </a:cxn>
                      <a:cxn ang="0">
                        <a:pos x="1132" y="273"/>
                      </a:cxn>
                      <a:cxn ang="0">
                        <a:pos x="1096" y="364"/>
                      </a:cxn>
                      <a:cxn ang="0">
                        <a:pos x="1026" y="364"/>
                      </a:cxn>
                      <a:cxn ang="0">
                        <a:pos x="956" y="364"/>
                      </a:cxn>
                      <a:cxn ang="0">
                        <a:pos x="885" y="364"/>
                      </a:cxn>
                      <a:cxn ang="0">
                        <a:pos x="815" y="364"/>
                      </a:cxn>
                      <a:cxn ang="0">
                        <a:pos x="744" y="364"/>
                      </a:cxn>
                      <a:cxn ang="0">
                        <a:pos x="673" y="364"/>
                      </a:cxn>
                      <a:cxn ang="0">
                        <a:pos x="602" y="364"/>
                      </a:cxn>
                      <a:cxn ang="0">
                        <a:pos x="532" y="364"/>
                      </a:cxn>
                      <a:cxn ang="0">
                        <a:pos x="461" y="364"/>
                      </a:cxn>
                      <a:cxn ang="0">
                        <a:pos x="390" y="364"/>
                      </a:cxn>
                      <a:cxn ang="0">
                        <a:pos x="320" y="364"/>
                      </a:cxn>
                      <a:cxn ang="0">
                        <a:pos x="248" y="364"/>
                      </a:cxn>
                      <a:cxn ang="0">
                        <a:pos x="178" y="364"/>
                      </a:cxn>
                      <a:cxn ang="0">
                        <a:pos x="106" y="364"/>
                      </a:cxn>
                      <a:cxn ang="0">
                        <a:pos x="36" y="364"/>
                      </a:cxn>
                      <a:cxn ang="0">
                        <a:pos x="0" y="273"/>
                      </a:cxn>
                      <a:cxn ang="0">
                        <a:pos x="0" y="90"/>
                      </a:cxn>
                    </a:cxnLst>
                    <a:rect l="0" t="0" r="r" b="b"/>
                    <a:pathLst>
                      <a:path w="1132" h="364">
                        <a:moveTo>
                          <a:pt x="0" y="0"/>
                        </a:moveTo>
                        <a:lnTo>
                          <a:pt x="36" y="0"/>
                        </a:lnTo>
                        <a:lnTo>
                          <a:pt x="71" y="0"/>
                        </a:lnTo>
                        <a:lnTo>
                          <a:pt x="106" y="0"/>
                        </a:lnTo>
                        <a:lnTo>
                          <a:pt x="142" y="0"/>
                        </a:lnTo>
                        <a:lnTo>
                          <a:pt x="178" y="0"/>
                        </a:lnTo>
                        <a:lnTo>
                          <a:pt x="212" y="0"/>
                        </a:lnTo>
                        <a:lnTo>
                          <a:pt x="248" y="0"/>
                        </a:lnTo>
                        <a:lnTo>
                          <a:pt x="284" y="0"/>
                        </a:lnTo>
                        <a:lnTo>
                          <a:pt x="320" y="0"/>
                        </a:lnTo>
                        <a:lnTo>
                          <a:pt x="354" y="0"/>
                        </a:lnTo>
                        <a:lnTo>
                          <a:pt x="390" y="0"/>
                        </a:lnTo>
                        <a:lnTo>
                          <a:pt x="426" y="0"/>
                        </a:lnTo>
                        <a:lnTo>
                          <a:pt x="461" y="0"/>
                        </a:lnTo>
                        <a:lnTo>
                          <a:pt x="496" y="0"/>
                        </a:lnTo>
                        <a:lnTo>
                          <a:pt x="532" y="0"/>
                        </a:lnTo>
                        <a:lnTo>
                          <a:pt x="567" y="0"/>
                        </a:lnTo>
                        <a:lnTo>
                          <a:pt x="602" y="0"/>
                        </a:lnTo>
                        <a:lnTo>
                          <a:pt x="638" y="0"/>
                        </a:lnTo>
                        <a:lnTo>
                          <a:pt x="673" y="0"/>
                        </a:lnTo>
                        <a:lnTo>
                          <a:pt x="709" y="0"/>
                        </a:lnTo>
                        <a:lnTo>
                          <a:pt x="744" y="0"/>
                        </a:lnTo>
                        <a:lnTo>
                          <a:pt x="779" y="0"/>
                        </a:lnTo>
                        <a:lnTo>
                          <a:pt x="815" y="0"/>
                        </a:lnTo>
                        <a:lnTo>
                          <a:pt x="850" y="0"/>
                        </a:lnTo>
                        <a:lnTo>
                          <a:pt x="885" y="0"/>
                        </a:lnTo>
                        <a:lnTo>
                          <a:pt x="920" y="0"/>
                        </a:lnTo>
                        <a:lnTo>
                          <a:pt x="956" y="0"/>
                        </a:lnTo>
                        <a:lnTo>
                          <a:pt x="991" y="0"/>
                        </a:lnTo>
                        <a:lnTo>
                          <a:pt x="1026" y="0"/>
                        </a:lnTo>
                        <a:lnTo>
                          <a:pt x="1062" y="0"/>
                        </a:lnTo>
                        <a:lnTo>
                          <a:pt x="1096" y="0"/>
                        </a:lnTo>
                        <a:lnTo>
                          <a:pt x="1132" y="0"/>
                        </a:lnTo>
                        <a:lnTo>
                          <a:pt x="1132" y="90"/>
                        </a:lnTo>
                        <a:lnTo>
                          <a:pt x="1132" y="181"/>
                        </a:lnTo>
                        <a:lnTo>
                          <a:pt x="1132" y="273"/>
                        </a:lnTo>
                        <a:lnTo>
                          <a:pt x="1132" y="364"/>
                        </a:lnTo>
                        <a:lnTo>
                          <a:pt x="1096" y="364"/>
                        </a:lnTo>
                        <a:lnTo>
                          <a:pt x="1062" y="364"/>
                        </a:lnTo>
                        <a:lnTo>
                          <a:pt x="1026" y="364"/>
                        </a:lnTo>
                        <a:lnTo>
                          <a:pt x="991" y="364"/>
                        </a:lnTo>
                        <a:lnTo>
                          <a:pt x="956" y="364"/>
                        </a:lnTo>
                        <a:lnTo>
                          <a:pt x="920" y="364"/>
                        </a:lnTo>
                        <a:lnTo>
                          <a:pt x="885" y="364"/>
                        </a:lnTo>
                        <a:lnTo>
                          <a:pt x="850" y="364"/>
                        </a:lnTo>
                        <a:lnTo>
                          <a:pt x="815" y="364"/>
                        </a:lnTo>
                        <a:lnTo>
                          <a:pt x="779" y="364"/>
                        </a:lnTo>
                        <a:lnTo>
                          <a:pt x="744" y="364"/>
                        </a:lnTo>
                        <a:lnTo>
                          <a:pt x="709" y="364"/>
                        </a:lnTo>
                        <a:lnTo>
                          <a:pt x="673" y="364"/>
                        </a:lnTo>
                        <a:lnTo>
                          <a:pt x="638" y="364"/>
                        </a:lnTo>
                        <a:lnTo>
                          <a:pt x="602" y="364"/>
                        </a:lnTo>
                        <a:lnTo>
                          <a:pt x="567" y="364"/>
                        </a:lnTo>
                        <a:lnTo>
                          <a:pt x="532" y="364"/>
                        </a:lnTo>
                        <a:lnTo>
                          <a:pt x="496" y="364"/>
                        </a:lnTo>
                        <a:lnTo>
                          <a:pt x="461" y="364"/>
                        </a:lnTo>
                        <a:lnTo>
                          <a:pt x="426" y="364"/>
                        </a:lnTo>
                        <a:lnTo>
                          <a:pt x="390" y="364"/>
                        </a:lnTo>
                        <a:lnTo>
                          <a:pt x="354" y="364"/>
                        </a:lnTo>
                        <a:lnTo>
                          <a:pt x="320" y="364"/>
                        </a:lnTo>
                        <a:lnTo>
                          <a:pt x="284" y="364"/>
                        </a:lnTo>
                        <a:lnTo>
                          <a:pt x="248" y="364"/>
                        </a:lnTo>
                        <a:lnTo>
                          <a:pt x="212" y="364"/>
                        </a:lnTo>
                        <a:lnTo>
                          <a:pt x="178" y="364"/>
                        </a:lnTo>
                        <a:lnTo>
                          <a:pt x="142" y="364"/>
                        </a:lnTo>
                        <a:lnTo>
                          <a:pt x="106" y="364"/>
                        </a:lnTo>
                        <a:lnTo>
                          <a:pt x="71" y="364"/>
                        </a:lnTo>
                        <a:lnTo>
                          <a:pt x="36" y="364"/>
                        </a:lnTo>
                        <a:lnTo>
                          <a:pt x="0" y="364"/>
                        </a:lnTo>
                        <a:lnTo>
                          <a:pt x="0" y="273"/>
                        </a:lnTo>
                        <a:lnTo>
                          <a:pt x="0" y="181"/>
                        </a:lnTo>
                        <a:lnTo>
                          <a:pt x="0" y="90"/>
                        </a:lnTo>
                        <a:lnTo>
                          <a:pt x="0" y="0"/>
                        </a:lnTo>
                        <a:close/>
                      </a:path>
                    </a:pathLst>
                  </a:custGeom>
                  <a:solidFill>
                    <a:srgbClr val="AD8C68"/>
                  </a:solidFill>
                  <a:ln w="9525">
                    <a:noFill/>
                    <a:round/>
                    <a:headEnd/>
                    <a:tailEnd/>
                  </a:ln>
                </p:spPr>
                <p:txBody>
                  <a:bodyPr/>
                  <a:lstStyle/>
                  <a:p>
                    <a:endParaRPr lang="en-US" sz="3200" b="1">
                      <a:latin typeface="Calibri" pitchFamily="34" charset="0"/>
                    </a:endParaRPr>
                  </a:p>
                </p:txBody>
              </p:sp>
              <p:sp>
                <p:nvSpPr>
                  <p:cNvPr id="74775" name="Freeform 23"/>
                  <p:cNvSpPr>
                    <a:spLocks/>
                  </p:cNvSpPr>
                  <p:nvPr/>
                </p:nvSpPr>
                <p:spPr bwMode="auto">
                  <a:xfrm>
                    <a:off x="2533" y="2381"/>
                    <a:ext cx="535" cy="172"/>
                  </a:xfrm>
                  <a:custGeom>
                    <a:avLst/>
                    <a:gdLst/>
                    <a:ahLst/>
                    <a:cxnLst>
                      <a:cxn ang="0">
                        <a:pos x="33" y="0"/>
                      </a:cxn>
                      <a:cxn ang="0">
                        <a:pos x="100" y="0"/>
                      </a:cxn>
                      <a:cxn ang="0">
                        <a:pos x="167" y="0"/>
                      </a:cxn>
                      <a:cxn ang="0">
                        <a:pos x="233" y="0"/>
                      </a:cxn>
                      <a:cxn ang="0">
                        <a:pos x="301" y="0"/>
                      </a:cxn>
                      <a:cxn ang="0">
                        <a:pos x="368" y="0"/>
                      </a:cxn>
                      <a:cxn ang="0">
                        <a:pos x="435" y="0"/>
                      </a:cxn>
                      <a:cxn ang="0">
                        <a:pos x="502" y="0"/>
                      </a:cxn>
                      <a:cxn ang="0">
                        <a:pos x="569" y="0"/>
                      </a:cxn>
                      <a:cxn ang="0">
                        <a:pos x="636" y="0"/>
                      </a:cxn>
                      <a:cxn ang="0">
                        <a:pos x="702" y="0"/>
                      </a:cxn>
                      <a:cxn ang="0">
                        <a:pos x="769" y="0"/>
                      </a:cxn>
                      <a:cxn ang="0">
                        <a:pos x="836" y="0"/>
                      </a:cxn>
                      <a:cxn ang="0">
                        <a:pos x="902" y="0"/>
                      </a:cxn>
                      <a:cxn ang="0">
                        <a:pos x="969" y="0"/>
                      </a:cxn>
                      <a:cxn ang="0">
                        <a:pos x="1035" y="0"/>
                      </a:cxn>
                      <a:cxn ang="0">
                        <a:pos x="1069" y="85"/>
                      </a:cxn>
                      <a:cxn ang="0">
                        <a:pos x="1069" y="258"/>
                      </a:cxn>
                      <a:cxn ang="0">
                        <a:pos x="1035" y="345"/>
                      </a:cxn>
                      <a:cxn ang="0">
                        <a:pos x="969" y="345"/>
                      </a:cxn>
                      <a:cxn ang="0">
                        <a:pos x="902" y="345"/>
                      </a:cxn>
                      <a:cxn ang="0">
                        <a:pos x="836" y="345"/>
                      </a:cxn>
                      <a:cxn ang="0">
                        <a:pos x="769" y="345"/>
                      </a:cxn>
                      <a:cxn ang="0">
                        <a:pos x="702" y="345"/>
                      </a:cxn>
                      <a:cxn ang="0">
                        <a:pos x="636" y="345"/>
                      </a:cxn>
                      <a:cxn ang="0">
                        <a:pos x="569" y="345"/>
                      </a:cxn>
                      <a:cxn ang="0">
                        <a:pos x="502" y="345"/>
                      </a:cxn>
                      <a:cxn ang="0">
                        <a:pos x="435" y="345"/>
                      </a:cxn>
                      <a:cxn ang="0">
                        <a:pos x="368" y="345"/>
                      </a:cxn>
                      <a:cxn ang="0">
                        <a:pos x="301" y="345"/>
                      </a:cxn>
                      <a:cxn ang="0">
                        <a:pos x="233" y="345"/>
                      </a:cxn>
                      <a:cxn ang="0">
                        <a:pos x="167" y="345"/>
                      </a:cxn>
                      <a:cxn ang="0">
                        <a:pos x="100" y="345"/>
                      </a:cxn>
                      <a:cxn ang="0">
                        <a:pos x="33" y="345"/>
                      </a:cxn>
                      <a:cxn ang="0">
                        <a:pos x="0" y="258"/>
                      </a:cxn>
                      <a:cxn ang="0">
                        <a:pos x="0" y="85"/>
                      </a:cxn>
                    </a:cxnLst>
                    <a:rect l="0" t="0" r="r" b="b"/>
                    <a:pathLst>
                      <a:path w="1069" h="345">
                        <a:moveTo>
                          <a:pt x="0" y="0"/>
                        </a:moveTo>
                        <a:lnTo>
                          <a:pt x="33" y="0"/>
                        </a:lnTo>
                        <a:lnTo>
                          <a:pt x="66" y="0"/>
                        </a:lnTo>
                        <a:lnTo>
                          <a:pt x="100" y="0"/>
                        </a:lnTo>
                        <a:lnTo>
                          <a:pt x="133" y="0"/>
                        </a:lnTo>
                        <a:lnTo>
                          <a:pt x="167" y="0"/>
                        </a:lnTo>
                        <a:lnTo>
                          <a:pt x="200" y="0"/>
                        </a:lnTo>
                        <a:lnTo>
                          <a:pt x="233" y="0"/>
                        </a:lnTo>
                        <a:lnTo>
                          <a:pt x="267" y="0"/>
                        </a:lnTo>
                        <a:lnTo>
                          <a:pt x="301" y="0"/>
                        </a:lnTo>
                        <a:lnTo>
                          <a:pt x="335" y="0"/>
                        </a:lnTo>
                        <a:lnTo>
                          <a:pt x="368" y="0"/>
                        </a:lnTo>
                        <a:lnTo>
                          <a:pt x="402" y="0"/>
                        </a:lnTo>
                        <a:lnTo>
                          <a:pt x="435" y="0"/>
                        </a:lnTo>
                        <a:lnTo>
                          <a:pt x="468" y="0"/>
                        </a:lnTo>
                        <a:lnTo>
                          <a:pt x="502" y="0"/>
                        </a:lnTo>
                        <a:lnTo>
                          <a:pt x="535" y="0"/>
                        </a:lnTo>
                        <a:lnTo>
                          <a:pt x="569" y="0"/>
                        </a:lnTo>
                        <a:lnTo>
                          <a:pt x="602" y="0"/>
                        </a:lnTo>
                        <a:lnTo>
                          <a:pt x="636" y="0"/>
                        </a:lnTo>
                        <a:lnTo>
                          <a:pt x="669" y="0"/>
                        </a:lnTo>
                        <a:lnTo>
                          <a:pt x="702" y="0"/>
                        </a:lnTo>
                        <a:lnTo>
                          <a:pt x="736" y="0"/>
                        </a:lnTo>
                        <a:lnTo>
                          <a:pt x="769" y="0"/>
                        </a:lnTo>
                        <a:lnTo>
                          <a:pt x="803" y="0"/>
                        </a:lnTo>
                        <a:lnTo>
                          <a:pt x="836" y="0"/>
                        </a:lnTo>
                        <a:lnTo>
                          <a:pt x="869" y="0"/>
                        </a:lnTo>
                        <a:lnTo>
                          <a:pt x="902" y="0"/>
                        </a:lnTo>
                        <a:lnTo>
                          <a:pt x="935" y="0"/>
                        </a:lnTo>
                        <a:lnTo>
                          <a:pt x="969" y="0"/>
                        </a:lnTo>
                        <a:lnTo>
                          <a:pt x="1002" y="0"/>
                        </a:lnTo>
                        <a:lnTo>
                          <a:pt x="1035" y="0"/>
                        </a:lnTo>
                        <a:lnTo>
                          <a:pt x="1069" y="0"/>
                        </a:lnTo>
                        <a:lnTo>
                          <a:pt x="1069" y="85"/>
                        </a:lnTo>
                        <a:lnTo>
                          <a:pt x="1069" y="172"/>
                        </a:lnTo>
                        <a:lnTo>
                          <a:pt x="1069" y="258"/>
                        </a:lnTo>
                        <a:lnTo>
                          <a:pt x="1069" y="345"/>
                        </a:lnTo>
                        <a:lnTo>
                          <a:pt x="1035" y="345"/>
                        </a:lnTo>
                        <a:lnTo>
                          <a:pt x="1002" y="345"/>
                        </a:lnTo>
                        <a:lnTo>
                          <a:pt x="969" y="345"/>
                        </a:lnTo>
                        <a:lnTo>
                          <a:pt x="935" y="345"/>
                        </a:lnTo>
                        <a:lnTo>
                          <a:pt x="902" y="345"/>
                        </a:lnTo>
                        <a:lnTo>
                          <a:pt x="869" y="345"/>
                        </a:lnTo>
                        <a:lnTo>
                          <a:pt x="836" y="345"/>
                        </a:lnTo>
                        <a:lnTo>
                          <a:pt x="803" y="345"/>
                        </a:lnTo>
                        <a:lnTo>
                          <a:pt x="769" y="345"/>
                        </a:lnTo>
                        <a:lnTo>
                          <a:pt x="736" y="345"/>
                        </a:lnTo>
                        <a:lnTo>
                          <a:pt x="702" y="345"/>
                        </a:lnTo>
                        <a:lnTo>
                          <a:pt x="669" y="345"/>
                        </a:lnTo>
                        <a:lnTo>
                          <a:pt x="636" y="345"/>
                        </a:lnTo>
                        <a:lnTo>
                          <a:pt x="602" y="345"/>
                        </a:lnTo>
                        <a:lnTo>
                          <a:pt x="569" y="345"/>
                        </a:lnTo>
                        <a:lnTo>
                          <a:pt x="535" y="345"/>
                        </a:lnTo>
                        <a:lnTo>
                          <a:pt x="502" y="345"/>
                        </a:lnTo>
                        <a:lnTo>
                          <a:pt x="468" y="345"/>
                        </a:lnTo>
                        <a:lnTo>
                          <a:pt x="435" y="345"/>
                        </a:lnTo>
                        <a:lnTo>
                          <a:pt x="402" y="345"/>
                        </a:lnTo>
                        <a:lnTo>
                          <a:pt x="368" y="345"/>
                        </a:lnTo>
                        <a:lnTo>
                          <a:pt x="335" y="345"/>
                        </a:lnTo>
                        <a:lnTo>
                          <a:pt x="301" y="345"/>
                        </a:lnTo>
                        <a:lnTo>
                          <a:pt x="267" y="345"/>
                        </a:lnTo>
                        <a:lnTo>
                          <a:pt x="233" y="345"/>
                        </a:lnTo>
                        <a:lnTo>
                          <a:pt x="200" y="345"/>
                        </a:lnTo>
                        <a:lnTo>
                          <a:pt x="167" y="345"/>
                        </a:lnTo>
                        <a:lnTo>
                          <a:pt x="133" y="345"/>
                        </a:lnTo>
                        <a:lnTo>
                          <a:pt x="100" y="345"/>
                        </a:lnTo>
                        <a:lnTo>
                          <a:pt x="66" y="345"/>
                        </a:lnTo>
                        <a:lnTo>
                          <a:pt x="33" y="345"/>
                        </a:lnTo>
                        <a:lnTo>
                          <a:pt x="0" y="345"/>
                        </a:lnTo>
                        <a:lnTo>
                          <a:pt x="0" y="258"/>
                        </a:lnTo>
                        <a:lnTo>
                          <a:pt x="0" y="172"/>
                        </a:lnTo>
                        <a:lnTo>
                          <a:pt x="0" y="85"/>
                        </a:lnTo>
                        <a:lnTo>
                          <a:pt x="0" y="0"/>
                        </a:lnTo>
                        <a:close/>
                      </a:path>
                    </a:pathLst>
                  </a:custGeom>
                  <a:solidFill>
                    <a:srgbClr val="B59372"/>
                  </a:solidFill>
                  <a:ln w="9525">
                    <a:noFill/>
                    <a:round/>
                    <a:headEnd/>
                    <a:tailEnd/>
                  </a:ln>
                </p:spPr>
                <p:txBody>
                  <a:bodyPr/>
                  <a:lstStyle/>
                  <a:p>
                    <a:endParaRPr lang="en-US" sz="3200" b="1">
                      <a:latin typeface="Calibri" pitchFamily="34" charset="0"/>
                    </a:endParaRPr>
                  </a:p>
                </p:txBody>
              </p:sp>
              <p:sp>
                <p:nvSpPr>
                  <p:cNvPr id="74776" name="Freeform 24"/>
                  <p:cNvSpPr>
                    <a:spLocks/>
                  </p:cNvSpPr>
                  <p:nvPr/>
                </p:nvSpPr>
                <p:spPr bwMode="auto">
                  <a:xfrm>
                    <a:off x="2534" y="2381"/>
                    <a:ext cx="503" cy="162"/>
                  </a:xfrm>
                  <a:custGeom>
                    <a:avLst/>
                    <a:gdLst/>
                    <a:ahLst/>
                    <a:cxnLst>
                      <a:cxn ang="0">
                        <a:pos x="31" y="0"/>
                      </a:cxn>
                      <a:cxn ang="0">
                        <a:pos x="94" y="0"/>
                      </a:cxn>
                      <a:cxn ang="0">
                        <a:pos x="158" y="0"/>
                      </a:cxn>
                      <a:cxn ang="0">
                        <a:pos x="220" y="0"/>
                      </a:cxn>
                      <a:cxn ang="0">
                        <a:pos x="283" y="0"/>
                      </a:cxn>
                      <a:cxn ang="0">
                        <a:pos x="347" y="0"/>
                      </a:cxn>
                      <a:cxn ang="0">
                        <a:pos x="409" y="0"/>
                      </a:cxn>
                      <a:cxn ang="0">
                        <a:pos x="472" y="0"/>
                      </a:cxn>
                      <a:cxn ang="0">
                        <a:pos x="535" y="0"/>
                      </a:cxn>
                      <a:cxn ang="0">
                        <a:pos x="598" y="0"/>
                      </a:cxn>
                      <a:cxn ang="0">
                        <a:pos x="661" y="0"/>
                      </a:cxn>
                      <a:cxn ang="0">
                        <a:pos x="723" y="0"/>
                      </a:cxn>
                      <a:cxn ang="0">
                        <a:pos x="787" y="0"/>
                      </a:cxn>
                      <a:cxn ang="0">
                        <a:pos x="849" y="0"/>
                      </a:cxn>
                      <a:cxn ang="0">
                        <a:pos x="911" y="0"/>
                      </a:cxn>
                      <a:cxn ang="0">
                        <a:pos x="974" y="0"/>
                      </a:cxn>
                      <a:cxn ang="0">
                        <a:pos x="1006" y="81"/>
                      </a:cxn>
                      <a:cxn ang="0">
                        <a:pos x="1006" y="243"/>
                      </a:cxn>
                      <a:cxn ang="0">
                        <a:pos x="974" y="324"/>
                      </a:cxn>
                      <a:cxn ang="0">
                        <a:pos x="911" y="324"/>
                      </a:cxn>
                      <a:cxn ang="0">
                        <a:pos x="849" y="324"/>
                      </a:cxn>
                      <a:cxn ang="0">
                        <a:pos x="787" y="324"/>
                      </a:cxn>
                      <a:cxn ang="0">
                        <a:pos x="723" y="324"/>
                      </a:cxn>
                      <a:cxn ang="0">
                        <a:pos x="661" y="324"/>
                      </a:cxn>
                      <a:cxn ang="0">
                        <a:pos x="598" y="324"/>
                      </a:cxn>
                      <a:cxn ang="0">
                        <a:pos x="535" y="324"/>
                      </a:cxn>
                      <a:cxn ang="0">
                        <a:pos x="472" y="324"/>
                      </a:cxn>
                      <a:cxn ang="0">
                        <a:pos x="409" y="324"/>
                      </a:cxn>
                      <a:cxn ang="0">
                        <a:pos x="347" y="324"/>
                      </a:cxn>
                      <a:cxn ang="0">
                        <a:pos x="283" y="324"/>
                      </a:cxn>
                      <a:cxn ang="0">
                        <a:pos x="220" y="324"/>
                      </a:cxn>
                      <a:cxn ang="0">
                        <a:pos x="158" y="324"/>
                      </a:cxn>
                      <a:cxn ang="0">
                        <a:pos x="94" y="324"/>
                      </a:cxn>
                      <a:cxn ang="0">
                        <a:pos x="31" y="324"/>
                      </a:cxn>
                      <a:cxn ang="0">
                        <a:pos x="0" y="243"/>
                      </a:cxn>
                      <a:cxn ang="0">
                        <a:pos x="0" y="81"/>
                      </a:cxn>
                    </a:cxnLst>
                    <a:rect l="0" t="0" r="r" b="b"/>
                    <a:pathLst>
                      <a:path w="1006" h="324">
                        <a:moveTo>
                          <a:pt x="0" y="0"/>
                        </a:moveTo>
                        <a:lnTo>
                          <a:pt x="31" y="0"/>
                        </a:lnTo>
                        <a:lnTo>
                          <a:pt x="63" y="0"/>
                        </a:lnTo>
                        <a:lnTo>
                          <a:pt x="94" y="0"/>
                        </a:lnTo>
                        <a:lnTo>
                          <a:pt x="125" y="0"/>
                        </a:lnTo>
                        <a:lnTo>
                          <a:pt x="158" y="0"/>
                        </a:lnTo>
                        <a:lnTo>
                          <a:pt x="189" y="0"/>
                        </a:lnTo>
                        <a:lnTo>
                          <a:pt x="220" y="0"/>
                        </a:lnTo>
                        <a:lnTo>
                          <a:pt x="252" y="0"/>
                        </a:lnTo>
                        <a:lnTo>
                          <a:pt x="283" y="0"/>
                        </a:lnTo>
                        <a:lnTo>
                          <a:pt x="314" y="0"/>
                        </a:lnTo>
                        <a:lnTo>
                          <a:pt x="347" y="0"/>
                        </a:lnTo>
                        <a:lnTo>
                          <a:pt x="378" y="0"/>
                        </a:lnTo>
                        <a:lnTo>
                          <a:pt x="409" y="0"/>
                        </a:lnTo>
                        <a:lnTo>
                          <a:pt x="441" y="0"/>
                        </a:lnTo>
                        <a:lnTo>
                          <a:pt x="472" y="0"/>
                        </a:lnTo>
                        <a:lnTo>
                          <a:pt x="503" y="0"/>
                        </a:lnTo>
                        <a:lnTo>
                          <a:pt x="535" y="0"/>
                        </a:lnTo>
                        <a:lnTo>
                          <a:pt x="567" y="0"/>
                        </a:lnTo>
                        <a:lnTo>
                          <a:pt x="598" y="0"/>
                        </a:lnTo>
                        <a:lnTo>
                          <a:pt x="629" y="0"/>
                        </a:lnTo>
                        <a:lnTo>
                          <a:pt x="661" y="0"/>
                        </a:lnTo>
                        <a:lnTo>
                          <a:pt x="692" y="0"/>
                        </a:lnTo>
                        <a:lnTo>
                          <a:pt x="723" y="0"/>
                        </a:lnTo>
                        <a:lnTo>
                          <a:pt x="754" y="0"/>
                        </a:lnTo>
                        <a:lnTo>
                          <a:pt x="787" y="0"/>
                        </a:lnTo>
                        <a:lnTo>
                          <a:pt x="818" y="0"/>
                        </a:lnTo>
                        <a:lnTo>
                          <a:pt x="849" y="0"/>
                        </a:lnTo>
                        <a:lnTo>
                          <a:pt x="880" y="0"/>
                        </a:lnTo>
                        <a:lnTo>
                          <a:pt x="911" y="0"/>
                        </a:lnTo>
                        <a:lnTo>
                          <a:pt x="943" y="0"/>
                        </a:lnTo>
                        <a:lnTo>
                          <a:pt x="974" y="0"/>
                        </a:lnTo>
                        <a:lnTo>
                          <a:pt x="1006" y="0"/>
                        </a:lnTo>
                        <a:lnTo>
                          <a:pt x="1006" y="81"/>
                        </a:lnTo>
                        <a:lnTo>
                          <a:pt x="1006" y="162"/>
                        </a:lnTo>
                        <a:lnTo>
                          <a:pt x="1006" y="243"/>
                        </a:lnTo>
                        <a:lnTo>
                          <a:pt x="1006" y="324"/>
                        </a:lnTo>
                        <a:lnTo>
                          <a:pt x="974" y="324"/>
                        </a:lnTo>
                        <a:lnTo>
                          <a:pt x="943" y="324"/>
                        </a:lnTo>
                        <a:lnTo>
                          <a:pt x="911" y="324"/>
                        </a:lnTo>
                        <a:lnTo>
                          <a:pt x="880" y="324"/>
                        </a:lnTo>
                        <a:lnTo>
                          <a:pt x="849" y="324"/>
                        </a:lnTo>
                        <a:lnTo>
                          <a:pt x="818" y="324"/>
                        </a:lnTo>
                        <a:lnTo>
                          <a:pt x="787" y="324"/>
                        </a:lnTo>
                        <a:lnTo>
                          <a:pt x="754" y="324"/>
                        </a:lnTo>
                        <a:lnTo>
                          <a:pt x="723" y="324"/>
                        </a:lnTo>
                        <a:lnTo>
                          <a:pt x="692" y="324"/>
                        </a:lnTo>
                        <a:lnTo>
                          <a:pt x="661" y="324"/>
                        </a:lnTo>
                        <a:lnTo>
                          <a:pt x="629" y="324"/>
                        </a:lnTo>
                        <a:lnTo>
                          <a:pt x="598" y="324"/>
                        </a:lnTo>
                        <a:lnTo>
                          <a:pt x="567" y="324"/>
                        </a:lnTo>
                        <a:lnTo>
                          <a:pt x="535" y="324"/>
                        </a:lnTo>
                        <a:lnTo>
                          <a:pt x="503" y="324"/>
                        </a:lnTo>
                        <a:lnTo>
                          <a:pt x="472" y="324"/>
                        </a:lnTo>
                        <a:lnTo>
                          <a:pt x="441" y="324"/>
                        </a:lnTo>
                        <a:lnTo>
                          <a:pt x="409" y="324"/>
                        </a:lnTo>
                        <a:lnTo>
                          <a:pt x="378" y="324"/>
                        </a:lnTo>
                        <a:lnTo>
                          <a:pt x="347" y="324"/>
                        </a:lnTo>
                        <a:lnTo>
                          <a:pt x="314" y="324"/>
                        </a:lnTo>
                        <a:lnTo>
                          <a:pt x="283" y="324"/>
                        </a:lnTo>
                        <a:lnTo>
                          <a:pt x="252" y="324"/>
                        </a:lnTo>
                        <a:lnTo>
                          <a:pt x="220" y="324"/>
                        </a:lnTo>
                        <a:lnTo>
                          <a:pt x="189" y="324"/>
                        </a:lnTo>
                        <a:lnTo>
                          <a:pt x="158" y="324"/>
                        </a:lnTo>
                        <a:lnTo>
                          <a:pt x="125" y="324"/>
                        </a:lnTo>
                        <a:lnTo>
                          <a:pt x="94" y="324"/>
                        </a:lnTo>
                        <a:lnTo>
                          <a:pt x="63" y="324"/>
                        </a:lnTo>
                        <a:lnTo>
                          <a:pt x="31" y="324"/>
                        </a:lnTo>
                        <a:lnTo>
                          <a:pt x="0" y="324"/>
                        </a:lnTo>
                        <a:lnTo>
                          <a:pt x="0" y="243"/>
                        </a:lnTo>
                        <a:lnTo>
                          <a:pt x="0" y="162"/>
                        </a:lnTo>
                        <a:lnTo>
                          <a:pt x="0" y="81"/>
                        </a:lnTo>
                        <a:lnTo>
                          <a:pt x="0" y="0"/>
                        </a:lnTo>
                        <a:close/>
                      </a:path>
                    </a:pathLst>
                  </a:custGeom>
                  <a:solidFill>
                    <a:srgbClr val="BC9E7F"/>
                  </a:solidFill>
                  <a:ln w="9525">
                    <a:noFill/>
                    <a:round/>
                    <a:headEnd/>
                    <a:tailEnd/>
                  </a:ln>
                </p:spPr>
                <p:txBody>
                  <a:bodyPr/>
                  <a:lstStyle/>
                  <a:p>
                    <a:endParaRPr lang="en-US" sz="3200" b="1">
                      <a:latin typeface="Calibri" pitchFamily="34" charset="0"/>
                    </a:endParaRPr>
                  </a:p>
                </p:txBody>
              </p:sp>
              <p:sp>
                <p:nvSpPr>
                  <p:cNvPr id="74777" name="Freeform 25"/>
                  <p:cNvSpPr>
                    <a:spLocks/>
                  </p:cNvSpPr>
                  <p:nvPr/>
                </p:nvSpPr>
                <p:spPr bwMode="auto">
                  <a:xfrm>
                    <a:off x="2534" y="2382"/>
                    <a:ext cx="472" cy="151"/>
                  </a:xfrm>
                  <a:custGeom>
                    <a:avLst/>
                    <a:gdLst/>
                    <a:ahLst/>
                    <a:cxnLst>
                      <a:cxn ang="0">
                        <a:pos x="30" y="0"/>
                      </a:cxn>
                      <a:cxn ang="0">
                        <a:pos x="89" y="0"/>
                      </a:cxn>
                      <a:cxn ang="0">
                        <a:pos x="147" y="0"/>
                      </a:cxn>
                      <a:cxn ang="0">
                        <a:pos x="206" y="0"/>
                      </a:cxn>
                      <a:cxn ang="0">
                        <a:pos x="265" y="0"/>
                      </a:cxn>
                      <a:cxn ang="0">
                        <a:pos x="325" y="0"/>
                      </a:cxn>
                      <a:cxn ang="0">
                        <a:pos x="384" y="0"/>
                      </a:cxn>
                      <a:cxn ang="0">
                        <a:pos x="442" y="0"/>
                      </a:cxn>
                      <a:cxn ang="0">
                        <a:pos x="501" y="0"/>
                      </a:cxn>
                      <a:cxn ang="0">
                        <a:pos x="561" y="0"/>
                      </a:cxn>
                      <a:cxn ang="0">
                        <a:pos x="620" y="0"/>
                      </a:cxn>
                      <a:cxn ang="0">
                        <a:pos x="678" y="0"/>
                      </a:cxn>
                      <a:cxn ang="0">
                        <a:pos x="737" y="0"/>
                      </a:cxn>
                      <a:cxn ang="0">
                        <a:pos x="796" y="0"/>
                      </a:cxn>
                      <a:cxn ang="0">
                        <a:pos x="855" y="0"/>
                      </a:cxn>
                      <a:cxn ang="0">
                        <a:pos x="914" y="0"/>
                      </a:cxn>
                      <a:cxn ang="0">
                        <a:pos x="942" y="75"/>
                      </a:cxn>
                      <a:cxn ang="0">
                        <a:pos x="942" y="227"/>
                      </a:cxn>
                      <a:cxn ang="0">
                        <a:pos x="914" y="303"/>
                      </a:cxn>
                      <a:cxn ang="0">
                        <a:pos x="855" y="303"/>
                      </a:cxn>
                      <a:cxn ang="0">
                        <a:pos x="796" y="303"/>
                      </a:cxn>
                      <a:cxn ang="0">
                        <a:pos x="737" y="303"/>
                      </a:cxn>
                      <a:cxn ang="0">
                        <a:pos x="678" y="303"/>
                      </a:cxn>
                      <a:cxn ang="0">
                        <a:pos x="620" y="303"/>
                      </a:cxn>
                      <a:cxn ang="0">
                        <a:pos x="561" y="303"/>
                      </a:cxn>
                      <a:cxn ang="0">
                        <a:pos x="501" y="303"/>
                      </a:cxn>
                      <a:cxn ang="0">
                        <a:pos x="442" y="303"/>
                      </a:cxn>
                      <a:cxn ang="0">
                        <a:pos x="384" y="303"/>
                      </a:cxn>
                      <a:cxn ang="0">
                        <a:pos x="325" y="303"/>
                      </a:cxn>
                      <a:cxn ang="0">
                        <a:pos x="265" y="303"/>
                      </a:cxn>
                      <a:cxn ang="0">
                        <a:pos x="206" y="303"/>
                      </a:cxn>
                      <a:cxn ang="0">
                        <a:pos x="147" y="303"/>
                      </a:cxn>
                      <a:cxn ang="0">
                        <a:pos x="89" y="303"/>
                      </a:cxn>
                      <a:cxn ang="0">
                        <a:pos x="30" y="303"/>
                      </a:cxn>
                      <a:cxn ang="0">
                        <a:pos x="0" y="227"/>
                      </a:cxn>
                      <a:cxn ang="0">
                        <a:pos x="0" y="75"/>
                      </a:cxn>
                    </a:cxnLst>
                    <a:rect l="0" t="0" r="r" b="b"/>
                    <a:pathLst>
                      <a:path w="942" h="303">
                        <a:moveTo>
                          <a:pt x="0" y="0"/>
                        </a:moveTo>
                        <a:lnTo>
                          <a:pt x="30" y="0"/>
                        </a:lnTo>
                        <a:lnTo>
                          <a:pt x="59" y="0"/>
                        </a:lnTo>
                        <a:lnTo>
                          <a:pt x="89" y="0"/>
                        </a:lnTo>
                        <a:lnTo>
                          <a:pt x="117" y="0"/>
                        </a:lnTo>
                        <a:lnTo>
                          <a:pt x="147" y="0"/>
                        </a:lnTo>
                        <a:lnTo>
                          <a:pt x="177" y="0"/>
                        </a:lnTo>
                        <a:lnTo>
                          <a:pt x="206" y="0"/>
                        </a:lnTo>
                        <a:lnTo>
                          <a:pt x="236" y="0"/>
                        </a:lnTo>
                        <a:lnTo>
                          <a:pt x="265" y="0"/>
                        </a:lnTo>
                        <a:lnTo>
                          <a:pt x="295" y="0"/>
                        </a:lnTo>
                        <a:lnTo>
                          <a:pt x="325" y="0"/>
                        </a:lnTo>
                        <a:lnTo>
                          <a:pt x="354" y="0"/>
                        </a:lnTo>
                        <a:lnTo>
                          <a:pt x="384" y="0"/>
                        </a:lnTo>
                        <a:lnTo>
                          <a:pt x="413" y="0"/>
                        </a:lnTo>
                        <a:lnTo>
                          <a:pt x="442" y="0"/>
                        </a:lnTo>
                        <a:lnTo>
                          <a:pt x="472" y="0"/>
                        </a:lnTo>
                        <a:lnTo>
                          <a:pt x="501" y="0"/>
                        </a:lnTo>
                        <a:lnTo>
                          <a:pt x="531" y="0"/>
                        </a:lnTo>
                        <a:lnTo>
                          <a:pt x="561" y="0"/>
                        </a:lnTo>
                        <a:lnTo>
                          <a:pt x="590" y="0"/>
                        </a:lnTo>
                        <a:lnTo>
                          <a:pt x="620" y="0"/>
                        </a:lnTo>
                        <a:lnTo>
                          <a:pt x="649" y="0"/>
                        </a:lnTo>
                        <a:lnTo>
                          <a:pt x="678" y="0"/>
                        </a:lnTo>
                        <a:lnTo>
                          <a:pt x="707" y="0"/>
                        </a:lnTo>
                        <a:lnTo>
                          <a:pt x="737" y="0"/>
                        </a:lnTo>
                        <a:lnTo>
                          <a:pt x="766" y="0"/>
                        </a:lnTo>
                        <a:lnTo>
                          <a:pt x="796" y="0"/>
                        </a:lnTo>
                        <a:lnTo>
                          <a:pt x="825" y="0"/>
                        </a:lnTo>
                        <a:lnTo>
                          <a:pt x="855" y="0"/>
                        </a:lnTo>
                        <a:lnTo>
                          <a:pt x="884" y="0"/>
                        </a:lnTo>
                        <a:lnTo>
                          <a:pt x="914" y="0"/>
                        </a:lnTo>
                        <a:lnTo>
                          <a:pt x="942" y="0"/>
                        </a:lnTo>
                        <a:lnTo>
                          <a:pt x="942" y="75"/>
                        </a:lnTo>
                        <a:lnTo>
                          <a:pt x="942" y="151"/>
                        </a:lnTo>
                        <a:lnTo>
                          <a:pt x="942" y="227"/>
                        </a:lnTo>
                        <a:lnTo>
                          <a:pt x="942" y="303"/>
                        </a:lnTo>
                        <a:lnTo>
                          <a:pt x="914" y="303"/>
                        </a:lnTo>
                        <a:lnTo>
                          <a:pt x="884" y="303"/>
                        </a:lnTo>
                        <a:lnTo>
                          <a:pt x="855" y="303"/>
                        </a:lnTo>
                        <a:lnTo>
                          <a:pt x="825" y="303"/>
                        </a:lnTo>
                        <a:lnTo>
                          <a:pt x="796" y="303"/>
                        </a:lnTo>
                        <a:lnTo>
                          <a:pt x="766" y="303"/>
                        </a:lnTo>
                        <a:lnTo>
                          <a:pt x="737" y="303"/>
                        </a:lnTo>
                        <a:lnTo>
                          <a:pt x="707" y="303"/>
                        </a:lnTo>
                        <a:lnTo>
                          <a:pt x="678" y="303"/>
                        </a:lnTo>
                        <a:lnTo>
                          <a:pt x="649" y="303"/>
                        </a:lnTo>
                        <a:lnTo>
                          <a:pt x="620" y="303"/>
                        </a:lnTo>
                        <a:lnTo>
                          <a:pt x="590" y="303"/>
                        </a:lnTo>
                        <a:lnTo>
                          <a:pt x="561" y="303"/>
                        </a:lnTo>
                        <a:lnTo>
                          <a:pt x="531" y="303"/>
                        </a:lnTo>
                        <a:lnTo>
                          <a:pt x="501" y="303"/>
                        </a:lnTo>
                        <a:lnTo>
                          <a:pt x="472" y="303"/>
                        </a:lnTo>
                        <a:lnTo>
                          <a:pt x="442" y="303"/>
                        </a:lnTo>
                        <a:lnTo>
                          <a:pt x="413" y="303"/>
                        </a:lnTo>
                        <a:lnTo>
                          <a:pt x="384" y="303"/>
                        </a:lnTo>
                        <a:lnTo>
                          <a:pt x="354" y="303"/>
                        </a:lnTo>
                        <a:lnTo>
                          <a:pt x="325" y="303"/>
                        </a:lnTo>
                        <a:lnTo>
                          <a:pt x="295" y="303"/>
                        </a:lnTo>
                        <a:lnTo>
                          <a:pt x="265" y="303"/>
                        </a:lnTo>
                        <a:lnTo>
                          <a:pt x="236" y="303"/>
                        </a:lnTo>
                        <a:lnTo>
                          <a:pt x="206" y="303"/>
                        </a:lnTo>
                        <a:lnTo>
                          <a:pt x="177" y="303"/>
                        </a:lnTo>
                        <a:lnTo>
                          <a:pt x="147" y="303"/>
                        </a:lnTo>
                        <a:lnTo>
                          <a:pt x="117" y="303"/>
                        </a:lnTo>
                        <a:lnTo>
                          <a:pt x="89" y="303"/>
                        </a:lnTo>
                        <a:lnTo>
                          <a:pt x="59" y="303"/>
                        </a:lnTo>
                        <a:lnTo>
                          <a:pt x="30" y="303"/>
                        </a:lnTo>
                        <a:lnTo>
                          <a:pt x="0" y="303"/>
                        </a:lnTo>
                        <a:lnTo>
                          <a:pt x="0" y="227"/>
                        </a:lnTo>
                        <a:lnTo>
                          <a:pt x="0" y="151"/>
                        </a:lnTo>
                        <a:lnTo>
                          <a:pt x="0" y="75"/>
                        </a:lnTo>
                        <a:lnTo>
                          <a:pt x="0" y="0"/>
                        </a:lnTo>
                        <a:close/>
                      </a:path>
                    </a:pathLst>
                  </a:custGeom>
                  <a:solidFill>
                    <a:srgbClr val="C4A589"/>
                  </a:solidFill>
                  <a:ln w="9525">
                    <a:noFill/>
                    <a:round/>
                    <a:headEnd/>
                    <a:tailEnd/>
                  </a:ln>
                </p:spPr>
                <p:txBody>
                  <a:bodyPr/>
                  <a:lstStyle/>
                  <a:p>
                    <a:endParaRPr lang="en-US" sz="3200" b="1">
                      <a:latin typeface="Calibri" pitchFamily="34" charset="0"/>
                    </a:endParaRPr>
                  </a:p>
                </p:txBody>
              </p:sp>
              <p:sp>
                <p:nvSpPr>
                  <p:cNvPr id="74778" name="Freeform 26"/>
                  <p:cNvSpPr>
                    <a:spLocks/>
                  </p:cNvSpPr>
                  <p:nvPr/>
                </p:nvSpPr>
                <p:spPr bwMode="auto">
                  <a:xfrm>
                    <a:off x="2535" y="2382"/>
                    <a:ext cx="440" cy="141"/>
                  </a:xfrm>
                  <a:custGeom>
                    <a:avLst/>
                    <a:gdLst/>
                    <a:ahLst/>
                    <a:cxnLst>
                      <a:cxn ang="0">
                        <a:pos x="28" y="0"/>
                      </a:cxn>
                      <a:cxn ang="0">
                        <a:pos x="83" y="0"/>
                      </a:cxn>
                      <a:cxn ang="0">
                        <a:pos x="138" y="0"/>
                      </a:cxn>
                      <a:cxn ang="0">
                        <a:pos x="192" y="0"/>
                      </a:cxn>
                      <a:cxn ang="0">
                        <a:pos x="248" y="0"/>
                      </a:cxn>
                      <a:cxn ang="0">
                        <a:pos x="303" y="0"/>
                      </a:cxn>
                      <a:cxn ang="0">
                        <a:pos x="358" y="0"/>
                      </a:cxn>
                      <a:cxn ang="0">
                        <a:pos x="412" y="0"/>
                      </a:cxn>
                      <a:cxn ang="0">
                        <a:pos x="468" y="0"/>
                      </a:cxn>
                      <a:cxn ang="0">
                        <a:pos x="523" y="0"/>
                      </a:cxn>
                      <a:cxn ang="0">
                        <a:pos x="577" y="0"/>
                      </a:cxn>
                      <a:cxn ang="0">
                        <a:pos x="633" y="0"/>
                      </a:cxn>
                      <a:cxn ang="0">
                        <a:pos x="688" y="0"/>
                      </a:cxn>
                      <a:cxn ang="0">
                        <a:pos x="742" y="0"/>
                      </a:cxn>
                      <a:cxn ang="0">
                        <a:pos x="797" y="0"/>
                      </a:cxn>
                      <a:cxn ang="0">
                        <a:pos x="851" y="0"/>
                      </a:cxn>
                      <a:cxn ang="0">
                        <a:pos x="879" y="69"/>
                      </a:cxn>
                      <a:cxn ang="0">
                        <a:pos x="879" y="210"/>
                      </a:cxn>
                      <a:cxn ang="0">
                        <a:pos x="851" y="282"/>
                      </a:cxn>
                      <a:cxn ang="0">
                        <a:pos x="797" y="282"/>
                      </a:cxn>
                      <a:cxn ang="0">
                        <a:pos x="742" y="282"/>
                      </a:cxn>
                      <a:cxn ang="0">
                        <a:pos x="688" y="282"/>
                      </a:cxn>
                      <a:cxn ang="0">
                        <a:pos x="633" y="282"/>
                      </a:cxn>
                      <a:cxn ang="0">
                        <a:pos x="577" y="282"/>
                      </a:cxn>
                      <a:cxn ang="0">
                        <a:pos x="523" y="282"/>
                      </a:cxn>
                      <a:cxn ang="0">
                        <a:pos x="468" y="282"/>
                      </a:cxn>
                      <a:cxn ang="0">
                        <a:pos x="412" y="282"/>
                      </a:cxn>
                      <a:cxn ang="0">
                        <a:pos x="358" y="282"/>
                      </a:cxn>
                      <a:cxn ang="0">
                        <a:pos x="303" y="282"/>
                      </a:cxn>
                      <a:cxn ang="0">
                        <a:pos x="248" y="282"/>
                      </a:cxn>
                      <a:cxn ang="0">
                        <a:pos x="192" y="282"/>
                      </a:cxn>
                      <a:cxn ang="0">
                        <a:pos x="138" y="282"/>
                      </a:cxn>
                      <a:cxn ang="0">
                        <a:pos x="83" y="282"/>
                      </a:cxn>
                      <a:cxn ang="0">
                        <a:pos x="28" y="282"/>
                      </a:cxn>
                      <a:cxn ang="0">
                        <a:pos x="0" y="210"/>
                      </a:cxn>
                      <a:cxn ang="0">
                        <a:pos x="0" y="69"/>
                      </a:cxn>
                    </a:cxnLst>
                    <a:rect l="0" t="0" r="r" b="b"/>
                    <a:pathLst>
                      <a:path w="879" h="282">
                        <a:moveTo>
                          <a:pt x="0" y="0"/>
                        </a:moveTo>
                        <a:lnTo>
                          <a:pt x="28" y="0"/>
                        </a:lnTo>
                        <a:lnTo>
                          <a:pt x="55" y="0"/>
                        </a:lnTo>
                        <a:lnTo>
                          <a:pt x="83" y="0"/>
                        </a:lnTo>
                        <a:lnTo>
                          <a:pt x="111" y="0"/>
                        </a:lnTo>
                        <a:lnTo>
                          <a:pt x="138" y="0"/>
                        </a:lnTo>
                        <a:lnTo>
                          <a:pt x="165" y="0"/>
                        </a:lnTo>
                        <a:lnTo>
                          <a:pt x="192" y="0"/>
                        </a:lnTo>
                        <a:lnTo>
                          <a:pt x="220" y="0"/>
                        </a:lnTo>
                        <a:lnTo>
                          <a:pt x="248" y="0"/>
                        </a:lnTo>
                        <a:lnTo>
                          <a:pt x="275" y="0"/>
                        </a:lnTo>
                        <a:lnTo>
                          <a:pt x="303" y="0"/>
                        </a:lnTo>
                        <a:lnTo>
                          <a:pt x="331" y="0"/>
                        </a:lnTo>
                        <a:lnTo>
                          <a:pt x="358" y="0"/>
                        </a:lnTo>
                        <a:lnTo>
                          <a:pt x="386" y="0"/>
                        </a:lnTo>
                        <a:lnTo>
                          <a:pt x="412" y="0"/>
                        </a:lnTo>
                        <a:lnTo>
                          <a:pt x="440" y="0"/>
                        </a:lnTo>
                        <a:lnTo>
                          <a:pt x="468" y="0"/>
                        </a:lnTo>
                        <a:lnTo>
                          <a:pt x="495" y="0"/>
                        </a:lnTo>
                        <a:lnTo>
                          <a:pt x="523" y="0"/>
                        </a:lnTo>
                        <a:lnTo>
                          <a:pt x="551" y="0"/>
                        </a:lnTo>
                        <a:lnTo>
                          <a:pt x="577" y="0"/>
                        </a:lnTo>
                        <a:lnTo>
                          <a:pt x="605" y="0"/>
                        </a:lnTo>
                        <a:lnTo>
                          <a:pt x="633" y="0"/>
                        </a:lnTo>
                        <a:lnTo>
                          <a:pt x="660" y="0"/>
                        </a:lnTo>
                        <a:lnTo>
                          <a:pt x="688" y="0"/>
                        </a:lnTo>
                        <a:lnTo>
                          <a:pt x="714" y="0"/>
                        </a:lnTo>
                        <a:lnTo>
                          <a:pt x="742" y="0"/>
                        </a:lnTo>
                        <a:lnTo>
                          <a:pt x="770" y="0"/>
                        </a:lnTo>
                        <a:lnTo>
                          <a:pt x="797" y="0"/>
                        </a:lnTo>
                        <a:lnTo>
                          <a:pt x="825" y="0"/>
                        </a:lnTo>
                        <a:lnTo>
                          <a:pt x="851" y="0"/>
                        </a:lnTo>
                        <a:lnTo>
                          <a:pt x="879" y="0"/>
                        </a:lnTo>
                        <a:lnTo>
                          <a:pt x="879" y="69"/>
                        </a:lnTo>
                        <a:lnTo>
                          <a:pt x="879" y="140"/>
                        </a:lnTo>
                        <a:lnTo>
                          <a:pt x="879" y="210"/>
                        </a:lnTo>
                        <a:lnTo>
                          <a:pt x="879" y="282"/>
                        </a:lnTo>
                        <a:lnTo>
                          <a:pt x="851" y="282"/>
                        </a:lnTo>
                        <a:lnTo>
                          <a:pt x="825" y="282"/>
                        </a:lnTo>
                        <a:lnTo>
                          <a:pt x="797" y="282"/>
                        </a:lnTo>
                        <a:lnTo>
                          <a:pt x="770" y="282"/>
                        </a:lnTo>
                        <a:lnTo>
                          <a:pt x="742" y="282"/>
                        </a:lnTo>
                        <a:lnTo>
                          <a:pt x="714" y="282"/>
                        </a:lnTo>
                        <a:lnTo>
                          <a:pt x="688" y="282"/>
                        </a:lnTo>
                        <a:lnTo>
                          <a:pt x="660" y="282"/>
                        </a:lnTo>
                        <a:lnTo>
                          <a:pt x="633" y="282"/>
                        </a:lnTo>
                        <a:lnTo>
                          <a:pt x="605" y="282"/>
                        </a:lnTo>
                        <a:lnTo>
                          <a:pt x="577" y="282"/>
                        </a:lnTo>
                        <a:lnTo>
                          <a:pt x="551" y="282"/>
                        </a:lnTo>
                        <a:lnTo>
                          <a:pt x="523" y="282"/>
                        </a:lnTo>
                        <a:lnTo>
                          <a:pt x="495" y="282"/>
                        </a:lnTo>
                        <a:lnTo>
                          <a:pt x="468" y="282"/>
                        </a:lnTo>
                        <a:lnTo>
                          <a:pt x="440" y="282"/>
                        </a:lnTo>
                        <a:lnTo>
                          <a:pt x="412" y="282"/>
                        </a:lnTo>
                        <a:lnTo>
                          <a:pt x="386" y="282"/>
                        </a:lnTo>
                        <a:lnTo>
                          <a:pt x="358" y="282"/>
                        </a:lnTo>
                        <a:lnTo>
                          <a:pt x="331" y="282"/>
                        </a:lnTo>
                        <a:lnTo>
                          <a:pt x="303" y="282"/>
                        </a:lnTo>
                        <a:lnTo>
                          <a:pt x="275" y="282"/>
                        </a:lnTo>
                        <a:lnTo>
                          <a:pt x="248" y="282"/>
                        </a:lnTo>
                        <a:lnTo>
                          <a:pt x="220" y="282"/>
                        </a:lnTo>
                        <a:lnTo>
                          <a:pt x="192" y="282"/>
                        </a:lnTo>
                        <a:lnTo>
                          <a:pt x="165" y="282"/>
                        </a:lnTo>
                        <a:lnTo>
                          <a:pt x="138" y="282"/>
                        </a:lnTo>
                        <a:lnTo>
                          <a:pt x="111" y="282"/>
                        </a:lnTo>
                        <a:lnTo>
                          <a:pt x="83" y="282"/>
                        </a:lnTo>
                        <a:lnTo>
                          <a:pt x="55" y="282"/>
                        </a:lnTo>
                        <a:lnTo>
                          <a:pt x="28" y="282"/>
                        </a:lnTo>
                        <a:lnTo>
                          <a:pt x="0" y="282"/>
                        </a:lnTo>
                        <a:lnTo>
                          <a:pt x="0" y="210"/>
                        </a:lnTo>
                        <a:lnTo>
                          <a:pt x="0" y="140"/>
                        </a:lnTo>
                        <a:lnTo>
                          <a:pt x="0" y="69"/>
                        </a:lnTo>
                        <a:lnTo>
                          <a:pt x="0" y="0"/>
                        </a:lnTo>
                        <a:close/>
                      </a:path>
                    </a:pathLst>
                  </a:custGeom>
                  <a:solidFill>
                    <a:srgbClr val="CCAF96"/>
                  </a:solidFill>
                  <a:ln w="9525">
                    <a:noFill/>
                    <a:round/>
                    <a:headEnd/>
                    <a:tailEnd/>
                  </a:ln>
                </p:spPr>
                <p:txBody>
                  <a:bodyPr/>
                  <a:lstStyle/>
                  <a:p>
                    <a:endParaRPr lang="en-US" sz="3200" b="1">
                      <a:latin typeface="Calibri" pitchFamily="34" charset="0"/>
                    </a:endParaRPr>
                  </a:p>
                </p:txBody>
              </p:sp>
              <p:sp>
                <p:nvSpPr>
                  <p:cNvPr id="74779" name="Freeform 27"/>
                  <p:cNvSpPr>
                    <a:spLocks/>
                  </p:cNvSpPr>
                  <p:nvPr/>
                </p:nvSpPr>
                <p:spPr bwMode="auto">
                  <a:xfrm>
                    <a:off x="2535" y="2383"/>
                    <a:ext cx="410" cy="131"/>
                  </a:xfrm>
                  <a:custGeom>
                    <a:avLst/>
                    <a:gdLst/>
                    <a:ahLst/>
                    <a:cxnLst>
                      <a:cxn ang="0">
                        <a:pos x="25" y="0"/>
                      </a:cxn>
                      <a:cxn ang="0">
                        <a:pos x="77" y="0"/>
                      </a:cxn>
                      <a:cxn ang="0">
                        <a:pos x="128" y="0"/>
                      </a:cxn>
                      <a:cxn ang="0">
                        <a:pos x="180" y="0"/>
                      </a:cxn>
                      <a:cxn ang="0">
                        <a:pos x="230" y="0"/>
                      </a:cxn>
                      <a:cxn ang="0">
                        <a:pos x="281" y="0"/>
                      </a:cxn>
                      <a:cxn ang="0">
                        <a:pos x="333" y="0"/>
                      </a:cxn>
                      <a:cxn ang="0">
                        <a:pos x="384" y="0"/>
                      </a:cxn>
                      <a:cxn ang="0">
                        <a:pos x="436" y="0"/>
                      </a:cxn>
                      <a:cxn ang="0">
                        <a:pos x="486" y="0"/>
                      </a:cxn>
                      <a:cxn ang="0">
                        <a:pos x="538" y="0"/>
                      </a:cxn>
                      <a:cxn ang="0">
                        <a:pos x="589" y="0"/>
                      </a:cxn>
                      <a:cxn ang="0">
                        <a:pos x="639" y="0"/>
                      </a:cxn>
                      <a:cxn ang="0">
                        <a:pos x="691" y="0"/>
                      </a:cxn>
                      <a:cxn ang="0">
                        <a:pos x="742" y="0"/>
                      </a:cxn>
                      <a:cxn ang="0">
                        <a:pos x="794" y="0"/>
                      </a:cxn>
                      <a:cxn ang="0">
                        <a:pos x="819" y="64"/>
                      </a:cxn>
                      <a:cxn ang="0">
                        <a:pos x="819" y="196"/>
                      </a:cxn>
                      <a:cxn ang="0">
                        <a:pos x="794" y="262"/>
                      </a:cxn>
                      <a:cxn ang="0">
                        <a:pos x="742" y="262"/>
                      </a:cxn>
                      <a:cxn ang="0">
                        <a:pos x="691" y="262"/>
                      </a:cxn>
                      <a:cxn ang="0">
                        <a:pos x="639" y="262"/>
                      </a:cxn>
                      <a:cxn ang="0">
                        <a:pos x="589" y="262"/>
                      </a:cxn>
                      <a:cxn ang="0">
                        <a:pos x="538" y="262"/>
                      </a:cxn>
                      <a:cxn ang="0">
                        <a:pos x="486" y="262"/>
                      </a:cxn>
                      <a:cxn ang="0">
                        <a:pos x="436" y="262"/>
                      </a:cxn>
                      <a:cxn ang="0">
                        <a:pos x="384" y="262"/>
                      </a:cxn>
                      <a:cxn ang="0">
                        <a:pos x="333" y="262"/>
                      </a:cxn>
                      <a:cxn ang="0">
                        <a:pos x="281" y="262"/>
                      </a:cxn>
                      <a:cxn ang="0">
                        <a:pos x="230" y="262"/>
                      </a:cxn>
                      <a:cxn ang="0">
                        <a:pos x="180" y="262"/>
                      </a:cxn>
                      <a:cxn ang="0">
                        <a:pos x="128" y="262"/>
                      </a:cxn>
                      <a:cxn ang="0">
                        <a:pos x="77" y="262"/>
                      </a:cxn>
                      <a:cxn ang="0">
                        <a:pos x="25" y="262"/>
                      </a:cxn>
                      <a:cxn ang="0">
                        <a:pos x="0" y="196"/>
                      </a:cxn>
                      <a:cxn ang="0">
                        <a:pos x="0" y="64"/>
                      </a:cxn>
                    </a:cxnLst>
                    <a:rect l="0" t="0" r="r" b="b"/>
                    <a:pathLst>
                      <a:path w="819" h="262">
                        <a:moveTo>
                          <a:pt x="0" y="0"/>
                        </a:moveTo>
                        <a:lnTo>
                          <a:pt x="25" y="0"/>
                        </a:lnTo>
                        <a:lnTo>
                          <a:pt x="51" y="0"/>
                        </a:lnTo>
                        <a:lnTo>
                          <a:pt x="77" y="0"/>
                        </a:lnTo>
                        <a:lnTo>
                          <a:pt x="103" y="0"/>
                        </a:lnTo>
                        <a:lnTo>
                          <a:pt x="128" y="0"/>
                        </a:lnTo>
                        <a:lnTo>
                          <a:pt x="153" y="0"/>
                        </a:lnTo>
                        <a:lnTo>
                          <a:pt x="180" y="0"/>
                        </a:lnTo>
                        <a:lnTo>
                          <a:pt x="205" y="0"/>
                        </a:lnTo>
                        <a:lnTo>
                          <a:pt x="230" y="0"/>
                        </a:lnTo>
                        <a:lnTo>
                          <a:pt x="256" y="0"/>
                        </a:lnTo>
                        <a:lnTo>
                          <a:pt x="281" y="0"/>
                        </a:lnTo>
                        <a:lnTo>
                          <a:pt x="308" y="0"/>
                        </a:lnTo>
                        <a:lnTo>
                          <a:pt x="333" y="0"/>
                        </a:lnTo>
                        <a:lnTo>
                          <a:pt x="358" y="0"/>
                        </a:lnTo>
                        <a:lnTo>
                          <a:pt x="384" y="0"/>
                        </a:lnTo>
                        <a:lnTo>
                          <a:pt x="410" y="0"/>
                        </a:lnTo>
                        <a:lnTo>
                          <a:pt x="436" y="0"/>
                        </a:lnTo>
                        <a:lnTo>
                          <a:pt x="461" y="0"/>
                        </a:lnTo>
                        <a:lnTo>
                          <a:pt x="486" y="0"/>
                        </a:lnTo>
                        <a:lnTo>
                          <a:pt x="512" y="0"/>
                        </a:lnTo>
                        <a:lnTo>
                          <a:pt x="538" y="0"/>
                        </a:lnTo>
                        <a:lnTo>
                          <a:pt x="563" y="0"/>
                        </a:lnTo>
                        <a:lnTo>
                          <a:pt x="589" y="0"/>
                        </a:lnTo>
                        <a:lnTo>
                          <a:pt x="614" y="0"/>
                        </a:lnTo>
                        <a:lnTo>
                          <a:pt x="639" y="0"/>
                        </a:lnTo>
                        <a:lnTo>
                          <a:pt x="666" y="0"/>
                        </a:lnTo>
                        <a:lnTo>
                          <a:pt x="691" y="0"/>
                        </a:lnTo>
                        <a:lnTo>
                          <a:pt x="717" y="0"/>
                        </a:lnTo>
                        <a:lnTo>
                          <a:pt x="742" y="0"/>
                        </a:lnTo>
                        <a:lnTo>
                          <a:pt x="768" y="0"/>
                        </a:lnTo>
                        <a:lnTo>
                          <a:pt x="794" y="0"/>
                        </a:lnTo>
                        <a:lnTo>
                          <a:pt x="819" y="0"/>
                        </a:lnTo>
                        <a:lnTo>
                          <a:pt x="819" y="64"/>
                        </a:lnTo>
                        <a:lnTo>
                          <a:pt x="819" y="130"/>
                        </a:lnTo>
                        <a:lnTo>
                          <a:pt x="819" y="196"/>
                        </a:lnTo>
                        <a:lnTo>
                          <a:pt x="819" y="262"/>
                        </a:lnTo>
                        <a:lnTo>
                          <a:pt x="794" y="262"/>
                        </a:lnTo>
                        <a:lnTo>
                          <a:pt x="768" y="262"/>
                        </a:lnTo>
                        <a:lnTo>
                          <a:pt x="742" y="262"/>
                        </a:lnTo>
                        <a:lnTo>
                          <a:pt x="717" y="262"/>
                        </a:lnTo>
                        <a:lnTo>
                          <a:pt x="691" y="262"/>
                        </a:lnTo>
                        <a:lnTo>
                          <a:pt x="666" y="262"/>
                        </a:lnTo>
                        <a:lnTo>
                          <a:pt x="639" y="262"/>
                        </a:lnTo>
                        <a:lnTo>
                          <a:pt x="614" y="262"/>
                        </a:lnTo>
                        <a:lnTo>
                          <a:pt x="589" y="262"/>
                        </a:lnTo>
                        <a:lnTo>
                          <a:pt x="563" y="262"/>
                        </a:lnTo>
                        <a:lnTo>
                          <a:pt x="538" y="262"/>
                        </a:lnTo>
                        <a:lnTo>
                          <a:pt x="512" y="262"/>
                        </a:lnTo>
                        <a:lnTo>
                          <a:pt x="486" y="262"/>
                        </a:lnTo>
                        <a:lnTo>
                          <a:pt x="461" y="262"/>
                        </a:lnTo>
                        <a:lnTo>
                          <a:pt x="436" y="262"/>
                        </a:lnTo>
                        <a:lnTo>
                          <a:pt x="410" y="262"/>
                        </a:lnTo>
                        <a:lnTo>
                          <a:pt x="384" y="262"/>
                        </a:lnTo>
                        <a:lnTo>
                          <a:pt x="358" y="262"/>
                        </a:lnTo>
                        <a:lnTo>
                          <a:pt x="333" y="262"/>
                        </a:lnTo>
                        <a:lnTo>
                          <a:pt x="308" y="262"/>
                        </a:lnTo>
                        <a:lnTo>
                          <a:pt x="281" y="262"/>
                        </a:lnTo>
                        <a:lnTo>
                          <a:pt x="256" y="262"/>
                        </a:lnTo>
                        <a:lnTo>
                          <a:pt x="230" y="262"/>
                        </a:lnTo>
                        <a:lnTo>
                          <a:pt x="205" y="262"/>
                        </a:lnTo>
                        <a:lnTo>
                          <a:pt x="180" y="262"/>
                        </a:lnTo>
                        <a:lnTo>
                          <a:pt x="153" y="262"/>
                        </a:lnTo>
                        <a:lnTo>
                          <a:pt x="128" y="262"/>
                        </a:lnTo>
                        <a:lnTo>
                          <a:pt x="103" y="262"/>
                        </a:lnTo>
                        <a:lnTo>
                          <a:pt x="77" y="262"/>
                        </a:lnTo>
                        <a:lnTo>
                          <a:pt x="51" y="262"/>
                        </a:lnTo>
                        <a:lnTo>
                          <a:pt x="25" y="262"/>
                        </a:lnTo>
                        <a:lnTo>
                          <a:pt x="0" y="262"/>
                        </a:lnTo>
                        <a:lnTo>
                          <a:pt x="0" y="196"/>
                        </a:lnTo>
                        <a:lnTo>
                          <a:pt x="0" y="130"/>
                        </a:lnTo>
                        <a:lnTo>
                          <a:pt x="0" y="64"/>
                        </a:lnTo>
                        <a:lnTo>
                          <a:pt x="0" y="0"/>
                        </a:lnTo>
                        <a:close/>
                      </a:path>
                    </a:pathLst>
                  </a:custGeom>
                  <a:solidFill>
                    <a:srgbClr val="D3B7A0"/>
                  </a:solidFill>
                  <a:ln w="9525">
                    <a:noFill/>
                    <a:round/>
                    <a:headEnd/>
                    <a:tailEnd/>
                  </a:ln>
                </p:spPr>
                <p:txBody>
                  <a:bodyPr/>
                  <a:lstStyle/>
                  <a:p>
                    <a:endParaRPr lang="en-US" sz="3200" b="1">
                      <a:latin typeface="Calibri" pitchFamily="34" charset="0"/>
                    </a:endParaRPr>
                  </a:p>
                </p:txBody>
              </p:sp>
              <p:sp>
                <p:nvSpPr>
                  <p:cNvPr id="74780" name="Freeform 28"/>
                  <p:cNvSpPr>
                    <a:spLocks/>
                  </p:cNvSpPr>
                  <p:nvPr/>
                </p:nvSpPr>
                <p:spPr bwMode="auto">
                  <a:xfrm>
                    <a:off x="2536" y="2383"/>
                    <a:ext cx="378" cy="121"/>
                  </a:xfrm>
                  <a:custGeom>
                    <a:avLst/>
                    <a:gdLst/>
                    <a:ahLst/>
                    <a:cxnLst>
                      <a:cxn ang="0">
                        <a:pos x="24" y="0"/>
                      </a:cxn>
                      <a:cxn ang="0">
                        <a:pos x="72" y="0"/>
                      </a:cxn>
                      <a:cxn ang="0">
                        <a:pos x="119" y="0"/>
                      </a:cxn>
                      <a:cxn ang="0">
                        <a:pos x="166" y="0"/>
                      </a:cxn>
                      <a:cxn ang="0">
                        <a:pos x="213" y="0"/>
                      </a:cxn>
                      <a:cxn ang="0">
                        <a:pos x="261" y="0"/>
                      </a:cxn>
                      <a:cxn ang="0">
                        <a:pos x="308" y="0"/>
                      </a:cxn>
                      <a:cxn ang="0">
                        <a:pos x="355" y="0"/>
                      </a:cxn>
                      <a:cxn ang="0">
                        <a:pos x="402" y="0"/>
                      </a:cxn>
                      <a:cxn ang="0">
                        <a:pos x="450" y="0"/>
                      </a:cxn>
                      <a:cxn ang="0">
                        <a:pos x="497" y="0"/>
                      </a:cxn>
                      <a:cxn ang="0">
                        <a:pos x="544" y="0"/>
                      </a:cxn>
                      <a:cxn ang="0">
                        <a:pos x="591" y="0"/>
                      </a:cxn>
                      <a:cxn ang="0">
                        <a:pos x="638" y="0"/>
                      </a:cxn>
                      <a:cxn ang="0">
                        <a:pos x="686" y="0"/>
                      </a:cxn>
                      <a:cxn ang="0">
                        <a:pos x="733" y="0"/>
                      </a:cxn>
                      <a:cxn ang="0">
                        <a:pos x="757" y="60"/>
                      </a:cxn>
                      <a:cxn ang="0">
                        <a:pos x="757" y="181"/>
                      </a:cxn>
                      <a:cxn ang="0">
                        <a:pos x="733" y="242"/>
                      </a:cxn>
                      <a:cxn ang="0">
                        <a:pos x="686" y="242"/>
                      </a:cxn>
                      <a:cxn ang="0">
                        <a:pos x="638" y="242"/>
                      </a:cxn>
                      <a:cxn ang="0">
                        <a:pos x="591" y="242"/>
                      </a:cxn>
                      <a:cxn ang="0">
                        <a:pos x="544" y="242"/>
                      </a:cxn>
                      <a:cxn ang="0">
                        <a:pos x="497" y="242"/>
                      </a:cxn>
                      <a:cxn ang="0">
                        <a:pos x="450" y="242"/>
                      </a:cxn>
                      <a:cxn ang="0">
                        <a:pos x="402" y="242"/>
                      </a:cxn>
                      <a:cxn ang="0">
                        <a:pos x="355" y="242"/>
                      </a:cxn>
                      <a:cxn ang="0">
                        <a:pos x="308" y="242"/>
                      </a:cxn>
                      <a:cxn ang="0">
                        <a:pos x="261" y="242"/>
                      </a:cxn>
                      <a:cxn ang="0">
                        <a:pos x="213" y="242"/>
                      </a:cxn>
                      <a:cxn ang="0">
                        <a:pos x="166" y="242"/>
                      </a:cxn>
                      <a:cxn ang="0">
                        <a:pos x="119" y="242"/>
                      </a:cxn>
                      <a:cxn ang="0">
                        <a:pos x="72" y="242"/>
                      </a:cxn>
                      <a:cxn ang="0">
                        <a:pos x="24" y="242"/>
                      </a:cxn>
                      <a:cxn ang="0">
                        <a:pos x="0" y="181"/>
                      </a:cxn>
                      <a:cxn ang="0">
                        <a:pos x="0" y="60"/>
                      </a:cxn>
                    </a:cxnLst>
                    <a:rect l="0" t="0" r="r" b="b"/>
                    <a:pathLst>
                      <a:path w="757" h="242">
                        <a:moveTo>
                          <a:pt x="0" y="0"/>
                        </a:moveTo>
                        <a:lnTo>
                          <a:pt x="24" y="0"/>
                        </a:lnTo>
                        <a:lnTo>
                          <a:pt x="47" y="0"/>
                        </a:lnTo>
                        <a:lnTo>
                          <a:pt x="72" y="0"/>
                        </a:lnTo>
                        <a:lnTo>
                          <a:pt x="95" y="0"/>
                        </a:lnTo>
                        <a:lnTo>
                          <a:pt x="119" y="0"/>
                        </a:lnTo>
                        <a:lnTo>
                          <a:pt x="142" y="0"/>
                        </a:lnTo>
                        <a:lnTo>
                          <a:pt x="166" y="0"/>
                        </a:lnTo>
                        <a:lnTo>
                          <a:pt x="189" y="0"/>
                        </a:lnTo>
                        <a:lnTo>
                          <a:pt x="213" y="0"/>
                        </a:lnTo>
                        <a:lnTo>
                          <a:pt x="236" y="0"/>
                        </a:lnTo>
                        <a:lnTo>
                          <a:pt x="261" y="0"/>
                        </a:lnTo>
                        <a:lnTo>
                          <a:pt x="284" y="0"/>
                        </a:lnTo>
                        <a:lnTo>
                          <a:pt x="308" y="0"/>
                        </a:lnTo>
                        <a:lnTo>
                          <a:pt x="331" y="0"/>
                        </a:lnTo>
                        <a:lnTo>
                          <a:pt x="355" y="0"/>
                        </a:lnTo>
                        <a:lnTo>
                          <a:pt x="379" y="0"/>
                        </a:lnTo>
                        <a:lnTo>
                          <a:pt x="402" y="0"/>
                        </a:lnTo>
                        <a:lnTo>
                          <a:pt x="426" y="0"/>
                        </a:lnTo>
                        <a:lnTo>
                          <a:pt x="450" y="0"/>
                        </a:lnTo>
                        <a:lnTo>
                          <a:pt x="474" y="0"/>
                        </a:lnTo>
                        <a:lnTo>
                          <a:pt x="497" y="0"/>
                        </a:lnTo>
                        <a:lnTo>
                          <a:pt x="521" y="0"/>
                        </a:lnTo>
                        <a:lnTo>
                          <a:pt x="544" y="0"/>
                        </a:lnTo>
                        <a:lnTo>
                          <a:pt x="568" y="0"/>
                        </a:lnTo>
                        <a:lnTo>
                          <a:pt x="591" y="0"/>
                        </a:lnTo>
                        <a:lnTo>
                          <a:pt x="615" y="0"/>
                        </a:lnTo>
                        <a:lnTo>
                          <a:pt x="638" y="0"/>
                        </a:lnTo>
                        <a:lnTo>
                          <a:pt x="663" y="0"/>
                        </a:lnTo>
                        <a:lnTo>
                          <a:pt x="686" y="0"/>
                        </a:lnTo>
                        <a:lnTo>
                          <a:pt x="710" y="0"/>
                        </a:lnTo>
                        <a:lnTo>
                          <a:pt x="733" y="0"/>
                        </a:lnTo>
                        <a:lnTo>
                          <a:pt x="757" y="0"/>
                        </a:lnTo>
                        <a:lnTo>
                          <a:pt x="757" y="60"/>
                        </a:lnTo>
                        <a:lnTo>
                          <a:pt x="757" y="120"/>
                        </a:lnTo>
                        <a:lnTo>
                          <a:pt x="757" y="181"/>
                        </a:lnTo>
                        <a:lnTo>
                          <a:pt x="757" y="242"/>
                        </a:lnTo>
                        <a:lnTo>
                          <a:pt x="733" y="242"/>
                        </a:lnTo>
                        <a:lnTo>
                          <a:pt x="710" y="242"/>
                        </a:lnTo>
                        <a:lnTo>
                          <a:pt x="686" y="242"/>
                        </a:lnTo>
                        <a:lnTo>
                          <a:pt x="663" y="242"/>
                        </a:lnTo>
                        <a:lnTo>
                          <a:pt x="638" y="242"/>
                        </a:lnTo>
                        <a:lnTo>
                          <a:pt x="615" y="242"/>
                        </a:lnTo>
                        <a:lnTo>
                          <a:pt x="591" y="242"/>
                        </a:lnTo>
                        <a:lnTo>
                          <a:pt x="568" y="242"/>
                        </a:lnTo>
                        <a:lnTo>
                          <a:pt x="544" y="242"/>
                        </a:lnTo>
                        <a:lnTo>
                          <a:pt x="521" y="242"/>
                        </a:lnTo>
                        <a:lnTo>
                          <a:pt x="497" y="242"/>
                        </a:lnTo>
                        <a:lnTo>
                          <a:pt x="474" y="242"/>
                        </a:lnTo>
                        <a:lnTo>
                          <a:pt x="450" y="242"/>
                        </a:lnTo>
                        <a:lnTo>
                          <a:pt x="426" y="242"/>
                        </a:lnTo>
                        <a:lnTo>
                          <a:pt x="402" y="242"/>
                        </a:lnTo>
                        <a:lnTo>
                          <a:pt x="379" y="242"/>
                        </a:lnTo>
                        <a:lnTo>
                          <a:pt x="355" y="242"/>
                        </a:lnTo>
                        <a:lnTo>
                          <a:pt x="331" y="242"/>
                        </a:lnTo>
                        <a:lnTo>
                          <a:pt x="308" y="242"/>
                        </a:lnTo>
                        <a:lnTo>
                          <a:pt x="284" y="242"/>
                        </a:lnTo>
                        <a:lnTo>
                          <a:pt x="261" y="242"/>
                        </a:lnTo>
                        <a:lnTo>
                          <a:pt x="236" y="242"/>
                        </a:lnTo>
                        <a:lnTo>
                          <a:pt x="213" y="242"/>
                        </a:lnTo>
                        <a:lnTo>
                          <a:pt x="189" y="242"/>
                        </a:lnTo>
                        <a:lnTo>
                          <a:pt x="166" y="242"/>
                        </a:lnTo>
                        <a:lnTo>
                          <a:pt x="142" y="242"/>
                        </a:lnTo>
                        <a:lnTo>
                          <a:pt x="119" y="242"/>
                        </a:lnTo>
                        <a:lnTo>
                          <a:pt x="95" y="242"/>
                        </a:lnTo>
                        <a:lnTo>
                          <a:pt x="72" y="242"/>
                        </a:lnTo>
                        <a:lnTo>
                          <a:pt x="47" y="242"/>
                        </a:lnTo>
                        <a:lnTo>
                          <a:pt x="24" y="242"/>
                        </a:lnTo>
                        <a:lnTo>
                          <a:pt x="0" y="242"/>
                        </a:lnTo>
                        <a:lnTo>
                          <a:pt x="0" y="181"/>
                        </a:lnTo>
                        <a:lnTo>
                          <a:pt x="0" y="120"/>
                        </a:lnTo>
                        <a:lnTo>
                          <a:pt x="0" y="60"/>
                        </a:lnTo>
                        <a:lnTo>
                          <a:pt x="0" y="0"/>
                        </a:lnTo>
                        <a:close/>
                      </a:path>
                    </a:pathLst>
                  </a:custGeom>
                  <a:solidFill>
                    <a:srgbClr val="DBC1AD"/>
                  </a:solidFill>
                  <a:ln w="9525">
                    <a:noFill/>
                    <a:round/>
                    <a:headEnd/>
                    <a:tailEnd/>
                  </a:ln>
                </p:spPr>
                <p:txBody>
                  <a:bodyPr/>
                  <a:lstStyle/>
                  <a:p>
                    <a:endParaRPr lang="en-US" sz="3200" b="1">
                      <a:latin typeface="Calibri" pitchFamily="34" charset="0"/>
                    </a:endParaRPr>
                  </a:p>
                </p:txBody>
              </p:sp>
              <p:sp>
                <p:nvSpPr>
                  <p:cNvPr id="74781" name="Freeform 29"/>
                  <p:cNvSpPr>
                    <a:spLocks/>
                  </p:cNvSpPr>
                  <p:nvPr/>
                </p:nvSpPr>
                <p:spPr bwMode="auto">
                  <a:xfrm>
                    <a:off x="2536" y="2383"/>
                    <a:ext cx="347" cy="112"/>
                  </a:xfrm>
                  <a:custGeom>
                    <a:avLst/>
                    <a:gdLst/>
                    <a:ahLst/>
                    <a:cxnLst>
                      <a:cxn ang="0">
                        <a:pos x="0" y="0"/>
                      </a:cxn>
                      <a:cxn ang="0">
                        <a:pos x="44" y="0"/>
                      </a:cxn>
                      <a:cxn ang="0">
                        <a:pos x="87" y="0"/>
                      </a:cxn>
                      <a:cxn ang="0">
                        <a:pos x="131" y="0"/>
                      </a:cxn>
                      <a:cxn ang="0">
                        <a:pos x="174" y="0"/>
                      </a:cxn>
                      <a:cxn ang="0">
                        <a:pos x="217" y="0"/>
                      </a:cxn>
                      <a:cxn ang="0">
                        <a:pos x="261" y="0"/>
                      </a:cxn>
                      <a:cxn ang="0">
                        <a:pos x="303" y="0"/>
                      </a:cxn>
                      <a:cxn ang="0">
                        <a:pos x="347" y="0"/>
                      </a:cxn>
                      <a:cxn ang="0">
                        <a:pos x="391" y="0"/>
                      </a:cxn>
                      <a:cxn ang="0">
                        <a:pos x="434" y="0"/>
                      </a:cxn>
                      <a:cxn ang="0">
                        <a:pos x="477" y="0"/>
                      </a:cxn>
                      <a:cxn ang="0">
                        <a:pos x="520" y="0"/>
                      </a:cxn>
                      <a:cxn ang="0">
                        <a:pos x="564" y="0"/>
                      </a:cxn>
                      <a:cxn ang="0">
                        <a:pos x="608" y="0"/>
                      </a:cxn>
                      <a:cxn ang="0">
                        <a:pos x="650" y="0"/>
                      </a:cxn>
                      <a:cxn ang="0">
                        <a:pos x="694" y="0"/>
                      </a:cxn>
                      <a:cxn ang="0">
                        <a:pos x="694" y="55"/>
                      </a:cxn>
                      <a:cxn ang="0">
                        <a:pos x="694" y="111"/>
                      </a:cxn>
                      <a:cxn ang="0">
                        <a:pos x="694" y="166"/>
                      </a:cxn>
                      <a:cxn ang="0">
                        <a:pos x="694" y="222"/>
                      </a:cxn>
                      <a:cxn ang="0">
                        <a:pos x="650" y="222"/>
                      </a:cxn>
                      <a:cxn ang="0">
                        <a:pos x="608" y="222"/>
                      </a:cxn>
                      <a:cxn ang="0">
                        <a:pos x="564" y="222"/>
                      </a:cxn>
                      <a:cxn ang="0">
                        <a:pos x="520" y="222"/>
                      </a:cxn>
                      <a:cxn ang="0">
                        <a:pos x="477" y="222"/>
                      </a:cxn>
                      <a:cxn ang="0">
                        <a:pos x="434" y="222"/>
                      </a:cxn>
                      <a:cxn ang="0">
                        <a:pos x="391" y="222"/>
                      </a:cxn>
                      <a:cxn ang="0">
                        <a:pos x="347" y="222"/>
                      </a:cxn>
                      <a:cxn ang="0">
                        <a:pos x="303" y="222"/>
                      </a:cxn>
                      <a:cxn ang="0">
                        <a:pos x="261" y="222"/>
                      </a:cxn>
                      <a:cxn ang="0">
                        <a:pos x="217" y="222"/>
                      </a:cxn>
                      <a:cxn ang="0">
                        <a:pos x="174" y="222"/>
                      </a:cxn>
                      <a:cxn ang="0">
                        <a:pos x="131" y="222"/>
                      </a:cxn>
                      <a:cxn ang="0">
                        <a:pos x="87" y="222"/>
                      </a:cxn>
                      <a:cxn ang="0">
                        <a:pos x="44" y="222"/>
                      </a:cxn>
                      <a:cxn ang="0">
                        <a:pos x="0" y="222"/>
                      </a:cxn>
                      <a:cxn ang="0">
                        <a:pos x="0" y="166"/>
                      </a:cxn>
                      <a:cxn ang="0">
                        <a:pos x="0" y="111"/>
                      </a:cxn>
                      <a:cxn ang="0">
                        <a:pos x="0" y="55"/>
                      </a:cxn>
                      <a:cxn ang="0">
                        <a:pos x="0" y="0"/>
                      </a:cxn>
                    </a:cxnLst>
                    <a:rect l="0" t="0" r="r" b="b"/>
                    <a:pathLst>
                      <a:path w="694" h="222">
                        <a:moveTo>
                          <a:pt x="0" y="0"/>
                        </a:moveTo>
                        <a:lnTo>
                          <a:pt x="44" y="0"/>
                        </a:lnTo>
                        <a:lnTo>
                          <a:pt x="87" y="0"/>
                        </a:lnTo>
                        <a:lnTo>
                          <a:pt x="131" y="0"/>
                        </a:lnTo>
                        <a:lnTo>
                          <a:pt x="174" y="0"/>
                        </a:lnTo>
                        <a:lnTo>
                          <a:pt x="217" y="0"/>
                        </a:lnTo>
                        <a:lnTo>
                          <a:pt x="261" y="0"/>
                        </a:lnTo>
                        <a:lnTo>
                          <a:pt x="303" y="0"/>
                        </a:lnTo>
                        <a:lnTo>
                          <a:pt x="347" y="0"/>
                        </a:lnTo>
                        <a:lnTo>
                          <a:pt x="391" y="0"/>
                        </a:lnTo>
                        <a:lnTo>
                          <a:pt x="434" y="0"/>
                        </a:lnTo>
                        <a:lnTo>
                          <a:pt x="477" y="0"/>
                        </a:lnTo>
                        <a:lnTo>
                          <a:pt x="520" y="0"/>
                        </a:lnTo>
                        <a:lnTo>
                          <a:pt x="564" y="0"/>
                        </a:lnTo>
                        <a:lnTo>
                          <a:pt x="608" y="0"/>
                        </a:lnTo>
                        <a:lnTo>
                          <a:pt x="650" y="0"/>
                        </a:lnTo>
                        <a:lnTo>
                          <a:pt x="694" y="0"/>
                        </a:lnTo>
                        <a:lnTo>
                          <a:pt x="694" y="55"/>
                        </a:lnTo>
                        <a:lnTo>
                          <a:pt x="694" y="111"/>
                        </a:lnTo>
                        <a:lnTo>
                          <a:pt x="694" y="166"/>
                        </a:lnTo>
                        <a:lnTo>
                          <a:pt x="694" y="222"/>
                        </a:lnTo>
                        <a:lnTo>
                          <a:pt x="650" y="222"/>
                        </a:lnTo>
                        <a:lnTo>
                          <a:pt x="608" y="222"/>
                        </a:lnTo>
                        <a:lnTo>
                          <a:pt x="564" y="222"/>
                        </a:lnTo>
                        <a:lnTo>
                          <a:pt x="520" y="222"/>
                        </a:lnTo>
                        <a:lnTo>
                          <a:pt x="477" y="222"/>
                        </a:lnTo>
                        <a:lnTo>
                          <a:pt x="434" y="222"/>
                        </a:lnTo>
                        <a:lnTo>
                          <a:pt x="391" y="222"/>
                        </a:lnTo>
                        <a:lnTo>
                          <a:pt x="347" y="222"/>
                        </a:lnTo>
                        <a:lnTo>
                          <a:pt x="303" y="222"/>
                        </a:lnTo>
                        <a:lnTo>
                          <a:pt x="261" y="222"/>
                        </a:lnTo>
                        <a:lnTo>
                          <a:pt x="217" y="222"/>
                        </a:lnTo>
                        <a:lnTo>
                          <a:pt x="174" y="222"/>
                        </a:lnTo>
                        <a:lnTo>
                          <a:pt x="131" y="222"/>
                        </a:lnTo>
                        <a:lnTo>
                          <a:pt x="87" y="222"/>
                        </a:lnTo>
                        <a:lnTo>
                          <a:pt x="44" y="222"/>
                        </a:lnTo>
                        <a:lnTo>
                          <a:pt x="0" y="222"/>
                        </a:lnTo>
                        <a:lnTo>
                          <a:pt x="0" y="166"/>
                        </a:lnTo>
                        <a:lnTo>
                          <a:pt x="0" y="111"/>
                        </a:lnTo>
                        <a:lnTo>
                          <a:pt x="0" y="55"/>
                        </a:lnTo>
                        <a:lnTo>
                          <a:pt x="0" y="0"/>
                        </a:lnTo>
                        <a:close/>
                      </a:path>
                    </a:pathLst>
                  </a:custGeom>
                  <a:solidFill>
                    <a:srgbClr val="E2C9B7"/>
                  </a:solidFill>
                  <a:ln w="9525">
                    <a:noFill/>
                    <a:round/>
                    <a:headEnd/>
                    <a:tailEnd/>
                  </a:ln>
                </p:spPr>
                <p:txBody>
                  <a:bodyPr/>
                  <a:lstStyle/>
                  <a:p>
                    <a:endParaRPr lang="en-US" sz="3200" b="1">
                      <a:latin typeface="Calibri" pitchFamily="34" charset="0"/>
                    </a:endParaRPr>
                  </a:p>
                </p:txBody>
              </p:sp>
              <p:sp>
                <p:nvSpPr>
                  <p:cNvPr id="74782" name="Rectangle 30"/>
                  <p:cNvSpPr>
                    <a:spLocks noChangeArrowheads="1"/>
                  </p:cNvSpPr>
                  <p:nvPr/>
                </p:nvSpPr>
                <p:spPr bwMode="auto">
                  <a:xfrm>
                    <a:off x="2537" y="2384"/>
                    <a:ext cx="315" cy="101"/>
                  </a:xfrm>
                  <a:prstGeom prst="rect">
                    <a:avLst/>
                  </a:prstGeom>
                  <a:solidFill>
                    <a:srgbClr val="EAD3C4"/>
                  </a:solidFill>
                  <a:ln w="9525">
                    <a:noFill/>
                    <a:miter lim="800000"/>
                    <a:headEnd/>
                    <a:tailEnd/>
                  </a:ln>
                </p:spPr>
                <p:txBody>
                  <a:bodyPr/>
                  <a:lstStyle/>
                  <a:p>
                    <a:endParaRPr lang="en-US" sz="3200" b="1">
                      <a:latin typeface="Calibri" pitchFamily="34" charset="0"/>
                    </a:endParaRPr>
                  </a:p>
                </p:txBody>
              </p:sp>
              <p:sp>
                <p:nvSpPr>
                  <p:cNvPr id="74783" name="Freeform 31"/>
                  <p:cNvSpPr>
                    <a:spLocks/>
                  </p:cNvSpPr>
                  <p:nvPr/>
                </p:nvSpPr>
                <p:spPr bwMode="auto">
                  <a:xfrm>
                    <a:off x="2609" y="1811"/>
                    <a:ext cx="487" cy="374"/>
                  </a:xfrm>
                  <a:custGeom>
                    <a:avLst/>
                    <a:gdLst/>
                    <a:ahLst/>
                    <a:cxnLst>
                      <a:cxn ang="0">
                        <a:pos x="0" y="37"/>
                      </a:cxn>
                      <a:cxn ang="0">
                        <a:pos x="17" y="6"/>
                      </a:cxn>
                      <a:cxn ang="0">
                        <a:pos x="959" y="0"/>
                      </a:cxn>
                      <a:cxn ang="0">
                        <a:pos x="975" y="37"/>
                      </a:cxn>
                      <a:cxn ang="0">
                        <a:pos x="975" y="720"/>
                      </a:cxn>
                      <a:cxn ang="0">
                        <a:pos x="944" y="736"/>
                      </a:cxn>
                      <a:cxn ang="0">
                        <a:pos x="915" y="737"/>
                      </a:cxn>
                      <a:cxn ang="0">
                        <a:pos x="885" y="738"/>
                      </a:cxn>
                      <a:cxn ang="0">
                        <a:pos x="857" y="739"/>
                      </a:cxn>
                      <a:cxn ang="0">
                        <a:pos x="828" y="741"/>
                      </a:cxn>
                      <a:cxn ang="0">
                        <a:pos x="798" y="742"/>
                      </a:cxn>
                      <a:cxn ang="0">
                        <a:pos x="769" y="743"/>
                      </a:cxn>
                      <a:cxn ang="0">
                        <a:pos x="739" y="743"/>
                      </a:cxn>
                      <a:cxn ang="0">
                        <a:pos x="710" y="744"/>
                      </a:cxn>
                      <a:cxn ang="0">
                        <a:pos x="681" y="745"/>
                      </a:cxn>
                      <a:cxn ang="0">
                        <a:pos x="651" y="745"/>
                      </a:cxn>
                      <a:cxn ang="0">
                        <a:pos x="623" y="746"/>
                      </a:cxn>
                      <a:cxn ang="0">
                        <a:pos x="594" y="746"/>
                      </a:cxn>
                      <a:cxn ang="0">
                        <a:pos x="564" y="748"/>
                      </a:cxn>
                      <a:cxn ang="0">
                        <a:pos x="535" y="748"/>
                      </a:cxn>
                      <a:cxn ang="0">
                        <a:pos x="506" y="749"/>
                      </a:cxn>
                      <a:cxn ang="0">
                        <a:pos x="477" y="749"/>
                      </a:cxn>
                      <a:cxn ang="0">
                        <a:pos x="448" y="749"/>
                      </a:cxn>
                      <a:cxn ang="0">
                        <a:pos x="419" y="749"/>
                      </a:cxn>
                      <a:cxn ang="0">
                        <a:pos x="390" y="749"/>
                      </a:cxn>
                      <a:cxn ang="0">
                        <a:pos x="361" y="750"/>
                      </a:cxn>
                      <a:cxn ang="0">
                        <a:pos x="332" y="750"/>
                      </a:cxn>
                      <a:cxn ang="0">
                        <a:pos x="304" y="750"/>
                      </a:cxn>
                      <a:cxn ang="0">
                        <a:pos x="275" y="749"/>
                      </a:cxn>
                      <a:cxn ang="0">
                        <a:pos x="247" y="749"/>
                      </a:cxn>
                      <a:cxn ang="0">
                        <a:pos x="218" y="749"/>
                      </a:cxn>
                      <a:cxn ang="0">
                        <a:pos x="189" y="749"/>
                      </a:cxn>
                      <a:cxn ang="0">
                        <a:pos x="162" y="749"/>
                      </a:cxn>
                      <a:cxn ang="0">
                        <a:pos x="133" y="749"/>
                      </a:cxn>
                      <a:cxn ang="0">
                        <a:pos x="105" y="748"/>
                      </a:cxn>
                      <a:cxn ang="0">
                        <a:pos x="77" y="748"/>
                      </a:cxn>
                      <a:cxn ang="0">
                        <a:pos x="49" y="746"/>
                      </a:cxn>
                      <a:cxn ang="0">
                        <a:pos x="21" y="746"/>
                      </a:cxn>
                      <a:cxn ang="0">
                        <a:pos x="0" y="720"/>
                      </a:cxn>
                      <a:cxn ang="0">
                        <a:pos x="0" y="37"/>
                      </a:cxn>
                    </a:cxnLst>
                    <a:rect l="0" t="0" r="r" b="b"/>
                    <a:pathLst>
                      <a:path w="975" h="750">
                        <a:moveTo>
                          <a:pt x="0" y="37"/>
                        </a:moveTo>
                        <a:lnTo>
                          <a:pt x="17" y="6"/>
                        </a:lnTo>
                        <a:lnTo>
                          <a:pt x="959" y="0"/>
                        </a:lnTo>
                        <a:lnTo>
                          <a:pt x="975" y="37"/>
                        </a:lnTo>
                        <a:lnTo>
                          <a:pt x="975" y="720"/>
                        </a:lnTo>
                        <a:lnTo>
                          <a:pt x="944" y="736"/>
                        </a:lnTo>
                        <a:lnTo>
                          <a:pt x="915" y="737"/>
                        </a:lnTo>
                        <a:lnTo>
                          <a:pt x="885" y="738"/>
                        </a:lnTo>
                        <a:lnTo>
                          <a:pt x="857" y="739"/>
                        </a:lnTo>
                        <a:lnTo>
                          <a:pt x="828" y="741"/>
                        </a:lnTo>
                        <a:lnTo>
                          <a:pt x="798" y="742"/>
                        </a:lnTo>
                        <a:lnTo>
                          <a:pt x="769" y="743"/>
                        </a:lnTo>
                        <a:lnTo>
                          <a:pt x="739" y="743"/>
                        </a:lnTo>
                        <a:lnTo>
                          <a:pt x="710" y="744"/>
                        </a:lnTo>
                        <a:lnTo>
                          <a:pt x="681" y="745"/>
                        </a:lnTo>
                        <a:lnTo>
                          <a:pt x="651" y="745"/>
                        </a:lnTo>
                        <a:lnTo>
                          <a:pt x="623" y="746"/>
                        </a:lnTo>
                        <a:lnTo>
                          <a:pt x="594" y="746"/>
                        </a:lnTo>
                        <a:lnTo>
                          <a:pt x="564" y="748"/>
                        </a:lnTo>
                        <a:lnTo>
                          <a:pt x="535" y="748"/>
                        </a:lnTo>
                        <a:lnTo>
                          <a:pt x="506" y="749"/>
                        </a:lnTo>
                        <a:lnTo>
                          <a:pt x="477" y="749"/>
                        </a:lnTo>
                        <a:lnTo>
                          <a:pt x="448" y="749"/>
                        </a:lnTo>
                        <a:lnTo>
                          <a:pt x="419" y="749"/>
                        </a:lnTo>
                        <a:lnTo>
                          <a:pt x="390" y="749"/>
                        </a:lnTo>
                        <a:lnTo>
                          <a:pt x="361" y="750"/>
                        </a:lnTo>
                        <a:lnTo>
                          <a:pt x="332" y="750"/>
                        </a:lnTo>
                        <a:lnTo>
                          <a:pt x="304" y="750"/>
                        </a:lnTo>
                        <a:lnTo>
                          <a:pt x="275" y="749"/>
                        </a:lnTo>
                        <a:lnTo>
                          <a:pt x="247" y="749"/>
                        </a:lnTo>
                        <a:lnTo>
                          <a:pt x="218" y="749"/>
                        </a:lnTo>
                        <a:lnTo>
                          <a:pt x="189" y="749"/>
                        </a:lnTo>
                        <a:lnTo>
                          <a:pt x="162" y="749"/>
                        </a:lnTo>
                        <a:lnTo>
                          <a:pt x="133" y="749"/>
                        </a:lnTo>
                        <a:lnTo>
                          <a:pt x="105" y="748"/>
                        </a:lnTo>
                        <a:lnTo>
                          <a:pt x="77" y="748"/>
                        </a:lnTo>
                        <a:lnTo>
                          <a:pt x="49" y="746"/>
                        </a:lnTo>
                        <a:lnTo>
                          <a:pt x="21" y="746"/>
                        </a:lnTo>
                        <a:lnTo>
                          <a:pt x="0" y="720"/>
                        </a:lnTo>
                        <a:lnTo>
                          <a:pt x="0" y="37"/>
                        </a:lnTo>
                        <a:close/>
                      </a:path>
                    </a:pathLst>
                  </a:custGeom>
                  <a:solidFill>
                    <a:srgbClr val="967044"/>
                  </a:solidFill>
                  <a:ln w="9525">
                    <a:noFill/>
                    <a:round/>
                    <a:headEnd/>
                    <a:tailEnd/>
                  </a:ln>
                </p:spPr>
                <p:txBody>
                  <a:bodyPr/>
                  <a:lstStyle/>
                  <a:p>
                    <a:endParaRPr lang="en-US" sz="3200" b="1">
                      <a:latin typeface="Calibri" pitchFamily="34" charset="0"/>
                    </a:endParaRPr>
                  </a:p>
                </p:txBody>
              </p:sp>
              <p:sp>
                <p:nvSpPr>
                  <p:cNvPr id="74784" name="Freeform 32"/>
                  <p:cNvSpPr>
                    <a:spLocks/>
                  </p:cNvSpPr>
                  <p:nvPr/>
                </p:nvSpPr>
                <p:spPr bwMode="auto">
                  <a:xfrm>
                    <a:off x="2622" y="1822"/>
                    <a:ext cx="461" cy="353"/>
                  </a:xfrm>
                  <a:custGeom>
                    <a:avLst/>
                    <a:gdLst/>
                    <a:ahLst/>
                    <a:cxnLst>
                      <a:cxn ang="0">
                        <a:pos x="0" y="36"/>
                      </a:cxn>
                      <a:cxn ang="0">
                        <a:pos x="15" y="5"/>
                      </a:cxn>
                      <a:cxn ang="0">
                        <a:pos x="907" y="0"/>
                      </a:cxn>
                      <a:cxn ang="0">
                        <a:pos x="922" y="36"/>
                      </a:cxn>
                      <a:cxn ang="0">
                        <a:pos x="922" y="671"/>
                      </a:cxn>
                      <a:cxn ang="0">
                        <a:pos x="886" y="693"/>
                      </a:cxn>
                      <a:cxn ang="0">
                        <a:pos x="857" y="694"/>
                      </a:cxn>
                      <a:cxn ang="0">
                        <a:pos x="828" y="696"/>
                      </a:cxn>
                      <a:cxn ang="0">
                        <a:pos x="800" y="697"/>
                      </a:cxn>
                      <a:cxn ang="0">
                        <a:pos x="772" y="698"/>
                      </a:cxn>
                      <a:cxn ang="0">
                        <a:pos x="743" y="699"/>
                      </a:cxn>
                      <a:cxn ang="0">
                        <a:pos x="715" y="700"/>
                      </a:cxn>
                      <a:cxn ang="0">
                        <a:pos x="688" y="700"/>
                      </a:cxn>
                      <a:cxn ang="0">
                        <a:pos x="660" y="701"/>
                      </a:cxn>
                      <a:cxn ang="0">
                        <a:pos x="633" y="702"/>
                      </a:cxn>
                      <a:cxn ang="0">
                        <a:pos x="606" y="702"/>
                      </a:cxn>
                      <a:cxn ang="0">
                        <a:pos x="578" y="704"/>
                      </a:cxn>
                      <a:cxn ang="0">
                        <a:pos x="552" y="704"/>
                      </a:cxn>
                      <a:cxn ang="0">
                        <a:pos x="525" y="705"/>
                      </a:cxn>
                      <a:cxn ang="0">
                        <a:pos x="498" y="705"/>
                      </a:cxn>
                      <a:cxn ang="0">
                        <a:pos x="471" y="706"/>
                      </a:cxn>
                      <a:cxn ang="0">
                        <a:pos x="445" y="706"/>
                      </a:cxn>
                      <a:cxn ang="0">
                        <a:pos x="418" y="706"/>
                      </a:cxn>
                      <a:cxn ang="0">
                        <a:pos x="392" y="706"/>
                      </a:cxn>
                      <a:cxn ang="0">
                        <a:pos x="365" y="706"/>
                      </a:cxn>
                      <a:cxn ang="0">
                        <a:pos x="339" y="707"/>
                      </a:cxn>
                      <a:cxn ang="0">
                        <a:pos x="312" y="707"/>
                      </a:cxn>
                      <a:cxn ang="0">
                        <a:pos x="286" y="707"/>
                      </a:cxn>
                      <a:cxn ang="0">
                        <a:pos x="259" y="706"/>
                      </a:cxn>
                      <a:cxn ang="0">
                        <a:pos x="233" y="706"/>
                      </a:cxn>
                      <a:cxn ang="0">
                        <a:pos x="205" y="706"/>
                      </a:cxn>
                      <a:cxn ang="0">
                        <a:pos x="179" y="706"/>
                      </a:cxn>
                      <a:cxn ang="0">
                        <a:pos x="152" y="706"/>
                      </a:cxn>
                      <a:cxn ang="0">
                        <a:pos x="124" y="706"/>
                      </a:cxn>
                      <a:cxn ang="0">
                        <a:pos x="98" y="705"/>
                      </a:cxn>
                      <a:cxn ang="0">
                        <a:pos x="70" y="705"/>
                      </a:cxn>
                      <a:cxn ang="0">
                        <a:pos x="43" y="704"/>
                      </a:cxn>
                      <a:cxn ang="0">
                        <a:pos x="15" y="704"/>
                      </a:cxn>
                      <a:cxn ang="0">
                        <a:pos x="0" y="677"/>
                      </a:cxn>
                      <a:cxn ang="0">
                        <a:pos x="0" y="36"/>
                      </a:cxn>
                    </a:cxnLst>
                    <a:rect l="0" t="0" r="r" b="b"/>
                    <a:pathLst>
                      <a:path w="922" h="707">
                        <a:moveTo>
                          <a:pt x="0" y="36"/>
                        </a:moveTo>
                        <a:lnTo>
                          <a:pt x="15" y="5"/>
                        </a:lnTo>
                        <a:lnTo>
                          <a:pt x="907" y="0"/>
                        </a:lnTo>
                        <a:lnTo>
                          <a:pt x="922" y="36"/>
                        </a:lnTo>
                        <a:lnTo>
                          <a:pt x="922" y="671"/>
                        </a:lnTo>
                        <a:lnTo>
                          <a:pt x="886" y="693"/>
                        </a:lnTo>
                        <a:lnTo>
                          <a:pt x="857" y="694"/>
                        </a:lnTo>
                        <a:lnTo>
                          <a:pt x="828" y="696"/>
                        </a:lnTo>
                        <a:lnTo>
                          <a:pt x="800" y="697"/>
                        </a:lnTo>
                        <a:lnTo>
                          <a:pt x="772" y="698"/>
                        </a:lnTo>
                        <a:lnTo>
                          <a:pt x="743" y="699"/>
                        </a:lnTo>
                        <a:lnTo>
                          <a:pt x="715" y="700"/>
                        </a:lnTo>
                        <a:lnTo>
                          <a:pt x="688" y="700"/>
                        </a:lnTo>
                        <a:lnTo>
                          <a:pt x="660" y="701"/>
                        </a:lnTo>
                        <a:lnTo>
                          <a:pt x="633" y="702"/>
                        </a:lnTo>
                        <a:lnTo>
                          <a:pt x="606" y="702"/>
                        </a:lnTo>
                        <a:lnTo>
                          <a:pt x="578" y="704"/>
                        </a:lnTo>
                        <a:lnTo>
                          <a:pt x="552" y="704"/>
                        </a:lnTo>
                        <a:lnTo>
                          <a:pt x="525" y="705"/>
                        </a:lnTo>
                        <a:lnTo>
                          <a:pt x="498" y="705"/>
                        </a:lnTo>
                        <a:lnTo>
                          <a:pt x="471" y="706"/>
                        </a:lnTo>
                        <a:lnTo>
                          <a:pt x="445" y="706"/>
                        </a:lnTo>
                        <a:lnTo>
                          <a:pt x="418" y="706"/>
                        </a:lnTo>
                        <a:lnTo>
                          <a:pt x="392" y="706"/>
                        </a:lnTo>
                        <a:lnTo>
                          <a:pt x="365" y="706"/>
                        </a:lnTo>
                        <a:lnTo>
                          <a:pt x="339" y="707"/>
                        </a:lnTo>
                        <a:lnTo>
                          <a:pt x="312" y="707"/>
                        </a:lnTo>
                        <a:lnTo>
                          <a:pt x="286" y="707"/>
                        </a:lnTo>
                        <a:lnTo>
                          <a:pt x="259" y="706"/>
                        </a:lnTo>
                        <a:lnTo>
                          <a:pt x="233" y="706"/>
                        </a:lnTo>
                        <a:lnTo>
                          <a:pt x="205" y="706"/>
                        </a:lnTo>
                        <a:lnTo>
                          <a:pt x="179" y="706"/>
                        </a:lnTo>
                        <a:lnTo>
                          <a:pt x="152" y="706"/>
                        </a:lnTo>
                        <a:lnTo>
                          <a:pt x="124" y="706"/>
                        </a:lnTo>
                        <a:lnTo>
                          <a:pt x="98" y="705"/>
                        </a:lnTo>
                        <a:lnTo>
                          <a:pt x="70" y="705"/>
                        </a:lnTo>
                        <a:lnTo>
                          <a:pt x="43" y="704"/>
                        </a:lnTo>
                        <a:lnTo>
                          <a:pt x="15" y="704"/>
                        </a:lnTo>
                        <a:lnTo>
                          <a:pt x="0" y="677"/>
                        </a:lnTo>
                        <a:lnTo>
                          <a:pt x="0" y="36"/>
                        </a:lnTo>
                        <a:close/>
                      </a:path>
                    </a:pathLst>
                  </a:custGeom>
                  <a:solidFill>
                    <a:srgbClr val="004956"/>
                  </a:solidFill>
                  <a:ln w="9525">
                    <a:noFill/>
                    <a:round/>
                    <a:headEnd/>
                    <a:tailEnd/>
                  </a:ln>
                </p:spPr>
                <p:txBody>
                  <a:bodyPr/>
                  <a:lstStyle/>
                  <a:p>
                    <a:endParaRPr lang="en-US" sz="3200" b="1">
                      <a:latin typeface="Calibri" pitchFamily="34" charset="0"/>
                    </a:endParaRPr>
                  </a:p>
                </p:txBody>
              </p:sp>
              <p:sp>
                <p:nvSpPr>
                  <p:cNvPr id="74785" name="Freeform 33"/>
                  <p:cNvSpPr>
                    <a:spLocks/>
                  </p:cNvSpPr>
                  <p:nvPr/>
                </p:nvSpPr>
                <p:spPr bwMode="auto">
                  <a:xfrm>
                    <a:off x="2635" y="1832"/>
                    <a:ext cx="436" cy="333"/>
                  </a:xfrm>
                  <a:custGeom>
                    <a:avLst/>
                    <a:gdLst/>
                    <a:ahLst/>
                    <a:cxnLst>
                      <a:cxn ang="0">
                        <a:pos x="5" y="31"/>
                      </a:cxn>
                      <a:cxn ang="0">
                        <a:pos x="15" y="14"/>
                      </a:cxn>
                      <a:cxn ang="0">
                        <a:pos x="47" y="4"/>
                      </a:cxn>
                      <a:cxn ang="0">
                        <a:pos x="98" y="4"/>
                      </a:cxn>
                      <a:cxn ang="0">
                        <a:pos x="150" y="3"/>
                      </a:cxn>
                      <a:cxn ang="0">
                        <a:pos x="202" y="3"/>
                      </a:cxn>
                      <a:cxn ang="0">
                        <a:pos x="254" y="3"/>
                      </a:cxn>
                      <a:cxn ang="0">
                        <a:pos x="306" y="3"/>
                      </a:cxn>
                      <a:cxn ang="0">
                        <a:pos x="358" y="2"/>
                      </a:cxn>
                      <a:cxn ang="0">
                        <a:pos x="410" y="2"/>
                      </a:cxn>
                      <a:cxn ang="0">
                        <a:pos x="461" y="2"/>
                      </a:cxn>
                      <a:cxn ang="0">
                        <a:pos x="513" y="2"/>
                      </a:cxn>
                      <a:cxn ang="0">
                        <a:pos x="565" y="1"/>
                      </a:cxn>
                      <a:cxn ang="0">
                        <a:pos x="617" y="1"/>
                      </a:cxn>
                      <a:cxn ang="0">
                        <a:pos x="668" y="1"/>
                      </a:cxn>
                      <a:cxn ang="0">
                        <a:pos x="719" y="1"/>
                      </a:cxn>
                      <a:cxn ang="0">
                        <a:pos x="771" y="0"/>
                      </a:cxn>
                      <a:cxn ang="0">
                        <a:pos x="823" y="0"/>
                      </a:cxn>
                      <a:cxn ang="0">
                        <a:pos x="854" y="8"/>
                      </a:cxn>
                      <a:cxn ang="0">
                        <a:pos x="865" y="25"/>
                      </a:cxn>
                      <a:cxn ang="0">
                        <a:pos x="872" y="182"/>
                      </a:cxn>
                      <a:cxn ang="0">
                        <a:pos x="872" y="479"/>
                      </a:cxn>
                      <a:cxn ang="0">
                        <a:pos x="867" y="631"/>
                      </a:cxn>
                      <a:cxn ang="0">
                        <a:pos x="857" y="637"/>
                      </a:cxn>
                      <a:cxn ang="0">
                        <a:pos x="846" y="643"/>
                      </a:cxn>
                      <a:cxn ang="0">
                        <a:pos x="837" y="650"/>
                      </a:cxn>
                      <a:cxn ang="0">
                        <a:pos x="805" y="655"/>
                      </a:cxn>
                      <a:cxn ang="0">
                        <a:pos x="751" y="657"/>
                      </a:cxn>
                      <a:cxn ang="0">
                        <a:pos x="698" y="660"/>
                      </a:cxn>
                      <a:cxn ang="0">
                        <a:pos x="646" y="661"/>
                      </a:cxn>
                      <a:cxn ang="0">
                        <a:pos x="595" y="662"/>
                      </a:cxn>
                      <a:cxn ang="0">
                        <a:pos x="544" y="663"/>
                      </a:cxn>
                      <a:cxn ang="0">
                        <a:pos x="495" y="664"/>
                      </a:cxn>
                      <a:cxn ang="0">
                        <a:pos x="445" y="665"/>
                      </a:cxn>
                      <a:cxn ang="0">
                        <a:pos x="396" y="665"/>
                      </a:cxn>
                      <a:cxn ang="0">
                        <a:pos x="346" y="665"/>
                      </a:cxn>
                      <a:cxn ang="0">
                        <a:pos x="297" y="667"/>
                      </a:cxn>
                      <a:cxn ang="0">
                        <a:pos x="247" y="667"/>
                      </a:cxn>
                      <a:cxn ang="0">
                        <a:pos x="198" y="665"/>
                      </a:cxn>
                      <a:cxn ang="0">
                        <a:pos x="148" y="665"/>
                      </a:cxn>
                      <a:cxn ang="0">
                        <a:pos x="96" y="664"/>
                      </a:cxn>
                      <a:cxn ang="0">
                        <a:pos x="45" y="663"/>
                      </a:cxn>
                      <a:cxn ang="0">
                        <a:pos x="14" y="655"/>
                      </a:cxn>
                      <a:cxn ang="0">
                        <a:pos x="6" y="641"/>
                      </a:cxn>
                      <a:cxn ang="0">
                        <a:pos x="0" y="486"/>
                      </a:cxn>
                      <a:cxn ang="0">
                        <a:pos x="0" y="189"/>
                      </a:cxn>
                    </a:cxnLst>
                    <a:rect l="0" t="0" r="r" b="b"/>
                    <a:pathLst>
                      <a:path w="872" h="667">
                        <a:moveTo>
                          <a:pt x="0" y="40"/>
                        </a:moveTo>
                        <a:lnTo>
                          <a:pt x="5" y="31"/>
                        </a:lnTo>
                        <a:lnTo>
                          <a:pt x="11" y="22"/>
                        </a:lnTo>
                        <a:lnTo>
                          <a:pt x="15" y="14"/>
                        </a:lnTo>
                        <a:lnTo>
                          <a:pt x="20" y="4"/>
                        </a:lnTo>
                        <a:lnTo>
                          <a:pt x="47" y="4"/>
                        </a:lnTo>
                        <a:lnTo>
                          <a:pt x="72" y="4"/>
                        </a:lnTo>
                        <a:lnTo>
                          <a:pt x="98" y="4"/>
                        </a:lnTo>
                        <a:lnTo>
                          <a:pt x="124" y="4"/>
                        </a:lnTo>
                        <a:lnTo>
                          <a:pt x="150" y="3"/>
                        </a:lnTo>
                        <a:lnTo>
                          <a:pt x="176" y="3"/>
                        </a:lnTo>
                        <a:lnTo>
                          <a:pt x="202" y="3"/>
                        </a:lnTo>
                        <a:lnTo>
                          <a:pt x="227" y="3"/>
                        </a:lnTo>
                        <a:lnTo>
                          <a:pt x="254" y="3"/>
                        </a:lnTo>
                        <a:lnTo>
                          <a:pt x="279" y="3"/>
                        </a:lnTo>
                        <a:lnTo>
                          <a:pt x="306" y="3"/>
                        </a:lnTo>
                        <a:lnTo>
                          <a:pt x="331" y="3"/>
                        </a:lnTo>
                        <a:lnTo>
                          <a:pt x="358" y="2"/>
                        </a:lnTo>
                        <a:lnTo>
                          <a:pt x="383" y="2"/>
                        </a:lnTo>
                        <a:lnTo>
                          <a:pt x="410" y="2"/>
                        </a:lnTo>
                        <a:lnTo>
                          <a:pt x="435" y="2"/>
                        </a:lnTo>
                        <a:lnTo>
                          <a:pt x="461" y="2"/>
                        </a:lnTo>
                        <a:lnTo>
                          <a:pt x="487" y="2"/>
                        </a:lnTo>
                        <a:lnTo>
                          <a:pt x="513" y="2"/>
                        </a:lnTo>
                        <a:lnTo>
                          <a:pt x="539" y="1"/>
                        </a:lnTo>
                        <a:lnTo>
                          <a:pt x="565" y="1"/>
                        </a:lnTo>
                        <a:lnTo>
                          <a:pt x="590" y="1"/>
                        </a:lnTo>
                        <a:lnTo>
                          <a:pt x="617" y="1"/>
                        </a:lnTo>
                        <a:lnTo>
                          <a:pt x="642" y="1"/>
                        </a:lnTo>
                        <a:lnTo>
                          <a:pt x="668" y="1"/>
                        </a:lnTo>
                        <a:lnTo>
                          <a:pt x="694" y="1"/>
                        </a:lnTo>
                        <a:lnTo>
                          <a:pt x="719" y="1"/>
                        </a:lnTo>
                        <a:lnTo>
                          <a:pt x="746" y="0"/>
                        </a:lnTo>
                        <a:lnTo>
                          <a:pt x="771" y="0"/>
                        </a:lnTo>
                        <a:lnTo>
                          <a:pt x="797" y="0"/>
                        </a:lnTo>
                        <a:lnTo>
                          <a:pt x="823" y="0"/>
                        </a:lnTo>
                        <a:lnTo>
                          <a:pt x="848" y="0"/>
                        </a:lnTo>
                        <a:lnTo>
                          <a:pt x="854" y="8"/>
                        </a:lnTo>
                        <a:lnTo>
                          <a:pt x="859" y="17"/>
                        </a:lnTo>
                        <a:lnTo>
                          <a:pt x="865" y="25"/>
                        </a:lnTo>
                        <a:lnTo>
                          <a:pt x="870" y="34"/>
                        </a:lnTo>
                        <a:lnTo>
                          <a:pt x="872" y="182"/>
                        </a:lnTo>
                        <a:lnTo>
                          <a:pt x="872" y="330"/>
                        </a:lnTo>
                        <a:lnTo>
                          <a:pt x="872" y="479"/>
                        </a:lnTo>
                        <a:lnTo>
                          <a:pt x="872" y="627"/>
                        </a:lnTo>
                        <a:lnTo>
                          <a:pt x="867" y="631"/>
                        </a:lnTo>
                        <a:lnTo>
                          <a:pt x="861" y="633"/>
                        </a:lnTo>
                        <a:lnTo>
                          <a:pt x="857" y="637"/>
                        </a:lnTo>
                        <a:lnTo>
                          <a:pt x="852" y="640"/>
                        </a:lnTo>
                        <a:lnTo>
                          <a:pt x="846" y="643"/>
                        </a:lnTo>
                        <a:lnTo>
                          <a:pt x="842" y="647"/>
                        </a:lnTo>
                        <a:lnTo>
                          <a:pt x="837" y="650"/>
                        </a:lnTo>
                        <a:lnTo>
                          <a:pt x="832" y="654"/>
                        </a:lnTo>
                        <a:lnTo>
                          <a:pt x="805" y="655"/>
                        </a:lnTo>
                        <a:lnTo>
                          <a:pt x="778" y="656"/>
                        </a:lnTo>
                        <a:lnTo>
                          <a:pt x="751" y="657"/>
                        </a:lnTo>
                        <a:lnTo>
                          <a:pt x="724" y="658"/>
                        </a:lnTo>
                        <a:lnTo>
                          <a:pt x="698" y="660"/>
                        </a:lnTo>
                        <a:lnTo>
                          <a:pt x="672" y="660"/>
                        </a:lnTo>
                        <a:lnTo>
                          <a:pt x="646" y="661"/>
                        </a:lnTo>
                        <a:lnTo>
                          <a:pt x="620" y="662"/>
                        </a:lnTo>
                        <a:lnTo>
                          <a:pt x="595" y="662"/>
                        </a:lnTo>
                        <a:lnTo>
                          <a:pt x="570" y="663"/>
                        </a:lnTo>
                        <a:lnTo>
                          <a:pt x="544" y="663"/>
                        </a:lnTo>
                        <a:lnTo>
                          <a:pt x="519" y="664"/>
                        </a:lnTo>
                        <a:lnTo>
                          <a:pt x="495" y="664"/>
                        </a:lnTo>
                        <a:lnTo>
                          <a:pt x="469" y="664"/>
                        </a:lnTo>
                        <a:lnTo>
                          <a:pt x="445" y="665"/>
                        </a:lnTo>
                        <a:lnTo>
                          <a:pt x="420" y="665"/>
                        </a:lnTo>
                        <a:lnTo>
                          <a:pt x="396" y="665"/>
                        </a:lnTo>
                        <a:lnTo>
                          <a:pt x="370" y="665"/>
                        </a:lnTo>
                        <a:lnTo>
                          <a:pt x="346" y="665"/>
                        </a:lnTo>
                        <a:lnTo>
                          <a:pt x="322" y="667"/>
                        </a:lnTo>
                        <a:lnTo>
                          <a:pt x="297" y="667"/>
                        </a:lnTo>
                        <a:lnTo>
                          <a:pt x="272" y="667"/>
                        </a:lnTo>
                        <a:lnTo>
                          <a:pt x="247" y="667"/>
                        </a:lnTo>
                        <a:lnTo>
                          <a:pt x="223" y="665"/>
                        </a:lnTo>
                        <a:lnTo>
                          <a:pt x="198" y="665"/>
                        </a:lnTo>
                        <a:lnTo>
                          <a:pt x="172" y="665"/>
                        </a:lnTo>
                        <a:lnTo>
                          <a:pt x="148" y="665"/>
                        </a:lnTo>
                        <a:lnTo>
                          <a:pt x="123" y="665"/>
                        </a:lnTo>
                        <a:lnTo>
                          <a:pt x="96" y="664"/>
                        </a:lnTo>
                        <a:lnTo>
                          <a:pt x="71" y="664"/>
                        </a:lnTo>
                        <a:lnTo>
                          <a:pt x="45" y="663"/>
                        </a:lnTo>
                        <a:lnTo>
                          <a:pt x="19" y="663"/>
                        </a:lnTo>
                        <a:lnTo>
                          <a:pt x="14" y="655"/>
                        </a:lnTo>
                        <a:lnTo>
                          <a:pt x="11" y="648"/>
                        </a:lnTo>
                        <a:lnTo>
                          <a:pt x="6" y="641"/>
                        </a:lnTo>
                        <a:lnTo>
                          <a:pt x="2" y="633"/>
                        </a:lnTo>
                        <a:lnTo>
                          <a:pt x="0" y="486"/>
                        </a:lnTo>
                        <a:lnTo>
                          <a:pt x="0" y="337"/>
                        </a:lnTo>
                        <a:lnTo>
                          <a:pt x="0" y="189"/>
                        </a:lnTo>
                        <a:lnTo>
                          <a:pt x="0" y="40"/>
                        </a:lnTo>
                        <a:close/>
                      </a:path>
                    </a:pathLst>
                  </a:custGeom>
                  <a:solidFill>
                    <a:srgbClr val="005166"/>
                  </a:solidFill>
                  <a:ln w="9525">
                    <a:noFill/>
                    <a:round/>
                    <a:headEnd/>
                    <a:tailEnd/>
                  </a:ln>
                </p:spPr>
                <p:txBody>
                  <a:bodyPr/>
                  <a:lstStyle/>
                  <a:p>
                    <a:endParaRPr lang="en-US" sz="3200" b="1">
                      <a:latin typeface="Calibri" pitchFamily="34" charset="0"/>
                    </a:endParaRPr>
                  </a:p>
                </p:txBody>
              </p:sp>
              <p:sp>
                <p:nvSpPr>
                  <p:cNvPr id="74786" name="Freeform 34"/>
                  <p:cNvSpPr>
                    <a:spLocks/>
                  </p:cNvSpPr>
                  <p:nvPr/>
                </p:nvSpPr>
                <p:spPr bwMode="auto">
                  <a:xfrm>
                    <a:off x="2648" y="1842"/>
                    <a:ext cx="410" cy="313"/>
                  </a:xfrm>
                  <a:custGeom>
                    <a:avLst/>
                    <a:gdLst/>
                    <a:ahLst/>
                    <a:cxnLst>
                      <a:cxn ang="0">
                        <a:pos x="7" y="35"/>
                      </a:cxn>
                      <a:cxn ang="0">
                        <a:pos x="19" y="15"/>
                      </a:cxn>
                      <a:cxn ang="0">
                        <a:pos x="49" y="5"/>
                      </a:cxn>
                      <a:cxn ang="0">
                        <a:pos x="97" y="5"/>
                      </a:cxn>
                      <a:cxn ang="0">
                        <a:pos x="145" y="4"/>
                      </a:cxn>
                      <a:cxn ang="0">
                        <a:pos x="193" y="4"/>
                      </a:cxn>
                      <a:cxn ang="0">
                        <a:pos x="241" y="4"/>
                      </a:cxn>
                      <a:cxn ang="0">
                        <a:pos x="289" y="4"/>
                      </a:cxn>
                      <a:cxn ang="0">
                        <a:pos x="336" y="3"/>
                      </a:cxn>
                      <a:cxn ang="0">
                        <a:pos x="385" y="3"/>
                      </a:cxn>
                      <a:cxn ang="0">
                        <a:pos x="433" y="3"/>
                      </a:cxn>
                      <a:cxn ang="0">
                        <a:pos x="480" y="3"/>
                      </a:cxn>
                      <a:cxn ang="0">
                        <a:pos x="529" y="2"/>
                      </a:cxn>
                      <a:cxn ang="0">
                        <a:pos x="576" y="2"/>
                      </a:cxn>
                      <a:cxn ang="0">
                        <a:pos x="624" y="2"/>
                      </a:cxn>
                      <a:cxn ang="0">
                        <a:pos x="672" y="2"/>
                      </a:cxn>
                      <a:cxn ang="0">
                        <a:pos x="720" y="0"/>
                      </a:cxn>
                      <a:cxn ang="0">
                        <a:pos x="767" y="0"/>
                      </a:cxn>
                      <a:cxn ang="0">
                        <a:pos x="797" y="9"/>
                      </a:cxn>
                      <a:cxn ang="0">
                        <a:pos x="811" y="25"/>
                      </a:cxn>
                      <a:cxn ang="0">
                        <a:pos x="818" y="170"/>
                      </a:cxn>
                      <a:cxn ang="0">
                        <a:pos x="818" y="445"/>
                      </a:cxn>
                      <a:cxn ang="0">
                        <a:pos x="814" y="587"/>
                      </a:cxn>
                      <a:cxn ang="0">
                        <a:pos x="804" y="595"/>
                      </a:cxn>
                      <a:cxn ang="0">
                        <a:pos x="794" y="604"/>
                      </a:cxn>
                      <a:cxn ang="0">
                        <a:pos x="783" y="612"/>
                      </a:cxn>
                      <a:cxn ang="0">
                        <a:pos x="752" y="617"/>
                      </a:cxn>
                      <a:cxn ang="0">
                        <a:pos x="701" y="619"/>
                      </a:cxn>
                      <a:cxn ang="0">
                        <a:pos x="652" y="620"/>
                      </a:cxn>
                      <a:cxn ang="0">
                        <a:pos x="604" y="622"/>
                      </a:cxn>
                      <a:cxn ang="0">
                        <a:pos x="556" y="623"/>
                      </a:cxn>
                      <a:cxn ang="0">
                        <a:pos x="509" y="625"/>
                      </a:cxn>
                      <a:cxn ang="0">
                        <a:pos x="463" y="626"/>
                      </a:cxn>
                      <a:cxn ang="0">
                        <a:pos x="418" y="626"/>
                      </a:cxn>
                      <a:cxn ang="0">
                        <a:pos x="372" y="627"/>
                      </a:cxn>
                      <a:cxn ang="0">
                        <a:pos x="327" y="627"/>
                      </a:cxn>
                      <a:cxn ang="0">
                        <a:pos x="282" y="627"/>
                      </a:cxn>
                      <a:cxn ang="0">
                        <a:pos x="236" y="627"/>
                      </a:cxn>
                      <a:cxn ang="0">
                        <a:pos x="190" y="626"/>
                      </a:cxn>
                      <a:cxn ang="0">
                        <a:pos x="144" y="626"/>
                      </a:cxn>
                      <a:cxn ang="0">
                        <a:pos x="95" y="625"/>
                      </a:cxn>
                      <a:cxn ang="0">
                        <a:pos x="47" y="623"/>
                      </a:cxn>
                      <a:cxn ang="0">
                        <a:pos x="18" y="615"/>
                      </a:cxn>
                      <a:cxn ang="0">
                        <a:pos x="8" y="599"/>
                      </a:cxn>
                      <a:cxn ang="0">
                        <a:pos x="2" y="454"/>
                      </a:cxn>
                      <a:cxn ang="0">
                        <a:pos x="1" y="181"/>
                      </a:cxn>
                    </a:cxnLst>
                    <a:rect l="0" t="0" r="r" b="b"/>
                    <a:pathLst>
                      <a:path w="819" h="627">
                        <a:moveTo>
                          <a:pt x="0" y="45"/>
                        </a:moveTo>
                        <a:lnTo>
                          <a:pt x="7" y="35"/>
                        </a:lnTo>
                        <a:lnTo>
                          <a:pt x="13" y="25"/>
                        </a:lnTo>
                        <a:lnTo>
                          <a:pt x="19" y="15"/>
                        </a:lnTo>
                        <a:lnTo>
                          <a:pt x="25" y="5"/>
                        </a:lnTo>
                        <a:lnTo>
                          <a:pt x="49" y="5"/>
                        </a:lnTo>
                        <a:lnTo>
                          <a:pt x="74" y="5"/>
                        </a:lnTo>
                        <a:lnTo>
                          <a:pt x="97" y="5"/>
                        </a:lnTo>
                        <a:lnTo>
                          <a:pt x="121" y="5"/>
                        </a:lnTo>
                        <a:lnTo>
                          <a:pt x="145" y="4"/>
                        </a:lnTo>
                        <a:lnTo>
                          <a:pt x="169" y="4"/>
                        </a:lnTo>
                        <a:lnTo>
                          <a:pt x="193" y="4"/>
                        </a:lnTo>
                        <a:lnTo>
                          <a:pt x="216" y="4"/>
                        </a:lnTo>
                        <a:lnTo>
                          <a:pt x="241" y="4"/>
                        </a:lnTo>
                        <a:lnTo>
                          <a:pt x="265" y="4"/>
                        </a:lnTo>
                        <a:lnTo>
                          <a:pt x="289" y="4"/>
                        </a:lnTo>
                        <a:lnTo>
                          <a:pt x="313" y="4"/>
                        </a:lnTo>
                        <a:lnTo>
                          <a:pt x="336" y="3"/>
                        </a:lnTo>
                        <a:lnTo>
                          <a:pt x="360" y="3"/>
                        </a:lnTo>
                        <a:lnTo>
                          <a:pt x="385" y="3"/>
                        </a:lnTo>
                        <a:lnTo>
                          <a:pt x="409" y="3"/>
                        </a:lnTo>
                        <a:lnTo>
                          <a:pt x="433" y="3"/>
                        </a:lnTo>
                        <a:lnTo>
                          <a:pt x="456" y="3"/>
                        </a:lnTo>
                        <a:lnTo>
                          <a:pt x="480" y="3"/>
                        </a:lnTo>
                        <a:lnTo>
                          <a:pt x="504" y="2"/>
                        </a:lnTo>
                        <a:lnTo>
                          <a:pt x="529" y="2"/>
                        </a:lnTo>
                        <a:lnTo>
                          <a:pt x="553" y="2"/>
                        </a:lnTo>
                        <a:lnTo>
                          <a:pt x="576" y="2"/>
                        </a:lnTo>
                        <a:lnTo>
                          <a:pt x="600" y="2"/>
                        </a:lnTo>
                        <a:lnTo>
                          <a:pt x="624" y="2"/>
                        </a:lnTo>
                        <a:lnTo>
                          <a:pt x="648" y="2"/>
                        </a:lnTo>
                        <a:lnTo>
                          <a:pt x="672" y="2"/>
                        </a:lnTo>
                        <a:lnTo>
                          <a:pt x="696" y="0"/>
                        </a:lnTo>
                        <a:lnTo>
                          <a:pt x="720" y="0"/>
                        </a:lnTo>
                        <a:lnTo>
                          <a:pt x="744" y="0"/>
                        </a:lnTo>
                        <a:lnTo>
                          <a:pt x="767" y="0"/>
                        </a:lnTo>
                        <a:lnTo>
                          <a:pt x="791" y="0"/>
                        </a:lnTo>
                        <a:lnTo>
                          <a:pt x="797" y="9"/>
                        </a:lnTo>
                        <a:lnTo>
                          <a:pt x="804" y="17"/>
                        </a:lnTo>
                        <a:lnTo>
                          <a:pt x="811" y="25"/>
                        </a:lnTo>
                        <a:lnTo>
                          <a:pt x="817" y="33"/>
                        </a:lnTo>
                        <a:lnTo>
                          <a:pt x="818" y="170"/>
                        </a:lnTo>
                        <a:lnTo>
                          <a:pt x="818" y="308"/>
                        </a:lnTo>
                        <a:lnTo>
                          <a:pt x="818" y="445"/>
                        </a:lnTo>
                        <a:lnTo>
                          <a:pt x="819" y="583"/>
                        </a:lnTo>
                        <a:lnTo>
                          <a:pt x="814" y="587"/>
                        </a:lnTo>
                        <a:lnTo>
                          <a:pt x="809" y="591"/>
                        </a:lnTo>
                        <a:lnTo>
                          <a:pt x="804" y="595"/>
                        </a:lnTo>
                        <a:lnTo>
                          <a:pt x="798" y="599"/>
                        </a:lnTo>
                        <a:lnTo>
                          <a:pt x="794" y="604"/>
                        </a:lnTo>
                        <a:lnTo>
                          <a:pt x="788" y="607"/>
                        </a:lnTo>
                        <a:lnTo>
                          <a:pt x="783" y="612"/>
                        </a:lnTo>
                        <a:lnTo>
                          <a:pt x="778" y="615"/>
                        </a:lnTo>
                        <a:lnTo>
                          <a:pt x="752" y="617"/>
                        </a:lnTo>
                        <a:lnTo>
                          <a:pt x="726" y="618"/>
                        </a:lnTo>
                        <a:lnTo>
                          <a:pt x="701" y="619"/>
                        </a:lnTo>
                        <a:lnTo>
                          <a:pt x="676" y="620"/>
                        </a:lnTo>
                        <a:lnTo>
                          <a:pt x="652" y="620"/>
                        </a:lnTo>
                        <a:lnTo>
                          <a:pt x="628" y="621"/>
                        </a:lnTo>
                        <a:lnTo>
                          <a:pt x="604" y="622"/>
                        </a:lnTo>
                        <a:lnTo>
                          <a:pt x="579" y="622"/>
                        </a:lnTo>
                        <a:lnTo>
                          <a:pt x="556" y="623"/>
                        </a:lnTo>
                        <a:lnTo>
                          <a:pt x="532" y="625"/>
                        </a:lnTo>
                        <a:lnTo>
                          <a:pt x="509" y="625"/>
                        </a:lnTo>
                        <a:lnTo>
                          <a:pt x="486" y="625"/>
                        </a:lnTo>
                        <a:lnTo>
                          <a:pt x="463" y="626"/>
                        </a:lnTo>
                        <a:lnTo>
                          <a:pt x="440" y="626"/>
                        </a:lnTo>
                        <a:lnTo>
                          <a:pt x="418" y="626"/>
                        </a:lnTo>
                        <a:lnTo>
                          <a:pt x="395" y="626"/>
                        </a:lnTo>
                        <a:lnTo>
                          <a:pt x="372" y="627"/>
                        </a:lnTo>
                        <a:lnTo>
                          <a:pt x="350" y="627"/>
                        </a:lnTo>
                        <a:lnTo>
                          <a:pt x="327" y="627"/>
                        </a:lnTo>
                        <a:lnTo>
                          <a:pt x="304" y="627"/>
                        </a:lnTo>
                        <a:lnTo>
                          <a:pt x="282" y="627"/>
                        </a:lnTo>
                        <a:lnTo>
                          <a:pt x="259" y="627"/>
                        </a:lnTo>
                        <a:lnTo>
                          <a:pt x="236" y="627"/>
                        </a:lnTo>
                        <a:lnTo>
                          <a:pt x="213" y="627"/>
                        </a:lnTo>
                        <a:lnTo>
                          <a:pt x="190" y="626"/>
                        </a:lnTo>
                        <a:lnTo>
                          <a:pt x="167" y="626"/>
                        </a:lnTo>
                        <a:lnTo>
                          <a:pt x="144" y="626"/>
                        </a:lnTo>
                        <a:lnTo>
                          <a:pt x="120" y="626"/>
                        </a:lnTo>
                        <a:lnTo>
                          <a:pt x="95" y="625"/>
                        </a:lnTo>
                        <a:lnTo>
                          <a:pt x="71" y="625"/>
                        </a:lnTo>
                        <a:lnTo>
                          <a:pt x="47" y="623"/>
                        </a:lnTo>
                        <a:lnTo>
                          <a:pt x="23" y="623"/>
                        </a:lnTo>
                        <a:lnTo>
                          <a:pt x="18" y="615"/>
                        </a:lnTo>
                        <a:lnTo>
                          <a:pt x="13" y="607"/>
                        </a:lnTo>
                        <a:lnTo>
                          <a:pt x="8" y="599"/>
                        </a:lnTo>
                        <a:lnTo>
                          <a:pt x="3" y="591"/>
                        </a:lnTo>
                        <a:lnTo>
                          <a:pt x="2" y="454"/>
                        </a:lnTo>
                        <a:lnTo>
                          <a:pt x="2" y="318"/>
                        </a:lnTo>
                        <a:lnTo>
                          <a:pt x="1" y="181"/>
                        </a:lnTo>
                        <a:lnTo>
                          <a:pt x="0" y="45"/>
                        </a:lnTo>
                        <a:close/>
                      </a:path>
                    </a:pathLst>
                  </a:custGeom>
                  <a:solidFill>
                    <a:srgbClr val="005472"/>
                  </a:solidFill>
                  <a:ln w="9525">
                    <a:noFill/>
                    <a:round/>
                    <a:headEnd/>
                    <a:tailEnd/>
                  </a:ln>
                </p:spPr>
                <p:txBody>
                  <a:bodyPr/>
                  <a:lstStyle/>
                  <a:p>
                    <a:endParaRPr lang="en-US" sz="3200" b="1">
                      <a:latin typeface="Calibri" pitchFamily="34" charset="0"/>
                    </a:endParaRPr>
                  </a:p>
                </p:txBody>
              </p:sp>
              <p:sp>
                <p:nvSpPr>
                  <p:cNvPr id="74787" name="Freeform 35"/>
                  <p:cNvSpPr>
                    <a:spLocks/>
                  </p:cNvSpPr>
                  <p:nvPr/>
                </p:nvSpPr>
                <p:spPr bwMode="auto">
                  <a:xfrm>
                    <a:off x="2661" y="1852"/>
                    <a:ext cx="384" cy="294"/>
                  </a:xfrm>
                  <a:custGeom>
                    <a:avLst/>
                    <a:gdLst/>
                    <a:ahLst/>
                    <a:cxnLst>
                      <a:cxn ang="0">
                        <a:pos x="0" y="50"/>
                      </a:cxn>
                      <a:cxn ang="0">
                        <a:pos x="8" y="39"/>
                      </a:cxn>
                      <a:cxn ang="0">
                        <a:pos x="15" y="28"/>
                      </a:cxn>
                      <a:cxn ang="0">
                        <a:pos x="22" y="17"/>
                      </a:cxn>
                      <a:cxn ang="0">
                        <a:pos x="29" y="6"/>
                      </a:cxn>
                      <a:cxn ang="0">
                        <a:pos x="73" y="6"/>
                      </a:cxn>
                      <a:cxn ang="0">
                        <a:pos x="118" y="6"/>
                      </a:cxn>
                      <a:cxn ang="0">
                        <a:pos x="162" y="5"/>
                      </a:cxn>
                      <a:cxn ang="0">
                        <a:pos x="207" y="5"/>
                      </a:cxn>
                      <a:cxn ang="0">
                        <a:pos x="250" y="5"/>
                      </a:cxn>
                      <a:cxn ang="0">
                        <a:pos x="294" y="5"/>
                      </a:cxn>
                      <a:cxn ang="0">
                        <a:pos x="338" y="4"/>
                      </a:cxn>
                      <a:cxn ang="0">
                        <a:pos x="383" y="4"/>
                      </a:cxn>
                      <a:cxn ang="0">
                        <a:pos x="427" y="4"/>
                      </a:cxn>
                      <a:cxn ang="0">
                        <a:pos x="470" y="2"/>
                      </a:cxn>
                      <a:cxn ang="0">
                        <a:pos x="514" y="2"/>
                      </a:cxn>
                      <a:cxn ang="0">
                        <a:pos x="558" y="1"/>
                      </a:cxn>
                      <a:cxn ang="0">
                        <a:pos x="602" y="1"/>
                      </a:cxn>
                      <a:cxn ang="0">
                        <a:pos x="646" y="1"/>
                      </a:cxn>
                      <a:cxn ang="0">
                        <a:pos x="689" y="0"/>
                      </a:cxn>
                      <a:cxn ang="0">
                        <a:pos x="733" y="0"/>
                      </a:cxn>
                      <a:cxn ang="0">
                        <a:pos x="741" y="8"/>
                      </a:cxn>
                      <a:cxn ang="0">
                        <a:pos x="749" y="15"/>
                      </a:cxn>
                      <a:cxn ang="0">
                        <a:pos x="756" y="23"/>
                      </a:cxn>
                      <a:cxn ang="0">
                        <a:pos x="764" y="31"/>
                      </a:cxn>
                      <a:cxn ang="0">
                        <a:pos x="765" y="158"/>
                      </a:cxn>
                      <a:cxn ang="0">
                        <a:pos x="767" y="285"/>
                      </a:cxn>
                      <a:cxn ang="0">
                        <a:pos x="767" y="412"/>
                      </a:cxn>
                      <a:cxn ang="0">
                        <a:pos x="768" y="539"/>
                      </a:cxn>
                      <a:cxn ang="0">
                        <a:pos x="762" y="544"/>
                      </a:cxn>
                      <a:cxn ang="0">
                        <a:pos x="756" y="548"/>
                      </a:cxn>
                      <a:cxn ang="0">
                        <a:pos x="750" y="553"/>
                      </a:cxn>
                      <a:cxn ang="0">
                        <a:pos x="746" y="557"/>
                      </a:cxn>
                      <a:cxn ang="0">
                        <a:pos x="740" y="563"/>
                      </a:cxn>
                      <a:cxn ang="0">
                        <a:pos x="734" y="568"/>
                      </a:cxn>
                      <a:cxn ang="0">
                        <a:pos x="728" y="572"/>
                      </a:cxn>
                      <a:cxn ang="0">
                        <a:pos x="723" y="577"/>
                      </a:cxn>
                      <a:cxn ang="0">
                        <a:pos x="674" y="579"/>
                      </a:cxn>
                      <a:cxn ang="0">
                        <a:pos x="628" y="580"/>
                      </a:cxn>
                      <a:cxn ang="0">
                        <a:pos x="583" y="583"/>
                      </a:cxn>
                      <a:cxn ang="0">
                        <a:pos x="540" y="584"/>
                      </a:cxn>
                      <a:cxn ang="0">
                        <a:pos x="496" y="585"/>
                      </a:cxn>
                      <a:cxn ang="0">
                        <a:pos x="453" y="586"/>
                      </a:cxn>
                      <a:cxn ang="0">
                        <a:pos x="412" y="586"/>
                      </a:cxn>
                      <a:cxn ang="0">
                        <a:pos x="370" y="587"/>
                      </a:cxn>
                      <a:cxn ang="0">
                        <a:pos x="329" y="587"/>
                      </a:cxn>
                      <a:cxn ang="0">
                        <a:pos x="287" y="587"/>
                      </a:cxn>
                      <a:cxn ang="0">
                        <a:pos x="246" y="587"/>
                      </a:cxn>
                      <a:cxn ang="0">
                        <a:pos x="203" y="587"/>
                      </a:cxn>
                      <a:cxn ang="0">
                        <a:pos x="160" y="587"/>
                      </a:cxn>
                      <a:cxn ang="0">
                        <a:pos x="117" y="586"/>
                      </a:cxn>
                      <a:cxn ang="0">
                        <a:pos x="72" y="586"/>
                      </a:cxn>
                      <a:cxn ang="0">
                        <a:pos x="26" y="585"/>
                      </a:cxn>
                      <a:cxn ang="0">
                        <a:pos x="21" y="576"/>
                      </a:cxn>
                      <a:cxn ang="0">
                        <a:pos x="15" y="567"/>
                      </a:cxn>
                      <a:cxn ang="0">
                        <a:pos x="11" y="557"/>
                      </a:cxn>
                      <a:cxn ang="0">
                        <a:pos x="6" y="548"/>
                      </a:cxn>
                      <a:cxn ang="0">
                        <a:pos x="4" y="424"/>
                      </a:cxn>
                      <a:cxn ang="0">
                        <a:pos x="3" y="298"/>
                      </a:cxn>
                      <a:cxn ang="0">
                        <a:pos x="1" y="174"/>
                      </a:cxn>
                      <a:cxn ang="0">
                        <a:pos x="0" y="50"/>
                      </a:cxn>
                    </a:cxnLst>
                    <a:rect l="0" t="0" r="r" b="b"/>
                    <a:pathLst>
                      <a:path w="768" h="587">
                        <a:moveTo>
                          <a:pt x="0" y="50"/>
                        </a:moveTo>
                        <a:lnTo>
                          <a:pt x="8" y="39"/>
                        </a:lnTo>
                        <a:lnTo>
                          <a:pt x="15" y="28"/>
                        </a:lnTo>
                        <a:lnTo>
                          <a:pt x="22" y="17"/>
                        </a:lnTo>
                        <a:lnTo>
                          <a:pt x="29" y="6"/>
                        </a:lnTo>
                        <a:lnTo>
                          <a:pt x="73" y="6"/>
                        </a:lnTo>
                        <a:lnTo>
                          <a:pt x="118" y="6"/>
                        </a:lnTo>
                        <a:lnTo>
                          <a:pt x="162" y="5"/>
                        </a:lnTo>
                        <a:lnTo>
                          <a:pt x="207" y="5"/>
                        </a:lnTo>
                        <a:lnTo>
                          <a:pt x="250" y="5"/>
                        </a:lnTo>
                        <a:lnTo>
                          <a:pt x="294" y="5"/>
                        </a:lnTo>
                        <a:lnTo>
                          <a:pt x="338" y="4"/>
                        </a:lnTo>
                        <a:lnTo>
                          <a:pt x="383" y="4"/>
                        </a:lnTo>
                        <a:lnTo>
                          <a:pt x="427" y="4"/>
                        </a:lnTo>
                        <a:lnTo>
                          <a:pt x="470" y="2"/>
                        </a:lnTo>
                        <a:lnTo>
                          <a:pt x="514" y="2"/>
                        </a:lnTo>
                        <a:lnTo>
                          <a:pt x="558" y="1"/>
                        </a:lnTo>
                        <a:lnTo>
                          <a:pt x="602" y="1"/>
                        </a:lnTo>
                        <a:lnTo>
                          <a:pt x="646" y="1"/>
                        </a:lnTo>
                        <a:lnTo>
                          <a:pt x="689" y="0"/>
                        </a:lnTo>
                        <a:lnTo>
                          <a:pt x="733" y="0"/>
                        </a:lnTo>
                        <a:lnTo>
                          <a:pt x="741" y="8"/>
                        </a:lnTo>
                        <a:lnTo>
                          <a:pt x="749" y="15"/>
                        </a:lnTo>
                        <a:lnTo>
                          <a:pt x="756" y="23"/>
                        </a:lnTo>
                        <a:lnTo>
                          <a:pt x="764" y="31"/>
                        </a:lnTo>
                        <a:lnTo>
                          <a:pt x="765" y="158"/>
                        </a:lnTo>
                        <a:lnTo>
                          <a:pt x="767" y="285"/>
                        </a:lnTo>
                        <a:lnTo>
                          <a:pt x="767" y="412"/>
                        </a:lnTo>
                        <a:lnTo>
                          <a:pt x="768" y="539"/>
                        </a:lnTo>
                        <a:lnTo>
                          <a:pt x="762" y="544"/>
                        </a:lnTo>
                        <a:lnTo>
                          <a:pt x="756" y="548"/>
                        </a:lnTo>
                        <a:lnTo>
                          <a:pt x="750" y="553"/>
                        </a:lnTo>
                        <a:lnTo>
                          <a:pt x="746" y="557"/>
                        </a:lnTo>
                        <a:lnTo>
                          <a:pt x="740" y="563"/>
                        </a:lnTo>
                        <a:lnTo>
                          <a:pt x="734" y="568"/>
                        </a:lnTo>
                        <a:lnTo>
                          <a:pt x="728" y="572"/>
                        </a:lnTo>
                        <a:lnTo>
                          <a:pt x="723" y="577"/>
                        </a:lnTo>
                        <a:lnTo>
                          <a:pt x="674" y="579"/>
                        </a:lnTo>
                        <a:lnTo>
                          <a:pt x="628" y="580"/>
                        </a:lnTo>
                        <a:lnTo>
                          <a:pt x="583" y="583"/>
                        </a:lnTo>
                        <a:lnTo>
                          <a:pt x="540" y="584"/>
                        </a:lnTo>
                        <a:lnTo>
                          <a:pt x="496" y="585"/>
                        </a:lnTo>
                        <a:lnTo>
                          <a:pt x="453" y="586"/>
                        </a:lnTo>
                        <a:lnTo>
                          <a:pt x="412" y="586"/>
                        </a:lnTo>
                        <a:lnTo>
                          <a:pt x="370" y="587"/>
                        </a:lnTo>
                        <a:lnTo>
                          <a:pt x="329" y="587"/>
                        </a:lnTo>
                        <a:lnTo>
                          <a:pt x="287" y="587"/>
                        </a:lnTo>
                        <a:lnTo>
                          <a:pt x="246" y="587"/>
                        </a:lnTo>
                        <a:lnTo>
                          <a:pt x="203" y="587"/>
                        </a:lnTo>
                        <a:lnTo>
                          <a:pt x="160" y="587"/>
                        </a:lnTo>
                        <a:lnTo>
                          <a:pt x="117" y="586"/>
                        </a:lnTo>
                        <a:lnTo>
                          <a:pt x="72" y="586"/>
                        </a:lnTo>
                        <a:lnTo>
                          <a:pt x="26" y="585"/>
                        </a:lnTo>
                        <a:lnTo>
                          <a:pt x="21" y="576"/>
                        </a:lnTo>
                        <a:lnTo>
                          <a:pt x="15" y="567"/>
                        </a:lnTo>
                        <a:lnTo>
                          <a:pt x="11" y="557"/>
                        </a:lnTo>
                        <a:lnTo>
                          <a:pt x="6" y="548"/>
                        </a:lnTo>
                        <a:lnTo>
                          <a:pt x="4" y="424"/>
                        </a:lnTo>
                        <a:lnTo>
                          <a:pt x="3" y="298"/>
                        </a:lnTo>
                        <a:lnTo>
                          <a:pt x="1" y="174"/>
                        </a:lnTo>
                        <a:lnTo>
                          <a:pt x="0" y="50"/>
                        </a:lnTo>
                        <a:close/>
                      </a:path>
                    </a:pathLst>
                  </a:custGeom>
                  <a:solidFill>
                    <a:srgbClr val="005B82"/>
                  </a:solidFill>
                  <a:ln w="9525">
                    <a:noFill/>
                    <a:round/>
                    <a:headEnd/>
                    <a:tailEnd/>
                  </a:ln>
                </p:spPr>
                <p:txBody>
                  <a:bodyPr/>
                  <a:lstStyle/>
                  <a:p>
                    <a:endParaRPr lang="en-US" sz="3200" b="1">
                      <a:latin typeface="Calibri" pitchFamily="34" charset="0"/>
                    </a:endParaRPr>
                  </a:p>
                </p:txBody>
              </p:sp>
              <p:sp>
                <p:nvSpPr>
                  <p:cNvPr id="74788" name="Freeform 36"/>
                  <p:cNvSpPr>
                    <a:spLocks/>
                  </p:cNvSpPr>
                  <p:nvPr/>
                </p:nvSpPr>
                <p:spPr bwMode="auto">
                  <a:xfrm>
                    <a:off x="2674" y="1862"/>
                    <a:ext cx="358" cy="274"/>
                  </a:xfrm>
                  <a:custGeom>
                    <a:avLst/>
                    <a:gdLst/>
                    <a:ahLst/>
                    <a:cxnLst>
                      <a:cxn ang="0">
                        <a:pos x="8" y="41"/>
                      </a:cxn>
                      <a:cxn ang="0">
                        <a:pos x="25" y="17"/>
                      </a:cxn>
                      <a:cxn ang="0">
                        <a:pos x="74" y="6"/>
                      </a:cxn>
                      <a:cxn ang="0">
                        <a:pos x="154" y="4"/>
                      </a:cxn>
                      <a:cxn ang="0">
                        <a:pos x="234" y="4"/>
                      </a:cxn>
                      <a:cxn ang="0">
                        <a:pos x="314" y="3"/>
                      </a:cxn>
                      <a:cxn ang="0">
                        <a:pos x="395" y="3"/>
                      </a:cxn>
                      <a:cxn ang="0">
                        <a:pos x="475" y="2"/>
                      </a:cxn>
                      <a:cxn ang="0">
                        <a:pos x="555" y="1"/>
                      </a:cxn>
                      <a:cxn ang="0">
                        <a:pos x="635" y="0"/>
                      </a:cxn>
                      <a:cxn ang="0">
                        <a:pos x="680" y="3"/>
                      </a:cxn>
                      <a:cxn ang="0">
                        <a:pos x="689" y="11"/>
                      </a:cxn>
                      <a:cxn ang="0">
                        <a:pos x="697" y="18"/>
                      </a:cxn>
                      <a:cxn ang="0">
                        <a:pos x="706" y="25"/>
                      </a:cxn>
                      <a:cxn ang="0">
                        <a:pos x="712" y="145"/>
                      </a:cxn>
                      <a:cxn ang="0">
                        <a:pos x="713" y="378"/>
                      </a:cxn>
                      <a:cxn ang="0">
                        <a:pos x="708" y="500"/>
                      </a:cxn>
                      <a:cxn ang="0">
                        <a:pos x="697" y="511"/>
                      </a:cxn>
                      <a:cxn ang="0">
                        <a:pos x="685" y="521"/>
                      </a:cxn>
                      <a:cxn ang="0">
                        <a:pos x="674" y="533"/>
                      </a:cxn>
                      <a:cxn ang="0">
                        <a:pos x="623" y="541"/>
                      </a:cxn>
                      <a:cxn ang="0">
                        <a:pos x="538" y="543"/>
                      </a:cxn>
                      <a:cxn ang="0">
                        <a:pos x="458" y="546"/>
                      </a:cxn>
                      <a:cxn ang="0">
                        <a:pos x="381" y="547"/>
                      </a:cxn>
                      <a:cxn ang="0">
                        <a:pos x="306" y="548"/>
                      </a:cxn>
                      <a:cxn ang="0">
                        <a:pos x="231" y="547"/>
                      </a:cxn>
                      <a:cxn ang="0">
                        <a:pos x="153" y="547"/>
                      </a:cxn>
                      <a:cxn ang="0">
                        <a:pos x="71" y="546"/>
                      </a:cxn>
                      <a:cxn ang="0">
                        <a:pos x="23" y="535"/>
                      </a:cxn>
                      <a:cxn ang="0">
                        <a:pos x="10" y="515"/>
                      </a:cxn>
                      <a:cxn ang="0">
                        <a:pos x="3" y="391"/>
                      </a:cxn>
                      <a:cxn ang="0">
                        <a:pos x="1" y="167"/>
                      </a:cxn>
                    </a:cxnLst>
                    <a:rect l="0" t="0" r="r" b="b"/>
                    <a:pathLst>
                      <a:path w="714" h="548">
                        <a:moveTo>
                          <a:pt x="0" y="54"/>
                        </a:moveTo>
                        <a:lnTo>
                          <a:pt x="8" y="41"/>
                        </a:lnTo>
                        <a:lnTo>
                          <a:pt x="17" y="30"/>
                        </a:lnTo>
                        <a:lnTo>
                          <a:pt x="25" y="17"/>
                        </a:lnTo>
                        <a:lnTo>
                          <a:pt x="33" y="6"/>
                        </a:lnTo>
                        <a:lnTo>
                          <a:pt x="74" y="6"/>
                        </a:lnTo>
                        <a:lnTo>
                          <a:pt x="114" y="6"/>
                        </a:lnTo>
                        <a:lnTo>
                          <a:pt x="154" y="4"/>
                        </a:lnTo>
                        <a:lnTo>
                          <a:pt x="193" y="4"/>
                        </a:lnTo>
                        <a:lnTo>
                          <a:pt x="234" y="4"/>
                        </a:lnTo>
                        <a:lnTo>
                          <a:pt x="274" y="4"/>
                        </a:lnTo>
                        <a:lnTo>
                          <a:pt x="314" y="3"/>
                        </a:lnTo>
                        <a:lnTo>
                          <a:pt x="355" y="3"/>
                        </a:lnTo>
                        <a:lnTo>
                          <a:pt x="395" y="3"/>
                        </a:lnTo>
                        <a:lnTo>
                          <a:pt x="435" y="2"/>
                        </a:lnTo>
                        <a:lnTo>
                          <a:pt x="475" y="2"/>
                        </a:lnTo>
                        <a:lnTo>
                          <a:pt x="515" y="1"/>
                        </a:lnTo>
                        <a:lnTo>
                          <a:pt x="555" y="1"/>
                        </a:lnTo>
                        <a:lnTo>
                          <a:pt x="595" y="1"/>
                        </a:lnTo>
                        <a:lnTo>
                          <a:pt x="635" y="0"/>
                        </a:lnTo>
                        <a:lnTo>
                          <a:pt x="675" y="0"/>
                        </a:lnTo>
                        <a:lnTo>
                          <a:pt x="680" y="3"/>
                        </a:lnTo>
                        <a:lnTo>
                          <a:pt x="684" y="8"/>
                        </a:lnTo>
                        <a:lnTo>
                          <a:pt x="689" y="11"/>
                        </a:lnTo>
                        <a:lnTo>
                          <a:pt x="693" y="15"/>
                        </a:lnTo>
                        <a:lnTo>
                          <a:pt x="697" y="18"/>
                        </a:lnTo>
                        <a:lnTo>
                          <a:pt x="701" y="22"/>
                        </a:lnTo>
                        <a:lnTo>
                          <a:pt x="706" y="25"/>
                        </a:lnTo>
                        <a:lnTo>
                          <a:pt x="711" y="29"/>
                        </a:lnTo>
                        <a:lnTo>
                          <a:pt x="712" y="145"/>
                        </a:lnTo>
                        <a:lnTo>
                          <a:pt x="713" y="261"/>
                        </a:lnTo>
                        <a:lnTo>
                          <a:pt x="713" y="378"/>
                        </a:lnTo>
                        <a:lnTo>
                          <a:pt x="714" y="494"/>
                        </a:lnTo>
                        <a:lnTo>
                          <a:pt x="708" y="500"/>
                        </a:lnTo>
                        <a:lnTo>
                          <a:pt x="703" y="505"/>
                        </a:lnTo>
                        <a:lnTo>
                          <a:pt x="697" y="511"/>
                        </a:lnTo>
                        <a:lnTo>
                          <a:pt x="691" y="516"/>
                        </a:lnTo>
                        <a:lnTo>
                          <a:pt x="685" y="521"/>
                        </a:lnTo>
                        <a:lnTo>
                          <a:pt x="680" y="527"/>
                        </a:lnTo>
                        <a:lnTo>
                          <a:pt x="674" y="533"/>
                        </a:lnTo>
                        <a:lnTo>
                          <a:pt x="668" y="539"/>
                        </a:lnTo>
                        <a:lnTo>
                          <a:pt x="623" y="541"/>
                        </a:lnTo>
                        <a:lnTo>
                          <a:pt x="581" y="542"/>
                        </a:lnTo>
                        <a:lnTo>
                          <a:pt x="538" y="543"/>
                        </a:lnTo>
                        <a:lnTo>
                          <a:pt x="498" y="544"/>
                        </a:lnTo>
                        <a:lnTo>
                          <a:pt x="458" y="546"/>
                        </a:lnTo>
                        <a:lnTo>
                          <a:pt x="419" y="547"/>
                        </a:lnTo>
                        <a:lnTo>
                          <a:pt x="381" y="547"/>
                        </a:lnTo>
                        <a:lnTo>
                          <a:pt x="344" y="547"/>
                        </a:lnTo>
                        <a:lnTo>
                          <a:pt x="306" y="548"/>
                        </a:lnTo>
                        <a:lnTo>
                          <a:pt x="268" y="548"/>
                        </a:lnTo>
                        <a:lnTo>
                          <a:pt x="231" y="547"/>
                        </a:lnTo>
                        <a:lnTo>
                          <a:pt x="192" y="547"/>
                        </a:lnTo>
                        <a:lnTo>
                          <a:pt x="153" y="547"/>
                        </a:lnTo>
                        <a:lnTo>
                          <a:pt x="113" y="546"/>
                        </a:lnTo>
                        <a:lnTo>
                          <a:pt x="71" y="546"/>
                        </a:lnTo>
                        <a:lnTo>
                          <a:pt x="29" y="544"/>
                        </a:lnTo>
                        <a:lnTo>
                          <a:pt x="23" y="535"/>
                        </a:lnTo>
                        <a:lnTo>
                          <a:pt x="17" y="525"/>
                        </a:lnTo>
                        <a:lnTo>
                          <a:pt x="10" y="515"/>
                        </a:lnTo>
                        <a:lnTo>
                          <a:pt x="4" y="504"/>
                        </a:lnTo>
                        <a:lnTo>
                          <a:pt x="3" y="391"/>
                        </a:lnTo>
                        <a:lnTo>
                          <a:pt x="2" y="278"/>
                        </a:lnTo>
                        <a:lnTo>
                          <a:pt x="1" y="167"/>
                        </a:lnTo>
                        <a:lnTo>
                          <a:pt x="0" y="54"/>
                        </a:lnTo>
                        <a:close/>
                      </a:path>
                    </a:pathLst>
                  </a:custGeom>
                  <a:solidFill>
                    <a:srgbClr val="056391"/>
                  </a:solidFill>
                  <a:ln w="9525">
                    <a:noFill/>
                    <a:round/>
                    <a:headEnd/>
                    <a:tailEnd/>
                  </a:ln>
                </p:spPr>
                <p:txBody>
                  <a:bodyPr/>
                  <a:lstStyle/>
                  <a:p>
                    <a:endParaRPr lang="en-US" sz="3200" b="1">
                      <a:latin typeface="Calibri" pitchFamily="34" charset="0"/>
                    </a:endParaRPr>
                  </a:p>
                </p:txBody>
              </p:sp>
              <p:sp>
                <p:nvSpPr>
                  <p:cNvPr id="74789" name="Freeform 37"/>
                  <p:cNvSpPr>
                    <a:spLocks/>
                  </p:cNvSpPr>
                  <p:nvPr/>
                </p:nvSpPr>
                <p:spPr bwMode="auto">
                  <a:xfrm>
                    <a:off x="2688" y="1873"/>
                    <a:ext cx="331" cy="254"/>
                  </a:xfrm>
                  <a:custGeom>
                    <a:avLst/>
                    <a:gdLst/>
                    <a:ahLst/>
                    <a:cxnLst>
                      <a:cxn ang="0">
                        <a:pos x="5" y="51"/>
                      </a:cxn>
                      <a:cxn ang="0">
                        <a:pos x="14" y="39"/>
                      </a:cxn>
                      <a:cxn ang="0">
                        <a:pos x="25" y="26"/>
                      </a:cxn>
                      <a:cxn ang="0">
                        <a:pos x="34" y="13"/>
                      </a:cxn>
                      <a:cxn ang="0">
                        <a:pos x="74" y="6"/>
                      </a:cxn>
                      <a:cxn ang="0">
                        <a:pos x="147" y="5"/>
                      </a:cxn>
                      <a:cxn ang="0">
                        <a:pos x="219" y="4"/>
                      </a:cxn>
                      <a:cxn ang="0">
                        <a:pos x="292" y="3"/>
                      </a:cxn>
                      <a:cxn ang="0">
                        <a:pos x="364" y="3"/>
                      </a:cxn>
                      <a:cxn ang="0">
                        <a:pos x="437" y="2"/>
                      </a:cxn>
                      <a:cxn ang="0">
                        <a:pos x="508" y="1"/>
                      </a:cxn>
                      <a:cxn ang="0">
                        <a:pos x="581" y="0"/>
                      </a:cxn>
                      <a:cxn ang="0">
                        <a:pos x="622" y="3"/>
                      </a:cxn>
                      <a:cxn ang="0">
                        <a:pos x="633" y="10"/>
                      </a:cxn>
                      <a:cxn ang="0">
                        <a:pos x="643" y="17"/>
                      </a:cxn>
                      <a:cxn ang="0">
                        <a:pos x="654" y="24"/>
                      </a:cxn>
                      <a:cxn ang="0">
                        <a:pos x="659" y="132"/>
                      </a:cxn>
                      <a:cxn ang="0">
                        <a:pos x="662" y="343"/>
                      </a:cxn>
                      <a:cxn ang="0">
                        <a:pos x="657" y="456"/>
                      </a:cxn>
                      <a:cxn ang="0">
                        <a:pos x="644" y="468"/>
                      </a:cxn>
                      <a:cxn ang="0">
                        <a:pos x="633" y="480"/>
                      </a:cxn>
                      <a:cxn ang="0">
                        <a:pos x="620" y="492"/>
                      </a:cxn>
                      <a:cxn ang="0">
                        <a:pos x="572" y="502"/>
                      </a:cxn>
                      <a:cxn ang="0">
                        <a:pos x="493" y="504"/>
                      </a:cxn>
                      <a:cxn ang="0">
                        <a:pos x="422" y="506"/>
                      </a:cxn>
                      <a:cxn ang="0">
                        <a:pos x="353" y="507"/>
                      </a:cxn>
                      <a:cxn ang="0">
                        <a:pos x="285" y="509"/>
                      </a:cxn>
                      <a:cxn ang="0">
                        <a:pos x="218" y="507"/>
                      </a:cxn>
                      <a:cxn ang="0">
                        <a:pos x="147" y="507"/>
                      </a:cxn>
                      <a:cxn ang="0">
                        <a:pos x="72" y="506"/>
                      </a:cxn>
                      <a:cxn ang="0">
                        <a:pos x="26" y="494"/>
                      </a:cxn>
                      <a:cxn ang="0">
                        <a:pos x="13" y="472"/>
                      </a:cxn>
                      <a:cxn ang="0">
                        <a:pos x="5" y="360"/>
                      </a:cxn>
                      <a:cxn ang="0">
                        <a:pos x="1" y="158"/>
                      </a:cxn>
                    </a:cxnLst>
                    <a:rect l="0" t="0" r="r" b="b"/>
                    <a:pathLst>
                      <a:path w="663" h="509">
                        <a:moveTo>
                          <a:pt x="0" y="57"/>
                        </a:moveTo>
                        <a:lnTo>
                          <a:pt x="5" y="51"/>
                        </a:lnTo>
                        <a:lnTo>
                          <a:pt x="10" y="44"/>
                        </a:lnTo>
                        <a:lnTo>
                          <a:pt x="14" y="39"/>
                        </a:lnTo>
                        <a:lnTo>
                          <a:pt x="20" y="32"/>
                        </a:lnTo>
                        <a:lnTo>
                          <a:pt x="25" y="26"/>
                        </a:lnTo>
                        <a:lnTo>
                          <a:pt x="29" y="19"/>
                        </a:lnTo>
                        <a:lnTo>
                          <a:pt x="34" y="13"/>
                        </a:lnTo>
                        <a:lnTo>
                          <a:pt x="38" y="6"/>
                        </a:lnTo>
                        <a:lnTo>
                          <a:pt x="74" y="6"/>
                        </a:lnTo>
                        <a:lnTo>
                          <a:pt x="111" y="5"/>
                        </a:lnTo>
                        <a:lnTo>
                          <a:pt x="147" y="5"/>
                        </a:lnTo>
                        <a:lnTo>
                          <a:pt x="184" y="4"/>
                        </a:lnTo>
                        <a:lnTo>
                          <a:pt x="219" y="4"/>
                        </a:lnTo>
                        <a:lnTo>
                          <a:pt x="256" y="4"/>
                        </a:lnTo>
                        <a:lnTo>
                          <a:pt x="292" y="3"/>
                        </a:lnTo>
                        <a:lnTo>
                          <a:pt x="329" y="3"/>
                        </a:lnTo>
                        <a:lnTo>
                          <a:pt x="364" y="3"/>
                        </a:lnTo>
                        <a:lnTo>
                          <a:pt x="401" y="2"/>
                        </a:lnTo>
                        <a:lnTo>
                          <a:pt x="437" y="2"/>
                        </a:lnTo>
                        <a:lnTo>
                          <a:pt x="473" y="1"/>
                        </a:lnTo>
                        <a:lnTo>
                          <a:pt x="508" y="1"/>
                        </a:lnTo>
                        <a:lnTo>
                          <a:pt x="545" y="1"/>
                        </a:lnTo>
                        <a:lnTo>
                          <a:pt x="581" y="0"/>
                        </a:lnTo>
                        <a:lnTo>
                          <a:pt x="617" y="0"/>
                        </a:lnTo>
                        <a:lnTo>
                          <a:pt x="622" y="3"/>
                        </a:lnTo>
                        <a:lnTo>
                          <a:pt x="627" y="6"/>
                        </a:lnTo>
                        <a:lnTo>
                          <a:pt x="633" y="10"/>
                        </a:lnTo>
                        <a:lnTo>
                          <a:pt x="637" y="13"/>
                        </a:lnTo>
                        <a:lnTo>
                          <a:pt x="643" y="17"/>
                        </a:lnTo>
                        <a:lnTo>
                          <a:pt x="648" y="20"/>
                        </a:lnTo>
                        <a:lnTo>
                          <a:pt x="654" y="24"/>
                        </a:lnTo>
                        <a:lnTo>
                          <a:pt x="658" y="27"/>
                        </a:lnTo>
                        <a:lnTo>
                          <a:pt x="659" y="132"/>
                        </a:lnTo>
                        <a:lnTo>
                          <a:pt x="661" y="238"/>
                        </a:lnTo>
                        <a:lnTo>
                          <a:pt x="662" y="343"/>
                        </a:lnTo>
                        <a:lnTo>
                          <a:pt x="663" y="449"/>
                        </a:lnTo>
                        <a:lnTo>
                          <a:pt x="657" y="456"/>
                        </a:lnTo>
                        <a:lnTo>
                          <a:pt x="650" y="461"/>
                        </a:lnTo>
                        <a:lnTo>
                          <a:pt x="644" y="468"/>
                        </a:lnTo>
                        <a:lnTo>
                          <a:pt x="639" y="474"/>
                        </a:lnTo>
                        <a:lnTo>
                          <a:pt x="633" y="480"/>
                        </a:lnTo>
                        <a:lnTo>
                          <a:pt x="626" y="487"/>
                        </a:lnTo>
                        <a:lnTo>
                          <a:pt x="620" y="492"/>
                        </a:lnTo>
                        <a:lnTo>
                          <a:pt x="613" y="499"/>
                        </a:lnTo>
                        <a:lnTo>
                          <a:pt x="572" y="502"/>
                        </a:lnTo>
                        <a:lnTo>
                          <a:pt x="531" y="503"/>
                        </a:lnTo>
                        <a:lnTo>
                          <a:pt x="493" y="504"/>
                        </a:lnTo>
                        <a:lnTo>
                          <a:pt x="458" y="505"/>
                        </a:lnTo>
                        <a:lnTo>
                          <a:pt x="422" y="506"/>
                        </a:lnTo>
                        <a:lnTo>
                          <a:pt x="387" y="507"/>
                        </a:lnTo>
                        <a:lnTo>
                          <a:pt x="353" y="507"/>
                        </a:lnTo>
                        <a:lnTo>
                          <a:pt x="319" y="507"/>
                        </a:lnTo>
                        <a:lnTo>
                          <a:pt x="285" y="509"/>
                        </a:lnTo>
                        <a:lnTo>
                          <a:pt x="252" y="509"/>
                        </a:lnTo>
                        <a:lnTo>
                          <a:pt x="218" y="507"/>
                        </a:lnTo>
                        <a:lnTo>
                          <a:pt x="182" y="507"/>
                        </a:lnTo>
                        <a:lnTo>
                          <a:pt x="147" y="507"/>
                        </a:lnTo>
                        <a:lnTo>
                          <a:pt x="111" y="506"/>
                        </a:lnTo>
                        <a:lnTo>
                          <a:pt x="72" y="506"/>
                        </a:lnTo>
                        <a:lnTo>
                          <a:pt x="33" y="505"/>
                        </a:lnTo>
                        <a:lnTo>
                          <a:pt x="26" y="494"/>
                        </a:lnTo>
                        <a:lnTo>
                          <a:pt x="20" y="483"/>
                        </a:lnTo>
                        <a:lnTo>
                          <a:pt x="13" y="472"/>
                        </a:lnTo>
                        <a:lnTo>
                          <a:pt x="6" y="461"/>
                        </a:lnTo>
                        <a:lnTo>
                          <a:pt x="5" y="360"/>
                        </a:lnTo>
                        <a:lnTo>
                          <a:pt x="4" y="259"/>
                        </a:lnTo>
                        <a:lnTo>
                          <a:pt x="1" y="158"/>
                        </a:lnTo>
                        <a:lnTo>
                          <a:pt x="0" y="57"/>
                        </a:lnTo>
                        <a:close/>
                      </a:path>
                    </a:pathLst>
                  </a:custGeom>
                  <a:solidFill>
                    <a:srgbClr val="0F669E"/>
                  </a:solidFill>
                  <a:ln w="9525">
                    <a:noFill/>
                    <a:round/>
                    <a:headEnd/>
                    <a:tailEnd/>
                  </a:ln>
                </p:spPr>
                <p:txBody>
                  <a:bodyPr/>
                  <a:lstStyle/>
                  <a:p>
                    <a:endParaRPr lang="en-US" sz="3200" b="1">
                      <a:latin typeface="Calibri" pitchFamily="34" charset="0"/>
                    </a:endParaRPr>
                  </a:p>
                </p:txBody>
              </p:sp>
              <p:sp>
                <p:nvSpPr>
                  <p:cNvPr id="74790" name="Freeform 38"/>
                  <p:cNvSpPr>
                    <a:spLocks/>
                  </p:cNvSpPr>
                  <p:nvPr/>
                </p:nvSpPr>
                <p:spPr bwMode="auto">
                  <a:xfrm>
                    <a:off x="2701" y="1883"/>
                    <a:ext cx="305" cy="234"/>
                  </a:xfrm>
                  <a:custGeom>
                    <a:avLst/>
                    <a:gdLst/>
                    <a:ahLst/>
                    <a:cxnLst>
                      <a:cxn ang="0">
                        <a:pos x="6" y="56"/>
                      </a:cxn>
                      <a:cxn ang="0">
                        <a:pos x="16" y="42"/>
                      </a:cxn>
                      <a:cxn ang="0">
                        <a:pos x="26" y="28"/>
                      </a:cxn>
                      <a:cxn ang="0">
                        <a:pos x="38" y="14"/>
                      </a:cxn>
                      <a:cxn ang="0">
                        <a:pos x="76" y="7"/>
                      </a:cxn>
                      <a:cxn ang="0">
                        <a:pos x="140" y="6"/>
                      </a:cxn>
                      <a:cxn ang="0">
                        <a:pos x="205" y="5"/>
                      </a:cxn>
                      <a:cxn ang="0">
                        <a:pos x="268" y="4"/>
                      </a:cxn>
                      <a:cxn ang="0">
                        <a:pos x="333" y="4"/>
                      </a:cxn>
                      <a:cxn ang="0">
                        <a:pos x="397" y="3"/>
                      </a:cxn>
                      <a:cxn ang="0">
                        <a:pos x="462" y="1"/>
                      </a:cxn>
                      <a:cxn ang="0">
                        <a:pos x="525" y="0"/>
                      </a:cxn>
                      <a:cxn ang="0">
                        <a:pos x="563" y="4"/>
                      </a:cxn>
                      <a:cxn ang="0">
                        <a:pos x="576" y="11"/>
                      </a:cxn>
                      <a:cxn ang="0">
                        <a:pos x="587" y="16"/>
                      </a:cxn>
                      <a:cxn ang="0">
                        <a:pos x="599" y="22"/>
                      </a:cxn>
                      <a:cxn ang="0">
                        <a:pos x="606" y="120"/>
                      </a:cxn>
                      <a:cxn ang="0">
                        <a:pos x="609" y="310"/>
                      </a:cxn>
                      <a:cxn ang="0">
                        <a:pos x="605" y="411"/>
                      </a:cxn>
                      <a:cxn ang="0">
                        <a:pos x="592" y="426"/>
                      </a:cxn>
                      <a:cxn ang="0">
                        <a:pos x="578" y="440"/>
                      </a:cxn>
                      <a:cxn ang="0">
                        <a:pos x="566" y="454"/>
                      </a:cxn>
                      <a:cxn ang="0">
                        <a:pos x="521" y="462"/>
                      </a:cxn>
                      <a:cxn ang="0">
                        <a:pos x="449" y="465"/>
                      </a:cxn>
                      <a:cxn ang="0">
                        <a:pos x="383" y="467"/>
                      </a:cxn>
                      <a:cxn ang="0">
                        <a:pos x="322" y="468"/>
                      </a:cxn>
                      <a:cxn ang="0">
                        <a:pos x="263" y="469"/>
                      </a:cxn>
                      <a:cxn ang="0">
                        <a:pos x="203" y="468"/>
                      </a:cxn>
                      <a:cxn ang="0">
                        <a:pos x="139" y="468"/>
                      </a:cxn>
                      <a:cxn ang="0">
                        <a:pos x="71" y="467"/>
                      </a:cxn>
                      <a:cxn ang="0">
                        <a:pos x="27" y="454"/>
                      </a:cxn>
                      <a:cxn ang="0">
                        <a:pos x="14" y="430"/>
                      </a:cxn>
                      <a:cxn ang="0">
                        <a:pos x="6" y="330"/>
                      </a:cxn>
                      <a:cxn ang="0">
                        <a:pos x="2" y="151"/>
                      </a:cxn>
                    </a:cxnLst>
                    <a:rect l="0" t="0" r="r" b="b"/>
                    <a:pathLst>
                      <a:path w="610" h="469">
                        <a:moveTo>
                          <a:pt x="0" y="62"/>
                        </a:moveTo>
                        <a:lnTo>
                          <a:pt x="6" y="56"/>
                        </a:lnTo>
                        <a:lnTo>
                          <a:pt x="10" y="49"/>
                        </a:lnTo>
                        <a:lnTo>
                          <a:pt x="16" y="42"/>
                        </a:lnTo>
                        <a:lnTo>
                          <a:pt x="21" y="35"/>
                        </a:lnTo>
                        <a:lnTo>
                          <a:pt x="26" y="28"/>
                        </a:lnTo>
                        <a:lnTo>
                          <a:pt x="32" y="21"/>
                        </a:lnTo>
                        <a:lnTo>
                          <a:pt x="38" y="14"/>
                        </a:lnTo>
                        <a:lnTo>
                          <a:pt x="44" y="7"/>
                        </a:lnTo>
                        <a:lnTo>
                          <a:pt x="76" y="7"/>
                        </a:lnTo>
                        <a:lnTo>
                          <a:pt x="108" y="6"/>
                        </a:lnTo>
                        <a:lnTo>
                          <a:pt x="140" y="6"/>
                        </a:lnTo>
                        <a:lnTo>
                          <a:pt x="173" y="5"/>
                        </a:lnTo>
                        <a:lnTo>
                          <a:pt x="205" y="5"/>
                        </a:lnTo>
                        <a:lnTo>
                          <a:pt x="237" y="5"/>
                        </a:lnTo>
                        <a:lnTo>
                          <a:pt x="268" y="4"/>
                        </a:lnTo>
                        <a:lnTo>
                          <a:pt x="301" y="4"/>
                        </a:lnTo>
                        <a:lnTo>
                          <a:pt x="333" y="4"/>
                        </a:lnTo>
                        <a:lnTo>
                          <a:pt x="365" y="3"/>
                        </a:lnTo>
                        <a:lnTo>
                          <a:pt x="397" y="3"/>
                        </a:lnTo>
                        <a:lnTo>
                          <a:pt x="430" y="1"/>
                        </a:lnTo>
                        <a:lnTo>
                          <a:pt x="462" y="1"/>
                        </a:lnTo>
                        <a:lnTo>
                          <a:pt x="493" y="1"/>
                        </a:lnTo>
                        <a:lnTo>
                          <a:pt x="525" y="0"/>
                        </a:lnTo>
                        <a:lnTo>
                          <a:pt x="557" y="0"/>
                        </a:lnTo>
                        <a:lnTo>
                          <a:pt x="563" y="4"/>
                        </a:lnTo>
                        <a:lnTo>
                          <a:pt x="569" y="7"/>
                        </a:lnTo>
                        <a:lnTo>
                          <a:pt x="576" y="11"/>
                        </a:lnTo>
                        <a:lnTo>
                          <a:pt x="582" y="13"/>
                        </a:lnTo>
                        <a:lnTo>
                          <a:pt x="587" y="16"/>
                        </a:lnTo>
                        <a:lnTo>
                          <a:pt x="593" y="20"/>
                        </a:lnTo>
                        <a:lnTo>
                          <a:pt x="599" y="22"/>
                        </a:lnTo>
                        <a:lnTo>
                          <a:pt x="605" y="26"/>
                        </a:lnTo>
                        <a:lnTo>
                          <a:pt x="606" y="120"/>
                        </a:lnTo>
                        <a:lnTo>
                          <a:pt x="608" y="216"/>
                        </a:lnTo>
                        <a:lnTo>
                          <a:pt x="609" y="310"/>
                        </a:lnTo>
                        <a:lnTo>
                          <a:pt x="610" y="404"/>
                        </a:lnTo>
                        <a:lnTo>
                          <a:pt x="605" y="411"/>
                        </a:lnTo>
                        <a:lnTo>
                          <a:pt x="598" y="419"/>
                        </a:lnTo>
                        <a:lnTo>
                          <a:pt x="592" y="426"/>
                        </a:lnTo>
                        <a:lnTo>
                          <a:pt x="585" y="433"/>
                        </a:lnTo>
                        <a:lnTo>
                          <a:pt x="578" y="440"/>
                        </a:lnTo>
                        <a:lnTo>
                          <a:pt x="571" y="447"/>
                        </a:lnTo>
                        <a:lnTo>
                          <a:pt x="566" y="454"/>
                        </a:lnTo>
                        <a:lnTo>
                          <a:pt x="559" y="461"/>
                        </a:lnTo>
                        <a:lnTo>
                          <a:pt x="521" y="462"/>
                        </a:lnTo>
                        <a:lnTo>
                          <a:pt x="484" y="464"/>
                        </a:lnTo>
                        <a:lnTo>
                          <a:pt x="449" y="465"/>
                        </a:lnTo>
                        <a:lnTo>
                          <a:pt x="416" y="467"/>
                        </a:lnTo>
                        <a:lnTo>
                          <a:pt x="383" y="467"/>
                        </a:lnTo>
                        <a:lnTo>
                          <a:pt x="352" y="468"/>
                        </a:lnTo>
                        <a:lnTo>
                          <a:pt x="322" y="468"/>
                        </a:lnTo>
                        <a:lnTo>
                          <a:pt x="292" y="468"/>
                        </a:lnTo>
                        <a:lnTo>
                          <a:pt x="263" y="469"/>
                        </a:lnTo>
                        <a:lnTo>
                          <a:pt x="233" y="469"/>
                        </a:lnTo>
                        <a:lnTo>
                          <a:pt x="203" y="468"/>
                        </a:lnTo>
                        <a:lnTo>
                          <a:pt x="172" y="468"/>
                        </a:lnTo>
                        <a:lnTo>
                          <a:pt x="139" y="468"/>
                        </a:lnTo>
                        <a:lnTo>
                          <a:pt x="106" y="467"/>
                        </a:lnTo>
                        <a:lnTo>
                          <a:pt x="71" y="467"/>
                        </a:lnTo>
                        <a:lnTo>
                          <a:pt x="34" y="465"/>
                        </a:lnTo>
                        <a:lnTo>
                          <a:pt x="27" y="454"/>
                        </a:lnTo>
                        <a:lnTo>
                          <a:pt x="21" y="441"/>
                        </a:lnTo>
                        <a:lnTo>
                          <a:pt x="14" y="430"/>
                        </a:lnTo>
                        <a:lnTo>
                          <a:pt x="7" y="418"/>
                        </a:lnTo>
                        <a:lnTo>
                          <a:pt x="6" y="330"/>
                        </a:lnTo>
                        <a:lnTo>
                          <a:pt x="3" y="240"/>
                        </a:lnTo>
                        <a:lnTo>
                          <a:pt x="2" y="151"/>
                        </a:lnTo>
                        <a:lnTo>
                          <a:pt x="0" y="62"/>
                        </a:lnTo>
                        <a:close/>
                      </a:path>
                    </a:pathLst>
                  </a:custGeom>
                  <a:solidFill>
                    <a:srgbClr val="1C6DAD"/>
                  </a:solidFill>
                  <a:ln w="9525">
                    <a:noFill/>
                    <a:round/>
                    <a:headEnd/>
                    <a:tailEnd/>
                  </a:ln>
                </p:spPr>
                <p:txBody>
                  <a:bodyPr/>
                  <a:lstStyle/>
                  <a:p>
                    <a:endParaRPr lang="en-US" sz="3200" b="1">
                      <a:latin typeface="Calibri" pitchFamily="34" charset="0"/>
                    </a:endParaRPr>
                  </a:p>
                </p:txBody>
              </p:sp>
              <p:sp>
                <p:nvSpPr>
                  <p:cNvPr id="74791" name="Freeform 39"/>
                  <p:cNvSpPr>
                    <a:spLocks/>
                  </p:cNvSpPr>
                  <p:nvPr/>
                </p:nvSpPr>
                <p:spPr bwMode="auto">
                  <a:xfrm>
                    <a:off x="2714" y="1893"/>
                    <a:ext cx="279" cy="215"/>
                  </a:xfrm>
                  <a:custGeom>
                    <a:avLst/>
                    <a:gdLst/>
                    <a:ahLst/>
                    <a:cxnLst>
                      <a:cxn ang="0">
                        <a:pos x="6" y="59"/>
                      </a:cxn>
                      <a:cxn ang="0">
                        <a:pos x="18" y="44"/>
                      </a:cxn>
                      <a:cxn ang="0">
                        <a:pos x="29" y="29"/>
                      </a:cxn>
                      <a:cxn ang="0">
                        <a:pos x="41" y="14"/>
                      </a:cxn>
                      <a:cxn ang="0">
                        <a:pos x="75" y="7"/>
                      </a:cxn>
                      <a:cxn ang="0">
                        <a:pos x="132" y="6"/>
                      </a:cxn>
                      <a:cxn ang="0">
                        <a:pos x="189" y="5"/>
                      </a:cxn>
                      <a:cxn ang="0">
                        <a:pos x="246" y="3"/>
                      </a:cxn>
                      <a:cxn ang="0">
                        <a:pos x="302" y="3"/>
                      </a:cxn>
                      <a:cxn ang="0">
                        <a:pos x="360" y="2"/>
                      </a:cxn>
                      <a:cxn ang="0">
                        <a:pos x="416" y="1"/>
                      </a:cxn>
                      <a:cxn ang="0">
                        <a:pos x="473" y="0"/>
                      </a:cxn>
                      <a:cxn ang="0">
                        <a:pos x="507" y="3"/>
                      </a:cxn>
                      <a:cxn ang="0">
                        <a:pos x="520" y="9"/>
                      </a:cxn>
                      <a:cxn ang="0">
                        <a:pos x="533" y="15"/>
                      </a:cxn>
                      <a:cxn ang="0">
                        <a:pos x="545" y="21"/>
                      </a:cxn>
                      <a:cxn ang="0">
                        <a:pos x="553" y="107"/>
                      </a:cxn>
                      <a:cxn ang="0">
                        <a:pos x="557" y="275"/>
                      </a:cxn>
                      <a:cxn ang="0">
                        <a:pos x="551" y="367"/>
                      </a:cxn>
                      <a:cxn ang="0">
                        <a:pos x="538" y="382"/>
                      </a:cxn>
                      <a:cxn ang="0">
                        <a:pos x="525" y="398"/>
                      </a:cxn>
                      <a:cxn ang="0">
                        <a:pos x="511" y="413"/>
                      </a:cxn>
                      <a:cxn ang="0">
                        <a:pos x="469" y="423"/>
                      </a:cxn>
                      <a:cxn ang="0">
                        <a:pos x="405" y="426"/>
                      </a:cxn>
                      <a:cxn ang="0">
                        <a:pos x="347" y="427"/>
                      </a:cxn>
                      <a:cxn ang="0">
                        <a:pos x="294" y="428"/>
                      </a:cxn>
                      <a:cxn ang="0">
                        <a:pos x="242" y="428"/>
                      </a:cxn>
                      <a:cxn ang="0">
                        <a:pos x="189" y="428"/>
                      </a:cxn>
                      <a:cxn ang="0">
                        <a:pos x="133" y="427"/>
                      </a:cxn>
                      <a:cxn ang="0">
                        <a:pos x="72" y="427"/>
                      </a:cxn>
                      <a:cxn ang="0">
                        <a:pos x="30" y="413"/>
                      </a:cxn>
                      <a:cxn ang="0">
                        <a:pos x="16" y="387"/>
                      </a:cxn>
                      <a:cxn ang="0">
                        <a:pos x="6" y="297"/>
                      </a:cxn>
                      <a:cxn ang="0">
                        <a:pos x="3" y="144"/>
                      </a:cxn>
                    </a:cxnLst>
                    <a:rect l="0" t="0" r="r" b="b"/>
                    <a:pathLst>
                      <a:path w="558" h="428">
                        <a:moveTo>
                          <a:pt x="0" y="67"/>
                        </a:moveTo>
                        <a:lnTo>
                          <a:pt x="6" y="59"/>
                        </a:lnTo>
                        <a:lnTo>
                          <a:pt x="12" y="52"/>
                        </a:lnTo>
                        <a:lnTo>
                          <a:pt x="18" y="44"/>
                        </a:lnTo>
                        <a:lnTo>
                          <a:pt x="23" y="37"/>
                        </a:lnTo>
                        <a:lnTo>
                          <a:pt x="29" y="29"/>
                        </a:lnTo>
                        <a:lnTo>
                          <a:pt x="35" y="22"/>
                        </a:lnTo>
                        <a:lnTo>
                          <a:pt x="41" y="14"/>
                        </a:lnTo>
                        <a:lnTo>
                          <a:pt x="46" y="7"/>
                        </a:lnTo>
                        <a:lnTo>
                          <a:pt x="75" y="7"/>
                        </a:lnTo>
                        <a:lnTo>
                          <a:pt x="103" y="6"/>
                        </a:lnTo>
                        <a:lnTo>
                          <a:pt x="132" y="6"/>
                        </a:lnTo>
                        <a:lnTo>
                          <a:pt x="160" y="5"/>
                        </a:lnTo>
                        <a:lnTo>
                          <a:pt x="189" y="5"/>
                        </a:lnTo>
                        <a:lnTo>
                          <a:pt x="217" y="5"/>
                        </a:lnTo>
                        <a:lnTo>
                          <a:pt x="246" y="3"/>
                        </a:lnTo>
                        <a:lnTo>
                          <a:pt x="275" y="3"/>
                        </a:lnTo>
                        <a:lnTo>
                          <a:pt x="302" y="3"/>
                        </a:lnTo>
                        <a:lnTo>
                          <a:pt x="331" y="2"/>
                        </a:lnTo>
                        <a:lnTo>
                          <a:pt x="360" y="2"/>
                        </a:lnTo>
                        <a:lnTo>
                          <a:pt x="387" y="1"/>
                        </a:lnTo>
                        <a:lnTo>
                          <a:pt x="416" y="1"/>
                        </a:lnTo>
                        <a:lnTo>
                          <a:pt x="444" y="1"/>
                        </a:lnTo>
                        <a:lnTo>
                          <a:pt x="473" y="0"/>
                        </a:lnTo>
                        <a:lnTo>
                          <a:pt x="500" y="0"/>
                        </a:lnTo>
                        <a:lnTo>
                          <a:pt x="507" y="3"/>
                        </a:lnTo>
                        <a:lnTo>
                          <a:pt x="513" y="6"/>
                        </a:lnTo>
                        <a:lnTo>
                          <a:pt x="520" y="9"/>
                        </a:lnTo>
                        <a:lnTo>
                          <a:pt x="527" y="12"/>
                        </a:lnTo>
                        <a:lnTo>
                          <a:pt x="533" y="15"/>
                        </a:lnTo>
                        <a:lnTo>
                          <a:pt x="540" y="17"/>
                        </a:lnTo>
                        <a:lnTo>
                          <a:pt x="545" y="21"/>
                        </a:lnTo>
                        <a:lnTo>
                          <a:pt x="552" y="23"/>
                        </a:lnTo>
                        <a:lnTo>
                          <a:pt x="553" y="107"/>
                        </a:lnTo>
                        <a:lnTo>
                          <a:pt x="556" y="191"/>
                        </a:lnTo>
                        <a:lnTo>
                          <a:pt x="557" y="275"/>
                        </a:lnTo>
                        <a:lnTo>
                          <a:pt x="558" y="359"/>
                        </a:lnTo>
                        <a:lnTo>
                          <a:pt x="551" y="367"/>
                        </a:lnTo>
                        <a:lnTo>
                          <a:pt x="545" y="374"/>
                        </a:lnTo>
                        <a:lnTo>
                          <a:pt x="538" y="382"/>
                        </a:lnTo>
                        <a:lnTo>
                          <a:pt x="531" y="390"/>
                        </a:lnTo>
                        <a:lnTo>
                          <a:pt x="525" y="398"/>
                        </a:lnTo>
                        <a:lnTo>
                          <a:pt x="518" y="405"/>
                        </a:lnTo>
                        <a:lnTo>
                          <a:pt x="511" y="413"/>
                        </a:lnTo>
                        <a:lnTo>
                          <a:pt x="504" y="421"/>
                        </a:lnTo>
                        <a:lnTo>
                          <a:pt x="469" y="423"/>
                        </a:lnTo>
                        <a:lnTo>
                          <a:pt x="436" y="425"/>
                        </a:lnTo>
                        <a:lnTo>
                          <a:pt x="405" y="426"/>
                        </a:lnTo>
                        <a:lnTo>
                          <a:pt x="376" y="426"/>
                        </a:lnTo>
                        <a:lnTo>
                          <a:pt x="347" y="427"/>
                        </a:lnTo>
                        <a:lnTo>
                          <a:pt x="321" y="428"/>
                        </a:lnTo>
                        <a:lnTo>
                          <a:pt x="294" y="428"/>
                        </a:lnTo>
                        <a:lnTo>
                          <a:pt x="268" y="428"/>
                        </a:lnTo>
                        <a:lnTo>
                          <a:pt x="242" y="428"/>
                        </a:lnTo>
                        <a:lnTo>
                          <a:pt x="216" y="428"/>
                        </a:lnTo>
                        <a:lnTo>
                          <a:pt x="189" y="428"/>
                        </a:lnTo>
                        <a:lnTo>
                          <a:pt x="162" y="428"/>
                        </a:lnTo>
                        <a:lnTo>
                          <a:pt x="133" y="427"/>
                        </a:lnTo>
                        <a:lnTo>
                          <a:pt x="103" y="427"/>
                        </a:lnTo>
                        <a:lnTo>
                          <a:pt x="72" y="427"/>
                        </a:lnTo>
                        <a:lnTo>
                          <a:pt x="38" y="426"/>
                        </a:lnTo>
                        <a:lnTo>
                          <a:pt x="30" y="413"/>
                        </a:lnTo>
                        <a:lnTo>
                          <a:pt x="23" y="400"/>
                        </a:lnTo>
                        <a:lnTo>
                          <a:pt x="16" y="387"/>
                        </a:lnTo>
                        <a:lnTo>
                          <a:pt x="8" y="374"/>
                        </a:lnTo>
                        <a:lnTo>
                          <a:pt x="6" y="297"/>
                        </a:lnTo>
                        <a:lnTo>
                          <a:pt x="5" y="220"/>
                        </a:lnTo>
                        <a:lnTo>
                          <a:pt x="3" y="144"/>
                        </a:lnTo>
                        <a:lnTo>
                          <a:pt x="0" y="67"/>
                        </a:lnTo>
                        <a:close/>
                      </a:path>
                    </a:pathLst>
                  </a:custGeom>
                  <a:solidFill>
                    <a:srgbClr val="2670BA"/>
                  </a:solidFill>
                  <a:ln w="9525">
                    <a:noFill/>
                    <a:round/>
                    <a:headEnd/>
                    <a:tailEnd/>
                  </a:ln>
                </p:spPr>
                <p:txBody>
                  <a:bodyPr/>
                  <a:lstStyle/>
                  <a:p>
                    <a:endParaRPr lang="en-US" sz="3200" b="1">
                      <a:latin typeface="Calibri" pitchFamily="34" charset="0"/>
                    </a:endParaRPr>
                  </a:p>
                </p:txBody>
              </p:sp>
              <p:sp>
                <p:nvSpPr>
                  <p:cNvPr id="74792" name="Freeform 40"/>
                  <p:cNvSpPr>
                    <a:spLocks/>
                  </p:cNvSpPr>
                  <p:nvPr/>
                </p:nvSpPr>
                <p:spPr bwMode="auto">
                  <a:xfrm>
                    <a:off x="2727" y="1904"/>
                    <a:ext cx="253" cy="194"/>
                  </a:xfrm>
                  <a:custGeom>
                    <a:avLst/>
                    <a:gdLst/>
                    <a:ahLst/>
                    <a:cxnLst>
                      <a:cxn ang="0">
                        <a:pos x="7" y="62"/>
                      </a:cxn>
                      <a:cxn ang="0">
                        <a:pos x="19" y="46"/>
                      </a:cxn>
                      <a:cxn ang="0">
                        <a:pos x="31" y="31"/>
                      </a:cxn>
                      <a:cxn ang="0">
                        <a:pos x="44" y="15"/>
                      </a:cxn>
                      <a:cxn ang="0">
                        <a:pos x="75" y="7"/>
                      </a:cxn>
                      <a:cxn ang="0">
                        <a:pos x="124" y="5"/>
                      </a:cxn>
                      <a:cxn ang="0">
                        <a:pos x="174" y="4"/>
                      </a:cxn>
                      <a:cxn ang="0">
                        <a:pos x="222" y="3"/>
                      </a:cxn>
                      <a:cxn ang="0">
                        <a:pos x="272" y="3"/>
                      </a:cxn>
                      <a:cxn ang="0">
                        <a:pos x="320" y="2"/>
                      </a:cxn>
                      <a:cxn ang="0">
                        <a:pos x="370" y="1"/>
                      </a:cxn>
                      <a:cxn ang="0">
                        <a:pos x="419" y="0"/>
                      </a:cxn>
                      <a:cxn ang="0">
                        <a:pos x="450" y="2"/>
                      </a:cxn>
                      <a:cxn ang="0">
                        <a:pos x="464" y="8"/>
                      </a:cxn>
                      <a:cxn ang="0">
                        <a:pos x="478" y="12"/>
                      </a:cxn>
                      <a:cxn ang="0">
                        <a:pos x="492" y="18"/>
                      </a:cxn>
                      <a:cxn ang="0">
                        <a:pos x="501" y="94"/>
                      </a:cxn>
                      <a:cxn ang="0">
                        <a:pos x="504" y="242"/>
                      </a:cxn>
                      <a:cxn ang="0">
                        <a:pos x="499" y="323"/>
                      </a:cxn>
                      <a:cxn ang="0">
                        <a:pos x="485" y="341"/>
                      </a:cxn>
                      <a:cxn ang="0">
                        <a:pos x="471" y="358"/>
                      </a:cxn>
                      <a:cxn ang="0">
                        <a:pos x="458" y="375"/>
                      </a:cxn>
                      <a:cxn ang="0">
                        <a:pos x="419" y="384"/>
                      </a:cxn>
                      <a:cxn ang="0">
                        <a:pos x="362" y="387"/>
                      </a:cxn>
                      <a:cxn ang="0">
                        <a:pos x="311" y="388"/>
                      </a:cxn>
                      <a:cxn ang="0">
                        <a:pos x="265" y="389"/>
                      </a:cxn>
                      <a:cxn ang="0">
                        <a:pos x="220" y="389"/>
                      </a:cxn>
                      <a:cxn ang="0">
                        <a:pos x="175" y="388"/>
                      </a:cxn>
                      <a:cxn ang="0">
                        <a:pos x="127" y="388"/>
                      </a:cxn>
                      <a:cxn ang="0">
                        <a:pos x="71" y="387"/>
                      </a:cxn>
                      <a:cxn ang="0">
                        <a:pos x="33" y="372"/>
                      </a:cxn>
                      <a:cxn ang="0">
                        <a:pos x="17" y="344"/>
                      </a:cxn>
                      <a:cxn ang="0">
                        <a:pos x="7" y="266"/>
                      </a:cxn>
                      <a:cxn ang="0">
                        <a:pos x="2" y="136"/>
                      </a:cxn>
                    </a:cxnLst>
                    <a:rect l="0" t="0" r="r" b="b"/>
                    <a:pathLst>
                      <a:path w="506" h="389">
                        <a:moveTo>
                          <a:pt x="0" y="70"/>
                        </a:moveTo>
                        <a:lnTo>
                          <a:pt x="7" y="62"/>
                        </a:lnTo>
                        <a:lnTo>
                          <a:pt x="13" y="54"/>
                        </a:lnTo>
                        <a:lnTo>
                          <a:pt x="19" y="46"/>
                        </a:lnTo>
                        <a:lnTo>
                          <a:pt x="25" y="38"/>
                        </a:lnTo>
                        <a:lnTo>
                          <a:pt x="31" y="31"/>
                        </a:lnTo>
                        <a:lnTo>
                          <a:pt x="38" y="23"/>
                        </a:lnTo>
                        <a:lnTo>
                          <a:pt x="44" y="15"/>
                        </a:lnTo>
                        <a:lnTo>
                          <a:pt x="51" y="7"/>
                        </a:lnTo>
                        <a:lnTo>
                          <a:pt x="75" y="7"/>
                        </a:lnTo>
                        <a:lnTo>
                          <a:pt x="100" y="5"/>
                        </a:lnTo>
                        <a:lnTo>
                          <a:pt x="124" y="5"/>
                        </a:lnTo>
                        <a:lnTo>
                          <a:pt x="148" y="4"/>
                        </a:lnTo>
                        <a:lnTo>
                          <a:pt x="174" y="4"/>
                        </a:lnTo>
                        <a:lnTo>
                          <a:pt x="198" y="4"/>
                        </a:lnTo>
                        <a:lnTo>
                          <a:pt x="222" y="3"/>
                        </a:lnTo>
                        <a:lnTo>
                          <a:pt x="248" y="3"/>
                        </a:lnTo>
                        <a:lnTo>
                          <a:pt x="272" y="3"/>
                        </a:lnTo>
                        <a:lnTo>
                          <a:pt x="296" y="2"/>
                        </a:lnTo>
                        <a:lnTo>
                          <a:pt x="320" y="2"/>
                        </a:lnTo>
                        <a:lnTo>
                          <a:pt x="345" y="1"/>
                        </a:lnTo>
                        <a:lnTo>
                          <a:pt x="370" y="1"/>
                        </a:lnTo>
                        <a:lnTo>
                          <a:pt x="394" y="1"/>
                        </a:lnTo>
                        <a:lnTo>
                          <a:pt x="419" y="0"/>
                        </a:lnTo>
                        <a:lnTo>
                          <a:pt x="443" y="0"/>
                        </a:lnTo>
                        <a:lnTo>
                          <a:pt x="450" y="2"/>
                        </a:lnTo>
                        <a:lnTo>
                          <a:pt x="457" y="4"/>
                        </a:lnTo>
                        <a:lnTo>
                          <a:pt x="464" y="8"/>
                        </a:lnTo>
                        <a:lnTo>
                          <a:pt x="471" y="10"/>
                        </a:lnTo>
                        <a:lnTo>
                          <a:pt x="478" y="12"/>
                        </a:lnTo>
                        <a:lnTo>
                          <a:pt x="485" y="15"/>
                        </a:lnTo>
                        <a:lnTo>
                          <a:pt x="492" y="18"/>
                        </a:lnTo>
                        <a:lnTo>
                          <a:pt x="499" y="20"/>
                        </a:lnTo>
                        <a:lnTo>
                          <a:pt x="501" y="94"/>
                        </a:lnTo>
                        <a:lnTo>
                          <a:pt x="502" y="168"/>
                        </a:lnTo>
                        <a:lnTo>
                          <a:pt x="504" y="242"/>
                        </a:lnTo>
                        <a:lnTo>
                          <a:pt x="506" y="315"/>
                        </a:lnTo>
                        <a:lnTo>
                          <a:pt x="499" y="323"/>
                        </a:lnTo>
                        <a:lnTo>
                          <a:pt x="492" y="331"/>
                        </a:lnTo>
                        <a:lnTo>
                          <a:pt x="485" y="341"/>
                        </a:lnTo>
                        <a:lnTo>
                          <a:pt x="478" y="349"/>
                        </a:lnTo>
                        <a:lnTo>
                          <a:pt x="471" y="358"/>
                        </a:lnTo>
                        <a:lnTo>
                          <a:pt x="464" y="366"/>
                        </a:lnTo>
                        <a:lnTo>
                          <a:pt x="458" y="375"/>
                        </a:lnTo>
                        <a:lnTo>
                          <a:pt x="451" y="383"/>
                        </a:lnTo>
                        <a:lnTo>
                          <a:pt x="419" y="384"/>
                        </a:lnTo>
                        <a:lnTo>
                          <a:pt x="389" y="385"/>
                        </a:lnTo>
                        <a:lnTo>
                          <a:pt x="362" y="387"/>
                        </a:lnTo>
                        <a:lnTo>
                          <a:pt x="335" y="388"/>
                        </a:lnTo>
                        <a:lnTo>
                          <a:pt x="311" y="388"/>
                        </a:lnTo>
                        <a:lnTo>
                          <a:pt x="287" y="388"/>
                        </a:lnTo>
                        <a:lnTo>
                          <a:pt x="265" y="389"/>
                        </a:lnTo>
                        <a:lnTo>
                          <a:pt x="242" y="389"/>
                        </a:lnTo>
                        <a:lnTo>
                          <a:pt x="220" y="389"/>
                        </a:lnTo>
                        <a:lnTo>
                          <a:pt x="198" y="389"/>
                        </a:lnTo>
                        <a:lnTo>
                          <a:pt x="175" y="388"/>
                        </a:lnTo>
                        <a:lnTo>
                          <a:pt x="151" y="388"/>
                        </a:lnTo>
                        <a:lnTo>
                          <a:pt x="127" y="388"/>
                        </a:lnTo>
                        <a:lnTo>
                          <a:pt x="100" y="387"/>
                        </a:lnTo>
                        <a:lnTo>
                          <a:pt x="71" y="387"/>
                        </a:lnTo>
                        <a:lnTo>
                          <a:pt x="41" y="385"/>
                        </a:lnTo>
                        <a:lnTo>
                          <a:pt x="33" y="372"/>
                        </a:lnTo>
                        <a:lnTo>
                          <a:pt x="25" y="358"/>
                        </a:lnTo>
                        <a:lnTo>
                          <a:pt x="17" y="344"/>
                        </a:lnTo>
                        <a:lnTo>
                          <a:pt x="9" y="331"/>
                        </a:lnTo>
                        <a:lnTo>
                          <a:pt x="7" y="266"/>
                        </a:lnTo>
                        <a:lnTo>
                          <a:pt x="4" y="200"/>
                        </a:lnTo>
                        <a:lnTo>
                          <a:pt x="2" y="136"/>
                        </a:lnTo>
                        <a:lnTo>
                          <a:pt x="0" y="70"/>
                        </a:lnTo>
                        <a:close/>
                      </a:path>
                    </a:pathLst>
                  </a:custGeom>
                  <a:solidFill>
                    <a:srgbClr val="3377C9"/>
                  </a:solidFill>
                  <a:ln w="9525">
                    <a:noFill/>
                    <a:round/>
                    <a:headEnd/>
                    <a:tailEnd/>
                  </a:ln>
                </p:spPr>
                <p:txBody>
                  <a:bodyPr/>
                  <a:lstStyle/>
                  <a:p>
                    <a:endParaRPr lang="en-US" sz="3200" b="1">
                      <a:latin typeface="Calibri" pitchFamily="34" charset="0"/>
                    </a:endParaRPr>
                  </a:p>
                </p:txBody>
              </p:sp>
              <p:sp>
                <p:nvSpPr>
                  <p:cNvPr id="74793" name="Freeform 41"/>
                  <p:cNvSpPr>
                    <a:spLocks/>
                  </p:cNvSpPr>
                  <p:nvPr/>
                </p:nvSpPr>
                <p:spPr bwMode="auto">
                  <a:xfrm>
                    <a:off x="2740" y="1914"/>
                    <a:ext cx="228" cy="175"/>
                  </a:xfrm>
                  <a:custGeom>
                    <a:avLst/>
                    <a:gdLst/>
                    <a:ahLst/>
                    <a:cxnLst>
                      <a:cxn ang="0">
                        <a:pos x="7" y="67"/>
                      </a:cxn>
                      <a:cxn ang="0">
                        <a:pos x="22" y="50"/>
                      </a:cxn>
                      <a:cxn ang="0">
                        <a:pos x="36" y="33"/>
                      </a:cxn>
                      <a:cxn ang="0">
                        <a:pos x="50" y="15"/>
                      </a:cxn>
                      <a:cxn ang="0">
                        <a:pos x="77" y="7"/>
                      </a:cxn>
                      <a:cxn ang="0">
                        <a:pos x="119" y="6"/>
                      </a:cxn>
                      <a:cxn ang="0">
                        <a:pos x="159" y="5"/>
                      </a:cxn>
                      <a:cxn ang="0">
                        <a:pos x="201" y="4"/>
                      </a:cxn>
                      <a:cxn ang="0">
                        <a:pos x="242" y="4"/>
                      </a:cxn>
                      <a:cxn ang="0">
                        <a:pos x="284" y="3"/>
                      </a:cxn>
                      <a:cxn ang="0">
                        <a:pos x="324" y="2"/>
                      </a:cxn>
                      <a:cxn ang="0">
                        <a:pos x="365" y="0"/>
                      </a:cxn>
                      <a:cxn ang="0">
                        <a:pos x="394" y="3"/>
                      </a:cxn>
                      <a:cxn ang="0">
                        <a:pos x="410" y="7"/>
                      </a:cxn>
                      <a:cxn ang="0">
                        <a:pos x="425" y="13"/>
                      </a:cxn>
                      <a:cxn ang="0">
                        <a:pos x="440" y="18"/>
                      </a:cxn>
                      <a:cxn ang="0">
                        <a:pos x="450" y="82"/>
                      </a:cxn>
                      <a:cxn ang="0">
                        <a:pos x="453" y="208"/>
                      </a:cxn>
                      <a:cxn ang="0">
                        <a:pos x="448" y="280"/>
                      </a:cxn>
                      <a:cxn ang="0">
                        <a:pos x="435" y="299"/>
                      </a:cxn>
                      <a:cxn ang="0">
                        <a:pos x="420" y="317"/>
                      </a:cxn>
                      <a:cxn ang="0">
                        <a:pos x="405" y="336"/>
                      </a:cxn>
                      <a:cxn ang="0">
                        <a:pos x="369" y="346"/>
                      </a:cxn>
                      <a:cxn ang="0">
                        <a:pos x="318" y="348"/>
                      </a:cxn>
                      <a:cxn ang="0">
                        <a:pos x="274" y="348"/>
                      </a:cxn>
                      <a:cxn ang="0">
                        <a:pos x="236" y="349"/>
                      </a:cxn>
                      <a:cxn ang="0">
                        <a:pos x="200" y="349"/>
                      </a:cxn>
                      <a:cxn ang="0">
                        <a:pos x="163" y="348"/>
                      </a:cxn>
                      <a:cxn ang="0">
                        <a:pos x="121" y="348"/>
                      </a:cxn>
                      <a:cxn ang="0">
                        <a:pos x="73" y="347"/>
                      </a:cxn>
                      <a:cxn ang="0">
                        <a:pos x="37" y="332"/>
                      </a:cxn>
                      <a:cxn ang="0">
                        <a:pos x="20" y="303"/>
                      </a:cxn>
                      <a:cxn ang="0">
                        <a:pos x="9" y="235"/>
                      </a:cxn>
                      <a:cxn ang="0">
                        <a:pos x="4" y="128"/>
                      </a:cxn>
                    </a:cxnLst>
                    <a:rect l="0" t="0" r="r" b="b"/>
                    <a:pathLst>
                      <a:path w="455" h="349">
                        <a:moveTo>
                          <a:pt x="0" y="75"/>
                        </a:moveTo>
                        <a:lnTo>
                          <a:pt x="7" y="67"/>
                        </a:lnTo>
                        <a:lnTo>
                          <a:pt x="15" y="58"/>
                        </a:lnTo>
                        <a:lnTo>
                          <a:pt x="22" y="50"/>
                        </a:lnTo>
                        <a:lnTo>
                          <a:pt x="29" y="41"/>
                        </a:lnTo>
                        <a:lnTo>
                          <a:pt x="36" y="33"/>
                        </a:lnTo>
                        <a:lnTo>
                          <a:pt x="43" y="25"/>
                        </a:lnTo>
                        <a:lnTo>
                          <a:pt x="50" y="15"/>
                        </a:lnTo>
                        <a:lnTo>
                          <a:pt x="57" y="7"/>
                        </a:lnTo>
                        <a:lnTo>
                          <a:pt x="77" y="7"/>
                        </a:lnTo>
                        <a:lnTo>
                          <a:pt x="98" y="6"/>
                        </a:lnTo>
                        <a:lnTo>
                          <a:pt x="119" y="6"/>
                        </a:lnTo>
                        <a:lnTo>
                          <a:pt x="138" y="5"/>
                        </a:lnTo>
                        <a:lnTo>
                          <a:pt x="159" y="5"/>
                        </a:lnTo>
                        <a:lnTo>
                          <a:pt x="180" y="5"/>
                        </a:lnTo>
                        <a:lnTo>
                          <a:pt x="201" y="4"/>
                        </a:lnTo>
                        <a:lnTo>
                          <a:pt x="221" y="4"/>
                        </a:lnTo>
                        <a:lnTo>
                          <a:pt x="242" y="4"/>
                        </a:lnTo>
                        <a:lnTo>
                          <a:pt x="263" y="3"/>
                        </a:lnTo>
                        <a:lnTo>
                          <a:pt x="284" y="3"/>
                        </a:lnTo>
                        <a:lnTo>
                          <a:pt x="304" y="2"/>
                        </a:lnTo>
                        <a:lnTo>
                          <a:pt x="324" y="2"/>
                        </a:lnTo>
                        <a:lnTo>
                          <a:pt x="345" y="2"/>
                        </a:lnTo>
                        <a:lnTo>
                          <a:pt x="365" y="0"/>
                        </a:lnTo>
                        <a:lnTo>
                          <a:pt x="386" y="0"/>
                        </a:lnTo>
                        <a:lnTo>
                          <a:pt x="394" y="3"/>
                        </a:lnTo>
                        <a:lnTo>
                          <a:pt x="402" y="5"/>
                        </a:lnTo>
                        <a:lnTo>
                          <a:pt x="410" y="7"/>
                        </a:lnTo>
                        <a:lnTo>
                          <a:pt x="418" y="10"/>
                        </a:lnTo>
                        <a:lnTo>
                          <a:pt x="425" y="13"/>
                        </a:lnTo>
                        <a:lnTo>
                          <a:pt x="433" y="15"/>
                        </a:lnTo>
                        <a:lnTo>
                          <a:pt x="440" y="18"/>
                        </a:lnTo>
                        <a:lnTo>
                          <a:pt x="447" y="20"/>
                        </a:lnTo>
                        <a:lnTo>
                          <a:pt x="450" y="82"/>
                        </a:lnTo>
                        <a:lnTo>
                          <a:pt x="452" y="146"/>
                        </a:lnTo>
                        <a:lnTo>
                          <a:pt x="453" y="208"/>
                        </a:lnTo>
                        <a:lnTo>
                          <a:pt x="455" y="271"/>
                        </a:lnTo>
                        <a:lnTo>
                          <a:pt x="448" y="280"/>
                        </a:lnTo>
                        <a:lnTo>
                          <a:pt x="441" y="289"/>
                        </a:lnTo>
                        <a:lnTo>
                          <a:pt x="435" y="299"/>
                        </a:lnTo>
                        <a:lnTo>
                          <a:pt x="428" y="308"/>
                        </a:lnTo>
                        <a:lnTo>
                          <a:pt x="420" y="317"/>
                        </a:lnTo>
                        <a:lnTo>
                          <a:pt x="413" y="326"/>
                        </a:lnTo>
                        <a:lnTo>
                          <a:pt x="405" y="336"/>
                        </a:lnTo>
                        <a:lnTo>
                          <a:pt x="398" y="345"/>
                        </a:lnTo>
                        <a:lnTo>
                          <a:pt x="369" y="346"/>
                        </a:lnTo>
                        <a:lnTo>
                          <a:pt x="342" y="347"/>
                        </a:lnTo>
                        <a:lnTo>
                          <a:pt x="318" y="348"/>
                        </a:lnTo>
                        <a:lnTo>
                          <a:pt x="295" y="348"/>
                        </a:lnTo>
                        <a:lnTo>
                          <a:pt x="274" y="348"/>
                        </a:lnTo>
                        <a:lnTo>
                          <a:pt x="255" y="349"/>
                        </a:lnTo>
                        <a:lnTo>
                          <a:pt x="236" y="349"/>
                        </a:lnTo>
                        <a:lnTo>
                          <a:pt x="218" y="349"/>
                        </a:lnTo>
                        <a:lnTo>
                          <a:pt x="200" y="349"/>
                        </a:lnTo>
                        <a:lnTo>
                          <a:pt x="181" y="349"/>
                        </a:lnTo>
                        <a:lnTo>
                          <a:pt x="163" y="348"/>
                        </a:lnTo>
                        <a:lnTo>
                          <a:pt x="142" y="348"/>
                        </a:lnTo>
                        <a:lnTo>
                          <a:pt x="121" y="348"/>
                        </a:lnTo>
                        <a:lnTo>
                          <a:pt x="98" y="347"/>
                        </a:lnTo>
                        <a:lnTo>
                          <a:pt x="73" y="347"/>
                        </a:lnTo>
                        <a:lnTo>
                          <a:pt x="45" y="346"/>
                        </a:lnTo>
                        <a:lnTo>
                          <a:pt x="37" y="332"/>
                        </a:lnTo>
                        <a:lnTo>
                          <a:pt x="29" y="317"/>
                        </a:lnTo>
                        <a:lnTo>
                          <a:pt x="20" y="303"/>
                        </a:lnTo>
                        <a:lnTo>
                          <a:pt x="12" y="288"/>
                        </a:lnTo>
                        <a:lnTo>
                          <a:pt x="9" y="235"/>
                        </a:lnTo>
                        <a:lnTo>
                          <a:pt x="6" y="181"/>
                        </a:lnTo>
                        <a:lnTo>
                          <a:pt x="4" y="128"/>
                        </a:lnTo>
                        <a:lnTo>
                          <a:pt x="0" y="75"/>
                        </a:lnTo>
                        <a:close/>
                      </a:path>
                    </a:pathLst>
                  </a:custGeom>
                  <a:solidFill>
                    <a:srgbClr val="3F7FD8"/>
                  </a:solidFill>
                  <a:ln w="9525">
                    <a:noFill/>
                    <a:round/>
                    <a:headEnd/>
                    <a:tailEnd/>
                  </a:ln>
                </p:spPr>
                <p:txBody>
                  <a:bodyPr/>
                  <a:lstStyle/>
                  <a:p>
                    <a:endParaRPr lang="en-US" sz="3200" b="1">
                      <a:latin typeface="Calibri" pitchFamily="34" charset="0"/>
                    </a:endParaRPr>
                  </a:p>
                </p:txBody>
              </p:sp>
              <p:sp>
                <p:nvSpPr>
                  <p:cNvPr id="74794" name="Freeform 42"/>
                  <p:cNvSpPr>
                    <a:spLocks/>
                  </p:cNvSpPr>
                  <p:nvPr/>
                </p:nvSpPr>
                <p:spPr bwMode="auto">
                  <a:xfrm>
                    <a:off x="2753" y="1925"/>
                    <a:ext cx="203" cy="154"/>
                  </a:xfrm>
                  <a:custGeom>
                    <a:avLst/>
                    <a:gdLst/>
                    <a:ahLst/>
                    <a:cxnLst>
                      <a:cxn ang="0">
                        <a:pos x="8" y="70"/>
                      </a:cxn>
                      <a:cxn ang="0">
                        <a:pos x="23" y="52"/>
                      </a:cxn>
                      <a:cxn ang="0">
                        <a:pos x="38" y="35"/>
                      </a:cxn>
                      <a:cxn ang="0">
                        <a:pos x="53" y="16"/>
                      </a:cxn>
                      <a:cxn ang="0">
                        <a:pos x="77" y="7"/>
                      </a:cxn>
                      <a:cxn ang="0">
                        <a:pos x="110" y="6"/>
                      </a:cxn>
                      <a:cxn ang="0">
                        <a:pos x="144" y="5"/>
                      </a:cxn>
                      <a:cxn ang="0">
                        <a:pos x="177" y="4"/>
                      </a:cxn>
                      <a:cxn ang="0">
                        <a:pos x="211" y="4"/>
                      </a:cxn>
                      <a:cxn ang="0">
                        <a:pos x="244" y="2"/>
                      </a:cxn>
                      <a:cxn ang="0">
                        <a:pos x="277" y="1"/>
                      </a:cxn>
                      <a:cxn ang="0">
                        <a:pos x="311" y="0"/>
                      </a:cxn>
                      <a:cxn ang="0">
                        <a:pos x="336" y="2"/>
                      </a:cxn>
                      <a:cxn ang="0">
                        <a:pos x="353" y="7"/>
                      </a:cxn>
                      <a:cxn ang="0">
                        <a:pos x="371" y="11"/>
                      </a:cxn>
                      <a:cxn ang="0">
                        <a:pos x="388" y="15"/>
                      </a:cxn>
                      <a:cxn ang="0">
                        <a:pos x="398" y="69"/>
                      </a:cxn>
                      <a:cxn ang="0">
                        <a:pos x="402" y="174"/>
                      </a:cxn>
                      <a:cxn ang="0">
                        <a:pos x="397" y="236"/>
                      </a:cxn>
                      <a:cxn ang="0">
                        <a:pos x="382" y="256"/>
                      </a:cxn>
                      <a:cxn ang="0">
                        <a:pos x="366" y="275"/>
                      </a:cxn>
                      <a:cxn ang="0">
                        <a:pos x="351" y="295"/>
                      </a:cxn>
                      <a:cxn ang="0">
                        <a:pos x="318" y="306"/>
                      </a:cxn>
                      <a:cxn ang="0">
                        <a:pos x="274" y="308"/>
                      </a:cxn>
                      <a:cxn ang="0">
                        <a:pos x="238" y="309"/>
                      </a:cxn>
                      <a:cxn ang="0">
                        <a:pos x="207" y="310"/>
                      </a:cxn>
                      <a:cxn ang="0">
                        <a:pos x="178" y="309"/>
                      </a:cxn>
                      <a:cxn ang="0">
                        <a:pos x="148" y="309"/>
                      </a:cxn>
                      <a:cxn ang="0">
                        <a:pos x="114" y="308"/>
                      </a:cxn>
                      <a:cxn ang="0">
                        <a:pos x="72" y="306"/>
                      </a:cxn>
                      <a:cxn ang="0">
                        <a:pos x="43" y="298"/>
                      </a:cxn>
                      <a:cxn ang="0">
                        <a:pos x="34" y="283"/>
                      </a:cxn>
                      <a:cxn ang="0">
                        <a:pos x="26" y="267"/>
                      </a:cxn>
                      <a:cxn ang="0">
                        <a:pos x="17" y="252"/>
                      </a:cxn>
                      <a:cxn ang="0">
                        <a:pos x="9" y="203"/>
                      </a:cxn>
                      <a:cxn ang="0">
                        <a:pos x="3" y="121"/>
                      </a:cxn>
                    </a:cxnLst>
                    <a:rect l="0" t="0" r="r" b="b"/>
                    <a:pathLst>
                      <a:path w="404" h="310">
                        <a:moveTo>
                          <a:pt x="0" y="80"/>
                        </a:moveTo>
                        <a:lnTo>
                          <a:pt x="8" y="70"/>
                        </a:lnTo>
                        <a:lnTo>
                          <a:pt x="15" y="61"/>
                        </a:lnTo>
                        <a:lnTo>
                          <a:pt x="23" y="52"/>
                        </a:lnTo>
                        <a:lnTo>
                          <a:pt x="31" y="43"/>
                        </a:lnTo>
                        <a:lnTo>
                          <a:pt x="38" y="35"/>
                        </a:lnTo>
                        <a:lnTo>
                          <a:pt x="46" y="26"/>
                        </a:lnTo>
                        <a:lnTo>
                          <a:pt x="53" y="16"/>
                        </a:lnTo>
                        <a:lnTo>
                          <a:pt x="61" y="7"/>
                        </a:lnTo>
                        <a:lnTo>
                          <a:pt x="77" y="7"/>
                        </a:lnTo>
                        <a:lnTo>
                          <a:pt x="94" y="6"/>
                        </a:lnTo>
                        <a:lnTo>
                          <a:pt x="110" y="6"/>
                        </a:lnTo>
                        <a:lnTo>
                          <a:pt x="128" y="5"/>
                        </a:lnTo>
                        <a:lnTo>
                          <a:pt x="144" y="5"/>
                        </a:lnTo>
                        <a:lnTo>
                          <a:pt x="161" y="5"/>
                        </a:lnTo>
                        <a:lnTo>
                          <a:pt x="177" y="4"/>
                        </a:lnTo>
                        <a:lnTo>
                          <a:pt x="194" y="4"/>
                        </a:lnTo>
                        <a:lnTo>
                          <a:pt x="211" y="4"/>
                        </a:lnTo>
                        <a:lnTo>
                          <a:pt x="228" y="2"/>
                        </a:lnTo>
                        <a:lnTo>
                          <a:pt x="244" y="2"/>
                        </a:lnTo>
                        <a:lnTo>
                          <a:pt x="261" y="1"/>
                        </a:lnTo>
                        <a:lnTo>
                          <a:pt x="277" y="1"/>
                        </a:lnTo>
                        <a:lnTo>
                          <a:pt x="295" y="1"/>
                        </a:lnTo>
                        <a:lnTo>
                          <a:pt x="311" y="0"/>
                        </a:lnTo>
                        <a:lnTo>
                          <a:pt x="328" y="0"/>
                        </a:lnTo>
                        <a:lnTo>
                          <a:pt x="336" y="2"/>
                        </a:lnTo>
                        <a:lnTo>
                          <a:pt x="345" y="5"/>
                        </a:lnTo>
                        <a:lnTo>
                          <a:pt x="353" y="7"/>
                        </a:lnTo>
                        <a:lnTo>
                          <a:pt x="363" y="8"/>
                        </a:lnTo>
                        <a:lnTo>
                          <a:pt x="371" y="11"/>
                        </a:lnTo>
                        <a:lnTo>
                          <a:pt x="379" y="13"/>
                        </a:lnTo>
                        <a:lnTo>
                          <a:pt x="388" y="15"/>
                        </a:lnTo>
                        <a:lnTo>
                          <a:pt x="396" y="17"/>
                        </a:lnTo>
                        <a:lnTo>
                          <a:pt x="398" y="69"/>
                        </a:lnTo>
                        <a:lnTo>
                          <a:pt x="401" y="121"/>
                        </a:lnTo>
                        <a:lnTo>
                          <a:pt x="402" y="174"/>
                        </a:lnTo>
                        <a:lnTo>
                          <a:pt x="404" y="226"/>
                        </a:lnTo>
                        <a:lnTo>
                          <a:pt x="397" y="236"/>
                        </a:lnTo>
                        <a:lnTo>
                          <a:pt x="389" y="245"/>
                        </a:lnTo>
                        <a:lnTo>
                          <a:pt x="382" y="256"/>
                        </a:lnTo>
                        <a:lnTo>
                          <a:pt x="374" y="265"/>
                        </a:lnTo>
                        <a:lnTo>
                          <a:pt x="366" y="275"/>
                        </a:lnTo>
                        <a:lnTo>
                          <a:pt x="358" y="286"/>
                        </a:lnTo>
                        <a:lnTo>
                          <a:pt x="351" y="295"/>
                        </a:lnTo>
                        <a:lnTo>
                          <a:pt x="343" y="305"/>
                        </a:lnTo>
                        <a:lnTo>
                          <a:pt x="318" y="306"/>
                        </a:lnTo>
                        <a:lnTo>
                          <a:pt x="295" y="308"/>
                        </a:lnTo>
                        <a:lnTo>
                          <a:pt x="274" y="308"/>
                        </a:lnTo>
                        <a:lnTo>
                          <a:pt x="255" y="309"/>
                        </a:lnTo>
                        <a:lnTo>
                          <a:pt x="238" y="309"/>
                        </a:lnTo>
                        <a:lnTo>
                          <a:pt x="222" y="309"/>
                        </a:lnTo>
                        <a:lnTo>
                          <a:pt x="207" y="310"/>
                        </a:lnTo>
                        <a:lnTo>
                          <a:pt x="192" y="309"/>
                        </a:lnTo>
                        <a:lnTo>
                          <a:pt x="178" y="309"/>
                        </a:lnTo>
                        <a:lnTo>
                          <a:pt x="163" y="309"/>
                        </a:lnTo>
                        <a:lnTo>
                          <a:pt x="148" y="309"/>
                        </a:lnTo>
                        <a:lnTo>
                          <a:pt x="131" y="309"/>
                        </a:lnTo>
                        <a:lnTo>
                          <a:pt x="114" y="308"/>
                        </a:lnTo>
                        <a:lnTo>
                          <a:pt x="94" y="308"/>
                        </a:lnTo>
                        <a:lnTo>
                          <a:pt x="72" y="306"/>
                        </a:lnTo>
                        <a:lnTo>
                          <a:pt x="48" y="306"/>
                        </a:lnTo>
                        <a:lnTo>
                          <a:pt x="43" y="298"/>
                        </a:lnTo>
                        <a:lnTo>
                          <a:pt x="39" y="290"/>
                        </a:lnTo>
                        <a:lnTo>
                          <a:pt x="34" y="283"/>
                        </a:lnTo>
                        <a:lnTo>
                          <a:pt x="31" y="275"/>
                        </a:lnTo>
                        <a:lnTo>
                          <a:pt x="26" y="267"/>
                        </a:lnTo>
                        <a:lnTo>
                          <a:pt x="22" y="259"/>
                        </a:lnTo>
                        <a:lnTo>
                          <a:pt x="17" y="252"/>
                        </a:lnTo>
                        <a:lnTo>
                          <a:pt x="12" y="244"/>
                        </a:lnTo>
                        <a:lnTo>
                          <a:pt x="9" y="203"/>
                        </a:lnTo>
                        <a:lnTo>
                          <a:pt x="7" y="161"/>
                        </a:lnTo>
                        <a:lnTo>
                          <a:pt x="3" y="121"/>
                        </a:lnTo>
                        <a:lnTo>
                          <a:pt x="0" y="80"/>
                        </a:lnTo>
                        <a:close/>
                      </a:path>
                    </a:pathLst>
                  </a:custGeom>
                  <a:solidFill>
                    <a:srgbClr val="4982E5"/>
                  </a:solidFill>
                  <a:ln w="9525">
                    <a:noFill/>
                    <a:round/>
                    <a:headEnd/>
                    <a:tailEnd/>
                  </a:ln>
                </p:spPr>
                <p:txBody>
                  <a:bodyPr/>
                  <a:lstStyle/>
                  <a:p>
                    <a:endParaRPr lang="en-US" sz="3200" b="1">
                      <a:latin typeface="Calibri" pitchFamily="34" charset="0"/>
                    </a:endParaRPr>
                  </a:p>
                </p:txBody>
              </p:sp>
              <p:sp>
                <p:nvSpPr>
                  <p:cNvPr id="74795" name="Freeform 43"/>
                  <p:cNvSpPr>
                    <a:spLocks/>
                  </p:cNvSpPr>
                  <p:nvPr/>
                </p:nvSpPr>
                <p:spPr bwMode="auto">
                  <a:xfrm>
                    <a:off x="2767" y="1935"/>
                    <a:ext cx="176" cy="135"/>
                  </a:xfrm>
                  <a:custGeom>
                    <a:avLst/>
                    <a:gdLst/>
                    <a:ahLst/>
                    <a:cxnLst>
                      <a:cxn ang="0">
                        <a:pos x="0" y="83"/>
                      </a:cxn>
                      <a:cxn ang="0">
                        <a:pos x="65" y="7"/>
                      </a:cxn>
                      <a:cxn ang="0">
                        <a:pos x="270" y="0"/>
                      </a:cxn>
                      <a:cxn ang="0">
                        <a:pos x="345" y="15"/>
                      </a:cxn>
                      <a:cxn ang="0">
                        <a:pos x="353" y="181"/>
                      </a:cxn>
                      <a:cxn ang="0">
                        <a:pos x="288" y="266"/>
                      </a:cxn>
                      <a:cxn ang="0">
                        <a:pos x="266" y="267"/>
                      </a:cxn>
                      <a:cxn ang="0">
                        <a:pos x="247" y="268"/>
                      </a:cxn>
                      <a:cxn ang="0">
                        <a:pos x="229" y="268"/>
                      </a:cxn>
                      <a:cxn ang="0">
                        <a:pos x="214" y="268"/>
                      </a:cxn>
                      <a:cxn ang="0">
                        <a:pos x="201" y="269"/>
                      </a:cxn>
                      <a:cxn ang="0">
                        <a:pos x="189" y="269"/>
                      </a:cxn>
                      <a:cxn ang="0">
                        <a:pos x="178" y="269"/>
                      </a:cxn>
                      <a:cxn ang="0">
                        <a:pos x="167" y="269"/>
                      </a:cxn>
                      <a:cxn ang="0">
                        <a:pos x="157" y="268"/>
                      </a:cxn>
                      <a:cxn ang="0">
                        <a:pos x="147" y="268"/>
                      </a:cxn>
                      <a:cxn ang="0">
                        <a:pos x="135" y="268"/>
                      </a:cxn>
                      <a:cxn ang="0">
                        <a:pos x="122" y="268"/>
                      </a:cxn>
                      <a:cxn ang="0">
                        <a:pos x="107" y="267"/>
                      </a:cxn>
                      <a:cxn ang="0">
                        <a:pos x="91" y="267"/>
                      </a:cxn>
                      <a:cxn ang="0">
                        <a:pos x="73" y="266"/>
                      </a:cxn>
                      <a:cxn ang="0">
                        <a:pos x="52" y="266"/>
                      </a:cxn>
                      <a:cxn ang="0">
                        <a:pos x="14" y="201"/>
                      </a:cxn>
                      <a:cxn ang="0">
                        <a:pos x="0" y="83"/>
                      </a:cxn>
                    </a:cxnLst>
                    <a:rect l="0" t="0" r="r" b="b"/>
                    <a:pathLst>
                      <a:path w="353" h="269">
                        <a:moveTo>
                          <a:pt x="0" y="83"/>
                        </a:moveTo>
                        <a:lnTo>
                          <a:pt x="65" y="7"/>
                        </a:lnTo>
                        <a:lnTo>
                          <a:pt x="270" y="0"/>
                        </a:lnTo>
                        <a:lnTo>
                          <a:pt x="345" y="15"/>
                        </a:lnTo>
                        <a:lnTo>
                          <a:pt x="353" y="181"/>
                        </a:lnTo>
                        <a:lnTo>
                          <a:pt x="288" y="266"/>
                        </a:lnTo>
                        <a:lnTo>
                          <a:pt x="266" y="267"/>
                        </a:lnTo>
                        <a:lnTo>
                          <a:pt x="247" y="268"/>
                        </a:lnTo>
                        <a:lnTo>
                          <a:pt x="229" y="268"/>
                        </a:lnTo>
                        <a:lnTo>
                          <a:pt x="214" y="268"/>
                        </a:lnTo>
                        <a:lnTo>
                          <a:pt x="201" y="269"/>
                        </a:lnTo>
                        <a:lnTo>
                          <a:pt x="189" y="269"/>
                        </a:lnTo>
                        <a:lnTo>
                          <a:pt x="178" y="269"/>
                        </a:lnTo>
                        <a:lnTo>
                          <a:pt x="167" y="269"/>
                        </a:lnTo>
                        <a:lnTo>
                          <a:pt x="157" y="268"/>
                        </a:lnTo>
                        <a:lnTo>
                          <a:pt x="147" y="268"/>
                        </a:lnTo>
                        <a:lnTo>
                          <a:pt x="135" y="268"/>
                        </a:lnTo>
                        <a:lnTo>
                          <a:pt x="122" y="268"/>
                        </a:lnTo>
                        <a:lnTo>
                          <a:pt x="107" y="267"/>
                        </a:lnTo>
                        <a:lnTo>
                          <a:pt x="91" y="267"/>
                        </a:lnTo>
                        <a:lnTo>
                          <a:pt x="73" y="266"/>
                        </a:lnTo>
                        <a:lnTo>
                          <a:pt x="52" y="266"/>
                        </a:lnTo>
                        <a:lnTo>
                          <a:pt x="14" y="201"/>
                        </a:lnTo>
                        <a:lnTo>
                          <a:pt x="0" y="83"/>
                        </a:lnTo>
                        <a:close/>
                      </a:path>
                    </a:pathLst>
                  </a:custGeom>
                  <a:solidFill>
                    <a:srgbClr val="5689F4"/>
                  </a:solidFill>
                  <a:ln w="9525">
                    <a:noFill/>
                    <a:round/>
                    <a:headEnd/>
                    <a:tailEnd/>
                  </a:ln>
                </p:spPr>
                <p:txBody>
                  <a:bodyPr/>
                  <a:lstStyle/>
                  <a:p>
                    <a:endParaRPr lang="en-US" sz="3200" b="1">
                      <a:latin typeface="Calibri" pitchFamily="34" charset="0"/>
                    </a:endParaRPr>
                  </a:p>
                </p:txBody>
              </p:sp>
              <p:sp>
                <p:nvSpPr>
                  <p:cNvPr id="74796" name="Freeform 44"/>
                  <p:cNvSpPr>
                    <a:spLocks/>
                  </p:cNvSpPr>
                  <p:nvPr/>
                </p:nvSpPr>
                <p:spPr bwMode="auto">
                  <a:xfrm>
                    <a:off x="2554" y="2215"/>
                    <a:ext cx="615" cy="23"/>
                  </a:xfrm>
                  <a:custGeom>
                    <a:avLst/>
                    <a:gdLst/>
                    <a:ahLst/>
                    <a:cxnLst>
                      <a:cxn ang="0">
                        <a:pos x="36" y="11"/>
                      </a:cxn>
                      <a:cxn ang="0">
                        <a:pos x="96" y="16"/>
                      </a:cxn>
                      <a:cxn ang="0">
                        <a:pos x="154" y="20"/>
                      </a:cxn>
                      <a:cxn ang="0">
                        <a:pos x="213" y="24"/>
                      </a:cxn>
                      <a:cxn ang="0">
                        <a:pos x="271" y="27"/>
                      </a:cxn>
                      <a:cxn ang="0">
                        <a:pos x="328" y="28"/>
                      </a:cxn>
                      <a:cxn ang="0">
                        <a:pos x="385" y="31"/>
                      </a:cxn>
                      <a:cxn ang="0">
                        <a:pos x="442" y="31"/>
                      </a:cxn>
                      <a:cxn ang="0">
                        <a:pos x="499" y="31"/>
                      </a:cxn>
                      <a:cxn ang="0">
                        <a:pos x="557" y="31"/>
                      </a:cxn>
                      <a:cxn ang="0">
                        <a:pos x="614" y="30"/>
                      </a:cxn>
                      <a:cxn ang="0">
                        <a:pos x="671" y="28"/>
                      </a:cxn>
                      <a:cxn ang="0">
                        <a:pos x="729" y="27"/>
                      </a:cxn>
                      <a:cxn ang="0">
                        <a:pos x="787" y="26"/>
                      </a:cxn>
                      <a:cxn ang="0">
                        <a:pos x="846" y="24"/>
                      </a:cxn>
                      <a:cxn ang="0">
                        <a:pos x="904" y="23"/>
                      </a:cxn>
                      <a:cxn ang="0">
                        <a:pos x="1231" y="0"/>
                      </a:cxn>
                      <a:cxn ang="0">
                        <a:pos x="990" y="34"/>
                      </a:cxn>
                      <a:cxn ang="0">
                        <a:pos x="928" y="38"/>
                      </a:cxn>
                      <a:cxn ang="0">
                        <a:pos x="865" y="41"/>
                      </a:cxn>
                      <a:cxn ang="0">
                        <a:pos x="803" y="43"/>
                      </a:cxn>
                      <a:cxn ang="0">
                        <a:pos x="741" y="45"/>
                      </a:cxn>
                      <a:cxn ang="0">
                        <a:pos x="680" y="46"/>
                      </a:cxn>
                      <a:cxn ang="0">
                        <a:pos x="619" y="46"/>
                      </a:cxn>
                      <a:cxn ang="0">
                        <a:pos x="557" y="46"/>
                      </a:cxn>
                      <a:cxn ang="0">
                        <a:pos x="495" y="45"/>
                      </a:cxn>
                      <a:cxn ang="0">
                        <a:pos x="434" y="45"/>
                      </a:cxn>
                      <a:cxn ang="0">
                        <a:pos x="372" y="43"/>
                      </a:cxn>
                      <a:cxn ang="0">
                        <a:pos x="311" y="42"/>
                      </a:cxn>
                      <a:cxn ang="0">
                        <a:pos x="250" y="40"/>
                      </a:cxn>
                      <a:cxn ang="0">
                        <a:pos x="188" y="40"/>
                      </a:cxn>
                      <a:cxn ang="0">
                        <a:pos x="126" y="39"/>
                      </a:cxn>
                      <a:cxn ang="0">
                        <a:pos x="63" y="38"/>
                      </a:cxn>
                      <a:cxn ang="0">
                        <a:pos x="1" y="38"/>
                      </a:cxn>
                      <a:cxn ang="0">
                        <a:pos x="0" y="23"/>
                      </a:cxn>
                      <a:cxn ang="0">
                        <a:pos x="6" y="8"/>
                      </a:cxn>
                    </a:cxnLst>
                    <a:rect l="0" t="0" r="r" b="b"/>
                    <a:pathLst>
                      <a:path w="1231" h="46">
                        <a:moveTo>
                          <a:pt x="6" y="8"/>
                        </a:moveTo>
                        <a:lnTo>
                          <a:pt x="36" y="11"/>
                        </a:lnTo>
                        <a:lnTo>
                          <a:pt x="66" y="14"/>
                        </a:lnTo>
                        <a:lnTo>
                          <a:pt x="96" y="16"/>
                        </a:lnTo>
                        <a:lnTo>
                          <a:pt x="124" y="18"/>
                        </a:lnTo>
                        <a:lnTo>
                          <a:pt x="154" y="20"/>
                        </a:lnTo>
                        <a:lnTo>
                          <a:pt x="183" y="23"/>
                        </a:lnTo>
                        <a:lnTo>
                          <a:pt x="213" y="24"/>
                        </a:lnTo>
                        <a:lnTo>
                          <a:pt x="242" y="26"/>
                        </a:lnTo>
                        <a:lnTo>
                          <a:pt x="271" y="27"/>
                        </a:lnTo>
                        <a:lnTo>
                          <a:pt x="300" y="28"/>
                        </a:lnTo>
                        <a:lnTo>
                          <a:pt x="328" y="28"/>
                        </a:lnTo>
                        <a:lnTo>
                          <a:pt x="357" y="30"/>
                        </a:lnTo>
                        <a:lnTo>
                          <a:pt x="385" y="31"/>
                        </a:lnTo>
                        <a:lnTo>
                          <a:pt x="414" y="31"/>
                        </a:lnTo>
                        <a:lnTo>
                          <a:pt x="442" y="31"/>
                        </a:lnTo>
                        <a:lnTo>
                          <a:pt x="471" y="31"/>
                        </a:lnTo>
                        <a:lnTo>
                          <a:pt x="499" y="31"/>
                        </a:lnTo>
                        <a:lnTo>
                          <a:pt x="528" y="31"/>
                        </a:lnTo>
                        <a:lnTo>
                          <a:pt x="557" y="31"/>
                        </a:lnTo>
                        <a:lnTo>
                          <a:pt x="585" y="31"/>
                        </a:lnTo>
                        <a:lnTo>
                          <a:pt x="614" y="30"/>
                        </a:lnTo>
                        <a:lnTo>
                          <a:pt x="643" y="30"/>
                        </a:lnTo>
                        <a:lnTo>
                          <a:pt x="671" y="28"/>
                        </a:lnTo>
                        <a:lnTo>
                          <a:pt x="699" y="28"/>
                        </a:lnTo>
                        <a:lnTo>
                          <a:pt x="729" y="27"/>
                        </a:lnTo>
                        <a:lnTo>
                          <a:pt x="758" y="26"/>
                        </a:lnTo>
                        <a:lnTo>
                          <a:pt x="787" y="26"/>
                        </a:lnTo>
                        <a:lnTo>
                          <a:pt x="816" y="25"/>
                        </a:lnTo>
                        <a:lnTo>
                          <a:pt x="846" y="24"/>
                        </a:lnTo>
                        <a:lnTo>
                          <a:pt x="875" y="24"/>
                        </a:lnTo>
                        <a:lnTo>
                          <a:pt x="904" y="23"/>
                        </a:lnTo>
                        <a:lnTo>
                          <a:pt x="934" y="22"/>
                        </a:lnTo>
                        <a:lnTo>
                          <a:pt x="1231" y="0"/>
                        </a:lnTo>
                        <a:lnTo>
                          <a:pt x="1231" y="22"/>
                        </a:lnTo>
                        <a:lnTo>
                          <a:pt x="990" y="34"/>
                        </a:lnTo>
                        <a:lnTo>
                          <a:pt x="959" y="37"/>
                        </a:lnTo>
                        <a:lnTo>
                          <a:pt x="928" y="38"/>
                        </a:lnTo>
                        <a:lnTo>
                          <a:pt x="896" y="40"/>
                        </a:lnTo>
                        <a:lnTo>
                          <a:pt x="865" y="41"/>
                        </a:lnTo>
                        <a:lnTo>
                          <a:pt x="834" y="42"/>
                        </a:lnTo>
                        <a:lnTo>
                          <a:pt x="803" y="43"/>
                        </a:lnTo>
                        <a:lnTo>
                          <a:pt x="772" y="45"/>
                        </a:lnTo>
                        <a:lnTo>
                          <a:pt x="741" y="45"/>
                        </a:lnTo>
                        <a:lnTo>
                          <a:pt x="711" y="46"/>
                        </a:lnTo>
                        <a:lnTo>
                          <a:pt x="680" y="46"/>
                        </a:lnTo>
                        <a:lnTo>
                          <a:pt x="649" y="46"/>
                        </a:lnTo>
                        <a:lnTo>
                          <a:pt x="619" y="46"/>
                        </a:lnTo>
                        <a:lnTo>
                          <a:pt x="588" y="46"/>
                        </a:lnTo>
                        <a:lnTo>
                          <a:pt x="557" y="46"/>
                        </a:lnTo>
                        <a:lnTo>
                          <a:pt x="527" y="46"/>
                        </a:lnTo>
                        <a:lnTo>
                          <a:pt x="495" y="45"/>
                        </a:lnTo>
                        <a:lnTo>
                          <a:pt x="464" y="45"/>
                        </a:lnTo>
                        <a:lnTo>
                          <a:pt x="434" y="45"/>
                        </a:lnTo>
                        <a:lnTo>
                          <a:pt x="403" y="43"/>
                        </a:lnTo>
                        <a:lnTo>
                          <a:pt x="372" y="43"/>
                        </a:lnTo>
                        <a:lnTo>
                          <a:pt x="342" y="42"/>
                        </a:lnTo>
                        <a:lnTo>
                          <a:pt x="311" y="42"/>
                        </a:lnTo>
                        <a:lnTo>
                          <a:pt x="280" y="41"/>
                        </a:lnTo>
                        <a:lnTo>
                          <a:pt x="250" y="40"/>
                        </a:lnTo>
                        <a:lnTo>
                          <a:pt x="219" y="40"/>
                        </a:lnTo>
                        <a:lnTo>
                          <a:pt x="188" y="40"/>
                        </a:lnTo>
                        <a:lnTo>
                          <a:pt x="157" y="39"/>
                        </a:lnTo>
                        <a:lnTo>
                          <a:pt x="126" y="39"/>
                        </a:lnTo>
                        <a:lnTo>
                          <a:pt x="95" y="38"/>
                        </a:lnTo>
                        <a:lnTo>
                          <a:pt x="63" y="38"/>
                        </a:lnTo>
                        <a:lnTo>
                          <a:pt x="32" y="38"/>
                        </a:lnTo>
                        <a:lnTo>
                          <a:pt x="1" y="38"/>
                        </a:lnTo>
                        <a:lnTo>
                          <a:pt x="1" y="33"/>
                        </a:lnTo>
                        <a:lnTo>
                          <a:pt x="0" y="23"/>
                        </a:lnTo>
                        <a:lnTo>
                          <a:pt x="1" y="12"/>
                        </a:lnTo>
                        <a:lnTo>
                          <a:pt x="6" y="8"/>
                        </a:lnTo>
                        <a:close/>
                      </a:path>
                    </a:pathLst>
                  </a:custGeom>
                  <a:solidFill>
                    <a:srgbClr val="827589"/>
                  </a:solidFill>
                  <a:ln w="9525">
                    <a:noFill/>
                    <a:round/>
                    <a:headEnd/>
                    <a:tailEnd/>
                  </a:ln>
                </p:spPr>
                <p:txBody>
                  <a:bodyPr/>
                  <a:lstStyle/>
                  <a:p>
                    <a:endParaRPr lang="en-US" sz="3200" b="1">
                      <a:latin typeface="Calibri" pitchFamily="34" charset="0"/>
                    </a:endParaRPr>
                  </a:p>
                </p:txBody>
              </p:sp>
              <p:sp>
                <p:nvSpPr>
                  <p:cNvPr id="74797" name="Freeform 45"/>
                  <p:cNvSpPr>
                    <a:spLocks/>
                  </p:cNvSpPr>
                  <p:nvPr/>
                </p:nvSpPr>
                <p:spPr bwMode="auto">
                  <a:xfrm>
                    <a:off x="2609" y="2169"/>
                    <a:ext cx="492" cy="29"/>
                  </a:xfrm>
                  <a:custGeom>
                    <a:avLst/>
                    <a:gdLst/>
                    <a:ahLst/>
                    <a:cxnLst>
                      <a:cxn ang="0">
                        <a:pos x="0" y="46"/>
                      </a:cxn>
                      <a:cxn ang="0">
                        <a:pos x="63" y="50"/>
                      </a:cxn>
                      <a:cxn ang="0">
                        <a:pos x="128" y="52"/>
                      </a:cxn>
                      <a:cxn ang="0">
                        <a:pos x="193" y="55"/>
                      </a:cxn>
                      <a:cxn ang="0">
                        <a:pos x="259" y="56"/>
                      </a:cxn>
                      <a:cxn ang="0">
                        <a:pos x="326" y="58"/>
                      </a:cxn>
                      <a:cxn ang="0">
                        <a:pos x="391" y="58"/>
                      </a:cxn>
                      <a:cxn ang="0">
                        <a:pos x="457" y="59"/>
                      </a:cxn>
                      <a:cxn ang="0">
                        <a:pos x="523" y="58"/>
                      </a:cxn>
                      <a:cxn ang="0">
                        <a:pos x="587" y="57"/>
                      </a:cxn>
                      <a:cxn ang="0">
                        <a:pos x="649" y="56"/>
                      </a:cxn>
                      <a:cxn ang="0">
                        <a:pos x="711" y="53"/>
                      </a:cxn>
                      <a:cxn ang="0">
                        <a:pos x="770" y="50"/>
                      </a:cxn>
                      <a:cxn ang="0">
                        <a:pos x="828" y="46"/>
                      </a:cxn>
                      <a:cxn ang="0">
                        <a:pos x="882" y="42"/>
                      </a:cxn>
                      <a:cxn ang="0">
                        <a:pos x="935" y="36"/>
                      </a:cxn>
                      <a:cxn ang="0">
                        <a:pos x="984" y="30"/>
                      </a:cxn>
                      <a:cxn ang="0">
                        <a:pos x="933" y="18"/>
                      </a:cxn>
                      <a:cxn ang="0">
                        <a:pos x="882" y="22"/>
                      </a:cxn>
                      <a:cxn ang="0">
                        <a:pos x="830" y="25"/>
                      </a:cxn>
                      <a:cxn ang="0">
                        <a:pos x="777" y="27"/>
                      </a:cxn>
                      <a:cxn ang="0">
                        <a:pos x="723" y="29"/>
                      </a:cxn>
                      <a:cxn ang="0">
                        <a:pos x="668" y="30"/>
                      </a:cxn>
                      <a:cxn ang="0">
                        <a:pos x="613" y="30"/>
                      </a:cxn>
                      <a:cxn ang="0">
                        <a:pos x="556" y="32"/>
                      </a:cxn>
                      <a:cxn ang="0">
                        <a:pos x="500" y="30"/>
                      </a:cxn>
                      <a:cxn ang="0">
                        <a:pos x="442" y="30"/>
                      </a:cxn>
                      <a:cxn ang="0">
                        <a:pos x="386" y="29"/>
                      </a:cxn>
                      <a:cxn ang="0">
                        <a:pos x="328" y="29"/>
                      </a:cxn>
                      <a:cxn ang="0">
                        <a:pos x="270" y="28"/>
                      </a:cxn>
                      <a:cxn ang="0">
                        <a:pos x="213" y="27"/>
                      </a:cxn>
                      <a:cxn ang="0">
                        <a:pos x="155" y="27"/>
                      </a:cxn>
                      <a:cxn ang="0">
                        <a:pos x="99" y="26"/>
                      </a:cxn>
                      <a:cxn ang="0">
                        <a:pos x="42" y="26"/>
                      </a:cxn>
                    </a:cxnLst>
                    <a:rect l="0" t="0" r="r" b="b"/>
                    <a:pathLst>
                      <a:path w="984" h="59">
                        <a:moveTo>
                          <a:pt x="4" y="18"/>
                        </a:moveTo>
                        <a:lnTo>
                          <a:pt x="0" y="46"/>
                        </a:lnTo>
                        <a:lnTo>
                          <a:pt x="31" y="48"/>
                        </a:lnTo>
                        <a:lnTo>
                          <a:pt x="63" y="50"/>
                        </a:lnTo>
                        <a:lnTo>
                          <a:pt x="95" y="51"/>
                        </a:lnTo>
                        <a:lnTo>
                          <a:pt x="128" y="52"/>
                        </a:lnTo>
                        <a:lnTo>
                          <a:pt x="161" y="53"/>
                        </a:lnTo>
                        <a:lnTo>
                          <a:pt x="193" y="55"/>
                        </a:lnTo>
                        <a:lnTo>
                          <a:pt x="227" y="56"/>
                        </a:lnTo>
                        <a:lnTo>
                          <a:pt x="259" y="56"/>
                        </a:lnTo>
                        <a:lnTo>
                          <a:pt x="292" y="57"/>
                        </a:lnTo>
                        <a:lnTo>
                          <a:pt x="326" y="58"/>
                        </a:lnTo>
                        <a:lnTo>
                          <a:pt x="359" y="58"/>
                        </a:lnTo>
                        <a:lnTo>
                          <a:pt x="391" y="58"/>
                        </a:lnTo>
                        <a:lnTo>
                          <a:pt x="425" y="59"/>
                        </a:lnTo>
                        <a:lnTo>
                          <a:pt x="457" y="59"/>
                        </a:lnTo>
                        <a:lnTo>
                          <a:pt x="490" y="58"/>
                        </a:lnTo>
                        <a:lnTo>
                          <a:pt x="523" y="58"/>
                        </a:lnTo>
                        <a:lnTo>
                          <a:pt x="555" y="58"/>
                        </a:lnTo>
                        <a:lnTo>
                          <a:pt x="587" y="57"/>
                        </a:lnTo>
                        <a:lnTo>
                          <a:pt x="618" y="57"/>
                        </a:lnTo>
                        <a:lnTo>
                          <a:pt x="649" y="56"/>
                        </a:lnTo>
                        <a:lnTo>
                          <a:pt x="681" y="55"/>
                        </a:lnTo>
                        <a:lnTo>
                          <a:pt x="711" y="53"/>
                        </a:lnTo>
                        <a:lnTo>
                          <a:pt x="742" y="52"/>
                        </a:lnTo>
                        <a:lnTo>
                          <a:pt x="770" y="50"/>
                        </a:lnTo>
                        <a:lnTo>
                          <a:pt x="799" y="49"/>
                        </a:lnTo>
                        <a:lnTo>
                          <a:pt x="828" y="46"/>
                        </a:lnTo>
                        <a:lnTo>
                          <a:pt x="856" y="44"/>
                        </a:lnTo>
                        <a:lnTo>
                          <a:pt x="882" y="42"/>
                        </a:lnTo>
                        <a:lnTo>
                          <a:pt x="909" y="40"/>
                        </a:lnTo>
                        <a:lnTo>
                          <a:pt x="935" y="36"/>
                        </a:lnTo>
                        <a:lnTo>
                          <a:pt x="959" y="34"/>
                        </a:lnTo>
                        <a:lnTo>
                          <a:pt x="984" y="30"/>
                        </a:lnTo>
                        <a:lnTo>
                          <a:pt x="971" y="0"/>
                        </a:lnTo>
                        <a:lnTo>
                          <a:pt x="933" y="18"/>
                        </a:lnTo>
                        <a:lnTo>
                          <a:pt x="908" y="20"/>
                        </a:lnTo>
                        <a:lnTo>
                          <a:pt x="882" y="22"/>
                        </a:lnTo>
                        <a:lnTo>
                          <a:pt x="857" y="23"/>
                        </a:lnTo>
                        <a:lnTo>
                          <a:pt x="830" y="25"/>
                        </a:lnTo>
                        <a:lnTo>
                          <a:pt x="804" y="26"/>
                        </a:lnTo>
                        <a:lnTo>
                          <a:pt x="777" y="27"/>
                        </a:lnTo>
                        <a:lnTo>
                          <a:pt x="750" y="28"/>
                        </a:lnTo>
                        <a:lnTo>
                          <a:pt x="723" y="29"/>
                        </a:lnTo>
                        <a:lnTo>
                          <a:pt x="696" y="30"/>
                        </a:lnTo>
                        <a:lnTo>
                          <a:pt x="668" y="30"/>
                        </a:lnTo>
                        <a:lnTo>
                          <a:pt x="640" y="30"/>
                        </a:lnTo>
                        <a:lnTo>
                          <a:pt x="613" y="30"/>
                        </a:lnTo>
                        <a:lnTo>
                          <a:pt x="585" y="32"/>
                        </a:lnTo>
                        <a:lnTo>
                          <a:pt x="556" y="32"/>
                        </a:lnTo>
                        <a:lnTo>
                          <a:pt x="528" y="32"/>
                        </a:lnTo>
                        <a:lnTo>
                          <a:pt x="500" y="30"/>
                        </a:lnTo>
                        <a:lnTo>
                          <a:pt x="471" y="30"/>
                        </a:lnTo>
                        <a:lnTo>
                          <a:pt x="442" y="30"/>
                        </a:lnTo>
                        <a:lnTo>
                          <a:pt x="414" y="30"/>
                        </a:lnTo>
                        <a:lnTo>
                          <a:pt x="386" y="29"/>
                        </a:lnTo>
                        <a:lnTo>
                          <a:pt x="357" y="29"/>
                        </a:lnTo>
                        <a:lnTo>
                          <a:pt x="328" y="29"/>
                        </a:lnTo>
                        <a:lnTo>
                          <a:pt x="299" y="28"/>
                        </a:lnTo>
                        <a:lnTo>
                          <a:pt x="270" y="28"/>
                        </a:lnTo>
                        <a:lnTo>
                          <a:pt x="242" y="27"/>
                        </a:lnTo>
                        <a:lnTo>
                          <a:pt x="213" y="27"/>
                        </a:lnTo>
                        <a:lnTo>
                          <a:pt x="184" y="27"/>
                        </a:lnTo>
                        <a:lnTo>
                          <a:pt x="155" y="27"/>
                        </a:lnTo>
                        <a:lnTo>
                          <a:pt x="128" y="26"/>
                        </a:lnTo>
                        <a:lnTo>
                          <a:pt x="99" y="26"/>
                        </a:lnTo>
                        <a:lnTo>
                          <a:pt x="70" y="26"/>
                        </a:lnTo>
                        <a:lnTo>
                          <a:pt x="42" y="26"/>
                        </a:lnTo>
                        <a:lnTo>
                          <a:pt x="4" y="18"/>
                        </a:lnTo>
                        <a:close/>
                      </a:path>
                    </a:pathLst>
                  </a:custGeom>
                  <a:solidFill>
                    <a:srgbClr val="DBC4AF"/>
                  </a:solidFill>
                  <a:ln w="9525">
                    <a:noFill/>
                    <a:round/>
                    <a:headEnd/>
                    <a:tailEnd/>
                  </a:ln>
                </p:spPr>
                <p:txBody>
                  <a:bodyPr/>
                  <a:lstStyle/>
                  <a:p>
                    <a:endParaRPr lang="en-US" sz="3200" b="1">
                      <a:latin typeface="Calibri" pitchFamily="34" charset="0"/>
                    </a:endParaRPr>
                  </a:p>
                </p:txBody>
              </p:sp>
              <p:sp>
                <p:nvSpPr>
                  <p:cNvPr id="74798" name="Freeform 46"/>
                  <p:cNvSpPr>
                    <a:spLocks/>
                  </p:cNvSpPr>
                  <p:nvPr/>
                </p:nvSpPr>
                <p:spPr bwMode="auto">
                  <a:xfrm>
                    <a:off x="2721" y="2243"/>
                    <a:ext cx="273" cy="53"/>
                  </a:xfrm>
                  <a:custGeom>
                    <a:avLst/>
                    <a:gdLst/>
                    <a:ahLst/>
                    <a:cxnLst>
                      <a:cxn ang="0">
                        <a:pos x="0" y="35"/>
                      </a:cxn>
                      <a:cxn ang="0">
                        <a:pos x="5" y="81"/>
                      </a:cxn>
                      <a:cxn ang="0">
                        <a:pos x="59" y="102"/>
                      </a:cxn>
                      <a:cxn ang="0">
                        <a:pos x="500" y="106"/>
                      </a:cxn>
                      <a:cxn ang="0">
                        <a:pos x="546" y="68"/>
                      </a:cxn>
                      <a:cxn ang="0">
                        <a:pos x="546" y="0"/>
                      </a:cxn>
                      <a:cxn ang="0">
                        <a:pos x="405" y="5"/>
                      </a:cxn>
                      <a:cxn ang="0">
                        <a:pos x="203" y="5"/>
                      </a:cxn>
                      <a:cxn ang="0">
                        <a:pos x="8" y="5"/>
                      </a:cxn>
                      <a:cxn ang="0">
                        <a:pos x="0" y="35"/>
                      </a:cxn>
                    </a:cxnLst>
                    <a:rect l="0" t="0" r="r" b="b"/>
                    <a:pathLst>
                      <a:path w="546" h="106">
                        <a:moveTo>
                          <a:pt x="0" y="35"/>
                        </a:moveTo>
                        <a:lnTo>
                          <a:pt x="5" y="81"/>
                        </a:lnTo>
                        <a:lnTo>
                          <a:pt x="59" y="102"/>
                        </a:lnTo>
                        <a:lnTo>
                          <a:pt x="500" y="106"/>
                        </a:lnTo>
                        <a:lnTo>
                          <a:pt x="546" y="68"/>
                        </a:lnTo>
                        <a:lnTo>
                          <a:pt x="546" y="0"/>
                        </a:lnTo>
                        <a:lnTo>
                          <a:pt x="405" y="5"/>
                        </a:lnTo>
                        <a:lnTo>
                          <a:pt x="203" y="5"/>
                        </a:lnTo>
                        <a:lnTo>
                          <a:pt x="8" y="5"/>
                        </a:lnTo>
                        <a:lnTo>
                          <a:pt x="0" y="35"/>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4799" name="Freeform 47"/>
                  <p:cNvSpPr>
                    <a:spLocks/>
                  </p:cNvSpPr>
                  <p:nvPr/>
                </p:nvSpPr>
                <p:spPr bwMode="auto">
                  <a:xfrm>
                    <a:off x="2721" y="2243"/>
                    <a:ext cx="273" cy="50"/>
                  </a:xfrm>
                  <a:custGeom>
                    <a:avLst/>
                    <a:gdLst/>
                    <a:ahLst/>
                    <a:cxnLst>
                      <a:cxn ang="0">
                        <a:pos x="1" y="44"/>
                      </a:cxn>
                      <a:cxn ang="0">
                        <a:pos x="4" y="64"/>
                      </a:cxn>
                      <a:cxn ang="0">
                        <a:pos x="12" y="78"/>
                      </a:cxn>
                      <a:cxn ang="0">
                        <a:pos x="26" y="84"/>
                      </a:cxn>
                      <a:cxn ang="0">
                        <a:pos x="38" y="89"/>
                      </a:cxn>
                      <a:cxn ang="0">
                        <a:pos x="52" y="94"/>
                      </a:cxn>
                      <a:cxn ang="0">
                        <a:pos x="87" y="97"/>
                      </a:cxn>
                      <a:cxn ang="0">
                        <a:pos x="142" y="98"/>
                      </a:cxn>
                      <a:cxn ang="0">
                        <a:pos x="197" y="98"/>
                      </a:cxn>
                      <a:cxn ang="0">
                        <a:pos x="252" y="98"/>
                      </a:cxn>
                      <a:cxn ang="0">
                        <a:pos x="308" y="99"/>
                      </a:cxn>
                      <a:cxn ang="0">
                        <a:pos x="363" y="99"/>
                      </a:cxn>
                      <a:cxn ang="0">
                        <a:pos x="417" y="99"/>
                      </a:cxn>
                      <a:cxn ang="0">
                        <a:pos x="473" y="100"/>
                      </a:cxn>
                      <a:cxn ang="0">
                        <a:pos x="506" y="96"/>
                      </a:cxn>
                      <a:cxn ang="0">
                        <a:pos x="517" y="86"/>
                      </a:cxn>
                      <a:cxn ang="0">
                        <a:pos x="529" y="78"/>
                      </a:cxn>
                      <a:cxn ang="0">
                        <a:pos x="541" y="69"/>
                      </a:cxn>
                      <a:cxn ang="0">
                        <a:pos x="546" y="48"/>
                      </a:cxn>
                      <a:cxn ang="0">
                        <a:pos x="546" y="16"/>
                      </a:cxn>
                      <a:cxn ang="0">
                        <a:pos x="528" y="0"/>
                      </a:cxn>
                      <a:cxn ang="0">
                        <a:pos x="493" y="1"/>
                      </a:cxn>
                      <a:cxn ang="0">
                        <a:pos x="458" y="2"/>
                      </a:cxn>
                      <a:cxn ang="0">
                        <a:pos x="423" y="3"/>
                      </a:cxn>
                      <a:cxn ang="0">
                        <a:pos x="392" y="5"/>
                      </a:cxn>
                      <a:cxn ang="0">
                        <a:pos x="367" y="5"/>
                      </a:cxn>
                      <a:cxn ang="0">
                        <a:pos x="341" y="5"/>
                      </a:cxn>
                      <a:cxn ang="0">
                        <a:pos x="316" y="5"/>
                      </a:cxn>
                      <a:cxn ang="0">
                        <a:pos x="292" y="5"/>
                      </a:cxn>
                      <a:cxn ang="0">
                        <a:pos x="266" y="5"/>
                      </a:cxn>
                      <a:cxn ang="0">
                        <a:pos x="241" y="5"/>
                      </a:cxn>
                      <a:cxn ang="0">
                        <a:pos x="216" y="5"/>
                      </a:cxn>
                      <a:cxn ang="0">
                        <a:pos x="190" y="5"/>
                      </a:cxn>
                      <a:cxn ang="0">
                        <a:pos x="166" y="5"/>
                      </a:cxn>
                      <a:cxn ang="0">
                        <a:pos x="142" y="5"/>
                      </a:cxn>
                      <a:cxn ang="0">
                        <a:pos x="118" y="5"/>
                      </a:cxn>
                      <a:cxn ang="0">
                        <a:pos x="93" y="5"/>
                      </a:cxn>
                      <a:cxn ang="0">
                        <a:pos x="69" y="5"/>
                      </a:cxn>
                      <a:cxn ang="0">
                        <a:pos x="45" y="5"/>
                      </a:cxn>
                      <a:cxn ang="0">
                        <a:pos x="21" y="5"/>
                      </a:cxn>
                      <a:cxn ang="0">
                        <a:pos x="6" y="11"/>
                      </a:cxn>
                      <a:cxn ang="0">
                        <a:pos x="2" y="25"/>
                      </a:cxn>
                    </a:cxnLst>
                    <a:rect l="0" t="0" r="r" b="b"/>
                    <a:pathLst>
                      <a:path w="546" h="100">
                        <a:moveTo>
                          <a:pt x="0" y="32"/>
                        </a:moveTo>
                        <a:lnTo>
                          <a:pt x="1" y="44"/>
                        </a:lnTo>
                        <a:lnTo>
                          <a:pt x="2" y="54"/>
                        </a:lnTo>
                        <a:lnTo>
                          <a:pt x="4" y="64"/>
                        </a:lnTo>
                        <a:lnTo>
                          <a:pt x="5" y="76"/>
                        </a:lnTo>
                        <a:lnTo>
                          <a:pt x="12" y="78"/>
                        </a:lnTo>
                        <a:lnTo>
                          <a:pt x="19" y="81"/>
                        </a:lnTo>
                        <a:lnTo>
                          <a:pt x="26" y="84"/>
                        </a:lnTo>
                        <a:lnTo>
                          <a:pt x="32" y="86"/>
                        </a:lnTo>
                        <a:lnTo>
                          <a:pt x="38" y="89"/>
                        </a:lnTo>
                        <a:lnTo>
                          <a:pt x="45" y="91"/>
                        </a:lnTo>
                        <a:lnTo>
                          <a:pt x="52" y="94"/>
                        </a:lnTo>
                        <a:lnTo>
                          <a:pt x="59" y="97"/>
                        </a:lnTo>
                        <a:lnTo>
                          <a:pt x="87" y="97"/>
                        </a:lnTo>
                        <a:lnTo>
                          <a:pt x="114" y="97"/>
                        </a:lnTo>
                        <a:lnTo>
                          <a:pt x="142" y="98"/>
                        </a:lnTo>
                        <a:lnTo>
                          <a:pt x="170" y="98"/>
                        </a:lnTo>
                        <a:lnTo>
                          <a:pt x="197" y="98"/>
                        </a:lnTo>
                        <a:lnTo>
                          <a:pt x="225" y="98"/>
                        </a:lnTo>
                        <a:lnTo>
                          <a:pt x="252" y="98"/>
                        </a:lnTo>
                        <a:lnTo>
                          <a:pt x="280" y="98"/>
                        </a:lnTo>
                        <a:lnTo>
                          <a:pt x="308" y="99"/>
                        </a:lnTo>
                        <a:lnTo>
                          <a:pt x="335" y="99"/>
                        </a:lnTo>
                        <a:lnTo>
                          <a:pt x="363" y="99"/>
                        </a:lnTo>
                        <a:lnTo>
                          <a:pt x="391" y="99"/>
                        </a:lnTo>
                        <a:lnTo>
                          <a:pt x="417" y="99"/>
                        </a:lnTo>
                        <a:lnTo>
                          <a:pt x="445" y="100"/>
                        </a:lnTo>
                        <a:lnTo>
                          <a:pt x="473" y="100"/>
                        </a:lnTo>
                        <a:lnTo>
                          <a:pt x="500" y="100"/>
                        </a:lnTo>
                        <a:lnTo>
                          <a:pt x="506" y="96"/>
                        </a:lnTo>
                        <a:lnTo>
                          <a:pt x="512" y="91"/>
                        </a:lnTo>
                        <a:lnTo>
                          <a:pt x="517" y="86"/>
                        </a:lnTo>
                        <a:lnTo>
                          <a:pt x="523" y="82"/>
                        </a:lnTo>
                        <a:lnTo>
                          <a:pt x="529" y="78"/>
                        </a:lnTo>
                        <a:lnTo>
                          <a:pt x="535" y="74"/>
                        </a:lnTo>
                        <a:lnTo>
                          <a:pt x="541" y="69"/>
                        </a:lnTo>
                        <a:lnTo>
                          <a:pt x="546" y="64"/>
                        </a:lnTo>
                        <a:lnTo>
                          <a:pt x="546" y="48"/>
                        </a:lnTo>
                        <a:lnTo>
                          <a:pt x="546" y="32"/>
                        </a:lnTo>
                        <a:lnTo>
                          <a:pt x="546" y="16"/>
                        </a:lnTo>
                        <a:lnTo>
                          <a:pt x="546" y="0"/>
                        </a:lnTo>
                        <a:lnTo>
                          <a:pt x="528" y="0"/>
                        </a:lnTo>
                        <a:lnTo>
                          <a:pt x="511" y="1"/>
                        </a:lnTo>
                        <a:lnTo>
                          <a:pt x="493" y="1"/>
                        </a:lnTo>
                        <a:lnTo>
                          <a:pt x="476" y="2"/>
                        </a:lnTo>
                        <a:lnTo>
                          <a:pt x="458" y="2"/>
                        </a:lnTo>
                        <a:lnTo>
                          <a:pt x="440" y="3"/>
                        </a:lnTo>
                        <a:lnTo>
                          <a:pt x="423" y="3"/>
                        </a:lnTo>
                        <a:lnTo>
                          <a:pt x="405" y="5"/>
                        </a:lnTo>
                        <a:lnTo>
                          <a:pt x="392" y="5"/>
                        </a:lnTo>
                        <a:lnTo>
                          <a:pt x="379" y="5"/>
                        </a:lnTo>
                        <a:lnTo>
                          <a:pt x="367" y="5"/>
                        </a:lnTo>
                        <a:lnTo>
                          <a:pt x="354" y="5"/>
                        </a:lnTo>
                        <a:lnTo>
                          <a:pt x="341" y="5"/>
                        </a:lnTo>
                        <a:lnTo>
                          <a:pt x="329" y="5"/>
                        </a:lnTo>
                        <a:lnTo>
                          <a:pt x="316" y="5"/>
                        </a:lnTo>
                        <a:lnTo>
                          <a:pt x="304" y="5"/>
                        </a:lnTo>
                        <a:lnTo>
                          <a:pt x="292" y="5"/>
                        </a:lnTo>
                        <a:lnTo>
                          <a:pt x="279" y="5"/>
                        </a:lnTo>
                        <a:lnTo>
                          <a:pt x="266" y="5"/>
                        </a:lnTo>
                        <a:lnTo>
                          <a:pt x="254" y="5"/>
                        </a:lnTo>
                        <a:lnTo>
                          <a:pt x="241" y="5"/>
                        </a:lnTo>
                        <a:lnTo>
                          <a:pt x="228" y="5"/>
                        </a:lnTo>
                        <a:lnTo>
                          <a:pt x="216" y="5"/>
                        </a:lnTo>
                        <a:lnTo>
                          <a:pt x="203" y="5"/>
                        </a:lnTo>
                        <a:lnTo>
                          <a:pt x="190" y="5"/>
                        </a:lnTo>
                        <a:lnTo>
                          <a:pt x="179" y="5"/>
                        </a:lnTo>
                        <a:lnTo>
                          <a:pt x="166" y="5"/>
                        </a:lnTo>
                        <a:lnTo>
                          <a:pt x="155" y="5"/>
                        </a:lnTo>
                        <a:lnTo>
                          <a:pt x="142" y="5"/>
                        </a:lnTo>
                        <a:lnTo>
                          <a:pt x="130" y="5"/>
                        </a:lnTo>
                        <a:lnTo>
                          <a:pt x="118" y="5"/>
                        </a:lnTo>
                        <a:lnTo>
                          <a:pt x="106" y="5"/>
                        </a:lnTo>
                        <a:lnTo>
                          <a:pt x="93" y="5"/>
                        </a:lnTo>
                        <a:lnTo>
                          <a:pt x="81" y="5"/>
                        </a:lnTo>
                        <a:lnTo>
                          <a:pt x="69" y="5"/>
                        </a:lnTo>
                        <a:lnTo>
                          <a:pt x="57" y="5"/>
                        </a:lnTo>
                        <a:lnTo>
                          <a:pt x="45" y="5"/>
                        </a:lnTo>
                        <a:lnTo>
                          <a:pt x="32" y="5"/>
                        </a:lnTo>
                        <a:lnTo>
                          <a:pt x="21" y="5"/>
                        </a:lnTo>
                        <a:lnTo>
                          <a:pt x="8" y="5"/>
                        </a:lnTo>
                        <a:lnTo>
                          <a:pt x="6" y="11"/>
                        </a:lnTo>
                        <a:lnTo>
                          <a:pt x="5" y="18"/>
                        </a:lnTo>
                        <a:lnTo>
                          <a:pt x="2" y="25"/>
                        </a:lnTo>
                        <a:lnTo>
                          <a:pt x="0" y="32"/>
                        </a:lnTo>
                        <a:close/>
                      </a:path>
                    </a:pathLst>
                  </a:custGeom>
                  <a:solidFill>
                    <a:srgbClr val="AD9172"/>
                  </a:solidFill>
                  <a:ln w="9525">
                    <a:noFill/>
                    <a:round/>
                    <a:headEnd/>
                    <a:tailEnd/>
                  </a:ln>
                </p:spPr>
                <p:txBody>
                  <a:bodyPr/>
                  <a:lstStyle/>
                  <a:p>
                    <a:endParaRPr lang="en-US" sz="3200" b="1">
                      <a:latin typeface="Calibri" pitchFamily="34" charset="0"/>
                    </a:endParaRPr>
                  </a:p>
                </p:txBody>
              </p:sp>
              <p:sp>
                <p:nvSpPr>
                  <p:cNvPr id="74800" name="Freeform 48"/>
                  <p:cNvSpPr>
                    <a:spLocks/>
                  </p:cNvSpPr>
                  <p:nvPr/>
                </p:nvSpPr>
                <p:spPr bwMode="auto">
                  <a:xfrm>
                    <a:off x="2721" y="2243"/>
                    <a:ext cx="273" cy="47"/>
                  </a:xfrm>
                  <a:custGeom>
                    <a:avLst/>
                    <a:gdLst/>
                    <a:ahLst/>
                    <a:cxnLst>
                      <a:cxn ang="0">
                        <a:pos x="1" y="40"/>
                      </a:cxn>
                      <a:cxn ang="0">
                        <a:pos x="4" y="61"/>
                      </a:cxn>
                      <a:cxn ang="0">
                        <a:pos x="12" y="74"/>
                      </a:cxn>
                      <a:cxn ang="0">
                        <a:pos x="26" y="78"/>
                      </a:cxn>
                      <a:cxn ang="0">
                        <a:pos x="38" y="83"/>
                      </a:cxn>
                      <a:cxn ang="0">
                        <a:pos x="52" y="87"/>
                      </a:cxn>
                      <a:cxn ang="0">
                        <a:pos x="87" y="90"/>
                      </a:cxn>
                      <a:cxn ang="0">
                        <a:pos x="142" y="91"/>
                      </a:cxn>
                      <a:cxn ang="0">
                        <a:pos x="197" y="91"/>
                      </a:cxn>
                      <a:cxn ang="0">
                        <a:pos x="252" y="92"/>
                      </a:cxn>
                      <a:cxn ang="0">
                        <a:pos x="308" y="92"/>
                      </a:cxn>
                      <a:cxn ang="0">
                        <a:pos x="363" y="93"/>
                      </a:cxn>
                      <a:cxn ang="0">
                        <a:pos x="417" y="93"/>
                      </a:cxn>
                      <a:cxn ang="0">
                        <a:pos x="473" y="94"/>
                      </a:cxn>
                      <a:cxn ang="0">
                        <a:pos x="506" y="90"/>
                      </a:cxn>
                      <a:cxn ang="0">
                        <a:pos x="517" y="82"/>
                      </a:cxn>
                      <a:cxn ang="0">
                        <a:pos x="529" y="73"/>
                      </a:cxn>
                      <a:cxn ang="0">
                        <a:pos x="541" y="64"/>
                      </a:cxn>
                      <a:cxn ang="0">
                        <a:pos x="546" y="45"/>
                      </a:cxn>
                      <a:cxn ang="0">
                        <a:pos x="546" y="15"/>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10"/>
                      </a:cxn>
                      <a:cxn ang="0">
                        <a:pos x="2" y="24"/>
                      </a:cxn>
                    </a:cxnLst>
                    <a:rect l="0" t="0" r="r" b="b"/>
                    <a:pathLst>
                      <a:path w="546" h="94">
                        <a:moveTo>
                          <a:pt x="0" y="30"/>
                        </a:moveTo>
                        <a:lnTo>
                          <a:pt x="1" y="40"/>
                        </a:lnTo>
                        <a:lnTo>
                          <a:pt x="2" y="51"/>
                        </a:lnTo>
                        <a:lnTo>
                          <a:pt x="4" y="61"/>
                        </a:lnTo>
                        <a:lnTo>
                          <a:pt x="5" y="71"/>
                        </a:lnTo>
                        <a:lnTo>
                          <a:pt x="12" y="74"/>
                        </a:lnTo>
                        <a:lnTo>
                          <a:pt x="19" y="76"/>
                        </a:lnTo>
                        <a:lnTo>
                          <a:pt x="26" y="78"/>
                        </a:lnTo>
                        <a:lnTo>
                          <a:pt x="32" y="81"/>
                        </a:lnTo>
                        <a:lnTo>
                          <a:pt x="38" y="83"/>
                        </a:lnTo>
                        <a:lnTo>
                          <a:pt x="45" y="85"/>
                        </a:lnTo>
                        <a:lnTo>
                          <a:pt x="52" y="87"/>
                        </a:lnTo>
                        <a:lnTo>
                          <a:pt x="59" y="90"/>
                        </a:lnTo>
                        <a:lnTo>
                          <a:pt x="87" y="90"/>
                        </a:lnTo>
                        <a:lnTo>
                          <a:pt x="114" y="90"/>
                        </a:lnTo>
                        <a:lnTo>
                          <a:pt x="142" y="91"/>
                        </a:lnTo>
                        <a:lnTo>
                          <a:pt x="170" y="91"/>
                        </a:lnTo>
                        <a:lnTo>
                          <a:pt x="197" y="91"/>
                        </a:lnTo>
                        <a:lnTo>
                          <a:pt x="225" y="91"/>
                        </a:lnTo>
                        <a:lnTo>
                          <a:pt x="252" y="92"/>
                        </a:lnTo>
                        <a:lnTo>
                          <a:pt x="280" y="92"/>
                        </a:lnTo>
                        <a:lnTo>
                          <a:pt x="308" y="92"/>
                        </a:lnTo>
                        <a:lnTo>
                          <a:pt x="335" y="93"/>
                        </a:lnTo>
                        <a:lnTo>
                          <a:pt x="363" y="93"/>
                        </a:lnTo>
                        <a:lnTo>
                          <a:pt x="391" y="93"/>
                        </a:lnTo>
                        <a:lnTo>
                          <a:pt x="417" y="93"/>
                        </a:lnTo>
                        <a:lnTo>
                          <a:pt x="445" y="94"/>
                        </a:lnTo>
                        <a:lnTo>
                          <a:pt x="473" y="94"/>
                        </a:lnTo>
                        <a:lnTo>
                          <a:pt x="500" y="94"/>
                        </a:lnTo>
                        <a:lnTo>
                          <a:pt x="506" y="90"/>
                        </a:lnTo>
                        <a:lnTo>
                          <a:pt x="512" y="85"/>
                        </a:lnTo>
                        <a:lnTo>
                          <a:pt x="517" y="82"/>
                        </a:lnTo>
                        <a:lnTo>
                          <a:pt x="523" y="77"/>
                        </a:lnTo>
                        <a:lnTo>
                          <a:pt x="529" y="73"/>
                        </a:lnTo>
                        <a:lnTo>
                          <a:pt x="535" y="68"/>
                        </a:lnTo>
                        <a:lnTo>
                          <a:pt x="541" y="64"/>
                        </a:lnTo>
                        <a:lnTo>
                          <a:pt x="546" y="60"/>
                        </a:lnTo>
                        <a:lnTo>
                          <a:pt x="546" y="45"/>
                        </a:lnTo>
                        <a:lnTo>
                          <a:pt x="546" y="30"/>
                        </a:lnTo>
                        <a:lnTo>
                          <a:pt x="546" y="15"/>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10"/>
                        </a:lnTo>
                        <a:lnTo>
                          <a:pt x="5" y="17"/>
                        </a:lnTo>
                        <a:lnTo>
                          <a:pt x="2" y="24"/>
                        </a:lnTo>
                        <a:lnTo>
                          <a:pt x="0" y="30"/>
                        </a:lnTo>
                        <a:close/>
                      </a:path>
                    </a:pathLst>
                  </a:custGeom>
                  <a:solidFill>
                    <a:srgbClr val="AF9677"/>
                  </a:solidFill>
                  <a:ln w="9525">
                    <a:noFill/>
                    <a:round/>
                    <a:headEnd/>
                    <a:tailEnd/>
                  </a:ln>
                </p:spPr>
                <p:txBody>
                  <a:bodyPr/>
                  <a:lstStyle/>
                  <a:p>
                    <a:endParaRPr lang="en-US" sz="3200" b="1">
                      <a:latin typeface="Calibri" pitchFamily="34" charset="0"/>
                    </a:endParaRPr>
                  </a:p>
                </p:txBody>
              </p:sp>
              <p:sp>
                <p:nvSpPr>
                  <p:cNvPr id="74801" name="Freeform 49"/>
                  <p:cNvSpPr>
                    <a:spLocks/>
                  </p:cNvSpPr>
                  <p:nvPr/>
                </p:nvSpPr>
                <p:spPr bwMode="auto">
                  <a:xfrm>
                    <a:off x="2721" y="2243"/>
                    <a:ext cx="273" cy="44"/>
                  </a:xfrm>
                  <a:custGeom>
                    <a:avLst/>
                    <a:gdLst/>
                    <a:ahLst/>
                    <a:cxnLst>
                      <a:cxn ang="0">
                        <a:pos x="1" y="38"/>
                      </a:cxn>
                      <a:cxn ang="0">
                        <a:pos x="4" y="58"/>
                      </a:cxn>
                      <a:cxn ang="0">
                        <a:pos x="12" y="69"/>
                      </a:cxn>
                      <a:cxn ang="0">
                        <a:pos x="26" y="74"/>
                      </a:cxn>
                      <a:cxn ang="0">
                        <a:pos x="38" y="77"/>
                      </a:cxn>
                      <a:cxn ang="0">
                        <a:pos x="52" y="82"/>
                      </a:cxn>
                      <a:cxn ang="0">
                        <a:pos x="87" y="84"/>
                      </a:cxn>
                      <a:cxn ang="0">
                        <a:pos x="142" y="85"/>
                      </a:cxn>
                      <a:cxn ang="0">
                        <a:pos x="197" y="85"/>
                      </a:cxn>
                      <a:cxn ang="0">
                        <a:pos x="252" y="85"/>
                      </a:cxn>
                      <a:cxn ang="0">
                        <a:pos x="308" y="86"/>
                      </a:cxn>
                      <a:cxn ang="0">
                        <a:pos x="363" y="86"/>
                      </a:cxn>
                      <a:cxn ang="0">
                        <a:pos x="417" y="86"/>
                      </a:cxn>
                      <a:cxn ang="0">
                        <a:pos x="473" y="87"/>
                      </a:cxn>
                      <a:cxn ang="0">
                        <a:pos x="506" y="84"/>
                      </a:cxn>
                      <a:cxn ang="0">
                        <a:pos x="517" y="76"/>
                      </a:cxn>
                      <a:cxn ang="0">
                        <a:pos x="529" y="68"/>
                      </a:cxn>
                      <a:cxn ang="0">
                        <a:pos x="541" y="60"/>
                      </a:cxn>
                      <a:cxn ang="0">
                        <a:pos x="546" y="43"/>
                      </a:cxn>
                      <a:cxn ang="0">
                        <a:pos x="546" y="14"/>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2"/>
                      </a:cxn>
                    </a:cxnLst>
                    <a:rect l="0" t="0" r="r" b="b"/>
                    <a:pathLst>
                      <a:path w="546" h="87">
                        <a:moveTo>
                          <a:pt x="0" y="28"/>
                        </a:moveTo>
                        <a:lnTo>
                          <a:pt x="1" y="38"/>
                        </a:lnTo>
                        <a:lnTo>
                          <a:pt x="2" y="47"/>
                        </a:lnTo>
                        <a:lnTo>
                          <a:pt x="4" y="58"/>
                        </a:lnTo>
                        <a:lnTo>
                          <a:pt x="5" y="67"/>
                        </a:lnTo>
                        <a:lnTo>
                          <a:pt x="12" y="69"/>
                        </a:lnTo>
                        <a:lnTo>
                          <a:pt x="19" y="71"/>
                        </a:lnTo>
                        <a:lnTo>
                          <a:pt x="26" y="74"/>
                        </a:lnTo>
                        <a:lnTo>
                          <a:pt x="32" y="75"/>
                        </a:lnTo>
                        <a:lnTo>
                          <a:pt x="38" y="77"/>
                        </a:lnTo>
                        <a:lnTo>
                          <a:pt x="45" y="79"/>
                        </a:lnTo>
                        <a:lnTo>
                          <a:pt x="52" y="82"/>
                        </a:lnTo>
                        <a:lnTo>
                          <a:pt x="59" y="84"/>
                        </a:lnTo>
                        <a:lnTo>
                          <a:pt x="87" y="84"/>
                        </a:lnTo>
                        <a:lnTo>
                          <a:pt x="114" y="84"/>
                        </a:lnTo>
                        <a:lnTo>
                          <a:pt x="142" y="85"/>
                        </a:lnTo>
                        <a:lnTo>
                          <a:pt x="170" y="85"/>
                        </a:lnTo>
                        <a:lnTo>
                          <a:pt x="197" y="85"/>
                        </a:lnTo>
                        <a:lnTo>
                          <a:pt x="225" y="85"/>
                        </a:lnTo>
                        <a:lnTo>
                          <a:pt x="252" y="85"/>
                        </a:lnTo>
                        <a:lnTo>
                          <a:pt x="280" y="85"/>
                        </a:lnTo>
                        <a:lnTo>
                          <a:pt x="308" y="86"/>
                        </a:lnTo>
                        <a:lnTo>
                          <a:pt x="335" y="86"/>
                        </a:lnTo>
                        <a:lnTo>
                          <a:pt x="363" y="86"/>
                        </a:lnTo>
                        <a:lnTo>
                          <a:pt x="391" y="86"/>
                        </a:lnTo>
                        <a:lnTo>
                          <a:pt x="417" y="86"/>
                        </a:lnTo>
                        <a:lnTo>
                          <a:pt x="445" y="87"/>
                        </a:lnTo>
                        <a:lnTo>
                          <a:pt x="473" y="87"/>
                        </a:lnTo>
                        <a:lnTo>
                          <a:pt x="500" y="87"/>
                        </a:lnTo>
                        <a:lnTo>
                          <a:pt x="506" y="84"/>
                        </a:lnTo>
                        <a:lnTo>
                          <a:pt x="512" y="79"/>
                        </a:lnTo>
                        <a:lnTo>
                          <a:pt x="517" y="76"/>
                        </a:lnTo>
                        <a:lnTo>
                          <a:pt x="523" y="71"/>
                        </a:lnTo>
                        <a:lnTo>
                          <a:pt x="529" y="68"/>
                        </a:lnTo>
                        <a:lnTo>
                          <a:pt x="535" y="64"/>
                        </a:lnTo>
                        <a:lnTo>
                          <a:pt x="541" y="60"/>
                        </a:lnTo>
                        <a:lnTo>
                          <a:pt x="546" y="56"/>
                        </a:lnTo>
                        <a:lnTo>
                          <a:pt x="546" y="43"/>
                        </a:lnTo>
                        <a:lnTo>
                          <a:pt x="546" y="28"/>
                        </a:lnTo>
                        <a:lnTo>
                          <a:pt x="546" y="14"/>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2"/>
                        </a:lnTo>
                        <a:lnTo>
                          <a:pt x="0" y="28"/>
                        </a:lnTo>
                        <a:close/>
                      </a:path>
                    </a:pathLst>
                  </a:custGeom>
                  <a:solidFill>
                    <a:srgbClr val="B2997C"/>
                  </a:solidFill>
                  <a:ln w="9525">
                    <a:noFill/>
                    <a:round/>
                    <a:headEnd/>
                    <a:tailEnd/>
                  </a:ln>
                </p:spPr>
                <p:txBody>
                  <a:bodyPr/>
                  <a:lstStyle/>
                  <a:p>
                    <a:endParaRPr lang="en-US" sz="3200" b="1">
                      <a:latin typeface="Calibri" pitchFamily="34" charset="0"/>
                    </a:endParaRPr>
                  </a:p>
                </p:txBody>
              </p:sp>
              <p:sp>
                <p:nvSpPr>
                  <p:cNvPr id="74802" name="Freeform 50"/>
                  <p:cNvSpPr>
                    <a:spLocks/>
                  </p:cNvSpPr>
                  <p:nvPr/>
                </p:nvSpPr>
                <p:spPr bwMode="auto">
                  <a:xfrm>
                    <a:off x="2721" y="2243"/>
                    <a:ext cx="273" cy="41"/>
                  </a:xfrm>
                  <a:custGeom>
                    <a:avLst/>
                    <a:gdLst/>
                    <a:ahLst/>
                    <a:cxnLst>
                      <a:cxn ang="0">
                        <a:pos x="1" y="36"/>
                      </a:cxn>
                      <a:cxn ang="0">
                        <a:pos x="4" y="53"/>
                      </a:cxn>
                      <a:cxn ang="0">
                        <a:pos x="12" y="64"/>
                      </a:cxn>
                      <a:cxn ang="0">
                        <a:pos x="26" y="68"/>
                      </a:cxn>
                      <a:cxn ang="0">
                        <a:pos x="38" y="73"/>
                      </a:cxn>
                      <a:cxn ang="0">
                        <a:pos x="52" y="76"/>
                      </a:cxn>
                      <a:cxn ang="0">
                        <a:pos x="87" y="78"/>
                      </a:cxn>
                      <a:cxn ang="0">
                        <a:pos x="142" y="79"/>
                      </a:cxn>
                      <a:cxn ang="0">
                        <a:pos x="197" y="79"/>
                      </a:cxn>
                      <a:cxn ang="0">
                        <a:pos x="252" y="79"/>
                      </a:cxn>
                      <a:cxn ang="0">
                        <a:pos x="308" y="81"/>
                      </a:cxn>
                      <a:cxn ang="0">
                        <a:pos x="363" y="81"/>
                      </a:cxn>
                      <a:cxn ang="0">
                        <a:pos x="417" y="81"/>
                      </a:cxn>
                      <a:cxn ang="0">
                        <a:pos x="473" y="82"/>
                      </a:cxn>
                      <a:cxn ang="0">
                        <a:pos x="506" y="78"/>
                      </a:cxn>
                      <a:cxn ang="0">
                        <a:pos x="517" y="70"/>
                      </a:cxn>
                      <a:cxn ang="0">
                        <a:pos x="529" y="63"/>
                      </a:cxn>
                      <a:cxn ang="0">
                        <a:pos x="541" y="55"/>
                      </a:cxn>
                      <a:cxn ang="0">
                        <a:pos x="546" y="39"/>
                      </a:cxn>
                      <a:cxn ang="0">
                        <a:pos x="546" y="13"/>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9"/>
                      </a:cxn>
                      <a:cxn ang="0">
                        <a:pos x="2" y="21"/>
                      </a:cxn>
                    </a:cxnLst>
                    <a:rect l="0" t="0" r="r" b="b"/>
                    <a:pathLst>
                      <a:path w="546" h="82">
                        <a:moveTo>
                          <a:pt x="0" y="26"/>
                        </a:moveTo>
                        <a:lnTo>
                          <a:pt x="1" y="36"/>
                        </a:lnTo>
                        <a:lnTo>
                          <a:pt x="2" y="44"/>
                        </a:lnTo>
                        <a:lnTo>
                          <a:pt x="4" y="53"/>
                        </a:lnTo>
                        <a:lnTo>
                          <a:pt x="5" y="62"/>
                        </a:lnTo>
                        <a:lnTo>
                          <a:pt x="12" y="64"/>
                        </a:lnTo>
                        <a:lnTo>
                          <a:pt x="19" y="67"/>
                        </a:lnTo>
                        <a:lnTo>
                          <a:pt x="26" y="68"/>
                        </a:lnTo>
                        <a:lnTo>
                          <a:pt x="32" y="70"/>
                        </a:lnTo>
                        <a:lnTo>
                          <a:pt x="38" y="73"/>
                        </a:lnTo>
                        <a:lnTo>
                          <a:pt x="45" y="74"/>
                        </a:lnTo>
                        <a:lnTo>
                          <a:pt x="52" y="76"/>
                        </a:lnTo>
                        <a:lnTo>
                          <a:pt x="59" y="78"/>
                        </a:lnTo>
                        <a:lnTo>
                          <a:pt x="87" y="78"/>
                        </a:lnTo>
                        <a:lnTo>
                          <a:pt x="114" y="78"/>
                        </a:lnTo>
                        <a:lnTo>
                          <a:pt x="142" y="79"/>
                        </a:lnTo>
                        <a:lnTo>
                          <a:pt x="170" y="79"/>
                        </a:lnTo>
                        <a:lnTo>
                          <a:pt x="197" y="79"/>
                        </a:lnTo>
                        <a:lnTo>
                          <a:pt x="225" y="79"/>
                        </a:lnTo>
                        <a:lnTo>
                          <a:pt x="252" y="79"/>
                        </a:lnTo>
                        <a:lnTo>
                          <a:pt x="280" y="79"/>
                        </a:lnTo>
                        <a:lnTo>
                          <a:pt x="308" y="81"/>
                        </a:lnTo>
                        <a:lnTo>
                          <a:pt x="335" y="81"/>
                        </a:lnTo>
                        <a:lnTo>
                          <a:pt x="363" y="81"/>
                        </a:lnTo>
                        <a:lnTo>
                          <a:pt x="391" y="81"/>
                        </a:lnTo>
                        <a:lnTo>
                          <a:pt x="417" y="81"/>
                        </a:lnTo>
                        <a:lnTo>
                          <a:pt x="445" y="82"/>
                        </a:lnTo>
                        <a:lnTo>
                          <a:pt x="473" y="82"/>
                        </a:lnTo>
                        <a:lnTo>
                          <a:pt x="500" y="82"/>
                        </a:lnTo>
                        <a:lnTo>
                          <a:pt x="506" y="78"/>
                        </a:lnTo>
                        <a:lnTo>
                          <a:pt x="512" y="74"/>
                        </a:lnTo>
                        <a:lnTo>
                          <a:pt x="517" y="70"/>
                        </a:lnTo>
                        <a:lnTo>
                          <a:pt x="523" y="67"/>
                        </a:lnTo>
                        <a:lnTo>
                          <a:pt x="529" y="63"/>
                        </a:lnTo>
                        <a:lnTo>
                          <a:pt x="535" y="60"/>
                        </a:lnTo>
                        <a:lnTo>
                          <a:pt x="541" y="55"/>
                        </a:lnTo>
                        <a:lnTo>
                          <a:pt x="546" y="52"/>
                        </a:lnTo>
                        <a:lnTo>
                          <a:pt x="546" y="39"/>
                        </a:lnTo>
                        <a:lnTo>
                          <a:pt x="546" y="25"/>
                        </a:lnTo>
                        <a:lnTo>
                          <a:pt x="546" y="13"/>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9"/>
                        </a:lnTo>
                        <a:lnTo>
                          <a:pt x="5" y="15"/>
                        </a:lnTo>
                        <a:lnTo>
                          <a:pt x="2" y="21"/>
                        </a:lnTo>
                        <a:lnTo>
                          <a:pt x="0" y="26"/>
                        </a:lnTo>
                        <a:close/>
                      </a:path>
                    </a:pathLst>
                  </a:custGeom>
                  <a:solidFill>
                    <a:srgbClr val="B59E82"/>
                  </a:solidFill>
                  <a:ln w="9525">
                    <a:noFill/>
                    <a:round/>
                    <a:headEnd/>
                    <a:tailEnd/>
                  </a:ln>
                </p:spPr>
                <p:txBody>
                  <a:bodyPr/>
                  <a:lstStyle/>
                  <a:p>
                    <a:endParaRPr lang="en-US" sz="3200" b="1">
                      <a:latin typeface="Calibri" pitchFamily="34" charset="0"/>
                    </a:endParaRPr>
                  </a:p>
                </p:txBody>
              </p:sp>
              <p:sp>
                <p:nvSpPr>
                  <p:cNvPr id="74803" name="Freeform 51"/>
                  <p:cNvSpPr>
                    <a:spLocks/>
                  </p:cNvSpPr>
                  <p:nvPr/>
                </p:nvSpPr>
                <p:spPr bwMode="auto">
                  <a:xfrm>
                    <a:off x="2721" y="2243"/>
                    <a:ext cx="273" cy="38"/>
                  </a:xfrm>
                  <a:custGeom>
                    <a:avLst/>
                    <a:gdLst/>
                    <a:ahLst/>
                    <a:cxnLst>
                      <a:cxn ang="0">
                        <a:pos x="1" y="32"/>
                      </a:cxn>
                      <a:cxn ang="0">
                        <a:pos x="4" y="49"/>
                      </a:cxn>
                      <a:cxn ang="0">
                        <a:pos x="12" y="60"/>
                      </a:cxn>
                      <a:cxn ang="0">
                        <a:pos x="26" y="63"/>
                      </a:cxn>
                      <a:cxn ang="0">
                        <a:pos x="38" y="67"/>
                      </a:cxn>
                      <a:cxn ang="0">
                        <a:pos x="52" y="70"/>
                      </a:cxn>
                      <a:cxn ang="0">
                        <a:pos x="87" y="73"/>
                      </a:cxn>
                      <a:cxn ang="0">
                        <a:pos x="142" y="74"/>
                      </a:cxn>
                      <a:cxn ang="0">
                        <a:pos x="197" y="74"/>
                      </a:cxn>
                      <a:cxn ang="0">
                        <a:pos x="252" y="74"/>
                      </a:cxn>
                      <a:cxn ang="0">
                        <a:pos x="308" y="75"/>
                      </a:cxn>
                      <a:cxn ang="0">
                        <a:pos x="363" y="75"/>
                      </a:cxn>
                      <a:cxn ang="0">
                        <a:pos x="417" y="75"/>
                      </a:cxn>
                      <a:cxn ang="0">
                        <a:pos x="473" y="76"/>
                      </a:cxn>
                      <a:cxn ang="0">
                        <a:pos x="506" y="73"/>
                      </a:cxn>
                      <a:cxn ang="0">
                        <a:pos x="517" y="66"/>
                      </a:cxn>
                      <a:cxn ang="0">
                        <a:pos x="529" y="59"/>
                      </a:cxn>
                      <a:cxn ang="0">
                        <a:pos x="541" y="52"/>
                      </a:cxn>
                      <a:cxn ang="0">
                        <a:pos x="546" y="36"/>
                      </a:cxn>
                      <a:cxn ang="0">
                        <a:pos x="546" y="11"/>
                      </a:cxn>
                      <a:cxn ang="0">
                        <a:pos x="528" y="0"/>
                      </a:cxn>
                      <a:cxn ang="0">
                        <a:pos x="493" y="1"/>
                      </a:cxn>
                      <a:cxn ang="0">
                        <a:pos x="458" y="2"/>
                      </a:cxn>
                      <a:cxn ang="0">
                        <a:pos x="423" y="3"/>
                      </a:cxn>
                      <a:cxn ang="0">
                        <a:pos x="392" y="3"/>
                      </a:cxn>
                      <a:cxn ang="0">
                        <a:pos x="367" y="3"/>
                      </a:cxn>
                      <a:cxn ang="0">
                        <a:pos x="341" y="3"/>
                      </a:cxn>
                      <a:cxn ang="0">
                        <a:pos x="316" y="3"/>
                      </a:cxn>
                      <a:cxn ang="0">
                        <a:pos x="292" y="3"/>
                      </a:cxn>
                      <a:cxn ang="0">
                        <a:pos x="266" y="3"/>
                      </a:cxn>
                      <a:cxn ang="0">
                        <a:pos x="241" y="3"/>
                      </a:cxn>
                      <a:cxn ang="0">
                        <a:pos x="216" y="3"/>
                      </a:cxn>
                      <a:cxn ang="0">
                        <a:pos x="190" y="3"/>
                      </a:cxn>
                      <a:cxn ang="0">
                        <a:pos x="166" y="3"/>
                      </a:cxn>
                      <a:cxn ang="0">
                        <a:pos x="142" y="3"/>
                      </a:cxn>
                      <a:cxn ang="0">
                        <a:pos x="118" y="3"/>
                      </a:cxn>
                      <a:cxn ang="0">
                        <a:pos x="93" y="3"/>
                      </a:cxn>
                      <a:cxn ang="0">
                        <a:pos x="69" y="3"/>
                      </a:cxn>
                      <a:cxn ang="0">
                        <a:pos x="45" y="3"/>
                      </a:cxn>
                      <a:cxn ang="0">
                        <a:pos x="21" y="3"/>
                      </a:cxn>
                      <a:cxn ang="0">
                        <a:pos x="6" y="8"/>
                      </a:cxn>
                      <a:cxn ang="0">
                        <a:pos x="2" y="18"/>
                      </a:cxn>
                    </a:cxnLst>
                    <a:rect l="0" t="0" r="r" b="b"/>
                    <a:pathLst>
                      <a:path w="546" h="76">
                        <a:moveTo>
                          <a:pt x="0" y="24"/>
                        </a:moveTo>
                        <a:lnTo>
                          <a:pt x="1" y="32"/>
                        </a:lnTo>
                        <a:lnTo>
                          <a:pt x="2" y="40"/>
                        </a:lnTo>
                        <a:lnTo>
                          <a:pt x="4" y="49"/>
                        </a:lnTo>
                        <a:lnTo>
                          <a:pt x="5" y="58"/>
                        </a:lnTo>
                        <a:lnTo>
                          <a:pt x="12" y="60"/>
                        </a:lnTo>
                        <a:lnTo>
                          <a:pt x="19" y="61"/>
                        </a:lnTo>
                        <a:lnTo>
                          <a:pt x="26" y="63"/>
                        </a:lnTo>
                        <a:lnTo>
                          <a:pt x="32" y="64"/>
                        </a:lnTo>
                        <a:lnTo>
                          <a:pt x="38" y="67"/>
                        </a:lnTo>
                        <a:lnTo>
                          <a:pt x="45" y="69"/>
                        </a:lnTo>
                        <a:lnTo>
                          <a:pt x="52" y="70"/>
                        </a:lnTo>
                        <a:lnTo>
                          <a:pt x="59" y="73"/>
                        </a:lnTo>
                        <a:lnTo>
                          <a:pt x="87" y="73"/>
                        </a:lnTo>
                        <a:lnTo>
                          <a:pt x="114" y="73"/>
                        </a:lnTo>
                        <a:lnTo>
                          <a:pt x="142" y="74"/>
                        </a:lnTo>
                        <a:lnTo>
                          <a:pt x="170" y="74"/>
                        </a:lnTo>
                        <a:lnTo>
                          <a:pt x="197" y="74"/>
                        </a:lnTo>
                        <a:lnTo>
                          <a:pt x="225" y="74"/>
                        </a:lnTo>
                        <a:lnTo>
                          <a:pt x="252" y="74"/>
                        </a:lnTo>
                        <a:lnTo>
                          <a:pt x="280" y="74"/>
                        </a:lnTo>
                        <a:lnTo>
                          <a:pt x="308" y="75"/>
                        </a:lnTo>
                        <a:lnTo>
                          <a:pt x="335" y="75"/>
                        </a:lnTo>
                        <a:lnTo>
                          <a:pt x="363" y="75"/>
                        </a:lnTo>
                        <a:lnTo>
                          <a:pt x="391" y="75"/>
                        </a:lnTo>
                        <a:lnTo>
                          <a:pt x="417" y="75"/>
                        </a:lnTo>
                        <a:lnTo>
                          <a:pt x="445" y="76"/>
                        </a:lnTo>
                        <a:lnTo>
                          <a:pt x="473" y="76"/>
                        </a:lnTo>
                        <a:lnTo>
                          <a:pt x="500" y="76"/>
                        </a:lnTo>
                        <a:lnTo>
                          <a:pt x="506" y="73"/>
                        </a:lnTo>
                        <a:lnTo>
                          <a:pt x="512" y="69"/>
                        </a:lnTo>
                        <a:lnTo>
                          <a:pt x="517" y="66"/>
                        </a:lnTo>
                        <a:lnTo>
                          <a:pt x="523" y="62"/>
                        </a:lnTo>
                        <a:lnTo>
                          <a:pt x="529" y="59"/>
                        </a:lnTo>
                        <a:lnTo>
                          <a:pt x="535" y="55"/>
                        </a:lnTo>
                        <a:lnTo>
                          <a:pt x="541" y="52"/>
                        </a:lnTo>
                        <a:lnTo>
                          <a:pt x="546" y="48"/>
                        </a:lnTo>
                        <a:lnTo>
                          <a:pt x="546" y="36"/>
                        </a:lnTo>
                        <a:lnTo>
                          <a:pt x="546" y="24"/>
                        </a:lnTo>
                        <a:lnTo>
                          <a:pt x="546" y="11"/>
                        </a:lnTo>
                        <a:lnTo>
                          <a:pt x="546" y="0"/>
                        </a:lnTo>
                        <a:lnTo>
                          <a:pt x="528" y="0"/>
                        </a:lnTo>
                        <a:lnTo>
                          <a:pt x="511" y="1"/>
                        </a:lnTo>
                        <a:lnTo>
                          <a:pt x="493" y="1"/>
                        </a:lnTo>
                        <a:lnTo>
                          <a:pt x="476" y="1"/>
                        </a:lnTo>
                        <a:lnTo>
                          <a:pt x="458" y="2"/>
                        </a:lnTo>
                        <a:lnTo>
                          <a:pt x="440" y="2"/>
                        </a:lnTo>
                        <a:lnTo>
                          <a:pt x="423" y="3"/>
                        </a:lnTo>
                        <a:lnTo>
                          <a:pt x="405" y="3"/>
                        </a:lnTo>
                        <a:lnTo>
                          <a:pt x="392" y="3"/>
                        </a:lnTo>
                        <a:lnTo>
                          <a:pt x="379" y="3"/>
                        </a:lnTo>
                        <a:lnTo>
                          <a:pt x="367" y="3"/>
                        </a:lnTo>
                        <a:lnTo>
                          <a:pt x="354" y="3"/>
                        </a:lnTo>
                        <a:lnTo>
                          <a:pt x="341" y="3"/>
                        </a:lnTo>
                        <a:lnTo>
                          <a:pt x="329" y="3"/>
                        </a:lnTo>
                        <a:lnTo>
                          <a:pt x="316" y="3"/>
                        </a:lnTo>
                        <a:lnTo>
                          <a:pt x="304" y="3"/>
                        </a:lnTo>
                        <a:lnTo>
                          <a:pt x="292" y="3"/>
                        </a:lnTo>
                        <a:lnTo>
                          <a:pt x="279" y="3"/>
                        </a:lnTo>
                        <a:lnTo>
                          <a:pt x="266" y="3"/>
                        </a:lnTo>
                        <a:lnTo>
                          <a:pt x="254" y="3"/>
                        </a:lnTo>
                        <a:lnTo>
                          <a:pt x="241" y="3"/>
                        </a:lnTo>
                        <a:lnTo>
                          <a:pt x="228" y="3"/>
                        </a:lnTo>
                        <a:lnTo>
                          <a:pt x="216" y="3"/>
                        </a:lnTo>
                        <a:lnTo>
                          <a:pt x="203" y="3"/>
                        </a:lnTo>
                        <a:lnTo>
                          <a:pt x="190" y="3"/>
                        </a:lnTo>
                        <a:lnTo>
                          <a:pt x="179" y="3"/>
                        </a:lnTo>
                        <a:lnTo>
                          <a:pt x="166" y="3"/>
                        </a:lnTo>
                        <a:lnTo>
                          <a:pt x="155" y="3"/>
                        </a:lnTo>
                        <a:lnTo>
                          <a:pt x="142" y="3"/>
                        </a:lnTo>
                        <a:lnTo>
                          <a:pt x="130" y="3"/>
                        </a:lnTo>
                        <a:lnTo>
                          <a:pt x="118" y="3"/>
                        </a:lnTo>
                        <a:lnTo>
                          <a:pt x="106" y="3"/>
                        </a:lnTo>
                        <a:lnTo>
                          <a:pt x="93" y="3"/>
                        </a:lnTo>
                        <a:lnTo>
                          <a:pt x="81" y="3"/>
                        </a:lnTo>
                        <a:lnTo>
                          <a:pt x="69" y="3"/>
                        </a:lnTo>
                        <a:lnTo>
                          <a:pt x="57" y="3"/>
                        </a:lnTo>
                        <a:lnTo>
                          <a:pt x="45" y="3"/>
                        </a:lnTo>
                        <a:lnTo>
                          <a:pt x="32" y="3"/>
                        </a:lnTo>
                        <a:lnTo>
                          <a:pt x="21" y="3"/>
                        </a:lnTo>
                        <a:lnTo>
                          <a:pt x="8" y="3"/>
                        </a:lnTo>
                        <a:lnTo>
                          <a:pt x="6" y="8"/>
                        </a:lnTo>
                        <a:lnTo>
                          <a:pt x="5" y="14"/>
                        </a:lnTo>
                        <a:lnTo>
                          <a:pt x="2" y="18"/>
                        </a:lnTo>
                        <a:lnTo>
                          <a:pt x="0" y="24"/>
                        </a:lnTo>
                        <a:close/>
                      </a:path>
                    </a:pathLst>
                  </a:custGeom>
                  <a:solidFill>
                    <a:srgbClr val="B7A084"/>
                  </a:solidFill>
                  <a:ln w="9525">
                    <a:noFill/>
                    <a:round/>
                    <a:headEnd/>
                    <a:tailEnd/>
                  </a:ln>
                </p:spPr>
                <p:txBody>
                  <a:bodyPr/>
                  <a:lstStyle/>
                  <a:p>
                    <a:endParaRPr lang="en-US" sz="3200" b="1">
                      <a:latin typeface="Calibri" pitchFamily="34" charset="0"/>
                    </a:endParaRPr>
                  </a:p>
                </p:txBody>
              </p:sp>
              <p:sp>
                <p:nvSpPr>
                  <p:cNvPr id="74804" name="Freeform 52"/>
                  <p:cNvSpPr>
                    <a:spLocks/>
                  </p:cNvSpPr>
                  <p:nvPr/>
                </p:nvSpPr>
                <p:spPr bwMode="auto">
                  <a:xfrm>
                    <a:off x="2721" y="2243"/>
                    <a:ext cx="273" cy="35"/>
                  </a:xfrm>
                  <a:custGeom>
                    <a:avLst/>
                    <a:gdLst/>
                    <a:ahLst/>
                    <a:cxnLst>
                      <a:cxn ang="0">
                        <a:pos x="1" y="30"/>
                      </a:cxn>
                      <a:cxn ang="0">
                        <a:pos x="4" y="45"/>
                      </a:cxn>
                      <a:cxn ang="0">
                        <a:pos x="12" y="54"/>
                      </a:cxn>
                      <a:cxn ang="0">
                        <a:pos x="26" y="58"/>
                      </a:cxn>
                      <a:cxn ang="0">
                        <a:pos x="38" y="61"/>
                      </a:cxn>
                      <a:cxn ang="0">
                        <a:pos x="52" y="64"/>
                      </a:cxn>
                      <a:cxn ang="0">
                        <a:pos x="87" y="67"/>
                      </a:cxn>
                      <a:cxn ang="0">
                        <a:pos x="142" y="67"/>
                      </a:cxn>
                      <a:cxn ang="0">
                        <a:pos x="197" y="68"/>
                      </a:cxn>
                      <a:cxn ang="0">
                        <a:pos x="252" y="68"/>
                      </a:cxn>
                      <a:cxn ang="0">
                        <a:pos x="308" y="68"/>
                      </a:cxn>
                      <a:cxn ang="0">
                        <a:pos x="363" y="68"/>
                      </a:cxn>
                      <a:cxn ang="0">
                        <a:pos x="417" y="69"/>
                      </a:cxn>
                      <a:cxn ang="0">
                        <a:pos x="473" y="69"/>
                      </a:cxn>
                      <a:cxn ang="0">
                        <a:pos x="506" y="66"/>
                      </a:cxn>
                      <a:cxn ang="0">
                        <a:pos x="517" y="60"/>
                      </a:cxn>
                      <a:cxn ang="0">
                        <a:pos x="529" y="54"/>
                      </a:cxn>
                      <a:cxn ang="0">
                        <a:pos x="541" y="48"/>
                      </a:cxn>
                      <a:cxn ang="0">
                        <a:pos x="546" y="33"/>
                      </a:cxn>
                      <a:cxn ang="0">
                        <a:pos x="546" y="11"/>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7"/>
                      </a:cxn>
                    </a:cxnLst>
                    <a:rect l="0" t="0" r="r" b="b"/>
                    <a:pathLst>
                      <a:path w="546" h="69">
                        <a:moveTo>
                          <a:pt x="0" y="22"/>
                        </a:moveTo>
                        <a:lnTo>
                          <a:pt x="1" y="30"/>
                        </a:lnTo>
                        <a:lnTo>
                          <a:pt x="2" y="37"/>
                        </a:lnTo>
                        <a:lnTo>
                          <a:pt x="4" y="45"/>
                        </a:lnTo>
                        <a:lnTo>
                          <a:pt x="5" y="53"/>
                        </a:lnTo>
                        <a:lnTo>
                          <a:pt x="12" y="54"/>
                        </a:lnTo>
                        <a:lnTo>
                          <a:pt x="19" y="56"/>
                        </a:lnTo>
                        <a:lnTo>
                          <a:pt x="26" y="58"/>
                        </a:lnTo>
                        <a:lnTo>
                          <a:pt x="32" y="60"/>
                        </a:lnTo>
                        <a:lnTo>
                          <a:pt x="38" y="61"/>
                        </a:lnTo>
                        <a:lnTo>
                          <a:pt x="45" y="63"/>
                        </a:lnTo>
                        <a:lnTo>
                          <a:pt x="52" y="64"/>
                        </a:lnTo>
                        <a:lnTo>
                          <a:pt x="59" y="67"/>
                        </a:lnTo>
                        <a:lnTo>
                          <a:pt x="87" y="67"/>
                        </a:lnTo>
                        <a:lnTo>
                          <a:pt x="114" y="67"/>
                        </a:lnTo>
                        <a:lnTo>
                          <a:pt x="142" y="67"/>
                        </a:lnTo>
                        <a:lnTo>
                          <a:pt x="170" y="68"/>
                        </a:lnTo>
                        <a:lnTo>
                          <a:pt x="197" y="68"/>
                        </a:lnTo>
                        <a:lnTo>
                          <a:pt x="225" y="68"/>
                        </a:lnTo>
                        <a:lnTo>
                          <a:pt x="252" y="68"/>
                        </a:lnTo>
                        <a:lnTo>
                          <a:pt x="280" y="68"/>
                        </a:lnTo>
                        <a:lnTo>
                          <a:pt x="308" y="68"/>
                        </a:lnTo>
                        <a:lnTo>
                          <a:pt x="335" y="68"/>
                        </a:lnTo>
                        <a:lnTo>
                          <a:pt x="363" y="68"/>
                        </a:lnTo>
                        <a:lnTo>
                          <a:pt x="391" y="68"/>
                        </a:lnTo>
                        <a:lnTo>
                          <a:pt x="417" y="69"/>
                        </a:lnTo>
                        <a:lnTo>
                          <a:pt x="445" y="69"/>
                        </a:lnTo>
                        <a:lnTo>
                          <a:pt x="473" y="69"/>
                        </a:lnTo>
                        <a:lnTo>
                          <a:pt x="500" y="69"/>
                        </a:lnTo>
                        <a:lnTo>
                          <a:pt x="506" y="66"/>
                        </a:lnTo>
                        <a:lnTo>
                          <a:pt x="512" y="63"/>
                        </a:lnTo>
                        <a:lnTo>
                          <a:pt x="517" y="60"/>
                        </a:lnTo>
                        <a:lnTo>
                          <a:pt x="523" y="56"/>
                        </a:lnTo>
                        <a:lnTo>
                          <a:pt x="529" y="54"/>
                        </a:lnTo>
                        <a:lnTo>
                          <a:pt x="535" y="51"/>
                        </a:lnTo>
                        <a:lnTo>
                          <a:pt x="541" y="48"/>
                        </a:lnTo>
                        <a:lnTo>
                          <a:pt x="546" y="45"/>
                        </a:lnTo>
                        <a:lnTo>
                          <a:pt x="546" y="33"/>
                        </a:lnTo>
                        <a:lnTo>
                          <a:pt x="546" y="22"/>
                        </a:lnTo>
                        <a:lnTo>
                          <a:pt x="546" y="11"/>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3"/>
                        </a:lnTo>
                        <a:lnTo>
                          <a:pt x="2" y="17"/>
                        </a:lnTo>
                        <a:lnTo>
                          <a:pt x="0" y="22"/>
                        </a:lnTo>
                        <a:close/>
                      </a:path>
                    </a:pathLst>
                  </a:custGeom>
                  <a:solidFill>
                    <a:srgbClr val="BAA389"/>
                  </a:solidFill>
                  <a:ln w="9525">
                    <a:noFill/>
                    <a:round/>
                    <a:headEnd/>
                    <a:tailEnd/>
                  </a:ln>
                </p:spPr>
                <p:txBody>
                  <a:bodyPr/>
                  <a:lstStyle/>
                  <a:p>
                    <a:endParaRPr lang="en-US" sz="3200" b="1">
                      <a:latin typeface="Calibri" pitchFamily="34" charset="0"/>
                    </a:endParaRPr>
                  </a:p>
                </p:txBody>
              </p:sp>
              <p:sp>
                <p:nvSpPr>
                  <p:cNvPr id="74805" name="Freeform 53"/>
                  <p:cNvSpPr>
                    <a:spLocks/>
                  </p:cNvSpPr>
                  <p:nvPr/>
                </p:nvSpPr>
                <p:spPr bwMode="auto">
                  <a:xfrm>
                    <a:off x="2721" y="2243"/>
                    <a:ext cx="273" cy="32"/>
                  </a:xfrm>
                  <a:custGeom>
                    <a:avLst/>
                    <a:gdLst/>
                    <a:ahLst/>
                    <a:cxnLst>
                      <a:cxn ang="0">
                        <a:pos x="1" y="28"/>
                      </a:cxn>
                      <a:cxn ang="0">
                        <a:pos x="4" y="41"/>
                      </a:cxn>
                      <a:cxn ang="0">
                        <a:pos x="12" y="49"/>
                      </a:cxn>
                      <a:cxn ang="0">
                        <a:pos x="26" y="53"/>
                      </a:cxn>
                      <a:cxn ang="0">
                        <a:pos x="38" y="56"/>
                      </a:cxn>
                      <a:cxn ang="0">
                        <a:pos x="52" y="60"/>
                      </a:cxn>
                      <a:cxn ang="0">
                        <a:pos x="87" y="61"/>
                      </a:cxn>
                      <a:cxn ang="0">
                        <a:pos x="142" y="61"/>
                      </a:cxn>
                      <a:cxn ang="0">
                        <a:pos x="197" y="61"/>
                      </a:cxn>
                      <a:cxn ang="0">
                        <a:pos x="252" y="61"/>
                      </a:cxn>
                      <a:cxn ang="0">
                        <a:pos x="308" y="62"/>
                      </a:cxn>
                      <a:cxn ang="0">
                        <a:pos x="363" y="62"/>
                      </a:cxn>
                      <a:cxn ang="0">
                        <a:pos x="417" y="62"/>
                      </a:cxn>
                      <a:cxn ang="0">
                        <a:pos x="473" y="63"/>
                      </a:cxn>
                      <a:cxn ang="0">
                        <a:pos x="506" y="60"/>
                      </a:cxn>
                      <a:cxn ang="0">
                        <a:pos x="517" y="54"/>
                      </a:cxn>
                      <a:cxn ang="0">
                        <a:pos x="529" y="49"/>
                      </a:cxn>
                      <a:cxn ang="0">
                        <a:pos x="541" y="44"/>
                      </a:cxn>
                      <a:cxn ang="0">
                        <a:pos x="546" y="30"/>
                      </a:cxn>
                      <a:cxn ang="0">
                        <a:pos x="546" y="10"/>
                      </a:cxn>
                      <a:cxn ang="0">
                        <a:pos x="528" y="0"/>
                      </a:cxn>
                      <a:cxn ang="0">
                        <a:pos x="493" y="1"/>
                      </a:cxn>
                      <a:cxn ang="0">
                        <a:pos x="458" y="2"/>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6"/>
                      </a:cxn>
                    </a:cxnLst>
                    <a:rect l="0" t="0" r="r" b="b"/>
                    <a:pathLst>
                      <a:path w="546" h="63">
                        <a:moveTo>
                          <a:pt x="0" y="21"/>
                        </a:moveTo>
                        <a:lnTo>
                          <a:pt x="1" y="28"/>
                        </a:lnTo>
                        <a:lnTo>
                          <a:pt x="2" y="35"/>
                        </a:lnTo>
                        <a:lnTo>
                          <a:pt x="4" y="41"/>
                        </a:lnTo>
                        <a:lnTo>
                          <a:pt x="5" y="48"/>
                        </a:lnTo>
                        <a:lnTo>
                          <a:pt x="12" y="49"/>
                        </a:lnTo>
                        <a:lnTo>
                          <a:pt x="19" y="51"/>
                        </a:lnTo>
                        <a:lnTo>
                          <a:pt x="26" y="53"/>
                        </a:lnTo>
                        <a:lnTo>
                          <a:pt x="32" y="54"/>
                        </a:lnTo>
                        <a:lnTo>
                          <a:pt x="38" y="56"/>
                        </a:lnTo>
                        <a:lnTo>
                          <a:pt x="45" y="58"/>
                        </a:lnTo>
                        <a:lnTo>
                          <a:pt x="52" y="60"/>
                        </a:lnTo>
                        <a:lnTo>
                          <a:pt x="59" y="61"/>
                        </a:lnTo>
                        <a:lnTo>
                          <a:pt x="87" y="61"/>
                        </a:lnTo>
                        <a:lnTo>
                          <a:pt x="114" y="61"/>
                        </a:lnTo>
                        <a:lnTo>
                          <a:pt x="142" y="61"/>
                        </a:lnTo>
                        <a:lnTo>
                          <a:pt x="170" y="61"/>
                        </a:lnTo>
                        <a:lnTo>
                          <a:pt x="197" y="61"/>
                        </a:lnTo>
                        <a:lnTo>
                          <a:pt x="225" y="61"/>
                        </a:lnTo>
                        <a:lnTo>
                          <a:pt x="252" y="61"/>
                        </a:lnTo>
                        <a:lnTo>
                          <a:pt x="280" y="62"/>
                        </a:lnTo>
                        <a:lnTo>
                          <a:pt x="308" y="62"/>
                        </a:lnTo>
                        <a:lnTo>
                          <a:pt x="335" y="62"/>
                        </a:lnTo>
                        <a:lnTo>
                          <a:pt x="363" y="62"/>
                        </a:lnTo>
                        <a:lnTo>
                          <a:pt x="391" y="62"/>
                        </a:lnTo>
                        <a:lnTo>
                          <a:pt x="417" y="62"/>
                        </a:lnTo>
                        <a:lnTo>
                          <a:pt x="445" y="63"/>
                        </a:lnTo>
                        <a:lnTo>
                          <a:pt x="473" y="63"/>
                        </a:lnTo>
                        <a:lnTo>
                          <a:pt x="500" y="63"/>
                        </a:lnTo>
                        <a:lnTo>
                          <a:pt x="506" y="60"/>
                        </a:lnTo>
                        <a:lnTo>
                          <a:pt x="512" y="58"/>
                        </a:lnTo>
                        <a:lnTo>
                          <a:pt x="517" y="54"/>
                        </a:lnTo>
                        <a:lnTo>
                          <a:pt x="523" y="52"/>
                        </a:lnTo>
                        <a:lnTo>
                          <a:pt x="529" y="49"/>
                        </a:lnTo>
                        <a:lnTo>
                          <a:pt x="535" y="46"/>
                        </a:lnTo>
                        <a:lnTo>
                          <a:pt x="541" y="44"/>
                        </a:lnTo>
                        <a:lnTo>
                          <a:pt x="546" y="40"/>
                        </a:lnTo>
                        <a:lnTo>
                          <a:pt x="546" y="30"/>
                        </a:lnTo>
                        <a:lnTo>
                          <a:pt x="546" y="20"/>
                        </a:lnTo>
                        <a:lnTo>
                          <a:pt x="546" y="10"/>
                        </a:lnTo>
                        <a:lnTo>
                          <a:pt x="546" y="0"/>
                        </a:lnTo>
                        <a:lnTo>
                          <a:pt x="528" y="0"/>
                        </a:lnTo>
                        <a:lnTo>
                          <a:pt x="511" y="1"/>
                        </a:lnTo>
                        <a:lnTo>
                          <a:pt x="493" y="1"/>
                        </a:lnTo>
                        <a:lnTo>
                          <a:pt x="476" y="1"/>
                        </a:lnTo>
                        <a:lnTo>
                          <a:pt x="458" y="2"/>
                        </a:lnTo>
                        <a:lnTo>
                          <a:pt x="440" y="2"/>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1"/>
                        </a:lnTo>
                        <a:lnTo>
                          <a:pt x="2" y="16"/>
                        </a:lnTo>
                        <a:lnTo>
                          <a:pt x="0" y="21"/>
                        </a:lnTo>
                        <a:close/>
                      </a:path>
                    </a:pathLst>
                  </a:custGeom>
                  <a:solidFill>
                    <a:srgbClr val="BCA58C"/>
                  </a:solidFill>
                  <a:ln w="9525">
                    <a:noFill/>
                    <a:round/>
                    <a:headEnd/>
                    <a:tailEnd/>
                  </a:ln>
                </p:spPr>
                <p:txBody>
                  <a:bodyPr/>
                  <a:lstStyle/>
                  <a:p>
                    <a:endParaRPr lang="en-US" sz="3200" b="1">
                      <a:latin typeface="Calibri" pitchFamily="34" charset="0"/>
                    </a:endParaRPr>
                  </a:p>
                </p:txBody>
              </p:sp>
              <p:sp>
                <p:nvSpPr>
                  <p:cNvPr id="74806" name="Freeform 54"/>
                  <p:cNvSpPr>
                    <a:spLocks/>
                  </p:cNvSpPr>
                  <p:nvPr/>
                </p:nvSpPr>
                <p:spPr bwMode="auto">
                  <a:xfrm>
                    <a:off x="2721" y="2243"/>
                    <a:ext cx="273" cy="28"/>
                  </a:xfrm>
                  <a:custGeom>
                    <a:avLst/>
                    <a:gdLst/>
                    <a:ahLst/>
                    <a:cxnLst>
                      <a:cxn ang="0">
                        <a:pos x="1" y="24"/>
                      </a:cxn>
                      <a:cxn ang="0">
                        <a:pos x="4" y="37"/>
                      </a:cxn>
                      <a:cxn ang="0">
                        <a:pos x="12" y="45"/>
                      </a:cxn>
                      <a:cxn ang="0">
                        <a:pos x="26" y="47"/>
                      </a:cxn>
                      <a:cxn ang="0">
                        <a:pos x="38" y="51"/>
                      </a:cxn>
                      <a:cxn ang="0">
                        <a:pos x="52" y="53"/>
                      </a:cxn>
                      <a:cxn ang="0">
                        <a:pos x="87" y="54"/>
                      </a:cxn>
                      <a:cxn ang="0">
                        <a:pos x="142" y="55"/>
                      </a:cxn>
                      <a:cxn ang="0">
                        <a:pos x="197" y="55"/>
                      </a:cxn>
                      <a:cxn ang="0">
                        <a:pos x="252" y="55"/>
                      </a:cxn>
                      <a:cxn ang="0">
                        <a:pos x="308" y="56"/>
                      </a:cxn>
                      <a:cxn ang="0">
                        <a:pos x="363" y="56"/>
                      </a:cxn>
                      <a:cxn ang="0">
                        <a:pos x="417" y="56"/>
                      </a:cxn>
                      <a:cxn ang="0">
                        <a:pos x="473" y="56"/>
                      </a:cxn>
                      <a:cxn ang="0">
                        <a:pos x="506" y="54"/>
                      </a:cxn>
                      <a:cxn ang="0">
                        <a:pos x="517" y="49"/>
                      </a:cxn>
                      <a:cxn ang="0">
                        <a:pos x="529" y="45"/>
                      </a:cxn>
                      <a:cxn ang="0">
                        <a:pos x="541" y="39"/>
                      </a:cxn>
                      <a:cxn ang="0">
                        <a:pos x="546" y="28"/>
                      </a:cxn>
                      <a:cxn ang="0">
                        <a:pos x="546" y="9"/>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7"/>
                      </a:cxn>
                      <a:cxn ang="0">
                        <a:pos x="2" y="14"/>
                      </a:cxn>
                    </a:cxnLst>
                    <a:rect l="0" t="0" r="r" b="b"/>
                    <a:pathLst>
                      <a:path w="546" h="56">
                        <a:moveTo>
                          <a:pt x="0" y="18"/>
                        </a:moveTo>
                        <a:lnTo>
                          <a:pt x="1" y="24"/>
                        </a:lnTo>
                        <a:lnTo>
                          <a:pt x="2" y="31"/>
                        </a:lnTo>
                        <a:lnTo>
                          <a:pt x="4" y="37"/>
                        </a:lnTo>
                        <a:lnTo>
                          <a:pt x="5" y="44"/>
                        </a:lnTo>
                        <a:lnTo>
                          <a:pt x="12" y="45"/>
                        </a:lnTo>
                        <a:lnTo>
                          <a:pt x="19" y="46"/>
                        </a:lnTo>
                        <a:lnTo>
                          <a:pt x="26" y="47"/>
                        </a:lnTo>
                        <a:lnTo>
                          <a:pt x="32" y="48"/>
                        </a:lnTo>
                        <a:lnTo>
                          <a:pt x="38" y="51"/>
                        </a:lnTo>
                        <a:lnTo>
                          <a:pt x="45" y="52"/>
                        </a:lnTo>
                        <a:lnTo>
                          <a:pt x="52" y="53"/>
                        </a:lnTo>
                        <a:lnTo>
                          <a:pt x="59" y="54"/>
                        </a:lnTo>
                        <a:lnTo>
                          <a:pt x="87" y="54"/>
                        </a:lnTo>
                        <a:lnTo>
                          <a:pt x="114" y="54"/>
                        </a:lnTo>
                        <a:lnTo>
                          <a:pt x="142" y="55"/>
                        </a:lnTo>
                        <a:lnTo>
                          <a:pt x="170" y="55"/>
                        </a:lnTo>
                        <a:lnTo>
                          <a:pt x="197" y="55"/>
                        </a:lnTo>
                        <a:lnTo>
                          <a:pt x="225" y="55"/>
                        </a:lnTo>
                        <a:lnTo>
                          <a:pt x="252" y="55"/>
                        </a:lnTo>
                        <a:lnTo>
                          <a:pt x="280" y="55"/>
                        </a:lnTo>
                        <a:lnTo>
                          <a:pt x="308" y="56"/>
                        </a:lnTo>
                        <a:lnTo>
                          <a:pt x="335" y="56"/>
                        </a:lnTo>
                        <a:lnTo>
                          <a:pt x="363" y="56"/>
                        </a:lnTo>
                        <a:lnTo>
                          <a:pt x="391" y="56"/>
                        </a:lnTo>
                        <a:lnTo>
                          <a:pt x="417" y="56"/>
                        </a:lnTo>
                        <a:lnTo>
                          <a:pt x="445" y="56"/>
                        </a:lnTo>
                        <a:lnTo>
                          <a:pt x="473" y="56"/>
                        </a:lnTo>
                        <a:lnTo>
                          <a:pt x="500" y="56"/>
                        </a:lnTo>
                        <a:lnTo>
                          <a:pt x="506" y="54"/>
                        </a:lnTo>
                        <a:lnTo>
                          <a:pt x="512" y="52"/>
                        </a:lnTo>
                        <a:lnTo>
                          <a:pt x="517" y="49"/>
                        </a:lnTo>
                        <a:lnTo>
                          <a:pt x="523" y="47"/>
                        </a:lnTo>
                        <a:lnTo>
                          <a:pt x="529" y="45"/>
                        </a:lnTo>
                        <a:lnTo>
                          <a:pt x="535" y="41"/>
                        </a:lnTo>
                        <a:lnTo>
                          <a:pt x="541" y="39"/>
                        </a:lnTo>
                        <a:lnTo>
                          <a:pt x="546" y="37"/>
                        </a:lnTo>
                        <a:lnTo>
                          <a:pt x="546" y="28"/>
                        </a:lnTo>
                        <a:lnTo>
                          <a:pt x="546" y="18"/>
                        </a:lnTo>
                        <a:lnTo>
                          <a:pt x="546" y="9"/>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7"/>
                        </a:lnTo>
                        <a:lnTo>
                          <a:pt x="5" y="10"/>
                        </a:lnTo>
                        <a:lnTo>
                          <a:pt x="2" y="14"/>
                        </a:lnTo>
                        <a:lnTo>
                          <a:pt x="0" y="18"/>
                        </a:lnTo>
                        <a:close/>
                      </a:path>
                    </a:pathLst>
                  </a:custGeom>
                  <a:solidFill>
                    <a:srgbClr val="BFAA91"/>
                  </a:solidFill>
                  <a:ln w="9525">
                    <a:noFill/>
                    <a:round/>
                    <a:headEnd/>
                    <a:tailEnd/>
                  </a:ln>
                </p:spPr>
                <p:txBody>
                  <a:bodyPr/>
                  <a:lstStyle/>
                  <a:p>
                    <a:endParaRPr lang="en-US" sz="3200" b="1">
                      <a:latin typeface="Calibri" pitchFamily="34" charset="0"/>
                    </a:endParaRPr>
                  </a:p>
                </p:txBody>
              </p:sp>
              <p:sp>
                <p:nvSpPr>
                  <p:cNvPr id="74807" name="Freeform 55"/>
                  <p:cNvSpPr>
                    <a:spLocks/>
                  </p:cNvSpPr>
                  <p:nvPr/>
                </p:nvSpPr>
                <p:spPr bwMode="auto">
                  <a:xfrm>
                    <a:off x="2721" y="2243"/>
                    <a:ext cx="273" cy="25"/>
                  </a:xfrm>
                  <a:custGeom>
                    <a:avLst/>
                    <a:gdLst/>
                    <a:ahLst/>
                    <a:cxnLst>
                      <a:cxn ang="0">
                        <a:pos x="1" y="22"/>
                      </a:cxn>
                      <a:cxn ang="0">
                        <a:pos x="4" y="33"/>
                      </a:cxn>
                      <a:cxn ang="0">
                        <a:pos x="12" y="40"/>
                      </a:cxn>
                      <a:cxn ang="0">
                        <a:pos x="26" y="43"/>
                      </a:cxn>
                      <a:cxn ang="0">
                        <a:pos x="38" y="45"/>
                      </a:cxn>
                      <a:cxn ang="0">
                        <a:pos x="52" y="47"/>
                      </a:cxn>
                      <a:cxn ang="0">
                        <a:pos x="87" y="48"/>
                      </a:cxn>
                      <a:cxn ang="0">
                        <a:pos x="142" y="48"/>
                      </a:cxn>
                      <a:cxn ang="0">
                        <a:pos x="197" y="49"/>
                      </a:cxn>
                      <a:cxn ang="0">
                        <a:pos x="252" y="49"/>
                      </a:cxn>
                      <a:cxn ang="0">
                        <a:pos x="308" y="49"/>
                      </a:cxn>
                      <a:cxn ang="0">
                        <a:pos x="363" y="49"/>
                      </a:cxn>
                      <a:cxn ang="0">
                        <a:pos x="417" y="51"/>
                      </a:cxn>
                      <a:cxn ang="0">
                        <a:pos x="473" y="51"/>
                      </a:cxn>
                      <a:cxn ang="0">
                        <a:pos x="506" y="48"/>
                      </a:cxn>
                      <a:cxn ang="0">
                        <a:pos x="517" y="44"/>
                      </a:cxn>
                      <a:cxn ang="0">
                        <a:pos x="529" y="39"/>
                      </a:cxn>
                      <a:cxn ang="0">
                        <a:pos x="541" y="35"/>
                      </a:cxn>
                      <a:cxn ang="0">
                        <a:pos x="546" y="24"/>
                      </a:cxn>
                      <a:cxn ang="0">
                        <a:pos x="546" y="8"/>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6"/>
                      </a:cxn>
                      <a:cxn ang="0">
                        <a:pos x="2" y="13"/>
                      </a:cxn>
                    </a:cxnLst>
                    <a:rect l="0" t="0" r="r" b="b"/>
                    <a:pathLst>
                      <a:path w="546" h="51">
                        <a:moveTo>
                          <a:pt x="0" y="16"/>
                        </a:moveTo>
                        <a:lnTo>
                          <a:pt x="1" y="22"/>
                        </a:lnTo>
                        <a:lnTo>
                          <a:pt x="2" y="28"/>
                        </a:lnTo>
                        <a:lnTo>
                          <a:pt x="4" y="33"/>
                        </a:lnTo>
                        <a:lnTo>
                          <a:pt x="5" y="39"/>
                        </a:lnTo>
                        <a:lnTo>
                          <a:pt x="12" y="40"/>
                        </a:lnTo>
                        <a:lnTo>
                          <a:pt x="19" y="41"/>
                        </a:lnTo>
                        <a:lnTo>
                          <a:pt x="26" y="43"/>
                        </a:lnTo>
                        <a:lnTo>
                          <a:pt x="32" y="44"/>
                        </a:lnTo>
                        <a:lnTo>
                          <a:pt x="38" y="45"/>
                        </a:lnTo>
                        <a:lnTo>
                          <a:pt x="45" y="46"/>
                        </a:lnTo>
                        <a:lnTo>
                          <a:pt x="52" y="47"/>
                        </a:lnTo>
                        <a:lnTo>
                          <a:pt x="59" y="48"/>
                        </a:lnTo>
                        <a:lnTo>
                          <a:pt x="87" y="48"/>
                        </a:lnTo>
                        <a:lnTo>
                          <a:pt x="114" y="48"/>
                        </a:lnTo>
                        <a:lnTo>
                          <a:pt x="142" y="48"/>
                        </a:lnTo>
                        <a:lnTo>
                          <a:pt x="170" y="49"/>
                        </a:lnTo>
                        <a:lnTo>
                          <a:pt x="197" y="49"/>
                        </a:lnTo>
                        <a:lnTo>
                          <a:pt x="225" y="49"/>
                        </a:lnTo>
                        <a:lnTo>
                          <a:pt x="252" y="49"/>
                        </a:lnTo>
                        <a:lnTo>
                          <a:pt x="280" y="49"/>
                        </a:lnTo>
                        <a:lnTo>
                          <a:pt x="308" y="49"/>
                        </a:lnTo>
                        <a:lnTo>
                          <a:pt x="335" y="49"/>
                        </a:lnTo>
                        <a:lnTo>
                          <a:pt x="363" y="49"/>
                        </a:lnTo>
                        <a:lnTo>
                          <a:pt x="391" y="49"/>
                        </a:lnTo>
                        <a:lnTo>
                          <a:pt x="417" y="51"/>
                        </a:lnTo>
                        <a:lnTo>
                          <a:pt x="445" y="51"/>
                        </a:lnTo>
                        <a:lnTo>
                          <a:pt x="473" y="51"/>
                        </a:lnTo>
                        <a:lnTo>
                          <a:pt x="500" y="51"/>
                        </a:lnTo>
                        <a:lnTo>
                          <a:pt x="506" y="48"/>
                        </a:lnTo>
                        <a:lnTo>
                          <a:pt x="512" y="46"/>
                        </a:lnTo>
                        <a:lnTo>
                          <a:pt x="517" y="44"/>
                        </a:lnTo>
                        <a:lnTo>
                          <a:pt x="523" y="41"/>
                        </a:lnTo>
                        <a:lnTo>
                          <a:pt x="529" y="39"/>
                        </a:lnTo>
                        <a:lnTo>
                          <a:pt x="535" y="37"/>
                        </a:lnTo>
                        <a:lnTo>
                          <a:pt x="541" y="35"/>
                        </a:lnTo>
                        <a:lnTo>
                          <a:pt x="546" y="32"/>
                        </a:lnTo>
                        <a:lnTo>
                          <a:pt x="546" y="24"/>
                        </a:lnTo>
                        <a:lnTo>
                          <a:pt x="546" y="16"/>
                        </a:lnTo>
                        <a:lnTo>
                          <a:pt x="546" y="8"/>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6"/>
                        </a:lnTo>
                        <a:lnTo>
                          <a:pt x="5" y="9"/>
                        </a:lnTo>
                        <a:lnTo>
                          <a:pt x="2" y="13"/>
                        </a:lnTo>
                        <a:lnTo>
                          <a:pt x="0" y="16"/>
                        </a:lnTo>
                        <a:close/>
                      </a:path>
                    </a:pathLst>
                  </a:custGeom>
                  <a:solidFill>
                    <a:srgbClr val="C1AD96"/>
                  </a:solidFill>
                  <a:ln w="9525">
                    <a:noFill/>
                    <a:round/>
                    <a:headEnd/>
                    <a:tailEnd/>
                  </a:ln>
                </p:spPr>
                <p:txBody>
                  <a:bodyPr/>
                  <a:lstStyle/>
                  <a:p>
                    <a:endParaRPr lang="en-US" sz="3200" b="1">
                      <a:latin typeface="Calibri" pitchFamily="34" charset="0"/>
                    </a:endParaRPr>
                  </a:p>
                </p:txBody>
              </p:sp>
              <p:sp>
                <p:nvSpPr>
                  <p:cNvPr id="74808" name="Freeform 56"/>
                  <p:cNvSpPr>
                    <a:spLocks/>
                  </p:cNvSpPr>
                  <p:nvPr/>
                </p:nvSpPr>
                <p:spPr bwMode="auto">
                  <a:xfrm>
                    <a:off x="2721" y="2243"/>
                    <a:ext cx="273" cy="22"/>
                  </a:xfrm>
                  <a:custGeom>
                    <a:avLst/>
                    <a:gdLst/>
                    <a:ahLst/>
                    <a:cxnLst>
                      <a:cxn ang="0">
                        <a:pos x="1" y="18"/>
                      </a:cxn>
                      <a:cxn ang="0">
                        <a:pos x="4" y="29"/>
                      </a:cxn>
                      <a:cxn ang="0">
                        <a:pos x="12" y="35"/>
                      </a:cxn>
                      <a:cxn ang="0">
                        <a:pos x="26" y="37"/>
                      </a:cxn>
                      <a:cxn ang="0">
                        <a:pos x="38" y="39"/>
                      </a:cxn>
                      <a:cxn ang="0">
                        <a:pos x="52" y="41"/>
                      </a:cxn>
                      <a:cxn ang="0">
                        <a:pos x="87" y="43"/>
                      </a:cxn>
                      <a:cxn ang="0">
                        <a:pos x="142" y="43"/>
                      </a:cxn>
                      <a:cxn ang="0">
                        <a:pos x="197" y="44"/>
                      </a:cxn>
                      <a:cxn ang="0">
                        <a:pos x="252" y="44"/>
                      </a:cxn>
                      <a:cxn ang="0">
                        <a:pos x="308" y="44"/>
                      </a:cxn>
                      <a:cxn ang="0">
                        <a:pos x="363" y="44"/>
                      </a:cxn>
                      <a:cxn ang="0">
                        <a:pos x="417" y="45"/>
                      </a:cxn>
                      <a:cxn ang="0">
                        <a:pos x="473" y="45"/>
                      </a:cxn>
                      <a:cxn ang="0">
                        <a:pos x="506" y="43"/>
                      </a:cxn>
                      <a:cxn ang="0">
                        <a:pos x="517" y="38"/>
                      </a:cxn>
                      <a:cxn ang="0">
                        <a:pos x="529" y="35"/>
                      </a:cxn>
                      <a:cxn ang="0">
                        <a:pos x="541" y="31"/>
                      </a:cxn>
                      <a:cxn ang="0">
                        <a:pos x="546" y="22"/>
                      </a:cxn>
                      <a:cxn ang="0">
                        <a:pos x="546" y="7"/>
                      </a:cxn>
                      <a:cxn ang="0">
                        <a:pos x="528" y="0"/>
                      </a:cxn>
                      <a:cxn ang="0">
                        <a:pos x="493" y="1"/>
                      </a:cxn>
                      <a:cxn ang="0">
                        <a:pos x="458" y="1"/>
                      </a:cxn>
                      <a:cxn ang="0">
                        <a:pos x="423" y="2"/>
                      </a:cxn>
                      <a:cxn ang="0">
                        <a:pos x="392" y="2"/>
                      </a:cxn>
                      <a:cxn ang="0">
                        <a:pos x="367" y="2"/>
                      </a:cxn>
                      <a:cxn ang="0">
                        <a:pos x="341" y="2"/>
                      </a:cxn>
                      <a:cxn ang="0">
                        <a:pos x="316" y="2"/>
                      </a:cxn>
                      <a:cxn ang="0">
                        <a:pos x="292" y="2"/>
                      </a:cxn>
                      <a:cxn ang="0">
                        <a:pos x="266" y="2"/>
                      </a:cxn>
                      <a:cxn ang="0">
                        <a:pos x="241" y="2"/>
                      </a:cxn>
                      <a:cxn ang="0">
                        <a:pos x="216" y="2"/>
                      </a:cxn>
                      <a:cxn ang="0">
                        <a:pos x="190" y="2"/>
                      </a:cxn>
                      <a:cxn ang="0">
                        <a:pos x="166" y="2"/>
                      </a:cxn>
                      <a:cxn ang="0">
                        <a:pos x="142" y="2"/>
                      </a:cxn>
                      <a:cxn ang="0">
                        <a:pos x="118" y="2"/>
                      </a:cxn>
                      <a:cxn ang="0">
                        <a:pos x="93" y="2"/>
                      </a:cxn>
                      <a:cxn ang="0">
                        <a:pos x="69" y="2"/>
                      </a:cxn>
                      <a:cxn ang="0">
                        <a:pos x="45" y="2"/>
                      </a:cxn>
                      <a:cxn ang="0">
                        <a:pos x="21" y="2"/>
                      </a:cxn>
                      <a:cxn ang="0">
                        <a:pos x="6" y="5"/>
                      </a:cxn>
                      <a:cxn ang="0">
                        <a:pos x="2" y="11"/>
                      </a:cxn>
                    </a:cxnLst>
                    <a:rect l="0" t="0" r="r" b="b"/>
                    <a:pathLst>
                      <a:path w="546" h="45">
                        <a:moveTo>
                          <a:pt x="0" y="14"/>
                        </a:moveTo>
                        <a:lnTo>
                          <a:pt x="1" y="18"/>
                        </a:lnTo>
                        <a:lnTo>
                          <a:pt x="2" y="24"/>
                        </a:lnTo>
                        <a:lnTo>
                          <a:pt x="4" y="29"/>
                        </a:lnTo>
                        <a:lnTo>
                          <a:pt x="5" y="33"/>
                        </a:lnTo>
                        <a:lnTo>
                          <a:pt x="12" y="35"/>
                        </a:lnTo>
                        <a:lnTo>
                          <a:pt x="19" y="36"/>
                        </a:lnTo>
                        <a:lnTo>
                          <a:pt x="26" y="37"/>
                        </a:lnTo>
                        <a:lnTo>
                          <a:pt x="32" y="38"/>
                        </a:lnTo>
                        <a:lnTo>
                          <a:pt x="38" y="39"/>
                        </a:lnTo>
                        <a:lnTo>
                          <a:pt x="45" y="40"/>
                        </a:lnTo>
                        <a:lnTo>
                          <a:pt x="52" y="41"/>
                        </a:lnTo>
                        <a:lnTo>
                          <a:pt x="59" y="43"/>
                        </a:lnTo>
                        <a:lnTo>
                          <a:pt x="87" y="43"/>
                        </a:lnTo>
                        <a:lnTo>
                          <a:pt x="114" y="43"/>
                        </a:lnTo>
                        <a:lnTo>
                          <a:pt x="142" y="43"/>
                        </a:lnTo>
                        <a:lnTo>
                          <a:pt x="170" y="44"/>
                        </a:lnTo>
                        <a:lnTo>
                          <a:pt x="197" y="44"/>
                        </a:lnTo>
                        <a:lnTo>
                          <a:pt x="225" y="44"/>
                        </a:lnTo>
                        <a:lnTo>
                          <a:pt x="252" y="44"/>
                        </a:lnTo>
                        <a:lnTo>
                          <a:pt x="280" y="44"/>
                        </a:lnTo>
                        <a:lnTo>
                          <a:pt x="308" y="44"/>
                        </a:lnTo>
                        <a:lnTo>
                          <a:pt x="335" y="44"/>
                        </a:lnTo>
                        <a:lnTo>
                          <a:pt x="363" y="44"/>
                        </a:lnTo>
                        <a:lnTo>
                          <a:pt x="391" y="44"/>
                        </a:lnTo>
                        <a:lnTo>
                          <a:pt x="417" y="45"/>
                        </a:lnTo>
                        <a:lnTo>
                          <a:pt x="445" y="45"/>
                        </a:lnTo>
                        <a:lnTo>
                          <a:pt x="473" y="45"/>
                        </a:lnTo>
                        <a:lnTo>
                          <a:pt x="500" y="45"/>
                        </a:lnTo>
                        <a:lnTo>
                          <a:pt x="506" y="43"/>
                        </a:lnTo>
                        <a:lnTo>
                          <a:pt x="512" y="40"/>
                        </a:lnTo>
                        <a:lnTo>
                          <a:pt x="517" y="38"/>
                        </a:lnTo>
                        <a:lnTo>
                          <a:pt x="523" y="37"/>
                        </a:lnTo>
                        <a:lnTo>
                          <a:pt x="529" y="35"/>
                        </a:lnTo>
                        <a:lnTo>
                          <a:pt x="535" y="32"/>
                        </a:lnTo>
                        <a:lnTo>
                          <a:pt x="541" y="31"/>
                        </a:lnTo>
                        <a:lnTo>
                          <a:pt x="546" y="29"/>
                        </a:lnTo>
                        <a:lnTo>
                          <a:pt x="546" y="22"/>
                        </a:lnTo>
                        <a:lnTo>
                          <a:pt x="546" y="14"/>
                        </a:lnTo>
                        <a:lnTo>
                          <a:pt x="546" y="7"/>
                        </a:lnTo>
                        <a:lnTo>
                          <a:pt x="546" y="0"/>
                        </a:lnTo>
                        <a:lnTo>
                          <a:pt x="528" y="0"/>
                        </a:lnTo>
                        <a:lnTo>
                          <a:pt x="511" y="1"/>
                        </a:lnTo>
                        <a:lnTo>
                          <a:pt x="493" y="1"/>
                        </a:lnTo>
                        <a:lnTo>
                          <a:pt x="476" y="1"/>
                        </a:lnTo>
                        <a:lnTo>
                          <a:pt x="458" y="1"/>
                        </a:lnTo>
                        <a:lnTo>
                          <a:pt x="440" y="1"/>
                        </a:lnTo>
                        <a:lnTo>
                          <a:pt x="423" y="2"/>
                        </a:lnTo>
                        <a:lnTo>
                          <a:pt x="405" y="2"/>
                        </a:lnTo>
                        <a:lnTo>
                          <a:pt x="392" y="2"/>
                        </a:lnTo>
                        <a:lnTo>
                          <a:pt x="379" y="2"/>
                        </a:lnTo>
                        <a:lnTo>
                          <a:pt x="367" y="2"/>
                        </a:lnTo>
                        <a:lnTo>
                          <a:pt x="354" y="2"/>
                        </a:lnTo>
                        <a:lnTo>
                          <a:pt x="341" y="2"/>
                        </a:lnTo>
                        <a:lnTo>
                          <a:pt x="329" y="2"/>
                        </a:lnTo>
                        <a:lnTo>
                          <a:pt x="316" y="2"/>
                        </a:lnTo>
                        <a:lnTo>
                          <a:pt x="304" y="2"/>
                        </a:lnTo>
                        <a:lnTo>
                          <a:pt x="292" y="2"/>
                        </a:lnTo>
                        <a:lnTo>
                          <a:pt x="279" y="2"/>
                        </a:lnTo>
                        <a:lnTo>
                          <a:pt x="266" y="2"/>
                        </a:lnTo>
                        <a:lnTo>
                          <a:pt x="254" y="2"/>
                        </a:lnTo>
                        <a:lnTo>
                          <a:pt x="241" y="2"/>
                        </a:lnTo>
                        <a:lnTo>
                          <a:pt x="228" y="2"/>
                        </a:lnTo>
                        <a:lnTo>
                          <a:pt x="216" y="2"/>
                        </a:lnTo>
                        <a:lnTo>
                          <a:pt x="203" y="2"/>
                        </a:lnTo>
                        <a:lnTo>
                          <a:pt x="190" y="2"/>
                        </a:lnTo>
                        <a:lnTo>
                          <a:pt x="179" y="2"/>
                        </a:lnTo>
                        <a:lnTo>
                          <a:pt x="166" y="2"/>
                        </a:lnTo>
                        <a:lnTo>
                          <a:pt x="155" y="2"/>
                        </a:lnTo>
                        <a:lnTo>
                          <a:pt x="142" y="2"/>
                        </a:lnTo>
                        <a:lnTo>
                          <a:pt x="130" y="2"/>
                        </a:lnTo>
                        <a:lnTo>
                          <a:pt x="118" y="2"/>
                        </a:lnTo>
                        <a:lnTo>
                          <a:pt x="106" y="2"/>
                        </a:lnTo>
                        <a:lnTo>
                          <a:pt x="93" y="2"/>
                        </a:lnTo>
                        <a:lnTo>
                          <a:pt x="81" y="2"/>
                        </a:lnTo>
                        <a:lnTo>
                          <a:pt x="69" y="2"/>
                        </a:lnTo>
                        <a:lnTo>
                          <a:pt x="57" y="2"/>
                        </a:lnTo>
                        <a:lnTo>
                          <a:pt x="45" y="2"/>
                        </a:lnTo>
                        <a:lnTo>
                          <a:pt x="32" y="2"/>
                        </a:lnTo>
                        <a:lnTo>
                          <a:pt x="21" y="2"/>
                        </a:lnTo>
                        <a:lnTo>
                          <a:pt x="8" y="2"/>
                        </a:lnTo>
                        <a:lnTo>
                          <a:pt x="6" y="5"/>
                        </a:lnTo>
                        <a:lnTo>
                          <a:pt x="5" y="8"/>
                        </a:lnTo>
                        <a:lnTo>
                          <a:pt x="2" y="11"/>
                        </a:lnTo>
                        <a:lnTo>
                          <a:pt x="0" y="14"/>
                        </a:lnTo>
                        <a:close/>
                      </a:path>
                    </a:pathLst>
                  </a:custGeom>
                  <a:solidFill>
                    <a:srgbClr val="C4B29B"/>
                  </a:solidFill>
                  <a:ln w="9525">
                    <a:noFill/>
                    <a:round/>
                    <a:headEnd/>
                    <a:tailEnd/>
                  </a:ln>
                </p:spPr>
                <p:txBody>
                  <a:bodyPr/>
                  <a:lstStyle/>
                  <a:p>
                    <a:endParaRPr lang="en-US" sz="3200" b="1">
                      <a:latin typeface="Calibri" pitchFamily="34" charset="0"/>
                    </a:endParaRPr>
                  </a:p>
                </p:txBody>
              </p:sp>
              <p:sp>
                <p:nvSpPr>
                  <p:cNvPr id="74809" name="Freeform 57"/>
                  <p:cNvSpPr>
                    <a:spLocks/>
                  </p:cNvSpPr>
                  <p:nvPr/>
                </p:nvSpPr>
                <p:spPr bwMode="auto">
                  <a:xfrm>
                    <a:off x="2721" y="2243"/>
                    <a:ext cx="273" cy="19"/>
                  </a:xfrm>
                  <a:custGeom>
                    <a:avLst/>
                    <a:gdLst/>
                    <a:ahLst/>
                    <a:cxnLst>
                      <a:cxn ang="0">
                        <a:pos x="0" y="13"/>
                      </a:cxn>
                      <a:cxn ang="0">
                        <a:pos x="5" y="29"/>
                      </a:cxn>
                      <a:cxn ang="0">
                        <a:pos x="59" y="37"/>
                      </a:cxn>
                      <a:cxn ang="0">
                        <a:pos x="500" y="38"/>
                      </a:cxn>
                      <a:cxn ang="0">
                        <a:pos x="546" y="24"/>
                      </a:cxn>
                      <a:cxn ang="0">
                        <a:pos x="546" y="0"/>
                      </a:cxn>
                      <a:cxn ang="0">
                        <a:pos x="405" y="1"/>
                      </a:cxn>
                      <a:cxn ang="0">
                        <a:pos x="203" y="1"/>
                      </a:cxn>
                      <a:cxn ang="0">
                        <a:pos x="8" y="1"/>
                      </a:cxn>
                      <a:cxn ang="0">
                        <a:pos x="0" y="13"/>
                      </a:cxn>
                    </a:cxnLst>
                    <a:rect l="0" t="0" r="r" b="b"/>
                    <a:pathLst>
                      <a:path w="546" h="38">
                        <a:moveTo>
                          <a:pt x="0" y="13"/>
                        </a:moveTo>
                        <a:lnTo>
                          <a:pt x="5" y="29"/>
                        </a:lnTo>
                        <a:lnTo>
                          <a:pt x="59" y="37"/>
                        </a:lnTo>
                        <a:lnTo>
                          <a:pt x="500" y="38"/>
                        </a:lnTo>
                        <a:lnTo>
                          <a:pt x="546" y="24"/>
                        </a:lnTo>
                        <a:lnTo>
                          <a:pt x="546" y="0"/>
                        </a:lnTo>
                        <a:lnTo>
                          <a:pt x="405" y="1"/>
                        </a:lnTo>
                        <a:lnTo>
                          <a:pt x="203" y="1"/>
                        </a:lnTo>
                        <a:lnTo>
                          <a:pt x="8" y="1"/>
                        </a:lnTo>
                        <a:lnTo>
                          <a:pt x="0" y="13"/>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4810" name="Rectangle 58"/>
                  <p:cNvSpPr>
                    <a:spLocks noChangeArrowheads="1"/>
                  </p:cNvSpPr>
                  <p:nvPr/>
                </p:nvSpPr>
                <p:spPr bwMode="auto">
                  <a:xfrm>
                    <a:off x="2734" y="2407"/>
                    <a:ext cx="126" cy="38"/>
                  </a:xfrm>
                  <a:prstGeom prst="rect">
                    <a:avLst/>
                  </a:prstGeom>
                  <a:solidFill>
                    <a:srgbClr val="967044"/>
                  </a:solidFill>
                  <a:ln w="9525">
                    <a:noFill/>
                    <a:miter lim="800000"/>
                    <a:headEnd/>
                    <a:tailEnd/>
                  </a:ln>
                </p:spPr>
                <p:txBody>
                  <a:bodyPr/>
                  <a:lstStyle/>
                  <a:p>
                    <a:endParaRPr lang="en-US" sz="3200" b="1">
                      <a:latin typeface="Calibri" pitchFamily="34" charset="0"/>
                    </a:endParaRPr>
                  </a:p>
                </p:txBody>
              </p:sp>
              <p:sp>
                <p:nvSpPr>
                  <p:cNvPr id="74811" name="Rectangle 59"/>
                  <p:cNvSpPr>
                    <a:spLocks noChangeArrowheads="1"/>
                  </p:cNvSpPr>
                  <p:nvPr/>
                </p:nvSpPr>
                <p:spPr bwMode="auto">
                  <a:xfrm>
                    <a:off x="2751" y="2418"/>
                    <a:ext cx="109" cy="27"/>
                  </a:xfrm>
                  <a:prstGeom prst="rect">
                    <a:avLst/>
                  </a:prstGeom>
                  <a:solidFill>
                    <a:srgbClr val="002335"/>
                  </a:solidFill>
                  <a:ln w="9525">
                    <a:noFill/>
                    <a:miter lim="800000"/>
                    <a:headEnd/>
                    <a:tailEnd/>
                  </a:ln>
                </p:spPr>
                <p:txBody>
                  <a:bodyPr/>
                  <a:lstStyle/>
                  <a:p>
                    <a:endParaRPr lang="en-US" sz="3200" b="1">
                      <a:latin typeface="Calibri" pitchFamily="34" charset="0"/>
                    </a:endParaRPr>
                  </a:p>
                </p:txBody>
              </p:sp>
              <p:sp>
                <p:nvSpPr>
                  <p:cNvPr id="74812" name="Rectangle 60"/>
                  <p:cNvSpPr>
                    <a:spLocks noChangeArrowheads="1"/>
                  </p:cNvSpPr>
                  <p:nvPr/>
                </p:nvSpPr>
                <p:spPr bwMode="auto">
                  <a:xfrm>
                    <a:off x="2552" y="2388"/>
                    <a:ext cx="62" cy="16"/>
                  </a:xfrm>
                  <a:prstGeom prst="rect">
                    <a:avLst/>
                  </a:prstGeom>
                  <a:solidFill>
                    <a:srgbClr val="3A4447"/>
                  </a:solidFill>
                  <a:ln w="9525">
                    <a:noFill/>
                    <a:miter lim="800000"/>
                    <a:headEnd/>
                    <a:tailEnd/>
                  </a:ln>
                </p:spPr>
                <p:txBody>
                  <a:bodyPr/>
                  <a:lstStyle/>
                  <a:p>
                    <a:endParaRPr lang="en-US" sz="3200" b="1">
                      <a:latin typeface="Calibri" pitchFamily="34" charset="0"/>
                    </a:endParaRPr>
                  </a:p>
                </p:txBody>
              </p:sp>
              <p:sp>
                <p:nvSpPr>
                  <p:cNvPr id="74813" name="Rectangle 61"/>
                  <p:cNvSpPr>
                    <a:spLocks noChangeArrowheads="1"/>
                  </p:cNvSpPr>
                  <p:nvPr/>
                </p:nvSpPr>
                <p:spPr bwMode="auto">
                  <a:xfrm>
                    <a:off x="2856" y="2407"/>
                    <a:ext cx="7" cy="118"/>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4814" name="Rectangle 62"/>
                  <p:cNvSpPr>
                    <a:spLocks noChangeArrowheads="1"/>
                  </p:cNvSpPr>
                  <p:nvPr/>
                </p:nvSpPr>
                <p:spPr bwMode="auto">
                  <a:xfrm>
                    <a:off x="2735" y="2518"/>
                    <a:ext cx="123" cy="10"/>
                  </a:xfrm>
                  <a:prstGeom prst="rect">
                    <a:avLst/>
                  </a:prstGeom>
                  <a:solidFill>
                    <a:srgbClr val="B28C54"/>
                  </a:solidFill>
                  <a:ln w="9525">
                    <a:noFill/>
                    <a:miter lim="800000"/>
                    <a:headEnd/>
                    <a:tailEnd/>
                  </a:ln>
                </p:spPr>
                <p:txBody>
                  <a:bodyPr/>
                  <a:lstStyle/>
                  <a:p>
                    <a:endParaRPr lang="en-US" sz="3200" b="1">
                      <a:latin typeface="Calibri" pitchFamily="34" charset="0"/>
                    </a:endParaRPr>
                  </a:p>
                </p:txBody>
              </p:sp>
              <p:sp>
                <p:nvSpPr>
                  <p:cNvPr id="74815" name="Rectangle 63"/>
                  <p:cNvSpPr>
                    <a:spLocks noChangeArrowheads="1"/>
                  </p:cNvSpPr>
                  <p:nvPr/>
                </p:nvSpPr>
                <p:spPr bwMode="auto">
                  <a:xfrm>
                    <a:off x="2594" y="2413"/>
                    <a:ext cx="97" cy="112"/>
                  </a:xfrm>
                  <a:prstGeom prst="rect">
                    <a:avLst/>
                  </a:prstGeom>
                  <a:solidFill>
                    <a:srgbClr val="B28C54"/>
                  </a:solidFill>
                  <a:ln w="9525">
                    <a:noFill/>
                    <a:miter lim="800000"/>
                    <a:headEnd/>
                    <a:tailEnd/>
                  </a:ln>
                </p:spPr>
                <p:txBody>
                  <a:bodyPr/>
                  <a:lstStyle/>
                  <a:p>
                    <a:endParaRPr lang="en-US" sz="3200" b="1">
                      <a:latin typeface="Calibri" pitchFamily="34" charset="0"/>
                    </a:endParaRPr>
                  </a:p>
                </p:txBody>
              </p:sp>
              <p:sp>
                <p:nvSpPr>
                  <p:cNvPr id="74816" name="Rectangle 64"/>
                  <p:cNvSpPr>
                    <a:spLocks noChangeArrowheads="1"/>
                  </p:cNvSpPr>
                  <p:nvPr/>
                </p:nvSpPr>
                <p:spPr bwMode="auto">
                  <a:xfrm>
                    <a:off x="2592" y="2408"/>
                    <a:ext cx="104" cy="8"/>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4817" name="Rectangle 65"/>
                  <p:cNvSpPr>
                    <a:spLocks noChangeArrowheads="1"/>
                  </p:cNvSpPr>
                  <p:nvPr/>
                </p:nvSpPr>
                <p:spPr bwMode="auto">
                  <a:xfrm>
                    <a:off x="2689" y="2404"/>
                    <a:ext cx="10" cy="117"/>
                  </a:xfrm>
                  <a:prstGeom prst="rect">
                    <a:avLst/>
                  </a:prstGeom>
                  <a:solidFill>
                    <a:srgbClr val="63563D"/>
                  </a:solidFill>
                  <a:ln w="9525">
                    <a:noFill/>
                    <a:miter lim="800000"/>
                    <a:headEnd/>
                    <a:tailEnd/>
                  </a:ln>
                </p:spPr>
                <p:txBody>
                  <a:bodyPr/>
                  <a:lstStyle/>
                  <a:p>
                    <a:endParaRPr lang="en-US" sz="3200" b="1">
                      <a:latin typeface="Calibri" pitchFamily="34" charset="0"/>
                    </a:endParaRPr>
                  </a:p>
                </p:txBody>
              </p:sp>
              <p:sp>
                <p:nvSpPr>
                  <p:cNvPr id="74818" name="Rectangle 66"/>
                  <p:cNvSpPr>
                    <a:spLocks noChangeArrowheads="1"/>
                  </p:cNvSpPr>
                  <p:nvPr/>
                </p:nvSpPr>
                <p:spPr bwMode="auto">
                  <a:xfrm>
                    <a:off x="2590" y="2518"/>
                    <a:ext cx="102" cy="8"/>
                  </a:xfrm>
                  <a:prstGeom prst="rect">
                    <a:avLst/>
                  </a:prstGeom>
                  <a:solidFill>
                    <a:srgbClr val="DBC9B5"/>
                  </a:solidFill>
                  <a:ln w="9525">
                    <a:noFill/>
                    <a:miter lim="800000"/>
                    <a:headEnd/>
                    <a:tailEnd/>
                  </a:ln>
                </p:spPr>
                <p:txBody>
                  <a:bodyPr/>
                  <a:lstStyle/>
                  <a:p>
                    <a:endParaRPr lang="en-US" sz="3200" b="1">
                      <a:latin typeface="Calibri" pitchFamily="34" charset="0"/>
                    </a:endParaRPr>
                  </a:p>
                </p:txBody>
              </p:sp>
              <p:sp>
                <p:nvSpPr>
                  <p:cNvPr id="74819" name="Rectangle 67"/>
                  <p:cNvSpPr>
                    <a:spLocks noChangeArrowheads="1"/>
                  </p:cNvSpPr>
                  <p:nvPr/>
                </p:nvSpPr>
                <p:spPr bwMode="auto">
                  <a:xfrm>
                    <a:off x="2894" y="2388"/>
                    <a:ext cx="11" cy="142"/>
                  </a:xfrm>
                  <a:prstGeom prst="rect">
                    <a:avLst/>
                  </a:prstGeom>
                  <a:solidFill>
                    <a:srgbClr val="776B44"/>
                  </a:solidFill>
                  <a:ln w="9525">
                    <a:noFill/>
                    <a:miter lim="800000"/>
                    <a:headEnd/>
                    <a:tailEnd/>
                  </a:ln>
                </p:spPr>
                <p:txBody>
                  <a:bodyPr/>
                  <a:lstStyle/>
                  <a:p>
                    <a:endParaRPr lang="en-US" sz="3200" b="1">
                      <a:latin typeface="Calibri" pitchFamily="34" charset="0"/>
                    </a:endParaRPr>
                  </a:p>
                </p:txBody>
              </p:sp>
              <p:sp>
                <p:nvSpPr>
                  <p:cNvPr id="74820" name="Rectangle 68"/>
                  <p:cNvSpPr>
                    <a:spLocks noChangeArrowheads="1"/>
                  </p:cNvSpPr>
                  <p:nvPr/>
                </p:nvSpPr>
                <p:spPr bwMode="auto">
                  <a:xfrm>
                    <a:off x="3155" y="2449"/>
                    <a:ext cx="36" cy="29"/>
                  </a:xfrm>
                  <a:prstGeom prst="rect">
                    <a:avLst/>
                  </a:prstGeom>
                  <a:solidFill>
                    <a:srgbClr val="423521"/>
                  </a:solidFill>
                  <a:ln w="9525">
                    <a:noFill/>
                    <a:miter lim="800000"/>
                    <a:headEnd/>
                    <a:tailEnd/>
                  </a:ln>
                </p:spPr>
                <p:txBody>
                  <a:bodyPr/>
                  <a:lstStyle/>
                  <a:p>
                    <a:endParaRPr lang="en-US" sz="3200" b="1">
                      <a:latin typeface="Calibri" pitchFamily="34" charset="0"/>
                    </a:endParaRPr>
                  </a:p>
                </p:txBody>
              </p:sp>
              <p:sp>
                <p:nvSpPr>
                  <p:cNvPr id="74821" name="Rectangle 69"/>
                  <p:cNvSpPr>
                    <a:spLocks noChangeArrowheads="1"/>
                  </p:cNvSpPr>
                  <p:nvPr/>
                </p:nvSpPr>
                <p:spPr bwMode="auto">
                  <a:xfrm>
                    <a:off x="3170" y="2402"/>
                    <a:ext cx="10" cy="138"/>
                  </a:xfrm>
                  <a:prstGeom prst="rect">
                    <a:avLst/>
                  </a:prstGeom>
                  <a:solidFill>
                    <a:srgbClr val="002335"/>
                  </a:solidFill>
                  <a:ln w="9525">
                    <a:noFill/>
                    <a:miter lim="800000"/>
                    <a:headEnd/>
                    <a:tailEnd/>
                  </a:ln>
                </p:spPr>
                <p:txBody>
                  <a:bodyPr/>
                  <a:lstStyle/>
                  <a:p>
                    <a:endParaRPr lang="en-US" sz="3200" b="1">
                      <a:latin typeface="Calibri" pitchFamily="34" charset="0"/>
                    </a:endParaRPr>
                  </a:p>
                </p:txBody>
              </p:sp>
              <p:sp>
                <p:nvSpPr>
                  <p:cNvPr id="74822" name="Freeform 70"/>
                  <p:cNvSpPr>
                    <a:spLocks/>
                  </p:cNvSpPr>
                  <p:nvPr/>
                </p:nvSpPr>
                <p:spPr bwMode="auto">
                  <a:xfrm>
                    <a:off x="2587" y="2533"/>
                    <a:ext cx="566" cy="59"/>
                  </a:xfrm>
                  <a:custGeom>
                    <a:avLst/>
                    <a:gdLst/>
                    <a:ahLst/>
                    <a:cxnLst>
                      <a:cxn ang="0">
                        <a:pos x="0" y="5"/>
                      </a:cxn>
                      <a:cxn ang="0">
                        <a:pos x="56" y="43"/>
                      </a:cxn>
                      <a:cxn ang="0">
                        <a:pos x="1072" y="42"/>
                      </a:cxn>
                      <a:cxn ang="0">
                        <a:pos x="1131" y="0"/>
                      </a:cxn>
                      <a:cxn ang="0">
                        <a:pos x="1098" y="64"/>
                      </a:cxn>
                      <a:cxn ang="0">
                        <a:pos x="1098" y="118"/>
                      </a:cxn>
                      <a:cxn ang="0">
                        <a:pos x="12" y="114"/>
                      </a:cxn>
                      <a:cxn ang="0">
                        <a:pos x="15" y="65"/>
                      </a:cxn>
                      <a:cxn ang="0">
                        <a:pos x="0" y="5"/>
                      </a:cxn>
                    </a:cxnLst>
                    <a:rect l="0" t="0" r="r" b="b"/>
                    <a:pathLst>
                      <a:path w="1131" h="118">
                        <a:moveTo>
                          <a:pt x="0" y="5"/>
                        </a:moveTo>
                        <a:lnTo>
                          <a:pt x="56" y="43"/>
                        </a:lnTo>
                        <a:lnTo>
                          <a:pt x="1072" y="42"/>
                        </a:lnTo>
                        <a:lnTo>
                          <a:pt x="1131" y="0"/>
                        </a:lnTo>
                        <a:lnTo>
                          <a:pt x="1098" y="64"/>
                        </a:lnTo>
                        <a:lnTo>
                          <a:pt x="1098" y="118"/>
                        </a:lnTo>
                        <a:lnTo>
                          <a:pt x="12" y="114"/>
                        </a:lnTo>
                        <a:lnTo>
                          <a:pt x="15" y="65"/>
                        </a:lnTo>
                        <a:lnTo>
                          <a:pt x="0" y="5"/>
                        </a:lnTo>
                        <a:close/>
                      </a:path>
                    </a:pathLst>
                  </a:custGeom>
                  <a:solidFill>
                    <a:srgbClr val="63563D"/>
                  </a:solidFill>
                  <a:ln w="9525">
                    <a:noFill/>
                    <a:round/>
                    <a:headEnd/>
                    <a:tailEnd/>
                  </a:ln>
                </p:spPr>
                <p:txBody>
                  <a:bodyPr/>
                  <a:lstStyle/>
                  <a:p>
                    <a:endParaRPr lang="en-US" sz="3200" b="1">
                      <a:latin typeface="Calibri" pitchFamily="34" charset="0"/>
                    </a:endParaRPr>
                  </a:p>
                </p:txBody>
              </p:sp>
              <p:sp>
                <p:nvSpPr>
                  <p:cNvPr id="74823" name="Freeform 71"/>
                  <p:cNvSpPr>
                    <a:spLocks/>
                  </p:cNvSpPr>
                  <p:nvPr/>
                </p:nvSpPr>
                <p:spPr bwMode="auto">
                  <a:xfrm>
                    <a:off x="3049" y="2251"/>
                    <a:ext cx="27" cy="29"/>
                  </a:xfrm>
                  <a:custGeom>
                    <a:avLst/>
                    <a:gdLst/>
                    <a:ahLst/>
                    <a:cxnLst>
                      <a:cxn ang="0">
                        <a:pos x="26" y="0"/>
                      </a:cxn>
                      <a:cxn ang="0">
                        <a:pos x="38" y="2"/>
                      </a:cxn>
                      <a:cxn ang="0">
                        <a:pos x="46" y="9"/>
                      </a:cxn>
                      <a:cxn ang="0">
                        <a:pos x="52" y="19"/>
                      </a:cxn>
                      <a:cxn ang="0">
                        <a:pos x="54" y="30"/>
                      </a:cxn>
                      <a:cxn ang="0">
                        <a:pos x="52" y="42"/>
                      </a:cxn>
                      <a:cxn ang="0">
                        <a:pos x="46" y="51"/>
                      </a:cxn>
                      <a:cxn ang="0">
                        <a:pos x="38" y="57"/>
                      </a:cxn>
                      <a:cxn ang="0">
                        <a:pos x="26" y="59"/>
                      </a:cxn>
                      <a:cxn ang="0">
                        <a:pos x="16" y="57"/>
                      </a:cxn>
                      <a:cxn ang="0">
                        <a:pos x="8" y="51"/>
                      </a:cxn>
                      <a:cxn ang="0">
                        <a:pos x="2" y="42"/>
                      </a:cxn>
                      <a:cxn ang="0">
                        <a:pos x="0" y="30"/>
                      </a:cxn>
                      <a:cxn ang="0">
                        <a:pos x="2" y="19"/>
                      </a:cxn>
                      <a:cxn ang="0">
                        <a:pos x="8" y="9"/>
                      </a:cxn>
                      <a:cxn ang="0">
                        <a:pos x="16" y="2"/>
                      </a:cxn>
                      <a:cxn ang="0">
                        <a:pos x="26" y="0"/>
                      </a:cxn>
                    </a:cxnLst>
                    <a:rect l="0" t="0" r="r" b="b"/>
                    <a:pathLst>
                      <a:path w="54" h="59">
                        <a:moveTo>
                          <a:pt x="26" y="0"/>
                        </a:moveTo>
                        <a:lnTo>
                          <a:pt x="38" y="2"/>
                        </a:lnTo>
                        <a:lnTo>
                          <a:pt x="46" y="9"/>
                        </a:lnTo>
                        <a:lnTo>
                          <a:pt x="52" y="19"/>
                        </a:lnTo>
                        <a:lnTo>
                          <a:pt x="54" y="30"/>
                        </a:lnTo>
                        <a:lnTo>
                          <a:pt x="52" y="42"/>
                        </a:lnTo>
                        <a:lnTo>
                          <a:pt x="46" y="51"/>
                        </a:lnTo>
                        <a:lnTo>
                          <a:pt x="38" y="57"/>
                        </a:lnTo>
                        <a:lnTo>
                          <a:pt x="26" y="59"/>
                        </a:lnTo>
                        <a:lnTo>
                          <a:pt x="16" y="57"/>
                        </a:lnTo>
                        <a:lnTo>
                          <a:pt x="8" y="51"/>
                        </a:lnTo>
                        <a:lnTo>
                          <a:pt x="2" y="42"/>
                        </a:lnTo>
                        <a:lnTo>
                          <a:pt x="0" y="30"/>
                        </a:lnTo>
                        <a:lnTo>
                          <a:pt x="2" y="19"/>
                        </a:lnTo>
                        <a:lnTo>
                          <a:pt x="8" y="9"/>
                        </a:lnTo>
                        <a:lnTo>
                          <a:pt x="16" y="2"/>
                        </a:lnTo>
                        <a:lnTo>
                          <a:pt x="26" y="0"/>
                        </a:lnTo>
                        <a:close/>
                      </a:path>
                    </a:pathLst>
                  </a:custGeom>
                  <a:solidFill>
                    <a:srgbClr val="00335B"/>
                  </a:solidFill>
                  <a:ln w="9525">
                    <a:noFill/>
                    <a:round/>
                    <a:headEnd/>
                    <a:tailEnd/>
                  </a:ln>
                </p:spPr>
                <p:txBody>
                  <a:bodyPr/>
                  <a:lstStyle/>
                  <a:p>
                    <a:endParaRPr lang="en-US" sz="3200" b="1">
                      <a:latin typeface="Calibri" pitchFamily="34" charset="0"/>
                    </a:endParaRPr>
                  </a:p>
                </p:txBody>
              </p:sp>
              <p:sp>
                <p:nvSpPr>
                  <p:cNvPr id="74824" name="Freeform 72"/>
                  <p:cNvSpPr>
                    <a:spLocks/>
                  </p:cNvSpPr>
                  <p:nvPr/>
                </p:nvSpPr>
                <p:spPr bwMode="auto">
                  <a:xfrm>
                    <a:off x="3085" y="2245"/>
                    <a:ext cx="27" cy="30"/>
                  </a:xfrm>
                  <a:custGeom>
                    <a:avLst/>
                    <a:gdLst/>
                    <a:ahLst/>
                    <a:cxnLst>
                      <a:cxn ang="0">
                        <a:pos x="28" y="0"/>
                      </a:cxn>
                      <a:cxn ang="0">
                        <a:pos x="38" y="2"/>
                      </a:cxn>
                      <a:cxn ang="0">
                        <a:pos x="46" y="8"/>
                      </a:cxn>
                      <a:cxn ang="0">
                        <a:pos x="52" y="17"/>
                      </a:cxn>
                      <a:cxn ang="0">
                        <a:pos x="54" y="28"/>
                      </a:cxn>
                      <a:cxn ang="0">
                        <a:pos x="52" y="40"/>
                      </a:cxn>
                      <a:cxn ang="0">
                        <a:pos x="46" y="49"/>
                      </a:cxn>
                      <a:cxn ang="0">
                        <a:pos x="38" y="56"/>
                      </a:cxn>
                      <a:cxn ang="0">
                        <a:pos x="28" y="58"/>
                      </a:cxn>
                      <a:cxn ang="0">
                        <a:pos x="18" y="56"/>
                      </a:cxn>
                      <a:cxn ang="0">
                        <a:pos x="8" y="49"/>
                      </a:cxn>
                      <a:cxn ang="0">
                        <a:pos x="3" y="40"/>
                      </a:cxn>
                      <a:cxn ang="0">
                        <a:pos x="0" y="28"/>
                      </a:cxn>
                      <a:cxn ang="0">
                        <a:pos x="3" y="17"/>
                      </a:cxn>
                      <a:cxn ang="0">
                        <a:pos x="8" y="8"/>
                      </a:cxn>
                      <a:cxn ang="0">
                        <a:pos x="18" y="2"/>
                      </a:cxn>
                      <a:cxn ang="0">
                        <a:pos x="28" y="0"/>
                      </a:cxn>
                    </a:cxnLst>
                    <a:rect l="0" t="0" r="r" b="b"/>
                    <a:pathLst>
                      <a:path w="54" h="58">
                        <a:moveTo>
                          <a:pt x="28" y="0"/>
                        </a:moveTo>
                        <a:lnTo>
                          <a:pt x="38" y="2"/>
                        </a:lnTo>
                        <a:lnTo>
                          <a:pt x="46" y="8"/>
                        </a:lnTo>
                        <a:lnTo>
                          <a:pt x="52" y="17"/>
                        </a:lnTo>
                        <a:lnTo>
                          <a:pt x="54" y="28"/>
                        </a:lnTo>
                        <a:lnTo>
                          <a:pt x="52" y="40"/>
                        </a:lnTo>
                        <a:lnTo>
                          <a:pt x="46" y="49"/>
                        </a:lnTo>
                        <a:lnTo>
                          <a:pt x="38" y="56"/>
                        </a:lnTo>
                        <a:lnTo>
                          <a:pt x="28" y="58"/>
                        </a:lnTo>
                        <a:lnTo>
                          <a:pt x="18" y="56"/>
                        </a:lnTo>
                        <a:lnTo>
                          <a:pt x="8" y="49"/>
                        </a:lnTo>
                        <a:lnTo>
                          <a:pt x="3" y="40"/>
                        </a:lnTo>
                        <a:lnTo>
                          <a:pt x="0" y="28"/>
                        </a:lnTo>
                        <a:lnTo>
                          <a:pt x="3" y="17"/>
                        </a:lnTo>
                        <a:lnTo>
                          <a:pt x="8" y="8"/>
                        </a:lnTo>
                        <a:lnTo>
                          <a:pt x="18" y="2"/>
                        </a:lnTo>
                        <a:lnTo>
                          <a:pt x="28" y="0"/>
                        </a:lnTo>
                        <a:close/>
                      </a:path>
                    </a:pathLst>
                  </a:custGeom>
                  <a:solidFill>
                    <a:srgbClr val="00335B"/>
                  </a:solidFill>
                  <a:ln w="9525">
                    <a:noFill/>
                    <a:round/>
                    <a:headEnd/>
                    <a:tailEnd/>
                  </a:ln>
                </p:spPr>
                <p:txBody>
                  <a:bodyPr/>
                  <a:lstStyle/>
                  <a:p>
                    <a:endParaRPr lang="en-US" sz="3200" b="1">
                      <a:latin typeface="Calibri" pitchFamily="34" charset="0"/>
                    </a:endParaRPr>
                  </a:p>
                </p:txBody>
              </p:sp>
              <p:sp>
                <p:nvSpPr>
                  <p:cNvPr id="74825" name="Freeform 73"/>
                  <p:cNvSpPr>
                    <a:spLocks/>
                  </p:cNvSpPr>
                  <p:nvPr/>
                </p:nvSpPr>
                <p:spPr bwMode="auto">
                  <a:xfrm>
                    <a:off x="3051" y="2253"/>
                    <a:ext cx="23" cy="26"/>
                  </a:xfrm>
                  <a:custGeom>
                    <a:avLst/>
                    <a:gdLst/>
                    <a:ahLst/>
                    <a:cxnLst>
                      <a:cxn ang="0">
                        <a:pos x="23" y="0"/>
                      </a:cxn>
                      <a:cxn ang="0">
                        <a:pos x="32" y="2"/>
                      </a:cxn>
                      <a:cxn ang="0">
                        <a:pos x="39" y="8"/>
                      </a:cxn>
                      <a:cxn ang="0">
                        <a:pos x="44" y="16"/>
                      </a:cxn>
                      <a:cxn ang="0">
                        <a:pos x="46" y="26"/>
                      </a:cxn>
                      <a:cxn ang="0">
                        <a:pos x="44" y="35"/>
                      </a:cxn>
                      <a:cxn ang="0">
                        <a:pos x="39" y="43"/>
                      </a:cxn>
                      <a:cxn ang="0">
                        <a:pos x="32" y="49"/>
                      </a:cxn>
                      <a:cxn ang="0">
                        <a:pos x="23" y="51"/>
                      </a:cxn>
                      <a:cxn ang="0">
                        <a:pos x="14" y="49"/>
                      </a:cxn>
                      <a:cxn ang="0">
                        <a:pos x="7" y="43"/>
                      </a:cxn>
                      <a:cxn ang="0">
                        <a:pos x="2" y="35"/>
                      </a:cxn>
                      <a:cxn ang="0">
                        <a:pos x="0" y="26"/>
                      </a:cxn>
                      <a:cxn ang="0">
                        <a:pos x="2" y="16"/>
                      </a:cxn>
                      <a:cxn ang="0">
                        <a:pos x="7" y="8"/>
                      </a:cxn>
                      <a:cxn ang="0">
                        <a:pos x="14" y="2"/>
                      </a:cxn>
                      <a:cxn ang="0">
                        <a:pos x="23" y="0"/>
                      </a:cxn>
                    </a:cxnLst>
                    <a:rect l="0" t="0" r="r" b="b"/>
                    <a:pathLst>
                      <a:path w="46" h="51">
                        <a:moveTo>
                          <a:pt x="23" y="0"/>
                        </a:moveTo>
                        <a:lnTo>
                          <a:pt x="32" y="2"/>
                        </a:lnTo>
                        <a:lnTo>
                          <a:pt x="39" y="8"/>
                        </a:lnTo>
                        <a:lnTo>
                          <a:pt x="44" y="16"/>
                        </a:lnTo>
                        <a:lnTo>
                          <a:pt x="46" y="26"/>
                        </a:lnTo>
                        <a:lnTo>
                          <a:pt x="44" y="35"/>
                        </a:lnTo>
                        <a:lnTo>
                          <a:pt x="39" y="43"/>
                        </a:lnTo>
                        <a:lnTo>
                          <a:pt x="32" y="49"/>
                        </a:lnTo>
                        <a:lnTo>
                          <a:pt x="23" y="51"/>
                        </a:lnTo>
                        <a:lnTo>
                          <a:pt x="14" y="49"/>
                        </a:lnTo>
                        <a:lnTo>
                          <a:pt x="7" y="43"/>
                        </a:lnTo>
                        <a:lnTo>
                          <a:pt x="2" y="35"/>
                        </a:lnTo>
                        <a:lnTo>
                          <a:pt x="0" y="26"/>
                        </a:lnTo>
                        <a:lnTo>
                          <a:pt x="2" y="16"/>
                        </a:lnTo>
                        <a:lnTo>
                          <a:pt x="7" y="8"/>
                        </a:lnTo>
                        <a:lnTo>
                          <a:pt x="14" y="2"/>
                        </a:lnTo>
                        <a:lnTo>
                          <a:pt x="23" y="0"/>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4826" name="Freeform 74"/>
                  <p:cNvSpPr>
                    <a:spLocks/>
                  </p:cNvSpPr>
                  <p:nvPr/>
                </p:nvSpPr>
                <p:spPr bwMode="auto">
                  <a:xfrm>
                    <a:off x="3087" y="2247"/>
                    <a:ext cx="24" cy="25"/>
                  </a:xfrm>
                  <a:custGeom>
                    <a:avLst/>
                    <a:gdLst/>
                    <a:ahLst/>
                    <a:cxnLst>
                      <a:cxn ang="0">
                        <a:pos x="23" y="0"/>
                      </a:cxn>
                      <a:cxn ang="0">
                        <a:pos x="33" y="2"/>
                      </a:cxn>
                      <a:cxn ang="0">
                        <a:pos x="40" y="7"/>
                      </a:cxn>
                      <a:cxn ang="0">
                        <a:pos x="46" y="15"/>
                      </a:cxn>
                      <a:cxn ang="0">
                        <a:pos x="47" y="25"/>
                      </a:cxn>
                      <a:cxn ang="0">
                        <a:pos x="46" y="35"/>
                      </a:cxn>
                      <a:cxn ang="0">
                        <a:pos x="40" y="43"/>
                      </a:cxn>
                      <a:cxn ang="0">
                        <a:pos x="33" y="48"/>
                      </a:cxn>
                      <a:cxn ang="0">
                        <a:pos x="23" y="51"/>
                      </a:cxn>
                      <a:cxn ang="0">
                        <a:pos x="14" y="48"/>
                      </a:cxn>
                      <a:cxn ang="0">
                        <a:pos x="7" y="43"/>
                      </a:cxn>
                      <a:cxn ang="0">
                        <a:pos x="2" y="35"/>
                      </a:cxn>
                      <a:cxn ang="0">
                        <a:pos x="0" y="25"/>
                      </a:cxn>
                      <a:cxn ang="0">
                        <a:pos x="2" y="15"/>
                      </a:cxn>
                      <a:cxn ang="0">
                        <a:pos x="7" y="7"/>
                      </a:cxn>
                      <a:cxn ang="0">
                        <a:pos x="14" y="2"/>
                      </a:cxn>
                      <a:cxn ang="0">
                        <a:pos x="23" y="0"/>
                      </a:cxn>
                    </a:cxnLst>
                    <a:rect l="0" t="0" r="r" b="b"/>
                    <a:pathLst>
                      <a:path w="47" h="51">
                        <a:moveTo>
                          <a:pt x="23" y="0"/>
                        </a:moveTo>
                        <a:lnTo>
                          <a:pt x="33" y="2"/>
                        </a:lnTo>
                        <a:lnTo>
                          <a:pt x="40" y="7"/>
                        </a:lnTo>
                        <a:lnTo>
                          <a:pt x="46" y="15"/>
                        </a:lnTo>
                        <a:lnTo>
                          <a:pt x="47" y="25"/>
                        </a:lnTo>
                        <a:lnTo>
                          <a:pt x="46" y="35"/>
                        </a:lnTo>
                        <a:lnTo>
                          <a:pt x="40" y="43"/>
                        </a:lnTo>
                        <a:lnTo>
                          <a:pt x="33" y="48"/>
                        </a:lnTo>
                        <a:lnTo>
                          <a:pt x="23" y="51"/>
                        </a:lnTo>
                        <a:lnTo>
                          <a:pt x="14" y="48"/>
                        </a:lnTo>
                        <a:lnTo>
                          <a:pt x="7" y="43"/>
                        </a:lnTo>
                        <a:lnTo>
                          <a:pt x="2" y="35"/>
                        </a:lnTo>
                        <a:lnTo>
                          <a:pt x="0" y="25"/>
                        </a:lnTo>
                        <a:lnTo>
                          <a:pt x="2" y="15"/>
                        </a:lnTo>
                        <a:lnTo>
                          <a:pt x="7" y="7"/>
                        </a:lnTo>
                        <a:lnTo>
                          <a:pt x="14" y="2"/>
                        </a:lnTo>
                        <a:lnTo>
                          <a:pt x="23" y="0"/>
                        </a:lnTo>
                        <a:close/>
                      </a:path>
                    </a:pathLst>
                  </a:custGeom>
                  <a:solidFill>
                    <a:srgbClr val="AA8E70"/>
                  </a:solidFill>
                  <a:ln w="9525">
                    <a:noFill/>
                    <a:round/>
                    <a:headEnd/>
                    <a:tailEnd/>
                  </a:ln>
                </p:spPr>
                <p:txBody>
                  <a:bodyPr/>
                  <a:lstStyle/>
                  <a:p>
                    <a:endParaRPr lang="en-US" sz="3200" b="1">
                      <a:latin typeface="Calibri" pitchFamily="34" charset="0"/>
                    </a:endParaRPr>
                  </a:p>
                </p:txBody>
              </p:sp>
              <p:sp>
                <p:nvSpPr>
                  <p:cNvPr id="74827" name="Freeform 75"/>
                  <p:cNvSpPr>
                    <a:spLocks/>
                  </p:cNvSpPr>
                  <p:nvPr/>
                </p:nvSpPr>
                <p:spPr bwMode="auto">
                  <a:xfrm>
                    <a:off x="3052" y="2255"/>
                    <a:ext cx="16" cy="18"/>
                  </a:xfrm>
                  <a:custGeom>
                    <a:avLst/>
                    <a:gdLst/>
                    <a:ahLst/>
                    <a:cxnLst>
                      <a:cxn ang="0">
                        <a:pos x="16" y="0"/>
                      </a:cxn>
                      <a:cxn ang="0">
                        <a:pos x="23" y="1"/>
                      </a:cxn>
                      <a:cxn ang="0">
                        <a:pos x="27" y="5"/>
                      </a:cxn>
                      <a:cxn ang="0">
                        <a:pos x="31" y="11"/>
                      </a:cxn>
                      <a:cxn ang="0">
                        <a:pos x="32" y="17"/>
                      </a:cxn>
                      <a:cxn ang="0">
                        <a:pos x="31" y="24"/>
                      </a:cxn>
                      <a:cxn ang="0">
                        <a:pos x="27" y="30"/>
                      </a:cxn>
                      <a:cxn ang="0">
                        <a:pos x="23" y="35"/>
                      </a:cxn>
                      <a:cxn ang="0">
                        <a:pos x="16" y="36"/>
                      </a:cxn>
                      <a:cxn ang="0">
                        <a:pos x="10" y="35"/>
                      </a:cxn>
                      <a:cxn ang="0">
                        <a:pos x="4" y="30"/>
                      </a:cxn>
                      <a:cxn ang="0">
                        <a:pos x="1" y="24"/>
                      </a:cxn>
                      <a:cxn ang="0">
                        <a:pos x="0" y="17"/>
                      </a:cxn>
                      <a:cxn ang="0">
                        <a:pos x="1" y="11"/>
                      </a:cxn>
                      <a:cxn ang="0">
                        <a:pos x="4" y="5"/>
                      </a:cxn>
                      <a:cxn ang="0">
                        <a:pos x="10" y="1"/>
                      </a:cxn>
                      <a:cxn ang="0">
                        <a:pos x="16" y="0"/>
                      </a:cxn>
                    </a:cxnLst>
                    <a:rect l="0" t="0" r="r" b="b"/>
                    <a:pathLst>
                      <a:path w="32" h="36">
                        <a:moveTo>
                          <a:pt x="16" y="0"/>
                        </a:moveTo>
                        <a:lnTo>
                          <a:pt x="23" y="1"/>
                        </a:lnTo>
                        <a:lnTo>
                          <a:pt x="27" y="5"/>
                        </a:lnTo>
                        <a:lnTo>
                          <a:pt x="31" y="11"/>
                        </a:lnTo>
                        <a:lnTo>
                          <a:pt x="32" y="17"/>
                        </a:lnTo>
                        <a:lnTo>
                          <a:pt x="31" y="24"/>
                        </a:lnTo>
                        <a:lnTo>
                          <a:pt x="27" y="30"/>
                        </a:lnTo>
                        <a:lnTo>
                          <a:pt x="23" y="35"/>
                        </a:lnTo>
                        <a:lnTo>
                          <a:pt x="16" y="36"/>
                        </a:lnTo>
                        <a:lnTo>
                          <a:pt x="10" y="35"/>
                        </a:lnTo>
                        <a:lnTo>
                          <a:pt x="4" y="30"/>
                        </a:lnTo>
                        <a:lnTo>
                          <a:pt x="1" y="24"/>
                        </a:lnTo>
                        <a:lnTo>
                          <a:pt x="0" y="17"/>
                        </a:lnTo>
                        <a:lnTo>
                          <a:pt x="1" y="11"/>
                        </a:lnTo>
                        <a:lnTo>
                          <a:pt x="4" y="5"/>
                        </a:lnTo>
                        <a:lnTo>
                          <a:pt x="10" y="1"/>
                        </a:lnTo>
                        <a:lnTo>
                          <a:pt x="16" y="0"/>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4828" name="Freeform 76"/>
                  <p:cNvSpPr>
                    <a:spLocks/>
                  </p:cNvSpPr>
                  <p:nvPr/>
                </p:nvSpPr>
                <p:spPr bwMode="auto">
                  <a:xfrm>
                    <a:off x="3089" y="2249"/>
                    <a:ext cx="17" cy="18"/>
                  </a:xfrm>
                  <a:custGeom>
                    <a:avLst/>
                    <a:gdLst/>
                    <a:ahLst/>
                    <a:cxnLst>
                      <a:cxn ang="0">
                        <a:pos x="17" y="0"/>
                      </a:cxn>
                      <a:cxn ang="0">
                        <a:pos x="22" y="2"/>
                      </a:cxn>
                      <a:cxn ang="0">
                        <a:pos x="28" y="6"/>
                      </a:cxn>
                      <a:cxn ang="0">
                        <a:pos x="33" y="12"/>
                      </a:cxn>
                      <a:cxn ang="0">
                        <a:pos x="34" y="19"/>
                      </a:cxn>
                      <a:cxn ang="0">
                        <a:pos x="33" y="26"/>
                      </a:cxn>
                      <a:cxn ang="0">
                        <a:pos x="28" y="30"/>
                      </a:cxn>
                      <a:cxn ang="0">
                        <a:pos x="22" y="35"/>
                      </a:cxn>
                      <a:cxn ang="0">
                        <a:pos x="17" y="36"/>
                      </a:cxn>
                      <a:cxn ang="0">
                        <a:pos x="10" y="35"/>
                      </a:cxn>
                      <a:cxn ang="0">
                        <a:pos x="5" y="30"/>
                      </a:cxn>
                      <a:cxn ang="0">
                        <a:pos x="2" y="26"/>
                      </a:cxn>
                      <a:cxn ang="0">
                        <a:pos x="0" y="19"/>
                      </a:cxn>
                      <a:cxn ang="0">
                        <a:pos x="2" y="12"/>
                      </a:cxn>
                      <a:cxn ang="0">
                        <a:pos x="5" y="6"/>
                      </a:cxn>
                      <a:cxn ang="0">
                        <a:pos x="10" y="2"/>
                      </a:cxn>
                      <a:cxn ang="0">
                        <a:pos x="17" y="0"/>
                      </a:cxn>
                    </a:cxnLst>
                    <a:rect l="0" t="0" r="r" b="b"/>
                    <a:pathLst>
                      <a:path w="34" h="36">
                        <a:moveTo>
                          <a:pt x="17" y="0"/>
                        </a:moveTo>
                        <a:lnTo>
                          <a:pt x="22" y="2"/>
                        </a:lnTo>
                        <a:lnTo>
                          <a:pt x="28" y="6"/>
                        </a:lnTo>
                        <a:lnTo>
                          <a:pt x="33" y="12"/>
                        </a:lnTo>
                        <a:lnTo>
                          <a:pt x="34" y="19"/>
                        </a:lnTo>
                        <a:lnTo>
                          <a:pt x="33" y="26"/>
                        </a:lnTo>
                        <a:lnTo>
                          <a:pt x="28" y="30"/>
                        </a:lnTo>
                        <a:lnTo>
                          <a:pt x="22" y="35"/>
                        </a:lnTo>
                        <a:lnTo>
                          <a:pt x="17" y="36"/>
                        </a:lnTo>
                        <a:lnTo>
                          <a:pt x="10" y="35"/>
                        </a:lnTo>
                        <a:lnTo>
                          <a:pt x="5" y="30"/>
                        </a:lnTo>
                        <a:lnTo>
                          <a:pt x="2" y="26"/>
                        </a:lnTo>
                        <a:lnTo>
                          <a:pt x="0" y="19"/>
                        </a:lnTo>
                        <a:lnTo>
                          <a:pt x="2" y="12"/>
                        </a:lnTo>
                        <a:lnTo>
                          <a:pt x="5" y="6"/>
                        </a:lnTo>
                        <a:lnTo>
                          <a:pt x="10" y="2"/>
                        </a:lnTo>
                        <a:lnTo>
                          <a:pt x="17" y="0"/>
                        </a:lnTo>
                        <a:close/>
                      </a:path>
                    </a:pathLst>
                  </a:custGeom>
                  <a:solidFill>
                    <a:srgbClr val="C6B59E"/>
                  </a:solidFill>
                  <a:ln w="9525">
                    <a:noFill/>
                    <a:round/>
                    <a:headEnd/>
                    <a:tailEnd/>
                  </a:ln>
                </p:spPr>
                <p:txBody>
                  <a:bodyPr/>
                  <a:lstStyle/>
                  <a:p>
                    <a:endParaRPr lang="en-US" sz="3200" b="1">
                      <a:latin typeface="Calibri" pitchFamily="34" charset="0"/>
                    </a:endParaRPr>
                  </a:p>
                </p:txBody>
              </p:sp>
              <p:sp>
                <p:nvSpPr>
                  <p:cNvPr id="74829" name="Rectangle 77"/>
                  <p:cNvSpPr>
                    <a:spLocks noChangeArrowheads="1"/>
                  </p:cNvSpPr>
                  <p:nvPr/>
                </p:nvSpPr>
                <p:spPr bwMode="auto">
                  <a:xfrm>
                    <a:off x="2612" y="2561"/>
                    <a:ext cx="505" cy="13"/>
                  </a:xfrm>
                  <a:prstGeom prst="rect">
                    <a:avLst/>
                  </a:prstGeom>
                  <a:solidFill>
                    <a:srgbClr val="30230F"/>
                  </a:solidFill>
                  <a:ln w="9525">
                    <a:noFill/>
                    <a:miter lim="800000"/>
                    <a:headEnd/>
                    <a:tailEnd/>
                  </a:ln>
                </p:spPr>
                <p:txBody>
                  <a:bodyPr/>
                  <a:lstStyle/>
                  <a:p>
                    <a:endParaRPr lang="en-US" sz="3200" b="1">
                      <a:latin typeface="Calibri" pitchFamily="34" charset="0"/>
                    </a:endParaRPr>
                  </a:p>
                </p:txBody>
              </p:sp>
            </p:grpSp>
            <p:sp>
              <p:nvSpPr>
                <p:cNvPr id="74830" name="Rectangle 78"/>
                <p:cNvSpPr>
                  <a:spLocks noChangeArrowheads="1"/>
                </p:cNvSpPr>
                <p:nvPr/>
              </p:nvSpPr>
              <p:spPr bwMode="auto">
                <a:xfrm>
                  <a:off x="4343400" y="3886200"/>
                  <a:ext cx="457200" cy="228600"/>
                </a:xfrm>
                <a:prstGeom prst="rect">
                  <a:avLst/>
                </a:prstGeom>
                <a:solidFill>
                  <a:srgbClr val="99CCFF"/>
                </a:solidFill>
                <a:ln w="19050">
                  <a:solidFill>
                    <a:schemeClr val="tx1"/>
                  </a:solidFill>
                  <a:miter lim="800000"/>
                  <a:headEnd/>
                  <a:tailEnd/>
                </a:ln>
                <a:effectLst/>
              </p:spPr>
              <p:txBody>
                <a:bodyPr wrap="none" anchor="ctr"/>
                <a:lstStyle/>
                <a:p>
                  <a:endParaRPr lang="en-US" sz="3200" b="1">
                    <a:latin typeface="Calibri" pitchFamily="34" charset="0"/>
                  </a:endParaRPr>
                </a:p>
              </p:txBody>
            </p:sp>
            <p:sp>
              <p:nvSpPr>
                <p:cNvPr id="74833" name="Line 81"/>
                <p:cNvSpPr>
                  <a:spLocks noChangeShapeType="1"/>
                </p:cNvSpPr>
                <p:nvPr/>
              </p:nvSpPr>
              <p:spPr bwMode="auto">
                <a:xfrm flipH="1">
                  <a:off x="4876800" y="3733800"/>
                  <a:ext cx="1066800" cy="228600"/>
                </a:xfrm>
                <a:prstGeom prst="line">
                  <a:avLst/>
                </a:prstGeom>
                <a:noFill/>
                <a:ln w="28575">
                  <a:solidFill>
                    <a:schemeClr val="tx1"/>
                  </a:solidFill>
                  <a:round/>
                  <a:headEnd/>
                  <a:tailEnd type="triangle" w="med" len="med"/>
                </a:ln>
                <a:effectLst/>
              </p:spPr>
              <p:txBody>
                <a:bodyPr anchor="ctr"/>
                <a:lstStyle/>
                <a:p>
                  <a:endParaRPr lang="en-US" sz="3200" b="1">
                    <a:latin typeface="Calibri" pitchFamily="34" charset="0"/>
                  </a:endParaRPr>
                </a:p>
              </p:txBody>
            </p:sp>
            <p:sp>
              <p:nvSpPr>
                <p:cNvPr id="74835" name="Rectangle 83"/>
                <p:cNvSpPr>
                  <a:spLocks noChangeArrowheads="1"/>
                </p:cNvSpPr>
                <p:nvPr/>
              </p:nvSpPr>
              <p:spPr bwMode="auto">
                <a:xfrm>
                  <a:off x="3352800" y="5029200"/>
                  <a:ext cx="3048000" cy="685800"/>
                </a:xfrm>
                <a:prstGeom prst="rect">
                  <a:avLst/>
                </a:prstGeom>
                <a:solidFill>
                  <a:schemeClr val="hlink"/>
                </a:solidFill>
                <a:ln w="57150">
                  <a:solidFill>
                    <a:schemeClr val="tx1"/>
                  </a:solidFill>
                  <a:miter lim="800000"/>
                  <a:headEnd/>
                  <a:tailEnd/>
                </a:ln>
                <a:effectLst/>
              </p:spPr>
              <p:txBody>
                <a:bodyPr wrap="none" anchor="ctr"/>
                <a:lstStyle/>
                <a:p>
                  <a:endParaRPr lang="en-US" sz="3200" b="1">
                    <a:latin typeface="Calibri" pitchFamily="34" charset="0"/>
                  </a:endParaRPr>
                </a:p>
              </p:txBody>
            </p:sp>
            <p:sp>
              <p:nvSpPr>
                <p:cNvPr id="74836" name="Line 84"/>
                <p:cNvSpPr>
                  <a:spLocks noChangeShapeType="1"/>
                </p:cNvSpPr>
                <p:nvPr/>
              </p:nvSpPr>
              <p:spPr bwMode="auto">
                <a:xfrm flipV="1">
                  <a:off x="6400800" y="4572000"/>
                  <a:ext cx="0" cy="4572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4837" name="Line 85"/>
                <p:cNvSpPr>
                  <a:spLocks noChangeShapeType="1"/>
                </p:cNvSpPr>
                <p:nvPr/>
              </p:nvSpPr>
              <p:spPr bwMode="auto">
                <a:xfrm flipV="1">
                  <a:off x="3962400" y="4572000"/>
                  <a:ext cx="0" cy="4572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4838" name="Line 86"/>
                <p:cNvSpPr>
                  <a:spLocks noChangeShapeType="1"/>
                </p:cNvSpPr>
                <p:nvPr/>
              </p:nvSpPr>
              <p:spPr bwMode="auto">
                <a:xfrm flipV="1">
                  <a:off x="3352800" y="4572000"/>
                  <a:ext cx="0" cy="4572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4839" name="Line 87"/>
                <p:cNvSpPr>
                  <a:spLocks noChangeShapeType="1"/>
                </p:cNvSpPr>
                <p:nvPr/>
              </p:nvSpPr>
              <p:spPr bwMode="auto">
                <a:xfrm flipV="1">
                  <a:off x="4572000" y="4114800"/>
                  <a:ext cx="0" cy="9144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4840" name="Line 88"/>
                <p:cNvSpPr>
                  <a:spLocks noChangeShapeType="1"/>
                </p:cNvSpPr>
                <p:nvPr/>
              </p:nvSpPr>
              <p:spPr bwMode="auto">
                <a:xfrm flipV="1">
                  <a:off x="5181600" y="4572000"/>
                  <a:ext cx="0" cy="4572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sp>
              <p:nvSpPr>
                <p:cNvPr id="74841" name="Line 89"/>
                <p:cNvSpPr>
                  <a:spLocks noChangeShapeType="1"/>
                </p:cNvSpPr>
                <p:nvPr/>
              </p:nvSpPr>
              <p:spPr bwMode="auto">
                <a:xfrm flipV="1">
                  <a:off x="5791200" y="4572000"/>
                  <a:ext cx="0" cy="457200"/>
                </a:xfrm>
                <a:prstGeom prst="line">
                  <a:avLst/>
                </a:prstGeom>
                <a:noFill/>
                <a:ln w="57150">
                  <a:solidFill>
                    <a:schemeClr val="tx1"/>
                  </a:solidFill>
                  <a:round/>
                  <a:headEnd/>
                  <a:tailEnd/>
                </a:ln>
                <a:effectLst/>
              </p:spPr>
              <p:txBody>
                <a:bodyPr anchor="ctr"/>
                <a:lstStyle/>
                <a:p>
                  <a:endParaRPr lang="en-US" sz="3200" b="1">
                    <a:latin typeface="Calibri" pitchFamily="34" charset="0"/>
                  </a:endParaRPr>
                </a:p>
              </p:txBody>
            </p:sp>
          </p:grpSp>
        </p:grpSp>
        <p:pic>
          <p:nvPicPr>
            <p:cNvPr id="5122" name="Picture 2"/>
            <p:cNvPicPr>
              <a:picLocks noChangeAspect="1" noChangeArrowheads="1"/>
            </p:cNvPicPr>
            <p:nvPr/>
          </p:nvPicPr>
          <p:blipFill>
            <a:blip r:embed="rId3"/>
            <a:srcRect t="24138"/>
            <a:stretch>
              <a:fillRect/>
            </a:stretch>
          </p:blipFill>
          <p:spPr bwMode="auto">
            <a:xfrm>
              <a:off x="-2152162" y="1370340"/>
              <a:ext cx="2914162" cy="1449059"/>
            </a:xfrm>
            <a:prstGeom prst="rect">
              <a:avLst/>
            </a:prstGeom>
            <a:noFill/>
            <a:ln w="9525">
              <a:noFill/>
              <a:miter lim="800000"/>
              <a:headEnd/>
              <a:tailEnd/>
            </a:ln>
            <a:effectLst/>
          </p:spPr>
        </p:pic>
      </p:grpSp>
      <p:sp>
        <p:nvSpPr>
          <p:cNvPr id="95" name="Text Box 83"/>
          <p:cNvSpPr txBox="1">
            <a:spLocks noChangeArrowheads="1"/>
          </p:cNvSpPr>
          <p:nvPr/>
        </p:nvSpPr>
        <p:spPr bwMode="auto">
          <a:xfrm>
            <a:off x="228600" y="3429000"/>
            <a:ext cx="2971800" cy="1077218"/>
          </a:xfrm>
          <a:prstGeom prst="rect">
            <a:avLst/>
          </a:prstGeom>
          <a:noFill/>
          <a:ln w="19050">
            <a:noFill/>
            <a:miter lim="800000"/>
            <a:headEnd/>
            <a:tailEnd/>
          </a:ln>
          <a:effectLst/>
        </p:spPr>
        <p:txBody>
          <a:bodyPr wrap="square">
            <a:spAutoFit/>
          </a:bodyPr>
          <a:lstStyle/>
          <a:p>
            <a:pPr eaLnBrk="1" hangingPunct="1">
              <a:spcBef>
                <a:spcPct val="50000"/>
              </a:spcBef>
            </a:pPr>
            <a:r>
              <a:rPr lang="en-US" sz="3200" b="1" dirty="0" smtClean="0">
                <a:latin typeface="Calibri" pitchFamily="34" charset="0"/>
              </a:rPr>
              <a:t>Segment length &lt; 100m</a:t>
            </a:r>
            <a:endParaRPr lang="en-US" sz="3200" b="1"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Ethernet Hub</a:t>
            </a:r>
            <a:endParaRPr lang="th-TH" sz="4400" b="1" dirty="0" err="1" smtClean="0">
              <a:ln>
                <a:solidFill>
                  <a:prstClr val="black"/>
                </a:solidFill>
              </a:ln>
              <a:solidFill>
                <a:prstClr val="white"/>
              </a:solidFill>
              <a:latin typeface="Tahoma" pitchFamily="34" charset="0"/>
              <a:cs typeface="Tahoma" pitchFamily="34" charset="0"/>
            </a:endParaRPr>
          </a:p>
        </p:txBody>
      </p:sp>
      <p:pic>
        <p:nvPicPr>
          <p:cNvPr id="5122" name="Picture 2"/>
          <p:cNvPicPr>
            <a:picLocks noChangeAspect="1" noChangeArrowheads="1"/>
          </p:cNvPicPr>
          <p:nvPr/>
        </p:nvPicPr>
        <p:blipFill>
          <a:blip r:embed="rId3"/>
          <a:srcRect/>
          <a:stretch>
            <a:fillRect/>
          </a:stretch>
        </p:blipFill>
        <p:spPr bwMode="auto">
          <a:xfrm>
            <a:off x="685800" y="1652587"/>
            <a:ext cx="7958417" cy="3376613"/>
          </a:xfrm>
          <a:prstGeom prst="rect">
            <a:avLst/>
          </a:prstGeom>
          <a:noFill/>
          <a:ln w="9525">
            <a:noFill/>
            <a:miter lim="800000"/>
            <a:headEnd/>
            <a:tailEnd/>
          </a:ln>
          <a:effectLst/>
        </p:spPr>
      </p:pic>
      <p:sp>
        <p:nvSpPr>
          <p:cNvPr id="4" name="Oval 3"/>
          <p:cNvSpPr/>
          <p:nvPr/>
        </p:nvSpPr>
        <p:spPr bwMode="auto">
          <a:xfrm>
            <a:off x="4343400" y="1676400"/>
            <a:ext cx="4800600" cy="9906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grpSp>
        <p:nvGrpSpPr>
          <p:cNvPr id="7" name="Group 6"/>
          <p:cNvGrpSpPr/>
          <p:nvPr/>
        </p:nvGrpSpPr>
        <p:grpSpPr>
          <a:xfrm>
            <a:off x="304800" y="990600"/>
            <a:ext cx="8839200" cy="5257800"/>
            <a:chOff x="304800" y="990600"/>
            <a:chExt cx="8839200" cy="5257800"/>
          </a:xfrm>
        </p:grpSpPr>
        <p:sp>
          <p:nvSpPr>
            <p:cNvPr id="5" name="Oval 4"/>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sp>
          <p:nvSpPr>
            <p:cNvPr id="6" name="TextBox 5"/>
            <p:cNvSpPr txBox="1"/>
            <p:nvPr/>
          </p:nvSpPr>
          <p:spPr>
            <a:xfrm>
              <a:off x="2667000" y="5572780"/>
              <a:ext cx="4419600" cy="523220"/>
            </a:xfrm>
            <a:prstGeom prst="rect">
              <a:avLst/>
            </a:prstGeom>
            <a:noFill/>
            <a:ln>
              <a:noFill/>
            </a:ln>
          </p:spPr>
          <p:txBody>
            <a:bodyPr wrap="square" rtlCol="0">
              <a:spAutoFit/>
            </a:bodyPr>
            <a:lstStyle/>
            <a:p>
              <a:pPr algn="ctr"/>
              <a:r>
                <a:rPr lang="en-US" sz="2800" b="1" dirty="0" smtClean="0">
                  <a:ln>
                    <a:solidFill>
                      <a:schemeClr val="tx1"/>
                    </a:solidFill>
                  </a:ln>
                  <a:solidFill>
                    <a:srgbClr val="FF6600"/>
                  </a:solidFill>
                  <a:latin typeface="Calibri" pitchFamily="34" charset="0"/>
                </a:rPr>
                <a:t>Single collision domain</a:t>
              </a:r>
              <a:endParaRPr lang="en-US" sz="2800" b="1" dirty="0">
                <a:ln>
                  <a:solidFill>
                    <a:schemeClr val="tx1"/>
                  </a:solidFill>
                </a:ln>
                <a:solidFill>
                  <a:srgbClr val="FF6600"/>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Ethernet Switch</a:t>
            </a:r>
            <a:endParaRPr lang="th-TH" sz="4400" b="1" dirty="0" err="1" smtClean="0">
              <a:ln>
                <a:solidFill>
                  <a:prstClr val="black"/>
                </a:solidFill>
              </a:ln>
              <a:solidFill>
                <a:prstClr val="white"/>
              </a:solidFill>
              <a:latin typeface="Tahoma" pitchFamily="34" charset="0"/>
              <a:cs typeface="Tahoma" pitchFamily="34" charset="0"/>
            </a:endParaRPr>
          </a:p>
        </p:txBody>
      </p:sp>
      <p:pic>
        <p:nvPicPr>
          <p:cNvPr id="5122" name="Picture 2"/>
          <p:cNvPicPr>
            <a:picLocks noChangeAspect="1" noChangeArrowheads="1"/>
          </p:cNvPicPr>
          <p:nvPr/>
        </p:nvPicPr>
        <p:blipFill>
          <a:blip r:embed="rId3"/>
          <a:srcRect/>
          <a:stretch>
            <a:fillRect/>
          </a:stretch>
        </p:blipFill>
        <p:spPr bwMode="auto">
          <a:xfrm>
            <a:off x="685800" y="1600200"/>
            <a:ext cx="7958417" cy="3376613"/>
          </a:xfrm>
          <a:prstGeom prst="rect">
            <a:avLst/>
          </a:prstGeom>
          <a:noFill/>
          <a:ln w="9525">
            <a:noFill/>
            <a:miter lim="800000"/>
            <a:headEnd/>
            <a:tailEnd/>
          </a:ln>
          <a:effectLst/>
        </p:spPr>
      </p:pic>
      <p:pic>
        <p:nvPicPr>
          <p:cNvPr id="9" name="Picture 2"/>
          <p:cNvPicPr>
            <a:picLocks noChangeAspect="1" noChangeArrowheads="1"/>
          </p:cNvPicPr>
          <p:nvPr/>
        </p:nvPicPr>
        <p:blipFill>
          <a:blip r:embed="rId4">
            <a:clrChange>
              <a:clrFrom>
                <a:srgbClr val="FFFFFF"/>
              </a:clrFrom>
              <a:clrTo>
                <a:srgbClr val="FFFFFF">
                  <a:alpha val="0"/>
                </a:srgbClr>
              </a:clrTo>
            </a:clrChange>
          </a:blip>
          <a:srcRect r="5000"/>
          <a:stretch>
            <a:fillRect/>
          </a:stretch>
        </p:blipFill>
        <p:spPr bwMode="auto">
          <a:xfrm>
            <a:off x="3962400" y="3048000"/>
            <a:ext cx="1447800" cy="862641"/>
          </a:xfrm>
          <a:prstGeom prst="rect">
            <a:avLst/>
          </a:prstGeom>
          <a:ln w="9525">
            <a:noFill/>
            <a:miter lim="800000"/>
            <a:headEnd/>
            <a:tailEnd/>
          </a:ln>
          <a:effectLst/>
        </p:spPr>
      </p:pic>
      <p:sp>
        <p:nvSpPr>
          <p:cNvPr id="11" name="TextBox 10"/>
          <p:cNvSpPr txBox="1"/>
          <p:nvPr/>
        </p:nvSpPr>
        <p:spPr>
          <a:xfrm>
            <a:off x="3124200" y="3972580"/>
            <a:ext cx="2971800" cy="523220"/>
          </a:xfrm>
          <a:prstGeom prst="rect">
            <a:avLst/>
          </a:prstGeom>
          <a:noFill/>
        </p:spPr>
        <p:txBody>
          <a:bodyPr wrap="square" rtlCol="0">
            <a:spAutoFit/>
          </a:bodyPr>
          <a:lstStyle/>
          <a:p>
            <a:pPr algn="ctr"/>
            <a:r>
              <a:rPr lang="en-US" sz="2800" b="1" dirty="0" smtClean="0">
                <a:latin typeface="Book Antiqua" pitchFamily="18" charset="0"/>
                <a:cs typeface="Times New Roman" pitchFamily="18" charset="0"/>
              </a:rPr>
              <a:t>Bridge/ Switch</a:t>
            </a:r>
            <a:endParaRPr lang="en-US" sz="2800" b="1" dirty="0">
              <a:latin typeface="Book Antiqua" pitchFamily="18" charset="0"/>
              <a:cs typeface="Times New Roman" pitchFamily="18" charset="0"/>
            </a:endParaRPr>
          </a:p>
        </p:txBody>
      </p:sp>
      <p:sp>
        <p:nvSpPr>
          <p:cNvPr id="12" name="Rectangle 11"/>
          <p:cNvSpPr/>
          <p:nvPr/>
        </p:nvSpPr>
        <p:spPr>
          <a:xfrm>
            <a:off x="0" y="5344180"/>
            <a:ext cx="9144000" cy="553998"/>
          </a:xfrm>
          <a:prstGeom prst="rect">
            <a:avLst/>
          </a:prstGeom>
          <a:solidFill>
            <a:schemeClr val="bg2">
              <a:alpha val="57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dirty="0" smtClean="0">
                <a:ln>
                  <a:solidFill>
                    <a:sysClr val="windowText" lastClr="000000"/>
                  </a:solidFill>
                </a:ln>
                <a:solidFill>
                  <a:srgbClr val="FF6600"/>
                </a:solidFill>
                <a:latin typeface="Calibri"/>
              </a:rPr>
              <a:t>To be studied when we get to Packet Switching (Topic 3)</a:t>
            </a:r>
            <a:endParaRPr kumimoji="0" lang="en-US" sz="30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grpSp>
        <p:nvGrpSpPr>
          <p:cNvPr id="7" name="Group 6"/>
          <p:cNvGrpSpPr/>
          <p:nvPr/>
        </p:nvGrpSpPr>
        <p:grpSpPr>
          <a:xfrm>
            <a:off x="304800" y="914400"/>
            <a:ext cx="3810000" cy="5334000"/>
            <a:chOff x="304800" y="990600"/>
            <a:chExt cx="8839200" cy="5257800"/>
          </a:xfrm>
        </p:grpSpPr>
        <p:sp>
          <p:nvSpPr>
            <p:cNvPr id="8" name="Oval 7"/>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sp>
          <p:nvSpPr>
            <p:cNvPr id="10" name="TextBox 9"/>
            <p:cNvSpPr txBox="1"/>
            <p:nvPr/>
          </p:nvSpPr>
          <p:spPr>
            <a:xfrm>
              <a:off x="3663696" y="1477240"/>
              <a:ext cx="4419600" cy="940477"/>
            </a:xfrm>
            <a:prstGeom prst="rect">
              <a:avLst/>
            </a:prstGeom>
            <a:noFill/>
            <a:ln>
              <a:noFill/>
            </a:ln>
          </p:spPr>
          <p:txBody>
            <a:bodyPr wrap="square" rtlCol="0">
              <a:spAutoFit/>
            </a:bodyPr>
            <a:lstStyle/>
            <a:p>
              <a:pPr algn="ctr"/>
              <a:r>
                <a:rPr lang="en-US" sz="2800" b="1" dirty="0" smtClean="0">
                  <a:ln>
                    <a:solidFill>
                      <a:schemeClr val="tx1"/>
                    </a:solidFill>
                  </a:ln>
                  <a:solidFill>
                    <a:srgbClr val="FF6600"/>
                  </a:solidFill>
                  <a:latin typeface="Calibri" pitchFamily="34" charset="0"/>
                </a:rPr>
                <a:t>Collision </a:t>
              </a:r>
              <a:r>
                <a:rPr lang="en-US" sz="2800" b="1" dirty="0" smtClean="0">
                  <a:ln>
                    <a:solidFill>
                      <a:schemeClr val="tx1"/>
                    </a:solidFill>
                  </a:ln>
                  <a:solidFill>
                    <a:srgbClr val="FF6600"/>
                  </a:solidFill>
                  <a:latin typeface="Calibri" pitchFamily="34" charset="0"/>
                </a:rPr>
                <a:t>domain</a:t>
              </a:r>
              <a:endParaRPr lang="en-US" sz="2800" b="1" dirty="0">
                <a:ln>
                  <a:solidFill>
                    <a:schemeClr val="tx1"/>
                  </a:solidFill>
                </a:ln>
                <a:solidFill>
                  <a:srgbClr val="FF6600"/>
                </a:solidFill>
                <a:latin typeface="Calibri" pitchFamily="34" charset="0"/>
              </a:endParaRPr>
            </a:p>
          </p:txBody>
        </p:sp>
      </p:grpSp>
      <p:grpSp>
        <p:nvGrpSpPr>
          <p:cNvPr id="14" name="Group 13"/>
          <p:cNvGrpSpPr/>
          <p:nvPr/>
        </p:nvGrpSpPr>
        <p:grpSpPr>
          <a:xfrm>
            <a:off x="5410200" y="990600"/>
            <a:ext cx="3810000" cy="5334000"/>
            <a:chOff x="304800" y="990600"/>
            <a:chExt cx="8839200" cy="5257800"/>
          </a:xfrm>
        </p:grpSpPr>
        <p:sp>
          <p:nvSpPr>
            <p:cNvPr id="16" name="Oval 15"/>
            <p:cNvSpPr/>
            <p:nvPr/>
          </p:nvSpPr>
          <p:spPr bwMode="auto">
            <a:xfrm>
              <a:off x="304800" y="990600"/>
              <a:ext cx="8839200" cy="5257800"/>
            </a:xfrm>
            <a:prstGeom prst="ellipse">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sp>
          <p:nvSpPr>
            <p:cNvPr id="17" name="TextBox 16"/>
            <p:cNvSpPr txBox="1"/>
            <p:nvPr/>
          </p:nvSpPr>
          <p:spPr>
            <a:xfrm>
              <a:off x="1365504" y="1402129"/>
              <a:ext cx="4419600" cy="940477"/>
            </a:xfrm>
            <a:prstGeom prst="rect">
              <a:avLst/>
            </a:prstGeom>
            <a:noFill/>
            <a:ln>
              <a:noFill/>
            </a:ln>
          </p:spPr>
          <p:txBody>
            <a:bodyPr wrap="square" rtlCol="0">
              <a:spAutoFit/>
            </a:bodyPr>
            <a:lstStyle/>
            <a:p>
              <a:pPr algn="ctr"/>
              <a:r>
                <a:rPr lang="en-US" sz="2800" b="1" dirty="0" smtClean="0">
                  <a:ln>
                    <a:solidFill>
                      <a:schemeClr val="tx1"/>
                    </a:solidFill>
                  </a:ln>
                  <a:solidFill>
                    <a:srgbClr val="FF6600"/>
                  </a:solidFill>
                  <a:latin typeface="Calibri" pitchFamily="34" charset="0"/>
                </a:rPr>
                <a:t>Collision </a:t>
              </a:r>
              <a:r>
                <a:rPr lang="en-US" sz="2800" b="1" dirty="0" smtClean="0">
                  <a:ln>
                    <a:solidFill>
                      <a:schemeClr val="tx1"/>
                    </a:solidFill>
                  </a:ln>
                  <a:solidFill>
                    <a:srgbClr val="FF6600"/>
                  </a:solidFill>
                  <a:latin typeface="Calibri" pitchFamily="34" charset="0"/>
                </a:rPr>
                <a:t>domain</a:t>
              </a:r>
              <a:endParaRPr lang="en-US" sz="2800" b="1" dirty="0">
                <a:ln>
                  <a:solidFill>
                    <a:schemeClr val="tx1"/>
                  </a:solidFill>
                </a:ln>
                <a:solidFill>
                  <a:srgbClr val="FF6600"/>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err="1" smtClean="0">
                <a:ln>
                  <a:solidFill>
                    <a:prstClr val="black"/>
                  </a:solidFill>
                </a:ln>
                <a:solidFill>
                  <a:prstClr val="white"/>
                </a:solidFill>
                <a:latin typeface="Tahoma" pitchFamily="34" charset="0"/>
                <a:cs typeface="Tahoma" pitchFamily="34" charset="0"/>
              </a:rPr>
              <a:t>MAC protocol</a:t>
            </a:r>
            <a:endParaRPr lang="th-TH" sz="4400" b="1" dirty="0" err="1" smtClean="0">
              <a:ln>
                <a:solidFill>
                  <a:prstClr val="black"/>
                </a:solidFill>
              </a:ln>
              <a:solidFill>
                <a:prstClr val="white"/>
              </a:solidFill>
              <a:latin typeface="Tahoma" pitchFamily="34" charset="0"/>
              <a:cs typeface="Tahoma" pitchFamily="34" charset="0"/>
            </a:endParaRPr>
          </a:p>
        </p:txBody>
      </p:sp>
      <p:pic>
        <p:nvPicPr>
          <p:cNvPr id="6146" name="Picture 2"/>
          <p:cNvPicPr>
            <a:picLocks noChangeAspect="1" noChangeArrowheads="1"/>
          </p:cNvPicPr>
          <p:nvPr/>
        </p:nvPicPr>
        <p:blipFill>
          <a:blip r:embed="rId3"/>
          <a:srcRect/>
          <a:stretch>
            <a:fillRect/>
          </a:stretch>
        </p:blipFill>
        <p:spPr bwMode="auto">
          <a:xfrm>
            <a:off x="433388" y="1219200"/>
            <a:ext cx="8277225" cy="1514475"/>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1524000" y="3048000"/>
            <a:ext cx="5968400" cy="3124200"/>
          </a:xfrm>
          <a:prstGeom prst="rect">
            <a:avLst/>
          </a:prstGeom>
          <a:noFill/>
          <a:ln w="9525">
            <a:noFill/>
            <a:miter lim="800000"/>
            <a:headEnd/>
            <a:tailEnd/>
          </a:ln>
          <a:effectLst/>
        </p:spPr>
      </p:pic>
      <p:sp>
        <p:nvSpPr>
          <p:cNvPr id="5" name="Text Box 5"/>
          <p:cNvSpPr txBox="1">
            <a:spLocks noChangeArrowheads="1"/>
          </p:cNvSpPr>
          <p:nvPr/>
        </p:nvSpPr>
        <p:spPr bwMode="auto">
          <a:xfrm>
            <a:off x="1981201" y="6334780"/>
            <a:ext cx="5638799" cy="461665"/>
          </a:xfrm>
          <a:prstGeom prst="rect">
            <a:avLst/>
          </a:prstGeom>
          <a:noFill/>
          <a:ln w="9525">
            <a:noFill/>
            <a:miter lim="800000"/>
            <a:headEnd/>
            <a:tailEnd/>
          </a:ln>
          <a:effectLst/>
        </p:spPr>
        <p:txBody>
          <a:bodyPr wrap="square">
            <a:spAutoFit/>
          </a:bodyPr>
          <a:lstStyle/>
          <a:p>
            <a:pPr eaLnBrk="0" hangingPunct="0"/>
            <a:r>
              <a:rPr lang="en-US" sz="2400" b="1" dirty="0" smtClean="0">
                <a:latin typeface="Book Antiqua" pitchFamily="18" charset="0"/>
              </a:rPr>
              <a:t>Metcalfe’s Original Ethernet Sketch</a:t>
            </a:r>
            <a:endParaRPr lang="en-US" sz="2400" b="1" dirty="0">
              <a:latin typeface="Book Antiqu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52400" y="1295400"/>
            <a:ext cx="8991600" cy="3847207"/>
          </a:xfrm>
          <a:prstGeom prst="rect">
            <a:avLst/>
          </a:prstGeom>
          <a:noFill/>
        </p:spPr>
        <p:txBody>
          <a:bodyPr wrap="square" rtlCol="0">
            <a:spAutoFit/>
          </a:bodyPr>
          <a:lstStyle/>
          <a:p>
            <a:pPr marL="685800" indent="-519113" algn="l" rtl="0">
              <a:buFont typeface="Wingdings" pitchFamily="2" charset="2"/>
              <a:buChar char="§"/>
            </a:pPr>
            <a:r>
              <a:rPr lang="en-US" sz="3200" b="1" kern="1200" dirty="0">
                <a:solidFill>
                  <a:srgbClr val="1F497D"/>
                </a:solidFill>
                <a:latin typeface="Calibri"/>
                <a:ea typeface="+mn-ea"/>
                <a:cs typeface="+mn-cs"/>
              </a:rPr>
              <a:t>MAC Address: </a:t>
            </a:r>
            <a:r>
              <a:rPr lang="en-US" sz="3600" b="1" kern="1200" dirty="0">
                <a:solidFill>
                  <a:srgbClr val="F79646">
                    <a:lumMod val="50000"/>
                  </a:srgbClr>
                </a:solidFill>
                <a:latin typeface="Calibri"/>
                <a:ea typeface="+mn-ea"/>
                <a:cs typeface="+mn-cs"/>
              </a:rPr>
              <a:t>48</a:t>
            </a:r>
            <a:r>
              <a:rPr lang="en-US" sz="3200" b="1" kern="1200" dirty="0">
                <a:solidFill>
                  <a:srgbClr val="1F497D"/>
                </a:solidFill>
                <a:latin typeface="Calibri"/>
                <a:ea typeface="+mn-ea"/>
                <a:cs typeface="+mn-cs"/>
              </a:rPr>
              <a:t> bits </a:t>
            </a:r>
            <a:r>
              <a:rPr lang="en-US" sz="3200" b="1" kern="1200" dirty="0">
                <a:solidFill>
                  <a:srgbClr val="F79646">
                    <a:lumMod val="50000"/>
                  </a:srgbClr>
                </a:solidFill>
                <a:latin typeface="Calibri"/>
                <a:ea typeface="+mn-ea"/>
                <a:cs typeface="+mn-cs"/>
              </a:rPr>
              <a:t>(Ethernet</a:t>
            </a:r>
            <a:r>
              <a:rPr lang="en-US" sz="3200" b="1" kern="1200" dirty="0" smtClean="0">
                <a:solidFill>
                  <a:srgbClr val="F79646">
                    <a:lumMod val="50000"/>
                  </a:srgbClr>
                </a:solidFill>
                <a:latin typeface="Calibri"/>
                <a:ea typeface="+mn-ea"/>
                <a:cs typeface="+mn-cs"/>
              </a:rPr>
              <a:t>)</a:t>
            </a:r>
          </a:p>
          <a:p>
            <a:pPr marL="685800" indent="-519113" algn="l" rtl="0">
              <a:buFont typeface="Wingdings" pitchFamily="2" charset="2"/>
              <a:buChar char="§"/>
            </a:pPr>
            <a:endParaRPr lang="en-US" sz="1200" b="1" dirty="0" smtClean="0">
              <a:solidFill>
                <a:srgbClr val="F79646">
                  <a:lumMod val="50000"/>
                </a:srgbClr>
              </a:solidFill>
              <a:latin typeface="Calibri"/>
            </a:endParaRPr>
          </a:p>
          <a:p>
            <a:pPr marL="685800" indent="-519113">
              <a:buFont typeface="Wingdings" pitchFamily="2" charset="2"/>
              <a:buChar char="§"/>
            </a:pPr>
            <a:r>
              <a:rPr lang="en-US" sz="3200" b="1" dirty="0" smtClean="0">
                <a:solidFill>
                  <a:srgbClr val="1F497D"/>
                </a:solidFill>
                <a:latin typeface="Calibri"/>
              </a:rPr>
              <a:t>Organizationally Unique Identifier (</a:t>
            </a:r>
            <a:r>
              <a:rPr lang="en-US" sz="3200" b="1" kern="1200" dirty="0" smtClean="0">
                <a:solidFill>
                  <a:srgbClr val="F79646">
                    <a:lumMod val="50000"/>
                  </a:srgbClr>
                </a:solidFill>
                <a:latin typeface="Calibri"/>
                <a:ea typeface="+mn-ea"/>
                <a:cs typeface="+mn-cs"/>
              </a:rPr>
              <a:t>initial 24 bits</a:t>
            </a:r>
            <a:r>
              <a:rPr lang="en-US" sz="3200" b="1" dirty="0" smtClean="0">
                <a:solidFill>
                  <a:srgbClr val="1F497D"/>
                </a:solidFill>
              </a:rPr>
              <a:t>) ensures that MAC addresses are unique</a:t>
            </a:r>
            <a:endParaRPr lang="en-US" sz="3200" b="1" kern="1200" dirty="0">
              <a:solidFill>
                <a:srgbClr val="F79646">
                  <a:lumMod val="50000"/>
                </a:srgbClr>
              </a:solidFill>
              <a:latin typeface="Calibri"/>
              <a:ea typeface="+mn-ea"/>
              <a:cs typeface="+mn-cs"/>
            </a:endParaRPr>
          </a:p>
          <a:p>
            <a:pPr marL="685800" indent="-519113" algn="l" rtl="0">
              <a:buFont typeface="Wingdings" pitchFamily="2" charset="2"/>
              <a:buChar char="§"/>
            </a:pPr>
            <a:endParaRPr lang="en-US" sz="1200" b="1" kern="1200" dirty="0">
              <a:solidFill>
                <a:srgbClr val="1F497D"/>
              </a:solidFill>
              <a:latin typeface="Calibri"/>
              <a:ea typeface="+mn-ea"/>
              <a:cs typeface="+mn-cs"/>
            </a:endParaRPr>
          </a:p>
          <a:p>
            <a:pPr marL="685800" indent="-519113" algn="l" rtl="0">
              <a:buFont typeface="Wingdings" pitchFamily="2" charset="2"/>
              <a:buChar char="§"/>
            </a:pPr>
            <a:r>
              <a:rPr lang="en-US" sz="3200" b="1" kern="1200" dirty="0" smtClean="0">
                <a:solidFill>
                  <a:srgbClr val="1F497D"/>
                </a:solidFill>
                <a:latin typeface="Calibri"/>
                <a:ea typeface="+mn-ea"/>
                <a:cs typeface="+mn-cs"/>
              </a:rPr>
              <a:t>Every Ethernet host has a unique address</a:t>
            </a:r>
          </a:p>
          <a:p>
            <a:pPr marL="685800" indent="-519113" algn="l" rtl="0">
              <a:buFont typeface="Wingdings" pitchFamily="2" charset="2"/>
              <a:buChar char="§"/>
            </a:pPr>
            <a:endParaRPr lang="en-US" sz="1200" b="1" dirty="0" smtClean="0">
              <a:solidFill>
                <a:srgbClr val="1F497D"/>
              </a:solidFill>
              <a:latin typeface="Calibri"/>
            </a:endParaRPr>
          </a:p>
          <a:p>
            <a:pPr marL="685800" indent="-519113" algn="l" rtl="0">
              <a:buFont typeface="Wingdings" pitchFamily="2" charset="2"/>
              <a:buChar char="§"/>
            </a:pPr>
            <a:r>
              <a:rPr lang="en-US" sz="3200" b="1" kern="1200" dirty="0" smtClean="0">
                <a:solidFill>
                  <a:srgbClr val="1F497D"/>
                </a:solidFill>
                <a:latin typeface="Calibri"/>
                <a:ea typeface="+mn-ea"/>
                <a:cs typeface="+mn-cs"/>
              </a:rPr>
              <a:t>Flat </a:t>
            </a:r>
            <a:r>
              <a:rPr lang="en-US" sz="3200" b="1" kern="1200" dirty="0">
                <a:solidFill>
                  <a:srgbClr val="1F497D"/>
                </a:solidFill>
                <a:latin typeface="Calibri"/>
                <a:ea typeface="+mn-ea"/>
                <a:cs typeface="+mn-cs"/>
              </a:rPr>
              <a:t>addressing </a:t>
            </a:r>
            <a:r>
              <a:rPr lang="en-US" sz="3200" b="1" kern="1200" dirty="0">
                <a:solidFill>
                  <a:srgbClr val="EEECE1">
                    <a:lumMod val="10000"/>
                  </a:srgbClr>
                </a:solidFill>
                <a:latin typeface="Calibri"/>
                <a:ea typeface="+mn-ea"/>
                <a:cs typeface="+mn-cs"/>
              </a:rPr>
              <a:t>-&gt;</a:t>
            </a:r>
            <a:r>
              <a:rPr lang="en-US" sz="3200" b="1" kern="1200" dirty="0">
                <a:solidFill>
                  <a:srgbClr val="F79646">
                    <a:lumMod val="50000"/>
                  </a:srgbClr>
                </a:solidFill>
                <a:latin typeface="Calibri"/>
                <a:ea typeface="+mn-ea"/>
                <a:cs typeface="+mn-cs"/>
              </a:rPr>
              <a:t> does not facilitate </a:t>
            </a:r>
            <a:r>
              <a:rPr lang="en-US" sz="3200" b="1" kern="1200" dirty="0" smtClean="0">
                <a:solidFill>
                  <a:srgbClr val="F79646">
                    <a:lumMod val="50000"/>
                  </a:srgbClr>
                </a:solidFill>
                <a:latin typeface="Calibri"/>
                <a:ea typeface="+mn-ea"/>
                <a:cs typeface="+mn-cs"/>
              </a:rPr>
              <a:t>routing</a:t>
            </a:r>
          </a:p>
          <a:p>
            <a:pPr marL="685800" indent="-519113" algn="l" rtl="0">
              <a:buFont typeface="Wingdings" pitchFamily="2" charset="2"/>
              <a:buChar char="§"/>
            </a:pPr>
            <a:endParaRPr lang="en-US" sz="1200" b="1" dirty="0" smtClean="0">
              <a:solidFill>
                <a:srgbClr val="F79646">
                  <a:lumMod val="50000"/>
                </a:srgbClr>
              </a:solidFill>
              <a:latin typeface="Calibri"/>
            </a:endParaRPr>
          </a:p>
          <a:p>
            <a:pPr marL="685800" indent="-519113" algn="l" rtl="0">
              <a:buFont typeface="Wingdings" pitchFamily="2" charset="2"/>
              <a:buChar char="§"/>
            </a:pPr>
            <a:r>
              <a:rPr lang="en-US" sz="3200" b="1" dirty="0" smtClean="0">
                <a:solidFill>
                  <a:srgbClr val="1F497D"/>
                </a:solidFill>
                <a:latin typeface="Calibri"/>
              </a:rPr>
              <a:t>ff-ff-ff-ff-ff-ff</a:t>
            </a:r>
            <a:r>
              <a:rPr lang="en-US" sz="3200" b="1" dirty="0" smtClean="0">
                <a:solidFill>
                  <a:srgbClr val="F79646">
                    <a:lumMod val="50000"/>
                  </a:srgbClr>
                </a:solidFill>
                <a:latin typeface="Calibri"/>
              </a:rPr>
              <a:t> </a:t>
            </a:r>
            <a:r>
              <a:rPr lang="en-US" sz="3200" b="1" dirty="0" smtClean="0">
                <a:solidFill>
                  <a:srgbClr val="EEECE1">
                    <a:lumMod val="10000"/>
                  </a:srgbClr>
                </a:solidFill>
                <a:latin typeface="Calibri"/>
              </a:rPr>
              <a:t>-&gt;</a:t>
            </a:r>
            <a:r>
              <a:rPr lang="en-US" sz="3200" b="1" dirty="0" smtClean="0">
                <a:solidFill>
                  <a:srgbClr val="F79646">
                    <a:lumMod val="50000"/>
                  </a:srgbClr>
                </a:solidFill>
                <a:latin typeface="Calibri"/>
              </a:rPr>
              <a:t> link-layer broadcast address</a:t>
            </a:r>
            <a:endParaRPr lang="en-US" sz="3600" b="1" kern="1200" dirty="0">
              <a:solidFill>
                <a:srgbClr val="F79646">
                  <a:lumMod val="50000"/>
                </a:srgbClr>
              </a:solidFill>
              <a:latin typeface="Calibri"/>
              <a:ea typeface="+mn-ea"/>
              <a:cs typeface="+mn-cs"/>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sp>
        <p:nvSpPr>
          <p:cNvPr id="10" name="TextBox 9"/>
          <p:cNvSpPr txBox="1"/>
          <p:nvPr/>
        </p:nvSpPr>
        <p:spPr>
          <a:xfrm>
            <a:off x="0" y="0"/>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MAC Address</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4"/>
          <p:cNvGrpSpPr/>
          <p:nvPr/>
        </p:nvGrpSpPr>
        <p:grpSpPr>
          <a:xfrm>
            <a:off x="990600" y="2149318"/>
            <a:ext cx="7086600" cy="3870482"/>
            <a:chOff x="990600" y="1905000"/>
            <a:chExt cx="7086600" cy="3870482"/>
          </a:xfrm>
        </p:grpSpPr>
        <p:pic>
          <p:nvPicPr>
            <p:cNvPr id="1026" name="Picture 2"/>
            <p:cNvPicPr>
              <a:picLocks noChangeAspect="1" noChangeArrowheads="1"/>
            </p:cNvPicPr>
            <p:nvPr/>
          </p:nvPicPr>
          <p:blipFill>
            <a:blip r:embed="rId3"/>
            <a:srcRect/>
            <a:stretch>
              <a:fillRect/>
            </a:stretch>
          </p:blipFill>
          <p:spPr bwMode="auto">
            <a:xfrm>
              <a:off x="990600" y="1905000"/>
              <a:ext cx="7086600" cy="3870482"/>
            </a:xfrm>
            <a:prstGeom prst="rect">
              <a:avLst/>
            </a:prstGeom>
            <a:noFill/>
            <a:ln w="9525">
              <a:noFill/>
              <a:miter lim="800000"/>
              <a:headEnd/>
              <a:tailEnd/>
            </a:ln>
            <a:effectLst/>
          </p:spPr>
        </p:pic>
        <p:sp>
          <p:nvSpPr>
            <p:cNvPr id="7" name="Rectangle 6"/>
            <p:cNvSpPr/>
            <p:nvPr/>
          </p:nvSpPr>
          <p:spPr>
            <a:xfrm>
              <a:off x="990600" y="19050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0" name="Rectangle 9"/>
            <p:cNvSpPr/>
            <p:nvPr/>
          </p:nvSpPr>
          <p:spPr>
            <a:xfrm>
              <a:off x="7010400" y="19050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1" name="Rectangle 10"/>
            <p:cNvSpPr/>
            <p:nvPr/>
          </p:nvSpPr>
          <p:spPr>
            <a:xfrm>
              <a:off x="70104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ectangle 11"/>
            <p:cNvSpPr/>
            <p:nvPr/>
          </p:nvSpPr>
          <p:spPr>
            <a:xfrm>
              <a:off x="44958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3" name="Rectangle 12"/>
            <p:cNvSpPr/>
            <p:nvPr/>
          </p:nvSpPr>
          <p:spPr>
            <a:xfrm>
              <a:off x="27432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4" name="Rectangle 13"/>
            <p:cNvSpPr/>
            <p:nvPr/>
          </p:nvSpPr>
          <p:spPr>
            <a:xfrm>
              <a:off x="9906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3" name="Group 16"/>
          <p:cNvGrpSpPr/>
          <p:nvPr/>
        </p:nvGrpSpPr>
        <p:grpSpPr>
          <a:xfrm>
            <a:off x="-55717" y="0"/>
            <a:ext cx="9199717" cy="1050545"/>
            <a:chOff x="-55717" y="0"/>
            <a:chExt cx="9199717" cy="1050545"/>
          </a:xfrm>
        </p:grpSpPr>
        <p:sp>
          <p:nvSpPr>
            <p:cNvPr id="18" name="Rectangle 17"/>
            <p:cNvSpPr/>
            <p:nvPr/>
          </p:nvSpPr>
          <p:spPr>
            <a:xfrm>
              <a:off x="0" y="0"/>
              <a:ext cx="9144000" cy="1015663"/>
            </a:xfrm>
            <a:prstGeom prst="rect">
              <a:avLst/>
            </a:prstGeom>
            <a:noFill/>
            <a:ln>
              <a:noFill/>
            </a:ln>
          </p:spPr>
          <p:txBody>
            <a:bodyPr wrap="square">
              <a:spAutoFit/>
            </a:bodyPr>
            <a:lstStyle/>
            <a:p>
              <a:pPr algn="ctr">
                <a:tabLst>
                  <a:tab pos="5207000" algn="l"/>
                </a:tabLst>
              </a:pPr>
              <a:r>
                <a:rPr lang="en-US" sz="6000" b="1" kern="1200" dirty="0" smtClean="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ea typeface="+mn-ea"/>
                  <a:cs typeface="+mn-cs"/>
                </a:rPr>
                <a:t>Nodes</a:t>
              </a:r>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rPr>
                <a:t> /Links</a:t>
              </a:r>
              <a:endParaRPr lang="en-US" sz="6000" b="1" kern="1200" dirty="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ea typeface="+mn-ea"/>
                <a:cs typeface="+mn-cs"/>
              </a:endParaRPr>
            </a:p>
          </p:txBody>
        </p:sp>
        <p:sp>
          <p:nvSpPr>
            <p:cNvPr id="19" name="TextBox 18"/>
            <p:cNvSpPr txBox="1"/>
            <p:nvPr/>
          </p:nvSpPr>
          <p:spPr>
            <a:xfrm rot="20072255">
              <a:off x="-55717" y="465770"/>
              <a:ext cx="2232241" cy="584775"/>
            </a:xfrm>
            <a:prstGeom prst="rect">
              <a:avLst/>
            </a:prstGeom>
            <a:solidFill>
              <a:srgbClr val="F79646">
                <a:lumMod val="75000"/>
              </a:srgbClr>
            </a:solidFill>
          </p:spPr>
          <p:txBody>
            <a:bodyPr wrap="square" rtlCol="0">
              <a:spAutoFit/>
            </a:bodyPr>
            <a:lstStyle/>
            <a:p>
              <a:pPr algn="ctr" rtl="0">
                <a:defRPr/>
              </a:pPr>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cs typeface="Cordia New"/>
              </a:endParaRPr>
            </a:p>
          </p:txBody>
        </p:sp>
      </p:grpSp>
      <p:sp>
        <p:nvSpPr>
          <p:cNvPr id="20" name="Rectangle 19"/>
          <p:cNvSpPr/>
          <p:nvPr/>
        </p:nvSpPr>
        <p:spPr>
          <a:xfrm>
            <a:off x="304800" y="1600200"/>
            <a:ext cx="8458200"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3600" b="1" kern="1200" dirty="0">
                <a:solidFill>
                  <a:srgbClr val="C00000"/>
                </a:solidFill>
                <a:latin typeface="Calibri"/>
                <a:ea typeface="+mn-ea"/>
                <a:cs typeface="+mn-cs"/>
              </a:rPr>
              <a:t>Hosts, </a:t>
            </a:r>
            <a:r>
              <a:rPr lang="en-US" sz="3600" b="1" kern="1200" dirty="0" smtClean="0">
                <a:solidFill>
                  <a:srgbClr val="C00000"/>
                </a:solidFill>
                <a:latin typeface="Calibri"/>
                <a:ea typeface="+mn-ea"/>
                <a:cs typeface="+mn-cs"/>
              </a:rPr>
              <a:t>PCs, etc.</a:t>
            </a:r>
            <a:endParaRPr lang="en-US" sz="3600" b="1" kern="1200" dirty="0">
              <a:ln>
                <a:solidFill>
                  <a:sysClr val="windowText" lastClr="000000"/>
                </a:solidFill>
              </a:ln>
              <a:solidFill>
                <a:prstClr val="black"/>
              </a:solidFill>
              <a:latin typeface="Calibri"/>
              <a:ea typeface="+mn-ea"/>
              <a:cs typeface="+mn-cs"/>
            </a:endParaRPr>
          </a:p>
        </p:txBody>
      </p:sp>
      <p:sp>
        <p:nvSpPr>
          <p:cNvPr id="22" name="Rectangle 21"/>
          <p:cNvSpPr/>
          <p:nvPr/>
        </p:nvSpPr>
        <p:spPr>
          <a:xfrm>
            <a:off x="1676400" y="990600"/>
            <a:ext cx="6022161" cy="646331"/>
          </a:xfrm>
          <a:prstGeom prst="rect">
            <a:avLst/>
          </a:prstGeom>
        </p:spPr>
        <p:txBody>
          <a:bodyPr wrap="none">
            <a:spAutoFit/>
          </a:bodyPr>
          <a:lstStyle/>
          <a:p>
            <a:pPr algn="l" rtl="0"/>
            <a:r>
              <a:rPr lang="en-US" sz="3600" b="1" kern="1200" dirty="0">
                <a:ln>
                  <a:solidFill>
                    <a:sysClr val="windowText" lastClr="000000"/>
                  </a:solidFill>
                </a:ln>
                <a:solidFill>
                  <a:srgbClr val="FF6600"/>
                </a:solidFill>
                <a:latin typeface="Calibri"/>
                <a:ea typeface="+mn-ea"/>
                <a:cs typeface="+mn-cs"/>
              </a:rPr>
              <a:t>Nodes that utilize the network</a:t>
            </a:r>
            <a:endParaRPr lang="en-US" sz="2000" kern="1200" dirty="0">
              <a:solidFill>
                <a:prstClr val="white"/>
              </a:solidFill>
              <a:latin typeface="Calibri"/>
              <a:ea typeface="+mn-ea"/>
              <a:cs typeface="+mn-cs"/>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6200" y="1038285"/>
            <a:ext cx="9372600" cy="4524315"/>
          </a:xfrm>
          <a:prstGeom prst="rect">
            <a:avLst/>
          </a:prstGeom>
          <a:noFill/>
        </p:spPr>
        <p:txBody>
          <a:bodyPr wrap="square" rtlCol="0">
            <a:spAutoFit/>
          </a:bodyPr>
          <a:lstStyle/>
          <a:p>
            <a:pPr marL="747713" indent="-581025">
              <a:lnSpc>
                <a:spcPct val="150000"/>
              </a:lnSpc>
            </a:pPr>
            <a:r>
              <a:rPr lang="en-US" sz="3200" b="1" dirty="0" smtClean="0"/>
              <a:t>An Ethernet NIC receives all frames </a:t>
            </a:r>
            <a:r>
              <a:rPr lang="en-US" sz="3200" b="1" i="1" dirty="0" smtClean="0"/>
              <a:t>but</a:t>
            </a:r>
            <a:r>
              <a:rPr lang="en-US" sz="3200" b="1" dirty="0" smtClean="0"/>
              <a:t> accepts:</a:t>
            </a:r>
            <a:endParaRPr lang="en-US" sz="3200" b="1" dirty="0" smtClean="0">
              <a:solidFill>
                <a:srgbClr val="000000"/>
              </a:solidFill>
            </a:endParaRPr>
          </a:p>
          <a:p>
            <a:pPr marL="747713" indent="-581025">
              <a:lnSpc>
                <a:spcPct val="150000"/>
              </a:lnSpc>
              <a:buClr>
                <a:srgbClr val="FF6600"/>
              </a:buClr>
              <a:buFont typeface="+mj-lt"/>
              <a:buAutoNum type="arabicPeriod"/>
            </a:pPr>
            <a:r>
              <a:rPr lang="en-US" sz="3200" b="1" dirty="0" smtClean="0">
                <a:solidFill>
                  <a:srgbClr val="000000"/>
                </a:solidFill>
              </a:rPr>
              <a:t> </a:t>
            </a:r>
            <a:r>
              <a:rPr lang="en-US" sz="3200" dirty="0" smtClean="0">
                <a:solidFill>
                  <a:srgbClr val="000000"/>
                </a:solidFill>
              </a:rPr>
              <a:t>Frames addressed to its </a:t>
            </a:r>
            <a:r>
              <a:rPr lang="en-US" sz="3200" b="1" dirty="0" smtClean="0">
                <a:solidFill>
                  <a:srgbClr val="C00000"/>
                </a:solidFill>
              </a:rPr>
              <a:t>own address</a:t>
            </a:r>
          </a:p>
          <a:p>
            <a:pPr marL="747713" indent="-581025">
              <a:lnSpc>
                <a:spcPct val="150000"/>
              </a:lnSpc>
              <a:buClr>
                <a:srgbClr val="FF6600"/>
              </a:buClr>
              <a:buFont typeface="+mj-lt"/>
              <a:buAutoNum type="arabicPeriod"/>
            </a:pPr>
            <a:r>
              <a:rPr lang="en-US" sz="3200" b="1" dirty="0" smtClean="0">
                <a:solidFill>
                  <a:srgbClr val="000000"/>
                </a:solidFill>
              </a:rPr>
              <a:t> </a:t>
            </a:r>
            <a:r>
              <a:rPr lang="en-US" sz="3200" dirty="0" smtClean="0">
                <a:solidFill>
                  <a:srgbClr val="000000"/>
                </a:solidFill>
              </a:rPr>
              <a:t>Frames addressed to the </a:t>
            </a:r>
            <a:r>
              <a:rPr lang="en-US" sz="3200" b="1" dirty="0" smtClean="0">
                <a:solidFill>
                  <a:srgbClr val="C00000"/>
                </a:solidFill>
              </a:rPr>
              <a:t>broadcast address</a:t>
            </a:r>
          </a:p>
          <a:p>
            <a:pPr marL="747713" indent="-581025">
              <a:lnSpc>
                <a:spcPct val="150000"/>
              </a:lnSpc>
              <a:buClr>
                <a:srgbClr val="FF6600"/>
              </a:buClr>
              <a:buFont typeface="+mj-lt"/>
              <a:buAutoNum type="arabicPeriod"/>
            </a:pPr>
            <a:r>
              <a:rPr lang="en-US" sz="3200" b="1" dirty="0" smtClean="0">
                <a:solidFill>
                  <a:srgbClr val="000000"/>
                </a:solidFill>
              </a:rPr>
              <a:t> </a:t>
            </a:r>
            <a:r>
              <a:rPr lang="en-US" sz="3200" dirty="0" smtClean="0">
                <a:solidFill>
                  <a:srgbClr val="000000"/>
                </a:solidFill>
              </a:rPr>
              <a:t>Frames addressed to a </a:t>
            </a:r>
            <a:r>
              <a:rPr lang="en-US" sz="3200" b="1" dirty="0" smtClean="0">
                <a:solidFill>
                  <a:srgbClr val="C00000"/>
                </a:solidFill>
              </a:rPr>
              <a:t>multicast address</a:t>
            </a:r>
            <a:r>
              <a:rPr lang="en-US" sz="3200" dirty="0" smtClean="0">
                <a:solidFill>
                  <a:srgbClr val="000000"/>
                </a:solidFill>
              </a:rPr>
              <a:t>,               </a:t>
            </a:r>
            <a:r>
              <a:rPr lang="en-US" sz="3200" b="1" i="1" dirty="0" smtClean="0">
                <a:solidFill>
                  <a:schemeClr val="tx2"/>
                </a:solidFill>
              </a:rPr>
              <a:t>if</a:t>
            </a:r>
            <a:r>
              <a:rPr lang="en-US" sz="3200" dirty="0" smtClean="0">
                <a:solidFill>
                  <a:srgbClr val="000000"/>
                </a:solidFill>
              </a:rPr>
              <a:t> instructed to listen to that address</a:t>
            </a:r>
          </a:p>
          <a:p>
            <a:pPr marL="747713" indent="-581025">
              <a:lnSpc>
                <a:spcPct val="150000"/>
              </a:lnSpc>
              <a:buClr>
                <a:srgbClr val="FF6600"/>
              </a:buClr>
              <a:buFont typeface="+mj-lt"/>
              <a:buAutoNum type="arabicPeriod"/>
            </a:pPr>
            <a:r>
              <a:rPr lang="en-US" sz="3200" b="1" dirty="0" smtClean="0">
                <a:solidFill>
                  <a:srgbClr val="000000"/>
                </a:solidFill>
              </a:rPr>
              <a:t> </a:t>
            </a:r>
            <a:r>
              <a:rPr lang="en-US" sz="3200" dirty="0" smtClean="0">
                <a:solidFill>
                  <a:srgbClr val="000000"/>
                </a:solidFill>
              </a:rPr>
              <a:t>All frames, if placed in </a:t>
            </a:r>
            <a:r>
              <a:rPr lang="en-US" sz="3200" b="1" dirty="0" smtClean="0">
                <a:solidFill>
                  <a:schemeClr val="tx2"/>
                </a:solidFill>
              </a:rPr>
              <a:t>promiscuous mode</a:t>
            </a:r>
            <a:endParaRPr lang="en-US" sz="3600" b="1" kern="1200" dirty="0">
              <a:solidFill>
                <a:schemeClr val="tx2"/>
              </a:solidFill>
              <a:ea typeface="+mn-ea"/>
              <a:cs typeface="+mn-cs"/>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5" name="Picture 2" hidden="1"/>
          <p:cNvPicPr>
            <a:picLocks noChangeAspect="1" noChangeArrowheads="1"/>
          </p:cNvPicPr>
          <p:nvPr/>
        </p:nvPicPr>
        <p:blipFill>
          <a:blip r:embed="rId3"/>
          <a:srcRect/>
          <a:stretch>
            <a:fillRect/>
          </a:stretch>
        </p:blipFill>
        <p:spPr bwMode="auto">
          <a:xfrm>
            <a:off x="228600" y="1006841"/>
            <a:ext cx="4495800" cy="5470159"/>
          </a:xfrm>
          <a:prstGeom prst="rect">
            <a:avLst/>
          </a:prstGeom>
          <a:noFill/>
          <a:ln w="9525">
            <a:noFill/>
            <a:miter lim="800000"/>
            <a:headEnd/>
            <a:tailEnd/>
          </a:ln>
          <a:effectLst/>
        </p:spPr>
      </p:pic>
      <p:cxnSp>
        <p:nvCxnSpPr>
          <p:cNvPr id="11" name="Straight Arrow Connector 10" hidden="1"/>
          <p:cNvCxnSpPr/>
          <p:nvPr/>
        </p:nvCxnSpPr>
        <p:spPr>
          <a:xfrm flipV="1">
            <a:off x="1066800" y="3505200"/>
            <a:ext cx="381000" cy="304800"/>
          </a:xfrm>
          <a:prstGeom prst="straightConnector1">
            <a:avLst/>
          </a:prstGeom>
          <a:ln w="57150">
            <a:tailEnd type="arrow" w="lg" len="sm"/>
          </a:ln>
        </p:spPr>
        <p:style>
          <a:lnRef idx="1">
            <a:schemeClr val="accent1"/>
          </a:lnRef>
          <a:fillRef idx="0">
            <a:schemeClr val="accent1"/>
          </a:fillRef>
          <a:effectRef idx="0">
            <a:schemeClr val="accent1"/>
          </a:effectRef>
          <a:fontRef idx="minor">
            <a:schemeClr val="tx1"/>
          </a:fontRef>
        </p:style>
      </p:cxnSp>
      <p:pic>
        <p:nvPicPr>
          <p:cNvPr id="2050" name="Picture 2" hidden="1"/>
          <p:cNvPicPr>
            <a:picLocks noChangeAspect="1" noChangeArrowheads="1"/>
          </p:cNvPicPr>
          <p:nvPr/>
        </p:nvPicPr>
        <p:blipFill>
          <a:blip r:embed="rId4"/>
          <a:srcRect/>
          <a:stretch>
            <a:fillRect/>
          </a:stretch>
        </p:blipFill>
        <p:spPr bwMode="auto">
          <a:xfrm>
            <a:off x="4724400" y="1467641"/>
            <a:ext cx="3705225" cy="3790159"/>
          </a:xfrm>
          <a:prstGeom prst="rect">
            <a:avLst/>
          </a:prstGeom>
          <a:noFill/>
          <a:ln w="9525">
            <a:noFill/>
            <a:miter lim="800000"/>
            <a:headEnd/>
            <a:tailEnd/>
          </a:ln>
          <a:effectLst/>
        </p:spPr>
      </p:pic>
      <p:sp>
        <p:nvSpPr>
          <p:cNvPr id="9" name="Rectangle 8" hidden="1"/>
          <p:cNvSpPr/>
          <p:nvPr/>
        </p:nvSpPr>
        <p:spPr>
          <a:xfrm>
            <a:off x="4876800" y="2286000"/>
            <a:ext cx="2895600" cy="2286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h-TH" kern="1200">
              <a:solidFill>
                <a:prstClr val="white"/>
              </a:solidFill>
              <a:latin typeface="Calibri"/>
              <a:ea typeface="+mn-ea"/>
              <a:cs typeface="Cordia New"/>
            </a:endParaRPr>
          </a:p>
        </p:txBody>
      </p:sp>
      <p:sp>
        <p:nvSpPr>
          <p:cNvPr id="10" name="TextBox 9"/>
          <p:cNvSpPr txBox="1"/>
          <p:nvPr/>
        </p:nvSpPr>
        <p:spPr>
          <a:xfrm>
            <a:off x="0" y="0"/>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Receiver Algorithm at NIC</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par>
                          <p:cTn id="19" fill="hold">
                            <p:stCondLst>
                              <p:cond delay="500"/>
                            </p:stCondLst>
                            <p:childTnLst>
                              <p:par>
                                <p:cTn id="20" presetID="53" presetClass="entr"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1000"/>
                            </p:stCondLst>
                            <p:childTnLst>
                              <p:par>
                                <p:cTn id="29" presetID="53" presetClass="entr" presetSubtype="0" fill="hold" grpId="1"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sz="half" idx="1"/>
          </p:nvPr>
        </p:nvSpPr>
        <p:spPr>
          <a:xfrm>
            <a:off x="228600" y="1143000"/>
            <a:ext cx="8153400" cy="5029200"/>
          </a:xfrm>
        </p:spPr>
        <p:txBody>
          <a:bodyPr/>
          <a:lstStyle/>
          <a:p>
            <a:pPr marL="457200" indent="-457200">
              <a:buFont typeface="+mj-lt"/>
              <a:buAutoNum type="arabicPeriod"/>
            </a:pPr>
            <a:r>
              <a:rPr lang="en-US" sz="3600" dirty="0" smtClean="0">
                <a:latin typeface="Calibri" pitchFamily="34" charset="0"/>
                <a:cs typeface="Tahoma" pitchFamily="34" charset="0"/>
              </a:rPr>
              <a:t>If </a:t>
            </a:r>
            <a:r>
              <a:rPr lang="en-US" sz="3600" b="1" dirty="0" smtClean="0">
                <a:solidFill>
                  <a:schemeClr val="accent2"/>
                </a:solidFill>
                <a:latin typeface="Calibri" pitchFamily="34" charset="0"/>
                <a:cs typeface="Tahoma" pitchFamily="34" charset="0"/>
              </a:rPr>
              <a:t>NIC senses channel idle</a:t>
            </a:r>
            <a:r>
              <a:rPr lang="en-US" sz="3600" dirty="0" smtClean="0">
                <a:latin typeface="Calibri" pitchFamily="34" charset="0"/>
                <a:cs typeface="Tahoma" pitchFamily="34" charset="0"/>
              </a:rPr>
              <a:t>, starts transmission</a:t>
            </a:r>
          </a:p>
          <a:p>
            <a:pPr marL="457200" indent="-457200">
              <a:buFont typeface="+mj-lt"/>
              <a:buAutoNum type="arabicPeriod"/>
            </a:pPr>
            <a:endParaRPr lang="en-US" sz="800" dirty="0" smtClean="0">
              <a:latin typeface="Calibri" pitchFamily="34" charset="0"/>
              <a:cs typeface="Tahoma" pitchFamily="34" charset="0"/>
            </a:endParaRPr>
          </a:p>
          <a:p>
            <a:pPr marL="457200" indent="-457200">
              <a:buFont typeface="+mj-lt"/>
              <a:buAutoNum type="arabicPeriod"/>
            </a:pPr>
            <a:r>
              <a:rPr lang="en-US" sz="3600" dirty="0" smtClean="0">
                <a:latin typeface="Calibri" pitchFamily="34" charset="0"/>
                <a:cs typeface="Tahoma" pitchFamily="34" charset="0"/>
              </a:rPr>
              <a:t>If </a:t>
            </a:r>
            <a:r>
              <a:rPr lang="en-US" sz="3600" b="1" dirty="0" smtClean="0">
                <a:solidFill>
                  <a:schemeClr val="accent2"/>
                </a:solidFill>
                <a:latin typeface="Calibri" pitchFamily="34" charset="0"/>
                <a:cs typeface="Tahoma" pitchFamily="34" charset="0"/>
              </a:rPr>
              <a:t>NIC senses channel busy</a:t>
            </a:r>
            <a:r>
              <a:rPr lang="en-US" sz="3600" dirty="0" smtClean="0">
                <a:latin typeface="Calibri" pitchFamily="34" charset="0"/>
                <a:cs typeface="Tahoma" pitchFamily="34" charset="0"/>
              </a:rPr>
              <a:t>, waits until channel idle, then transmits</a:t>
            </a:r>
          </a:p>
          <a:p>
            <a:pPr marL="457200" indent="-457200">
              <a:buFont typeface="+mj-lt"/>
              <a:buAutoNum type="arabicPeriod"/>
            </a:pPr>
            <a:endParaRPr lang="en-US" sz="800" dirty="0" smtClean="0">
              <a:latin typeface="Calibri" pitchFamily="34" charset="0"/>
              <a:cs typeface="Tahoma" pitchFamily="34" charset="0"/>
            </a:endParaRPr>
          </a:p>
          <a:p>
            <a:pPr marL="457200" indent="-457200">
              <a:buFont typeface="+mj-lt"/>
              <a:buAutoNum type="arabicPeriod"/>
            </a:pPr>
            <a:r>
              <a:rPr lang="en-US" sz="3600" dirty="0" smtClean="0">
                <a:latin typeface="Calibri" pitchFamily="34" charset="0"/>
                <a:cs typeface="Tahoma" pitchFamily="34" charset="0"/>
              </a:rPr>
              <a:t>If NIC transmits entire frame </a:t>
            </a:r>
            <a:r>
              <a:rPr lang="en-US" sz="3600" b="1" dirty="0" smtClean="0">
                <a:solidFill>
                  <a:schemeClr val="accent2"/>
                </a:solidFill>
                <a:latin typeface="Calibri" pitchFamily="34" charset="0"/>
                <a:cs typeface="Tahoma" pitchFamily="34" charset="0"/>
              </a:rPr>
              <a:t>detecting no another transmission</a:t>
            </a:r>
            <a:r>
              <a:rPr lang="en-US" sz="3600" dirty="0" smtClean="0">
                <a:latin typeface="Calibri" pitchFamily="34" charset="0"/>
                <a:cs typeface="Tahoma" pitchFamily="34" charset="0"/>
              </a:rPr>
              <a:t>, NIC is done with frame.</a:t>
            </a:r>
            <a:endParaRPr lang="en-US" sz="800" dirty="0" smtClean="0">
              <a:latin typeface="Calibri" pitchFamily="34" charset="0"/>
              <a:cs typeface="Tahoma" pitchFamily="34" charset="0"/>
            </a:endParaRPr>
          </a:p>
        </p:txBody>
      </p:sp>
      <p:sp>
        <p:nvSpPr>
          <p:cNvPr id="10" name="TextBox 9"/>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Transmit Algorithm: CSMA/ CD</a:t>
            </a:r>
            <a:endParaRPr lang="th-TH" sz="44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sz="half" idx="1"/>
          </p:nvPr>
        </p:nvSpPr>
        <p:spPr>
          <a:xfrm>
            <a:off x="228600" y="1371600"/>
            <a:ext cx="8763000" cy="3886200"/>
          </a:xfrm>
        </p:spPr>
        <p:txBody>
          <a:bodyPr/>
          <a:lstStyle/>
          <a:p>
            <a:pPr marL="457200" indent="-457200">
              <a:buFont typeface="+mj-lt"/>
              <a:buAutoNum type="arabicPeriod"/>
            </a:pPr>
            <a:endParaRPr lang="en-US" sz="800" dirty="0" smtClean="0">
              <a:latin typeface="Calibri" pitchFamily="34" charset="0"/>
              <a:cs typeface="Tahoma" pitchFamily="34" charset="0"/>
            </a:endParaRPr>
          </a:p>
          <a:p>
            <a:pPr marL="514350" indent="-514350">
              <a:buFont typeface="+mj-lt"/>
              <a:buAutoNum type="arabicPeriod" startAt="4"/>
            </a:pPr>
            <a:r>
              <a:rPr lang="en-US" sz="3600" dirty="0" smtClean="0">
                <a:latin typeface="Calibri" pitchFamily="34" charset="0"/>
                <a:cs typeface="Tahoma" pitchFamily="34" charset="0"/>
              </a:rPr>
              <a:t>If NIC </a:t>
            </a:r>
            <a:r>
              <a:rPr lang="en-US" sz="3600" b="1" dirty="0" smtClean="0">
                <a:solidFill>
                  <a:schemeClr val="accent2"/>
                </a:solidFill>
                <a:latin typeface="Calibri" pitchFamily="34" charset="0"/>
                <a:cs typeface="Tahoma" pitchFamily="34" charset="0"/>
              </a:rPr>
              <a:t>detects another transmission</a:t>
            </a:r>
            <a:r>
              <a:rPr lang="en-US" sz="3600" dirty="0" smtClean="0">
                <a:latin typeface="Calibri" pitchFamily="34" charset="0"/>
                <a:cs typeface="Tahoma" pitchFamily="34" charset="0"/>
              </a:rPr>
              <a:t> while transmitting,  aborts and sends </a:t>
            </a:r>
            <a:r>
              <a:rPr lang="en-US" sz="3600" b="1" i="1" dirty="0" smtClean="0">
                <a:latin typeface="Calibri" pitchFamily="34" charset="0"/>
                <a:cs typeface="Tahoma" pitchFamily="34" charset="0"/>
              </a:rPr>
              <a:t>jam</a:t>
            </a:r>
            <a:r>
              <a:rPr lang="en-US" sz="3600" dirty="0" smtClean="0">
                <a:latin typeface="Calibri" pitchFamily="34" charset="0"/>
                <a:cs typeface="Tahoma" pitchFamily="34" charset="0"/>
              </a:rPr>
              <a:t> signal</a:t>
            </a:r>
          </a:p>
          <a:p>
            <a:pPr marL="457200" indent="-457200">
              <a:buFont typeface="+mj-lt"/>
              <a:buAutoNum type="arabicPeriod" startAt="4"/>
            </a:pPr>
            <a:endParaRPr lang="en-US" sz="800" dirty="0" smtClean="0">
              <a:latin typeface="Calibri" pitchFamily="34" charset="0"/>
              <a:cs typeface="Tahoma" pitchFamily="34" charset="0"/>
            </a:endParaRPr>
          </a:p>
          <a:p>
            <a:pPr marL="457200" indent="-457200">
              <a:buFont typeface="+mj-lt"/>
              <a:buAutoNum type="arabicPeriod" startAt="4"/>
            </a:pPr>
            <a:r>
              <a:rPr lang="en-US" sz="3600" dirty="0" smtClean="0">
                <a:latin typeface="Calibri" pitchFamily="34" charset="0"/>
                <a:cs typeface="Tahoma" pitchFamily="34" charset="0"/>
              </a:rPr>
              <a:t>After aborting, NIC enters </a:t>
            </a:r>
            <a:r>
              <a:rPr lang="en-US" sz="3600" b="1" dirty="0" smtClean="0">
                <a:solidFill>
                  <a:srgbClr val="FF0000"/>
                </a:solidFill>
                <a:latin typeface="Calibri" pitchFamily="34" charset="0"/>
                <a:cs typeface="Tahoma" pitchFamily="34" charset="0"/>
              </a:rPr>
              <a:t>exponential </a:t>
            </a:r>
            <a:r>
              <a:rPr lang="en-US" sz="3600" b="1" dirty="0" err="1" smtClean="0">
                <a:solidFill>
                  <a:srgbClr val="FF0000"/>
                </a:solidFill>
                <a:latin typeface="Calibri" pitchFamily="34" charset="0"/>
                <a:cs typeface="Tahoma" pitchFamily="34" charset="0"/>
              </a:rPr>
              <a:t>backoff</a:t>
            </a:r>
            <a:r>
              <a:rPr lang="en-US" sz="3600" dirty="0" smtClean="0">
                <a:latin typeface="Calibri" pitchFamily="34" charset="0"/>
                <a:cs typeface="Tahoma" pitchFamily="34" charset="0"/>
              </a:rPr>
              <a:t>: after </a:t>
            </a:r>
            <a:r>
              <a:rPr lang="en-US" sz="3600" i="1" dirty="0" err="1" smtClean="0">
                <a:latin typeface="Calibri" pitchFamily="34" charset="0"/>
                <a:cs typeface="Tahoma" pitchFamily="34" charset="0"/>
              </a:rPr>
              <a:t>m</a:t>
            </a:r>
            <a:r>
              <a:rPr lang="en-US" sz="3600" dirty="0" err="1" smtClean="0">
                <a:latin typeface="Calibri" pitchFamily="34" charset="0"/>
                <a:cs typeface="Tahoma" pitchFamily="34" charset="0"/>
              </a:rPr>
              <a:t>th</a:t>
            </a:r>
            <a:r>
              <a:rPr lang="en-US" sz="3600" dirty="0" smtClean="0">
                <a:latin typeface="Calibri" pitchFamily="34" charset="0"/>
                <a:cs typeface="Tahoma" pitchFamily="34" charset="0"/>
              </a:rPr>
              <a:t> collision, </a:t>
            </a:r>
            <a:r>
              <a:rPr lang="en-US" sz="3600" i="1" dirty="0" smtClean="0">
                <a:latin typeface="Calibri" pitchFamily="34" charset="0"/>
                <a:cs typeface="Tahoma" pitchFamily="34" charset="0"/>
              </a:rPr>
              <a:t>K </a:t>
            </a:r>
            <a:r>
              <a:rPr lang="en-US" sz="3600" dirty="0" smtClean="0">
                <a:latin typeface="Calibri" pitchFamily="34" charset="0"/>
                <a:cs typeface="Tahoma" pitchFamily="34" charset="0"/>
              </a:rPr>
              <a:t>is chosen randomly from </a:t>
            </a:r>
            <a:r>
              <a:rPr lang="en-US" sz="3200" dirty="0" smtClean="0">
                <a:latin typeface="Calibri" pitchFamily="34" charset="0"/>
                <a:cs typeface="Tahoma" pitchFamily="34" charset="0"/>
              </a:rPr>
              <a:t>{0,1,2,…,2</a:t>
            </a:r>
            <a:r>
              <a:rPr lang="en-US" sz="3200" b="1" baseline="30000" dirty="0" smtClean="0">
                <a:latin typeface="Calibri" pitchFamily="34" charset="0"/>
                <a:cs typeface="Tahoma" pitchFamily="34" charset="0"/>
              </a:rPr>
              <a:t>m</a:t>
            </a:r>
            <a:r>
              <a:rPr lang="en-US" sz="3200" dirty="0" smtClean="0">
                <a:latin typeface="Calibri" pitchFamily="34" charset="0"/>
                <a:cs typeface="Tahoma" pitchFamily="34" charset="0"/>
              </a:rPr>
              <a:t>-1}.</a:t>
            </a:r>
            <a:r>
              <a:rPr lang="en-US" sz="3600" dirty="0" smtClean="0">
                <a:latin typeface="Calibri" pitchFamily="34" charset="0"/>
                <a:cs typeface="Tahoma" pitchFamily="34" charset="0"/>
              </a:rPr>
              <a:t> NIC waits K</a:t>
            </a:r>
            <a:r>
              <a:rPr lang="el-GR" sz="3600" dirty="0" smtClean="0">
                <a:latin typeface="Calibri" pitchFamily="34" charset="0"/>
                <a:cs typeface="Tahoma" pitchFamily="34" charset="0"/>
              </a:rPr>
              <a:t>·</a:t>
            </a:r>
            <a:r>
              <a:rPr lang="en-US" sz="3600" dirty="0" smtClean="0">
                <a:latin typeface="Calibri" pitchFamily="34" charset="0"/>
                <a:cs typeface="Tahoma" pitchFamily="34" charset="0"/>
              </a:rPr>
              <a:t>512 bit times, returns to Step </a:t>
            </a:r>
            <a:r>
              <a:rPr lang="en-US" sz="3600" dirty="0" smtClean="0">
                <a:solidFill>
                  <a:schemeClr val="accent2"/>
                </a:solidFill>
                <a:latin typeface="Calibri" pitchFamily="34" charset="0"/>
                <a:cs typeface="Tahoma" pitchFamily="34" charset="0"/>
              </a:rPr>
              <a:t>1</a:t>
            </a:r>
            <a:r>
              <a:rPr lang="en-US" sz="3600" dirty="0" smtClean="0">
                <a:latin typeface="Calibri" pitchFamily="34" charset="0"/>
                <a:cs typeface="Tahoma" pitchFamily="34" charset="0"/>
              </a:rPr>
              <a:t>.</a:t>
            </a:r>
            <a:endParaRPr lang="en-US" sz="3600" dirty="0">
              <a:latin typeface="Calibri" pitchFamily="34" charset="0"/>
              <a:cs typeface="Tahoma" pitchFamily="34" charset="0"/>
            </a:endParaRPr>
          </a:p>
        </p:txBody>
      </p:sp>
      <p:sp>
        <p:nvSpPr>
          <p:cNvPr id="4" name="TextBox 3"/>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Transmit Algorithm: CSMA/ CD</a:t>
            </a:r>
            <a:endParaRPr lang="th-TH" sz="44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p:cNvSpPr>
            <a:spLocks noGrp="1" noChangeArrowheads="1"/>
          </p:cNvSpPr>
          <p:nvPr>
            <p:ph type="body" sz="half" idx="2"/>
          </p:nvPr>
        </p:nvSpPr>
        <p:spPr>
          <a:xfrm>
            <a:off x="304800" y="990600"/>
            <a:ext cx="8458200" cy="5048250"/>
          </a:xfrm>
        </p:spPr>
        <p:txBody>
          <a:bodyPr/>
          <a:lstStyle/>
          <a:p>
            <a:pPr marL="514350" indent="-514350">
              <a:lnSpc>
                <a:spcPct val="150000"/>
              </a:lnSpc>
              <a:buClr>
                <a:srgbClr val="FF6600"/>
              </a:buClr>
              <a:buNone/>
            </a:pPr>
            <a:r>
              <a:rPr lang="en-US" sz="3200" b="1" kern="1200" dirty="0" smtClean="0">
                <a:ln w="0" cap="rnd" cmpd="thickThin">
                  <a:solidFill>
                    <a:prstClr val="black"/>
                  </a:solidFill>
                  <a:bevel/>
                </a:ln>
                <a:solidFill>
                  <a:srgbClr val="C00000"/>
                </a:solidFill>
                <a:latin typeface="Calibri" pitchFamily="34" charset="0"/>
                <a:cs typeface="Microsoft Sans Serif" pitchFamily="34" charset="0"/>
              </a:rPr>
              <a:t>Exponential </a:t>
            </a:r>
            <a:r>
              <a:rPr lang="en-US" sz="3200" b="1" kern="1200" dirty="0" err="1" smtClean="0">
                <a:ln w="0" cap="rnd" cmpd="thickThin">
                  <a:solidFill>
                    <a:prstClr val="black"/>
                  </a:solidFill>
                  <a:bevel/>
                </a:ln>
                <a:solidFill>
                  <a:srgbClr val="C00000"/>
                </a:solidFill>
                <a:latin typeface="Calibri" pitchFamily="34" charset="0"/>
                <a:cs typeface="Microsoft Sans Serif" pitchFamily="34" charset="0"/>
              </a:rPr>
              <a:t>Backoff</a:t>
            </a:r>
            <a:r>
              <a:rPr lang="en-US" sz="3200" b="1" kern="1200" dirty="0" smtClean="0">
                <a:ln w="0" cap="rnd" cmpd="thickThin">
                  <a:solidFill>
                    <a:prstClr val="black"/>
                  </a:solidFill>
                  <a:bevel/>
                </a:ln>
                <a:solidFill>
                  <a:srgbClr val="C00000"/>
                </a:solidFill>
                <a:latin typeface="Calibri" pitchFamily="34" charset="0"/>
                <a:cs typeface="Microsoft Sans Serif" pitchFamily="34" charset="0"/>
              </a:rPr>
              <a:t>: </a:t>
            </a:r>
          </a:p>
          <a:p>
            <a:r>
              <a:rPr lang="en-US" sz="3200" b="1" dirty="0" smtClean="0">
                <a:solidFill>
                  <a:schemeClr val="accent2"/>
                </a:solidFill>
                <a:latin typeface="Calibri" pitchFamily="34" charset="0"/>
                <a:cs typeface="Tahoma" pitchFamily="34" charset="0"/>
              </a:rPr>
              <a:t>Goal</a:t>
            </a:r>
            <a:r>
              <a:rPr lang="en-US" sz="3200" b="1" dirty="0" smtClean="0">
                <a:latin typeface="Calibri" pitchFamily="34" charset="0"/>
                <a:cs typeface="Tahoma" pitchFamily="34" charset="0"/>
              </a:rPr>
              <a:t>: </a:t>
            </a:r>
            <a:r>
              <a:rPr lang="en-US" sz="3200" dirty="0" smtClean="0">
                <a:latin typeface="Calibri" pitchFamily="34" charset="0"/>
                <a:cs typeface="Tahoma" pitchFamily="34" charset="0"/>
              </a:rPr>
              <a:t>adapt </a:t>
            </a:r>
            <a:r>
              <a:rPr lang="en-US" sz="3200" dirty="0">
                <a:latin typeface="Calibri" pitchFamily="34" charset="0"/>
                <a:cs typeface="Tahoma" pitchFamily="34" charset="0"/>
              </a:rPr>
              <a:t>retransmission attempts to estimated current load</a:t>
            </a:r>
          </a:p>
          <a:p>
            <a:pPr lvl="1"/>
            <a:r>
              <a:rPr lang="en-US" sz="3200" dirty="0">
                <a:latin typeface="Calibri" pitchFamily="34" charset="0"/>
                <a:cs typeface="Tahoma" pitchFamily="34" charset="0"/>
              </a:rPr>
              <a:t>heavy load: random wait will be longer</a:t>
            </a:r>
          </a:p>
          <a:p>
            <a:r>
              <a:rPr lang="en-US" sz="3200" b="1" dirty="0">
                <a:solidFill>
                  <a:srgbClr val="C00000"/>
                </a:solidFill>
                <a:latin typeface="Calibri" pitchFamily="34" charset="0"/>
                <a:cs typeface="Tahoma" pitchFamily="34" charset="0"/>
              </a:rPr>
              <a:t>first collision: </a:t>
            </a:r>
            <a:r>
              <a:rPr lang="en-US" sz="3200" dirty="0">
                <a:latin typeface="Calibri" pitchFamily="34" charset="0"/>
                <a:cs typeface="Tahoma" pitchFamily="34" charset="0"/>
              </a:rPr>
              <a:t>choose </a:t>
            </a:r>
            <a:r>
              <a:rPr lang="en-US" sz="3200" i="1" dirty="0">
                <a:latin typeface="Calibri" pitchFamily="34" charset="0"/>
                <a:cs typeface="Tahoma" pitchFamily="34" charset="0"/>
              </a:rPr>
              <a:t>K</a:t>
            </a:r>
            <a:r>
              <a:rPr lang="en-US" sz="3200" dirty="0">
                <a:latin typeface="Calibri" pitchFamily="34" charset="0"/>
                <a:cs typeface="Tahoma" pitchFamily="34" charset="0"/>
              </a:rPr>
              <a:t> from {0,1}; delay </a:t>
            </a:r>
            <a:r>
              <a:rPr lang="en-US" sz="3200" dirty="0" smtClean="0">
                <a:latin typeface="Calibri" pitchFamily="34" charset="0"/>
                <a:cs typeface="Tahoma" pitchFamily="34" charset="0"/>
              </a:rPr>
              <a:t>is              </a:t>
            </a:r>
            <a:r>
              <a:rPr lang="en-US" sz="3200" i="1" dirty="0" smtClean="0">
                <a:latin typeface="Calibri" pitchFamily="34" charset="0"/>
                <a:cs typeface="Tahoma" pitchFamily="34" charset="0"/>
              </a:rPr>
              <a:t>K x</a:t>
            </a:r>
            <a:r>
              <a:rPr lang="en-US" sz="3200" dirty="0" smtClean="0">
                <a:latin typeface="Calibri" pitchFamily="34" charset="0"/>
                <a:cs typeface="Tahoma" pitchFamily="34" charset="0"/>
              </a:rPr>
              <a:t> </a:t>
            </a:r>
            <a:r>
              <a:rPr lang="en-US" sz="3200" dirty="0">
                <a:latin typeface="Calibri" pitchFamily="34" charset="0"/>
                <a:cs typeface="Tahoma" pitchFamily="34" charset="0"/>
              </a:rPr>
              <a:t>512 bit transmission times</a:t>
            </a:r>
          </a:p>
          <a:p>
            <a:r>
              <a:rPr lang="en-US" sz="3200" b="1" dirty="0">
                <a:solidFill>
                  <a:srgbClr val="C00000"/>
                </a:solidFill>
                <a:latin typeface="Calibri" pitchFamily="34" charset="0"/>
                <a:cs typeface="Tahoma" pitchFamily="34" charset="0"/>
              </a:rPr>
              <a:t>after second collision: </a:t>
            </a:r>
            <a:r>
              <a:rPr lang="en-US" sz="3200" dirty="0">
                <a:latin typeface="Calibri" pitchFamily="34" charset="0"/>
                <a:cs typeface="Tahoma" pitchFamily="34" charset="0"/>
              </a:rPr>
              <a:t>choose </a:t>
            </a:r>
            <a:r>
              <a:rPr lang="en-US" sz="3200" i="1" dirty="0">
                <a:latin typeface="Calibri" pitchFamily="34" charset="0"/>
                <a:cs typeface="Tahoma" pitchFamily="34" charset="0"/>
              </a:rPr>
              <a:t>K</a:t>
            </a:r>
            <a:r>
              <a:rPr lang="en-US" sz="3200" dirty="0">
                <a:latin typeface="Calibri" pitchFamily="34" charset="0"/>
                <a:cs typeface="Tahoma" pitchFamily="34" charset="0"/>
              </a:rPr>
              <a:t> from {</a:t>
            </a:r>
            <a:r>
              <a:rPr lang="en-US" sz="3200" dirty="0" smtClean="0">
                <a:latin typeface="Calibri" pitchFamily="34" charset="0"/>
                <a:cs typeface="Tahoma" pitchFamily="34" charset="0"/>
              </a:rPr>
              <a:t>0,1,2,3}</a:t>
            </a:r>
          </a:p>
          <a:p>
            <a:r>
              <a:rPr lang="en-US" sz="3200" b="1" dirty="0" smtClean="0">
                <a:solidFill>
                  <a:srgbClr val="C00000"/>
                </a:solidFill>
                <a:latin typeface="Calibri" pitchFamily="34" charset="0"/>
                <a:cs typeface="Tahoma" pitchFamily="34" charset="0"/>
              </a:rPr>
              <a:t>after ten collisions:</a:t>
            </a:r>
            <a:r>
              <a:rPr lang="en-US" sz="3200" b="1" dirty="0" smtClean="0">
                <a:latin typeface="Calibri" pitchFamily="34" charset="0"/>
                <a:cs typeface="Tahoma" pitchFamily="34" charset="0"/>
              </a:rPr>
              <a:t> </a:t>
            </a:r>
            <a:r>
              <a:rPr lang="en-US" sz="3200" dirty="0" smtClean="0">
                <a:latin typeface="Calibri" pitchFamily="34" charset="0"/>
                <a:cs typeface="Tahoma" pitchFamily="34" charset="0"/>
              </a:rPr>
              <a:t>choose </a:t>
            </a:r>
            <a:r>
              <a:rPr lang="en-US" sz="3200" i="1" dirty="0" smtClean="0">
                <a:latin typeface="Calibri" pitchFamily="34" charset="0"/>
                <a:cs typeface="Tahoma" pitchFamily="34" charset="0"/>
              </a:rPr>
              <a:t>K</a:t>
            </a:r>
            <a:r>
              <a:rPr lang="en-US" sz="3200" dirty="0" smtClean="0">
                <a:latin typeface="Calibri" pitchFamily="34" charset="0"/>
                <a:cs typeface="Tahoma" pitchFamily="34" charset="0"/>
              </a:rPr>
              <a:t> from {0,1,2,3,4,…,1023</a:t>
            </a:r>
            <a:r>
              <a:rPr lang="en-US" sz="3200" dirty="0" smtClean="0">
                <a:latin typeface="Tahoma" pitchFamily="34" charset="0"/>
                <a:cs typeface="Tahoma" pitchFamily="34" charset="0"/>
              </a:rPr>
              <a:t>}</a:t>
            </a:r>
            <a:endParaRPr lang="en-US" sz="3200" dirty="0">
              <a:latin typeface="Tahoma" pitchFamily="34" charset="0"/>
              <a:cs typeface="Tahoma" pitchFamily="34" charset="0"/>
            </a:endParaRPr>
          </a:p>
        </p:txBody>
      </p:sp>
      <p:sp>
        <p:nvSpPr>
          <p:cNvPr id="10" name="TextBox 9"/>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Recovery from Collisions</a:t>
            </a:r>
            <a:endParaRPr lang="th-TH" sz="4400" b="1" dirty="0" smtClean="0">
              <a:ln>
                <a:solidFill>
                  <a:prstClr val="black"/>
                </a:solidFill>
              </a:ln>
              <a:solidFill>
                <a:prstClr val="white"/>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Collisions – worst </a:t>
            </a:r>
            <a:r>
              <a:rPr lang="en-US" sz="4400" b="1" smtClean="0">
                <a:ln>
                  <a:solidFill>
                    <a:prstClr val="black"/>
                  </a:solidFill>
                </a:ln>
                <a:solidFill>
                  <a:prstClr val="white"/>
                </a:solidFill>
                <a:latin typeface="Tahoma" pitchFamily="34" charset="0"/>
                <a:cs typeface="Tahoma" pitchFamily="34" charset="0"/>
              </a:rPr>
              <a:t>case scenario</a:t>
            </a:r>
            <a:endParaRPr lang="th-TH" sz="4400" b="1" dirty="0" smtClean="0">
              <a:ln>
                <a:solidFill>
                  <a:prstClr val="black"/>
                </a:solidFill>
              </a:ln>
              <a:solidFill>
                <a:prstClr val="white"/>
              </a:solidFill>
              <a:latin typeface="Tahoma" pitchFamily="34" charset="0"/>
              <a:cs typeface="Tahoma" pitchFamily="34" charset="0"/>
            </a:endParaRPr>
          </a:p>
        </p:txBody>
      </p:sp>
      <p:grpSp>
        <p:nvGrpSpPr>
          <p:cNvPr id="2" name="Group 9"/>
          <p:cNvGrpSpPr/>
          <p:nvPr/>
        </p:nvGrpSpPr>
        <p:grpSpPr>
          <a:xfrm>
            <a:off x="457200" y="1331893"/>
            <a:ext cx="8915400" cy="5442866"/>
            <a:chOff x="1600200" y="990600"/>
            <a:chExt cx="8915400" cy="5668023"/>
          </a:xfrm>
        </p:grpSpPr>
        <p:pic>
          <p:nvPicPr>
            <p:cNvPr id="7170" name="Picture 2"/>
            <p:cNvPicPr>
              <a:picLocks noChangeAspect="1" noChangeArrowheads="1"/>
            </p:cNvPicPr>
            <p:nvPr/>
          </p:nvPicPr>
          <p:blipFill>
            <a:blip r:embed="rId3"/>
            <a:srcRect/>
            <a:stretch>
              <a:fillRect/>
            </a:stretch>
          </p:blipFill>
          <p:spPr bwMode="auto">
            <a:xfrm>
              <a:off x="1600200" y="990600"/>
              <a:ext cx="4419600" cy="5668023"/>
            </a:xfrm>
            <a:prstGeom prst="rect">
              <a:avLst/>
            </a:prstGeom>
            <a:noFill/>
            <a:ln w="9525">
              <a:noFill/>
              <a:miter lim="800000"/>
              <a:headEnd/>
              <a:tailEnd/>
            </a:ln>
            <a:effectLst/>
          </p:spPr>
        </p:pic>
        <p:grpSp>
          <p:nvGrpSpPr>
            <p:cNvPr id="3" name="Group 8"/>
            <p:cNvGrpSpPr/>
            <p:nvPr/>
          </p:nvGrpSpPr>
          <p:grpSpPr>
            <a:xfrm>
              <a:off x="6096000" y="1111302"/>
              <a:ext cx="4419600" cy="5397830"/>
              <a:chOff x="6096000" y="1111302"/>
              <a:chExt cx="4419600" cy="5397830"/>
            </a:xfrm>
          </p:grpSpPr>
          <p:sp>
            <p:nvSpPr>
              <p:cNvPr id="5" name="TextBox 4"/>
              <p:cNvSpPr txBox="1"/>
              <p:nvPr/>
            </p:nvSpPr>
            <p:spPr>
              <a:xfrm>
                <a:off x="6172200" y="1111302"/>
                <a:ext cx="4191000" cy="523220"/>
              </a:xfrm>
              <a:prstGeom prst="rect">
                <a:avLst/>
              </a:prstGeom>
              <a:noFill/>
            </p:spPr>
            <p:txBody>
              <a:bodyPr wrap="square" rtlCol="0">
                <a:spAutoFit/>
              </a:bodyPr>
              <a:lstStyle/>
              <a:p>
                <a:r>
                  <a:rPr lang="en-US" sz="2800" b="1" dirty="0" smtClean="0">
                    <a:latin typeface="Book Antiqua" pitchFamily="18" charset="0"/>
                    <a:cs typeface="Times New Roman" pitchFamily="18" charset="0"/>
                  </a:rPr>
                  <a:t>A sends a frame at </a:t>
                </a:r>
                <a:r>
                  <a:rPr lang="en-US" sz="2800" b="1" i="1" dirty="0" smtClean="0">
                    <a:latin typeface="Book Antiqua" pitchFamily="18" charset="0"/>
                    <a:cs typeface="Times New Roman" pitchFamily="18" charset="0"/>
                  </a:rPr>
                  <a:t>t</a:t>
                </a:r>
                <a:endParaRPr lang="en-US" sz="2800" b="1" dirty="0">
                  <a:latin typeface="Book Antiqua" pitchFamily="18" charset="0"/>
                  <a:cs typeface="Times New Roman" pitchFamily="18" charset="0"/>
                </a:endParaRPr>
              </a:p>
            </p:txBody>
          </p:sp>
          <p:sp>
            <p:nvSpPr>
              <p:cNvPr id="6" name="TextBox 5"/>
              <p:cNvSpPr txBox="1"/>
              <p:nvPr/>
            </p:nvSpPr>
            <p:spPr>
              <a:xfrm>
                <a:off x="6096000" y="2618993"/>
                <a:ext cx="4191000" cy="954107"/>
              </a:xfrm>
              <a:prstGeom prst="rect">
                <a:avLst/>
              </a:prstGeom>
              <a:noFill/>
            </p:spPr>
            <p:txBody>
              <a:bodyPr wrap="square" rtlCol="0">
                <a:spAutoFit/>
              </a:bodyPr>
              <a:lstStyle/>
              <a:p>
                <a:r>
                  <a:rPr lang="en-US" sz="2800" b="1" dirty="0" smtClean="0">
                    <a:latin typeface="Book Antiqua" pitchFamily="18" charset="0"/>
                    <a:cs typeface="Times New Roman" pitchFamily="18" charset="0"/>
                  </a:rPr>
                  <a:t>A’s frame arrives at B </a:t>
                </a:r>
              </a:p>
              <a:p>
                <a:r>
                  <a:rPr lang="en-US" sz="2800" b="1" dirty="0" smtClean="0">
                    <a:latin typeface="Book Antiqua" pitchFamily="18" charset="0"/>
                    <a:cs typeface="Times New Roman" pitchFamily="18" charset="0"/>
                  </a:rPr>
                  <a:t>at </a:t>
                </a:r>
                <a:r>
                  <a:rPr lang="en-US" sz="2800" b="1" i="1" dirty="0" smtClean="0">
                    <a:latin typeface="Book Antiqua" pitchFamily="18" charset="0"/>
                    <a:cs typeface="Times New Roman" pitchFamily="18" charset="0"/>
                  </a:rPr>
                  <a:t>t + d</a:t>
                </a:r>
                <a:endParaRPr lang="en-US" sz="2800" b="1" i="1" dirty="0">
                  <a:latin typeface="Book Antiqua" pitchFamily="18" charset="0"/>
                  <a:cs typeface="Times New Roman" pitchFamily="18" charset="0"/>
                </a:endParaRPr>
              </a:p>
            </p:txBody>
          </p:sp>
          <p:sp>
            <p:nvSpPr>
              <p:cNvPr id="7" name="TextBox 6"/>
              <p:cNvSpPr txBox="1"/>
              <p:nvPr/>
            </p:nvSpPr>
            <p:spPr>
              <a:xfrm>
                <a:off x="6096000" y="4206037"/>
                <a:ext cx="4419600" cy="954107"/>
              </a:xfrm>
              <a:prstGeom prst="rect">
                <a:avLst/>
              </a:prstGeom>
              <a:noFill/>
            </p:spPr>
            <p:txBody>
              <a:bodyPr wrap="square" rtlCol="0">
                <a:spAutoFit/>
              </a:bodyPr>
              <a:lstStyle/>
              <a:p>
                <a:r>
                  <a:rPr lang="en-US" sz="2800" b="1" dirty="0" smtClean="0">
                    <a:latin typeface="Book Antiqua" pitchFamily="18" charset="0"/>
                    <a:cs typeface="Times New Roman" pitchFamily="18" charset="0"/>
                  </a:rPr>
                  <a:t>B sends a frame at </a:t>
                </a:r>
                <a:r>
                  <a:rPr lang="en-US" sz="2800" b="1" i="1" dirty="0" smtClean="0">
                    <a:latin typeface="Book Antiqua" pitchFamily="18" charset="0"/>
                    <a:cs typeface="Times New Roman" pitchFamily="18" charset="0"/>
                  </a:rPr>
                  <a:t>t +d </a:t>
                </a:r>
                <a:r>
                  <a:rPr lang="en-US" sz="2800" b="1" dirty="0" smtClean="0">
                    <a:latin typeface="Book Antiqua" pitchFamily="18" charset="0"/>
                    <a:cs typeface="Times New Roman" pitchFamily="18" charset="0"/>
                  </a:rPr>
                  <a:t>causing a collision</a:t>
                </a:r>
                <a:endParaRPr lang="en-US" sz="2800" b="1" dirty="0">
                  <a:latin typeface="Book Antiqua" pitchFamily="18" charset="0"/>
                  <a:cs typeface="Times New Roman" pitchFamily="18" charset="0"/>
                </a:endParaRPr>
              </a:p>
            </p:txBody>
          </p:sp>
          <p:sp>
            <p:nvSpPr>
              <p:cNvPr id="8" name="TextBox 7"/>
              <p:cNvSpPr txBox="1"/>
              <p:nvPr/>
            </p:nvSpPr>
            <p:spPr>
              <a:xfrm>
                <a:off x="6096000" y="5555025"/>
                <a:ext cx="4191000" cy="954107"/>
              </a:xfrm>
              <a:prstGeom prst="rect">
                <a:avLst/>
              </a:prstGeom>
              <a:noFill/>
            </p:spPr>
            <p:txBody>
              <a:bodyPr wrap="square" rtlCol="0">
                <a:spAutoFit/>
              </a:bodyPr>
              <a:lstStyle/>
              <a:p>
                <a:r>
                  <a:rPr lang="en-US" sz="2800" b="1" dirty="0" smtClean="0">
                    <a:latin typeface="Book Antiqua" pitchFamily="18" charset="0"/>
                    <a:cs typeface="Times New Roman" pitchFamily="18" charset="0"/>
                  </a:rPr>
                  <a:t>B’s runt (32 bit) arrives at A at </a:t>
                </a:r>
                <a:r>
                  <a:rPr lang="en-US" sz="2800" b="1" i="1" dirty="0" smtClean="0">
                    <a:latin typeface="Book Antiqua" pitchFamily="18" charset="0"/>
                    <a:cs typeface="Times New Roman" pitchFamily="18" charset="0"/>
                  </a:rPr>
                  <a:t>t+2d</a:t>
                </a:r>
                <a:endParaRPr lang="en-US" sz="2800" b="1" i="1" dirty="0">
                  <a:latin typeface="Book Antiqua" pitchFamily="18" charset="0"/>
                  <a:cs typeface="Times New Roman" pitchFamily="18" charset="0"/>
                </a:endParaRPr>
              </a:p>
            </p:txBody>
          </p:sp>
        </p:grpSp>
      </p:grpSp>
      <p:grpSp>
        <p:nvGrpSpPr>
          <p:cNvPr id="4" name="Group 9"/>
          <p:cNvGrpSpPr/>
          <p:nvPr/>
        </p:nvGrpSpPr>
        <p:grpSpPr>
          <a:xfrm>
            <a:off x="1219200" y="120009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r>
                <a:rPr lang="en-US" sz="2000" b="1" dirty="0" smtClean="0">
                  <a:latin typeface="Book Antiqua" pitchFamily="18" charset="0"/>
                </a:rPr>
                <a:t>Propagation delay:</a:t>
              </a:r>
              <a:r>
                <a:rPr lang="en-US" sz="2000" b="1" i="1" dirty="0" smtClean="0">
                  <a:latin typeface="Book Antiqua" pitchFamily="18" charset="0"/>
                </a:rPr>
                <a:t> d</a:t>
              </a:r>
              <a:endParaRPr lang="en-US" sz="2000" b="1" i="1" dirty="0">
                <a:latin typeface="Book Antiqua"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Minimum sized Ethernet frame</a:t>
            </a:r>
            <a:endParaRPr lang="th-TH" sz="4400" b="1" dirty="0" smtClean="0">
              <a:ln>
                <a:solidFill>
                  <a:prstClr val="black"/>
                </a:solidFill>
              </a:ln>
              <a:solidFill>
                <a:prstClr val="white"/>
              </a:solidFill>
              <a:latin typeface="Tahoma" pitchFamily="34" charset="0"/>
              <a:cs typeface="Tahoma" pitchFamily="34" charset="0"/>
            </a:endParaRPr>
          </a:p>
        </p:txBody>
      </p:sp>
      <p:pic>
        <p:nvPicPr>
          <p:cNvPr id="7170" name="Picture 2"/>
          <p:cNvPicPr>
            <a:picLocks noChangeAspect="1" noChangeArrowheads="1"/>
          </p:cNvPicPr>
          <p:nvPr/>
        </p:nvPicPr>
        <p:blipFill>
          <a:blip r:embed="rId3"/>
          <a:srcRect b="74071"/>
          <a:stretch>
            <a:fillRect/>
          </a:stretch>
        </p:blipFill>
        <p:spPr bwMode="auto">
          <a:xfrm>
            <a:off x="2209800" y="1331893"/>
            <a:ext cx="4419600" cy="1411307"/>
          </a:xfrm>
          <a:prstGeom prst="rect">
            <a:avLst/>
          </a:prstGeom>
          <a:noFill/>
          <a:ln w="9525">
            <a:noFill/>
            <a:miter lim="800000"/>
            <a:headEnd/>
            <a:tailEnd/>
          </a:ln>
          <a:effectLst/>
        </p:spPr>
      </p:pic>
      <p:grpSp>
        <p:nvGrpSpPr>
          <p:cNvPr id="4" name="Group 9"/>
          <p:cNvGrpSpPr/>
          <p:nvPr/>
        </p:nvGrpSpPr>
        <p:grpSpPr>
          <a:xfrm>
            <a:off x="3048000" y="1200090"/>
            <a:ext cx="3352800" cy="400110"/>
            <a:chOff x="1447800" y="1362670"/>
            <a:chExt cx="3352800" cy="400110"/>
          </a:xfrm>
        </p:grpSpPr>
        <p:cxnSp>
          <p:nvCxnSpPr>
            <p:cNvPr id="12" name="Straight Arrow Connector 11"/>
            <p:cNvCxnSpPr/>
            <p:nvPr/>
          </p:nvCxnSpPr>
          <p:spPr bwMode="auto">
            <a:xfrm>
              <a:off x="1447800" y="1367135"/>
              <a:ext cx="3352800" cy="1588"/>
            </a:xfrm>
            <a:prstGeom prst="straightConnector1">
              <a:avLst/>
            </a:prstGeom>
            <a:ln>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05000" y="1362670"/>
              <a:ext cx="2819400" cy="400110"/>
            </a:xfrm>
            <a:prstGeom prst="rect">
              <a:avLst/>
            </a:prstGeom>
            <a:noFill/>
          </p:spPr>
          <p:txBody>
            <a:bodyPr wrap="square" rtlCol="0">
              <a:spAutoFit/>
            </a:bodyPr>
            <a:lstStyle/>
            <a:p>
              <a:r>
                <a:rPr lang="en-US" sz="2000" b="1" dirty="0" smtClean="0">
                  <a:latin typeface="Book Antiqua" pitchFamily="18" charset="0"/>
                </a:rPr>
                <a:t>Propagation delay:</a:t>
              </a:r>
              <a:r>
                <a:rPr lang="en-US" sz="2000" b="1" i="1" dirty="0" smtClean="0">
                  <a:latin typeface="Book Antiqua" pitchFamily="18" charset="0"/>
                </a:rPr>
                <a:t> d</a:t>
              </a:r>
              <a:endParaRPr lang="en-US" sz="2000" b="1" i="1" dirty="0">
                <a:latin typeface="Book Antiqua" pitchFamily="18" charset="0"/>
              </a:endParaRPr>
            </a:p>
          </p:txBody>
        </p:sp>
      </p:grpSp>
      <p:sp>
        <p:nvSpPr>
          <p:cNvPr id="14" name="Rectangle 13"/>
          <p:cNvSpPr/>
          <p:nvPr/>
        </p:nvSpPr>
        <p:spPr>
          <a:xfrm>
            <a:off x="0" y="3124200"/>
            <a:ext cx="9129423" cy="1077218"/>
          </a:xfrm>
          <a:prstGeom prst="rect">
            <a:avLst/>
          </a:prstGeom>
          <a:solidFill>
            <a:sysClr val="window" lastClr="FFFFFF">
              <a:lumMod val="75000"/>
              <a:alpha val="30000"/>
            </a:sys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solidFill>
                    <a:sysClr val="windowText" lastClr="000000"/>
                  </a:solidFill>
                </a:ln>
                <a:solidFill>
                  <a:srgbClr val="C00000"/>
                </a:solidFill>
                <a:effectLst/>
                <a:uLnTx/>
                <a:uFillTx/>
                <a:latin typeface="Calibri"/>
                <a:ea typeface="+mn-ea"/>
                <a:cs typeface="+mn-cs"/>
              </a:rPr>
              <a:t>An Ethernet</a:t>
            </a:r>
            <a:r>
              <a:rPr kumimoji="0" lang="en-US" sz="3200" b="1" i="0" u="none" strike="noStrike" kern="1200" cap="none" spc="0" normalizeH="0" noProof="0" dirty="0" smtClean="0">
                <a:ln>
                  <a:solidFill>
                    <a:sysClr val="windowText" lastClr="000000"/>
                  </a:solidFill>
                </a:ln>
                <a:solidFill>
                  <a:srgbClr val="C00000"/>
                </a:solidFill>
                <a:effectLst/>
                <a:uLnTx/>
                <a:uFillTx/>
                <a:latin typeface="Calibri"/>
                <a:ea typeface="+mn-ea"/>
                <a:cs typeface="+mn-cs"/>
              </a:rPr>
              <a:t> station must transmit for at least           2d time to be able to detect a collision</a:t>
            </a:r>
            <a:endParaRPr kumimoji="0" lang="en-US" sz="4000" b="1" i="0" u="none" strike="noStrike" kern="1200" cap="none" spc="0" normalizeH="0" baseline="0" noProof="0" dirty="0" smtClean="0">
              <a:ln>
                <a:solidFill>
                  <a:sysClr val="windowText" lastClr="000000"/>
                </a:solidFill>
              </a:ln>
              <a:solidFill>
                <a:srgbClr val="C00000"/>
              </a:solidFill>
              <a:effectLst/>
              <a:uLnTx/>
              <a:uFillTx/>
              <a:latin typeface="Calibri"/>
              <a:ea typeface="+mn-ea"/>
              <a:cs typeface="+mn-cs"/>
            </a:endParaRPr>
          </a:p>
        </p:txBody>
      </p:sp>
      <p:sp>
        <p:nvSpPr>
          <p:cNvPr id="16" name="Rectangle 3"/>
          <p:cNvSpPr txBox="1">
            <a:spLocks noChangeArrowheads="1"/>
          </p:cNvSpPr>
          <p:nvPr/>
        </p:nvSpPr>
        <p:spPr bwMode="auto">
          <a:xfrm>
            <a:off x="152400" y="4572000"/>
            <a:ext cx="8991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ctr" defTabSz="914400" rtl="0" eaLnBrk="0" fontAlgn="base" latinLnBrk="0" hangingPunct="0">
              <a:spcBef>
                <a:spcPct val="20000"/>
              </a:spcBef>
              <a:spcAft>
                <a:spcPct val="0"/>
              </a:spcAft>
              <a:buClr>
                <a:srgbClr val="FF6600"/>
              </a:buClr>
              <a:buSzPct val="85000"/>
              <a:tabLst/>
              <a:defRPr/>
            </a:pPr>
            <a:r>
              <a:rPr lang="en-US" sz="3200" dirty="0" smtClean="0">
                <a:ln w="0" cap="rnd" cmpd="thickThin">
                  <a:solidFill>
                    <a:prstClr val="black"/>
                  </a:solidFill>
                  <a:bevel/>
                </a:ln>
                <a:solidFill>
                  <a:srgbClr val="C00000"/>
                </a:solidFill>
                <a:latin typeface="Calibri" pitchFamily="34" charset="0"/>
                <a:cs typeface="Microsoft Sans Serif" pitchFamily="34" charset="0"/>
              </a:rPr>
              <a:t>The maximum RTT for 10Base5 is </a:t>
            </a:r>
            <a:r>
              <a:rPr lang="en-US" sz="3200" b="1" dirty="0" smtClean="0">
                <a:ln w="0" cap="rnd" cmpd="thickThin">
                  <a:solidFill>
                    <a:prstClr val="black"/>
                  </a:solidFill>
                  <a:bevel/>
                </a:ln>
                <a:solidFill>
                  <a:schemeClr val="accent2"/>
                </a:solidFill>
                <a:latin typeface="Calibri" pitchFamily="34" charset="0"/>
                <a:cs typeface="Microsoft Sans Serif" pitchFamily="34" charset="0"/>
              </a:rPr>
              <a:t>51.2 us</a:t>
            </a:r>
            <a:r>
              <a:rPr lang="en-US" sz="3200" b="1" dirty="0" smtClean="0">
                <a:ln w="0" cap="rnd" cmpd="thickThin">
                  <a:solidFill>
                    <a:prstClr val="black"/>
                  </a:solidFill>
                  <a:bevel/>
                </a:ln>
                <a:solidFill>
                  <a:srgbClr val="C00000"/>
                </a:solidFill>
                <a:latin typeface="Calibri" pitchFamily="34" charset="0"/>
                <a:cs typeface="Microsoft Sans Serif" pitchFamily="34" charset="0"/>
              </a:rPr>
              <a:t>;</a:t>
            </a:r>
          </a:p>
          <a:p>
            <a:pPr marR="0" lvl="0" algn="ctr" defTabSz="914400" rtl="0" eaLnBrk="0" fontAlgn="base" latinLnBrk="0" hangingPunct="0">
              <a:spcBef>
                <a:spcPct val="20000"/>
              </a:spcBef>
              <a:spcAft>
                <a:spcPct val="0"/>
              </a:spcAft>
              <a:buClr>
                <a:srgbClr val="FF6600"/>
              </a:buClr>
              <a:buSzPct val="85000"/>
              <a:tabLst/>
              <a:defRPr/>
            </a:pPr>
            <a:r>
              <a:rPr lang="en-US" sz="3200" dirty="0" smtClean="0">
                <a:ln w="0" cap="rnd" cmpd="thickThin">
                  <a:solidFill>
                    <a:prstClr val="black"/>
                  </a:solidFill>
                  <a:bevel/>
                </a:ln>
                <a:solidFill>
                  <a:srgbClr val="C00000"/>
                </a:solidFill>
                <a:latin typeface="Calibri" pitchFamily="34" charset="0"/>
                <a:cs typeface="Microsoft Sans Serif" pitchFamily="34" charset="0"/>
              </a:rPr>
              <a:t> therefore min frame size = </a:t>
            </a:r>
            <a:r>
              <a:rPr lang="en-US" sz="3200" b="1" dirty="0" smtClean="0">
                <a:ln w="0" cap="rnd" cmpd="thickThin">
                  <a:solidFill>
                    <a:prstClr val="black"/>
                  </a:solidFill>
                  <a:bevel/>
                </a:ln>
                <a:solidFill>
                  <a:schemeClr val="accent2"/>
                </a:solidFill>
                <a:latin typeface="Calibri" pitchFamily="34" charset="0"/>
                <a:cs typeface="Microsoft Sans Serif" pitchFamily="34" charset="0"/>
              </a:rPr>
              <a:t>512 bits </a:t>
            </a:r>
            <a:r>
              <a:rPr lang="en-US" sz="3200" dirty="0" smtClean="0">
                <a:ln w="0" cap="rnd" cmpd="thickThin">
                  <a:solidFill>
                    <a:prstClr val="black"/>
                  </a:solidFill>
                  <a:bevel/>
                </a:ln>
                <a:solidFill>
                  <a:schemeClr val="accent2"/>
                </a:solidFill>
                <a:latin typeface="Calibri" pitchFamily="34" charset="0"/>
                <a:cs typeface="Microsoft Sans Serif" pitchFamily="34" charset="0"/>
              </a:rPr>
              <a:t>(64 bytes)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Experience with Ethernet</a:t>
            </a:r>
            <a:endParaRPr lang="th-TH" sz="4400" b="1" dirty="0" smtClean="0">
              <a:ln>
                <a:solidFill>
                  <a:prstClr val="black"/>
                </a:solidFill>
              </a:ln>
              <a:solidFill>
                <a:prstClr val="white"/>
              </a:solidFill>
              <a:latin typeface="Tahoma" pitchFamily="34" charset="0"/>
              <a:cs typeface="Tahoma" pitchFamily="34" charset="0"/>
            </a:endParaRPr>
          </a:p>
        </p:txBody>
      </p:sp>
      <p:sp>
        <p:nvSpPr>
          <p:cNvPr id="6" name="Rectangle 3"/>
          <p:cNvSpPr txBox="1">
            <a:spLocks noChangeArrowheads="1"/>
          </p:cNvSpPr>
          <p:nvPr/>
        </p:nvSpPr>
        <p:spPr bwMode="auto">
          <a:xfrm>
            <a:off x="0" y="1143000"/>
            <a:ext cx="91440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Simple decentralized and cheap</a:t>
            </a:r>
            <a:r>
              <a:rPr kumimoji="0" lang="en-US" sz="3200" b="1" i="0" u="none" strike="noStrike" kern="1200" cap="none" spc="0" normalizeH="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 methodology</a:t>
            </a:r>
            <a:endPar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kumimoji="0" lang="en-US" sz="3200" b="1" i="0"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In practice: </a:t>
            </a:r>
            <a:r>
              <a:rPr kumimoji="0" lang="en-US" sz="3200" b="1" i="0" u="none" strike="noStrike" kern="1200" cap="none" spc="0" normalizeH="0" baseline="0" noProof="0" dirty="0" smtClean="0">
                <a:ln w="0" cap="rnd" cmpd="thickThin">
                  <a:solidFill>
                    <a:prstClr val="black"/>
                  </a:solidFill>
                  <a:bevel/>
                </a:ln>
                <a:solidFill>
                  <a:srgbClr val="C00000"/>
                </a:solidFill>
                <a:effectLst/>
                <a:uLnTx/>
                <a:uFillTx/>
                <a:latin typeface="Microsoft Sans Serif" pitchFamily="34" charset="0"/>
                <a:ea typeface="+mn-ea"/>
                <a:cs typeface="Microsoft Sans Serif" pitchFamily="34" charset="0"/>
              </a:rPr>
              <a:t>nodes </a:t>
            </a:r>
            <a:r>
              <a:rPr lang="en-US" sz="3200" b="1" dirty="0" smtClean="0">
                <a:ln w="0" cap="rnd" cmpd="thickThin">
                  <a:solidFill>
                    <a:prstClr val="black"/>
                  </a:solidFill>
                  <a:bevel/>
                </a:ln>
                <a:solidFill>
                  <a:schemeClr val="accent2"/>
                </a:solidFill>
                <a:latin typeface="Microsoft Sans Serif" pitchFamily="34" charset="0"/>
                <a:cs typeface="Microsoft Sans Serif" pitchFamily="34" charset="0"/>
              </a:rPr>
              <a:t>&lt; 200;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distance</a:t>
            </a:r>
            <a:r>
              <a:rPr lang="en-US" sz="3200" b="1" dirty="0" smtClean="0">
                <a:ln w="0" cap="rnd" cmpd="thickThin">
                  <a:solidFill>
                    <a:prstClr val="black"/>
                  </a:solidFill>
                  <a:bevel/>
                </a:ln>
                <a:solidFill>
                  <a:schemeClr val="accent2"/>
                </a:solidFill>
                <a:latin typeface="Microsoft Sans Serif" pitchFamily="34" charset="0"/>
                <a:cs typeface="Microsoft Sans Serif" pitchFamily="34" charset="0"/>
              </a:rPr>
              <a:t> &lt;&lt; 2500 m; </a:t>
            </a:r>
            <a:r>
              <a:rPr lang="en-US" sz="3600" b="1" i="1" dirty="0" err="1" smtClean="0">
                <a:ln w="0" cap="rnd" cmpd="thickThin">
                  <a:solidFill>
                    <a:prstClr val="black"/>
                  </a:solidFill>
                  <a:bevel/>
                </a:ln>
                <a:solidFill>
                  <a:srgbClr val="C00000"/>
                </a:solidFill>
                <a:latin typeface="Microsoft Sans Serif" pitchFamily="34" charset="0"/>
                <a:cs typeface="Microsoft Sans Serif" pitchFamily="34" charset="0"/>
              </a:rPr>
              <a:t>d</a:t>
            </a:r>
            <a:r>
              <a:rPr lang="en-US" sz="2400" b="1" i="1" dirty="0" err="1" smtClean="0">
                <a:ln w="0" cap="rnd" cmpd="thickThin">
                  <a:solidFill>
                    <a:prstClr val="black"/>
                  </a:solidFill>
                  <a:bevel/>
                </a:ln>
                <a:solidFill>
                  <a:srgbClr val="C00000"/>
                </a:solidFill>
                <a:latin typeface="Microsoft Sans Serif" pitchFamily="34" charset="0"/>
                <a:cs typeface="Microsoft Sans Serif" pitchFamily="34" charset="0"/>
              </a:rPr>
              <a:t>prop</a:t>
            </a:r>
            <a:r>
              <a:rPr lang="en-US" sz="3200" b="1" i="1" dirty="0" smtClean="0">
                <a:ln w="0" cap="rnd" cmpd="thickThin">
                  <a:solidFill>
                    <a:prstClr val="black"/>
                  </a:solidFill>
                  <a:bevel/>
                </a:ln>
                <a:solidFill>
                  <a:srgbClr val="C00000"/>
                </a:solidFill>
                <a:latin typeface="Microsoft Sans Serif" pitchFamily="34" charset="0"/>
                <a:cs typeface="Microsoft Sans Serif" pitchFamily="34" charset="0"/>
              </a:rPr>
              <a:t> </a:t>
            </a:r>
            <a:r>
              <a:rPr lang="en-US" sz="2800" b="1" i="1" dirty="0" smtClean="0">
                <a:ln w="0" cap="rnd" cmpd="thickThin">
                  <a:solidFill>
                    <a:prstClr val="black"/>
                  </a:solidFill>
                  <a:bevel/>
                </a:ln>
                <a:solidFill>
                  <a:schemeClr val="accent2"/>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2"/>
                </a:solidFill>
                <a:latin typeface="Microsoft Sans Serif" pitchFamily="34" charset="0"/>
                <a:cs typeface="Microsoft Sans Serif" pitchFamily="34" charset="0"/>
              </a:rPr>
              <a:t>is as low as </a:t>
            </a:r>
            <a:r>
              <a:rPr lang="en-US" sz="3200" b="1" dirty="0" smtClean="0">
                <a:ln w="0" cap="rnd" cmpd="thickThin">
                  <a:solidFill>
                    <a:prstClr val="black"/>
                  </a:solidFill>
                  <a:bevel/>
                </a:ln>
                <a:solidFill>
                  <a:schemeClr val="accent2"/>
                </a:solidFill>
                <a:latin typeface="Microsoft Sans Serif" pitchFamily="34" charset="0"/>
                <a:cs typeface="Microsoft Sans Serif" pitchFamily="34" charset="0"/>
              </a:rPr>
              <a:t>5</a:t>
            </a:r>
            <a:r>
              <a:rPr lang="en-US" sz="2800" b="1" i="1" dirty="0" smtClean="0">
                <a:ln w="0" cap="rnd" cmpd="thickThin">
                  <a:solidFill>
                    <a:prstClr val="black"/>
                  </a:solidFill>
                  <a:bevel/>
                </a:ln>
                <a:solidFill>
                  <a:schemeClr val="accent2"/>
                </a:solidFill>
                <a:latin typeface="Microsoft Sans Serif" pitchFamily="34" charset="0"/>
                <a:cs typeface="Microsoft Sans Serif" pitchFamily="34" charset="0"/>
              </a:rPr>
              <a:t> us</a:t>
            </a:r>
          </a:p>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lang="en-US" sz="3200" b="1" dirty="0" smtClean="0">
                <a:ln w="0" cap="rnd" cmpd="thickThin">
                  <a:solidFill>
                    <a:prstClr val="black"/>
                  </a:solidFill>
                  <a:bevel/>
                </a:ln>
                <a:solidFill>
                  <a:schemeClr val="accent2"/>
                </a:solidFill>
                <a:latin typeface="Microsoft Sans Serif" pitchFamily="34" charset="0"/>
                <a:cs typeface="Microsoft Sans Serif" pitchFamily="34" charset="0"/>
              </a:rPr>
              <a:t>In such condition, Ethernet performs very well.</a:t>
            </a:r>
          </a:p>
          <a:p>
            <a:pPr marL="514350" marR="0" lvl="0" indent="-514350" algn="l" defTabSz="914400" rtl="0" eaLnBrk="0" fontAlgn="base" latinLnBrk="0" hangingPunct="0">
              <a:lnSpc>
                <a:spcPct val="150000"/>
              </a:lnSpc>
              <a:spcBef>
                <a:spcPct val="20000"/>
              </a:spcBef>
              <a:spcAft>
                <a:spcPct val="0"/>
              </a:spcAft>
              <a:buClr>
                <a:srgbClr val="FF6600"/>
              </a:buClr>
              <a:buSzPct val="85000"/>
              <a:buFont typeface="+mj-lt"/>
              <a:buAutoNum type="arabicPeriod"/>
              <a:tabLst/>
              <a:defRPr/>
            </a:pPr>
            <a:r>
              <a:rPr kumimoji="0" lang="en-US" sz="3200" b="1"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Very versatile;</a:t>
            </a:r>
            <a:r>
              <a:rPr kumimoji="0" lang="en-US" sz="3200" b="1" u="none" strike="noStrike" kern="1200" cap="none" spc="0" normalizeH="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 started with 3 Mbps and has now reached 10 </a:t>
            </a:r>
            <a:r>
              <a:rPr kumimoji="0" lang="en-US" sz="3200" b="1" u="none" strike="noStrike" kern="1200" cap="none" spc="0" normalizeH="0" noProof="0" dirty="0" err="1"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rPr>
              <a:t>Gbps</a:t>
            </a:r>
            <a:endParaRPr kumimoji="0" lang="en-US" sz="3600" b="1" u="none" strike="noStrike" kern="1200" cap="none" spc="0" normalizeH="0" baseline="0" noProof="0" dirty="0" smtClean="0">
              <a:ln w="0" cap="rnd" cmpd="thickThin">
                <a:solidFill>
                  <a:prstClr val="black"/>
                </a:solidFill>
                <a:bevel/>
              </a:ln>
              <a:solidFill>
                <a:schemeClr val="accent2"/>
              </a:solidFill>
              <a:effectLst/>
              <a:uLnTx/>
              <a:uFillTx/>
              <a:latin typeface="Microsoft Sans Serif" pitchFamily="34" charset="0"/>
              <a:ea typeface="+mn-ea"/>
              <a:cs typeface="Microsoft Sans Serif"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828800" y="1371600"/>
            <a:ext cx="6477000" cy="2123658"/>
          </a:xfrm>
          <a:prstGeom prst="rect">
            <a:avLst/>
          </a:prstGeom>
          <a:noFill/>
          <a:ln>
            <a:noFill/>
          </a:ln>
        </p:spPr>
        <p:txBody>
          <a:bodyPr wrap="square" rtlCol="0">
            <a:spAutoFit/>
          </a:bodyPr>
          <a:lstStyle/>
          <a:p>
            <a:r>
              <a:rPr lang="en-US" sz="4400" b="1" dirty="0" smtClean="0">
                <a:solidFill>
                  <a:schemeClr val="tx2">
                    <a:lumMod val="90000"/>
                  </a:schemeClr>
                </a:solidFill>
                <a:latin typeface="Consolas" pitchFamily="49" charset="0"/>
              </a:rPr>
              <a:t>Section </a:t>
            </a:r>
            <a:r>
              <a:rPr lang="en-US" sz="4400" b="1" dirty="0" smtClean="0">
                <a:solidFill>
                  <a:schemeClr val="tx2">
                    <a:lumMod val="90000"/>
                  </a:schemeClr>
                </a:solidFill>
                <a:latin typeface="Consolas" pitchFamily="49" charset="0"/>
              </a:rPr>
              <a:t>2.6:</a:t>
            </a:r>
            <a:endParaRPr lang="en-US" sz="4400" b="1" dirty="0" smtClean="0">
              <a:solidFill>
                <a:schemeClr val="tx2">
                  <a:lumMod val="90000"/>
                </a:schemeClr>
              </a:solidFill>
              <a:latin typeface="Consolas" pitchFamily="49" charset="0"/>
            </a:endParaRPr>
          </a:p>
          <a:p>
            <a:r>
              <a:rPr lang="en-US" sz="4400" b="1" kern="1200" dirty="0" smtClean="0">
                <a:solidFill>
                  <a:prstClr val="white"/>
                </a:solidFill>
                <a:latin typeface="Consolas" pitchFamily="49" charset="0"/>
                <a:ea typeface="+mn-ea"/>
                <a:cs typeface="+mn-cs"/>
              </a:rPr>
              <a:t>Direct Link Networks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P&amp;D</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pic>
        <p:nvPicPr>
          <p:cNvPr id="11" name="Picture 10"/>
          <p:cNvPicPr>
            <a:picLocks noChangeAspect="1" noChangeArrowheads="1"/>
          </p:cNvPicPr>
          <p:nvPr/>
        </p:nvPicPr>
        <p:blipFill>
          <a:blip r:embed="rId3" cstate="print"/>
          <a:srcRect/>
          <a:stretch>
            <a:fillRect/>
          </a:stretch>
        </p:blipFill>
        <p:spPr bwMode="auto">
          <a:xfrm>
            <a:off x="140818" y="4384141"/>
            <a:ext cx="1383182" cy="1711859"/>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12" name="TextBox 11"/>
          <p:cNvSpPr txBox="1"/>
          <p:nvPr/>
        </p:nvSpPr>
        <p:spPr>
          <a:xfrm>
            <a:off x="1905000" y="4200942"/>
            <a:ext cx="6248400" cy="2123658"/>
          </a:xfrm>
          <a:prstGeom prst="rect">
            <a:avLst/>
          </a:prstGeom>
          <a:noFill/>
          <a:ln>
            <a:noFill/>
          </a:ln>
        </p:spPr>
        <p:txBody>
          <a:bodyPr wrap="square" rtlCol="0">
            <a:spAutoFit/>
          </a:bodyPr>
          <a:lstStyle/>
          <a:p>
            <a:r>
              <a:rPr lang="en-US" sz="4400" b="1" dirty="0" smtClean="0">
                <a:solidFill>
                  <a:schemeClr val="tx2">
                    <a:lumMod val="90000"/>
                  </a:schemeClr>
                </a:solidFill>
                <a:latin typeface="Consolas" pitchFamily="49" charset="0"/>
              </a:rPr>
              <a:t>Chapter 5: </a:t>
            </a:r>
          </a:p>
          <a:p>
            <a:r>
              <a:rPr lang="en-US" sz="4400" b="1" dirty="0" smtClean="0">
                <a:solidFill>
                  <a:prstClr val="white"/>
                </a:solidFill>
                <a:latin typeface="Consolas" pitchFamily="49" charset="0"/>
              </a:rPr>
              <a:t>Link Layer and LANs</a:t>
            </a:r>
            <a:r>
              <a:rPr lang="en-US" sz="4400" b="1" kern="1200" dirty="0" smtClean="0">
                <a:solidFill>
                  <a:prstClr val="white"/>
                </a:solidFill>
                <a:latin typeface="Consolas" pitchFamily="49" charset="0"/>
                <a:ea typeface="+mn-ea"/>
                <a:cs typeface="+mn-cs"/>
              </a:rPr>
              <a:t>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K&amp;R</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solidFill>
                    <a:prstClr val="black"/>
                  </a:solidFill>
                </a:ln>
                <a:solidFill>
                  <a:prstClr val="white"/>
                </a:solidFill>
                <a:effectLst/>
                <a:uLnTx/>
                <a:uFillTx/>
                <a:latin typeface="Tahoma" pitchFamily="34" charset="0"/>
                <a:ea typeface="+mn-ea"/>
                <a:cs typeface="Tahoma" pitchFamily="34" charset="0"/>
              </a:rPr>
              <a:t>References</a:t>
            </a:r>
            <a:endParaRPr kumimoji="0" lang="th-TH" sz="3600" b="1" i="0" u="none" strike="noStrike" kern="1200" cap="none" spc="0" normalizeH="0" baseline="0" noProof="0" dirty="0">
              <a:ln>
                <a:solidFill>
                  <a:prstClr val="black"/>
                </a:solidFill>
              </a:ln>
              <a:solidFill>
                <a:srgbClr val="1F497D"/>
              </a:solidFill>
              <a:effectLst/>
              <a:uLnTx/>
              <a:uFillTx/>
              <a:latin typeface="Tahoma" pitchFamily="34" charset="0"/>
              <a:ea typeface="+mn-ea"/>
              <a:cs typeface="Tahoma" pitchFamily="34" charset="0"/>
            </a:endParaRPr>
          </a:p>
        </p:txBody>
      </p:sp>
      <p:pic>
        <p:nvPicPr>
          <p:cNvPr id="7" name="Picture 2"/>
          <p:cNvPicPr>
            <a:picLocks noChangeAspect="1" noChangeArrowheads="1"/>
          </p:cNvPicPr>
          <p:nvPr/>
        </p:nvPicPr>
        <p:blipFill>
          <a:blip r:embed="rId4" cstate="print"/>
          <a:srcRect/>
          <a:stretch>
            <a:fillRect/>
          </a:stretch>
        </p:blipFill>
        <p:spPr bwMode="auto">
          <a:xfrm>
            <a:off x="228600" y="1538514"/>
            <a:ext cx="1371600" cy="18142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3"/>
          <p:cNvGrpSpPr/>
          <p:nvPr/>
        </p:nvGrpSpPr>
        <p:grpSpPr>
          <a:xfrm>
            <a:off x="1905000" y="2390775"/>
            <a:ext cx="4953000" cy="4314825"/>
            <a:chOff x="1981200" y="1323975"/>
            <a:chExt cx="4953000" cy="4314825"/>
          </a:xfrm>
        </p:grpSpPr>
        <p:pic>
          <p:nvPicPr>
            <p:cNvPr id="2050" name="Picture 2"/>
            <p:cNvPicPr>
              <a:picLocks noChangeAspect="1" noChangeArrowheads="1"/>
            </p:cNvPicPr>
            <p:nvPr/>
          </p:nvPicPr>
          <p:blipFill>
            <a:blip r:embed="rId3"/>
            <a:srcRect/>
            <a:stretch>
              <a:fillRect/>
            </a:stretch>
          </p:blipFill>
          <p:spPr bwMode="auto">
            <a:xfrm>
              <a:off x="1981200" y="1323975"/>
              <a:ext cx="4953000" cy="4314825"/>
            </a:xfrm>
            <a:prstGeom prst="rect">
              <a:avLst/>
            </a:prstGeom>
            <a:noFill/>
            <a:ln w="9525">
              <a:noFill/>
              <a:miter lim="800000"/>
              <a:headEnd/>
              <a:tailEnd/>
            </a:ln>
            <a:effectLst/>
          </p:spPr>
        </p:pic>
        <p:sp>
          <p:nvSpPr>
            <p:cNvPr id="6" name="Rectangle 5"/>
            <p:cNvSpPr/>
            <p:nvPr/>
          </p:nvSpPr>
          <p:spPr>
            <a:xfrm>
              <a:off x="4087648" y="2472875"/>
              <a:ext cx="569310" cy="619724"/>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black"/>
                </a:solidFill>
                <a:latin typeface="Calibri"/>
                <a:ea typeface="+mn-ea"/>
                <a:cs typeface="+mn-cs"/>
              </a:endParaRPr>
            </a:p>
          </p:txBody>
        </p:sp>
        <p:sp>
          <p:nvSpPr>
            <p:cNvPr id="7" name="Rectangle 6"/>
            <p:cNvSpPr/>
            <p:nvPr/>
          </p:nvSpPr>
          <p:spPr>
            <a:xfrm>
              <a:off x="4087648" y="3278515"/>
              <a:ext cx="569310" cy="619724"/>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black"/>
                </a:solidFill>
                <a:latin typeface="Calibri"/>
                <a:ea typeface="+mn-ea"/>
                <a:cs typeface="+mn-cs"/>
              </a:endParaRPr>
            </a:p>
          </p:txBody>
        </p:sp>
        <p:sp>
          <p:nvSpPr>
            <p:cNvPr id="8" name="Rectangle 7"/>
            <p:cNvSpPr/>
            <p:nvPr/>
          </p:nvSpPr>
          <p:spPr>
            <a:xfrm>
              <a:off x="5226269" y="3278515"/>
              <a:ext cx="569310" cy="619724"/>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black"/>
                </a:solidFill>
                <a:latin typeface="Calibri"/>
                <a:ea typeface="+mn-ea"/>
                <a:cs typeface="+mn-cs"/>
              </a:endParaRPr>
            </a:p>
          </p:txBody>
        </p:sp>
        <p:sp>
          <p:nvSpPr>
            <p:cNvPr id="9" name="Rectangle 8"/>
            <p:cNvSpPr/>
            <p:nvPr/>
          </p:nvSpPr>
          <p:spPr>
            <a:xfrm>
              <a:off x="4087648" y="4146128"/>
              <a:ext cx="569310" cy="619724"/>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black"/>
                </a:solidFill>
                <a:latin typeface="Calibri"/>
                <a:ea typeface="+mn-ea"/>
                <a:cs typeface="+mn-cs"/>
              </a:endParaRPr>
            </a:p>
          </p:txBody>
        </p:sp>
        <p:sp>
          <p:nvSpPr>
            <p:cNvPr id="10" name="Rectangle 9"/>
            <p:cNvSpPr/>
            <p:nvPr/>
          </p:nvSpPr>
          <p:spPr>
            <a:xfrm>
              <a:off x="2949028" y="3278515"/>
              <a:ext cx="569310" cy="619724"/>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black"/>
                </a:solidFill>
                <a:latin typeface="Calibri"/>
                <a:ea typeface="+mn-ea"/>
                <a:cs typeface="+mn-cs"/>
              </a:endParaRPr>
            </a:p>
          </p:txBody>
        </p:sp>
      </p:grpSp>
      <p:sp>
        <p:nvSpPr>
          <p:cNvPr id="12" name="Rectangle 11"/>
          <p:cNvSpPr/>
          <p:nvPr/>
        </p:nvSpPr>
        <p:spPr>
          <a:xfrm>
            <a:off x="304800" y="1600200"/>
            <a:ext cx="8686800"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3600" b="1" kern="1200" dirty="0">
                <a:solidFill>
                  <a:srgbClr val="002060"/>
                </a:solidFill>
                <a:latin typeface="Calibri"/>
                <a:ea typeface="+mn-ea"/>
                <a:cs typeface="+mn-cs"/>
              </a:rPr>
              <a:t>Switches/ </a:t>
            </a:r>
            <a:r>
              <a:rPr lang="en-US" sz="3600" b="1" kern="1200" dirty="0" smtClean="0">
                <a:solidFill>
                  <a:srgbClr val="002060"/>
                </a:solidFill>
                <a:latin typeface="Calibri"/>
                <a:ea typeface="+mn-ea"/>
                <a:cs typeface="+mn-cs"/>
              </a:rPr>
              <a:t>Routers, etc.</a:t>
            </a:r>
            <a:endParaRPr lang="en-US" sz="3200" b="1" kern="1200" dirty="0">
              <a:solidFill>
                <a:srgbClr val="002060"/>
              </a:solidFill>
              <a:latin typeface="Calibri"/>
              <a:ea typeface="+mn-ea"/>
              <a:cs typeface="+mn-cs"/>
            </a:endParaRPr>
          </a:p>
        </p:txBody>
      </p:sp>
      <p:sp>
        <p:nvSpPr>
          <p:cNvPr id="13" name="Rectangle 12"/>
          <p:cNvSpPr/>
          <p:nvPr/>
        </p:nvSpPr>
        <p:spPr>
          <a:xfrm>
            <a:off x="1447800" y="1030069"/>
            <a:ext cx="6750502" cy="646331"/>
          </a:xfrm>
          <a:prstGeom prst="rect">
            <a:avLst/>
          </a:prstGeom>
        </p:spPr>
        <p:txBody>
          <a:bodyPr wrap="none">
            <a:spAutoFit/>
          </a:bodyPr>
          <a:lstStyle/>
          <a:p>
            <a:pPr algn="l" rtl="0"/>
            <a:r>
              <a:rPr lang="en-US" sz="3600" b="1" kern="1200" dirty="0">
                <a:ln>
                  <a:solidFill>
                    <a:sysClr val="windowText" lastClr="000000"/>
                  </a:solidFill>
                </a:ln>
                <a:solidFill>
                  <a:srgbClr val="FF6600"/>
                </a:solidFill>
                <a:latin typeface="Calibri"/>
                <a:ea typeface="+mn-ea"/>
                <a:cs typeface="+mn-cs"/>
              </a:rPr>
              <a:t>Nodes implementing the network </a:t>
            </a:r>
            <a:endParaRPr lang="en-US" sz="2000" kern="1200" dirty="0">
              <a:solidFill>
                <a:prstClr val="white"/>
              </a:solidFill>
              <a:latin typeface="Calibri"/>
              <a:ea typeface="+mn-ea"/>
              <a:cs typeface="+mn-cs"/>
            </a:endParaRPr>
          </a:p>
        </p:txBody>
      </p:sp>
      <p:grpSp>
        <p:nvGrpSpPr>
          <p:cNvPr id="14" name="Group 16"/>
          <p:cNvGrpSpPr/>
          <p:nvPr/>
        </p:nvGrpSpPr>
        <p:grpSpPr>
          <a:xfrm>
            <a:off x="-55717" y="0"/>
            <a:ext cx="9199717" cy="1050545"/>
            <a:chOff x="-55717" y="0"/>
            <a:chExt cx="9199717" cy="1050545"/>
          </a:xfrm>
        </p:grpSpPr>
        <p:sp>
          <p:nvSpPr>
            <p:cNvPr id="15" name="Rectangle 14"/>
            <p:cNvSpPr/>
            <p:nvPr/>
          </p:nvSpPr>
          <p:spPr>
            <a:xfrm>
              <a:off x="0" y="0"/>
              <a:ext cx="9144000" cy="1015663"/>
            </a:xfrm>
            <a:prstGeom prst="rect">
              <a:avLst/>
            </a:prstGeom>
            <a:noFill/>
            <a:ln>
              <a:noFill/>
            </a:ln>
          </p:spPr>
          <p:txBody>
            <a:bodyPr wrap="square">
              <a:spAutoFit/>
            </a:bodyPr>
            <a:lstStyle/>
            <a:p>
              <a:pPr algn="ctr">
                <a:tabLst>
                  <a:tab pos="5207000" algn="l"/>
                </a:tabLst>
              </a:pPr>
              <a:r>
                <a:rPr lang="en-US" sz="6000" b="1" kern="1200" dirty="0" smtClean="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ea typeface="+mn-ea"/>
                  <a:cs typeface="+mn-cs"/>
                </a:rPr>
                <a:t>Nodes</a:t>
              </a:r>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rPr>
                <a:t> /Links</a:t>
              </a:r>
              <a:endParaRPr lang="en-US" sz="6000" b="1" kern="1200" dirty="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ea typeface="+mn-ea"/>
                <a:cs typeface="+mn-cs"/>
              </a:endParaRPr>
            </a:p>
          </p:txBody>
        </p:sp>
        <p:sp>
          <p:nvSpPr>
            <p:cNvPr id="16" name="TextBox 15"/>
            <p:cNvSpPr txBox="1"/>
            <p:nvPr/>
          </p:nvSpPr>
          <p:spPr>
            <a:xfrm rot="20072255">
              <a:off x="-55717" y="465770"/>
              <a:ext cx="2232241" cy="584775"/>
            </a:xfrm>
            <a:prstGeom prst="rect">
              <a:avLst/>
            </a:prstGeom>
            <a:solidFill>
              <a:srgbClr val="F79646">
                <a:lumMod val="75000"/>
              </a:srgbClr>
            </a:solidFill>
          </p:spPr>
          <p:txBody>
            <a:bodyPr wrap="square" rtlCol="0">
              <a:spAutoFit/>
            </a:bodyPr>
            <a:lstStyle/>
            <a:p>
              <a:pPr algn="ctr" rtl="0">
                <a:defRPr/>
              </a:pPr>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cs typeface="Cordia New"/>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3"/>
          <p:cNvGrpSpPr/>
          <p:nvPr/>
        </p:nvGrpSpPr>
        <p:grpSpPr>
          <a:xfrm>
            <a:off x="990600" y="1905000"/>
            <a:ext cx="7086600" cy="4420476"/>
            <a:chOff x="990600" y="1905000"/>
            <a:chExt cx="7086600" cy="4420476"/>
          </a:xfrm>
        </p:grpSpPr>
        <p:grpSp>
          <p:nvGrpSpPr>
            <p:cNvPr id="3" name="Group 6"/>
            <p:cNvGrpSpPr/>
            <p:nvPr/>
          </p:nvGrpSpPr>
          <p:grpSpPr>
            <a:xfrm>
              <a:off x="990600" y="1905000"/>
              <a:ext cx="7086600" cy="4420476"/>
              <a:chOff x="914400" y="1828800"/>
              <a:chExt cx="7465219" cy="4960596"/>
            </a:xfrm>
          </p:grpSpPr>
          <p:pic>
            <p:nvPicPr>
              <p:cNvPr id="1026" name="Picture 2"/>
              <p:cNvPicPr>
                <a:picLocks noChangeAspect="1" noChangeArrowheads="1"/>
              </p:cNvPicPr>
              <p:nvPr/>
            </p:nvPicPr>
            <p:blipFill>
              <a:blip r:embed="rId3"/>
              <a:srcRect/>
              <a:stretch>
                <a:fillRect/>
              </a:stretch>
            </p:blipFill>
            <p:spPr bwMode="auto">
              <a:xfrm>
                <a:off x="914400" y="1828800"/>
                <a:ext cx="7465219" cy="4343401"/>
              </a:xfrm>
              <a:prstGeom prst="rect">
                <a:avLst/>
              </a:prstGeom>
              <a:noFill/>
              <a:ln w="9525">
                <a:noFill/>
                <a:miter lim="800000"/>
                <a:headEnd/>
                <a:tailEnd/>
              </a:ln>
              <a:effectLst/>
            </p:spPr>
          </p:pic>
          <p:sp>
            <p:nvSpPr>
              <p:cNvPr id="5" name="TextBox 4"/>
              <p:cNvSpPr txBox="1"/>
              <p:nvPr/>
            </p:nvSpPr>
            <p:spPr>
              <a:xfrm>
                <a:off x="1877653" y="2667000"/>
                <a:ext cx="5458441" cy="794380"/>
              </a:xfrm>
              <a:prstGeom prst="rect">
                <a:avLst/>
              </a:prstGeom>
              <a:noFill/>
            </p:spPr>
            <p:txBody>
              <a:bodyPr wrap="square" rtlCol="0">
                <a:spAutoFit/>
              </a:bodyPr>
              <a:lstStyle/>
              <a:p>
                <a:pPr algn="ctr" rtl="0"/>
                <a:r>
                  <a:rPr lang="en-US" sz="4000" b="1" kern="1200" dirty="0" smtClean="0">
                    <a:ln cap="rnd" cmpd="thickThin">
                      <a:noFill/>
                      <a:bevel/>
                    </a:ln>
                    <a:solidFill>
                      <a:srgbClr val="002060"/>
                    </a:solidFill>
                    <a:latin typeface="Calibri"/>
                    <a:ea typeface="+mn-ea"/>
                    <a:cs typeface="+mn-cs"/>
                  </a:rPr>
                  <a:t>Point to Point </a:t>
                </a:r>
                <a:r>
                  <a:rPr lang="en-US" sz="4000" b="1" kern="1200" dirty="0">
                    <a:ln cap="rnd" cmpd="thickThin">
                      <a:noFill/>
                      <a:bevel/>
                    </a:ln>
                    <a:solidFill>
                      <a:srgbClr val="002060"/>
                    </a:solidFill>
                    <a:latin typeface="Calibri"/>
                    <a:ea typeface="+mn-ea"/>
                    <a:cs typeface="+mn-cs"/>
                  </a:rPr>
                  <a:t>Link</a:t>
                </a:r>
              </a:p>
            </p:txBody>
          </p:sp>
          <p:sp>
            <p:nvSpPr>
              <p:cNvPr id="6" name="TextBox 5"/>
              <p:cNvSpPr txBox="1"/>
              <p:nvPr/>
            </p:nvSpPr>
            <p:spPr>
              <a:xfrm>
                <a:off x="994670" y="5995016"/>
                <a:ext cx="7276792" cy="794380"/>
              </a:xfrm>
              <a:prstGeom prst="rect">
                <a:avLst/>
              </a:prstGeom>
              <a:noFill/>
            </p:spPr>
            <p:txBody>
              <a:bodyPr wrap="square" rtlCol="0">
                <a:spAutoFit/>
              </a:bodyPr>
              <a:lstStyle/>
              <a:p>
                <a:pPr algn="ctr" rtl="0"/>
                <a:r>
                  <a:rPr lang="en-US" sz="4000" b="1" kern="1200" dirty="0">
                    <a:ln cap="rnd" cmpd="thickThin">
                      <a:noFill/>
                      <a:bevel/>
                    </a:ln>
                    <a:solidFill>
                      <a:srgbClr val="002060"/>
                    </a:solidFill>
                    <a:latin typeface="Calibri"/>
                    <a:ea typeface="+mn-ea"/>
                    <a:cs typeface="+mn-cs"/>
                  </a:rPr>
                  <a:t>Multiple-access Link</a:t>
                </a:r>
              </a:p>
            </p:txBody>
          </p:sp>
        </p:grpSp>
        <p:cxnSp>
          <p:nvCxnSpPr>
            <p:cNvPr id="8" name="Straight Connector 7"/>
            <p:cNvCxnSpPr/>
            <p:nvPr/>
          </p:nvCxnSpPr>
          <p:spPr>
            <a:xfrm>
              <a:off x="1905000" y="2590800"/>
              <a:ext cx="52578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66800" y="5561012"/>
              <a:ext cx="68580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067197"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742803"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4495403"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7010002"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5717" y="0"/>
            <a:ext cx="9199717" cy="1050545"/>
            <a:chOff x="-55717" y="0"/>
            <a:chExt cx="9199717" cy="1050545"/>
          </a:xfrm>
        </p:grpSpPr>
        <p:sp>
          <p:nvSpPr>
            <p:cNvPr id="19" name="Rectangle 18"/>
            <p:cNvSpPr/>
            <p:nvPr/>
          </p:nvSpPr>
          <p:spPr>
            <a:xfrm>
              <a:off x="0" y="0"/>
              <a:ext cx="9144000" cy="1015663"/>
            </a:xfrm>
            <a:prstGeom prst="rect">
              <a:avLst/>
            </a:prstGeom>
            <a:noFill/>
            <a:ln>
              <a:noFill/>
            </a:ln>
          </p:spPr>
          <p:txBody>
            <a:bodyPr wrap="square">
              <a:spAutoFit/>
            </a:bodyPr>
            <a:lstStyle/>
            <a:p>
              <a:pPr algn="ctr">
                <a:tabLst>
                  <a:tab pos="5207000" algn="l"/>
                </a:tabLst>
              </a:pPr>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rPr>
                <a:t>Nodes/ </a:t>
              </a:r>
              <a:r>
                <a:rPr lang="en-US" sz="6000" b="1" dirty="0" smtClean="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rPr>
                <a:t>Links</a:t>
              </a:r>
              <a:endParaRPr lang="en-US" sz="6000" b="1" dirty="0">
                <a:ln cap="rnd" cmpd="thickThin">
                  <a:solidFill>
                    <a:prstClr val="black"/>
                  </a:solidFill>
                  <a:bevel/>
                </a:ln>
                <a:solidFill>
                  <a:srgbClr val="FF0000"/>
                </a:solidFill>
                <a:effectLst>
                  <a:glow rad="101600">
                    <a:srgbClr val="D16349">
                      <a:satMod val="175000"/>
                      <a:alpha val="40000"/>
                    </a:srgbClr>
                  </a:glow>
                  <a:outerShdw blurRad="50800" dist="50800" dir="5400000" algn="ctr" rotWithShape="0">
                    <a:srgbClr val="000000">
                      <a:alpha val="83000"/>
                    </a:srgbClr>
                  </a:outerShdw>
                </a:effectLst>
                <a:latin typeface="Calibri"/>
              </a:endParaRPr>
            </a:p>
          </p:txBody>
        </p:sp>
        <p:sp>
          <p:nvSpPr>
            <p:cNvPr id="20" name="TextBox 19"/>
            <p:cNvSpPr txBox="1"/>
            <p:nvPr/>
          </p:nvSpPr>
          <p:spPr>
            <a:xfrm rot="20072255">
              <a:off x="-55717" y="465770"/>
              <a:ext cx="2232241" cy="584775"/>
            </a:xfrm>
            <a:prstGeom prst="rect">
              <a:avLst/>
            </a:prstGeom>
            <a:solidFill>
              <a:srgbClr val="F79646">
                <a:lumMod val="75000"/>
              </a:srgbClr>
            </a:solidFill>
          </p:spPr>
          <p:txBody>
            <a:bodyPr wrap="square" rtlCol="0">
              <a:spAutoFit/>
            </a:bodyPr>
            <a:lstStyle/>
            <a:p>
              <a:pPr algn="ctr" rtl="0">
                <a:defRPr/>
              </a:pPr>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cs typeface="Cordia New"/>
              </a:endParaRPr>
            </a:p>
          </p:txBody>
        </p:sp>
      </p:gr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7" name="Rectangle 6"/>
          <p:cNvSpPr/>
          <p:nvPr/>
        </p:nvSpPr>
        <p:spPr>
          <a:xfrm>
            <a:off x="76200" y="2057400"/>
            <a:ext cx="9067800" cy="2400657"/>
          </a:xfrm>
          <a:prstGeom prst="rect">
            <a:avLst/>
          </a:prstGeom>
        </p:spPr>
        <p:txBody>
          <a:bodyPr wrap="square">
            <a:spAutoFit/>
          </a:bodyPr>
          <a:lstStyle/>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How to use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nodes</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 and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links</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 as building blocks of creating scalable </a:t>
            </a:r>
            <a:r>
              <a:rPr lang="en-US" sz="3200" b="1" i="1" dirty="0" smtClean="0">
                <a:ln w="0" cap="rnd" cmpd="thickThin">
                  <a:solidFill>
                    <a:prstClr val="black"/>
                  </a:solidFill>
                  <a:bevel/>
                </a:ln>
                <a:solidFill>
                  <a:schemeClr val="accent6"/>
                </a:solidFill>
                <a:latin typeface="Microsoft Sans Serif" pitchFamily="34" charset="0"/>
                <a:cs typeface="Microsoft Sans Serif" pitchFamily="34" charset="0"/>
              </a:rPr>
              <a:t>direct-link</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 networks</a:t>
            </a:r>
            <a:r>
              <a:rPr lang="en-US" sz="3200" b="1" dirty="0" smtClean="0">
                <a:ln w="0" cap="rnd" cmpd="thickThin">
                  <a:solidFill>
                    <a:prstClr val="black"/>
                  </a:solidFill>
                  <a:bevel/>
                </a:ln>
                <a:solidFill>
                  <a:srgbClr val="FFFFFF"/>
                </a:solidFill>
                <a:latin typeface="Microsoft Sans Serif" pitchFamily="34" charset="0"/>
                <a:cs typeface="Microsoft Sans Serif" pitchFamily="34" charset="0"/>
              </a:rPr>
              <a:t> </a:t>
            </a:r>
            <a:r>
              <a:rPr lang="en-US" sz="36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3200" b="1" dirty="0" smtClean="0">
                <a:ln w="0" cap="rnd" cmpd="thickThin">
                  <a:solidFill>
                    <a:prstClr val="black"/>
                  </a:solidFill>
                  <a:bevel/>
                </a:ln>
                <a:solidFill>
                  <a:srgbClr val="FFFFFF"/>
                </a:solidFill>
                <a:latin typeface="Microsoft Sans Serif" pitchFamily="34" charset="0"/>
                <a:cs typeface="Microsoft Sans Serif" pitchFamily="34" charset="0"/>
              </a:rPr>
              <a:t> </a:t>
            </a:r>
          </a:p>
        </p:txBody>
      </p:sp>
      <p:sp>
        <p:nvSpPr>
          <p:cNvPr id="8" name="Rectangle 7"/>
          <p:cNvSpPr/>
          <p:nvPr/>
        </p:nvSpPr>
        <p:spPr>
          <a:xfrm>
            <a:off x="381000" y="914400"/>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304800" y="4439434"/>
            <a:ext cx="8686800" cy="923330"/>
          </a:xfrm>
          <a:prstGeom prst="rect">
            <a:avLst/>
          </a:prstGeom>
        </p:spPr>
        <p:txBody>
          <a:bodyPr wrap="square">
            <a:spAutoFit/>
          </a:bodyPr>
          <a:lstStyle/>
          <a:p>
            <a:pP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How the Ethernet LAN technology works </a:t>
            </a:r>
            <a:r>
              <a:rPr lang="en-US" sz="36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3200" b="1" dirty="0" smtClean="0">
                <a:ln w="0" cap="rnd" cmpd="thickThin">
                  <a:solidFill>
                    <a:prstClr val="black"/>
                  </a:solidFill>
                  <a:bevel/>
                </a:ln>
                <a:solidFill>
                  <a:srgbClr val="FFFFFF"/>
                </a:solidFill>
                <a:latin typeface="Microsoft Sans Serif" pitchFamily="34" charset="0"/>
                <a:cs typeface="Microsoft Sans Serif" pitchFamily="34" charset="0"/>
              </a:rPr>
              <a:t> </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569660"/>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Fundamental issues in</a:t>
            </a:r>
          </a:p>
          <a:p>
            <a:pPr algn="ctr" rtl="0"/>
            <a:r>
              <a:rPr lang="en-US" sz="4400" b="1" dirty="0" smtClean="0">
                <a:ln>
                  <a:solidFill>
                    <a:prstClr val="black"/>
                  </a:solidFill>
                </a:ln>
                <a:solidFill>
                  <a:prstClr val="white"/>
                </a:solidFill>
                <a:latin typeface="Tahoma" pitchFamily="34" charset="0"/>
                <a:cs typeface="Tahoma" pitchFamily="34" charset="0"/>
              </a:rPr>
              <a:t>Data-link</a:t>
            </a:r>
            <a:r>
              <a:rPr lang="en-US" sz="4800" b="1" kern="1200" dirty="0" smtClean="0">
                <a:ln>
                  <a:solidFill>
                    <a:prstClr val="white"/>
                  </a:solidFill>
                </a:ln>
                <a:solidFill>
                  <a:prstClr val="black"/>
                </a:solidFill>
                <a:latin typeface="Tahoma" pitchFamily="34" charset="0"/>
                <a:ea typeface="+mn-ea"/>
                <a:cs typeface="Tahoma" pitchFamily="34" charset="0"/>
              </a:rPr>
              <a:t> </a:t>
            </a:r>
            <a:r>
              <a:rPr lang="en-US" sz="4400" b="1" kern="1200" dirty="0" smtClean="0">
                <a:ln>
                  <a:solidFill>
                    <a:prstClr val="black"/>
                  </a:solidFill>
                </a:ln>
                <a:solidFill>
                  <a:prstClr val="white"/>
                </a:solidFill>
                <a:latin typeface="Tahoma" pitchFamily="34" charset="0"/>
                <a:ea typeface="+mn-ea"/>
                <a:cs typeface="Tahoma" pitchFamily="34" charset="0"/>
              </a:rPr>
              <a:t>networks</a:t>
            </a:r>
            <a:endParaRPr lang="th-TH" sz="36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81000" y="1143000"/>
            <a:ext cx="4495800" cy="3695700"/>
          </a:xfrm>
        </p:spPr>
        <p:txBody>
          <a:bodyPr/>
          <a:lstStyle/>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Encoding</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Framing</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Error detection</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Reliable delivery</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Access Mediation</a:t>
            </a: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kern="1200" dirty="0">
                <a:ln>
                  <a:solidFill>
                    <a:prstClr val="black"/>
                  </a:solidFill>
                </a:ln>
                <a:solidFill>
                  <a:prstClr val="white"/>
                </a:solidFill>
                <a:latin typeface="Tahoma" pitchFamily="34" charset="0"/>
                <a:ea typeface="+mn-ea"/>
                <a:cs typeface="Tahoma" pitchFamily="34" charset="0"/>
              </a:rPr>
              <a:t>Fundamental data-link problems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Network Adapter</a:t>
            </a:r>
            <a:endParaRPr lang="th-TH" sz="44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838200"/>
            <a:ext cx="9144000" cy="523220"/>
          </a:xfrm>
          <a:prstGeom prst="rect">
            <a:avLst/>
          </a:prstGeom>
          <a:solidFill>
            <a:sysClr val="window" lastClr="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Responsible for the mentioned </a:t>
            </a:r>
            <a:r>
              <a:rPr lang="en-US" sz="2800" b="1" noProof="0" dirty="0" smtClean="0">
                <a:ln>
                  <a:solidFill>
                    <a:sysClr val="windowText" lastClr="000000"/>
                  </a:solidFill>
                </a:ln>
                <a:solidFill>
                  <a:srgbClr val="FF6600"/>
                </a:solidFill>
                <a:latin typeface="Calibri"/>
              </a:rPr>
              <a:t>link-layer </a:t>
            </a: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tasks</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pic>
        <p:nvPicPr>
          <p:cNvPr id="7170" name="Picture 2"/>
          <p:cNvPicPr>
            <a:picLocks noChangeAspect="1" noChangeArrowheads="1"/>
          </p:cNvPicPr>
          <p:nvPr/>
        </p:nvPicPr>
        <p:blipFill>
          <a:blip r:embed="rId3"/>
          <a:srcRect/>
          <a:stretch>
            <a:fillRect/>
          </a:stretch>
        </p:blipFill>
        <p:spPr bwMode="auto">
          <a:xfrm>
            <a:off x="2761398" y="1764263"/>
            <a:ext cx="6001602" cy="4103137"/>
          </a:xfrm>
          <a:prstGeom prst="rect">
            <a:avLst/>
          </a:prstGeom>
          <a:noFill/>
          <a:ln w="9525">
            <a:noFill/>
            <a:miter lim="800000"/>
            <a:headEnd/>
            <a:tailEnd/>
          </a:ln>
          <a:effectLst/>
        </p:spPr>
      </p:pic>
      <p:sp>
        <p:nvSpPr>
          <p:cNvPr id="12" name="Rectangle 11"/>
          <p:cNvSpPr/>
          <p:nvPr/>
        </p:nvSpPr>
        <p:spPr>
          <a:xfrm>
            <a:off x="0" y="6044625"/>
            <a:ext cx="9129423" cy="584775"/>
          </a:xfrm>
          <a:prstGeom prst="rect">
            <a:avLst/>
          </a:prstGeom>
          <a:solidFill>
            <a:sysClr val="window" lastClr="FFFFFF">
              <a:lumMod val="75000"/>
            </a:sys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dirty="0" smtClean="0">
                <a:ln>
                  <a:noFill/>
                </a:ln>
                <a:solidFill>
                  <a:prstClr val="black"/>
                </a:solidFill>
                <a:effectLst/>
                <a:uLnTx/>
                <a:uFillTx/>
                <a:latin typeface="Calibri"/>
                <a:ea typeface="+mn-ea"/>
                <a:cs typeface="+mn-cs"/>
              </a:rPr>
              <a:t>Also, called Network Interface Card</a:t>
            </a:r>
            <a:r>
              <a:rPr kumimoji="0" lang="en-US" sz="3200" i="0" u="none" strike="noStrike" kern="1200" cap="none" spc="0" normalizeH="0" noProof="0" dirty="0" smtClean="0">
                <a:ln>
                  <a:noFill/>
                </a:ln>
                <a:solidFill>
                  <a:prstClr val="black"/>
                </a:solidFill>
                <a:effectLst/>
                <a:uLnTx/>
                <a:uFillTx/>
                <a:latin typeface="Calibri"/>
                <a:ea typeface="+mn-ea"/>
                <a:cs typeface="+mn-cs"/>
              </a:rPr>
              <a:t> </a:t>
            </a:r>
            <a:r>
              <a:rPr kumimoji="0" lang="en-US" sz="3200" b="1" i="0" u="none" strike="noStrike" kern="1200" cap="none" spc="0" normalizeH="0" noProof="0" dirty="0" smtClean="0">
                <a:ln>
                  <a:solidFill>
                    <a:schemeClr val="tx1"/>
                  </a:solidFill>
                </a:ln>
                <a:solidFill>
                  <a:schemeClr val="accent2"/>
                </a:solidFill>
                <a:effectLst/>
                <a:uLnTx/>
                <a:uFillTx/>
                <a:latin typeface="Calibri"/>
                <a:ea typeface="+mn-ea"/>
                <a:cs typeface="+mn-cs"/>
              </a:rPr>
              <a:t>(NIC)</a:t>
            </a:r>
            <a:endParaRPr kumimoji="0" lang="en-US" sz="4000" b="1" i="0" u="none" strike="noStrike" kern="1200" cap="none" spc="0" normalizeH="0" baseline="0" noProof="0" dirty="0" smtClean="0">
              <a:ln>
                <a:solidFill>
                  <a:schemeClr val="tx1"/>
                </a:solidFill>
              </a:ln>
              <a:solidFill>
                <a:schemeClr val="accent2"/>
              </a:solidFill>
              <a:effectLst/>
              <a:uLnTx/>
              <a:uFillTx/>
              <a:latin typeface="Calibri"/>
              <a:ea typeface="+mn-ea"/>
              <a:cs typeface="+mn-cs"/>
            </a:endParaRPr>
          </a:p>
        </p:txBody>
      </p:sp>
      <p:pic>
        <p:nvPicPr>
          <p:cNvPr id="26625" name="Picture 1"/>
          <p:cNvPicPr>
            <a:picLocks noChangeAspect="1" noChangeArrowheads="1"/>
          </p:cNvPicPr>
          <p:nvPr/>
        </p:nvPicPr>
        <p:blipFill>
          <a:blip r:embed="rId4"/>
          <a:srcRect/>
          <a:stretch>
            <a:fillRect/>
          </a:stretch>
        </p:blipFill>
        <p:spPr bwMode="auto">
          <a:xfrm rot="17162623">
            <a:off x="-64858" y="2758395"/>
            <a:ext cx="2891763" cy="2009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2817</TotalTime>
  <Words>5144</Words>
  <Application>Microsoft Office PowerPoint</Application>
  <PresentationFormat>On-screen Show (4:3)</PresentationFormat>
  <Paragraphs>337</Paragraphs>
  <Slides>38</Slides>
  <Notes>37</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38</vt:i4>
      </vt:variant>
    </vt:vector>
  </HeadingPairs>
  <TitlesOfParts>
    <vt:vector size="43" baseType="lpstr">
      <vt:lpstr>3_Office Theme</vt:lpstr>
      <vt:lpstr>Default Theme</vt:lpstr>
      <vt:lpstr>Default Design</vt:lpstr>
      <vt:lpstr>4_Office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693</cp:revision>
  <dcterms:created xsi:type="dcterms:W3CDTF">2009-04-08T07:28:20Z</dcterms:created>
  <dcterms:modified xsi:type="dcterms:W3CDTF">2009-04-30T06:44:35Z</dcterms:modified>
</cp:coreProperties>
</file>